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78" r:id="rId2"/>
    <p:sldMasterId id="2147483690" r:id="rId3"/>
    <p:sldMasterId id="2147483701" r:id="rId4"/>
    <p:sldMasterId id="2147483713" r:id="rId5"/>
    <p:sldMasterId id="2147483724" r:id="rId6"/>
    <p:sldMasterId id="2147483735" r:id="rId7"/>
    <p:sldMasterId id="2147483746" r:id="rId8"/>
  </p:sldMasterIdLst>
  <p:notesMasterIdLst>
    <p:notesMasterId r:id="rId141"/>
  </p:notesMasterIdLst>
  <p:handoutMasterIdLst>
    <p:handoutMasterId r:id="rId142"/>
  </p:handoutMasterIdLst>
  <p:sldIdLst>
    <p:sldId id="344" r:id="rId9"/>
    <p:sldId id="619" r:id="rId10"/>
    <p:sldId id="620" r:id="rId11"/>
    <p:sldId id="621" r:id="rId12"/>
    <p:sldId id="354" r:id="rId13"/>
    <p:sldId id="358" r:id="rId14"/>
    <p:sldId id="347" r:id="rId15"/>
    <p:sldId id="348" r:id="rId16"/>
    <p:sldId id="350" r:id="rId17"/>
    <p:sldId id="373" r:id="rId18"/>
    <p:sldId id="361" r:id="rId19"/>
    <p:sldId id="571" r:id="rId20"/>
    <p:sldId id="363" r:id="rId21"/>
    <p:sldId id="541" r:id="rId22"/>
    <p:sldId id="368" r:id="rId23"/>
    <p:sldId id="528" r:id="rId24"/>
    <p:sldId id="607" r:id="rId25"/>
    <p:sldId id="387" r:id="rId26"/>
    <p:sldId id="608" r:id="rId27"/>
    <p:sldId id="454" r:id="rId28"/>
    <p:sldId id="502" r:id="rId29"/>
    <p:sldId id="503" r:id="rId30"/>
    <p:sldId id="505" r:id="rId31"/>
    <p:sldId id="506" r:id="rId32"/>
    <p:sldId id="507" r:id="rId33"/>
    <p:sldId id="508" r:id="rId34"/>
    <p:sldId id="509" r:id="rId35"/>
    <p:sldId id="510" r:id="rId36"/>
    <p:sldId id="411" r:id="rId37"/>
    <p:sldId id="412" r:id="rId38"/>
    <p:sldId id="413" r:id="rId39"/>
    <p:sldId id="414" r:id="rId40"/>
    <p:sldId id="449" r:id="rId41"/>
    <p:sldId id="450" r:id="rId42"/>
    <p:sldId id="529" r:id="rId43"/>
    <p:sldId id="419" r:id="rId44"/>
    <p:sldId id="576" r:id="rId45"/>
    <p:sldId id="577" r:id="rId46"/>
    <p:sldId id="578" r:id="rId47"/>
    <p:sldId id="579" r:id="rId48"/>
    <p:sldId id="580" r:id="rId49"/>
    <p:sldId id="581" r:id="rId50"/>
    <p:sldId id="582" r:id="rId51"/>
    <p:sldId id="583" r:id="rId52"/>
    <p:sldId id="584" r:id="rId53"/>
    <p:sldId id="585" r:id="rId54"/>
    <p:sldId id="586" r:id="rId55"/>
    <p:sldId id="596" r:id="rId56"/>
    <p:sldId id="555" r:id="rId57"/>
    <p:sldId id="557" r:id="rId58"/>
    <p:sldId id="558" r:id="rId59"/>
    <p:sldId id="559" r:id="rId60"/>
    <p:sldId id="560" r:id="rId61"/>
    <p:sldId id="561" r:id="rId62"/>
    <p:sldId id="562" r:id="rId63"/>
    <p:sldId id="563" r:id="rId64"/>
    <p:sldId id="469" r:id="rId65"/>
    <p:sldId id="479" r:id="rId66"/>
    <p:sldId id="485" r:id="rId67"/>
    <p:sldId id="482" r:id="rId68"/>
    <p:sldId id="483" r:id="rId69"/>
    <p:sldId id="484" r:id="rId70"/>
    <p:sldId id="480" r:id="rId71"/>
    <p:sldId id="486" r:id="rId72"/>
    <p:sldId id="487" r:id="rId73"/>
    <p:sldId id="530" r:id="rId74"/>
    <p:sldId id="421" r:id="rId75"/>
    <p:sldId id="422" r:id="rId76"/>
    <p:sldId id="493" r:id="rId77"/>
    <p:sldId id="490" r:id="rId78"/>
    <p:sldId id="622" r:id="rId79"/>
    <p:sldId id="623" r:id="rId80"/>
    <p:sldId id="588" r:id="rId81"/>
    <p:sldId id="601" r:id="rId82"/>
    <p:sldId id="602" r:id="rId83"/>
    <p:sldId id="597" r:id="rId84"/>
    <p:sldId id="589" r:id="rId85"/>
    <p:sldId id="599" r:id="rId86"/>
    <p:sldId id="590" r:id="rId87"/>
    <p:sldId id="433" r:id="rId88"/>
    <p:sldId id="624" r:id="rId89"/>
    <p:sldId id="625" r:id="rId90"/>
    <p:sldId id="626" r:id="rId91"/>
    <p:sldId id="627" r:id="rId92"/>
    <p:sldId id="628" r:id="rId93"/>
    <p:sldId id="629" r:id="rId94"/>
    <p:sldId id="630" r:id="rId95"/>
    <p:sldId id="631" r:id="rId96"/>
    <p:sldId id="632" r:id="rId97"/>
    <p:sldId id="633" r:id="rId98"/>
    <p:sldId id="634" r:id="rId99"/>
    <p:sldId id="635" r:id="rId100"/>
    <p:sldId id="636" r:id="rId101"/>
    <p:sldId id="637" r:id="rId102"/>
    <p:sldId id="638" r:id="rId103"/>
    <p:sldId id="639" r:id="rId104"/>
    <p:sldId id="640" r:id="rId105"/>
    <p:sldId id="660" r:id="rId106"/>
    <p:sldId id="642" r:id="rId107"/>
    <p:sldId id="643" r:id="rId108"/>
    <p:sldId id="644" r:id="rId109"/>
    <p:sldId id="646" r:id="rId110"/>
    <p:sldId id="647" r:id="rId111"/>
    <p:sldId id="648" r:id="rId112"/>
    <p:sldId id="649" r:id="rId113"/>
    <p:sldId id="650" r:id="rId114"/>
    <p:sldId id="651" r:id="rId115"/>
    <p:sldId id="661" r:id="rId116"/>
    <p:sldId id="653" r:id="rId117"/>
    <p:sldId id="654" r:id="rId118"/>
    <p:sldId id="655" r:id="rId119"/>
    <p:sldId id="656" r:id="rId120"/>
    <p:sldId id="657" r:id="rId121"/>
    <p:sldId id="658" r:id="rId122"/>
    <p:sldId id="659" r:id="rId123"/>
    <p:sldId id="662" r:id="rId124"/>
    <p:sldId id="663" r:id="rId125"/>
    <p:sldId id="664" r:id="rId126"/>
    <p:sldId id="665" r:id="rId127"/>
    <p:sldId id="666" r:id="rId128"/>
    <p:sldId id="667" r:id="rId129"/>
    <p:sldId id="668" r:id="rId130"/>
    <p:sldId id="669" r:id="rId131"/>
    <p:sldId id="670" r:id="rId132"/>
    <p:sldId id="671" r:id="rId133"/>
    <p:sldId id="672" r:id="rId134"/>
    <p:sldId id="521" r:id="rId135"/>
    <p:sldId id="539" r:id="rId136"/>
    <p:sldId id="591" r:id="rId137"/>
    <p:sldId id="511" r:id="rId138"/>
    <p:sldId id="547" r:id="rId139"/>
    <p:sldId id="575" r:id="rId140"/>
  </p:sldIdLst>
  <p:sldSz cx="9144000" cy="6858000" type="screen4x3"/>
  <p:notesSz cx="6858000" cy="9144000"/>
  <p:defaultTextStyle>
    <a:defPPr>
      <a:defRPr lang="en-US"/>
    </a:defPPr>
    <a:lvl1pPr algn="ctr" rtl="0" fontAlgn="base">
      <a:spcBef>
        <a:spcPct val="0"/>
      </a:spcBef>
      <a:spcAft>
        <a:spcPct val="0"/>
      </a:spcAft>
      <a:defRPr sz="2000" kern="1200">
        <a:solidFill>
          <a:srgbClr val="41007C"/>
        </a:solidFill>
        <a:latin typeface="Franklin Gothic Book" charset="0"/>
        <a:ea typeface="+mn-ea"/>
        <a:cs typeface="+mn-cs"/>
      </a:defRPr>
    </a:lvl1pPr>
    <a:lvl2pPr marL="457200" algn="ctr" rtl="0" fontAlgn="base">
      <a:spcBef>
        <a:spcPct val="0"/>
      </a:spcBef>
      <a:spcAft>
        <a:spcPct val="0"/>
      </a:spcAft>
      <a:defRPr sz="2000" kern="1200">
        <a:solidFill>
          <a:srgbClr val="41007C"/>
        </a:solidFill>
        <a:latin typeface="Franklin Gothic Book" charset="0"/>
        <a:ea typeface="+mn-ea"/>
        <a:cs typeface="+mn-cs"/>
      </a:defRPr>
    </a:lvl2pPr>
    <a:lvl3pPr marL="914400" algn="ctr" rtl="0" fontAlgn="base">
      <a:spcBef>
        <a:spcPct val="0"/>
      </a:spcBef>
      <a:spcAft>
        <a:spcPct val="0"/>
      </a:spcAft>
      <a:defRPr sz="2000" kern="1200">
        <a:solidFill>
          <a:srgbClr val="41007C"/>
        </a:solidFill>
        <a:latin typeface="Franklin Gothic Book" charset="0"/>
        <a:ea typeface="+mn-ea"/>
        <a:cs typeface="+mn-cs"/>
      </a:defRPr>
    </a:lvl3pPr>
    <a:lvl4pPr marL="1371600" algn="ctr" rtl="0" fontAlgn="base">
      <a:spcBef>
        <a:spcPct val="0"/>
      </a:spcBef>
      <a:spcAft>
        <a:spcPct val="0"/>
      </a:spcAft>
      <a:defRPr sz="2000" kern="1200">
        <a:solidFill>
          <a:srgbClr val="41007C"/>
        </a:solidFill>
        <a:latin typeface="Franklin Gothic Book" charset="0"/>
        <a:ea typeface="+mn-ea"/>
        <a:cs typeface="+mn-cs"/>
      </a:defRPr>
    </a:lvl4pPr>
    <a:lvl5pPr marL="1828800" algn="ctr" rtl="0" fontAlgn="base">
      <a:spcBef>
        <a:spcPct val="0"/>
      </a:spcBef>
      <a:spcAft>
        <a:spcPct val="0"/>
      </a:spcAft>
      <a:defRPr sz="2000" kern="1200">
        <a:solidFill>
          <a:srgbClr val="41007C"/>
        </a:solidFill>
        <a:latin typeface="Franklin Gothic Book" charset="0"/>
        <a:ea typeface="+mn-ea"/>
        <a:cs typeface="+mn-cs"/>
      </a:defRPr>
    </a:lvl5pPr>
    <a:lvl6pPr marL="2286000" algn="l" defTabSz="914400" rtl="0" eaLnBrk="1" latinLnBrk="0" hangingPunct="1">
      <a:defRPr sz="2000" kern="1200">
        <a:solidFill>
          <a:srgbClr val="41007C"/>
        </a:solidFill>
        <a:latin typeface="Franklin Gothic Book" charset="0"/>
        <a:ea typeface="+mn-ea"/>
        <a:cs typeface="+mn-cs"/>
      </a:defRPr>
    </a:lvl6pPr>
    <a:lvl7pPr marL="2743200" algn="l" defTabSz="914400" rtl="0" eaLnBrk="1" latinLnBrk="0" hangingPunct="1">
      <a:defRPr sz="2000" kern="1200">
        <a:solidFill>
          <a:srgbClr val="41007C"/>
        </a:solidFill>
        <a:latin typeface="Franklin Gothic Book" charset="0"/>
        <a:ea typeface="+mn-ea"/>
        <a:cs typeface="+mn-cs"/>
      </a:defRPr>
    </a:lvl7pPr>
    <a:lvl8pPr marL="3200400" algn="l" defTabSz="914400" rtl="0" eaLnBrk="1" latinLnBrk="0" hangingPunct="1">
      <a:defRPr sz="2000" kern="1200">
        <a:solidFill>
          <a:srgbClr val="41007C"/>
        </a:solidFill>
        <a:latin typeface="Franklin Gothic Book" charset="0"/>
        <a:ea typeface="+mn-ea"/>
        <a:cs typeface="+mn-cs"/>
      </a:defRPr>
    </a:lvl8pPr>
    <a:lvl9pPr marL="3657600" algn="l" defTabSz="914400" rtl="0" eaLnBrk="1" latinLnBrk="0" hangingPunct="1">
      <a:defRPr sz="2000" kern="1200">
        <a:solidFill>
          <a:srgbClr val="41007C"/>
        </a:solidFill>
        <a:latin typeface="Franklin Gothic Book" charset="0"/>
        <a:ea typeface="+mn-ea"/>
        <a:cs typeface="+mn-cs"/>
      </a:defRPr>
    </a:lvl9pPr>
  </p:defaultTextStyle>
  <p:extLst>
    <p:ext uri="{EFAFB233-063F-42B5-8137-9DF3F51BA10A}">
      <p15:sldGuideLst xmlns:p15="http://schemas.microsoft.com/office/powerpoint/2012/main">
        <p15:guide id="1" orient="horz" pos="2496">
          <p15:clr>
            <a:srgbClr val="A4A3A4"/>
          </p15:clr>
        </p15:guide>
        <p15:guide id="2" pos="5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EAEAEA"/>
    <a:srgbClr val="DDDDDD"/>
    <a:srgbClr val="B2B2B2"/>
    <a:srgbClr val="FF0000"/>
    <a:srgbClr val="F5F5F5"/>
    <a:srgbClr val="F0F0F0"/>
    <a:srgbClr val="FACA00"/>
    <a:srgbClr val="F2C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3" autoAdjust="0"/>
    <p:restoredTop sz="94712" autoAdjust="0"/>
  </p:normalViewPr>
  <p:slideViewPr>
    <p:cSldViewPr>
      <p:cViewPr varScale="1">
        <p:scale>
          <a:sx n="120" d="100"/>
          <a:sy n="120" d="100"/>
        </p:scale>
        <p:origin x="1384" y="176"/>
      </p:cViewPr>
      <p:guideLst>
        <p:guide orient="horz" pos="2496"/>
        <p:guide pos="552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20" Type="http://schemas.openxmlformats.org/officeDocument/2006/relationships/slide" Target="slides/slide112.xml"/><Relationship Id="rId121" Type="http://schemas.openxmlformats.org/officeDocument/2006/relationships/slide" Target="slides/slide113.xml"/><Relationship Id="rId122" Type="http://schemas.openxmlformats.org/officeDocument/2006/relationships/slide" Target="slides/slide114.xml"/><Relationship Id="rId123" Type="http://schemas.openxmlformats.org/officeDocument/2006/relationships/slide" Target="slides/slide115.xml"/><Relationship Id="rId124" Type="http://schemas.openxmlformats.org/officeDocument/2006/relationships/slide" Target="slides/slide116.xml"/><Relationship Id="rId125" Type="http://schemas.openxmlformats.org/officeDocument/2006/relationships/slide" Target="slides/slide117.xml"/><Relationship Id="rId126" Type="http://schemas.openxmlformats.org/officeDocument/2006/relationships/slide" Target="slides/slide118.xml"/><Relationship Id="rId127" Type="http://schemas.openxmlformats.org/officeDocument/2006/relationships/slide" Target="slides/slide119.xml"/><Relationship Id="rId128" Type="http://schemas.openxmlformats.org/officeDocument/2006/relationships/slide" Target="slides/slide120.xml"/><Relationship Id="rId129" Type="http://schemas.openxmlformats.org/officeDocument/2006/relationships/slide" Target="slides/slide12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slide" Target="slides/slide98.xml"/><Relationship Id="rId107" Type="http://schemas.openxmlformats.org/officeDocument/2006/relationships/slide" Target="slides/slide99.xml"/><Relationship Id="rId108" Type="http://schemas.openxmlformats.org/officeDocument/2006/relationships/slide" Target="slides/slide100.xml"/><Relationship Id="rId109" Type="http://schemas.openxmlformats.org/officeDocument/2006/relationships/slide" Target="slides/slide101.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00" Type="http://schemas.openxmlformats.org/officeDocument/2006/relationships/slide" Target="slides/slide92.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30" Type="http://schemas.openxmlformats.org/officeDocument/2006/relationships/slide" Target="slides/slide122.xml"/><Relationship Id="rId131" Type="http://schemas.openxmlformats.org/officeDocument/2006/relationships/slide" Target="slides/slide123.xml"/><Relationship Id="rId132" Type="http://schemas.openxmlformats.org/officeDocument/2006/relationships/slide" Target="slides/slide124.xml"/><Relationship Id="rId133" Type="http://schemas.openxmlformats.org/officeDocument/2006/relationships/slide" Target="slides/slide125.xml"/><Relationship Id="rId134" Type="http://schemas.openxmlformats.org/officeDocument/2006/relationships/slide" Target="slides/slide126.xml"/><Relationship Id="rId135" Type="http://schemas.openxmlformats.org/officeDocument/2006/relationships/slide" Target="slides/slide127.xml"/><Relationship Id="rId136" Type="http://schemas.openxmlformats.org/officeDocument/2006/relationships/slide" Target="slides/slide128.xml"/><Relationship Id="rId137" Type="http://schemas.openxmlformats.org/officeDocument/2006/relationships/slide" Target="slides/slide129.xml"/><Relationship Id="rId138" Type="http://schemas.openxmlformats.org/officeDocument/2006/relationships/slide" Target="slides/slide130.xml"/><Relationship Id="rId139" Type="http://schemas.openxmlformats.org/officeDocument/2006/relationships/slide" Target="slides/slide13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110" Type="http://schemas.openxmlformats.org/officeDocument/2006/relationships/slide" Target="slides/slide102.xml"/><Relationship Id="rId111" Type="http://schemas.openxmlformats.org/officeDocument/2006/relationships/slide" Target="slides/slide103.xml"/><Relationship Id="rId112" Type="http://schemas.openxmlformats.org/officeDocument/2006/relationships/slide" Target="slides/slide104.xml"/><Relationship Id="rId113" Type="http://schemas.openxmlformats.org/officeDocument/2006/relationships/slide" Target="slides/slide105.xml"/><Relationship Id="rId114" Type="http://schemas.openxmlformats.org/officeDocument/2006/relationships/slide" Target="slides/slide106.xml"/><Relationship Id="rId115" Type="http://schemas.openxmlformats.org/officeDocument/2006/relationships/slide" Target="slides/slide107.xml"/><Relationship Id="rId116" Type="http://schemas.openxmlformats.org/officeDocument/2006/relationships/slide" Target="slides/slide108.xml"/><Relationship Id="rId117" Type="http://schemas.openxmlformats.org/officeDocument/2006/relationships/slide" Target="slides/slide109.xml"/><Relationship Id="rId118" Type="http://schemas.openxmlformats.org/officeDocument/2006/relationships/slide" Target="slides/slide110.xml"/><Relationship Id="rId119" Type="http://schemas.openxmlformats.org/officeDocument/2006/relationships/slide" Target="slides/slide11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 Id="rId140" Type="http://schemas.openxmlformats.org/officeDocument/2006/relationships/slide" Target="slides/slide132.xml"/><Relationship Id="rId141" Type="http://schemas.openxmlformats.org/officeDocument/2006/relationships/notesMaster" Target="notesMasters/notesMaster1.xml"/><Relationship Id="rId142" Type="http://schemas.openxmlformats.org/officeDocument/2006/relationships/handoutMaster" Target="handoutMasters/handoutMaster1.xml"/><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_rels/viewProps.xml.rels><?xml version="1.0" encoding="UTF-8" standalone="yes"?>
<Relationships xmlns="http://schemas.openxmlformats.org/package/2006/relationships"><Relationship Id="rId46" Type="http://schemas.openxmlformats.org/officeDocument/2006/relationships/slide" Target="slides/slide83.xml"/><Relationship Id="rId47" Type="http://schemas.openxmlformats.org/officeDocument/2006/relationships/slide" Target="slides/slide87.xml"/><Relationship Id="rId48" Type="http://schemas.openxmlformats.org/officeDocument/2006/relationships/slide" Target="slides/slide125.xml"/><Relationship Id="rId49" Type="http://schemas.openxmlformats.org/officeDocument/2006/relationships/slide" Target="slides/slide126.xml"/><Relationship Id="rId20" Type="http://schemas.openxmlformats.org/officeDocument/2006/relationships/slide" Target="slides/slide41.xml"/><Relationship Id="rId21" Type="http://schemas.openxmlformats.org/officeDocument/2006/relationships/slide" Target="slides/slide42.xml"/><Relationship Id="rId22" Type="http://schemas.openxmlformats.org/officeDocument/2006/relationships/slide" Target="slides/slide43.xml"/><Relationship Id="rId23" Type="http://schemas.openxmlformats.org/officeDocument/2006/relationships/slide" Target="slides/slide44.xml"/><Relationship Id="rId24" Type="http://schemas.openxmlformats.org/officeDocument/2006/relationships/slide" Target="slides/slide57.xml"/><Relationship Id="rId25" Type="http://schemas.openxmlformats.org/officeDocument/2006/relationships/slide" Target="slides/slide58.xml"/><Relationship Id="rId26" Type="http://schemas.openxmlformats.org/officeDocument/2006/relationships/slide" Target="slides/slide59.xml"/><Relationship Id="rId27" Type="http://schemas.openxmlformats.org/officeDocument/2006/relationships/slide" Target="slides/slide60.xml"/><Relationship Id="rId28" Type="http://schemas.openxmlformats.org/officeDocument/2006/relationships/slide" Target="slides/slide61.xml"/><Relationship Id="rId29" Type="http://schemas.openxmlformats.org/officeDocument/2006/relationships/slide" Target="slides/slide62.xml"/><Relationship Id="rId50" Type="http://schemas.openxmlformats.org/officeDocument/2006/relationships/slide" Target="slides/slide128.xml"/><Relationship Id="rId51" Type="http://schemas.openxmlformats.org/officeDocument/2006/relationships/slide" Target="slides/slide129.xml"/><Relationship Id="rId52" Type="http://schemas.openxmlformats.org/officeDocument/2006/relationships/slide" Target="slides/slide130.xml"/><Relationship Id="rId1" Type="http://schemas.openxmlformats.org/officeDocument/2006/relationships/slide" Target="slides/slide1.xml"/><Relationship Id="rId2" Type="http://schemas.openxmlformats.org/officeDocument/2006/relationships/slide" Target="slides/slide4.xml"/><Relationship Id="rId3" Type="http://schemas.openxmlformats.org/officeDocument/2006/relationships/slide" Target="slides/slide9.xml"/><Relationship Id="rId4" Type="http://schemas.openxmlformats.org/officeDocument/2006/relationships/slide" Target="slides/slide11.xml"/><Relationship Id="rId5" Type="http://schemas.openxmlformats.org/officeDocument/2006/relationships/slide" Target="slides/slide12.xml"/><Relationship Id="rId30" Type="http://schemas.openxmlformats.org/officeDocument/2006/relationships/slide" Target="slides/slide63.xml"/><Relationship Id="rId31" Type="http://schemas.openxmlformats.org/officeDocument/2006/relationships/slide" Target="slides/slide64.xml"/><Relationship Id="rId32" Type="http://schemas.openxmlformats.org/officeDocument/2006/relationships/slide" Target="slides/slide65.xml"/><Relationship Id="rId9" Type="http://schemas.openxmlformats.org/officeDocument/2006/relationships/slide" Target="slides/slide16.xml"/><Relationship Id="rId6" Type="http://schemas.openxmlformats.org/officeDocument/2006/relationships/slide" Target="slides/slide13.xml"/><Relationship Id="rId7" Type="http://schemas.openxmlformats.org/officeDocument/2006/relationships/slide" Target="slides/slide14.xml"/><Relationship Id="rId8" Type="http://schemas.openxmlformats.org/officeDocument/2006/relationships/slide" Target="slides/slide15.xml"/><Relationship Id="rId33" Type="http://schemas.openxmlformats.org/officeDocument/2006/relationships/slide" Target="slides/slide66.xml"/><Relationship Id="rId34" Type="http://schemas.openxmlformats.org/officeDocument/2006/relationships/slide" Target="slides/slide67.xml"/><Relationship Id="rId35" Type="http://schemas.openxmlformats.org/officeDocument/2006/relationships/slide" Target="slides/slide68.xml"/><Relationship Id="rId36" Type="http://schemas.openxmlformats.org/officeDocument/2006/relationships/slide" Target="slides/slide70.xml"/><Relationship Id="rId10" Type="http://schemas.openxmlformats.org/officeDocument/2006/relationships/slide" Target="slides/slide17.xml"/><Relationship Id="rId11" Type="http://schemas.openxmlformats.org/officeDocument/2006/relationships/slide" Target="slides/slide18.xml"/><Relationship Id="rId12" Type="http://schemas.openxmlformats.org/officeDocument/2006/relationships/slide" Target="slides/slide19.xml"/><Relationship Id="rId13" Type="http://schemas.openxmlformats.org/officeDocument/2006/relationships/slide" Target="slides/slide23.xml"/><Relationship Id="rId14" Type="http://schemas.openxmlformats.org/officeDocument/2006/relationships/slide" Target="slides/slide35.xml"/><Relationship Id="rId15" Type="http://schemas.openxmlformats.org/officeDocument/2006/relationships/slide" Target="slides/slide36.xml"/><Relationship Id="rId16" Type="http://schemas.openxmlformats.org/officeDocument/2006/relationships/slide" Target="slides/slide37.xml"/><Relationship Id="rId17" Type="http://schemas.openxmlformats.org/officeDocument/2006/relationships/slide" Target="slides/slide38.xml"/><Relationship Id="rId18" Type="http://schemas.openxmlformats.org/officeDocument/2006/relationships/slide" Target="slides/slide39.xml"/><Relationship Id="rId19" Type="http://schemas.openxmlformats.org/officeDocument/2006/relationships/slide" Target="slides/slide40.xml"/><Relationship Id="rId37" Type="http://schemas.openxmlformats.org/officeDocument/2006/relationships/slide" Target="slides/slide73.xml"/><Relationship Id="rId38" Type="http://schemas.openxmlformats.org/officeDocument/2006/relationships/slide" Target="slides/slide74.xml"/><Relationship Id="rId39" Type="http://schemas.openxmlformats.org/officeDocument/2006/relationships/slide" Target="slides/slide75.xml"/><Relationship Id="rId40" Type="http://schemas.openxmlformats.org/officeDocument/2006/relationships/slide" Target="slides/slide76.xml"/><Relationship Id="rId41" Type="http://schemas.openxmlformats.org/officeDocument/2006/relationships/slide" Target="slides/slide77.xml"/><Relationship Id="rId42" Type="http://schemas.openxmlformats.org/officeDocument/2006/relationships/slide" Target="slides/slide78.xml"/><Relationship Id="rId43" Type="http://schemas.openxmlformats.org/officeDocument/2006/relationships/slide" Target="slides/slide79.xml"/><Relationship Id="rId44" Type="http://schemas.openxmlformats.org/officeDocument/2006/relationships/slide" Target="slides/slide80.xml"/><Relationship Id="rId45"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48.png"/><Relationship Id="rId3" Type="http://schemas.openxmlformats.org/officeDocument/2006/relationships/image" Target="../media/image49.png"/></Relationships>
</file>

<file path=ppt/drawings/_rels/vmlDrawing3.vml.rels><?xml version="1.0" encoding="UTF-8" standalone="yes"?>
<Relationships xmlns="http://schemas.openxmlformats.org/package/2006/relationships"><Relationship Id="rId11" Type="http://schemas.openxmlformats.org/officeDocument/2006/relationships/image" Target="../media/image83.png"/><Relationship Id="rId12" Type="http://schemas.openxmlformats.org/officeDocument/2006/relationships/image" Target="../media/image84.png"/><Relationship Id="rId13" Type="http://schemas.openxmlformats.org/officeDocument/2006/relationships/image" Target="../media/image85.png"/><Relationship Id="rId14" Type="http://schemas.openxmlformats.org/officeDocument/2006/relationships/image" Target="../media/image86.png"/><Relationship Id="rId15" Type="http://schemas.openxmlformats.org/officeDocument/2006/relationships/image" Target="../media/image87.png"/><Relationship Id="rId16" Type="http://schemas.openxmlformats.org/officeDocument/2006/relationships/image" Target="../media/image88.png"/><Relationship Id="rId17" Type="http://schemas.openxmlformats.org/officeDocument/2006/relationships/image" Target="../media/image89.png"/><Relationship Id="rId18" Type="http://schemas.openxmlformats.org/officeDocument/2006/relationships/image" Target="../media/image90.png"/><Relationship Id="rId19" Type="http://schemas.openxmlformats.org/officeDocument/2006/relationships/image" Target="../media/image91.png"/><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7" Type="http://schemas.openxmlformats.org/officeDocument/2006/relationships/image" Target="../media/image79.png"/><Relationship Id="rId8" Type="http://schemas.openxmlformats.org/officeDocument/2006/relationships/image" Target="../media/image80.png"/><Relationship Id="rId9" Type="http://schemas.openxmlformats.org/officeDocument/2006/relationships/image" Target="../media/image81.png"/><Relationship Id="rId10" Type="http://schemas.openxmlformats.org/officeDocument/2006/relationships/image" Target="../media/image8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120.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65E31D-E152-E04C-A409-04D6B863F50C}" type="datetimeFigureOut">
              <a:rPr lang="en-US" smtClean="0"/>
              <a:t>4/24/17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76DE7C-C12A-3A45-8BAB-D7D9AE51C47D}" type="slidenum">
              <a:rPr lang="en-US" smtClean="0"/>
              <a:t>‹#›</a:t>
            </a:fld>
            <a:endParaRPr lang="en-US"/>
          </a:p>
        </p:txBody>
      </p:sp>
    </p:spTree>
    <p:extLst>
      <p:ext uri="{BB962C8B-B14F-4D97-AF65-F5344CB8AC3E}">
        <p14:creationId xmlns:p14="http://schemas.microsoft.com/office/powerpoint/2010/main" val="8516407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smtClean="0">
                <a:solidFill>
                  <a:schemeClr val="tx1"/>
                </a:solidFill>
                <a:latin typeface="Arial" charset="0"/>
              </a:defRPr>
            </a:lvl1pPr>
          </a:lstStyle>
          <a:p>
            <a:pPr>
              <a:defRPr/>
            </a:pPr>
            <a:endParaRPr lang="en-US"/>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1"/>
                </a:solidFill>
                <a:latin typeface="Arial" charset="0"/>
              </a:defRPr>
            </a:lvl1pPr>
          </a:lstStyle>
          <a:p>
            <a:pPr>
              <a:defRPr/>
            </a:pPr>
            <a:endParaRPr lang="en-US"/>
          </a:p>
        </p:txBody>
      </p:sp>
      <p:sp>
        <p:nvSpPr>
          <p:cNvPr id="12800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smtClean="0">
                <a:solidFill>
                  <a:schemeClr val="tx1"/>
                </a:solidFill>
                <a:latin typeface="Arial" charset="0"/>
              </a:defRPr>
            </a:lvl1pPr>
          </a:lstStyle>
          <a:p>
            <a:pPr>
              <a:defRPr/>
            </a:pPr>
            <a:endParaRPr lang="en-US"/>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B8063D8F-6EF5-FD4E-A8E4-D76ED7E28CDD}"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8662B4C1-B2D9-144F-8EE2-692CB9030C04}" type="slidenum">
              <a:rPr lang="en-US" altLang="x-none" sz="1200">
                <a:solidFill>
                  <a:schemeClr val="tx1"/>
                </a:solidFill>
                <a:latin typeface="Arial" charset="0"/>
              </a:rPr>
              <a:pPr eaLnBrk="1" hangingPunct="1"/>
              <a:t>0</a:t>
            </a:fld>
            <a:endParaRPr lang="en-US" altLang="x-none" sz="1200">
              <a:solidFill>
                <a:schemeClr val="tx1"/>
              </a:solidFill>
              <a:latin typeface="Arial" charset="0"/>
            </a:endParaRPr>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Add SCS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CAD0E02C-32FE-1946-959F-E0AC49AE479E}" type="slidenum">
              <a:rPr lang="en-US" altLang="x-none" sz="1200">
                <a:solidFill>
                  <a:schemeClr val="tx1"/>
                </a:solidFill>
                <a:latin typeface="Arial" charset="0"/>
              </a:rPr>
              <a:pPr eaLnBrk="1" hangingPunct="1"/>
              <a:t>11</a:t>
            </a:fld>
            <a:endParaRPr lang="en-US" altLang="x-none" sz="1200">
              <a:solidFill>
                <a:schemeClr val="tx1"/>
              </a:solidFill>
              <a:latin typeface="Arial" charset="0"/>
            </a:endParaRPr>
          </a:p>
        </p:txBody>
      </p:sp>
      <p:sp>
        <p:nvSpPr>
          <p:cNvPr id="140291" name="Rectangle 2"/>
          <p:cNvSpPr>
            <a:spLocks noRo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Say speech…certainly say more about it later</a:t>
            </a:r>
          </a:p>
          <a:p>
            <a:pPr eaLnBrk="1" hangingPunct="1"/>
            <a:r>
              <a:rPr lang="en-US" altLang="x-none"/>
              <a:t>Move Smart Templates onto a slide by themselves (few points, more pictures)</a:t>
            </a:r>
          </a:p>
          <a:p>
            <a:pPr eaLnBrk="1" hangingPunct="1"/>
            <a:r>
              <a:rPr lang="en-US" altLang="x-none"/>
              <a:t>Mention that the PUC is rule-based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00EAE081-D1B3-8F48-AD81-92D8724E88BF}" type="slidenum">
              <a:rPr lang="en-US" altLang="x-none" sz="1200">
                <a:solidFill>
                  <a:schemeClr val="tx1"/>
                </a:solidFill>
                <a:latin typeface="Arial" charset="0"/>
              </a:rPr>
              <a:pPr eaLnBrk="1" hangingPunct="1"/>
              <a:t>12</a:t>
            </a:fld>
            <a:endParaRPr lang="en-US" altLang="x-none" sz="1200">
              <a:solidFill>
                <a:schemeClr val="tx1"/>
              </a:solidFill>
              <a:latin typeface="Arial" charset="0"/>
            </a:endParaRPr>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Say why I don’t want the developers to tailor the UI to a particular interface generator</a:t>
            </a:r>
          </a:p>
          <a:p>
            <a:pPr eaLnBrk="1" hangingPunct="1"/>
            <a:r>
              <a:rPr lang="en-US" altLang="x-none"/>
              <a:t>Maybe just talk about making the design process easier</a:t>
            </a:r>
          </a:p>
          <a:p>
            <a:pPr eaLnBrk="1" hangingPunct="1"/>
            <a:r>
              <a:rPr lang="en-US" altLang="x-none"/>
              <a:t>Say something about how we’ve suceeded with the first goal</a:t>
            </a:r>
          </a:p>
          <a:p>
            <a:pPr eaLnBrk="1" hangingPunct="1"/>
            <a:r>
              <a:rPr lang="en-US" altLang="x-none"/>
              <a:t>Maybe the last goal is not the same as “no specific information in the specification language”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10B8F41A-14D4-CF46-8955-EDA31C20E0B1}" type="slidenum">
              <a:rPr lang="en-US" altLang="x-none" sz="1200">
                <a:solidFill>
                  <a:schemeClr val="tx1"/>
                </a:solidFill>
                <a:latin typeface="Arial" charset="0"/>
              </a:rPr>
              <a:pPr eaLnBrk="1" hangingPunct="1"/>
              <a:t>13</a:t>
            </a:fld>
            <a:endParaRPr lang="en-US" altLang="x-none" sz="1200">
              <a:solidFill>
                <a:schemeClr val="tx1"/>
              </a:solidFill>
              <a:latin typeface="Arial" charset="0"/>
            </a:endParaRPr>
          </a:p>
        </p:txBody>
      </p:sp>
      <p:sp>
        <p:nvSpPr>
          <p:cNvPr id="142339" name="Rectangle 2"/>
          <p:cNvSpPr>
            <a:spLocks noRo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Say the graphical platforms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CE5E83AE-0F7A-C743-BE6E-BC3565140ABF}" type="slidenum">
              <a:rPr lang="en-US" altLang="x-none" sz="1200">
                <a:solidFill>
                  <a:schemeClr val="tx1"/>
                </a:solidFill>
                <a:latin typeface="Arial" charset="0"/>
              </a:rPr>
              <a:pPr eaLnBrk="1" hangingPunct="1"/>
              <a:t>14</a:t>
            </a:fld>
            <a:endParaRPr lang="en-US" altLang="x-none" sz="1200">
              <a:solidFill>
                <a:schemeClr val="tx1"/>
              </a:solidFill>
              <a:latin typeface="Arial" charset="0"/>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Say that this is a new result</a:t>
            </a:r>
          </a:p>
          <a:p>
            <a:pPr eaLnBrk="1" hangingPunct="1"/>
            <a:r>
              <a:rPr lang="en-US" altLang="x-none"/>
              <a:t>Emphasize that usefulness of dependency information is an important contribution</a:t>
            </a:r>
          </a:p>
          <a:p>
            <a:pPr eaLnBrk="1" hangingPunct="1"/>
            <a:r>
              <a:rPr lang="en-US" altLang="x-none"/>
              <a:t>Decomposed</a:t>
            </a:r>
          </a:p>
          <a:p>
            <a:pPr eaLnBrk="1" hangingPunct="1"/>
            <a:r>
              <a:rPr lang="en-US" altLang="x-none"/>
              <a:t>Maybe use a PUC-generated interface here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724F7882-A02E-564A-9F14-63866443350B}" type="slidenum">
              <a:rPr lang="en-US" altLang="x-none" sz="1200">
                <a:solidFill>
                  <a:schemeClr val="tx1"/>
                </a:solidFill>
                <a:latin typeface="Arial" charset="0"/>
              </a:rPr>
              <a:pPr eaLnBrk="1" hangingPunct="1"/>
              <a:t>15</a:t>
            </a:fld>
            <a:endParaRPr lang="en-US" altLang="x-none" sz="1200">
              <a:solidFill>
                <a:schemeClr val="tx1"/>
              </a:solidFill>
              <a:latin typeface="Arial" charset="0"/>
            </a:endParaRPr>
          </a:p>
        </p:txBody>
      </p:sp>
      <p:sp>
        <p:nvSpPr>
          <p:cNvPr id="144387" name="Rectangle 2"/>
          <p:cNvSpPr>
            <a:spLocks noRo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TODO:</a:t>
            </a:r>
          </a:p>
          <a:p>
            <a:pPr eaLnBrk="1" hangingPunct="1"/>
            <a:r>
              <a:rPr lang="en-US" altLang="x-none"/>
              <a:t>Revise outline</a:t>
            </a:r>
          </a:p>
          <a:p>
            <a:pPr eaLnBrk="1" hangingPunct="1"/>
            <a:r>
              <a:rPr lang="en-US" altLang="x-none"/>
              <a:t>Say PUC sooner than this?</a:t>
            </a:r>
          </a:p>
          <a:p>
            <a:pPr eaLnBrk="1" hangingPunct="1"/>
            <a:r>
              <a:rPr lang="en-US" altLang="x-none"/>
              <a:t>This is not high-level enough</a:t>
            </a:r>
          </a:p>
          <a:p>
            <a:pPr eaLnBrk="1" hangingPunct="1"/>
            <a:r>
              <a:rPr lang="en-US" altLang="x-none"/>
              <a:t>And I haven’t really made consistency a focus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88F26F33-94AA-C34D-947D-D5ADF3735E96}" type="slidenum">
              <a:rPr lang="en-US" altLang="x-none" sz="1200">
                <a:solidFill>
                  <a:schemeClr val="tx1"/>
                </a:solidFill>
                <a:latin typeface="Arial" charset="0"/>
              </a:rPr>
              <a:pPr eaLnBrk="1" hangingPunct="1"/>
              <a:t>17</a:t>
            </a:fld>
            <a:endParaRPr lang="en-US" altLang="x-none" sz="1200">
              <a:solidFill>
                <a:schemeClr val="tx1"/>
              </a:solidFill>
              <a:latin typeface="Arial" charset="0"/>
            </a:endParaRPr>
          </a:p>
        </p:txBody>
      </p:sp>
      <p:sp>
        <p:nvSpPr>
          <p:cNvPr id="145411" name="Rectangle 2"/>
          <p:cNvSpPr>
            <a:spLocks noRo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Since previous systems have relied on consistency of the model, we wanted to examine this with a study</a:t>
            </a:r>
          </a:p>
          <a:p>
            <a:pPr eaLnBrk="1" hangingPunct="1"/>
            <a:r>
              <a:rPr lang="en-US" altLang="x-none"/>
              <a:t>Work on layout of this slide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9A91AD30-5FC8-1448-AD03-85A7D5636722}" type="slidenum">
              <a:rPr lang="en-US" altLang="x-none" sz="1200">
                <a:solidFill>
                  <a:schemeClr val="tx1"/>
                </a:solidFill>
                <a:latin typeface="Arial" charset="0"/>
              </a:rPr>
              <a:pPr eaLnBrk="1" hangingPunct="1"/>
              <a:t>23</a:t>
            </a:fld>
            <a:endParaRPr lang="en-US" altLang="x-none" sz="1200">
              <a:solidFill>
                <a:schemeClr val="tx1"/>
              </a:solidFill>
              <a:latin typeface="Arial" charset="0"/>
            </a:endParaRPr>
          </a:p>
        </p:txBody>
      </p:sp>
      <p:sp>
        <p:nvSpPr>
          <p:cNvPr id="147459" name="Rectangle 2"/>
          <p:cNvSpPr>
            <a:spLocks noRo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Two trees?</a:t>
            </a:r>
          </a:p>
          <a:p>
            <a:pPr eaLnBrk="1" hangingPunct="1"/>
            <a:endParaRPr lang="en-US" altLang="x-non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77B3A81F-7092-EE44-BD8D-97AEFF1F3990}" type="slidenum">
              <a:rPr lang="en-US" altLang="x-none" sz="1200">
                <a:solidFill>
                  <a:schemeClr val="tx1"/>
                </a:solidFill>
                <a:latin typeface="Arial" charset="0"/>
              </a:rPr>
              <a:pPr eaLnBrk="1" hangingPunct="1"/>
              <a:t>25</a:t>
            </a:fld>
            <a:endParaRPr lang="en-US" altLang="x-none" sz="1200">
              <a:solidFill>
                <a:schemeClr val="tx1"/>
              </a:solidFill>
              <a:latin typeface="Arial" charset="0"/>
            </a:endParaRPr>
          </a:p>
        </p:txBody>
      </p:sp>
      <p:sp>
        <p:nvSpPr>
          <p:cNvPr id="148483" name="Rectangle 2"/>
          <p:cNvSpPr>
            <a:spLocks noRo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Make status background gray, or something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A275426C-0D71-C047-90B9-A4AB1BFAC798}" type="slidenum">
              <a:rPr lang="en-US" altLang="x-none" sz="1200">
                <a:solidFill>
                  <a:schemeClr val="tx1"/>
                </a:solidFill>
                <a:latin typeface="Arial" charset="0"/>
              </a:rPr>
              <a:pPr eaLnBrk="1" hangingPunct="1"/>
              <a:t>30</a:t>
            </a:fld>
            <a:endParaRPr lang="en-US" altLang="x-none" sz="1200">
              <a:solidFill>
                <a:schemeClr val="tx1"/>
              </a:solidFill>
              <a:latin typeface="Arial" charset="0"/>
            </a:endParaRPr>
          </a:p>
        </p:txBody>
      </p:sp>
      <p:sp>
        <p:nvSpPr>
          <p:cNvPr id="149507" name="Rectangle 2"/>
          <p:cNvSpPr>
            <a:spLocks noRo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Not easier, useful abstraction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A0E585C8-7E95-0B4D-ADBB-6487ABDDFBC8}" type="slidenum">
              <a:rPr lang="en-US" altLang="x-none" sz="1200">
                <a:solidFill>
                  <a:schemeClr val="tx1"/>
                </a:solidFill>
                <a:latin typeface="Arial" charset="0"/>
              </a:rPr>
              <a:pPr eaLnBrk="1" hangingPunct="1"/>
              <a:t>32</a:t>
            </a:fld>
            <a:endParaRPr lang="en-US" altLang="x-none" sz="1200">
              <a:solidFill>
                <a:schemeClr val="tx1"/>
              </a:solidFill>
              <a:latin typeface="Arial" charset="0"/>
            </a:endParaRPr>
          </a:p>
        </p:txBody>
      </p:sp>
      <p:sp>
        <p:nvSpPr>
          <p:cNvPr id="150531" name="Rectangle 2"/>
          <p:cNvSpPr>
            <a:spLocks noRo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Need to mention that consistency is designed to help user of first device use the second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I recognize that not all engineering of interactive systems requires models, but from looking through the proceedings of EICS, I think that’s most of what this community does.</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331A5E2-6319-1943-BF0A-A19158EA20F7}" type="slidenum">
              <a:rPr lang="en-US" sz="1200">
                <a:solidFill>
                  <a:prstClr val="black"/>
                </a:solidFill>
                <a:cs typeface="Arial" charset="0"/>
              </a:rPr>
              <a:pPr eaLnBrk="1" hangingPunct="1"/>
              <a:t>2</a:t>
            </a:fld>
            <a:endParaRPr lang="en-US" sz="1200">
              <a:solidFill>
                <a:prstClr val="black"/>
              </a:solidFill>
              <a:cs typeface="Arial" charset="0"/>
            </a:endParaRPr>
          </a:p>
        </p:txBody>
      </p:sp>
    </p:spTree>
    <p:extLst>
      <p:ext uri="{BB962C8B-B14F-4D97-AF65-F5344CB8AC3E}">
        <p14:creationId xmlns:p14="http://schemas.microsoft.com/office/powerpoint/2010/main" val="712867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D3DB544E-AEE7-3F4C-A844-4F8B765F3AD9}" type="slidenum">
              <a:rPr lang="en-US" altLang="x-none" sz="1200">
                <a:solidFill>
                  <a:schemeClr val="tx1"/>
                </a:solidFill>
                <a:latin typeface="Arial" charset="0"/>
              </a:rPr>
              <a:pPr eaLnBrk="1" hangingPunct="1"/>
              <a:t>33</a:t>
            </a:fld>
            <a:endParaRPr lang="en-US" altLang="x-none" sz="1200">
              <a:solidFill>
                <a:schemeClr val="tx1"/>
              </a:solidFill>
              <a:latin typeface="Arial" charset="0"/>
            </a:endParaRPr>
          </a:p>
        </p:txBody>
      </p:sp>
      <p:sp>
        <p:nvSpPr>
          <p:cNvPr id="151555" name="Rectangle 2"/>
          <p:cNvSpPr>
            <a:spLocks noRo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Original interfaces</a:t>
            </a:r>
          </a:p>
          <a:p>
            <a:pPr eaLnBrk="1" hangingPunct="1"/>
            <a:r>
              <a:rPr lang="en-US" altLang="x-none"/>
              <a:t>Definite “personally consistent” first, and then say that we’re doing this work on handhelds</a:t>
            </a:r>
          </a:p>
          <a:p>
            <a:pPr eaLnBrk="1" hangingPunct="1"/>
            <a:r>
              <a:rPr lang="en-US" altLang="x-none"/>
              <a:t>We “personal consistency” so we need “personal” device (e.g. PUC)</a:t>
            </a:r>
          </a:p>
          <a:p>
            <a:pPr eaLnBrk="1" hangingPunct="1"/>
            <a:r>
              <a:rPr lang="en-US" altLang="x-none"/>
              <a:t>Add one slide on the PUC with background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D2284161-DD8D-164C-9DCE-10B9729E2446}" type="slidenum">
              <a:rPr lang="en-US" altLang="x-none" sz="1200">
                <a:solidFill>
                  <a:schemeClr val="tx1"/>
                </a:solidFill>
                <a:latin typeface="Arial" charset="0"/>
              </a:rPr>
              <a:pPr eaLnBrk="1" hangingPunct="1"/>
              <a:t>34</a:t>
            </a:fld>
            <a:endParaRPr lang="en-US" altLang="x-none" sz="1200">
              <a:solidFill>
                <a:schemeClr val="tx1"/>
              </a:solidFill>
              <a:latin typeface="Arial" charset="0"/>
            </a:endParaRPr>
          </a:p>
        </p:txBody>
      </p:sp>
      <p:sp>
        <p:nvSpPr>
          <p:cNvPr id="152579" name="Rectangle 2"/>
          <p:cNvSpPr>
            <a:spLocks noRo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TODO:</a:t>
            </a:r>
          </a:p>
          <a:p>
            <a:pPr eaLnBrk="1" hangingPunct="1"/>
            <a:r>
              <a:rPr lang="en-US" altLang="x-none"/>
              <a:t>Revise outline</a:t>
            </a:r>
          </a:p>
          <a:p>
            <a:pPr eaLnBrk="1" hangingPunct="1"/>
            <a:r>
              <a:rPr lang="en-US" altLang="x-none"/>
              <a:t>Say PUC sooner than this?</a:t>
            </a:r>
          </a:p>
          <a:p>
            <a:pPr eaLnBrk="1" hangingPunct="1"/>
            <a:r>
              <a:rPr lang="en-US" altLang="x-none"/>
              <a:t>This is not high-level enough</a:t>
            </a:r>
          </a:p>
          <a:p>
            <a:pPr eaLnBrk="1" hangingPunct="1"/>
            <a:r>
              <a:rPr lang="en-US" altLang="x-none"/>
              <a:t>And I haven’t really made consistency a focus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A7B5D28C-46D6-F84A-BF85-CDBF1D3204D9}" type="slidenum">
              <a:rPr lang="en-US" altLang="x-none" sz="1200">
                <a:solidFill>
                  <a:schemeClr val="tx1"/>
                </a:solidFill>
                <a:latin typeface="Arial" charset="0"/>
              </a:rPr>
              <a:pPr eaLnBrk="1" hangingPunct="1"/>
              <a:t>36</a:t>
            </a:fld>
            <a:endParaRPr lang="en-US" altLang="x-none" sz="1200">
              <a:solidFill>
                <a:schemeClr val="tx1"/>
              </a:solidFill>
              <a:latin typeface="Arial" charset="0"/>
            </a:endParaRPr>
          </a:p>
        </p:txBody>
      </p:sp>
      <p:sp>
        <p:nvSpPr>
          <p:cNvPr id="153603" name="Rectangle 2"/>
          <p:cNvSpPr>
            <a:spLocks noRo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Maybe I need to differentiate the content flow model from existing techniques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8ED8F0A0-864D-BF44-83AD-4DB8EC06BB44}" type="slidenum">
              <a:rPr lang="en-US" altLang="x-none" sz="1200">
                <a:solidFill>
                  <a:schemeClr val="tx1"/>
                </a:solidFill>
                <a:latin typeface="Arial" charset="0"/>
              </a:rPr>
              <a:pPr eaLnBrk="1" hangingPunct="1"/>
              <a:t>44</a:t>
            </a:fld>
            <a:endParaRPr lang="en-US" altLang="x-none" sz="1200">
              <a:solidFill>
                <a:schemeClr val="tx1"/>
              </a:solidFill>
              <a:latin typeface="Arial" charset="0"/>
            </a:endParaRPr>
          </a:p>
        </p:txBody>
      </p:sp>
      <p:sp>
        <p:nvSpPr>
          <p:cNvPr id="154627" name="Rectangle 2"/>
          <p:cNvSpPr>
            <a:spLocks noRo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Maybe I need to differentiate the content flow model from existing techniques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729E1C83-5D3D-7F49-9BA7-2A6F073FC3DF}" type="slidenum">
              <a:rPr lang="en-US" altLang="x-none" sz="1200">
                <a:solidFill>
                  <a:schemeClr val="tx1"/>
                </a:solidFill>
                <a:latin typeface="Arial" charset="0"/>
              </a:rPr>
              <a:pPr eaLnBrk="1" hangingPunct="1"/>
              <a:t>45</a:t>
            </a:fld>
            <a:endParaRPr lang="en-US" altLang="x-none" sz="1200">
              <a:solidFill>
                <a:schemeClr val="tx1"/>
              </a:solidFill>
              <a:latin typeface="Arial" charset="0"/>
            </a:endParaRPr>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Maybe I need to differentiate the content flow model from existing techniques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FA0A0611-6BD7-354A-8092-6C3B01BFDE95}" type="slidenum">
              <a:rPr lang="en-US" altLang="x-none" sz="1200">
                <a:solidFill>
                  <a:schemeClr val="tx1"/>
                </a:solidFill>
                <a:latin typeface="Arial" charset="0"/>
              </a:rPr>
              <a:pPr eaLnBrk="1" hangingPunct="1"/>
              <a:t>46</a:t>
            </a:fld>
            <a:endParaRPr lang="en-US" altLang="x-none" sz="1200">
              <a:solidFill>
                <a:schemeClr val="tx1"/>
              </a:solidFill>
              <a:latin typeface="Arial" charset="0"/>
            </a:endParaRPr>
          </a:p>
        </p:txBody>
      </p:sp>
      <p:sp>
        <p:nvSpPr>
          <p:cNvPr id="156675" name="Rectangle 2"/>
          <p:cNvSpPr>
            <a:spLocks noRo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Maybe I need to differentiate the content flow model from existing techniques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870E10F2-D90D-2041-9A32-3859C17809D0}" type="slidenum">
              <a:rPr lang="en-US" altLang="x-none" sz="1200">
                <a:solidFill>
                  <a:schemeClr val="tx1"/>
                </a:solidFill>
                <a:latin typeface="Arial" charset="0"/>
              </a:rPr>
              <a:pPr eaLnBrk="1" hangingPunct="1"/>
              <a:t>56</a:t>
            </a:fld>
            <a:endParaRPr lang="en-US" altLang="x-none" sz="1200">
              <a:solidFill>
                <a:schemeClr val="tx1"/>
              </a:solidFill>
              <a:latin typeface="Arial" charset="0"/>
            </a:endParaRPr>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Describe the flow-based interface bullets during the demonstration</a:t>
            </a:r>
          </a:p>
          <a:p>
            <a:pPr eaLnBrk="1" hangingPunct="1"/>
            <a:r>
              <a:rPr lang="en-US" altLang="x-none"/>
              <a:t>Maybe get rid of the details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31A6E6B8-C3A1-ED48-A5E3-A35381E3FF08}" type="slidenum">
              <a:rPr lang="en-US" altLang="x-none" sz="1200">
                <a:solidFill>
                  <a:schemeClr val="tx1"/>
                </a:solidFill>
                <a:latin typeface="Arial" charset="0"/>
              </a:rPr>
              <a:pPr eaLnBrk="1" hangingPunct="1"/>
              <a:t>57</a:t>
            </a:fld>
            <a:endParaRPr lang="en-US" altLang="x-none" sz="1200">
              <a:solidFill>
                <a:schemeClr val="tx1"/>
              </a:solidFill>
              <a:latin typeface="Arial" charset="0"/>
            </a:endParaRPr>
          </a:p>
        </p:txBody>
      </p:sp>
      <p:sp>
        <p:nvSpPr>
          <p:cNvPr id="158723" name="Rectangle 2"/>
          <p:cNvSpPr>
            <a:spLocks noRo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Say what aggregate interfaces are here (low-level etc)</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91D37910-0391-984A-B48D-F8F64D21E0B7}" type="slidenum">
              <a:rPr lang="en-US" altLang="x-none" sz="1200">
                <a:solidFill>
                  <a:schemeClr val="tx1"/>
                </a:solidFill>
                <a:latin typeface="Arial" charset="0"/>
              </a:rPr>
              <a:pPr eaLnBrk="1" hangingPunct="1"/>
              <a:t>61</a:t>
            </a:fld>
            <a:endParaRPr lang="en-US" altLang="x-none" sz="1200">
              <a:solidFill>
                <a:schemeClr val="tx1"/>
              </a:solidFill>
              <a:latin typeface="Arial" charset="0"/>
            </a:endParaRPr>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Scroll it up and show the TV controls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0A44195D-822F-F542-9FDB-15FD8BFEB402}" type="slidenum">
              <a:rPr lang="en-US" altLang="x-none" sz="1200">
                <a:solidFill>
                  <a:schemeClr val="tx1"/>
                </a:solidFill>
                <a:latin typeface="Arial" charset="0"/>
              </a:rPr>
              <a:pPr eaLnBrk="1" hangingPunct="1"/>
              <a:t>63</a:t>
            </a:fld>
            <a:endParaRPr lang="en-US" altLang="x-none" sz="1200">
              <a:solidFill>
                <a:schemeClr val="tx1"/>
              </a:solidFill>
              <a:latin typeface="Arial" charset="0"/>
            </a:endParaRPr>
          </a:p>
        </p:txBody>
      </p:sp>
      <p:sp>
        <p:nvSpPr>
          <p:cNvPr id="160771" name="Rectangle 2"/>
          <p:cNvSpPr>
            <a:spLocks noRo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Maybe take this out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8662B4C1-B2D9-144F-8EE2-692CB9030C04}" type="slidenum">
              <a:rPr lang="en-US" altLang="x-none" sz="1200">
                <a:solidFill>
                  <a:srgbClr val="000000"/>
                </a:solidFill>
                <a:latin typeface="Arial" charset="0"/>
              </a:rPr>
              <a:pPr eaLnBrk="1" hangingPunct="1"/>
              <a:t>3</a:t>
            </a:fld>
            <a:endParaRPr lang="en-US" altLang="x-none" sz="1200">
              <a:solidFill>
                <a:srgbClr val="000000"/>
              </a:solidFill>
              <a:latin typeface="Arial" charset="0"/>
            </a:endParaRPr>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Add SCS</a:t>
            </a:r>
          </a:p>
        </p:txBody>
      </p:sp>
    </p:spTree>
    <p:extLst>
      <p:ext uri="{BB962C8B-B14F-4D97-AF65-F5344CB8AC3E}">
        <p14:creationId xmlns:p14="http://schemas.microsoft.com/office/powerpoint/2010/main" val="791244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FA7C94B8-04FC-EC41-9336-6224EF89157D}" type="slidenum">
              <a:rPr lang="en-US" altLang="x-none" sz="1200">
                <a:solidFill>
                  <a:schemeClr val="tx1"/>
                </a:solidFill>
                <a:latin typeface="Arial" charset="0"/>
              </a:rPr>
              <a:pPr eaLnBrk="1" hangingPunct="1"/>
              <a:t>65</a:t>
            </a:fld>
            <a:endParaRPr lang="en-US" altLang="x-none" sz="1200">
              <a:solidFill>
                <a:schemeClr val="tx1"/>
              </a:solidFill>
              <a:latin typeface="Arial" charset="0"/>
            </a:endParaRPr>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TODO:</a:t>
            </a:r>
          </a:p>
          <a:p>
            <a:pPr eaLnBrk="1" hangingPunct="1"/>
            <a:r>
              <a:rPr lang="en-US" altLang="x-none"/>
              <a:t>Revise outline</a:t>
            </a:r>
          </a:p>
          <a:p>
            <a:pPr eaLnBrk="1" hangingPunct="1"/>
            <a:r>
              <a:rPr lang="en-US" altLang="x-none"/>
              <a:t>Say PUC sooner than this?</a:t>
            </a:r>
          </a:p>
          <a:p>
            <a:pPr eaLnBrk="1" hangingPunct="1"/>
            <a:r>
              <a:rPr lang="en-US" altLang="x-none"/>
              <a:t>This is not high-level enough</a:t>
            </a:r>
          </a:p>
          <a:p>
            <a:pPr eaLnBrk="1" hangingPunct="1"/>
            <a:r>
              <a:rPr lang="en-US" altLang="x-none"/>
              <a:t>And I haven’t really made consistency a focus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FB196AB6-B2AA-C84A-B65D-80317A4CD777}" type="slidenum">
              <a:rPr lang="en-US" altLang="x-none" sz="1200">
                <a:solidFill>
                  <a:schemeClr val="tx1"/>
                </a:solidFill>
                <a:latin typeface="Arial" charset="0"/>
              </a:rPr>
              <a:pPr eaLnBrk="1" hangingPunct="1"/>
              <a:t>67</a:t>
            </a:fld>
            <a:endParaRPr lang="en-US" altLang="x-none" sz="1200">
              <a:solidFill>
                <a:schemeClr val="tx1"/>
              </a:solidFill>
              <a:latin typeface="Arial" charset="0"/>
            </a:endParaRPr>
          </a:p>
        </p:txBody>
      </p:sp>
      <p:sp>
        <p:nvSpPr>
          <p:cNvPr id="162819" name="Rectangle 2"/>
          <p:cNvSpPr>
            <a:spLocks noRo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Complete functionality</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7D3FED6E-BBF0-254B-8263-BE410C276760}" type="slidenum">
              <a:rPr lang="en-US" altLang="x-none" sz="1200">
                <a:solidFill>
                  <a:schemeClr val="tx1"/>
                </a:solidFill>
                <a:latin typeface="Arial" charset="0"/>
              </a:rPr>
              <a:pPr eaLnBrk="1" hangingPunct="1"/>
              <a:t>68</a:t>
            </a:fld>
            <a:endParaRPr lang="en-US" altLang="x-none" sz="1200">
              <a:solidFill>
                <a:schemeClr val="tx1"/>
              </a:solidFill>
              <a:latin typeface="Arial" charset="0"/>
            </a:endParaRPr>
          </a:p>
        </p:txBody>
      </p:sp>
      <p:sp>
        <p:nvSpPr>
          <p:cNvPr id="163843" name="Rectangle 2"/>
          <p:cNvSpPr>
            <a:spLocks noRo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This interface is still pretty good</a:t>
            </a:r>
          </a:p>
          <a:p>
            <a:pPr eaLnBrk="1" hangingPunct="1"/>
            <a:r>
              <a:rPr lang="en-US" altLang="x-none"/>
              <a:t>Show an interface generated for the phone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1D7F22C9-6272-4543-BF2D-A4469F9CA52D}" type="slidenum">
              <a:rPr lang="en-US" altLang="x-none" sz="1200">
                <a:solidFill>
                  <a:schemeClr val="tx1"/>
                </a:solidFill>
                <a:latin typeface="Arial" charset="0"/>
              </a:rPr>
              <a:pPr eaLnBrk="1" hangingPunct="1"/>
              <a:t>79</a:t>
            </a:fld>
            <a:endParaRPr lang="en-US" altLang="x-none" sz="1200">
              <a:solidFill>
                <a:schemeClr val="tx1"/>
              </a:solidFill>
              <a:latin typeface="Arial" charset="0"/>
            </a:endParaRPr>
          </a:p>
        </p:txBody>
      </p:sp>
      <p:sp>
        <p:nvSpPr>
          <p:cNvPr id="167939" name="Rectangle 2"/>
          <p:cNvSpPr>
            <a:spLocks noRo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83C88AB-2E41-004C-A193-2E836120DE9E}" type="slidenum">
              <a:rPr lang="en-US" altLang="x-none">
                <a:solidFill>
                  <a:srgbClr val="000000"/>
                </a:solidFill>
              </a:rPr>
              <a:pPr eaLnBrk="1" hangingPunct="1"/>
              <a:t>81</a:t>
            </a:fld>
            <a:endParaRPr lang="en-US" altLang="x-none">
              <a:solidFill>
                <a:srgbClr val="000000"/>
              </a:solidFill>
            </a:endParaRPr>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Although the mobile internet has been around for awhile, it’s recently gotten a lot of attention and interest. Device manufacturers and content providers are beginning to figure out how to create experiences that are attractive to consumers, networks are reaching reasonable speeds and beginning to mature, and the cost of accessing the internet from a mobile device is becoming more acceptable to typical consumers.</a:t>
            </a:r>
          </a:p>
        </p:txBody>
      </p:sp>
    </p:spTree>
    <p:extLst>
      <p:ext uri="{BB962C8B-B14F-4D97-AF65-F5344CB8AC3E}">
        <p14:creationId xmlns:p14="http://schemas.microsoft.com/office/powerpoint/2010/main" val="1469909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51232D8-8AD9-5648-ABB8-B937DD1F343D}" type="slidenum">
              <a:rPr lang="en-US" altLang="x-none">
                <a:solidFill>
                  <a:srgbClr val="000000"/>
                </a:solidFill>
              </a:rPr>
              <a:pPr eaLnBrk="1" hangingPunct="1"/>
              <a:t>82</a:t>
            </a:fld>
            <a:endParaRPr lang="en-US" altLang="x-none">
              <a:solidFill>
                <a:srgbClr val="000000"/>
              </a:solidFill>
            </a:endParaRPr>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Designer of a mobile site will optimize for some mobile device and some set of functionality, but that may not match the needs of all users</a:t>
            </a:r>
          </a:p>
        </p:txBody>
      </p:sp>
    </p:spTree>
    <p:extLst>
      <p:ext uri="{BB962C8B-B14F-4D97-AF65-F5344CB8AC3E}">
        <p14:creationId xmlns:p14="http://schemas.microsoft.com/office/powerpoint/2010/main" val="64036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9B71E3F-451D-CE41-8516-570E85E82ED2}" type="slidenum">
              <a:rPr lang="en-US" altLang="x-none">
                <a:solidFill>
                  <a:srgbClr val="000000"/>
                </a:solidFill>
              </a:rPr>
              <a:pPr eaLnBrk="1" hangingPunct="1"/>
              <a:t>84</a:t>
            </a:fld>
            <a:endParaRPr lang="en-US" altLang="x-none">
              <a:solidFill>
                <a:srgbClr val="000000"/>
              </a:solidFill>
            </a:endParaRPr>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Low floor/high ceiling</a:t>
            </a:r>
          </a:p>
        </p:txBody>
      </p:sp>
    </p:spTree>
    <p:extLst>
      <p:ext uri="{BB962C8B-B14F-4D97-AF65-F5344CB8AC3E}">
        <p14:creationId xmlns:p14="http://schemas.microsoft.com/office/powerpoint/2010/main" val="9908548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2D39D3-7CB1-9848-92C7-5AFAF52511ED}" type="slidenum">
              <a:rPr lang="en-US" altLang="x-none">
                <a:solidFill>
                  <a:srgbClr val="000000"/>
                </a:solidFill>
              </a:rPr>
              <a:pPr eaLnBrk="1" hangingPunct="1"/>
              <a:t>89</a:t>
            </a:fld>
            <a:endParaRPr lang="en-US" altLang="x-none">
              <a:solidFill>
                <a:srgbClr val="000000"/>
              </a:solidFill>
            </a:endParaRPr>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Need to think about whether there is a better example to use here</a:t>
            </a:r>
          </a:p>
        </p:txBody>
      </p:sp>
    </p:spTree>
    <p:extLst>
      <p:ext uri="{BB962C8B-B14F-4D97-AF65-F5344CB8AC3E}">
        <p14:creationId xmlns:p14="http://schemas.microsoft.com/office/powerpoint/2010/main" val="4621407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1CC0CBD-25E5-B443-ABFE-797AF9C6DC31}" type="slidenum">
              <a:rPr lang="en-US" altLang="x-none">
                <a:solidFill>
                  <a:srgbClr val="000000"/>
                </a:solidFill>
              </a:rPr>
              <a:pPr eaLnBrk="1" hangingPunct="1"/>
              <a:t>90</a:t>
            </a:fld>
            <a:endParaRPr lang="en-US" altLang="x-none">
              <a:solidFill>
                <a:srgbClr val="000000"/>
              </a:solidFill>
            </a:endParaRPr>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Need to think about whether there is a better example to use here</a:t>
            </a:r>
          </a:p>
        </p:txBody>
      </p:sp>
    </p:spTree>
    <p:extLst>
      <p:ext uri="{BB962C8B-B14F-4D97-AF65-F5344CB8AC3E}">
        <p14:creationId xmlns:p14="http://schemas.microsoft.com/office/powerpoint/2010/main" val="13257366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554CDA4-6D5C-8241-BEE4-6606AFE0389A}" type="slidenum">
              <a:rPr lang="en-US" altLang="x-none">
                <a:solidFill>
                  <a:srgbClr val="000000"/>
                </a:solidFill>
              </a:rPr>
              <a:pPr eaLnBrk="1" hangingPunct="1"/>
              <a:t>91</a:t>
            </a:fld>
            <a:endParaRPr lang="en-US" altLang="x-none">
              <a:solidFill>
                <a:srgbClr val="000000"/>
              </a:solidFill>
            </a:endParaRPr>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Need to think about whether there is a better example to use here</a:t>
            </a:r>
          </a:p>
        </p:txBody>
      </p:sp>
    </p:spTree>
    <p:extLst>
      <p:ext uri="{BB962C8B-B14F-4D97-AF65-F5344CB8AC3E}">
        <p14:creationId xmlns:p14="http://schemas.microsoft.com/office/powerpoint/2010/main" val="726397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AF3118CC-5EB1-8E41-A5B2-336B7FEC6FF7}" type="slidenum">
              <a:rPr lang="en-US" altLang="x-none" sz="1200">
                <a:solidFill>
                  <a:schemeClr val="tx1"/>
                </a:solidFill>
                <a:latin typeface="Arial" charset="0"/>
              </a:rPr>
              <a:pPr eaLnBrk="1" hangingPunct="1"/>
              <a:t>4</a:t>
            </a:fld>
            <a:endParaRPr lang="en-US" altLang="x-none" sz="1200">
              <a:solidFill>
                <a:schemeClr val="tx1"/>
              </a:solidFill>
              <a:latin typeface="Arial" charset="0"/>
            </a:endParaRPr>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The number of computerized devices in our homes and offices are increasing</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6F7B1AC-2CE9-D14A-B7D2-DBA9015E4CFF}" type="slidenum">
              <a:rPr lang="en-US" altLang="x-none">
                <a:solidFill>
                  <a:srgbClr val="000000"/>
                </a:solidFill>
              </a:rPr>
              <a:pPr eaLnBrk="1" hangingPunct="1"/>
              <a:t>92</a:t>
            </a:fld>
            <a:endParaRPr lang="en-US" altLang="x-none">
              <a:solidFill>
                <a:srgbClr val="000000"/>
              </a:solidFill>
            </a:endParaRPr>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Need to think about whether there is a better example to use here</a:t>
            </a:r>
          </a:p>
        </p:txBody>
      </p:sp>
    </p:spTree>
    <p:extLst>
      <p:ext uri="{BB962C8B-B14F-4D97-AF65-F5344CB8AC3E}">
        <p14:creationId xmlns:p14="http://schemas.microsoft.com/office/powerpoint/2010/main" val="10757850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C4345DD-5EC2-FB4A-9B4D-B8408D83BF63}" type="slidenum">
              <a:rPr lang="en-US" altLang="x-none">
                <a:solidFill>
                  <a:srgbClr val="000000"/>
                </a:solidFill>
              </a:rPr>
              <a:pPr eaLnBrk="1" hangingPunct="1"/>
              <a:t>93</a:t>
            </a:fld>
            <a:endParaRPr lang="en-US" altLang="x-none">
              <a:solidFill>
                <a:srgbClr val="000000"/>
              </a:solidFill>
            </a:endParaRPr>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Need to think about whether there is a better example to use here</a:t>
            </a:r>
          </a:p>
        </p:txBody>
      </p:sp>
    </p:spTree>
    <p:extLst>
      <p:ext uri="{BB962C8B-B14F-4D97-AF65-F5344CB8AC3E}">
        <p14:creationId xmlns:p14="http://schemas.microsoft.com/office/powerpoint/2010/main" val="1570690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F2147A0-B2A5-AB49-A4F9-513CEE065D7E}" type="slidenum">
              <a:rPr lang="en-US" altLang="x-none">
                <a:solidFill>
                  <a:srgbClr val="000000"/>
                </a:solidFill>
              </a:rPr>
              <a:pPr eaLnBrk="1" hangingPunct="1"/>
              <a:t>94</a:t>
            </a:fld>
            <a:endParaRPr lang="en-US" altLang="x-none">
              <a:solidFill>
                <a:srgbClr val="000000"/>
              </a:solidFill>
            </a:endParaRPr>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Need to think about whether there is a better example to use here</a:t>
            </a:r>
          </a:p>
        </p:txBody>
      </p:sp>
    </p:spTree>
    <p:extLst>
      <p:ext uri="{BB962C8B-B14F-4D97-AF65-F5344CB8AC3E}">
        <p14:creationId xmlns:p14="http://schemas.microsoft.com/office/powerpoint/2010/main" val="400450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D83B8177-228C-7642-BC41-F387A125014B}" type="slidenum">
              <a:rPr lang="en-US" altLang="x-none">
                <a:solidFill>
                  <a:srgbClr val="000000"/>
                </a:solidFill>
              </a:rPr>
              <a:pPr eaLnBrk="1" hangingPunct="1"/>
              <a:t>98</a:t>
            </a:fld>
            <a:endParaRPr lang="en-US" altLang="x-none">
              <a:solidFill>
                <a:srgbClr val="000000"/>
              </a:solidFill>
            </a:endParaRPr>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x-none" altLang="x-none"/>
          </a:p>
        </p:txBody>
      </p:sp>
    </p:spTree>
    <p:extLst>
      <p:ext uri="{BB962C8B-B14F-4D97-AF65-F5344CB8AC3E}">
        <p14:creationId xmlns:p14="http://schemas.microsoft.com/office/powerpoint/2010/main" val="12008026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31F5546-E8DA-8246-BCDE-471BEB461DD1}" type="slidenum">
              <a:rPr lang="en-GB">
                <a:solidFill>
                  <a:prstClr val="black"/>
                </a:solidFill>
              </a:rPr>
              <a:pPr/>
              <a:t>110</a:t>
            </a:fld>
            <a:endParaRPr lang="en-GB">
              <a:solidFill>
                <a:prstClr val="black"/>
              </a:solidFill>
            </a:endParaRPr>
          </a:p>
        </p:txBody>
      </p:sp>
      <p:sp>
        <p:nvSpPr>
          <p:cNvPr id="32769" name="Text Box 1"/>
          <p:cNvSpPr txBox="1">
            <a:spLocks noGrp="1" noRot="1" noChangeAspect="1" noChangeArrowheads="1"/>
          </p:cNvSpPr>
          <p:nvPr>
            <p:ph type="sldImg"/>
          </p:nvPr>
        </p:nvSpPr>
        <p:spPr bwMode="auto">
          <a:xfrm>
            <a:off x="1111250" y="676275"/>
            <a:ext cx="4505325" cy="33797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73484" y="4284635"/>
            <a:ext cx="5381635" cy="405599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393552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459EABB5-E7EB-044C-998B-FA543EEDD267}" type="slidenum">
              <a:rPr lang="en-GB">
                <a:solidFill>
                  <a:prstClr val="black"/>
                </a:solidFill>
              </a:rPr>
              <a:pPr/>
              <a:t>113</a:t>
            </a:fld>
            <a:endParaRPr lang="en-GB">
              <a:solidFill>
                <a:prstClr val="black"/>
              </a:solidFill>
            </a:endParaRPr>
          </a:p>
        </p:txBody>
      </p:sp>
      <p:sp>
        <p:nvSpPr>
          <p:cNvPr id="34817" name="Text Box 1"/>
          <p:cNvSpPr txBox="1">
            <a:spLocks noGrp="1" noRot="1" noChangeAspect="1" noChangeArrowheads="1"/>
          </p:cNvSpPr>
          <p:nvPr>
            <p:ph type="sldImg"/>
          </p:nvPr>
        </p:nvSpPr>
        <p:spPr bwMode="auto">
          <a:xfrm>
            <a:off x="1111250" y="676275"/>
            <a:ext cx="4505325" cy="337978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73484" y="4284635"/>
            <a:ext cx="5381635" cy="4055996"/>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342520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92162" name="Notes Placeholder 2"/>
          <p:cNvSpPr>
            <a:spLocks noGrp="1"/>
          </p:cNvSpPr>
          <p:nvPr>
            <p:ph type="body" sz="quarter" idx="1"/>
          </p:nvPr>
        </p:nvSpPr>
        <p:spPr bwMode="auto">
          <a:xfrm>
            <a:off x="685800" y="4343400"/>
            <a:ext cx="5486400" cy="402590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Clr>
                <a:srgbClr val="000000"/>
              </a:buClr>
              <a:buFontTx/>
              <a:buChar char="•"/>
            </a:pPr>
            <a:endParaRPr lang="en-US">
              <a:latin typeface="Calibri" charset="0"/>
            </a:endParaRPr>
          </a:p>
        </p:txBody>
      </p:sp>
    </p:spTree>
    <p:extLst>
      <p:ext uri="{BB962C8B-B14F-4D97-AF65-F5344CB8AC3E}">
        <p14:creationId xmlns:p14="http://schemas.microsoft.com/office/powerpoint/2010/main" val="1982798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89090" name="Notes Placeholder 2"/>
          <p:cNvSpPr>
            <a:spLocks noGrp="1"/>
          </p:cNvSpPr>
          <p:nvPr>
            <p:ph type="body" sz="quarter" idx="1"/>
          </p:nvPr>
        </p:nvSpPr>
        <p:spPr bwMode="auto">
          <a:xfrm>
            <a:off x="685800" y="4343400"/>
            <a:ext cx="5486400" cy="40259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Clr>
                <a:srgbClr val="000000"/>
              </a:buClr>
            </a:pPr>
            <a:r>
              <a:rPr lang="en-US">
                <a:latin typeface="Calibri" charset="0"/>
              </a:rPr>
              <a:t>JAC: I upped the </a:t>
            </a:r>
            <a:r>
              <a:rPr lang="ja-JP" altLang="en-US">
                <a:latin typeface="Calibri" charset="0"/>
              </a:rPr>
              <a:t>“</a:t>
            </a:r>
            <a:r>
              <a:rPr lang="en-US" altLang="ja-JP">
                <a:latin typeface="Calibri" charset="0"/>
              </a:rPr>
              <a:t>Interact</a:t>
            </a:r>
            <a:r>
              <a:rPr lang="ja-JP" altLang="en-US">
                <a:latin typeface="Calibri" charset="0"/>
              </a:rPr>
              <a:t>”</a:t>
            </a:r>
            <a:r>
              <a:rPr lang="en-US" altLang="ja-JP">
                <a:latin typeface="Calibri" charset="0"/>
              </a:rPr>
              <a:t> bullet. I think the original ordering is the </a:t>
            </a:r>
            <a:r>
              <a:rPr lang="ja-JP" altLang="en-US">
                <a:latin typeface="Calibri" charset="0"/>
              </a:rPr>
              <a:t>“</a:t>
            </a:r>
            <a:r>
              <a:rPr lang="en-US" altLang="ja-JP">
                <a:latin typeface="Calibri" charset="0"/>
              </a:rPr>
              <a:t>systems ordering</a:t>
            </a:r>
            <a:r>
              <a:rPr lang="ja-JP" altLang="en-US">
                <a:latin typeface="Calibri" charset="0"/>
              </a:rPr>
              <a:t>”</a:t>
            </a:r>
            <a:r>
              <a:rPr lang="en-US" altLang="ja-JP">
                <a:latin typeface="Calibri" charset="0"/>
              </a:rPr>
              <a:t> on how thing happens, but this new ordering is more natural in understanding what we're doing. The most important fact, that it executes tasks, is on top, and then the clarification is, of course, on which task, etc. I felt it was a bit awkward to point out to the clarification before stating what would Coco need clarification for</a:t>
            </a:r>
          </a:p>
          <a:p>
            <a:pPr>
              <a:buClr>
                <a:srgbClr val="000000"/>
              </a:buClr>
            </a:pPr>
            <a:endParaRPr lang="en-US">
              <a:latin typeface="Calibri" charset="0"/>
            </a:endParaRPr>
          </a:p>
          <a:p>
            <a:pPr>
              <a:buClr>
                <a:srgbClr val="000000"/>
              </a:buClr>
            </a:pPr>
            <a:r>
              <a:rPr lang="en-US">
                <a:latin typeface="Calibri" charset="0"/>
              </a:rPr>
              <a:t>TL: That's great.  My first version had it at the top too.</a:t>
            </a:r>
          </a:p>
        </p:txBody>
      </p:sp>
    </p:spTree>
    <p:extLst>
      <p:ext uri="{BB962C8B-B14F-4D97-AF65-F5344CB8AC3E}">
        <p14:creationId xmlns:p14="http://schemas.microsoft.com/office/powerpoint/2010/main" val="14983748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90114" name="Notes Placeholder 2"/>
          <p:cNvSpPr>
            <a:spLocks noGrp="1"/>
          </p:cNvSpPr>
          <p:nvPr>
            <p:ph type="body" sz="quarter" idx="1"/>
          </p:nvPr>
        </p:nvSpPr>
        <p:spPr bwMode="auto">
          <a:xfrm>
            <a:off x="685800" y="4343400"/>
            <a:ext cx="5486400" cy="402590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Clr>
                <a:srgbClr val="000000"/>
              </a:buClr>
              <a:buFontTx/>
              <a:buChar char="•"/>
            </a:pPr>
            <a:endParaRPr lang="en-US">
              <a:latin typeface="Calibri" charset="0"/>
            </a:endParaRPr>
          </a:p>
        </p:txBody>
      </p:sp>
    </p:spTree>
    <p:extLst>
      <p:ext uri="{BB962C8B-B14F-4D97-AF65-F5344CB8AC3E}">
        <p14:creationId xmlns:p14="http://schemas.microsoft.com/office/powerpoint/2010/main" val="1840389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91138" name="Notes Placeholder 2"/>
          <p:cNvSpPr>
            <a:spLocks noGrp="1"/>
          </p:cNvSpPr>
          <p:nvPr>
            <p:ph type="body" sz="quarter" idx="1"/>
          </p:nvPr>
        </p:nvSpPr>
        <p:spPr bwMode="auto">
          <a:xfrm>
            <a:off x="685800" y="4343400"/>
            <a:ext cx="5486400" cy="402590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Clr>
                <a:srgbClr val="000000"/>
              </a:buClr>
              <a:buFontTx/>
              <a:buChar char="•"/>
            </a:pPr>
            <a:endParaRPr lang="en-US">
              <a:latin typeface="Calibri" charset="0"/>
            </a:endParaRPr>
          </a:p>
        </p:txBody>
      </p:sp>
    </p:spTree>
    <p:extLst>
      <p:ext uri="{BB962C8B-B14F-4D97-AF65-F5344CB8AC3E}">
        <p14:creationId xmlns:p14="http://schemas.microsoft.com/office/powerpoint/2010/main" val="170836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60345B7B-A97C-8347-B24E-025013F9EE84}" type="slidenum">
              <a:rPr lang="en-US" altLang="x-none" sz="1200">
                <a:solidFill>
                  <a:schemeClr val="tx1"/>
                </a:solidFill>
                <a:latin typeface="Arial" charset="0"/>
              </a:rPr>
              <a:pPr eaLnBrk="1" hangingPunct="1"/>
              <a:t>5</a:t>
            </a:fld>
            <a:endParaRPr lang="en-US" altLang="x-none" sz="1200">
              <a:solidFill>
                <a:schemeClr val="tx1"/>
              </a:solidFill>
              <a:latin typeface="Arial" charset="0"/>
            </a:endParaRPr>
          </a:p>
        </p:txBody>
      </p:sp>
      <p:sp>
        <p:nvSpPr>
          <p:cNvPr id="131075" name="Rectangle 2"/>
          <p:cNvSpPr>
            <a:spLocks noRo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This has been a known problem for a long time, and it still hasn’t been solved.  BusinessWeek is from 1991, and the popular press still seems to complain about the problem on a regular basis.</a:t>
            </a:r>
          </a:p>
          <a:p>
            <a:pPr eaLnBrk="1" hangingPunct="1"/>
            <a:endParaRPr lang="en-US" altLang="x-none"/>
          </a:p>
          <a:p>
            <a:pPr eaLnBrk="1" hangingPunct="1"/>
            <a:r>
              <a:rPr lang="en-US" altLang="x-none"/>
              <a:t>TODO: Put in article from WSJ</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92162" name="Notes Placeholder 2"/>
          <p:cNvSpPr>
            <a:spLocks noGrp="1"/>
          </p:cNvSpPr>
          <p:nvPr>
            <p:ph type="body" sz="quarter" idx="1"/>
          </p:nvPr>
        </p:nvSpPr>
        <p:spPr bwMode="auto">
          <a:xfrm>
            <a:off x="685800" y="4343400"/>
            <a:ext cx="5486400" cy="402590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Clr>
                <a:srgbClr val="000000"/>
              </a:buClr>
              <a:buFontTx/>
              <a:buChar char="•"/>
            </a:pPr>
            <a:endParaRPr lang="en-US">
              <a:latin typeface="Calibri" charset="0"/>
            </a:endParaRPr>
          </a:p>
        </p:txBody>
      </p:sp>
    </p:spTree>
    <p:extLst>
      <p:ext uri="{BB962C8B-B14F-4D97-AF65-F5344CB8AC3E}">
        <p14:creationId xmlns:p14="http://schemas.microsoft.com/office/powerpoint/2010/main" val="1175950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ln>
        </p:spPr>
      </p:sp>
      <p:sp>
        <p:nvSpPr>
          <p:cNvPr id="92162" name="Notes Placeholder 2"/>
          <p:cNvSpPr>
            <a:spLocks noGrp="1"/>
          </p:cNvSpPr>
          <p:nvPr>
            <p:ph type="body" sz="quarter" idx="1"/>
          </p:nvPr>
        </p:nvSpPr>
        <p:spPr bwMode="auto">
          <a:xfrm>
            <a:off x="685800" y="4343400"/>
            <a:ext cx="5486400" cy="4025900"/>
          </a:xfrm>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Clr>
                <a:srgbClr val="000000"/>
              </a:buClr>
              <a:buFontTx/>
              <a:buChar char="•"/>
            </a:pPr>
            <a:endParaRPr lang="en-US">
              <a:latin typeface="Calibri" charset="0"/>
            </a:endParaRPr>
          </a:p>
        </p:txBody>
      </p:sp>
    </p:spTree>
    <p:extLst>
      <p:ext uri="{BB962C8B-B14F-4D97-AF65-F5344CB8AC3E}">
        <p14:creationId xmlns:p14="http://schemas.microsoft.com/office/powerpoint/2010/main" val="1829603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8662B4C1-B2D9-144F-8EE2-692CB9030C04}" type="slidenum">
              <a:rPr lang="en-US" altLang="x-none" sz="1200">
                <a:solidFill>
                  <a:srgbClr val="000000"/>
                </a:solidFill>
                <a:latin typeface="Arial" charset="0"/>
              </a:rPr>
              <a:pPr eaLnBrk="1" hangingPunct="1"/>
              <a:t>125</a:t>
            </a:fld>
            <a:endParaRPr lang="en-US" altLang="x-none" sz="1200">
              <a:solidFill>
                <a:srgbClr val="000000"/>
              </a:solidFill>
              <a:latin typeface="Arial" charset="0"/>
            </a:endParaRPr>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Add SCS</a:t>
            </a:r>
          </a:p>
        </p:txBody>
      </p:sp>
    </p:spTree>
    <p:extLst>
      <p:ext uri="{BB962C8B-B14F-4D97-AF65-F5344CB8AC3E}">
        <p14:creationId xmlns:p14="http://schemas.microsoft.com/office/powerpoint/2010/main" val="1574181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CF012110-6031-5341-8279-EECF44229BFB}" type="slidenum">
              <a:rPr lang="en-US" altLang="x-none" sz="1200">
                <a:solidFill>
                  <a:schemeClr val="tx1"/>
                </a:solidFill>
                <a:latin typeface="Arial" charset="0"/>
              </a:rPr>
              <a:pPr eaLnBrk="1" hangingPunct="1"/>
              <a:t>127</a:t>
            </a:fld>
            <a:endParaRPr lang="en-US" altLang="x-none" sz="1200">
              <a:solidFill>
                <a:schemeClr val="tx1"/>
              </a:solidFill>
              <a:latin typeface="Arial" charset="0"/>
            </a:endParaRPr>
          </a:p>
        </p:txBody>
      </p:sp>
      <p:sp>
        <p:nvSpPr>
          <p:cNvPr id="165891" name="Rectangle 2"/>
          <p:cNvSpPr>
            <a:spLocks noRo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Be sure to note the contributions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EE1A250A-EB20-2F47-A58A-366A0ED40C34}" type="slidenum">
              <a:rPr lang="en-US" altLang="x-none" sz="1200">
                <a:solidFill>
                  <a:schemeClr val="tx1"/>
                </a:solidFill>
                <a:latin typeface="Arial" charset="0"/>
              </a:rPr>
              <a:pPr eaLnBrk="1" hangingPunct="1"/>
              <a:t>129</a:t>
            </a:fld>
            <a:endParaRPr lang="en-US" altLang="x-none" sz="1200">
              <a:solidFill>
                <a:schemeClr val="tx1"/>
              </a:solidFill>
              <a:latin typeface="Arial" charset="0"/>
            </a:endParaRPr>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Make this simpler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D8F5EF3A-A143-7345-BED0-D6838BA63BED}" type="slidenum">
              <a:rPr lang="en-US" altLang="x-none" sz="1200">
                <a:solidFill>
                  <a:schemeClr val="tx1"/>
                </a:solidFill>
                <a:latin typeface="Arial" charset="0"/>
              </a:rPr>
              <a:pPr eaLnBrk="1" hangingPunct="1"/>
              <a:t>7</a:t>
            </a:fld>
            <a:endParaRPr lang="en-US" altLang="x-none" sz="1200">
              <a:solidFill>
                <a:schemeClr val="tx1"/>
              </a:solidFill>
              <a:latin typeface="Arial" charset="0"/>
            </a:endParaRPr>
          </a:p>
        </p:txBody>
      </p:sp>
      <p:sp>
        <p:nvSpPr>
          <p:cNvPr id="132099" name="Rectangle 2"/>
          <p:cNvSpPr>
            <a:spLocks noRo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Make a better title (devices are constituents)</a:t>
            </a:r>
          </a:p>
          <a:p>
            <a:pPr eaLnBrk="1" hangingPunct="1"/>
            <a:r>
              <a:rPr lang="en-US" altLang="x-none"/>
              <a:t>Better image for video-conferencing</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DD2FC75D-C47B-1244-A575-47B0F36EAEF2}" type="slidenum">
              <a:rPr lang="en-US" altLang="x-none" sz="1200">
                <a:solidFill>
                  <a:schemeClr val="tx1"/>
                </a:solidFill>
                <a:latin typeface="Arial" charset="0"/>
              </a:rPr>
              <a:pPr eaLnBrk="1" hangingPunct="1"/>
              <a:t>8</a:t>
            </a:fld>
            <a:endParaRPr lang="en-US" altLang="x-none" sz="1200">
              <a:solidFill>
                <a:schemeClr val="tx1"/>
              </a:solidFill>
              <a:latin typeface="Arial" charset="0"/>
            </a:endParaRPr>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TODO:</a:t>
            </a:r>
          </a:p>
          <a:p>
            <a:pPr eaLnBrk="1" hangingPunct="1"/>
            <a:r>
              <a:rPr lang="en-US" altLang="x-none"/>
              <a:t>Instead of having these mobile devices be part of the problem, they could be part of the solution</a:t>
            </a:r>
          </a:p>
          <a:p>
            <a:pPr eaLnBrk="1" hangingPunct="1"/>
            <a:r>
              <a:rPr lang="en-US" altLang="x-none"/>
              <a:t>Mention US (check the stats)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00AE79D9-C6D1-3C42-B132-7D1551069571}" type="slidenum">
              <a:rPr lang="en-US" altLang="x-none" sz="1200">
                <a:solidFill>
                  <a:schemeClr val="tx1"/>
                </a:solidFill>
                <a:latin typeface="Arial" charset="0"/>
              </a:rPr>
              <a:pPr eaLnBrk="1" hangingPunct="1"/>
              <a:t>9</a:t>
            </a:fld>
            <a:endParaRPr lang="en-US" altLang="x-none" sz="1200">
              <a:solidFill>
                <a:schemeClr val="tx1"/>
              </a:solidFill>
              <a:latin typeface="Arial" charset="0"/>
            </a:endParaRPr>
          </a:p>
        </p:txBody>
      </p:sp>
      <p:sp>
        <p:nvSpPr>
          <p:cNvPr id="134147" name="Rectangle 2"/>
          <p:cNvSpPr>
            <a:spLocks noRo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Say “PUC”</a:t>
            </a:r>
          </a:p>
          <a:p>
            <a:pPr eaLnBrk="1" hangingPunct="1"/>
            <a:r>
              <a:rPr lang="en-US" altLang="x-none"/>
              <a:t>Should I bring the speech back sometime later</a:t>
            </a:r>
          </a:p>
          <a:p>
            <a:pPr eaLnBrk="1" hangingPunct="1"/>
            <a:r>
              <a:rPr lang="en-US" altLang="x-none"/>
              <a:t>Put a reference 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fld id="{630A68DB-3750-624D-B72C-6A779745F8CA}" type="slidenum">
              <a:rPr lang="en-US" altLang="x-none" sz="1200">
                <a:solidFill>
                  <a:schemeClr val="tx1"/>
                </a:solidFill>
                <a:latin typeface="Arial" charset="0"/>
              </a:rPr>
              <a:pPr eaLnBrk="1" hangingPunct="1"/>
              <a:t>10</a:t>
            </a:fld>
            <a:endParaRPr lang="en-US" altLang="x-none" sz="1200">
              <a:solidFill>
                <a:schemeClr val="tx1"/>
              </a:solidFill>
              <a:latin typeface="Arial" charset="0"/>
            </a:endParaRPr>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x-none"/>
              <a:t>TODO:</a:t>
            </a:r>
          </a:p>
          <a:p>
            <a:pPr eaLnBrk="1" hangingPunct="1"/>
            <a:r>
              <a:rPr lang="en-US" altLang="x-none"/>
              <a:t>Revise outline</a:t>
            </a:r>
          </a:p>
          <a:p>
            <a:pPr eaLnBrk="1" hangingPunct="1"/>
            <a:r>
              <a:rPr lang="en-US" altLang="x-none"/>
              <a:t>Say PUC sooner than this?</a:t>
            </a:r>
          </a:p>
          <a:p>
            <a:pPr eaLnBrk="1" hangingPunct="1"/>
            <a:r>
              <a:rPr lang="en-US" altLang="x-none"/>
              <a:t>This is not high-level enough</a:t>
            </a:r>
          </a:p>
          <a:p>
            <a:pPr eaLnBrk="1" hangingPunct="1"/>
            <a:r>
              <a:rPr lang="en-US" altLang="x-none"/>
              <a:t>And I haven’t really made consistency a focus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4800600"/>
          </a:xfrm>
          <a:prstGeom prst="rect">
            <a:avLst/>
          </a:prstGeom>
          <a:gradFill rotWithShape="1">
            <a:gsLst>
              <a:gs pos="0">
                <a:schemeClr val="bg1">
                  <a:alpha val="0"/>
                </a:schemeClr>
              </a:gs>
              <a:gs pos="100000">
                <a:srgbClr val="6800C6">
                  <a:alpha val="20000"/>
                </a:srgbClr>
              </a:gs>
            </a:gsLst>
            <a:lin ang="5400000" scaled="1"/>
          </a:gradFill>
          <a:ln w="9525">
            <a:noFill/>
            <a:miter lim="800000"/>
            <a:headEnd/>
            <a:tailEnd/>
          </a:ln>
          <a:effectLst/>
        </p:spPr>
        <p:txBody>
          <a:bodyPr wrap="none" anchor="ctr"/>
          <a:lstStyle/>
          <a:p>
            <a:pPr>
              <a:defRPr/>
            </a:pPr>
            <a:endParaRPr lang="en-US">
              <a:latin typeface="Franklin Gothic Book" pitchFamily="34" charset="0"/>
            </a:endParaRPr>
          </a:p>
        </p:txBody>
      </p:sp>
      <p:sp>
        <p:nvSpPr>
          <p:cNvPr id="5" name="Line 5"/>
          <p:cNvSpPr>
            <a:spLocks noChangeShapeType="1"/>
          </p:cNvSpPr>
          <p:nvPr/>
        </p:nvSpPr>
        <p:spPr bwMode="auto">
          <a:xfrm>
            <a:off x="0" y="4800600"/>
            <a:ext cx="9144000" cy="0"/>
          </a:xfrm>
          <a:prstGeom prst="line">
            <a:avLst/>
          </a:prstGeom>
          <a:noFill/>
          <a:ln w="28575" cap="rnd">
            <a:solidFill>
              <a:srgbClr val="6800C6"/>
            </a:solidFill>
            <a:prstDash val="sysDot"/>
            <a:round/>
            <a:headEnd/>
            <a:tailEnd/>
          </a:ln>
          <a:effectLst/>
        </p:spPr>
        <p:txBody>
          <a:bodyPr/>
          <a:lstStyle/>
          <a:p>
            <a:pPr>
              <a:defRPr/>
            </a:pPr>
            <a:endParaRPr lang="en-US">
              <a:latin typeface="Franklin Gothic Book" pitchFamily="34" charset="0"/>
            </a:endParaRPr>
          </a:p>
        </p:txBody>
      </p:sp>
      <p:sp>
        <p:nvSpPr>
          <p:cNvPr id="3075" name="Rectangle 3"/>
          <p:cNvSpPr>
            <a:spLocks noGrp="1" noChangeArrowheads="1"/>
          </p:cNvSpPr>
          <p:nvPr>
            <p:ph type="ctrTitle"/>
          </p:nvPr>
        </p:nvSpPr>
        <p:spPr>
          <a:xfrm>
            <a:off x="381000" y="1981200"/>
            <a:ext cx="7772400" cy="1470025"/>
          </a:xfrm>
        </p:spPr>
        <p:txBody>
          <a:bodyPr/>
          <a:lstStyle>
            <a:lvl1pPr>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381000" y="5257800"/>
            <a:ext cx="6400800" cy="1066800"/>
          </a:xfrm>
        </p:spPr>
        <p:txBody>
          <a:bodyPr/>
          <a:lstStyle>
            <a:lvl1pPr>
              <a:defRPr/>
            </a:lvl1pPr>
          </a:lstStyle>
          <a:p>
            <a:r>
              <a:rPr lang="en-US" smtClean="0"/>
              <a:t>Click to edit Master subtitle style</a:t>
            </a:r>
            <a:endParaRPr lang="en-US"/>
          </a:p>
        </p:txBody>
      </p:sp>
    </p:spTree>
    <p:extLst>
      <p:ext uri="{BB962C8B-B14F-4D97-AF65-F5344CB8AC3E}">
        <p14:creationId xmlns:p14="http://schemas.microsoft.com/office/powerpoint/2010/main" val="25073875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51127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0"/>
            <a:ext cx="2209800" cy="6705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0"/>
            <a:ext cx="6477000" cy="6705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3683064"/>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95400"/>
            <a:ext cx="43434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3434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079908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 y="0"/>
            <a:ext cx="88392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52400" y="1295400"/>
            <a:ext cx="4343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343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52400" y="4076700"/>
            <a:ext cx="4343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76700"/>
            <a:ext cx="4343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7845501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95400"/>
            <a:ext cx="43434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343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43434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1605496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2AE0B8-1680-0144-B7C7-FD8D1F7F5C22}"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E5DB71-0357-2C43-9481-FC059EC0EC7A}"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B4B444-22AA-2B48-9AF3-EE2835F9DF39}"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45DBE3-BEE2-CB4A-AB20-68B37A3072B2}"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6C95217-9A4D-2045-B4C8-7E3C3BC66F1D}"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5467329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2F3D7B4-B8A3-B942-9475-C6B863668220}"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5DC88-A386-D146-A83B-6592CC823C3D}"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AB5F45-EB9E-574B-B104-FA86A1A1D7FD}"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2ED5244-FC25-E94C-B5CB-20C3EA449E4C}"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868249-228E-624E-84D7-29E332241F56}"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9BAC0D-5779-0342-874C-E5D07B866753}"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45B38C-AD2F-5146-A6FF-51BFB9445936}"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9743FC-7066-7146-A59A-13179C934E0A}" type="slidenum">
              <a:rPr lang="en-US"/>
              <a:pPr>
                <a:defRPr/>
              </a:pPr>
              <a:t>‹#›</a:t>
            </a:fld>
            <a:endParaRPr lang="en-US"/>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90F0D6-085A-FF48-BD0D-1991CCF3CE83}"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B22C5-CEC2-AB4A-9599-57EB87255933}" type="slidenum">
              <a:rPr lang="en-US"/>
              <a:pPr>
                <a:defRPr/>
              </a:pPr>
              <a:t>‹#›</a:t>
            </a:fld>
            <a:endParaRPr lang="en-US"/>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2B1DD69-5E08-974A-9A1E-D90E5B309ED9}"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69001F-41F4-F849-ABD7-E19BD925EF6E}" type="slidenum">
              <a:rPr lang="en-US"/>
              <a:pPr>
                <a:defRPr/>
              </a:pPr>
              <a:t>‹#›</a:t>
            </a:fld>
            <a:endParaRPr lang="en-US"/>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3617D6-4E91-CE4F-9A75-54A708D87622}" type="datetimeFigureOut">
              <a:rPr lang="en-US"/>
              <a:pPr>
                <a:defRPr/>
              </a:pPr>
              <a:t>4/24/17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685A3A5-E808-1446-98E8-E1B092519B95}" type="slidenum">
              <a:rPr lang="en-US"/>
              <a:pPr>
                <a:defRPr/>
              </a:pPr>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47236232"/>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D5032C-E2B6-1E46-B760-7F1921A28A6A}" type="datetimeFigureOut">
              <a:rPr lang="en-US"/>
              <a:pPr>
                <a:defRPr/>
              </a:pPr>
              <a:t>4/24/17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35D3740-DBAB-4641-AD17-454D60DADDBF}" type="slidenum">
              <a:rPr lang="en-US"/>
              <a:pPr>
                <a:defRPr/>
              </a:pPr>
              <a:t>‹#›</a:t>
            </a:fld>
            <a:endParaRPr lang="en-US"/>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41138F-2E80-9040-B9E0-3E9967849F8E}" type="datetimeFigureOut">
              <a:rPr lang="en-US"/>
              <a:pPr>
                <a:defRPr/>
              </a:pPr>
              <a:t>4/24/17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FD13A2-99E7-F844-A27F-5ADBC46EF385}" type="slidenum">
              <a:rPr lang="en-US"/>
              <a:pPr>
                <a:defRPr/>
              </a:pPr>
              <a:t>‹#›</a:t>
            </a:fld>
            <a:endParaRPr lang="en-US"/>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1384AE-6D20-A448-BCCA-DE5C99074996}"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B5A6EC-BAF8-FB47-9DAB-85DCDCD2965E}" type="slidenum">
              <a:rPr lang="en-US"/>
              <a:pPr>
                <a:defRPr/>
              </a:pPr>
              <a:t>‹#›</a:t>
            </a:fld>
            <a:endParaRPr lang="en-US"/>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846FB-F3BA-C64F-9D13-6DC2E68A16A7}"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7C3C36-1EF7-A94C-8824-C00803C6CE2B}" type="slidenum">
              <a:rPr lang="en-US"/>
              <a:pPr>
                <a:defRPr/>
              </a:pPr>
              <a:t>‹#›</a:t>
            </a:fld>
            <a:endParaRPr lang="en-US"/>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EDEE6F-077C-D541-B992-272395C0103E}"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1DEA1C-E326-6946-84A6-2FA9E3451533}" type="slidenum">
              <a:rPr lang="en-US"/>
              <a:pPr>
                <a:defRPr/>
              </a:pPr>
              <a:t>‹#›</a:t>
            </a:fld>
            <a:endParaRPr lang="en-US"/>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3F4AF5-A2EB-E44C-A708-173B3B7AD1C7}"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1963D7-6B05-B444-AC38-81C84A1CB0B9}" type="slidenum">
              <a:rPr lang="en-US"/>
              <a:pPr>
                <a:defRPr/>
              </a:pPr>
              <a:t>‹#›</a:t>
            </a:fld>
            <a:endParaRPr lang="en-US"/>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10DAA4-0370-1D43-B25A-944890316E28}"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60856E8-84C2-5B41-9D15-5BB48B54D736}"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0BBD08D-D221-A744-B43A-AA10B15C3F24}"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4A713E-12FC-4448-9179-B22AA38AA689}"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95400"/>
            <a:ext cx="43434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43434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07601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FE70D05-7246-2A41-BA61-2E735C83AD7C}"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A64D0F3-0E78-254C-8348-08F186D554BC}"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9433BD7A-D019-8E4A-8420-3E11A1AA6B0E}"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447FB4B-7642-9345-B43A-46B5C93B2373}"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3C3330-E8A3-9D44-8332-7734A9824C40}"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DC7766B-BAC5-3840-9D32-FDE4D36EB2D4}"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F6ED694-5EE8-174D-9E39-25216B243E74}"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45B38C-AD2F-5146-A6FF-51BFB9445936}"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9743FC-7066-7146-A59A-13179C934E0A}" type="slidenum">
              <a:rPr lang="en-US"/>
              <a:pPr>
                <a:defRPr/>
              </a:pPr>
              <a:t>‹#›</a:t>
            </a:fld>
            <a:endParaRPr lang="en-US"/>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90F0D6-085A-FF48-BD0D-1991CCF3CE83}"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B22C5-CEC2-AB4A-9599-57EB87255933}" type="slidenum">
              <a:rPr lang="en-US"/>
              <a:pPr>
                <a:defRPr/>
              </a:pPr>
              <a:t>‹#›</a:t>
            </a:fld>
            <a:endParaRPr lang="en-US"/>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2B1DD69-5E08-974A-9A1E-D90E5B309ED9}"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69001F-41F4-F849-ABD7-E19BD925EF6E}" type="slidenum">
              <a:rPr lang="en-US"/>
              <a:pPr>
                <a:defRPr/>
              </a:pPr>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161714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3617D6-4E91-CE4F-9A75-54A708D87622}" type="datetimeFigureOut">
              <a:rPr lang="en-US"/>
              <a:pPr>
                <a:defRPr/>
              </a:pPr>
              <a:t>4/24/17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685A3A5-E808-1446-98E8-E1B092519B95}" type="slidenum">
              <a:rPr lang="en-US"/>
              <a:pPr>
                <a:defRPr/>
              </a:pPr>
              <a:t>‹#›</a:t>
            </a:fld>
            <a:endParaRPr lang="en-US"/>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D5032C-E2B6-1E46-B760-7F1921A28A6A}" type="datetimeFigureOut">
              <a:rPr lang="en-US"/>
              <a:pPr>
                <a:defRPr/>
              </a:pPr>
              <a:t>4/24/17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35D3740-DBAB-4641-AD17-454D60DADDBF}" type="slidenum">
              <a:rPr lang="en-US"/>
              <a:pPr>
                <a:defRPr/>
              </a:pPr>
              <a:t>‹#›</a:t>
            </a:fld>
            <a:endParaRPr lang="en-US"/>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41138F-2E80-9040-B9E0-3E9967849F8E}" type="datetimeFigureOut">
              <a:rPr lang="en-US"/>
              <a:pPr>
                <a:defRPr/>
              </a:pPr>
              <a:t>4/24/17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FD13A2-99E7-F844-A27F-5ADBC46EF385}" type="slidenum">
              <a:rPr lang="en-US"/>
              <a:pPr>
                <a:defRPr/>
              </a:pPr>
              <a:t>‹#›</a:t>
            </a:fld>
            <a:endParaRPr lang="en-US"/>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1384AE-6D20-A448-BCCA-DE5C99074996}"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B5A6EC-BAF8-FB47-9DAB-85DCDCD2965E}" type="slidenum">
              <a:rPr lang="en-US"/>
              <a:pPr>
                <a:defRPr/>
              </a:pPr>
              <a:t>‹#›</a:t>
            </a:fld>
            <a:endParaRPr lang="en-US"/>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846FB-F3BA-C64F-9D13-6DC2E68A16A7}"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7C3C36-1EF7-A94C-8824-C00803C6CE2B}" type="slidenum">
              <a:rPr lang="en-US"/>
              <a:pPr>
                <a:defRPr/>
              </a:pPr>
              <a:t>‹#›</a:t>
            </a:fld>
            <a:endParaRPr lang="en-US"/>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EDEE6F-077C-D541-B992-272395C0103E}"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1DEA1C-E326-6946-84A6-2FA9E3451533}" type="slidenum">
              <a:rPr lang="en-US"/>
              <a:pPr>
                <a:defRPr/>
              </a:pPr>
              <a:t>‹#›</a:t>
            </a:fld>
            <a:endParaRPr lang="en-US"/>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3F4AF5-A2EB-E44C-A708-173B3B7AD1C7}"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1963D7-6B05-B444-AC38-81C84A1CB0B9}" type="slidenum">
              <a:rPr lang="en-US"/>
              <a:pPr>
                <a:defRPr/>
              </a:pPr>
              <a:t>‹#›</a:t>
            </a:fld>
            <a:endParaRPr lang="en-US"/>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45B38C-AD2F-5146-A6FF-51BFB9445936}"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9743FC-7066-7146-A59A-13179C934E0A}" type="slidenum">
              <a:rPr lang="en-US"/>
              <a:pPr>
                <a:defRPr/>
              </a:pPr>
              <a:t>‹#›</a:t>
            </a:fld>
            <a:endParaRPr lang="en-US"/>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90F0D6-085A-FF48-BD0D-1991CCF3CE83}"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B22C5-CEC2-AB4A-9599-57EB87255933}" type="slidenum">
              <a:rPr lang="en-US"/>
              <a:pPr>
                <a:defRPr/>
              </a:pPr>
              <a:t>‹#›</a:t>
            </a:fld>
            <a:endParaRPr lang="en-US"/>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2B1DD69-5E08-974A-9A1E-D90E5B309ED9}"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69001F-41F4-F849-ABD7-E19BD925EF6E}" type="slidenum">
              <a:rPr lang="en-US"/>
              <a:pPr>
                <a:defRPr/>
              </a:pPr>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092145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3617D6-4E91-CE4F-9A75-54A708D87622}" type="datetimeFigureOut">
              <a:rPr lang="en-US"/>
              <a:pPr>
                <a:defRPr/>
              </a:pPr>
              <a:t>4/24/17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685A3A5-E808-1446-98E8-E1B092519B95}" type="slidenum">
              <a:rPr lang="en-US"/>
              <a:pPr>
                <a:defRPr/>
              </a:pPr>
              <a:t>‹#›</a:t>
            </a:fld>
            <a:endParaRPr lang="en-US"/>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D5032C-E2B6-1E46-B760-7F1921A28A6A}" type="datetimeFigureOut">
              <a:rPr lang="en-US"/>
              <a:pPr>
                <a:defRPr/>
              </a:pPr>
              <a:t>4/24/17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35D3740-DBAB-4641-AD17-454D60DADDBF}" type="slidenum">
              <a:rPr lang="en-US"/>
              <a:pPr>
                <a:defRPr/>
              </a:pPr>
              <a:t>‹#›</a:t>
            </a:fld>
            <a:endParaRPr lang="en-US"/>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41138F-2E80-9040-B9E0-3E9967849F8E}" type="datetimeFigureOut">
              <a:rPr lang="en-US"/>
              <a:pPr>
                <a:defRPr/>
              </a:pPr>
              <a:t>4/24/17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FD13A2-99E7-F844-A27F-5ADBC46EF385}" type="slidenum">
              <a:rPr lang="en-US"/>
              <a:pPr>
                <a:defRPr/>
              </a:pPr>
              <a:t>‹#›</a:t>
            </a:fld>
            <a:endParaRPr lang="en-US"/>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1384AE-6D20-A448-BCCA-DE5C99074996}"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B5A6EC-BAF8-FB47-9DAB-85DCDCD2965E}" type="slidenum">
              <a:rPr lang="en-US"/>
              <a:pPr>
                <a:defRPr/>
              </a:pPr>
              <a:t>‹#›</a:t>
            </a:fld>
            <a:endParaRPr lang="en-US"/>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846FB-F3BA-C64F-9D13-6DC2E68A16A7}"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7C3C36-1EF7-A94C-8824-C00803C6CE2B}" type="slidenum">
              <a:rPr lang="en-US"/>
              <a:pPr>
                <a:defRPr/>
              </a:pPr>
              <a:t>‹#›</a:t>
            </a:fld>
            <a:endParaRPr lang="en-US"/>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EDEE6F-077C-D541-B992-272395C0103E}"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1DEA1C-E326-6946-84A6-2FA9E3451533}" type="slidenum">
              <a:rPr lang="en-US"/>
              <a:pPr>
                <a:defRPr/>
              </a:pPr>
              <a:t>‹#›</a:t>
            </a:fld>
            <a:endParaRPr lang="en-US"/>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3F4AF5-A2EB-E44C-A708-173B3B7AD1C7}"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1963D7-6B05-B444-AC38-81C84A1CB0B9}" type="slidenum">
              <a:rPr lang="en-US"/>
              <a:pPr>
                <a:defRPr/>
              </a:pPr>
              <a:t>‹#›</a:t>
            </a:fld>
            <a:endParaRPr lang="en-US"/>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45B38C-AD2F-5146-A6FF-51BFB9445936}"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9743FC-7066-7146-A59A-13179C934E0A}" type="slidenum">
              <a:rPr lang="en-US"/>
              <a:pPr>
                <a:defRPr/>
              </a:pPr>
              <a:t>‹#›</a:t>
            </a:fld>
            <a:endParaRPr lang="en-US"/>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90F0D6-085A-FF48-BD0D-1991CCF3CE83}"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FB22C5-CEC2-AB4A-9599-57EB87255933}" type="slidenum">
              <a:rPr lang="en-US"/>
              <a:pPr>
                <a:defRPr/>
              </a:pPr>
              <a:t>‹#›</a:t>
            </a:fld>
            <a:endParaRPr lang="en-US"/>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2B1DD69-5E08-974A-9A1E-D90E5B309ED9}"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69001F-41F4-F849-ABD7-E19BD925EF6E}" type="slidenum">
              <a:rPr lang="en-US"/>
              <a:pPr>
                <a:defRPr/>
              </a:pPr>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426422"/>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3617D6-4E91-CE4F-9A75-54A708D87622}" type="datetimeFigureOut">
              <a:rPr lang="en-US"/>
              <a:pPr>
                <a:defRPr/>
              </a:pPr>
              <a:t>4/24/17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685A3A5-E808-1446-98E8-E1B092519B95}" type="slidenum">
              <a:rPr lang="en-US"/>
              <a:pPr>
                <a:defRPr/>
              </a:pPr>
              <a:t>‹#›</a:t>
            </a:fld>
            <a:endParaRPr lang="en-US"/>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3D5032C-E2B6-1E46-B760-7F1921A28A6A}" type="datetimeFigureOut">
              <a:rPr lang="en-US"/>
              <a:pPr>
                <a:defRPr/>
              </a:pPr>
              <a:t>4/24/17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35D3740-DBAB-4641-AD17-454D60DADDBF}" type="slidenum">
              <a:rPr lang="en-US"/>
              <a:pPr>
                <a:defRPr/>
              </a:pPr>
              <a:t>‹#›</a:t>
            </a:fld>
            <a:endParaRPr lang="en-US"/>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D41138F-2E80-9040-B9E0-3E9967849F8E}" type="datetimeFigureOut">
              <a:rPr lang="en-US"/>
              <a:pPr>
                <a:defRPr/>
              </a:pPr>
              <a:t>4/24/17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7FD13A2-99E7-F844-A27F-5ADBC46EF385}" type="slidenum">
              <a:rPr lang="en-US"/>
              <a:pPr>
                <a:defRPr/>
              </a:pPr>
              <a:t>‹#›</a:t>
            </a:fld>
            <a:endParaRPr lang="en-US"/>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F1384AE-6D20-A448-BCCA-DE5C99074996}"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AB5A6EC-BAF8-FB47-9DAB-85DCDCD2965E}" type="slidenum">
              <a:rPr lang="en-US"/>
              <a:pPr>
                <a:defRPr/>
              </a:pPr>
              <a:t>‹#›</a:t>
            </a:fld>
            <a:endParaRPr lang="en-US"/>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5F846FB-F3BA-C64F-9D13-6DC2E68A16A7}" type="datetimeFigureOut">
              <a:rPr lang="en-US"/>
              <a:pPr>
                <a:defRPr/>
              </a:pPr>
              <a:t>4/24/17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D7C3C36-1EF7-A94C-8824-C00803C6CE2B}" type="slidenum">
              <a:rPr lang="en-US"/>
              <a:pPr>
                <a:defRPr/>
              </a:pPr>
              <a:t>‹#›</a:t>
            </a:fld>
            <a:endParaRPr lang="en-US"/>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EDEE6F-077C-D541-B992-272395C0103E}"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1DEA1C-E326-6946-84A6-2FA9E3451533}" type="slidenum">
              <a:rPr lang="en-US"/>
              <a:pPr>
                <a:defRPr/>
              </a:pPr>
              <a:t>‹#›</a:t>
            </a:fld>
            <a:endParaRPr lang="en-US"/>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03F4AF5-A2EB-E44C-A708-173B3B7AD1C7}" type="datetimeFigureOut">
              <a:rPr lang="en-US"/>
              <a:pPr>
                <a:defRPr/>
              </a:pPr>
              <a:t>4/24/17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A1963D7-6B05-B444-AC38-81C84A1CB0B9}" type="slidenum">
              <a:rPr lang="en-US"/>
              <a:pPr>
                <a:defRPr/>
              </a:pPr>
              <a:t>‹#›</a:t>
            </a:fld>
            <a:endParaRPr lang="en-US"/>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2AE0B8-1680-0144-B7C7-FD8D1F7F5C22}"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2E5DB71-0357-2C43-9481-FC059EC0EC7A}"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B4B444-22AA-2B48-9AF3-EE2835F9DF39}"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72351550"/>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297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45DBE3-BEE2-CB4A-AB20-68B37A3072B2}"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6C95217-9A4D-2045-B4C8-7E3C3BC66F1D}"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2F3D7B4-B8A3-B942-9475-C6B863668220}"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7F5DC88-A386-D146-A83B-6592CC823C3D}"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7AB5F45-EB9E-574B-B104-FA86A1A1D7FD}"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2ED5244-FC25-E94C-B5CB-20C3EA449E4C}"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C868249-228E-624E-84D7-29E332241F56}"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E9BAC0D-5779-0342-874C-E5D07B866753}" type="slidenum">
              <a:rPr lang="en-US" altLang="x-none">
                <a:solidFill>
                  <a:srgbClr val="000000"/>
                </a:solidFill>
              </a:rPr>
              <a:pPr/>
              <a:t>‹#›</a:t>
            </a:fld>
            <a:endParaRPr lang="en-US" altLang="x-none">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29735226"/>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 Id="rId11"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 Id="rId11" Type="http://schemas.openxmlformats.org/officeDocument/2006/relationships/theme" Target="../theme/theme6.xml"/><Relationship Id="rId1" Type="http://schemas.openxmlformats.org/officeDocument/2006/relationships/slideLayout" Target="../slideLayouts/slideLayout57.xml"/><Relationship Id="rId2"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 Id="rId11"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7.xml"/><Relationship Id="rId12" Type="http://schemas.openxmlformats.org/officeDocument/2006/relationships/theme" Target="../theme/theme8.xml"/><Relationship Id="rId1" Type="http://schemas.openxmlformats.org/officeDocument/2006/relationships/slideLayout" Target="../slideLayouts/slideLayout77.xml"/><Relationship Id="rId2" Type="http://schemas.openxmlformats.org/officeDocument/2006/relationships/slideLayout" Target="../slideLayouts/slideLayout78.xml"/><Relationship Id="rId3" Type="http://schemas.openxmlformats.org/officeDocument/2006/relationships/slideLayout" Target="../slideLayouts/slideLayout79.xml"/><Relationship Id="rId4" Type="http://schemas.openxmlformats.org/officeDocument/2006/relationships/slideLayout" Target="../slideLayouts/slideLayout80.xml"/><Relationship Id="rId5" Type="http://schemas.openxmlformats.org/officeDocument/2006/relationships/slideLayout" Target="../slideLayouts/slideLayout81.xml"/><Relationship Id="rId6" Type="http://schemas.openxmlformats.org/officeDocument/2006/relationships/slideLayout" Target="../slideLayouts/slideLayout82.xml"/><Relationship Id="rId7" Type="http://schemas.openxmlformats.org/officeDocument/2006/relationships/slideLayout" Target="../slideLayouts/slideLayout83.xml"/><Relationship Id="rId8" Type="http://schemas.openxmlformats.org/officeDocument/2006/relationships/slideLayout" Target="../slideLayouts/slideLayout84.xml"/><Relationship Id="rId9" Type="http://schemas.openxmlformats.org/officeDocument/2006/relationships/slideLayout" Target="../slideLayouts/slideLayout85.xml"/><Relationship Id="rId10"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auto">
          <a:xfrm>
            <a:off x="0" y="0"/>
            <a:ext cx="9144000" cy="1143000"/>
          </a:xfrm>
          <a:prstGeom prst="rect">
            <a:avLst/>
          </a:prstGeom>
          <a:gradFill rotWithShape="1">
            <a:gsLst>
              <a:gs pos="0">
                <a:schemeClr val="bg1">
                  <a:alpha val="0"/>
                </a:schemeClr>
              </a:gs>
              <a:gs pos="100000">
                <a:srgbClr val="6800C6">
                  <a:alpha val="20000"/>
                </a:srgbClr>
              </a:gs>
            </a:gsLst>
            <a:lin ang="5400000" scaled="1"/>
          </a:gradFill>
          <a:ln w="9525">
            <a:noFill/>
            <a:miter lim="800000"/>
            <a:headEnd/>
            <a:tailEnd/>
          </a:ln>
          <a:effectLst/>
        </p:spPr>
        <p:txBody>
          <a:bodyPr wrap="none" anchor="ctr"/>
          <a:lstStyle/>
          <a:p>
            <a:pPr>
              <a:defRPr/>
            </a:pPr>
            <a:endParaRPr lang="en-US">
              <a:latin typeface="Franklin Gothic Book" pitchFamily="34" charset="0"/>
            </a:endParaRPr>
          </a:p>
        </p:txBody>
      </p:sp>
      <p:sp>
        <p:nvSpPr>
          <p:cNvPr id="10243" name="Rectangle 2"/>
          <p:cNvSpPr>
            <a:spLocks noGrp="1" noChangeArrowheads="1"/>
          </p:cNvSpPr>
          <p:nvPr>
            <p:ph type="title"/>
          </p:nvPr>
        </p:nvSpPr>
        <p:spPr bwMode="auto">
          <a:xfrm>
            <a:off x="152400" y="0"/>
            <a:ext cx="883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44" name="Rectangle 3"/>
          <p:cNvSpPr>
            <a:spLocks noGrp="1" noChangeArrowheads="1"/>
          </p:cNvSpPr>
          <p:nvPr>
            <p:ph type="body" idx="1"/>
          </p:nvPr>
        </p:nvSpPr>
        <p:spPr bwMode="auto">
          <a:xfrm>
            <a:off x="152400" y="1295400"/>
            <a:ext cx="8839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36" name="Line 12"/>
          <p:cNvSpPr>
            <a:spLocks noChangeShapeType="1"/>
          </p:cNvSpPr>
          <p:nvPr/>
        </p:nvSpPr>
        <p:spPr bwMode="auto">
          <a:xfrm>
            <a:off x="0" y="1143000"/>
            <a:ext cx="9144000" cy="0"/>
          </a:xfrm>
          <a:prstGeom prst="line">
            <a:avLst/>
          </a:prstGeom>
          <a:noFill/>
          <a:ln w="28575" cap="rnd">
            <a:solidFill>
              <a:srgbClr val="6800C6"/>
            </a:solidFill>
            <a:prstDash val="sysDot"/>
            <a:round/>
            <a:headEnd/>
            <a:tailEnd/>
          </a:ln>
          <a:effectLst/>
        </p:spPr>
        <p:txBody>
          <a:bodyPr/>
          <a:lstStyle/>
          <a:p>
            <a:pPr>
              <a:defRPr/>
            </a:pPr>
            <a:endParaRPr lang="en-US">
              <a:latin typeface="Franklin Gothic Book" pitchFamily="34" charset="0"/>
            </a:endParaRPr>
          </a:p>
        </p:txBody>
      </p:sp>
      <p:sp>
        <p:nvSpPr>
          <p:cNvPr id="1037" name="Text Box 13"/>
          <p:cNvSpPr txBox="1">
            <a:spLocks noChangeArrowheads="1"/>
          </p:cNvSpPr>
          <p:nvPr/>
        </p:nvSpPr>
        <p:spPr bwMode="auto">
          <a:xfrm>
            <a:off x="8686800" y="6521450"/>
            <a:ext cx="4572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fld id="{096BD82D-2D6C-4A45-A902-1E1B04F05BEC}" type="slidenum">
              <a:rPr lang="en-US" altLang="x-none" sz="1600" b="1"/>
              <a:pPr eaLnBrk="1" hangingPunct="1">
                <a:spcBef>
                  <a:spcPct val="50000"/>
                </a:spcBef>
              </a:pPr>
              <a:t>‹#›</a:t>
            </a:fld>
            <a:endParaRPr lang="en-US" altLang="x-none" sz="1600" b="1"/>
          </a:p>
        </p:txBody>
      </p:sp>
    </p:spTree>
  </p:cSld>
  <p:clrMap bg1="lt1" tx1="dk1" bg2="lt2" tx2="dk2" accent1="accent1" accent2="accent2" accent3="accent3" accent4="accent4" accent5="accent5" accent6="accent6" hlink="hlink" folHlink="folHlink"/>
  <p:sldLayoutIdLst>
    <p:sldLayoutId id="2147483677"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timing>
    <p:tnLst>
      <p:par>
        <p:cTn id="1" dur="indefinite" restart="never" nodeType="tmRoot"/>
      </p:par>
    </p:tnLst>
  </p:timing>
  <p:txStyles>
    <p:titleStyle>
      <a:lvl1pPr algn="l" rtl="0" fontAlgn="base">
        <a:spcBef>
          <a:spcPct val="0"/>
        </a:spcBef>
        <a:spcAft>
          <a:spcPct val="0"/>
        </a:spcAft>
        <a:defRPr sz="4400">
          <a:solidFill>
            <a:srgbClr val="41007C"/>
          </a:solidFill>
          <a:latin typeface="+mj-lt"/>
          <a:ea typeface="+mj-ea"/>
          <a:cs typeface="+mj-cs"/>
        </a:defRPr>
      </a:lvl1pPr>
      <a:lvl2pPr algn="l" rtl="0" fontAlgn="base">
        <a:spcBef>
          <a:spcPct val="0"/>
        </a:spcBef>
        <a:spcAft>
          <a:spcPct val="0"/>
        </a:spcAft>
        <a:defRPr sz="4400">
          <a:solidFill>
            <a:srgbClr val="41007C"/>
          </a:solidFill>
          <a:latin typeface="Franklin Gothic Medium" pitchFamily="34" charset="0"/>
        </a:defRPr>
      </a:lvl2pPr>
      <a:lvl3pPr algn="l" rtl="0" fontAlgn="base">
        <a:spcBef>
          <a:spcPct val="0"/>
        </a:spcBef>
        <a:spcAft>
          <a:spcPct val="0"/>
        </a:spcAft>
        <a:defRPr sz="4400">
          <a:solidFill>
            <a:srgbClr val="41007C"/>
          </a:solidFill>
          <a:latin typeface="Franklin Gothic Medium" pitchFamily="34" charset="0"/>
        </a:defRPr>
      </a:lvl3pPr>
      <a:lvl4pPr algn="l" rtl="0" fontAlgn="base">
        <a:spcBef>
          <a:spcPct val="0"/>
        </a:spcBef>
        <a:spcAft>
          <a:spcPct val="0"/>
        </a:spcAft>
        <a:defRPr sz="4400">
          <a:solidFill>
            <a:srgbClr val="41007C"/>
          </a:solidFill>
          <a:latin typeface="Franklin Gothic Medium" pitchFamily="34" charset="0"/>
        </a:defRPr>
      </a:lvl4pPr>
      <a:lvl5pPr algn="l" rtl="0" fontAlgn="base">
        <a:spcBef>
          <a:spcPct val="0"/>
        </a:spcBef>
        <a:spcAft>
          <a:spcPct val="0"/>
        </a:spcAft>
        <a:defRPr sz="4400">
          <a:solidFill>
            <a:srgbClr val="41007C"/>
          </a:solidFill>
          <a:latin typeface="Franklin Gothic Medium" pitchFamily="34" charset="0"/>
        </a:defRPr>
      </a:lvl5pPr>
      <a:lvl6pPr marL="457200" algn="l" rtl="0" eaLnBrk="1" fontAlgn="base" hangingPunct="1">
        <a:spcBef>
          <a:spcPct val="0"/>
        </a:spcBef>
        <a:spcAft>
          <a:spcPct val="0"/>
        </a:spcAft>
        <a:defRPr sz="4400">
          <a:solidFill>
            <a:srgbClr val="41007C"/>
          </a:solidFill>
          <a:latin typeface="Franklin Gothic Medium" pitchFamily="34" charset="0"/>
        </a:defRPr>
      </a:lvl6pPr>
      <a:lvl7pPr marL="914400" algn="l" rtl="0" eaLnBrk="1" fontAlgn="base" hangingPunct="1">
        <a:spcBef>
          <a:spcPct val="0"/>
        </a:spcBef>
        <a:spcAft>
          <a:spcPct val="0"/>
        </a:spcAft>
        <a:defRPr sz="4400">
          <a:solidFill>
            <a:srgbClr val="41007C"/>
          </a:solidFill>
          <a:latin typeface="Franklin Gothic Medium" pitchFamily="34" charset="0"/>
        </a:defRPr>
      </a:lvl7pPr>
      <a:lvl8pPr marL="1371600" algn="l" rtl="0" eaLnBrk="1" fontAlgn="base" hangingPunct="1">
        <a:spcBef>
          <a:spcPct val="0"/>
        </a:spcBef>
        <a:spcAft>
          <a:spcPct val="0"/>
        </a:spcAft>
        <a:defRPr sz="4400">
          <a:solidFill>
            <a:srgbClr val="41007C"/>
          </a:solidFill>
          <a:latin typeface="Franklin Gothic Medium" pitchFamily="34" charset="0"/>
        </a:defRPr>
      </a:lvl8pPr>
      <a:lvl9pPr marL="1828800" algn="l" rtl="0" eaLnBrk="1" fontAlgn="base" hangingPunct="1">
        <a:spcBef>
          <a:spcPct val="0"/>
        </a:spcBef>
        <a:spcAft>
          <a:spcPct val="0"/>
        </a:spcAft>
        <a:defRPr sz="4400">
          <a:solidFill>
            <a:srgbClr val="41007C"/>
          </a:solidFill>
          <a:latin typeface="Franklin Gothic Medium" pitchFamily="34" charset="0"/>
        </a:defRPr>
      </a:lvl9pPr>
    </p:titleStyle>
    <p:bodyStyle>
      <a:lvl1pPr marL="342900" indent="-342900" algn="l" rtl="0" fontAlgn="base">
        <a:spcBef>
          <a:spcPct val="20000"/>
        </a:spcBef>
        <a:spcAft>
          <a:spcPct val="0"/>
        </a:spcAft>
        <a:buClr>
          <a:srgbClr val="41007C"/>
        </a:buClr>
        <a:buSzPct val="80000"/>
        <a:defRPr sz="2400">
          <a:solidFill>
            <a:srgbClr val="41007C"/>
          </a:solidFill>
          <a:latin typeface="+mn-lt"/>
          <a:ea typeface="+mn-ea"/>
          <a:cs typeface="+mn-cs"/>
        </a:defRPr>
      </a:lvl1pPr>
      <a:lvl2pPr marL="511175" indent="-225425" algn="l" rtl="0" fontAlgn="base">
        <a:spcBef>
          <a:spcPct val="20000"/>
        </a:spcBef>
        <a:spcAft>
          <a:spcPct val="0"/>
        </a:spcAft>
        <a:buClr>
          <a:srgbClr val="41007C"/>
        </a:buClr>
        <a:buSzPct val="80000"/>
        <a:buChar char="•"/>
        <a:defRPr sz="2000">
          <a:solidFill>
            <a:srgbClr val="41007C"/>
          </a:solidFill>
          <a:latin typeface="+mn-lt"/>
        </a:defRPr>
      </a:lvl2pPr>
      <a:lvl3pPr marL="914400" indent="-225425" algn="l" rtl="0" fontAlgn="base">
        <a:spcBef>
          <a:spcPct val="20000"/>
        </a:spcBef>
        <a:spcAft>
          <a:spcPct val="0"/>
        </a:spcAft>
        <a:buClr>
          <a:srgbClr val="41007C"/>
        </a:buClr>
        <a:buSzPct val="80000"/>
        <a:buChar char="•"/>
        <a:defRPr>
          <a:solidFill>
            <a:srgbClr val="41007C"/>
          </a:solidFill>
          <a:latin typeface="+mn-lt"/>
        </a:defRPr>
      </a:lvl3pPr>
      <a:lvl4pPr marL="1317625" indent="-236538" algn="l" rtl="0" fontAlgn="base">
        <a:spcBef>
          <a:spcPct val="20000"/>
        </a:spcBef>
        <a:spcAft>
          <a:spcPct val="0"/>
        </a:spcAft>
        <a:buClr>
          <a:srgbClr val="41007C"/>
        </a:buClr>
        <a:buSzPct val="80000"/>
        <a:buChar char="•"/>
        <a:defRPr sz="1600">
          <a:solidFill>
            <a:srgbClr val="41007C"/>
          </a:solidFill>
          <a:latin typeface="+mn-lt"/>
        </a:defRPr>
      </a:lvl4pPr>
      <a:lvl5pPr marL="1711325" indent="-227013" algn="l" rtl="0" fontAlgn="base">
        <a:spcBef>
          <a:spcPct val="20000"/>
        </a:spcBef>
        <a:spcAft>
          <a:spcPct val="0"/>
        </a:spcAft>
        <a:buClr>
          <a:srgbClr val="41007C"/>
        </a:buClr>
        <a:buSzPct val="80000"/>
        <a:buChar char="•"/>
        <a:defRPr sz="1600">
          <a:solidFill>
            <a:srgbClr val="41007C"/>
          </a:solidFill>
          <a:latin typeface="+mn-lt"/>
        </a:defRPr>
      </a:lvl5pPr>
      <a:lvl6pPr marL="2168525" indent="-227013" algn="l" rtl="0" eaLnBrk="1" fontAlgn="base" hangingPunct="1">
        <a:spcBef>
          <a:spcPct val="20000"/>
        </a:spcBef>
        <a:spcAft>
          <a:spcPct val="0"/>
        </a:spcAft>
        <a:buClr>
          <a:srgbClr val="41007C"/>
        </a:buClr>
        <a:buSzPct val="80000"/>
        <a:buChar char="•"/>
        <a:defRPr sz="1600">
          <a:solidFill>
            <a:srgbClr val="41007C"/>
          </a:solidFill>
          <a:latin typeface="+mn-lt"/>
        </a:defRPr>
      </a:lvl6pPr>
      <a:lvl7pPr marL="2625725" indent="-227013" algn="l" rtl="0" eaLnBrk="1" fontAlgn="base" hangingPunct="1">
        <a:spcBef>
          <a:spcPct val="20000"/>
        </a:spcBef>
        <a:spcAft>
          <a:spcPct val="0"/>
        </a:spcAft>
        <a:buClr>
          <a:srgbClr val="41007C"/>
        </a:buClr>
        <a:buSzPct val="80000"/>
        <a:buChar char="•"/>
        <a:defRPr sz="1600">
          <a:solidFill>
            <a:srgbClr val="41007C"/>
          </a:solidFill>
          <a:latin typeface="+mn-lt"/>
        </a:defRPr>
      </a:lvl7pPr>
      <a:lvl8pPr marL="3082925" indent="-227013" algn="l" rtl="0" eaLnBrk="1" fontAlgn="base" hangingPunct="1">
        <a:spcBef>
          <a:spcPct val="20000"/>
        </a:spcBef>
        <a:spcAft>
          <a:spcPct val="0"/>
        </a:spcAft>
        <a:buClr>
          <a:srgbClr val="41007C"/>
        </a:buClr>
        <a:buSzPct val="80000"/>
        <a:buChar char="•"/>
        <a:defRPr sz="1600">
          <a:solidFill>
            <a:srgbClr val="41007C"/>
          </a:solidFill>
          <a:latin typeface="+mn-lt"/>
        </a:defRPr>
      </a:lvl8pPr>
      <a:lvl9pPr marL="3540125" indent="-227013" algn="l" rtl="0" eaLnBrk="1" fontAlgn="base" hangingPunct="1">
        <a:spcBef>
          <a:spcPct val="20000"/>
        </a:spcBef>
        <a:spcAft>
          <a:spcPct val="0"/>
        </a:spcAft>
        <a:buClr>
          <a:srgbClr val="41007C"/>
        </a:buClr>
        <a:buSzPct val="80000"/>
        <a:buChar char="•"/>
        <a:defRPr sz="1600">
          <a:solidFill>
            <a:srgbClr val="41007C"/>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0"/>
            <a:ext cx="9144000" cy="1524000"/>
          </a:xfrm>
          <a:prstGeom prst="rect">
            <a:avLst/>
          </a:prstGeom>
          <a:gradFill rotWithShape="1">
            <a:gsLst>
              <a:gs pos="0">
                <a:srgbClr val="3399FF"/>
              </a:gs>
              <a:gs pos="100000">
                <a:srgbClr val="0066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rgbClr val="000000"/>
              </a:solidFill>
            </a:endParaRPr>
          </a:p>
        </p:txBody>
      </p:sp>
      <p:sp>
        <p:nvSpPr>
          <p:cNvPr id="1027" name="Rectangle 8"/>
          <p:cNvSpPr>
            <a:spLocks noChangeArrowheads="1"/>
          </p:cNvSpPr>
          <p:nvPr userDrawn="1"/>
        </p:nvSpPr>
        <p:spPr bwMode="auto">
          <a:xfrm>
            <a:off x="0" y="1524000"/>
            <a:ext cx="9144000" cy="5334000"/>
          </a:xfrm>
          <a:prstGeom prst="rect">
            <a:avLst/>
          </a:prstGeom>
          <a:gradFill rotWithShape="1">
            <a:gsLst>
              <a:gs pos="0">
                <a:srgbClr val="0066FF"/>
              </a:gs>
              <a:gs pos="100000">
                <a:srgbClr val="33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rgbClr val="000000"/>
              </a:solidFill>
            </a:endParaRPr>
          </a:p>
        </p:txBody>
      </p:sp>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9" name="Rectangle 3"/>
          <p:cNvSpPr>
            <a:spLocks noGrp="1" noChangeArrowheads="1"/>
          </p:cNvSpPr>
          <p:nvPr>
            <p:ph type="body" idx="1"/>
          </p:nvPr>
        </p:nvSpPr>
        <p:spPr bwMode="auto">
          <a:xfrm>
            <a:off x="457200" y="1828800"/>
            <a:ext cx="8229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mn-ea"/>
                <a:cs typeface="Arial" charset="0"/>
              </a:defRPr>
            </a:lvl1pPr>
          </a:lstStyle>
          <a:p>
            <a:pPr>
              <a:defRPr/>
            </a:pPr>
            <a:endParaRPr lang="en-US">
              <a:solidFill>
                <a:srgbClr val="000000"/>
              </a:solidFill>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206035B-3A82-7A46-8806-3C19699B85FC}" type="slidenum">
              <a:rPr lang="en-US" altLang="x-none">
                <a:solidFill>
                  <a:srgbClr val="000000"/>
                </a:solidFill>
                <a:latin typeface="Arial" charset="0"/>
                <a:ea typeface="ＭＳ Ｐゴシック" charset="-128"/>
              </a:rPr>
              <a:pPr/>
              <a:t>‹#›</a:t>
            </a:fld>
            <a:endParaRPr lang="en-US" altLang="x-none">
              <a:solidFill>
                <a:srgbClr val="000000"/>
              </a:solidFill>
              <a:latin typeface="Arial" charset="0"/>
              <a:ea typeface="ＭＳ Ｐゴシック" charset="-128"/>
            </a:endParaRPr>
          </a:p>
        </p:txBody>
      </p:sp>
    </p:spTree>
    <p:extLst>
      <p:ext uri="{BB962C8B-B14F-4D97-AF65-F5344CB8AC3E}">
        <p14:creationId xmlns:p14="http://schemas.microsoft.com/office/powerpoint/2010/main" val="193724133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FFFF99"/>
          </a:solidFill>
          <a:latin typeface="+mj-lt"/>
          <a:ea typeface="ＭＳ Ｐゴシック" charset="0"/>
          <a:cs typeface="+mj-cs"/>
        </a:defRPr>
      </a:lvl1pPr>
      <a:lvl2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2pPr>
      <a:lvl3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3pPr>
      <a:lvl4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4pPr>
      <a:lvl5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5pPr>
      <a:lvl6pPr marL="457200" algn="l" rtl="0" fontAlgn="base">
        <a:spcBef>
          <a:spcPct val="0"/>
        </a:spcBef>
        <a:spcAft>
          <a:spcPct val="0"/>
        </a:spcAft>
        <a:defRPr sz="3600">
          <a:solidFill>
            <a:srgbClr val="FFFF99"/>
          </a:solidFill>
          <a:latin typeface="Franklin Gothic Medium" pitchFamily="34" charset="0"/>
          <a:cs typeface="Arial" charset="0"/>
        </a:defRPr>
      </a:lvl6pPr>
      <a:lvl7pPr marL="914400" algn="l" rtl="0" fontAlgn="base">
        <a:spcBef>
          <a:spcPct val="0"/>
        </a:spcBef>
        <a:spcAft>
          <a:spcPct val="0"/>
        </a:spcAft>
        <a:defRPr sz="3600">
          <a:solidFill>
            <a:srgbClr val="FFFF99"/>
          </a:solidFill>
          <a:latin typeface="Franklin Gothic Medium" pitchFamily="34" charset="0"/>
          <a:cs typeface="Arial" charset="0"/>
        </a:defRPr>
      </a:lvl7pPr>
      <a:lvl8pPr marL="1371600" algn="l" rtl="0" fontAlgn="base">
        <a:spcBef>
          <a:spcPct val="0"/>
        </a:spcBef>
        <a:spcAft>
          <a:spcPct val="0"/>
        </a:spcAft>
        <a:defRPr sz="3600">
          <a:solidFill>
            <a:srgbClr val="FFFF99"/>
          </a:solidFill>
          <a:latin typeface="Franklin Gothic Medium" pitchFamily="34" charset="0"/>
          <a:cs typeface="Arial" charset="0"/>
        </a:defRPr>
      </a:lvl8pPr>
      <a:lvl9pPr marL="1828800" algn="l" rtl="0" fontAlgn="base">
        <a:spcBef>
          <a:spcPct val="0"/>
        </a:spcBef>
        <a:spcAft>
          <a:spcPct val="0"/>
        </a:spcAft>
        <a:defRPr sz="3600">
          <a:solidFill>
            <a:srgbClr val="FFFF99"/>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FFFF99"/>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rgbClr val="FFFF99"/>
          </a:solidFill>
          <a:latin typeface="+mn-lt"/>
          <a:ea typeface="Arial" charset="0"/>
          <a:cs typeface="+mn-cs"/>
        </a:defRPr>
      </a:lvl2pPr>
      <a:lvl3pPr marL="1143000" indent="-228600" algn="l" rtl="0" eaLnBrk="0" fontAlgn="base" hangingPunct="0">
        <a:spcBef>
          <a:spcPct val="20000"/>
        </a:spcBef>
        <a:spcAft>
          <a:spcPct val="0"/>
        </a:spcAft>
        <a:buChar char="•"/>
        <a:defRPr sz="2000">
          <a:solidFill>
            <a:srgbClr val="FFFF99"/>
          </a:solidFill>
          <a:latin typeface="+mn-lt"/>
          <a:ea typeface="Arial" charset="0"/>
          <a:cs typeface="+mn-cs"/>
        </a:defRPr>
      </a:lvl3pPr>
      <a:lvl4pPr marL="1600200" indent="-228600" algn="l" rtl="0" eaLnBrk="0" fontAlgn="base" hangingPunct="0">
        <a:spcBef>
          <a:spcPct val="20000"/>
        </a:spcBef>
        <a:spcAft>
          <a:spcPct val="0"/>
        </a:spcAft>
        <a:buChar char="–"/>
        <a:defRPr>
          <a:solidFill>
            <a:srgbClr val="FFFF99"/>
          </a:solidFill>
          <a:latin typeface="+mn-lt"/>
          <a:ea typeface="Arial" charset="0"/>
          <a:cs typeface="+mn-cs"/>
        </a:defRPr>
      </a:lvl4pPr>
      <a:lvl5pPr marL="2057400" indent="-228600" algn="l" rtl="0" eaLnBrk="0" fontAlgn="base" hangingPunct="0">
        <a:spcBef>
          <a:spcPct val="20000"/>
        </a:spcBef>
        <a:spcAft>
          <a:spcPct val="0"/>
        </a:spcAft>
        <a:buChar char="»"/>
        <a:defRPr>
          <a:solidFill>
            <a:srgbClr val="FFFF99"/>
          </a:solidFill>
          <a:latin typeface="+mn-lt"/>
          <a:ea typeface="Arial" charset="0"/>
          <a:cs typeface="+mn-cs"/>
        </a:defRPr>
      </a:lvl5pPr>
      <a:lvl6pPr marL="2514600" indent="-228600" algn="l" rtl="0" fontAlgn="base">
        <a:spcBef>
          <a:spcPct val="20000"/>
        </a:spcBef>
        <a:spcAft>
          <a:spcPct val="0"/>
        </a:spcAft>
        <a:buChar char="»"/>
        <a:defRPr>
          <a:solidFill>
            <a:srgbClr val="FFFF99"/>
          </a:solidFill>
          <a:latin typeface="+mn-lt"/>
          <a:cs typeface="+mn-cs"/>
        </a:defRPr>
      </a:lvl6pPr>
      <a:lvl7pPr marL="2971800" indent="-228600" algn="l" rtl="0" fontAlgn="base">
        <a:spcBef>
          <a:spcPct val="20000"/>
        </a:spcBef>
        <a:spcAft>
          <a:spcPct val="0"/>
        </a:spcAft>
        <a:buChar char="»"/>
        <a:defRPr>
          <a:solidFill>
            <a:srgbClr val="FFFF99"/>
          </a:solidFill>
          <a:latin typeface="+mn-lt"/>
          <a:cs typeface="+mn-cs"/>
        </a:defRPr>
      </a:lvl7pPr>
      <a:lvl8pPr marL="3429000" indent="-228600" algn="l" rtl="0" fontAlgn="base">
        <a:spcBef>
          <a:spcPct val="20000"/>
        </a:spcBef>
        <a:spcAft>
          <a:spcPct val="0"/>
        </a:spcAft>
        <a:buChar char="»"/>
        <a:defRPr>
          <a:solidFill>
            <a:srgbClr val="FFFF99"/>
          </a:solidFill>
          <a:latin typeface="+mn-lt"/>
          <a:cs typeface="+mn-cs"/>
        </a:defRPr>
      </a:lvl8pPr>
      <a:lvl9pPr marL="3886200" indent="-228600" algn="l" rtl="0" fontAlgn="base">
        <a:spcBef>
          <a:spcPct val="20000"/>
        </a:spcBef>
        <a:spcAft>
          <a:spcPct val="0"/>
        </a:spcAft>
        <a:buChar char="»"/>
        <a:defRPr>
          <a:solidFill>
            <a:srgbClr val="FFFF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cs typeface="Arial"/>
              </a:defRPr>
            </a:lvl1pPr>
          </a:lstStyle>
          <a:p>
            <a:pPr algn="l">
              <a:defRPr/>
            </a:pPr>
            <a:fld id="{DD0C31BD-A3D6-F04C-8AA9-ED2F8DE202EA}" type="datetimeFigureOut">
              <a:rPr lang="en-US">
                <a:ea typeface="ＭＳ Ｐゴシック" charset="0"/>
              </a:rPr>
              <a:pPr algn="l">
                <a:defRPr/>
              </a:pPr>
              <a:t>4/24/17</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Aria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a:defRPr>
            </a:lvl1pPr>
          </a:lstStyle>
          <a:p>
            <a:pPr>
              <a:defRPr/>
            </a:pPr>
            <a:fld id="{4F184767-00E0-294C-8ACA-987221BC050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4802860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Lst>
  <p:txStyles>
    <p:titleStyle>
      <a:lvl1pPr algn="l" rtl="0" eaLnBrk="0" fontAlgn="base" hangingPunct="0">
        <a:spcBef>
          <a:spcPct val="0"/>
        </a:spcBef>
        <a:spcAft>
          <a:spcPct val="0"/>
        </a:spcAft>
        <a:defRPr sz="4000" kern="1200">
          <a:solidFill>
            <a:srgbClr val="376092"/>
          </a:solidFill>
          <a:latin typeface="+mj-lt"/>
          <a:ea typeface="ＭＳ Ｐゴシック" charset="0"/>
          <a:cs typeface="Calibri"/>
        </a:defRPr>
      </a:lvl1pPr>
      <a:lvl2pPr algn="l" rtl="0" eaLnBrk="0" fontAlgn="base" hangingPunct="0">
        <a:spcBef>
          <a:spcPct val="0"/>
        </a:spcBef>
        <a:spcAft>
          <a:spcPct val="0"/>
        </a:spcAft>
        <a:defRPr sz="4000">
          <a:solidFill>
            <a:srgbClr val="376092"/>
          </a:solidFill>
          <a:latin typeface="Calibri" pitchFamily="34" charset="0"/>
          <a:ea typeface="ＭＳ Ｐゴシック" charset="0"/>
        </a:defRPr>
      </a:lvl2pPr>
      <a:lvl3pPr algn="l" rtl="0" eaLnBrk="0" fontAlgn="base" hangingPunct="0">
        <a:spcBef>
          <a:spcPct val="0"/>
        </a:spcBef>
        <a:spcAft>
          <a:spcPct val="0"/>
        </a:spcAft>
        <a:defRPr sz="4000">
          <a:solidFill>
            <a:srgbClr val="376092"/>
          </a:solidFill>
          <a:latin typeface="Calibri" pitchFamily="34" charset="0"/>
          <a:ea typeface="ＭＳ Ｐゴシック" charset="0"/>
        </a:defRPr>
      </a:lvl3pPr>
      <a:lvl4pPr algn="l" rtl="0" eaLnBrk="0" fontAlgn="base" hangingPunct="0">
        <a:spcBef>
          <a:spcPct val="0"/>
        </a:spcBef>
        <a:spcAft>
          <a:spcPct val="0"/>
        </a:spcAft>
        <a:defRPr sz="4000">
          <a:solidFill>
            <a:srgbClr val="376092"/>
          </a:solidFill>
          <a:latin typeface="Calibri" pitchFamily="34" charset="0"/>
          <a:ea typeface="ＭＳ Ｐゴシック" charset="0"/>
        </a:defRPr>
      </a:lvl4pPr>
      <a:lvl5pPr algn="l" rtl="0" eaLnBrk="0" fontAlgn="base" hangingPunct="0">
        <a:spcBef>
          <a:spcPct val="0"/>
        </a:spcBef>
        <a:spcAft>
          <a:spcPct val="0"/>
        </a:spcAft>
        <a:defRPr sz="4000">
          <a:solidFill>
            <a:srgbClr val="376092"/>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rgbClr val="404040"/>
          </a:solidFill>
          <a:latin typeface="+mn-lt"/>
          <a:ea typeface="ＭＳ Ｐゴシック" charset="0"/>
          <a:cs typeface="Calibri"/>
        </a:defRPr>
      </a:lvl1pPr>
      <a:lvl2pPr marL="742950" indent="-285750" algn="l" rtl="0" eaLnBrk="0" fontAlgn="base" hangingPunct="0">
        <a:spcBef>
          <a:spcPct val="20000"/>
        </a:spcBef>
        <a:spcAft>
          <a:spcPct val="0"/>
        </a:spcAft>
        <a:buFont typeface="Arial" charset="0"/>
        <a:buChar char="•"/>
        <a:defRPr sz="2400" kern="1200">
          <a:solidFill>
            <a:srgbClr val="404040"/>
          </a:solidFill>
          <a:latin typeface="Calibri"/>
          <a:ea typeface="ＭＳ Ｐゴシック" charset="0"/>
          <a:cs typeface="Calibri"/>
        </a:defRPr>
      </a:lvl2pPr>
      <a:lvl3pPr marL="1143000" indent="-228600" algn="l" rtl="0" eaLnBrk="0" fontAlgn="base" hangingPunct="0">
        <a:spcBef>
          <a:spcPct val="20000"/>
        </a:spcBef>
        <a:spcAft>
          <a:spcPct val="0"/>
        </a:spcAft>
        <a:buFont typeface="Arial" charset="0"/>
        <a:buChar char="•"/>
        <a:defRPr sz="2000" kern="1200">
          <a:solidFill>
            <a:srgbClr val="404040"/>
          </a:solidFill>
          <a:latin typeface="Calibri"/>
          <a:ea typeface="ＭＳ Ｐゴシック" charset="0"/>
          <a:cs typeface="Calibri"/>
        </a:defRPr>
      </a:lvl3pPr>
      <a:lvl4pPr marL="16002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4pPr>
      <a:lvl5pPr marL="20574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9144000" cy="1524000"/>
          </a:xfrm>
          <a:prstGeom prst="rect">
            <a:avLst/>
          </a:prstGeom>
          <a:gradFill rotWithShape="1">
            <a:gsLst>
              <a:gs pos="0">
                <a:srgbClr val="3399FF"/>
              </a:gs>
              <a:gs pos="100000">
                <a:srgbClr val="0066FF"/>
              </a:gs>
            </a:gsLst>
            <a:lin ang="5400000" scaled="1"/>
          </a:gradFill>
          <a:ln w="9525">
            <a:noFill/>
            <a:miter lim="800000"/>
            <a:headEnd/>
            <a:tailEnd/>
          </a:ln>
          <a:effectLst/>
        </p:spPr>
        <p:txBody>
          <a:bodyPr wrap="none" anchor="ctr"/>
          <a:lstStyle/>
          <a:p>
            <a:pPr>
              <a:defRPr/>
            </a:pPr>
            <a:endParaRPr lang="en-US" sz="1800">
              <a:solidFill>
                <a:srgbClr val="000000"/>
              </a:solidFill>
              <a:latin typeface="Arial" charset="0"/>
            </a:endParaRPr>
          </a:p>
        </p:txBody>
      </p:sp>
      <p:sp>
        <p:nvSpPr>
          <p:cNvPr id="1032" name="Rectangle 8"/>
          <p:cNvSpPr>
            <a:spLocks noChangeArrowheads="1"/>
          </p:cNvSpPr>
          <p:nvPr userDrawn="1"/>
        </p:nvSpPr>
        <p:spPr bwMode="auto">
          <a:xfrm>
            <a:off x="0" y="1524000"/>
            <a:ext cx="9144000" cy="5334000"/>
          </a:xfrm>
          <a:prstGeom prst="rect">
            <a:avLst/>
          </a:prstGeom>
          <a:gradFill rotWithShape="1">
            <a:gsLst>
              <a:gs pos="0">
                <a:srgbClr val="0066FF"/>
              </a:gs>
              <a:gs pos="100000">
                <a:srgbClr val="3399FF"/>
              </a:gs>
            </a:gsLst>
            <a:lin ang="5400000" scaled="1"/>
          </a:gradFill>
          <a:ln w="9525">
            <a:noFill/>
            <a:miter lim="800000"/>
            <a:headEnd/>
            <a:tailEnd/>
          </a:ln>
          <a:effectLst/>
        </p:spPr>
        <p:txBody>
          <a:bodyPr wrap="none" anchor="ctr"/>
          <a:lstStyle/>
          <a:p>
            <a:pPr>
              <a:defRPr/>
            </a:pPr>
            <a:endParaRPr lang="en-US" sz="1800">
              <a:solidFill>
                <a:srgbClr val="000000"/>
              </a:solidFill>
              <a:latin typeface="Arial" charset="0"/>
            </a:endParaRPr>
          </a:p>
        </p:txBody>
      </p:sp>
      <p:sp>
        <p:nvSpPr>
          <p:cNvPr id="922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9221" name="Rectangle 3"/>
          <p:cNvSpPr>
            <a:spLocks noGrp="1" noChangeArrowheads="1"/>
          </p:cNvSpPr>
          <p:nvPr>
            <p:ph type="body" idx="1"/>
          </p:nvPr>
        </p:nvSpPr>
        <p:spPr bwMode="auto">
          <a:xfrm>
            <a:off x="457200" y="1828800"/>
            <a:ext cx="8229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defRPr>
            </a:lvl1pPr>
          </a:lstStyle>
          <a:p>
            <a:pPr>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6189A52-9ACE-4F41-A63D-0D82F5824C55}" type="slidenum">
              <a:rPr lang="en-US" altLang="x-none">
                <a:solidFill>
                  <a:srgbClr val="000000"/>
                </a:solidFill>
                <a:latin typeface="Arial" charset="0"/>
                <a:ea typeface="Arial" charset="0"/>
              </a:rPr>
              <a:pPr/>
              <a:t>‹#›</a:t>
            </a:fld>
            <a:endParaRPr lang="en-US" altLang="x-none">
              <a:solidFill>
                <a:srgbClr val="000000"/>
              </a:solidFill>
              <a:latin typeface="Arial" charset="0"/>
              <a:ea typeface="Arial" charset="0"/>
            </a:endParaRPr>
          </a:p>
        </p:txBody>
      </p:sp>
    </p:spTree>
    <p:extLst>
      <p:ext uri="{BB962C8B-B14F-4D97-AF65-F5344CB8AC3E}">
        <p14:creationId xmlns:p14="http://schemas.microsoft.com/office/powerpoint/2010/main" val="94656885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FFFF99"/>
          </a:solidFill>
          <a:latin typeface="+mj-lt"/>
          <a:ea typeface="Arial" charset="0"/>
          <a:cs typeface="+mj-cs"/>
        </a:defRPr>
      </a:lvl1pPr>
      <a:lvl2pPr algn="l" rtl="0" eaLnBrk="0" fontAlgn="base" hangingPunct="0">
        <a:spcBef>
          <a:spcPct val="0"/>
        </a:spcBef>
        <a:spcAft>
          <a:spcPct val="0"/>
        </a:spcAft>
        <a:defRPr sz="3600">
          <a:solidFill>
            <a:srgbClr val="FFFF99"/>
          </a:solidFill>
          <a:latin typeface="Franklin Gothic Medium" pitchFamily="34" charset="0"/>
          <a:ea typeface="Arial" charset="0"/>
          <a:cs typeface="Arial" charset="0"/>
        </a:defRPr>
      </a:lvl2pPr>
      <a:lvl3pPr algn="l" rtl="0" eaLnBrk="0" fontAlgn="base" hangingPunct="0">
        <a:spcBef>
          <a:spcPct val="0"/>
        </a:spcBef>
        <a:spcAft>
          <a:spcPct val="0"/>
        </a:spcAft>
        <a:defRPr sz="3600">
          <a:solidFill>
            <a:srgbClr val="FFFF99"/>
          </a:solidFill>
          <a:latin typeface="Franklin Gothic Medium" pitchFamily="34" charset="0"/>
          <a:ea typeface="Arial" charset="0"/>
          <a:cs typeface="Arial" charset="0"/>
        </a:defRPr>
      </a:lvl3pPr>
      <a:lvl4pPr algn="l" rtl="0" eaLnBrk="0" fontAlgn="base" hangingPunct="0">
        <a:spcBef>
          <a:spcPct val="0"/>
        </a:spcBef>
        <a:spcAft>
          <a:spcPct val="0"/>
        </a:spcAft>
        <a:defRPr sz="3600">
          <a:solidFill>
            <a:srgbClr val="FFFF99"/>
          </a:solidFill>
          <a:latin typeface="Franklin Gothic Medium" pitchFamily="34" charset="0"/>
          <a:ea typeface="Arial" charset="0"/>
          <a:cs typeface="Arial" charset="0"/>
        </a:defRPr>
      </a:lvl4pPr>
      <a:lvl5pPr algn="l" rtl="0" eaLnBrk="0" fontAlgn="base" hangingPunct="0">
        <a:spcBef>
          <a:spcPct val="0"/>
        </a:spcBef>
        <a:spcAft>
          <a:spcPct val="0"/>
        </a:spcAft>
        <a:defRPr sz="3600">
          <a:solidFill>
            <a:srgbClr val="FFFF99"/>
          </a:solidFill>
          <a:latin typeface="Franklin Gothic Medium" pitchFamily="34" charset="0"/>
          <a:ea typeface="Arial" charset="0"/>
          <a:cs typeface="Arial" charset="0"/>
        </a:defRPr>
      </a:lvl5pPr>
      <a:lvl6pPr marL="457200" algn="l" rtl="0" fontAlgn="base">
        <a:spcBef>
          <a:spcPct val="0"/>
        </a:spcBef>
        <a:spcAft>
          <a:spcPct val="0"/>
        </a:spcAft>
        <a:defRPr sz="3600">
          <a:solidFill>
            <a:srgbClr val="FFFF99"/>
          </a:solidFill>
          <a:latin typeface="Franklin Gothic Medium" pitchFamily="34" charset="0"/>
          <a:cs typeface="Arial" charset="0"/>
        </a:defRPr>
      </a:lvl6pPr>
      <a:lvl7pPr marL="914400" algn="l" rtl="0" fontAlgn="base">
        <a:spcBef>
          <a:spcPct val="0"/>
        </a:spcBef>
        <a:spcAft>
          <a:spcPct val="0"/>
        </a:spcAft>
        <a:defRPr sz="3600">
          <a:solidFill>
            <a:srgbClr val="FFFF99"/>
          </a:solidFill>
          <a:latin typeface="Franklin Gothic Medium" pitchFamily="34" charset="0"/>
          <a:cs typeface="Arial" charset="0"/>
        </a:defRPr>
      </a:lvl7pPr>
      <a:lvl8pPr marL="1371600" algn="l" rtl="0" fontAlgn="base">
        <a:spcBef>
          <a:spcPct val="0"/>
        </a:spcBef>
        <a:spcAft>
          <a:spcPct val="0"/>
        </a:spcAft>
        <a:defRPr sz="3600">
          <a:solidFill>
            <a:srgbClr val="FFFF99"/>
          </a:solidFill>
          <a:latin typeface="Franklin Gothic Medium" pitchFamily="34" charset="0"/>
          <a:cs typeface="Arial" charset="0"/>
        </a:defRPr>
      </a:lvl8pPr>
      <a:lvl9pPr marL="1828800" algn="l" rtl="0" fontAlgn="base">
        <a:spcBef>
          <a:spcPct val="0"/>
        </a:spcBef>
        <a:spcAft>
          <a:spcPct val="0"/>
        </a:spcAft>
        <a:defRPr sz="3600">
          <a:solidFill>
            <a:srgbClr val="FFFF99"/>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FFFF99"/>
          </a:solidFill>
          <a:latin typeface="+mn-lt"/>
          <a:ea typeface="Arial" charset="0"/>
          <a:cs typeface="+mn-cs"/>
        </a:defRPr>
      </a:lvl1pPr>
      <a:lvl2pPr marL="742950" indent="-285750" algn="l" rtl="0" eaLnBrk="0" fontAlgn="base" hangingPunct="0">
        <a:spcBef>
          <a:spcPct val="20000"/>
        </a:spcBef>
        <a:spcAft>
          <a:spcPct val="0"/>
        </a:spcAft>
        <a:buChar char="–"/>
        <a:defRPr sz="2400">
          <a:solidFill>
            <a:srgbClr val="FFFF99"/>
          </a:solidFill>
          <a:latin typeface="+mn-lt"/>
          <a:ea typeface="Arial" charset="0"/>
          <a:cs typeface="+mn-cs"/>
        </a:defRPr>
      </a:lvl2pPr>
      <a:lvl3pPr marL="1143000" indent="-228600" algn="l" rtl="0" eaLnBrk="0" fontAlgn="base" hangingPunct="0">
        <a:spcBef>
          <a:spcPct val="20000"/>
        </a:spcBef>
        <a:spcAft>
          <a:spcPct val="0"/>
        </a:spcAft>
        <a:buChar char="•"/>
        <a:defRPr sz="2000">
          <a:solidFill>
            <a:srgbClr val="FFFF99"/>
          </a:solidFill>
          <a:latin typeface="+mn-lt"/>
          <a:ea typeface="Arial" charset="0"/>
          <a:cs typeface="+mn-cs"/>
        </a:defRPr>
      </a:lvl3pPr>
      <a:lvl4pPr marL="1600200" indent="-228600" algn="l" rtl="0" eaLnBrk="0" fontAlgn="base" hangingPunct="0">
        <a:spcBef>
          <a:spcPct val="20000"/>
        </a:spcBef>
        <a:spcAft>
          <a:spcPct val="0"/>
        </a:spcAft>
        <a:buChar char="–"/>
        <a:defRPr>
          <a:solidFill>
            <a:srgbClr val="FFFF99"/>
          </a:solidFill>
          <a:latin typeface="+mn-lt"/>
          <a:ea typeface="Arial" charset="0"/>
          <a:cs typeface="+mn-cs"/>
        </a:defRPr>
      </a:lvl4pPr>
      <a:lvl5pPr marL="2057400" indent="-228600" algn="l" rtl="0" eaLnBrk="0" fontAlgn="base" hangingPunct="0">
        <a:spcBef>
          <a:spcPct val="20000"/>
        </a:spcBef>
        <a:spcAft>
          <a:spcPct val="0"/>
        </a:spcAft>
        <a:buChar char="»"/>
        <a:defRPr>
          <a:solidFill>
            <a:srgbClr val="FFFF99"/>
          </a:solidFill>
          <a:latin typeface="+mn-lt"/>
          <a:ea typeface="Arial" charset="0"/>
          <a:cs typeface="+mn-cs"/>
        </a:defRPr>
      </a:lvl5pPr>
      <a:lvl6pPr marL="2514600" indent="-228600" algn="l" rtl="0" fontAlgn="base">
        <a:spcBef>
          <a:spcPct val="20000"/>
        </a:spcBef>
        <a:spcAft>
          <a:spcPct val="0"/>
        </a:spcAft>
        <a:buChar char="»"/>
        <a:defRPr>
          <a:solidFill>
            <a:srgbClr val="FFFF99"/>
          </a:solidFill>
          <a:latin typeface="+mn-lt"/>
          <a:cs typeface="+mn-cs"/>
        </a:defRPr>
      </a:lvl6pPr>
      <a:lvl7pPr marL="2971800" indent="-228600" algn="l" rtl="0" fontAlgn="base">
        <a:spcBef>
          <a:spcPct val="20000"/>
        </a:spcBef>
        <a:spcAft>
          <a:spcPct val="0"/>
        </a:spcAft>
        <a:buChar char="»"/>
        <a:defRPr>
          <a:solidFill>
            <a:srgbClr val="FFFF99"/>
          </a:solidFill>
          <a:latin typeface="+mn-lt"/>
          <a:cs typeface="+mn-cs"/>
        </a:defRPr>
      </a:lvl7pPr>
      <a:lvl8pPr marL="3429000" indent="-228600" algn="l" rtl="0" fontAlgn="base">
        <a:spcBef>
          <a:spcPct val="20000"/>
        </a:spcBef>
        <a:spcAft>
          <a:spcPct val="0"/>
        </a:spcAft>
        <a:buChar char="»"/>
        <a:defRPr>
          <a:solidFill>
            <a:srgbClr val="FFFF99"/>
          </a:solidFill>
          <a:latin typeface="+mn-lt"/>
          <a:cs typeface="+mn-cs"/>
        </a:defRPr>
      </a:lvl8pPr>
      <a:lvl9pPr marL="3886200" indent="-228600" algn="l" rtl="0" fontAlgn="base">
        <a:spcBef>
          <a:spcPct val="20000"/>
        </a:spcBef>
        <a:spcAft>
          <a:spcPct val="0"/>
        </a:spcAft>
        <a:buChar char="»"/>
        <a:defRPr>
          <a:solidFill>
            <a:srgbClr val="FFFF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cs typeface="Arial"/>
              </a:defRPr>
            </a:lvl1pPr>
          </a:lstStyle>
          <a:p>
            <a:pPr algn="l">
              <a:defRPr/>
            </a:pPr>
            <a:fld id="{DD0C31BD-A3D6-F04C-8AA9-ED2F8DE202EA}" type="datetimeFigureOut">
              <a:rPr lang="en-US">
                <a:ea typeface="ＭＳ Ｐゴシック" charset="0"/>
              </a:rPr>
              <a:pPr algn="l">
                <a:defRPr/>
              </a:pPr>
              <a:t>4/24/17</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Aria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a:defRPr>
            </a:lvl1pPr>
          </a:lstStyle>
          <a:p>
            <a:pPr>
              <a:defRPr/>
            </a:pPr>
            <a:fld id="{4F184767-00E0-294C-8ACA-987221BC050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53722565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Lst>
  <p:txStyles>
    <p:titleStyle>
      <a:lvl1pPr algn="l" rtl="0" eaLnBrk="0" fontAlgn="base" hangingPunct="0">
        <a:spcBef>
          <a:spcPct val="0"/>
        </a:spcBef>
        <a:spcAft>
          <a:spcPct val="0"/>
        </a:spcAft>
        <a:defRPr sz="4000" kern="1200">
          <a:solidFill>
            <a:srgbClr val="376092"/>
          </a:solidFill>
          <a:latin typeface="+mj-lt"/>
          <a:ea typeface="ＭＳ Ｐゴシック" charset="0"/>
          <a:cs typeface="Calibri"/>
        </a:defRPr>
      </a:lvl1pPr>
      <a:lvl2pPr algn="l" rtl="0" eaLnBrk="0" fontAlgn="base" hangingPunct="0">
        <a:spcBef>
          <a:spcPct val="0"/>
        </a:spcBef>
        <a:spcAft>
          <a:spcPct val="0"/>
        </a:spcAft>
        <a:defRPr sz="4000">
          <a:solidFill>
            <a:srgbClr val="376092"/>
          </a:solidFill>
          <a:latin typeface="Calibri" pitchFamily="34" charset="0"/>
          <a:ea typeface="ＭＳ Ｐゴシック" charset="0"/>
        </a:defRPr>
      </a:lvl2pPr>
      <a:lvl3pPr algn="l" rtl="0" eaLnBrk="0" fontAlgn="base" hangingPunct="0">
        <a:spcBef>
          <a:spcPct val="0"/>
        </a:spcBef>
        <a:spcAft>
          <a:spcPct val="0"/>
        </a:spcAft>
        <a:defRPr sz="4000">
          <a:solidFill>
            <a:srgbClr val="376092"/>
          </a:solidFill>
          <a:latin typeface="Calibri" pitchFamily="34" charset="0"/>
          <a:ea typeface="ＭＳ Ｐゴシック" charset="0"/>
        </a:defRPr>
      </a:lvl3pPr>
      <a:lvl4pPr algn="l" rtl="0" eaLnBrk="0" fontAlgn="base" hangingPunct="0">
        <a:spcBef>
          <a:spcPct val="0"/>
        </a:spcBef>
        <a:spcAft>
          <a:spcPct val="0"/>
        </a:spcAft>
        <a:defRPr sz="4000">
          <a:solidFill>
            <a:srgbClr val="376092"/>
          </a:solidFill>
          <a:latin typeface="Calibri" pitchFamily="34" charset="0"/>
          <a:ea typeface="ＭＳ Ｐゴシック" charset="0"/>
        </a:defRPr>
      </a:lvl4pPr>
      <a:lvl5pPr algn="l" rtl="0" eaLnBrk="0" fontAlgn="base" hangingPunct="0">
        <a:spcBef>
          <a:spcPct val="0"/>
        </a:spcBef>
        <a:spcAft>
          <a:spcPct val="0"/>
        </a:spcAft>
        <a:defRPr sz="4000">
          <a:solidFill>
            <a:srgbClr val="376092"/>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rgbClr val="404040"/>
          </a:solidFill>
          <a:latin typeface="+mn-lt"/>
          <a:ea typeface="ＭＳ Ｐゴシック" charset="0"/>
          <a:cs typeface="Calibri"/>
        </a:defRPr>
      </a:lvl1pPr>
      <a:lvl2pPr marL="742950" indent="-285750" algn="l" rtl="0" eaLnBrk="0" fontAlgn="base" hangingPunct="0">
        <a:spcBef>
          <a:spcPct val="20000"/>
        </a:spcBef>
        <a:spcAft>
          <a:spcPct val="0"/>
        </a:spcAft>
        <a:buFont typeface="Arial" charset="0"/>
        <a:buChar char="•"/>
        <a:defRPr sz="2400" kern="1200">
          <a:solidFill>
            <a:srgbClr val="404040"/>
          </a:solidFill>
          <a:latin typeface="Calibri"/>
          <a:ea typeface="ＭＳ Ｐゴシック" charset="0"/>
          <a:cs typeface="Calibri"/>
        </a:defRPr>
      </a:lvl2pPr>
      <a:lvl3pPr marL="1143000" indent="-228600" algn="l" rtl="0" eaLnBrk="0" fontAlgn="base" hangingPunct="0">
        <a:spcBef>
          <a:spcPct val="20000"/>
        </a:spcBef>
        <a:spcAft>
          <a:spcPct val="0"/>
        </a:spcAft>
        <a:buFont typeface="Arial" charset="0"/>
        <a:buChar char="•"/>
        <a:defRPr sz="2000" kern="1200">
          <a:solidFill>
            <a:srgbClr val="404040"/>
          </a:solidFill>
          <a:latin typeface="Calibri"/>
          <a:ea typeface="ＭＳ Ｐゴシック" charset="0"/>
          <a:cs typeface="Calibri"/>
        </a:defRPr>
      </a:lvl3pPr>
      <a:lvl4pPr marL="16002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4pPr>
      <a:lvl5pPr marL="20574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cs typeface="Arial"/>
              </a:defRPr>
            </a:lvl1pPr>
          </a:lstStyle>
          <a:p>
            <a:pPr algn="l">
              <a:defRPr/>
            </a:pPr>
            <a:fld id="{DD0C31BD-A3D6-F04C-8AA9-ED2F8DE202EA}" type="datetimeFigureOut">
              <a:rPr lang="en-US">
                <a:ea typeface="ＭＳ Ｐゴシック" charset="0"/>
              </a:rPr>
              <a:pPr algn="l">
                <a:defRPr/>
              </a:pPr>
              <a:t>4/24/17</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Aria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a:defRPr>
            </a:lvl1pPr>
          </a:lstStyle>
          <a:p>
            <a:pPr>
              <a:defRPr/>
            </a:pPr>
            <a:fld id="{4F184767-00E0-294C-8ACA-987221BC050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20426878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Lst>
  <p:txStyles>
    <p:titleStyle>
      <a:lvl1pPr algn="l" rtl="0" eaLnBrk="0" fontAlgn="base" hangingPunct="0">
        <a:spcBef>
          <a:spcPct val="0"/>
        </a:spcBef>
        <a:spcAft>
          <a:spcPct val="0"/>
        </a:spcAft>
        <a:defRPr sz="4000" kern="1200">
          <a:solidFill>
            <a:srgbClr val="376092"/>
          </a:solidFill>
          <a:latin typeface="+mj-lt"/>
          <a:ea typeface="ＭＳ Ｐゴシック" charset="0"/>
          <a:cs typeface="Calibri"/>
        </a:defRPr>
      </a:lvl1pPr>
      <a:lvl2pPr algn="l" rtl="0" eaLnBrk="0" fontAlgn="base" hangingPunct="0">
        <a:spcBef>
          <a:spcPct val="0"/>
        </a:spcBef>
        <a:spcAft>
          <a:spcPct val="0"/>
        </a:spcAft>
        <a:defRPr sz="4000">
          <a:solidFill>
            <a:srgbClr val="376092"/>
          </a:solidFill>
          <a:latin typeface="Calibri" pitchFamily="34" charset="0"/>
          <a:ea typeface="ＭＳ Ｐゴシック" charset="0"/>
        </a:defRPr>
      </a:lvl2pPr>
      <a:lvl3pPr algn="l" rtl="0" eaLnBrk="0" fontAlgn="base" hangingPunct="0">
        <a:spcBef>
          <a:spcPct val="0"/>
        </a:spcBef>
        <a:spcAft>
          <a:spcPct val="0"/>
        </a:spcAft>
        <a:defRPr sz="4000">
          <a:solidFill>
            <a:srgbClr val="376092"/>
          </a:solidFill>
          <a:latin typeface="Calibri" pitchFamily="34" charset="0"/>
          <a:ea typeface="ＭＳ Ｐゴシック" charset="0"/>
        </a:defRPr>
      </a:lvl3pPr>
      <a:lvl4pPr algn="l" rtl="0" eaLnBrk="0" fontAlgn="base" hangingPunct="0">
        <a:spcBef>
          <a:spcPct val="0"/>
        </a:spcBef>
        <a:spcAft>
          <a:spcPct val="0"/>
        </a:spcAft>
        <a:defRPr sz="4000">
          <a:solidFill>
            <a:srgbClr val="376092"/>
          </a:solidFill>
          <a:latin typeface="Calibri" pitchFamily="34" charset="0"/>
          <a:ea typeface="ＭＳ Ｐゴシック" charset="0"/>
        </a:defRPr>
      </a:lvl4pPr>
      <a:lvl5pPr algn="l" rtl="0" eaLnBrk="0" fontAlgn="base" hangingPunct="0">
        <a:spcBef>
          <a:spcPct val="0"/>
        </a:spcBef>
        <a:spcAft>
          <a:spcPct val="0"/>
        </a:spcAft>
        <a:defRPr sz="4000">
          <a:solidFill>
            <a:srgbClr val="376092"/>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rgbClr val="404040"/>
          </a:solidFill>
          <a:latin typeface="+mn-lt"/>
          <a:ea typeface="ＭＳ Ｐゴシック" charset="0"/>
          <a:cs typeface="Calibri"/>
        </a:defRPr>
      </a:lvl1pPr>
      <a:lvl2pPr marL="742950" indent="-285750" algn="l" rtl="0" eaLnBrk="0" fontAlgn="base" hangingPunct="0">
        <a:spcBef>
          <a:spcPct val="20000"/>
        </a:spcBef>
        <a:spcAft>
          <a:spcPct val="0"/>
        </a:spcAft>
        <a:buFont typeface="Arial" charset="0"/>
        <a:buChar char="•"/>
        <a:defRPr sz="2400" kern="1200">
          <a:solidFill>
            <a:srgbClr val="404040"/>
          </a:solidFill>
          <a:latin typeface="Calibri"/>
          <a:ea typeface="ＭＳ Ｐゴシック" charset="0"/>
          <a:cs typeface="Calibri"/>
        </a:defRPr>
      </a:lvl2pPr>
      <a:lvl3pPr marL="1143000" indent="-228600" algn="l" rtl="0" eaLnBrk="0" fontAlgn="base" hangingPunct="0">
        <a:spcBef>
          <a:spcPct val="20000"/>
        </a:spcBef>
        <a:spcAft>
          <a:spcPct val="0"/>
        </a:spcAft>
        <a:buFont typeface="Arial" charset="0"/>
        <a:buChar char="•"/>
        <a:defRPr sz="2000" kern="1200">
          <a:solidFill>
            <a:srgbClr val="404040"/>
          </a:solidFill>
          <a:latin typeface="Calibri"/>
          <a:ea typeface="ＭＳ Ｐゴシック" charset="0"/>
          <a:cs typeface="Calibri"/>
        </a:defRPr>
      </a:lvl3pPr>
      <a:lvl4pPr marL="16002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4pPr>
      <a:lvl5pPr marL="20574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mn-lt"/>
                <a:cs typeface="Arial"/>
              </a:defRPr>
            </a:lvl1pPr>
          </a:lstStyle>
          <a:p>
            <a:pPr algn="l">
              <a:defRPr/>
            </a:pPr>
            <a:fld id="{DD0C31BD-A3D6-F04C-8AA9-ED2F8DE202EA}" type="datetimeFigureOut">
              <a:rPr lang="en-US">
                <a:ea typeface="ＭＳ Ｐゴシック" charset="0"/>
              </a:rPr>
              <a:pPr algn="l">
                <a:defRPr/>
              </a:pPr>
              <a:t>4/24/17</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Aria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cs typeface="Arial"/>
              </a:defRPr>
            </a:lvl1pPr>
          </a:lstStyle>
          <a:p>
            <a:pPr>
              <a:defRPr/>
            </a:pPr>
            <a:fld id="{4F184767-00E0-294C-8ACA-987221BC0502}"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16586994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txStyles>
    <p:titleStyle>
      <a:lvl1pPr algn="l" rtl="0" eaLnBrk="0" fontAlgn="base" hangingPunct="0">
        <a:spcBef>
          <a:spcPct val="0"/>
        </a:spcBef>
        <a:spcAft>
          <a:spcPct val="0"/>
        </a:spcAft>
        <a:defRPr sz="4000" kern="1200">
          <a:solidFill>
            <a:srgbClr val="376092"/>
          </a:solidFill>
          <a:latin typeface="+mj-lt"/>
          <a:ea typeface="ＭＳ Ｐゴシック" charset="0"/>
          <a:cs typeface="Calibri"/>
        </a:defRPr>
      </a:lvl1pPr>
      <a:lvl2pPr algn="l" rtl="0" eaLnBrk="0" fontAlgn="base" hangingPunct="0">
        <a:spcBef>
          <a:spcPct val="0"/>
        </a:spcBef>
        <a:spcAft>
          <a:spcPct val="0"/>
        </a:spcAft>
        <a:defRPr sz="4000">
          <a:solidFill>
            <a:srgbClr val="376092"/>
          </a:solidFill>
          <a:latin typeface="Calibri" pitchFamily="34" charset="0"/>
          <a:ea typeface="ＭＳ Ｐゴシック" charset="0"/>
        </a:defRPr>
      </a:lvl2pPr>
      <a:lvl3pPr algn="l" rtl="0" eaLnBrk="0" fontAlgn="base" hangingPunct="0">
        <a:spcBef>
          <a:spcPct val="0"/>
        </a:spcBef>
        <a:spcAft>
          <a:spcPct val="0"/>
        </a:spcAft>
        <a:defRPr sz="4000">
          <a:solidFill>
            <a:srgbClr val="376092"/>
          </a:solidFill>
          <a:latin typeface="Calibri" pitchFamily="34" charset="0"/>
          <a:ea typeface="ＭＳ Ｐゴシック" charset="0"/>
        </a:defRPr>
      </a:lvl3pPr>
      <a:lvl4pPr algn="l" rtl="0" eaLnBrk="0" fontAlgn="base" hangingPunct="0">
        <a:spcBef>
          <a:spcPct val="0"/>
        </a:spcBef>
        <a:spcAft>
          <a:spcPct val="0"/>
        </a:spcAft>
        <a:defRPr sz="4000">
          <a:solidFill>
            <a:srgbClr val="376092"/>
          </a:solidFill>
          <a:latin typeface="Calibri" pitchFamily="34" charset="0"/>
          <a:ea typeface="ＭＳ Ｐゴシック" charset="0"/>
        </a:defRPr>
      </a:lvl4pPr>
      <a:lvl5pPr algn="l" rtl="0" eaLnBrk="0" fontAlgn="base" hangingPunct="0">
        <a:spcBef>
          <a:spcPct val="0"/>
        </a:spcBef>
        <a:spcAft>
          <a:spcPct val="0"/>
        </a:spcAft>
        <a:defRPr sz="4000">
          <a:solidFill>
            <a:srgbClr val="376092"/>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rgbClr val="404040"/>
          </a:solidFill>
          <a:latin typeface="+mn-lt"/>
          <a:ea typeface="ＭＳ Ｐゴシック" charset="0"/>
          <a:cs typeface="Calibri"/>
        </a:defRPr>
      </a:lvl1pPr>
      <a:lvl2pPr marL="742950" indent="-285750" algn="l" rtl="0" eaLnBrk="0" fontAlgn="base" hangingPunct="0">
        <a:spcBef>
          <a:spcPct val="20000"/>
        </a:spcBef>
        <a:spcAft>
          <a:spcPct val="0"/>
        </a:spcAft>
        <a:buFont typeface="Arial" charset="0"/>
        <a:buChar char="•"/>
        <a:defRPr sz="2400" kern="1200">
          <a:solidFill>
            <a:srgbClr val="404040"/>
          </a:solidFill>
          <a:latin typeface="Calibri"/>
          <a:ea typeface="ＭＳ Ｐゴシック" charset="0"/>
          <a:cs typeface="Calibri"/>
        </a:defRPr>
      </a:lvl2pPr>
      <a:lvl3pPr marL="1143000" indent="-228600" algn="l" rtl="0" eaLnBrk="0" fontAlgn="base" hangingPunct="0">
        <a:spcBef>
          <a:spcPct val="20000"/>
        </a:spcBef>
        <a:spcAft>
          <a:spcPct val="0"/>
        </a:spcAft>
        <a:buFont typeface="Arial" charset="0"/>
        <a:buChar char="•"/>
        <a:defRPr sz="2000" kern="1200">
          <a:solidFill>
            <a:srgbClr val="404040"/>
          </a:solidFill>
          <a:latin typeface="Calibri"/>
          <a:ea typeface="ＭＳ Ｐゴシック" charset="0"/>
          <a:cs typeface="Calibri"/>
        </a:defRPr>
      </a:lvl3pPr>
      <a:lvl4pPr marL="16002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4pPr>
      <a:lvl5pPr marL="2057400" indent="-228600" algn="l" rtl="0" eaLnBrk="0" fontAlgn="base" hangingPunct="0">
        <a:spcBef>
          <a:spcPct val="20000"/>
        </a:spcBef>
        <a:spcAft>
          <a:spcPct val="0"/>
        </a:spcAft>
        <a:buFont typeface="Arial" charset="0"/>
        <a:buChar char="•"/>
        <a:defRPr kern="1200">
          <a:solidFill>
            <a:srgbClr val="404040"/>
          </a:solidFill>
          <a:latin typeface="Calibri"/>
          <a:ea typeface="ＭＳ Ｐゴシック" charset="0"/>
          <a:cs typeface="Calibr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7"/>
          <p:cNvSpPr>
            <a:spLocks noChangeArrowheads="1"/>
          </p:cNvSpPr>
          <p:nvPr userDrawn="1"/>
        </p:nvSpPr>
        <p:spPr bwMode="auto">
          <a:xfrm>
            <a:off x="0" y="0"/>
            <a:ext cx="9144000" cy="1524000"/>
          </a:xfrm>
          <a:prstGeom prst="rect">
            <a:avLst/>
          </a:prstGeom>
          <a:gradFill rotWithShape="1">
            <a:gsLst>
              <a:gs pos="0">
                <a:srgbClr val="3399FF"/>
              </a:gs>
              <a:gs pos="100000">
                <a:srgbClr val="0066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rgbClr val="000000"/>
              </a:solidFill>
            </a:endParaRPr>
          </a:p>
        </p:txBody>
      </p:sp>
      <p:sp>
        <p:nvSpPr>
          <p:cNvPr id="1027" name="Rectangle 8"/>
          <p:cNvSpPr>
            <a:spLocks noChangeArrowheads="1"/>
          </p:cNvSpPr>
          <p:nvPr userDrawn="1"/>
        </p:nvSpPr>
        <p:spPr bwMode="auto">
          <a:xfrm>
            <a:off x="0" y="1524000"/>
            <a:ext cx="9144000" cy="5334000"/>
          </a:xfrm>
          <a:prstGeom prst="rect">
            <a:avLst/>
          </a:prstGeom>
          <a:gradFill rotWithShape="1">
            <a:gsLst>
              <a:gs pos="0">
                <a:srgbClr val="0066FF"/>
              </a:gs>
              <a:gs pos="100000">
                <a:srgbClr val="33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rgbClr val="000000"/>
              </a:solidFill>
            </a:endParaRPr>
          </a:p>
        </p:txBody>
      </p:sp>
      <p:sp>
        <p:nvSpPr>
          <p:cNvPr id="102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9" name="Rectangle 3"/>
          <p:cNvSpPr>
            <a:spLocks noGrp="1" noChangeArrowheads="1"/>
          </p:cNvSpPr>
          <p:nvPr>
            <p:ph type="body" idx="1"/>
          </p:nvPr>
        </p:nvSpPr>
        <p:spPr bwMode="auto">
          <a:xfrm>
            <a:off x="457200" y="1828800"/>
            <a:ext cx="82296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ea typeface="+mn-ea"/>
                <a:cs typeface="Arial" charset="0"/>
              </a:defRPr>
            </a:lvl1pPr>
          </a:lstStyle>
          <a:p>
            <a:pPr>
              <a:defRPr/>
            </a:pPr>
            <a:endParaRPr lang="en-US">
              <a:solidFill>
                <a:srgbClr val="000000"/>
              </a:solidFill>
            </a:endParaRPr>
          </a:p>
        </p:txBody>
      </p:sp>
      <p:sp>
        <p:nvSpPr>
          <p:cNvPr id="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206035B-3A82-7A46-8806-3C19699B85FC}" type="slidenum">
              <a:rPr lang="en-US" altLang="x-none">
                <a:solidFill>
                  <a:srgbClr val="000000"/>
                </a:solidFill>
                <a:latin typeface="Arial" charset="0"/>
                <a:ea typeface="ＭＳ Ｐゴシック" charset="-128"/>
              </a:rPr>
              <a:pPr/>
              <a:t>‹#›</a:t>
            </a:fld>
            <a:endParaRPr lang="en-US" altLang="x-none">
              <a:solidFill>
                <a:srgbClr val="000000"/>
              </a:solidFill>
              <a:latin typeface="Arial" charset="0"/>
              <a:ea typeface="ＭＳ Ｐゴシック" charset="-128"/>
            </a:endParaRPr>
          </a:p>
        </p:txBody>
      </p:sp>
    </p:spTree>
    <p:extLst>
      <p:ext uri="{BB962C8B-B14F-4D97-AF65-F5344CB8AC3E}">
        <p14:creationId xmlns:p14="http://schemas.microsoft.com/office/powerpoint/2010/main" val="1292246769"/>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iming>
    <p:tnLst>
      <p:par>
        <p:cTn id="1" dur="indefinite" restart="never" nodeType="tmRoot"/>
      </p:par>
    </p:tnLst>
  </p:timing>
  <p:txStyles>
    <p:titleStyle>
      <a:lvl1pPr algn="l" rtl="0" eaLnBrk="0" fontAlgn="base" hangingPunct="0">
        <a:spcBef>
          <a:spcPct val="0"/>
        </a:spcBef>
        <a:spcAft>
          <a:spcPct val="0"/>
        </a:spcAft>
        <a:defRPr sz="3600">
          <a:solidFill>
            <a:srgbClr val="FFFF99"/>
          </a:solidFill>
          <a:latin typeface="+mj-lt"/>
          <a:ea typeface="ＭＳ Ｐゴシック" charset="0"/>
          <a:cs typeface="+mj-cs"/>
        </a:defRPr>
      </a:lvl1pPr>
      <a:lvl2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2pPr>
      <a:lvl3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3pPr>
      <a:lvl4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4pPr>
      <a:lvl5pPr algn="l" rtl="0" eaLnBrk="0" fontAlgn="base" hangingPunct="0">
        <a:spcBef>
          <a:spcPct val="0"/>
        </a:spcBef>
        <a:spcAft>
          <a:spcPct val="0"/>
        </a:spcAft>
        <a:defRPr sz="3600">
          <a:solidFill>
            <a:srgbClr val="FFFF99"/>
          </a:solidFill>
          <a:latin typeface="Franklin Gothic Medium" pitchFamily="34" charset="0"/>
          <a:ea typeface="ＭＳ Ｐゴシック" charset="0"/>
          <a:cs typeface="Arial" charset="0"/>
        </a:defRPr>
      </a:lvl5pPr>
      <a:lvl6pPr marL="457200" algn="l" rtl="0" fontAlgn="base">
        <a:spcBef>
          <a:spcPct val="0"/>
        </a:spcBef>
        <a:spcAft>
          <a:spcPct val="0"/>
        </a:spcAft>
        <a:defRPr sz="3600">
          <a:solidFill>
            <a:srgbClr val="FFFF99"/>
          </a:solidFill>
          <a:latin typeface="Franklin Gothic Medium" pitchFamily="34" charset="0"/>
          <a:cs typeface="Arial" charset="0"/>
        </a:defRPr>
      </a:lvl6pPr>
      <a:lvl7pPr marL="914400" algn="l" rtl="0" fontAlgn="base">
        <a:spcBef>
          <a:spcPct val="0"/>
        </a:spcBef>
        <a:spcAft>
          <a:spcPct val="0"/>
        </a:spcAft>
        <a:defRPr sz="3600">
          <a:solidFill>
            <a:srgbClr val="FFFF99"/>
          </a:solidFill>
          <a:latin typeface="Franklin Gothic Medium" pitchFamily="34" charset="0"/>
          <a:cs typeface="Arial" charset="0"/>
        </a:defRPr>
      </a:lvl7pPr>
      <a:lvl8pPr marL="1371600" algn="l" rtl="0" fontAlgn="base">
        <a:spcBef>
          <a:spcPct val="0"/>
        </a:spcBef>
        <a:spcAft>
          <a:spcPct val="0"/>
        </a:spcAft>
        <a:defRPr sz="3600">
          <a:solidFill>
            <a:srgbClr val="FFFF99"/>
          </a:solidFill>
          <a:latin typeface="Franklin Gothic Medium" pitchFamily="34" charset="0"/>
          <a:cs typeface="Arial" charset="0"/>
        </a:defRPr>
      </a:lvl8pPr>
      <a:lvl9pPr marL="1828800" algn="l" rtl="0" fontAlgn="base">
        <a:spcBef>
          <a:spcPct val="0"/>
        </a:spcBef>
        <a:spcAft>
          <a:spcPct val="0"/>
        </a:spcAft>
        <a:defRPr sz="3600">
          <a:solidFill>
            <a:srgbClr val="FFFF99"/>
          </a:solidFill>
          <a:latin typeface="Franklin Gothic Medium" pitchFamily="34" charset="0"/>
          <a:cs typeface="Arial" charset="0"/>
        </a:defRPr>
      </a:lvl9pPr>
    </p:titleStyle>
    <p:bodyStyle>
      <a:lvl1pPr marL="342900" indent="-342900" algn="l" rtl="0" eaLnBrk="0" fontAlgn="base" hangingPunct="0">
        <a:spcBef>
          <a:spcPct val="20000"/>
        </a:spcBef>
        <a:spcAft>
          <a:spcPct val="0"/>
        </a:spcAft>
        <a:buChar char="•"/>
        <a:defRPr sz="2800">
          <a:solidFill>
            <a:srgbClr val="FFFF99"/>
          </a:solidFill>
          <a:latin typeface="+mn-lt"/>
          <a:ea typeface="ＭＳ Ｐゴシック" charset="0"/>
          <a:cs typeface="+mn-cs"/>
        </a:defRPr>
      </a:lvl1pPr>
      <a:lvl2pPr marL="742950" indent="-285750" algn="l" rtl="0" eaLnBrk="0" fontAlgn="base" hangingPunct="0">
        <a:spcBef>
          <a:spcPct val="20000"/>
        </a:spcBef>
        <a:spcAft>
          <a:spcPct val="0"/>
        </a:spcAft>
        <a:buChar char="–"/>
        <a:defRPr sz="2400">
          <a:solidFill>
            <a:srgbClr val="FFFF99"/>
          </a:solidFill>
          <a:latin typeface="+mn-lt"/>
          <a:ea typeface="Arial" charset="0"/>
          <a:cs typeface="+mn-cs"/>
        </a:defRPr>
      </a:lvl2pPr>
      <a:lvl3pPr marL="1143000" indent="-228600" algn="l" rtl="0" eaLnBrk="0" fontAlgn="base" hangingPunct="0">
        <a:spcBef>
          <a:spcPct val="20000"/>
        </a:spcBef>
        <a:spcAft>
          <a:spcPct val="0"/>
        </a:spcAft>
        <a:buChar char="•"/>
        <a:defRPr sz="2000">
          <a:solidFill>
            <a:srgbClr val="FFFF99"/>
          </a:solidFill>
          <a:latin typeface="+mn-lt"/>
          <a:ea typeface="Arial" charset="0"/>
          <a:cs typeface="+mn-cs"/>
        </a:defRPr>
      </a:lvl3pPr>
      <a:lvl4pPr marL="1600200" indent="-228600" algn="l" rtl="0" eaLnBrk="0" fontAlgn="base" hangingPunct="0">
        <a:spcBef>
          <a:spcPct val="20000"/>
        </a:spcBef>
        <a:spcAft>
          <a:spcPct val="0"/>
        </a:spcAft>
        <a:buChar char="–"/>
        <a:defRPr>
          <a:solidFill>
            <a:srgbClr val="FFFF99"/>
          </a:solidFill>
          <a:latin typeface="+mn-lt"/>
          <a:ea typeface="Arial" charset="0"/>
          <a:cs typeface="+mn-cs"/>
        </a:defRPr>
      </a:lvl4pPr>
      <a:lvl5pPr marL="2057400" indent="-228600" algn="l" rtl="0" eaLnBrk="0" fontAlgn="base" hangingPunct="0">
        <a:spcBef>
          <a:spcPct val="20000"/>
        </a:spcBef>
        <a:spcAft>
          <a:spcPct val="0"/>
        </a:spcAft>
        <a:buChar char="»"/>
        <a:defRPr>
          <a:solidFill>
            <a:srgbClr val="FFFF99"/>
          </a:solidFill>
          <a:latin typeface="+mn-lt"/>
          <a:ea typeface="Arial" charset="0"/>
          <a:cs typeface="+mn-cs"/>
        </a:defRPr>
      </a:lvl5pPr>
      <a:lvl6pPr marL="2514600" indent="-228600" algn="l" rtl="0" fontAlgn="base">
        <a:spcBef>
          <a:spcPct val="20000"/>
        </a:spcBef>
        <a:spcAft>
          <a:spcPct val="0"/>
        </a:spcAft>
        <a:buChar char="»"/>
        <a:defRPr>
          <a:solidFill>
            <a:srgbClr val="FFFF99"/>
          </a:solidFill>
          <a:latin typeface="+mn-lt"/>
          <a:cs typeface="+mn-cs"/>
        </a:defRPr>
      </a:lvl6pPr>
      <a:lvl7pPr marL="2971800" indent="-228600" algn="l" rtl="0" fontAlgn="base">
        <a:spcBef>
          <a:spcPct val="20000"/>
        </a:spcBef>
        <a:spcAft>
          <a:spcPct val="0"/>
        </a:spcAft>
        <a:buChar char="»"/>
        <a:defRPr>
          <a:solidFill>
            <a:srgbClr val="FFFF99"/>
          </a:solidFill>
          <a:latin typeface="+mn-lt"/>
          <a:cs typeface="+mn-cs"/>
        </a:defRPr>
      </a:lvl7pPr>
      <a:lvl8pPr marL="3429000" indent="-228600" algn="l" rtl="0" fontAlgn="base">
        <a:spcBef>
          <a:spcPct val="20000"/>
        </a:spcBef>
        <a:spcAft>
          <a:spcPct val="0"/>
        </a:spcAft>
        <a:buChar char="»"/>
        <a:defRPr>
          <a:solidFill>
            <a:srgbClr val="FFFF99"/>
          </a:solidFill>
          <a:latin typeface="+mn-lt"/>
          <a:cs typeface="+mn-cs"/>
        </a:defRPr>
      </a:lvl8pPr>
      <a:lvl9pPr marL="3886200" indent="-228600" algn="l" rtl="0" fontAlgn="base">
        <a:spcBef>
          <a:spcPct val="20000"/>
        </a:spcBef>
        <a:spcAft>
          <a:spcPct val="0"/>
        </a:spcAft>
        <a:buChar char="»"/>
        <a:defRPr>
          <a:solidFill>
            <a:srgbClr val="FFFF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4.png"/><Relationship Id="rId13"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112.png"/><Relationship Id="rId5" Type="http://schemas.openxmlformats.org/officeDocument/2006/relationships/image" Target="../media/image113.wmf"/><Relationship Id="rId6" Type="http://schemas.openxmlformats.org/officeDocument/2006/relationships/image" Target="../media/image114.png"/><Relationship Id="rId7" Type="http://schemas.openxmlformats.org/officeDocument/2006/relationships/image" Target="../media/image115.png"/><Relationship Id="rId8" Type="http://schemas.openxmlformats.org/officeDocument/2006/relationships/image" Target="../media/image116.png"/><Relationship Id="rId1" Type="http://schemas.openxmlformats.org/officeDocument/2006/relationships/vmlDrawing" Target="../drawings/vmlDrawing8.vml"/><Relationship Id="rId2" Type="http://schemas.openxmlformats.org/officeDocument/2006/relationships/slideLayout" Target="../slideLayouts/slideLayout3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37.xml"/><Relationship Id="rId2" Type="http://schemas.openxmlformats.org/officeDocument/2006/relationships/image" Target="../media/image113.wmf"/></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1" Type="http://schemas.openxmlformats.org/officeDocument/2006/relationships/slideLayout" Target="../slideLayouts/slideLayout37.xml"/><Relationship Id="rId2" Type="http://schemas.openxmlformats.org/officeDocument/2006/relationships/image" Target="../media/image13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36.png"/><Relationship Id="rId3" Type="http://schemas.openxmlformats.org/officeDocument/2006/relationships/image" Target="../media/image135.png"/></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37.xml"/><Relationship Id="rId2" Type="http://schemas.openxmlformats.org/officeDocument/2006/relationships/image" Target="../media/image135.png"/></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37.png"/><Relationship Id="rId1" Type="http://schemas.openxmlformats.org/officeDocument/2006/relationships/slideLayout" Target="../slideLayouts/slideLayout37.xml"/><Relationship Id="rId2" Type="http://schemas.openxmlformats.org/officeDocument/2006/relationships/image" Target="../media/image139.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wmf"/><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slideLayout" Target="../slideLayouts/slideLayout37.xml"/><Relationship Id="rId2" Type="http://schemas.openxmlformats.org/officeDocument/2006/relationships/image" Target="../media/image1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144.png"/></Relationships>
</file>

<file path=ppt/slides/_rels/slide111.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4.png"/><Relationship Id="rId5" Type="http://schemas.openxmlformats.org/officeDocument/2006/relationships/image" Target="../media/image146.png"/><Relationship Id="rId1" Type="http://schemas.openxmlformats.org/officeDocument/2006/relationships/slideLayout" Target="../slideLayouts/slideLayout48.xml"/><Relationship Id="rId2" Type="http://schemas.openxmlformats.org/officeDocument/2006/relationships/notesSlide" Target="../notesSlides/notesSlide4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hyperlink" Target="https://www.youtube.com/edit?o=U&amp;video_id=44j8qB-DXEA"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48.xml"/><Relationship Id="rId2" Type="http://schemas.openxmlformats.org/officeDocument/2006/relationships/image" Target="../media/image146.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5.xml"/><Relationship Id="rId3" Type="http://schemas.openxmlformats.org/officeDocument/2006/relationships/image" Target="../media/image14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4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19.xml.rels><?xml version="1.0" encoding="UTF-8" standalone="yes"?>
<Relationships xmlns="http://schemas.openxmlformats.org/package/2006/relationships"><Relationship Id="rId3" Type="http://schemas.openxmlformats.org/officeDocument/2006/relationships/image" Target="../media/image150.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53.png"/><Relationship Id="rId1" Type="http://schemas.openxmlformats.org/officeDocument/2006/relationships/slideLayout" Target="../slideLayouts/slideLayout72.xml"/><Relationship Id="rId2" Type="http://schemas.openxmlformats.org/officeDocument/2006/relationships/notesSlide" Target="../notesSlides/notesSlide4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image" Target="../media/image39.png"/><Relationship Id="rId8" Type="http://schemas.openxmlformats.org/officeDocument/2006/relationships/image" Target="../media/image40.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1" Type="http://schemas.openxmlformats.org/officeDocument/2006/relationships/image" Target="../media/image162.png"/><Relationship Id="rId12" Type="http://schemas.openxmlformats.org/officeDocument/2006/relationships/image" Target="../media/image163.png"/><Relationship Id="rId1" Type="http://schemas.openxmlformats.org/officeDocument/2006/relationships/slideLayout" Target="../slideLayouts/slideLayout72.xml"/><Relationship Id="rId2" Type="http://schemas.openxmlformats.org/officeDocument/2006/relationships/notesSlide" Target="../notesSlides/notesSlide49.xml"/><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6" Type="http://schemas.openxmlformats.org/officeDocument/2006/relationships/image" Target="../media/image157.png"/><Relationship Id="rId7" Type="http://schemas.openxmlformats.org/officeDocument/2006/relationships/image" Target="../media/image158.jpeg"/><Relationship Id="rId8" Type="http://schemas.openxmlformats.org/officeDocument/2006/relationships/image" Target="../media/image159.png"/><Relationship Id="rId9" Type="http://schemas.openxmlformats.org/officeDocument/2006/relationships/image" Target="../media/image160.png"/><Relationship Id="rId10" Type="http://schemas.openxmlformats.org/officeDocument/2006/relationships/image" Target="../media/image16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5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edit?o=U&amp;video_id=YgSOYuVOp_Q" TargetMode="External"/><Relationship Id="rId4" Type="http://schemas.openxmlformats.org/officeDocument/2006/relationships/hyperlink" Target="http://dl.acm.org/citation.cfm?id=1502667" TargetMode="External"/><Relationship Id="rId5" Type="http://schemas.openxmlformats.org/officeDocument/2006/relationships/hyperlink" Target="https://www.youtube.com/edit?o=U&amp;video_id=YnaiQu_VFGg" TargetMode="External"/><Relationship Id="rId1" Type="http://schemas.openxmlformats.org/officeDocument/2006/relationships/slideLayout" Target="../slideLayouts/slideLayout68.xml"/><Relationship Id="rId2" Type="http://schemas.openxmlformats.org/officeDocument/2006/relationships/notesSlide" Target="../notesSlides/notesSlide5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34.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image" Target="../media/image24.png"/><Relationship Id="rId11"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48.png"/><Relationship Id="rId5" Type="http://schemas.openxmlformats.org/officeDocument/2006/relationships/oleObject" Target="../embeddings/oleObject31.bin"/><Relationship Id="rId6" Type="http://schemas.openxmlformats.org/officeDocument/2006/relationships/image" Target="../media/image49.png"/><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image" Target="../media/image171.png"/><Relationship Id="rId5" Type="http://schemas.openxmlformats.org/officeDocument/2006/relationships/image" Target="../media/image172.png"/><Relationship Id="rId6" Type="http://schemas.openxmlformats.org/officeDocument/2006/relationships/image" Target="../media/image173.png"/><Relationship Id="rId7" Type="http://schemas.openxmlformats.org/officeDocument/2006/relationships/image" Target="../media/image174.png"/><Relationship Id="rId8"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image" Target="../media/image169.png"/></Relationships>
</file>

<file path=ppt/slides/_rels/slide132.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1" Type="http://schemas.openxmlformats.org/officeDocument/2006/relationships/slideLayout" Target="../slideLayouts/slideLayout2.xml"/><Relationship Id="rId2" Type="http://schemas.openxmlformats.org/officeDocument/2006/relationships/image" Target="../media/image176.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44.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29.png"/><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1.bin"/><Relationship Id="rId5" Type="http://schemas.openxmlformats.org/officeDocument/2006/relationships/image" Target="../media/image26.png"/><Relationship Id="rId6" Type="http://schemas.openxmlformats.org/officeDocument/2006/relationships/oleObject" Target="../embeddings/oleObject2.bin"/><Relationship Id="rId7" Type="http://schemas.openxmlformats.org/officeDocument/2006/relationships/image" Target="../media/image48.png"/><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oleObject" Target="../embeddings/oleObject3.bin"/><Relationship Id="rId5" Type="http://schemas.openxmlformats.org/officeDocument/2006/relationships/image" Target="../media/image26.png"/><Relationship Id="rId6" Type="http://schemas.openxmlformats.org/officeDocument/2006/relationships/oleObject" Target="../embeddings/oleObject4.bin"/><Relationship Id="rId7" Type="http://schemas.openxmlformats.org/officeDocument/2006/relationships/image" Target="../media/image48.png"/><Relationship Id="rId8" Type="http://schemas.openxmlformats.org/officeDocument/2006/relationships/oleObject" Target="../embeddings/oleObject5.bin"/><Relationship Id="rId9" Type="http://schemas.openxmlformats.org/officeDocument/2006/relationships/image" Target="../media/image49.png"/><Relationship Id="rId1" Type="http://schemas.openxmlformats.org/officeDocument/2006/relationships/vmlDrawing" Target="../drawings/vmlDrawing2.v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51.png"/><Relationship Id="rId6" Type="http://schemas.openxmlformats.org/officeDocument/2006/relationships/image" Target="../media/image29.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1" Type="http://schemas.openxmlformats.org/officeDocument/2006/relationships/image" Target="../media/image36.jpeg"/><Relationship Id="rId12" Type="http://schemas.openxmlformats.org/officeDocument/2006/relationships/image" Target="../media/image1.png"/><Relationship Id="rId13"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7.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jpeg"/><Relationship Id="rId9" Type="http://schemas.openxmlformats.org/officeDocument/2006/relationships/image" Target="../media/image45.png"/><Relationship Id="rId10" Type="http://schemas.openxmlformats.org/officeDocument/2006/relationships/image" Target="../media/image71.png"/></Relationships>
</file>

<file path=ppt/slides/_rels/slide69.xml.rels><?xml version="1.0" encoding="UTF-8" standalone="yes"?>
<Relationships xmlns="http://schemas.openxmlformats.org/package/2006/relationships"><Relationship Id="rId20" Type="http://schemas.openxmlformats.org/officeDocument/2006/relationships/oleObject" Target="../embeddings/oleObject14.bin"/><Relationship Id="rId21" Type="http://schemas.openxmlformats.org/officeDocument/2006/relationships/image" Target="../media/image81.png"/><Relationship Id="rId22" Type="http://schemas.openxmlformats.org/officeDocument/2006/relationships/oleObject" Target="../embeddings/oleObject15.bin"/><Relationship Id="rId23" Type="http://schemas.openxmlformats.org/officeDocument/2006/relationships/image" Target="../media/image82.png"/><Relationship Id="rId24" Type="http://schemas.openxmlformats.org/officeDocument/2006/relationships/oleObject" Target="../embeddings/oleObject16.bin"/><Relationship Id="rId25" Type="http://schemas.openxmlformats.org/officeDocument/2006/relationships/image" Target="../media/image83.png"/><Relationship Id="rId26" Type="http://schemas.openxmlformats.org/officeDocument/2006/relationships/oleObject" Target="../embeddings/oleObject17.bin"/><Relationship Id="rId27" Type="http://schemas.openxmlformats.org/officeDocument/2006/relationships/image" Target="../media/image84.png"/><Relationship Id="rId28" Type="http://schemas.openxmlformats.org/officeDocument/2006/relationships/oleObject" Target="../embeddings/oleObject18.bin"/><Relationship Id="rId29" Type="http://schemas.openxmlformats.org/officeDocument/2006/relationships/image" Target="../media/image85.png"/><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32.xml"/><Relationship Id="rId4" Type="http://schemas.openxmlformats.org/officeDocument/2006/relationships/oleObject" Target="../embeddings/oleObject6.bin"/><Relationship Id="rId5" Type="http://schemas.openxmlformats.org/officeDocument/2006/relationships/image" Target="../media/image73.png"/><Relationship Id="rId30" Type="http://schemas.openxmlformats.org/officeDocument/2006/relationships/oleObject" Target="../embeddings/oleObject19.bin"/><Relationship Id="rId31" Type="http://schemas.openxmlformats.org/officeDocument/2006/relationships/image" Target="../media/image86.png"/><Relationship Id="rId32" Type="http://schemas.openxmlformats.org/officeDocument/2006/relationships/oleObject" Target="../embeddings/oleObject20.bin"/><Relationship Id="rId9" Type="http://schemas.openxmlformats.org/officeDocument/2006/relationships/image" Target="../media/image75.png"/><Relationship Id="rId6" Type="http://schemas.openxmlformats.org/officeDocument/2006/relationships/oleObject" Target="../embeddings/oleObject7.bin"/><Relationship Id="rId7" Type="http://schemas.openxmlformats.org/officeDocument/2006/relationships/image" Target="../media/image74.png"/><Relationship Id="rId8" Type="http://schemas.openxmlformats.org/officeDocument/2006/relationships/oleObject" Target="../embeddings/oleObject8.bin"/><Relationship Id="rId33" Type="http://schemas.openxmlformats.org/officeDocument/2006/relationships/image" Target="../media/image87.png"/><Relationship Id="rId34" Type="http://schemas.openxmlformats.org/officeDocument/2006/relationships/oleObject" Target="../embeddings/oleObject21.bin"/><Relationship Id="rId35" Type="http://schemas.openxmlformats.org/officeDocument/2006/relationships/image" Target="../media/image88.png"/><Relationship Id="rId36" Type="http://schemas.openxmlformats.org/officeDocument/2006/relationships/oleObject" Target="../embeddings/oleObject22.bin"/><Relationship Id="rId10" Type="http://schemas.openxmlformats.org/officeDocument/2006/relationships/oleObject" Target="../embeddings/oleObject9.bin"/><Relationship Id="rId11" Type="http://schemas.openxmlformats.org/officeDocument/2006/relationships/image" Target="../media/image76.png"/><Relationship Id="rId12" Type="http://schemas.openxmlformats.org/officeDocument/2006/relationships/oleObject" Target="../embeddings/oleObject10.bin"/><Relationship Id="rId13" Type="http://schemas.openxmlformats.org/officeDocument/2006/relationships/image" Target="../media/image77.png"/><Relationship Id="rId14" Type="http://schemas.openxmlformats.org/officeDocument/2006/relationships/oleObject" Target="../embeddings/oleObject11.bin"/><Relationship Id="rId15" Type="http://schemas.openxmlformats.org/officeDocument/2006/relationships/image" Target="../media/image78.png"/><Relationship Id="rId16" Type="http://schemas.openxmlformats.org/officeDocument/2006/relationships/oleObject" Target="../embeddings/oleObject12.bin"/><Relationship Id="rId17" Type="http://schemas.openxmlformats.org/officeDocument/2006/relationships/image" Target="../media/image79.png"/><Relationship Id="rId18" Type="http://schemas.openxmlformats.org/officeDocument/2006/relationships/oleObject" Target="../embeddings/oleObject13.bin"/><Relationship Id="rId19" Type="http://schemas.openxmlformats.org/officeDocument/2006/relationships/image" Target="../media/image80.png"/><Relationship Id="rId37" Type="http://schemas.openxmlformats.org/officeDocument/2006/relationships/image" Target="../media/image89.png"/><Relationship Id="rId38" Type="http://schemas.openxmlformats.org/officeDocument/2006/relationships/oleObject" Target="../embeddings/oleObject23.bin"/><Relationship Id="rId39" Type="http://schemas.openxmlformats.org/officeDocument/2006/relationships/image" Target="../media/image90.png"/><Relationship Id="rId40" Type="http://schemas.openxmlformats.org/officeDocument/2006/relationships/oleObject" Target="../embeddings/oleObject24.bin"/><Relationship Id="rId41" Type="http://schemas.openxmlformats.org/officeDocument/2006/relationships/image" Target="../media/image91.png"/><Relationship Id="rId42"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jpeg"/><Relationship Id="rId7"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78.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37.xml"/><Relationship Id="rId2" Type="http://schemas.openxmlformats.org/officeDocument/2006/relationships/notesSlide" Target="../notesSlides/notesSlide34.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4" Type="http://schemas.openxmlformats.org/officeDocument/2006/relationships/image" Target="../media/image108.png"/><Relationship Id="rId1" Type="http://schemas.openxmlformats.org/officeDocument/2006/relationships/slideLayout" Target="../slideLayouts/slideLayout37.xml"/><Relationship Id="rId2" Type="http://schemas.openxmlformats.org/officeDocument/2006/relationships/notesSlide" Target="../notesSlides/notesSlide3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Relationships>
</file>

<file path=ppt/slides/_rels/slide86.xml.rels><?xml version="1.0" encoding="UTF-8" standalone="yes"?>
<Relationships xmlns="http://schemas.openxmlformats.org/package/2006/relationships"><Relationship Id="rId3" Type="http://schemas.openxmlformats.org/officeDocument/2006/relationships/image" Target="../media/image113.wmf"/><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oleObject" Target="../embeddings/oleObject25.bin"/><Relationship Id="rId8" Type="http://schemas.openxmlformats.org/officeDocument/2006/relationships/image" Target="../media/image112.png"/><Relationship Id="rId1" Type="http://schemas.openxmlformats.org/officeDocument/2006/relationships/vmlDrawing" Target="../drawings/vmlDrawing4.vml"/><Relationship Id="rId2"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17.png"/><Relationship Id="rId3"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19.png"/><Relationship Id="rId5" Type="http://schemas.openxmlformats.org/officeDocument/2006/relationships/oleObject" Target="../embeddings/oleObject27.bin"/><Relationship Id="rId6" Type="http://schemas.openxmlformats.org/officeDocument/2006/relationships/image" Target="../media/image120.png"/><Relationship Id="rId1" Type="http://schemas.openxmlformats.org/officeDocument/2006/relationships/vmlDrawing" Target="../drawings/vmlDrawing5.vml"/><Relationship Id="rId2"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1" Type="http://schemas.openxmlformats.org/officeDocument/2006/relationships/slideLayout" Target="../slideLayouts/slideLayout37.xml"/><Relationship Id="rId2" Type="http://schemas.openxmlformats.org/officeDocument/2006/relationships/notesSlide" Target="../notesSlides/notesSlide37.xml"/></Relationships>
</file>

<file path=ppt/slides/_rels/slide91.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 Type="http://schemas.openxmlformats.org/officeDocument/2006/relationships/slideLayout" Target="../slideLayouts/slideLayout37.xml"/><Relationship Id="rId2" Type="http://schemas.openxmlformats.org/officeDocument/2006/relationships/notesSlide" Target="../notesSlides/notesSlide38.xml"/></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 Id="rId1" Type="http://schemas.openxmlformats.org/officeDocument/2006/relationships/slideLayout" Target="../slideLayouts/slideLayout37.xml"/><Relationship Id="rId2" Type="http://schemas.openxmlformats.org/officeDocument/2006/relationships/notesSlide" Target="../notesSlides/notesSlide39.xml"/></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 Id="rId11" Type="http://schemas.openxmlformats.org/officeDocument/2006/relationships/image" Target="../media/image129.png"/><Relationship Id="rId1" Type="http://schemas.openxmlformats.org/officeDocument/2006/relationships/slideLayout" Target="../slideLayouts/slideLayout37.xml"/><Relationship Id="rId2" Type="http://schemas.openxmlformats.org/officeDocument/2006/relationships/notesSlide" Target="../notesSlides/notesSlide40.xml"/></Relationships>
</file>

<file path=ppt/slides/_rels/slide94.xml.rels><?xml version="1.0" encoding="UTF-8" standalone="yes"?>
<Relationships xmlns="http://schemas.openxmlformats.org/package/2006/relationships"><Relationship Id="rId11" Type="http://schemas.openxmlformats.org/officeDocument/2006/relationships/image" Target="../media/image129.png"/><Relationship Id="rId12" Type="http://schemas.openxmlformats.org/officeDocument/2006/relationships/image" Target="../media/image130.png"/><Relationship Id="rId1" Type="http://schemas.openxmlformats.org/officeDocument/2006/relationships/slideLayout" Target="../slideLayouts/slideLayout37.xml"/><Relationship Id="rId2" Type="http://schemas.openxmlformats.org/officeDocument/2006/relationships/notesSlide" Target="../notesSlides/notesSlide41.xml"/><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s>
</file>

<file path=ppt/slides/_rels/slide95.xml.rels><?xml version="1.0" encoding="UTF-8" standalone="yes"?>
<Relationships xmlns="http://schemas.openxmlformats.org/package/2006/relationships"><Relationship Id="rId11" Type="http://schemas.openxmlformats.org/officeDocument/2006/relationships/image" Target="../media/image129.png"/><Relationship Id="rId12" Type="http://schemas.openxmlformats.org/officeDocument/2006/relationships/image" Target="../media/image130.png"/><Relationship Id="rId13" Type="http://schemas.openxmlformats.org/officeDocument/2006/relationships/image" Target="../media/image131.png"/><Relationship Id="rId1" Type="http://schemas.openxmlformats.org/officeDocument/2006/relationships/slideLayout" Target="../slideLayouts/slideLayout37.xml"/><Relationship Id="rId2" Type="http://schemas.openxmlformats.org/officeDocument/2006/relationships/notesSlide" Target="../notesSlides/notesSlide42.xml"/><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112.png"/><Relationship Id="rId1" Type="http://schemas.openxmlformats.org/officeDocument/2006/relationships/vmlDrawing" Target="../drawings/vmlDrawing6.vml"/><Relationship Id="rId2" Type="http://schemas.openxmlformats.org/officeDocument/2006/relationships/slideLayout" Target="../slideLayouts/slideLayout37.xml"/></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112.png"/><Relationship Id="rId1" Type="http://schemas.openxmlformats.org/officeDocument/2006/relationships/vmlDrawing" Target="../drawings/vmlDrawing7.vml"/><Relationship Id="rId2"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hyperlink" Target="http://www.youtube.com/watch?v=1H1wIIbXtec"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3.xml"/><Relationship Id="rId3" Type="http://schemas.openxmlformats.org/officeDocument/2006/relationships/image" Target="../media/image1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381000" y="1981200"/>
            <a:ext cx="8458200" cy="1470025"/>
          </a:xfrm>
        </p:spPr>
        <p:txBody>
          <a:bodyPr/>
          <a:lstStyle/>
          <a:p>
            <a:r>
              <a:rPr lang="en-US" altLang="x-none" sz="3900" dirty="0" smtClean="0"/>
              <a:t>From Automated Interface Generation to End-User Programming</a:t>
            </a:r>
            <a:endParaRPr lang="en-US" altLang="x-none" sz="3900" dirty="0"/>
          </a:p>
        </p:txBody>
      </p:sp>
      <p:sp>
        <p:nvSpPr>
          <p:cNvPr id="12291" name="Rectangle 3"/>
          <p:cNvSpPr>
            <a:spLocks noGrp="1" noChangeArrowheads="1"/>
          </p:cNvSpPr>
          <p:nvPr>
            <p:ph type="subTitle" idx="1"/>
          </p:nvPr>
        </p:nvSpPr>
        <p:spPr>
          <a:xfrm>
            <a:off x="381000" y="5029200"/>
            <a:ext cx="8382000" cy="1447800"/>
          </a:xfrm>
        </p:spPr>
        <p:txBody>
          <a:bodyPr/>
          <a:lstStyle/>
          <a:p>
            <a:pPr marL="0" indent="0">
              <a:lnSpc>
                <a:spcPct val="80000"/>
              </a:lnSpc>
              <a:spcBef>
                <a:spcPct val="0"/>
              </a:spcBef>
            </a:pPr>
            <a:r>
              <a:rPr lang="en-US" altLang="x-none" sz="2000" dirty="0">
                <a:latin typeface="Franklin Gothic Medium" charset="0"/>
              </a:rPr>
              <a:t>Jeffrey Nichols</a:t>
            </a:r>
          </a:p>
          <a:p>
            <a:pPr marL="0" indent="0">
              <a:spcBef>
                <a:spcPct val="0"/>
              </a:spcBef>
            </a:pPr>
            <a:r>
              <a:rPr lang="en-US" altLang="x-none" sz="1000" dirty="0" smtClean="0">
                <a:latin typeface="Franklin Gothic Medium" charset="0"/>
              </a:rPr>
              <a:t>http://</a:t>
            </a:r>
            <a:r>
              <a:rPr lang="en-US" altLang="x-none" sz="1000" dirty="0" err="1" smtClean="0">
                <a:latin typeface="Franklin Gothic Medium" charset="0"/>
              </a:rPr>
              <a:t>www.jeffreynichols.com</a:t>
            </a:r>
            <a:r>
              <a:rPr lang="en-US" altLang="x-none" sz="1000" dirty="0" smtClean="0">
                <a:latin typeface="Franklin Gothic Medium" charset="0"/>
              </a:rPr>
              <a:t>/</a:t>
            </a:r>
          </a:p>
          <a:p>
            <a:pPr marL="0" indent="0">
              <a:spcBef>
                <a:spcPct val="0"/>
              </a:spcBef>
            </a:pPr>
            <a:r>
              <a:rPr lang="en-US" altLang="x-none" sz="1000" dirty="0" err="1" smtClean="0">
                <a:latin typeface="Franklin Gothic Medium" charset="0"/>
              </a:rPr>
              <a:t>jeff@jeffreynichols.com</a:t>
            </a:r>
            <a:endParaRPr lang="en-US" altLang="x-none" sz="1000" dirty="0" smtClean="0">
              <a:latin typeface="Franklin Gothic Medium" charset="0"/>
            </a:endParaRPr>
          </a:p>
          <a:p>
            <a:pPr marL="0" indent="0">
              <a:spcBef>
                <a:spcPct val="0"/>
              </a:spcBef>
            </a:pPr>
            <a:endParaRPr lang="en-US" altLang="x-none" sz="1000" dirty="0" smtClean="0">
              <a:latin typeface="Franklin Gothic Medium" charset="0"/>
            </a:endParaRPr>
          </a:p>
          <a:p>
            <a:pPr marL="0" indent="0">
              <a:spcBef>
                <a:spcPct val="0"/>
              </a:spcBef>
            </a:pPr>
            <a:r>
              <a:rPr lang="en-US" altLang="x-none" sz="1000" dirty="0" smtClean="0">
                <a:latin typeface="Franklin Gothic Medium" charset="0"/>
              </a:rPr>
              <a:t>05-830 – Advanced User Interface Software</a:t>
            </a:r>
          </a:p>
          <a:p>
            <a:pPr marL="0" indent="0">
              <a:spcBef>
                <a:spcPct val="0"/>
              </a:spcBef>
            </a:pPr>
            <a:r>
              <a:rPr lang="en-US" altLang="x-none" sz="1000" dirty="0" smtClean="0">
                <a:latin typeface="Franklin Gothic Medium" charset="0"/>
              </a:rPr>
              <a:t>April 25, 2017</a:t>
            </a:r>
            <a:endParaRPr lang="en-US" altLang="x-none" sz="1000" dirty="0">
              <a:latin typeface="Franklin Gothic Medium" charset="0"/>
            </a:endParaRPr>
          </a:p>
          <a:p>
            <a:pPr marL="0" indent="0">
              <a:lnSpc>
                <a:spcPct val="80000"/>
              </a:lnSpc>
              <a:spcBef>
                <a:spcPct val="0"/>
              </a:spcBef>
            </a:pPr>
            <a:endParaRPr lang="en-US" altLang="x-none" sz="1000" dirty="0"/>
          </a:p>
        </p:txBody>
      </p:sp>
    </p:spTree>
  </p:cSld>
  <p:clrMapOvr>
    <a:masterClrMapping/>
  </p:clrMapOvr>
  <p:transition advTm="7991"/>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l="1637" t="7744" r="1590" b="1208"/>
          <a:stretch>
            <a:fillRect/>
          </a:stretch>
        </p:blipFill>
        <p:spPr bwMode="auto">
          <a:xfrm>
            <a:off x="3357563" y="1447800"/>
            <a:ext cx="157162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pic>
        <p:nvPicPr>
          <p:cNvPr id="911363" name="Picture 3"/>
          <p:cNvPicPr>
            <a:picLocks noChangeAspect="1" noChangeArrowheads="1"/>
          </p:cNvPicPr>
          <p:nvPr/>
        </p:nvPicPr>
        <p:blipFill>
          <a:blip r:embed="rId4">
            <a:extLst>
              <a:ext uri="{28A0092B-C50C-407E-A947-70E740481C1C}">
                <a14:useLocalDpi xmlns:a14="http://schemas.microsoft.com/office/drawing/2010/main" val="0"/>
              </a:ext>
            </a:extLst>
          </a:blip>
          <a:srcRect l="2071" t="7167" r="2071" b="1237"/>
          <a:stretch>
            <a:fillRect/>
          </a:stretch>
        </p:blipFill>
        <p:spPr bwMode="auto">
          <a:xfrm>
            <a:off x="3352800" y="1447800"/>
            <a:ext cx="15732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sp>
        <p:nvSpPr>
          <p:cNvPr id="18436" name="Rectangle 4"/>
          <p:cNvSpPr>
            <a:spLocks noGrp="1" noChangeArrowheads="1"/>
          </p:cNvSpPr>
          <p:nvPr>
            <p:ph type="title"/>
          </p:nvPr>
        </p:nvSpPr>
        <p:spPr/>
        <p:txBody>
          <a:bodyPr/>
          <a:lstStyle/>
          <a:p>
            <a:r>
              <a:rPr lang="en-US" altLang="x-none"/>
              <a:t>Personal Universal Controller</a:t>
            </a:r>
          </a:p>
        </p:txBody>
      </p:sp>
      <p:pic>
        <p:nvPicPr>
          <p:cNvPr id="18437" name="Picture 5"/>
          <p:cNvPicPr>
            <a:picLocks noChangeAspect="1" noChangeArrowheads="1"/>
          </p:cNvPicPr>
          <p:nvPr/>
        </p:nvPicPr>
        <p:blipFill>
          <a:blip r:embed="rId5">
            <a:extLst>
              <a:ext uri="{28A0092B-C50C-407E-A947-70E740481C1C}">
                <a14:useLocalDpi xmlns:a14="http://schemas.microsoft.com/office/drawing/2010/main" val="0"/>
              </a:ext>
            </a:extLst>
          </a:blip>
          <a:srcRect t="24242" b="24849"/>
          <a:stretch>
            <a:fillRect/>
          </a:stretch>
        </p:blipFill>
        <p:spPr bwMode="auto">
          <a:xfrm>
            <a:off x="4953000" y="5830888"/>
            <a:ext cx="16002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638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3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1000" y="5715000"/>
            <a:ext cx="914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40" name="Picture 8"/>
          <p:cNvPicPr>
            <a:picLocks noChangeAspect="1" noChangeArrowheads="1"/>
          </p:cNvPicPr>
          <p:nvPr/>
        </p:nvPicPr>
        <p:blipFill>
          <a:blip r:embed="rId8">
            <a:extLst>
              <a:ext uri="{28A0092B-C50C-407E-A947-70E740481C1C}">
                <a14:useLocalDpi xmlns:a14="http://schemas.microsoft.com/office/drawing/2010/main" val="0"/>
              </a:ext>
            </a:extLst>
          </a:blip>
          <a:srcRect t="29715" b="24571"/>
          <a:stretch>
            <a:fillRect/>
          </a:stretch>
        </p:blipFill>
        <p:spPr bwMode="auto">
          <a:xfrm>
            <a:off x="152400" y="5791200"/>
            <a:ext cx="16002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1844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1200" y="5715000"/>
            <a:ext cx="990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844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00400" y="5486400"/>
            <a:ext cx="14859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71" name="Picture 11" descr="phone-stereo-cd-border"/>
          <p:cNvPicPr>
            <a:picLocks noChangeAspect="1" noChangeArrowheads="1"/>
          </p:cNvPicPr>
          <p:nvPr/>
        </p:nvPicPr>
        <p:blipFill>
          <a:blip r:embed="rId11">
            <a:extLst>
              <a:ext uri="{28A0092B-C50C-407E-A947-70E740481C1C}">
                <a14:useLocalDpi xmlns:a14="http://schemas.microsoft.com/office/drawing/2010/main" val="0"/>
              </a:ext>
            </a:extLst>
          </a:blip>
          <a:srcRect l="2484" t="7475" r="3209" b="1082"/>
          <a:stretch>
            <a:fillRect/>
          </a:stretch>
        </p:blipFill>
        <p:spPr bwMode="auto">
          <a:xfrm>
            <a:off x="7391400" y="1524000"/>
            <a:ext cx="1284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37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879561">
            <a:off x="533400" y="2209800"/>
            <a:ext cx="1368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73" name="Text Box 13"/>
          <p:cNvSpPr txBox="1">
            <a:spLocks noChangeArrowheads="1"/>
          </p:cNvSpPr>
          <p:nvPr/>
        </p:nvSpPr>
        <p:spPr bwMode="auto">
          <a:xfrm>
            <a:off x="4953000" y="1600200"/>
            <a:ext cx="2286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a:t>Personal Mobile</a:t>
            </a:r>
            <a:br>
              <a:rPr lang="en-US" altLang="x-none"/>
            </a:br>
            <a:r>
              <a:rPr lang="en-US" altLang="x-none"/>
              <a:t>Device</a:t>
            </a:r>
          </a:p>
        </p:txBody>
      </p:sp>
      <p:sp>
        <p:nvSpPr>
          <p:cNvPr id="911374" name="Line 14"/>
          <p:cNvSpPr>
            <a:spLocks noChangeShapeType="1"/>
          </p:cNvSpPr>
          <p:nvPr/>
        </p:nvSpPr>
        <p:spPr bwMode="auto">
          <a:xfrm flipV="1">
            <a:off x="3657600" y="4038600"/>
            <a:ext cx="76200" cy="1371600"/>
          </a:xfrm>
          <a:prstGeom prst="line">
            <a:avLst/>
          </a:prstGeom>
          <a:noFill/>
          <a:ln w="28575">
            <a:solidFill>
              <a:srgbClr val="660066"/>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75" name="Text Box 15"/>
          <p:cNvSpPr txBox="1">
            <a:spLocks noChangeArrowheads="1"/>
          </p:cNvSpPr>
          <p:nvPr/>
        </p:nvSpPr>
        <p:spPr bwMode="auto">
          <a:xfrm>
            <a:off x="2054225" y="4371975"/>
            <a:ext cx="167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latin typeface="Franklin Gothic Medium" charset="0"/>
              </a:rPr>
              <a:t>Abstract</a:t>
            </a:r>
            <a:br>
              <a:rPr lang="en-US" altLang="x-none">
                <a:latin typeface="Franklin Gothic Medium" charset="0"/>
              </a:rPr>
            </a:br>
            <a:r>
              <a:rPr lang="en-US" altLang="x-none">
                <a:latin typeface="Franklin Gothic Medium" charset="0"/>
              </a:rPr>
              <a:t>Specification</a:t>
            </a:r>
          </a:p>
        </p:txBody>
      </p:sp>
      <p:sp>
        <p:nvSpPr>
          <p:cNvPr id="911376" name="Text Box 16"/>
          <p:cNvSpPr txBox="1">
            <a:spLocks noChangeArrowheads="1"/>
          </p:cNvSpPr>
          <p:nvPr/>
        </p:nvSpPr>
        <p:spPr bwMode="auto">
          <a:xfrm>
            <a:off x="4013200" y="4191000"/>
            <a:ext cx="167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a:latin typeface="Franklin Gothic Medium" charset="0"/>
              </a:rPr>
              <a:t>Control</a:t>
            </a:r>
          </a:p>
        </p:txBody>
      </p:sp>
      <p:sp>
        <p:nvSpPr>
          <p:cNvPr id="911377" name="Line 17"/>
          <p:cNvSpPr>
            <a:spLocks noChangeShapeType="1"/>
          </p:cNvSpPr>
          <p:nvPr/>
        </p:nvSpPr>
        <p:spPr bwMode="auto">
          <a:xfrm flipV="1">
            <a:off x="4191000" y="4038600"/>
            <a:ext cx="76200" cy="1447800"/>
          </a:xfrm>
          <a:prstGeom prst="line">
            <a:avLst/>
          </a:prstGeom>
          <a:noFill/>
          <a:ln w="28575">
            <a:solidFill>
              <a:srgbClr val="660066"/>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78" name="Line 18"/>
          <p:cNvSpPr>
            <a:spLocks noChangeShapeType="1"/>
          </p:cNvSpPr>
          <p:nvPr/>
        </p:nvSpPr>
        <p:spPr bwMode="auto">
          <a:xfrm flipV="1">
            <a:off x="3962400" y="4038600"/>
            <a:ext cx="76200" cy="1447800"/>
          </a:xfrm>
          <a:prstGeom prst="line">
            <a:avLst/>
          </a:prstGeom>
          <a:noFill/>
          <a:ln w="28575">
            <a:solidFill>
              <a:srgbClr val="660066"/>
            </a:solidFill>
            <a:round/>
            <a:headEnd type="triangle" w="lg" len="lg"/>
            <a:tailEnd type="none" w="lg" len="lg"/>
          </a:ln>
          <a:extLst>
            <a:ext uri="{909E8E84-426E-40DD-AFC4-6F175D3DCCD1}">
              <a14:hiddenFill xmlns:a14="http://schemas.microsoft.com/office/drawing/2010/main">
                <a:noFill/>
              </a14:hiddenFill>
            </a:ext>
          </a:extLst>
        </p:spPr>
        <p:txBody>
          <a:bodyPr/>
          <a:lstStyle/>
          <a:p>
            <a:endParaRPr lang="en-US"/>
          </a:p>
        </p:txBody>
      </p:sp>
      <p:sp>
        <p:nvSpPr>
          <p:cNvPr id="911379" name="Text Box 19"/>
          <p:cNvSpPr txBox="1">
            <a:spLocks noChangeArrowheads="1"/>
          </p:cNvSpPr>
          <p:nvPr/>
        </p:nvSpPr>
        <p:spPr bwMode="auto">
          <a:xfrm>
            <a:off x="4216400" y="4800600"/>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a:latin typeface="Franklin Gothic Medium" charset="0"/>
              </a:rPr>
              <a:t>State Feedback</a:t>
            </a:r>
          </a:p>
        </p:txBody>
      </p:sp>
      <p:sp>
        <p:nvSpPr>
          <p:cNvPr id="911380" name="Line 20"/>
          <p:cNvSpPr>
            <a:spLocks noChangeShapeType="1"/>
          </p:cNvSpPr>
          <p:nvPr/>
        </p:nvSpPr>
        <p:spPr bwMode="auto">
          <a:xfrm flipV="1">
            <a:off x="3962400" y="4038600"/>
            <a:ext cx="76200" cy="14478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1" name="Line 21"/>
          <p:cNvSpPr>
            <a:spLocks noChangeShapeType="1"/>
          </p:cNvSpPr>
          <p:nvPr/>
        </p:nvSpPr>
        <p:spPr bwMode="auto">
          <a:xfrm flipV="1">
            <a:off x="1219200" y="3886200"/>
            <a:ext cx="2133600" cy="17526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2" name="Line 22"/>
          <p:cNvSpPr>
            <a:spLocks noChangeShapeType="1"/>
          </p:cNvSpPr>
          <p:nvPr/>
        </p:nvSpPr>
        <p:spPr bwMode="auto">
          <a:xfrm flipV="1">
            <a:off x="2667000" y="4038600"/>
            <a:ext cx="990600" cy="14478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3" name="Line 23"/>
          <p:cNvSpPr>
            <a:spLocks noChangeShapeType="1"/>
          </p:cNvSpPr>
          <p:nvPr/>
        </p:nvSpPr>
        <p:spPr bwMode="auto">
          <a:xfrm flipH="1" flipV="1">
            <a:off x="4419600" y="4038600"/>
            <a:ext cx="914400" cy="1676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4" name="Line 24"/>
          <p:cNvSpPr>
            <a:spLocks noChangeShapeType="1"/>
          </p:cNvSpPr>
          <p:nvPr/>
        </p:nvSpPr>
        <p:spPr bwMode="auto">
          <a:xfrm flipH="1" flipV="1">
            <a:off x="4648200" y="3962400"/>
            <a:ext cx="2133600" cy="1676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5" name="Line 25"/>
          <p:cNvSpPr>
            <a:spLocks noChangeShapeType="1"/>
          </p:cNvSpPr>
          <p:nvPr/>
        </p:nvSpPr>
        <p:spPr bwMode="auto">
          <a:xfrm flipH="1" flipV="1">
            <a:off x="4953000" y="3886200"/>
            <a:ext cx="3200400" cy="1676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6" name="Line 26"/>
          <p:cNvSpPr>
            <a:spLocks noChangeShapeType="1"/>
          </p:cNvSpPr>
          <p:nvPr/>
        </p:nvSpPr>
        <p:spPr bwMode="auto">
          <a:xfrm flipV="1">
            <a:off x="6248400" y="4267200"/>
            <a:ext cx="1295400" cy="14478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7" name="Line 27"/>
          <p:cNvSpPr>
            <a:spLocks noChangeShapeType="1"/>
          </p:cNvSpPr>
          <p:nvPr/>
        </p:nvSpPr>
        <p:spPr bwMode="auto">
          <a:xfrm flipH="1" flipV="1">
            <a:off x="8229600" y="4343400"/>
            <a:ext cx="228600" cy="12192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8" name="Line 28"/>
          <p:cNvSpPr>
            <a:spLocks noChangeShapeType="1"/>
          </p:cNvSpPr>
          <p:nvPr/>
        </p:nvSpPr>
        <p:spPr bwMode="auto">
          <a:xfrm flipV="1">
            <a:off x="990600" y="3657600"/>
            <a:ext cx="0" cy="19812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89" name="Line 29"/>
          <p:cNvSpPr>
            <a:spLocks noChangeShapeType="1"/>
          </p:cNvSpPr>
          <p:nvPr/>
        </p:nvSpPr>
        <p:spPr bwMode="auto">
          <a:xfrm flipH="1" flipV="1">
            <a:off x="1295400" y="3657600"/>
            <a:ext cx="990600" cy="19050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90" name="Text Box 30"/>
          <p:cNvSpPr txBox="1">
            <a:spLocks noChangeArrowheads="1"/>
          </p:cNvSpPr>
          <p:nvPr/>
        </p:nvSpPr>
        <p:spPr bwMode="auto">
          <a:xfrm>
            <a:off x="1524000" y="1828800"/>
            <a:ext cx="18288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r" eaLnBrk="1" hangingPunct="1">
              <a:spcBef>
                <a:spcPct val="50000"/>
              </a:spcBef>
            </a:pPr>
            <a:r>
              <a:rPr lang="en-US" altLang="x-none">
                <a:latin typeface="Franklin Gothic Medium" charset="0"/>
              </a:rPr>
              <a:t>Automatically</a:t>
            </a:r>
            <a:br>
              <a:rPr lang="en-US" altLang="x-none">
                <a:latin typeface="Franklin Gothic Medium" charset="0"/>
              </a:rPr>
            </a:br>
            <a:r>
              <a:rPr lang="en-US" altLang="x-none">
                <a:latin typeface="Franklin Gothic Medium" charset="0"/>
              </a:rPr>
              <a:t>Generated</a:t>
            </a:r>
            <a:br>
              <a:rPr lang="en-US" altLang="x-none">
                <a:latin typeface="Franklin Gothic Medium" charset="0"/>
              </a:rPr>
            </a:br>
            <a:r>
              <a:rPr lang="en-US" altLang="x-none">
                <a:latin typeface="Franklin Gothic Medium" charset="0"/>
              </a:rPr>
              <a:t>Interface</a:t>
            </a:r>
          </a:p>
        </p:txBody>
      </p:sp>
      <p:pic>
        <p:nvPicPr>
          <p:cNvPr id="911391" name="Picture 31" descr="images0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1020529">
            <a:off x="5410200" y="2209800"/>
            <a:ext cx="1760538"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2" name="Line 32"/>
          <p:cNvSpPr>
            <a:spLocks noChangeShapeType="1"/>
          </p:cNvSpPr>
          <p:nvPr/>
        </p:nvSpPr>
        <p:spPr bwMode="auto">
          <a:xfrm flipV="1">
            <a:off x="5943600" y="3962400"/>
            <a:ext cx="152400" cy="17526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393" name="Line 33"/>
          <p:cNvSpPr>
            <a:spLocks noChangeShapeType="1"/>
          </p:cNvSpPr>
          <p:nvPr/>
        </p:nvSpPr>
        <p:spPr bwMode="auto">
          <a:xfrm flipH="1">
            <a:off x="4495800" y="3810000"/>
            <a:ext cx="1143000" cy="1676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8466" name="Text Box 43"/>
          <p:cNvSpPr txBox="1">
            <a:spLocks noChangeArrowheads="1"/>
          </p:cNvSpPr>
          <p:nvPr/>
        </p:nvSpPr>
        <p:spPr bwMode="auto">
          <a:xfrm>
            <a:off x="7391400" y="315913"/>
            <a:ext cx="17526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lgDash"/>
                <a:miter lim="800000"/>
                <a:headEnd/>
                <a:tailEnd type="none" w="med" len="lg"/>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lnSpc>
                <a:spcPct val="80000"/>
              </a:lnSpc>
              <a:spcBef>
                <a:spcPct val="20000"/>
              </a:spcBef>
            </a:pPr>
            <a:r>
              <a:rPr lang="en-US" altLang="x-none" sz="2400">
                <a:latin typeface="Franklin Gothic Medium" charset="0"/>
              </a:rPr>
              <a:t>PUC</a:t>
            </a:r>
            <a:r>
              <a:rPr lang="en-US" altLang="x-none" sz="1800">
                <a:latin typeface="Franklin Gothic Medium" charset="0"/>
              </a:rPr>
              <a:t/>
            </a:r>
            <a:br>
              <a:rPr lang="en-US" altLang="x-none" sz="1800">
                <a:latin typeface="Franklin Gothic Medium" charset="0"/>
              </a:rPr>
            </a:br>
            <a:r>
              <a:rPr lang="en-US" altLang="x-none" sz="1600">
                <a:latin typeface="Franklin Gothic Medium" charset="0"/>
              </a:rPr>
              <a:t>[Nichols, UIST 02]</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13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911363"/>
                                        </p:tgtEl>
                                        <p:attrNameLst>
                                          <p:attrName>style.visibility</p:attrName>
                                        </p:attrNameLst>
                                      </p:cBhvr>
                                      <p:to>
                                        <p:strVal val="visible"/>
                                      </p:to>
                                    </p:set>
                                    <p:animEffect transition="in" filter="fade">
                                      <p:cBhvr>
                                        <p:cTn id="13" dur="500"/>
                                        <p:tgtEl>
                                          <p:spTgt spid="911363"/>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911390"/>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91137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1137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911376"/>
                                        </p:tgtEl>
                                        <p:attrNameLst>
                                          <p:attrName>style.visibility</p:attrName>
                                        </p:attrNameLst>
                                      </p:cBhvr>
                                      <p:to>
                                        <p:strVal val="visible"/>
                                      </p:to>
                                    </p:set>
                                  </p:childTnLst>
                                </p:cTn>
                              </p:par>
                              <p:par>
                                <p:cTn id="24" presetID="1" presetClass="exit" presetSubtype="0" fill="hold" grpId="1" nodeType="withEffect">
                                  <p:stCondLst>
                                    <p:cond delay="0"/>
                                  </p:stCondLst>
                                  <p:childTnLst>
                                    <p:set>
                                      <p:cBhvr>
                                        <p:cTn id="25" dur="1" fill="hold">
                                          <p:stCondLst>
                                            <p:cond delay="0"/>
                                          </p:stCondLst>
                                        </p:cTn>
                                        <p:tgtEl>
                                          <p:spTgt spid="911390"/>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911376"/>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91137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1137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911379"/>
                                        </p:tgtEl>
                                        <p:attrNameLst>
                                          <p:attrName>style.visibility</p:attrName>
                                        </p:attrNameLst>
                                      </p:cBhvr>
                                      <p:to>
                                        <p:strVal val="hidden"/>
                                      </p:to>
                                    </p:set>
                                  </p:childTnLst>
                                </p:cTn>
                              </p:par>
                              <p:par>
                                <p:cTn id="38" presetID="0" presetClass="path" presetSubtype="0" accel="50000" decel="50000" fill="hold" grpId="1" nodeType="withEffect">
                                  <p:stCondLst>
                                    <p:cond delay="0"/>
                                  </p:stCondLst>
                                  <p:childTnLst>
                                    <p:animMotion origin="layout" path="M -3.33333E-6 -1.61887E-6 L 0.03386 0.00486 " pathEditMode="relative" rAng="0" ptsTypes="AA">
                                      <p:cBhvr>
                                        <p:cTn id="39" dur="500" fill="hold"/>
                                        <p:tgtEl>
                                          <p:spTgt spid="911374"/>
                                        </p:tgtEl>
                                        <p:attrNameLst>
                                          <p:attrName>ppt_x</p:attrName>
                                          <p:attrName>ppt_y</p:attrName>
                                        </p:attrNameLst>
                                      </p:cBhvr>
                                      <p:rCtr x="1684" y="231"/>
                                    </p:animMotion>
                                  </p:childTnLst>
                                </p:cTn>
                              </p:par>
                              <p:par>
                                <p:cTn id="40" presetID="0" presetClass="path" presetSubtype="0" accel="50000" decel="50000" fill="hold" grpId="1" nodeType="withEffect">
                                  <p:stCondLst>
                                    <p:cond delay="0"/>
                                  </p:stCondLst>
                                  <p:childTnLst>
                                    <p:animMotion origin="layout" path="M -3.33333E-6 4.16281E-7 L -0.02239 -0.00092 " pathEditMode="relative" ptsTypes="AA">
                                      <p:cBhvr>
                                        <p:cTn id="41" dur="500" fill="hold"/>
                                        <p:tgtEl>
                                          <p:spTgt spid="911377"/>
                                        </p:tgtEl>
                                        <p:attrNameLst>
                                          <p:attrName>ppt_x</p:attrName>
                                          <p:attrName>ppt_y</p:attrName>
                                        </p:attrNameLst>
                                      </p:cBhvr>
                                    </p:animMotion>
                                  </p:childTnLst>
                                </p:cTn>
                              </p:par>
                            </p:childTnLst>
                          </p:cTn>
                        </p:par>
                        <p:par>
                          <p:cTn id="42" fill="hold" nodeType="afterGroup">
                            <p:stCondLst>
                              <p:cond delay="500"/>
                            </p:stCondLst>
                            <p:childTnLst>
                              <p:par>
                                <p:cTn id="43" presetID="1" presetClass="exit" presetSubtype="0" fill="hold" grpId="2" nodeType="afterEffect">
                                  <p:stCondLst>
                                    <p:cond delay="0"/>
                                  </p:stCondLst>
                                  <p:childTnLst>
                                    <p:set>
                                      <p:cBhvr>
                                        <p:cTn id="44" dur="1" fill="hold">
                                          <p:stCondLst>
                                            <p:cond delay="0"/>
                                          </p:stCondLst>
                                        </p:cTn>
                                        <p:tgtEl>
                                          <p:spTgt spid="911374"/>
                                        </p:tgtEl>
                                        <p:attrNameLst>
                                          <p:attrName>style.visibility</p:attrName>
                                        </p:attrNameLst>
                                      </p:cBhvr>
                                      <p:to>
                                        <p:strVal val="hidden"/>
                                      </p:to>
                                    </p:set>
                                  </p:childTnLst>
                                </p:cTn>
                              </p:par>
                              <p:par>
                                <p:cTn id="45" presetID="1" presetClass="exit" presetSubtype="0" fill="hold" grpId="2" nodeType="withEffect">
                                  <p:stCondLst>
                                    <p:cond delay="0"/>
                                  </p:stCondLst>
                                  <p:childTnLst>
                                    <p:set>
                                      <p:cBhvr>
                                        <p:cTn id="46" dur="1" fill="hold">
                                          <p:stCondLst>
                                            <p:cond delay="0"/>
                                          </p:stCondLst>
                                        </p:cTn>
                                        <p:tgtEl>
                                          <p:spTgt spid="91137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911378"/>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91138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138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1138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1138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1138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1385"/>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911373"/>
                                        </p:tgtEl>
                                        <p:attrNameLst>
                                          <p:attrName>style.visibility</p:attrName>
                                        </p:attrNameLst>
                                      </p:cBhvr>
                                      <p:to>
                                        <p:strVal val="hidden"/>
                                      </p:to>
                                    </p:set>
                                  </p:childTnLst>
                                </p:cTn>
                              </p:par>
                              <p:par>
                                <p:cTn id="67" presetID="53" presetClass="entr" presetSubtype="0" fill="hold" nodeType="withEffect">
                                  <p:stCondLst>
                                    <p:cond delay="0"/>
                                  </p:stCondLst>
                                  <p:childTnLst>
                                    <p:set>
                                      <p:cBhvr>
                                        <p:cTn id="68" dur="1" fill="hold">
                                          <p:stCondLst>
                                            <p:cond delay="0"/>
                                          </p:stCondLst>
                                        </p:cTn>
                                        <p:tgtEl>
                                          <p:spTgt spid="911371"/>
                                        </p:tgtEl>
                                        <p:attrNameLst>
                                          <p:attrName>style.visibility</p:attrName>
                                        </p:attrNameLst>
                                      </p:cBhvr>
                                      <p:to>
                                        <p:strVal val="visible"/>
                                      </p:to>
                                    </p:set>
                                    <p:anim calcmode="lin" valueType="num">
                                      <p:cBhvr>
                                        <p:cTn id="69" dur="500" fill="hold"/>
                                        <p:tgtEl>
                                          <p:spTgt spid="911371"/>
                                        </p:tgtEl>
                                        <p:attrNameLst>
                                          <p:attrName>ppt_w</p:attrName>
                                        </p:attrNameLst>
                                      </p:cBhvr>
                                      <p:tavLst>
                                        <p:tav tm="0">
                                          <p:val>
                                            <p:fltVal val="0"/>
                                          </p:val>
                                        </p:tav>
                                        <p:tav tm="100000">
                                          <p:val>
                                            <p:strVal val="#ppt_w"/>
                                          </p:val>
                                        </p:tav>
                                      </p:tavLst>
                                    </p:anim>
                                    <p:anim calcmode="lin" valueType="num">
                                      <p:cBhvr>
                                        <p:cTn id="70" dur="500" fill="hold"/>
                                        <p:tgtEl>
                                          <p:spTgt spid="911371"/>
                                        </p:tgtEl>
                                        <p:attrNameLst>
                                          <p:attrName>ppt_h</p:attrName>
                                        </p:attrNameLst>
                                      </p:cBhvr>
                                      <p:tavLst>
                                        <p:tav tm="0">
                                          <p:val>
                                            <p:fltVal val="0"/>
                                          </p:val>
                                        </p:tav>
                                        <p:tav tm="100000">
                                          <p:val>
                                            <p:strVal val="#ppt_h"/>
                                          </p:val>
                                        </p:tav>
                                      </p:tavLst>
                                    </p:anim>
                                    <p:animEffect transition="in" filter="fade">
                                      <p:cBhvr>
                                        <p:cTn id="71" dur="500"/>
                                        <p:tgtEl>
                                          <p:spTgt spid="911371"/>
                                        </p:tgtEl>
                                      </p:cBhvr>
                                    </p:animEffect>
                                  </p:childTnLst>
                                </p:cTn>
                              </p:par>
                              <p:par>
                                <p:cTn id="72" presetID="53" presetClass="entr" presetSubtype="0" fill="hold" nodeType="withEffect">
                                  <p:stCondLst>
                                    <p:cond delay="0"/>
                                  </p:stCondLst>
                                  <p:childTnLst>
                                    <p:set>
                                      <p:cBhvr>
                                        <p:cTn id="73" dur="1" fill="hold">
                                          <p:stCondLst>
                                            <p:cond delay="0"/>
                                          </p:stCondLst>
                                        </p:cTn>
                                        <p:tgtEl>
                                          <p:spTgt spid="911391"/>
                                        </p:tgtEl>
                                        <p:attrNameLst>
                                          <p:attrName>style.visibility</p:attrName>
                                        </p:attrNameLst>
                                      </p:cBhvr>
                                      <p:to>
                                        <p:strVal val="visible"/>
                                      </p:to>
                                    </p:set>
                                    <p:anim calcmode="lin" valueType="num">
                                      <p:cBhvr>
                                        <p:cTn id="74" dur="500" fill="hold"/>
                                        <p:tgtEl>
                                          <p:spTgt spid="911391"/>
                                        </p:tgtEl>
                                        <p:attrNameLst>
                                          <p:attrName>ppt_w</p:attrName>
                                        </p:attrNameLst>
                                      </p:cBhvr>
                                      <p:tavLst>
                                        <p:tav tm="0">
                                          <p:val>
                                            <p:fltVal val="0"/>
                                          </p:val>
                                        </p:tav>
                                        <p:tav tm="100000">
                                          <p:val>
                                            <p:strVal val="#ppt_w"/>
                                          </p:val>
                                        </p:tav>
                                      </p:tavLst>
                                    </p:anim>
                                    <p:anim calcmode="lin" valueType="num">
                                      <p:cBhvr>
                                        <p:cTn id="75" dur="500" fill="hold"/>
                                        <p:tgtEl>
                                          <p:spTgt spid="911391"/>
                                        </p:tgtEl>
                                        <p:attrNameLst>
                                          <p:attrName>ppt_h</p:attrName>
                                        </p:attrNameLst>
                                      </p:cBhvr>
                                      <p:tavLst>
                                        <p:tav tm="0">
                                          <p:val>
                                            <p:fltVal val="0"/>
                                          </p:val>
                                        </p:tav>
                                        <p:tav tm="100000">
                                          <p:val>
                                            <p:strVal val="#ppt_h"/>
                                          </p:val>
                                        </p:tav>
                                      </p:tavLst>
                                    </p:anim>
                                    <p:animEffect transition="in" filter="fade">
                                      <p:cBhvr>
                                        <p:cTn id="76" dur="500"/>
                                        <p:tgtEl>
                                          <p:spTgt spid="91139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1138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1138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113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11393"/>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53" presetClass="entr" presetSubtype="0" fill="hold" nodeType="clickEffect">
                                  <p:stCondLst>
                                    <p:cond delay="0"/>
                                  </p:stCondLst>
                                  <p:childTnLst>
                                    <p:set>
                                      <p:cBhvr>
                                        <p:cTn id="90" dur="1" fill="hold">
                                          <p:stCondLst>
                                            <p:cond delay="0"/>
                                          </p:stCondLst>
                                        </p:cTn>
                                        <p:tgtEl>
                                          <p:spTgt spid="911372"/>
                                        </p:tgtEl>
                                        <p:attrNameLst>
                                          <p:attrName>style.visibility</p:attrName>
                                        </p:attrNameLst>
                                      </p:cBhvr>
                                      <p:to>
                                        <p:strVal val="visible"/>
                                      </p:to>
                                    </p:set>
                                    <p:anim calcmode="lin" valueType="num">
                                      <p:cBhvr>
                                        <p:cTn id="91" dur="500" fill="hold"/>
                                        <p:tgtEl>
                                          <p:spTgt spid="911372"/>
                                        </p:tgtEl>
                                        <p:attrNameLst>
                                          <p:attrName>ppt_w</p:attrName>
                                        </p:attrNameLst>
                                      </p:cBhvr>
                                      <p:tavLst>
                                        <p:tav tm="0">
                                          <p:val>
                                            <p:fltVal val="0"/>
                                          </p:val>
                                        </p:tav>
                                        <p:tav tm="100000">
                                          <p:val>
                                            <p:strVal val="#ppt_w"/>
                                          </p:val>
                                        </p:tav>
                                      </p:tavLst>
                                    </p:anim>
                                    <p:anim calcmode="lin" valueType="num">
                                      <p:cBhvr>
                                        <p:cTn id="92" dur="500" fill="hold"/>
                                        <p:tgtEl>
                                          <p:spTgt spid="911372"/>
                                        </p:tgtEl>
                                        <p:attrNameLst>
                                          <p:attrName>ppt_h</p:attrName>
                                        </p:attrNameLst>
                                      </p:cBhvr>
                                      <p:tavLst>
                                        <p:tav tm="0">
                                          <p:val>
                                            <p:fltVal val="0"/>
                                          </p:val>
                                        </p:tav>
                                        <p:tav tm="100000">
                                          <p:val>
                                            <p:strVal val="#ppt_h"/>
                                          </p:val>
                                        </p:tav>
                                      </p:tavLst>
                                    </p:anim>
                                    <p:animEffect transition="in" filter="fade">
                                      <p:cBhvr>
                                        <p:cTn id="93" dur="500"/>
                                        <p:tgtEl>
                                          <p:spTgt spid="911372"/>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911389"/>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911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73" grpId="0"/>
      <p:bldP spid="911374" grpId="0" animBg="1"/>
      <p:bldP spid="911374" grpId="1" animBg="1"/>
      <p:bldP spid="911374" grpId="2" animBg="1"/>
      <p:bldP spid="911375" grpId="0"/>
      <p:bldP spid="911375" grpId="1"/>
      <p:bldP spid="911376" grpId="0"/>
      <p:bldP spid="911376" grpId="1"/>
      <p:bldP spid="911377" grpId="0" animBg="1"/>
      <p:bldP spid="911377" grpId="1" animBg="1"/>
      <p:bldP spid="911377" grpId="2" animBg="1"/>
      <p:bldP spid="911378" grpId="0" animBg="1"/>
      <p:bldP spid="911378" grpId="1" animBg="1"/>
      <p:bldP spid="911379" grpId="0"/>
      <p:bldP spid="911379" grpId="1"/>
      <p:bldP spid="911380" grpId="0" animBg="1"/>
      <p:bldP spid="911381" grpId="0" animBg="1"/>
      <p:bldP spid="911382" grpId="0" animBg="1"/>
      <p:bldP spid="911383" grpId="0" animBg="1"/>
      <p:bldP spid="911384" grpId="0" animBg="1"/>
      <p:bldP spid="911385" grpId="0" animBg="1"/>
      <p:bldP spid="911386" grpId="0" animBg="1"/>
      <p:bldP spid="911387" grpId="0" animBg="1"/>
      <p:bldP spid="911388" grpId="0" animBg="1"/>
      <p:bldP spid="911389" grpId="0" animBg="1"/>
      <p:bldP spid="911390" grpId="0"/>
      <p:bldP spid="911390" grpId="1"/>
      <p:bldP spid="911392" grpId="0" animBg="1"/>
      <p:bldP spid="91139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Content Placeholder 2"/>
          <p:cNvSpPr txBox="1">
            <a:spLocks/>
          </p:cNvSpPr>
          <p:nvPr/>
        </p:nvSpPr>
        <p:spPr bwMode="auto">
          <a:xfrm>
            <a:off x="2986088" y="1828800"/>
            <a:ext cx="5334000" cy="4297363"/>
          </a:xfrm>
          <a:prstGeom prst="rect">
            <a:avLst/>
          </a:prstGeom>
          <a:noFill/>
          <a:ln w="9525">
            <a:noFill/>
            <a:miter lim="800000"/>
            <a:headEnd/>
            <a:tailEnd/>
          </a:ln>
        </p:spPr>
        <p:txBody>
          <a:bodyPr/>
          <a:lstStyle/>
          <a:p>
            <a:pPr marL="342900" indent="-342900" algn="l" eaLnBrk="0" hangingPunct="0">
              <a:spcBef>
                <a:spcPts val="4800"/>
              </a:spcBef>
              <a:defRPr/>
            </a:pPr>
            <a:r>
              <a:rPr lang="en-US" sz="2800" kern="0" dirty="0">
                <a:solidFill>
                  <a:srgbClr val="FFFF99"/>
                </a:solidFill>
                <a:latin typeface="Franklin Gothic Medium"/>
              </a:rPr>
              <a:t>Query/results/detail</a:t>
            </a:r>
          </a:p>
          <a:p>
            <a:pPr marL="342900" indent="-342900" algn="l" eaLnBrk="0" hangingPunct="0">
              <a:spcBef>
                <a:spcPts val="4800"/>
              </a:spcBef>
              <a:defRPr/>
            </a:pPr>
            <a:r>
              <a:rPr lang="en-US" sz="2800" kern="0" dirty="0">
                <a:solidFill>
                  <a:srgbClr val="FFFF99"/>
                </a:solidFill>
                <a:latin typeface="Franklin Gothic Medium"/>
              </a:rPr>
              <a:t>Multiple result pages</a:t>
            </a:r>
          </a:p>
          <a:p>
            <a:pPr marL="342900" indent="-342900" algn="l" eaLnBrk="0" hangingPunct="0">
              <a:spcBef>
                <a:spcPts val="4800"/>
              </a:spcBef>
              <a:defRPr/>
            </a:pPr>
            <a:r>
              <a:rPr lang="en-US" sz="2800" kern="0" dirty="0">
                <a:solidFill>
                  <a:srgbClr val="FFFF99"/>
                </a:solidFill>
                <a:latin typeface="Franklin Gothic Medium"/>
              </a:rPr>
              <a:t>Diverge/converge</a:t>
            </a:r>
          </a:p>
          <a:p>
            <a:pPr marL="342900" indent="-342900" algn="l" eaLnBrk="0" hangingPunct="0">
              <a:spcBef>
                <a:spcPts val="8400"/>
              </a:spcBef>
              <a:defRPr/>
            </a:pPr>
            <a:r>
              <a:rPr lang="en-US" sz="2800" kern="0" dirty="0">
                <a:solidFill>
                  <a:srgbClr val="FFFF99"/>
                </a:solidFill>
                <a:latin typeface="Franklin Gothic Medium"/>
              </a:rPr>
              <a:t>Query/error/result</a:t>
            </a:r>
          </a:p>
        </p:txBody>
      </p:sp>
      <p:sp>
        <p:nvSpPr>
          <p:cNvPr id="25603" name="Rectangle 66"/>
          <p:cNvSpPr>
            <a:spLocks noChangeArrowheads="1"/>
          </p:cNvSpPr>
          <p:nvPr/>
        </p:nvSpPr>
        <p:spPr bwMode="auto">
          <a:xfrm>
            <a:off x="0" y="1524000"/>
            <a:ext cx="9144000" cy="5334000"/>
          </a:xfrm>
          <a:prstGeom prst="rect">
            <a:avLst/>
          </a:prstGeom>
          <a:gradFill rotWithShape="1">
            <a:gsLst>
              <a:gs pos="0">
                <a:srgbClr val="0066FF">
                  <a:alpha val="60001"/>
                </a:srgbClr>
              </a:gs>
              <a:gs pos="100000">
                <a:srgbClr val="3399FF">
                  <a:alpha val="60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04" name="Title 1"/>
          <p:cNvSpPr>
            <a:spLocks noGrp="1"/>
          </p:cNvSpPr>
          <p:nvPr>
            <p:ph type="title"/>
          </p:nvPr>
        </p:nvSpPr>
        <p:spPr/>
        <p:txBody>
          <a:bodyPr/>
          <a:lstStyle/>
          <a:p>
            <a:r>
              <a:rPr lang="en-US" altLang="x-none"/>
              <a:t>Some Supported Page Structures</a:t>
            </a:r>
          </a:p>
        </p:txBody>
      </p:sp>
      <p:sp>
        <p:nvSpPr>
          <p:cNvPr id="25605" name="Content Placeholder 2"/>
          <p:cNvSpPr>
            <a:spLocks noGrp="1"/>
          </p:cNvSpPr>
          <p:nvPr>
            <p:ph idx="1"/>
          </p:nvPr>
        </p:nvSpPr>
        <p:spPr>
          <a:xfrm>
            <a:off x="2971800" y="1828800"/>
            <a:ext cx="5334000" cy="4297363"/>
          </a:xfrm>
        </p:spPr>
        <p:txBody>
          <a:bodyPr/>
          <a:lstStyle/>
          <a:p>
            <a:pPr>
              <a:spcBef>
                <a:spcPts val="4800"/>
              </a:spcBef>
              <a:buFontTx/>
              <a:buNone/>
            </a:pPr>
            <a:r>
              <a:rPr lang="en-US" altLang="x-none"/>
              <a:t>Query/results/detail</a:t>
            </a:r>
          </a:p>
          <a:p>
            <a:pPr>
              <a:spcBef>
                <a:spcPts val="4800"/>
              </a:spcBef>
              <a:buFontTx/>
              <a:buNone/>
            </a:pPr>
            <a:r>
              <a:rPr lang="en-US" altLang="x-none"/>
              <a:t>Multiple result pages</a:t>
            </a:r>
          </a:p>
          <a:p>
            <a:pPr>
              <a:spcBef>
                <a:spcPts val="4800"/>
              </a:spcBef>
              <a:buFontTx/>
              <a:buNone/>
            </a:pPr>
            <a:r>
              <a:rPr lang="en-US" altLang="x-none"/>
              <a:t>Diverge/converge</a:t>
            </a:r>
          </a:p>
          <a:p>
            <a:pPr>
              <a:spcBef>
                <a:spcPts val="8400"/>
              </a:spcBef>
              <a:buFontTx/>
              <a:buNone/>
            </a:pPr>
            <a:r>
              <a:rPr lang="en-US" altLang="x-none"/>
              <a:t>Query/error/result</a:t>
            </a:r>
          </a:p>
        </p:txBody>
      </p:sp>
      <p:grpSp>
        <p:nvGrpSpPr>
          <p:cNvPr id="25606" name="Group 55"/>
          <p:cNvGrpSpPr>
            <a:grpSpLocks/>
          </p:cNvGrpSpPr>
          <p:nvPr/>
        </p:nvGrpSpPr>
        <p:grpSpPr bwMode="auto">
          <a:xfrm>
            <a:off x="685800" y="1928813"/>
            <a:ext cx="1752600" cy="509587"/>
            <a:chOff x="5334000" y="1981200"/>
            <a:chExt cx="2362200" cy="685800"/>
          </a:xfrm>
        </p:grpSpPr>
        <p:sp>
          <p:nvSpPr>
            <p:cNvPr id="25636" name="Rectangle 3"/>
            <p:cNvSpPr>
              <a:spLocks noChangeArrowheads="1"/>
            </p:cNvSpPr>
            <p:nvPr/>
          </p:nvSpPr>
          <p:spPr bwMode="auto">
            <a:xfrm>
              <a:off x="5334000" y="19812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37" name="Rectangle 4"/>
            <p:cNvSpPr>
              <a:spLocks noChangeArrowheads="1"/>
            </p:cNvSpPr>
            <p:nvPr/>
          </p:nvSpPr>
          <p:spPr bwMode="auto">
            <a:xfrm>
              <a:off x="6248400" y="19812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38" name="Rectangle 5"/>
            <p:cNvSpPr>
              <a:spLocks noChangeArrowheads="1"/>
            </p:cNvSpPr>
            <p:nvPr/>
          </p:nvSpPr>
          <p:spPr bwMode="auto">
            <a:xfrm>
              <a:off x="7162800" y="19812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5639" name="Straight Arrow Connector 7"/>
            <p:cNvCxnSpPr>
              <a:cxnSpLocks noChangeShapeType="1"/>
              <a:stCxn id="25636" idx="3"/>
              <a:endCxn id="25637" idx="1"/>
            </p:cNvCxnSpPr>
            <p:nvPr/>
          </p:nvCxnSpPr>
          <p:spPr bwMode="auto">
            <a:xfrm>
              <a:off x="5867400" y="2324100"/>
              <a:ext cx="3810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40" name="Straight Arrow Connector 8"/>
            <p:cNvCxnSpPr>
              <a:cxnSpLocks noChangeShapeType="1"/>
            </p:cNvCxnSpPr>
            <p:nvPr/>
          </p:nvCxnSpPr>
          <p:spPr bwMode="auto">
            <a:xfrm>
              <a:off x="6705600" y="2209800"/>
              <a:ext cx="4572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41" name="Straight Arrow Connector 10"/>
            <p:cNvCxnSpPr>
              <a:cxnSpLocks noChangeShapeType="1"/>
            </p:cNvCxnSpPr>
            <p:nvPr/>
          </p:nvCxnSpPr>
          <p:spPr bwMode="auto">
            <a:xfrm>
              <a:off x="6705600" y="2362200"/>
              <a:ext cx="4572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42" name="Straight Arrow Connector 11"/>
            <p:cNvCxnSpPr>
              <a:cxnSpLocks noChangeShapeType="1"/>
            </p:cNvCxnSpPr>
            <p:nvPr/>
          </p:nvCxnSpPr>
          <p:spPr bwMode="auto">
            <a:xfrm>
              <a:off x="6705600" y="2513012"/>
              <a:ext cx="4572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grpSp>
      <p:grpSp>
        <p:nvGrpSpPr>
          <p:cNvPr id="25607" name="Group 54"/>
          <p:cNvGrpSpPr>
            <a:grpSpLocks/>
          </p:cNvGrpSpPr>
          <p:nvPr/>
        </p:nvGrpSpPr>
        <p:grpSpPr bwMode="auto">
          <a:xfrm>
            <a:off x="685800" y="2792413"/>
            <a:ext cx="1752600" cy="660400"/>
            <a:chOff x="5334000" y="2996241"/>
            <a:chExt cx="2362200" cy="889959"/>
          </a:xfrm>
        </p:grpSpPr>
        <p:sp>
          <p:nvSpPr>
            <p:cNvPr id="25627" name="Rectangle 12"/>
            <p:cNvSpPr>
              <a:spLocks noChangeArrowheads="1"/>
            </p:cNvSpPr>
            <p:nvPr/>
          </p:nvSpPr>
          <p:spPr bwMode="auto">
            <a:xfrm>
              <a:off x="5334000" y="32004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28" name="Rectangle 14"/>
            <p:cNvSpPr>
              <a:spLocks noChangeArrowheads="1"/>
            </p:cNvSpPr>
            <p:nvPr/>
          </p:nvSpPr>
          <p:spPr bwMode="auto">
            <a:xfrm>
              <a:off x="7162800" y="32004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5629" name="Straight Arrow Connector 15"/>
            <p:cNvCxnSpPr>
              <a:cxnSpLocks noChangeShapeType="1"/>
              <a:stCxn id="25627" idx="3"/>
              <a:endCxn id="25631" idx="1"/>
            </p:cNvCxnSpPr>
            <p:nvPr/>
          </p:nvCxnSpPr>
          <p:spPr bwMode="auto">
            <a:xfrm>
              <a:off x="5867400" y="3543300"/>
              <a:ext cx="3810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sp>
          <p:nvSpPr>
            <p:cNvPr id="25630" name="Oval 19"/>
            <p:cNvSpPr>
              <a:spLocks noChangeArrowheads="1"/>
            </p:cNvSpPr>
            <p:nvPr/>
          </p:nvSpPr>
          <p:spPr bwMode="auto">
            <a:xfrm>
              <a:off x="6681159" y="2996241"/>
              <a:ext cx="304800" cy="304800"/>
            </a:xfrm>
            <a:prstGeom prst="ellipse">
              <a:avLst/>
            </a:prstGeom>
            <a:noFill/>
            <a:ln w="28575">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31" name="Rectangle 13"/>
            <p:cNvSpPr>
              <a:spLocks noChangeArrowheads="1"/>
            </p:cNvSpPr>
            <p:nvPr/>
          </p:nvSpPr>
          <p:spPr bwMode="auto">
            <a:xfrm>
              <a:off x="6248400" y="32004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5632" name="Straight Arrow Connector 16"/>
            <p:cNvCxnSpPr>
              <a:cxnSpLocks noChangeShapeType="1"/>
            </p:cNvCxnSpPr>
            <p:nvPr/>
          </p:nvCxnSpPr>
          <p:spPr bwMode="auto">
            <a:xfrm>
              <a:off x="6705600" y="3429000"/>
              <a:ext cx="4572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33" name="Straight Arrow Connector 17"/>
            <p:cNvCxnSpPr>
              <a:cxnSpLocks noChangeShapeType="1"/>
            </p:cNvCxnSpPr>
            <p:nvPr/>
          </p:nvCxnSpPr>
          <p:spPr bwMode="auto">
            <a:xfrm>
              <a:off x="6705600" y="3581400"/>
              <a:ext cx="4572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34" name="Straight Arrow Connector 18"/>
            <p:cNvCxnSpPr>
              <a:cxnSpLocks noChangeShapeType="1"/>
            </p:cNvCxnSpPr>
            <p:nvPr/>
          </p:nvCxnSpPr>
          <p:spPr bwMode="auto">
            <a:xfrm>
              <a:off x="6705600" y="3732212"/>
              <a:ext cx="457200" cy="158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35" name="Straight Arrow Connector 20"/>
            <p:cNvCxnSpPr>
              <a:cxnSpLocks noChangeShapeType="1"/>
            </p:cNvCxnSpPr>
            <p:nvPr/>
          </p:nvCxnSpPr>
          <p:spPr bwMode="auto">
            <a:xfrm rot="10800000">
              <a:off x="6764547" y="3293853"/>
              <a:ext cx="76200" cy="397"/>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grpSp>
      <p:grpSp>
        <p:nvGrpSpPr>
          <p:cNvPr id="25608" name="Group 53"/>
          <p:cNvGrpSpPr>
            <a:grpSpLocks/>
          </p:cNvGrpSpPr>
          <p:nvPr/>
        </p:nvGrpSpPr>
        <p:grpSpPr bwMode="auto">
          <a:xfrm>
            <a:off x="685800" y="5510213"/>
            <a:ext cx="1752600" cy="849312"/>
            <a:chOff x="5334000" y="4419600"/>
            <a:chExt cx="2362200" cy="1143000"/>
          </a:xfrm>
        </p:grpSpPr>
        <p:sp>
          <p:nvSpPr>
            <p:cNvPr id="25618" name="Rectangle 24"/>
            <p:cNvSpPr>
              <a:spLocks noChangeArrowheads="1"/>
            </p:cNvSpPr>
            <p:nvPr/>
          </p:nvSpPr>
          <p:spPr bwMode="auto">
            <a:xfrm>
              <a:off x="5334000" y="44196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19" name="Rectangle 26"/>
            <p:cNvSpPr>
              <a:spLocks noChangeArrowheads="1"/>
            </p:cNvSpPr>
            <p:nvPr/>
          </p:nvSpPr>
          <p:spPr bwMode="auto">
            <a:xfrm>
              <a:off x="7162800" y="44196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5620" name="Straight Arrow Connector 27"/>
            <p:cNvCxnSpPr>
              <a:cxnSpLocks noChangeShapeType="1"/>
            </p:cNvCxnSpPr>
            <p:nvPr/>
          </p:nvCxnSpPr>
          <p:spPr bwMode="auto">
            <a:xfrm>
              <a:off x="5867400" y="4571682"/>
              <a:ext cx="1295400" cy="318"/>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21" name="Straight Arrow Connector 30"/>
            <p:cNvCxnSpPr>
              <a:cxnSpLocks noChangeShapeType="1"/>
              <a:endCxn id="25624" idx="1"/>
            </p:cNvCxnSpPr>
            <p:nvPr/>
          </p:nvCxnSpPr>
          <p:spPr bwMode="auto">
            <a:xfrm>
              <a:off x="5867400" y="4953000"/>
              <a:ext cx="381000" cy="266700"/>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22" name="Straight Arrow Connector 32"/>
            <p:cNvCxnSpPr>
              <a:cxnSpLocks noChangeShapeType="1"/>
              <a:stCxn id="25624" idx="3"/>
            </p:cNvCxnSpPr>
            <p:nvPr/>
          </p:nvCxnSpPr>
          <p:spPr bwMode="auto">
            <a:xfrm flipV="1">
              <a:off x="6781800" y="4953000"/>
              <a:ext cx="381000" cy="266700"/>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grpSp>
          <p:nvGrpSpPr>
            <p:cNvPr id="25623" name="Group 38"/>
            <p:cNvGrpSpPr>
              <a:grpSpLocks/>
            </p:cNvGrpSpPr>
            <p:nvPr/>
          </p:nvGrpSpPr>
          <p:grpSpPr bwMode="auto">
            <a:xfrm>
              <a:off x="6688347" y="4699959"/>
              <a:ext cx="304800" cy="304800"/>
              <a:chOff x="6833559" y="3148641"/>
              <a:chExt cx="304800" cy="304800"/>
            </a:xfrm>
          </p:grpSpPr>
          <p:sp>
            <p:nvSpPr>
              <p:cNvPr id="25625" name="Oval 36"/>
              <p:cNvSpPr>
                <a:spLocks noChangeArrowheads="1"/>
              </p:cNvSpPr>
              <p:nvPr/>
            </p:nvSpPr>
            <p:spPr bwMode="auto">
              <a:xfrm>
                <a:off x="6833559" y="3148641"/>
                <a:ext cx="304800" cy="304800"/>
              </a:xfrm>
              <a:prstGeom prst="ellipse">
                <a:avLst/>
              </a:prstGeom>
              <a:noFill/>
              <a:ln w="28575">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5626" name="Straight Arrow Connector 37"/>
              <p:cNvCxnSpPr>
                <a:cxnSpLocks noChangeShapeType="1"/>
              </p:cNvCxnSpPr>
              <p:nvPr/>
            </p:nvCxnSpPr>
            <p:spPr bwMode="auto">
              <a:xfrm rot="10800000">
                <a:off x="6916947" y="3446253"/>
                <a:ext cx="76200" cy="397"/>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grpSp>
        <p:sp>
          <p:nvSpPr>
            <p:cNvPr id="25624" name="Rectangle 25"/>
            <p:cNvSpPr>
              <a:spLocks noChangeArrowheads="1"/>
            </p:cNvSpPr>
            <p:nvPr/>
          </p:nvSpPr>
          <p:spPr bwMode="auto">
            <a:xfrm>
              <a:off x="6248400" y="48768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grpSp>
      <p:grpSp>
        <p:nvGrpSpPr>
          <p:cNvPr id="25609" name="Group 52"/>
          <p:cNvGrpSpPr>
            <a:grpSpLocks/>
          </p:cNvGrpSpPr>
          <p:nvPr/>
        </p:nvGrpSpPr>
        <p:grpSpPr bwMode="auto">
          <a:xfrm>
            <a:off x="685800" y="3910013"/>
            <a:ext cx="1752600" cy="1187450"/>
            <a:chOff x="5334000" y="5638800"/>
            <a:chExt cx="2362200" cy="1600200"/>
          </a:xfrm>
        </p:grpSpPr>
        <p:sp>
          <p:nvSpPr>
            <p:cNvPr id="25610" name="Rectangle 43"/>
            <p:cNvSpPr>
              <a:spLocks noChangeArrowheads="1"/>
            </p:cNvSpPr>
            <p:nvPr/>
          </p:nvSpPr>
          <p:spPr bwMode="auto">
            <a:xfrm>
              <a:off x="5334000" y="60960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11" name="Rectangle 44"/>
            <p:cNvSpPr>
              <a:spLocks noChangeArrowheads="1"/>
            </p:cNvSpPr>
            <p:nvPr/>
          </p:nvSpPr>
          <p:spPr bwMode="auto">
            <a:xfrm>
              <a:off x="7162800" y="60960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5612" name="Straight Arrow Connector 46"/>
            <p:cNvCxnSpPr>
              <a:cxnSpLocks noChangeShapeType="1"/>
              <a:endCxn id="25614" idx="1"/>
            </p:cNvCxnSpPr>
            <p:nvPr/>
          </p:nvCxnSpPr>
          <p:spPr bwMode="auto">
            <a:xfrm>
              <a:off x="5867400" y="6629400"/>
              <a:ext cx="381000" cy="266700"/>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13" name="Straight Arrow Connector 47"/>
            <p:cNvCxnSpPr>
              <a:cxnSpLocks noChangeShapeType="1"/>
              <a:stCxn id="25614" idx="3"/>
            </p:cNvCxnSpPr>
            <p:nvPr/>
          </p:nvCxnSpPr>
          <p:spPr bwMode="auto">
            <a:xfrm flipV="1">
              <a:off x="6781800" y="6629400"/>
              <a:ext cx="381000" cy="266700"/>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sp>
          <p:nvSpPr>
            <p:cNvPr id="25614" name="Rectangle 48"/>
            <p:cNvSpPr>
              <a:spLocks noChangeArrowheads="1"/>
            </p:cNvSpPr>
            <p:nvPr/>
          </p:nvSpPr>
          <p:spPr bwMode="auto">
            <a:xfrm>
              <a:off x="6248400" y="65532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25615" name="Rectangle 49"/>
            <p:cNvSpPr>
              <a:spLocks noChangeArrowheads="1"/>
            </p:cNvSpPr>
            <p:nvPr/>
          </p:nvSpPr>
          <p:spPr bwMode="auto">
            <a:xfrm>
              <a:off x="6248400" y="5638800"/>
              <a:ext cx="533400" cy="685800"/>
            </a:xfrm>
            <a:prstGeom prst="rect">
              <a:avLst/>
            </a:prstGeom>
            <a:solidFill>
              <a:srgbClr val="0070C0"/>
            </a:solidFill>
            <a:ln w="28575">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5616" name="Straight Arrow Connector 50"/>
            <p:cNvCxnSpPr>
              <a:cxnSpLocks noChangeShapeType="1"/>
            </p:cNvCxnSpPr>
            <p:nvPr/>
          </p:nvCxnSpPr>
          <p:spPr bwMode="auto">
            <a:xfrm flipV="1">
              <a:off x="5867400" y="6019800"/>
              <a:ext cx="381000" cy="266700"/>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5617" name="Straight Arrow Connector 51"/>
            <p:cNvCxnSpPr>
              <a:cxnSpLocks noChangeShapeType="1"/>
            </p:cNvCxnSpPr>
            <p:nvPr/>
          </p:nvCxnSpPr>
          <p:spPr bwMode="auto">
            <a:xfrm>
              <a:off x="6781800" y="6019800"/>
              <a:ext cx="381000" cy="266700"/>
            </a:xfrm>
            <a:prstGeom prst="straightConnector1">
              <a:avLst/>
            </a:prstGeom>
            <a:noFill/>
            <a:ln w="28575">
              <a:solidFill>
                <a:srgbClr val="FFFF99"/>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98634130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x-none"/>
              <a:t>Ceiling on End User Authoring</a:t>
            </a:r>
          </a:p>
        </p:txBody>
      </p:sp>
      <p:sp>
        <p:nvSpPr>
          <p:cNvPr id="26627" name="Content Placeholder 2"/>
          <p:cNvSpPr>
            <a:spLocks noGrp="1"/>
          </p:cNvSpPr>
          <p:nvPr>
            <p:ph idx="1"/>
          </p:nvPr>
        </p:nvSpPr>
        <p:spPr/>
        <p:txBody>
          <a:bodyPr/>
          <a:lstStyle/>
          <a:p>
            <a:pPr eaLnBrk="1" hangingPunct="1">
              <a:spcBef>
                <a:spcPts val="1800"/>
              </a:spcBef>
            </a:pPr>
            <a:r>
              <a:rPr lang="en-US" altLang="x-none"/>
              <a:t>Complex page manipulations</a:t>
            </a:r>
          </a:p>
          <a:p>
            <a:pPr eaLnBrk="1" hangingPunct="1">
              <a:spcBef>
                <a:spcPts val="1800"/>
              </a:spcBef>
            </a:pPr>
            <a:r>
              <a:rPr lang="en-US" altLang="x-none"/>
              <a:t>Sites with Ajax/dynamic JavaScript</a:t>
            </a:r>
          </a:p>
          <a:p>
            <a:pPr eaLnBrk="1" hangingPunct="1">
              <a:spcBef>
                <a:spcPts val="1800"/>
              </a:spcBef>
            </a:pPr>
            <a:r>
              <a:rPr lang="en-US" altLang="x-none"/>
              <a:t>Adding new functionality</a:t>
            </a:r>
          </a:p>
          <a:p>
            <a:pPr eaLnBrk="1" hangingPunct="1">
              <a:spcBef>
                <a:spcPts val="1800"/>
              </a:spcBef>
            </a:pPr>
            <a:r>
              <a:rPr lang="en-US" altLang="x-none"/>
              <a:t>Mashing up multiple sites</a:t>
            </a:r>
          </a:p>
        </p:txBody>
      </p:sp>
    </p:spTree>
    <p:extLst>
      <p:ext uri="{BB962C8B-B14F-4D97-AF65-F5344CB8AC3E}">
        <p14:creationId xmlns:p14="http://schemas.microsoft.com/office/powerpoint/2010/main" val="18050205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Line 63"/>
          <p:cNvSpPr>
            <a:spLocks noChangeShapeType="1"/>
          </p:cNvSpPr>
          <p:nvPr/>
        </p:nvSpPr>
        <p:spPr bwMode="auto">
          <a:xfrm flipV="1">
            <a:off x="4876800" y="3657600"/>
            <a:ext cx="0" cy="457200"/>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5124" name="Text Box 49"/>
          <p:cNvSpPr txBox="1">
            <a:spLocks noChangeArrowheads="1"/>
          </p:cNvSpPr>
          <p:nvPr/>
        </p:nvSpPr>
        <p:spPr bwMode="auto">
          <a:xfrm>
            <a:off x="3327400" y="11430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mobile app designer</a:t>
            </a:r>
            <a:br>
              <a:rPr lang="en-US" altLang="x-none" sz="1800">
                <a:solidFill>
                  <a:srgbClr val="FFFF99"/>
                </a:solidFill>
                <a:latin typeface="Franklin Gothic Medium" charset="0"/>
              </a:rPr>
            </a:br>
            <a:r>
              <a:rPr lang="en-US" altLang="x-none" sz="1800">
                <a:solidFill>
                  <a:srgbClr val="FFFF99"/>
                </a:solidFill>
                <a:latin typeface="Franklin Gothic Medium" charset="0"/>
              </a:rPr>
              <a:t>(browser extension)</a:t>
            </a:r>
          </a:p>
        </p:txBody>
      </p:sp>
      <p:sp>
        <p:nvSpPr>
          <p:cNvPr id="37" name="Rectangle 7"/>
          <p:cNvSpPr>
            <a:spLocks noChangeArrowheads="1"/>
          </p:cNvSpPr>
          <p:nvPr/>
        </p:nvSpPr>
        <p:spPr bwMode="auto">
          <a:xfrm>
            <a:off x="0" y="0"/>
            <a:ext cx="9144000" cy="1524000"/>
          </a:xfrm>
          <a:prstGeom prst="rect">
            <a:avLst/>
          </a:prstGeom>
          <a:gradFill rotWithShape="1">
            <a:gsLst>
              <a:gs pos="0">
                <a:srgbClr val="3399FF">
                  <a:alpha val="59998"/>
                </a:srgbClr>
              </a:gs>
              <a:gs pos="100000">
                <a:srgbClr val="0066FF">
                  <a:alpha val="59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grpSp>
        <p:nvGrpSpPr>
          <p:cNvPr id="5126" name="Group 18"/>
          <p:cNvGrpSpPr>
            <a:grpSpLocks noChangeAspect="1"/>
          </p:cNvGrpSpPr>
          <p:nvPr/>
        </p:nvGrpSpPr>
        <p:grpSpPr bwMode="auto">
          <a:xfrm>
            <a:off x="1066800" y="1952625"/>
            <a:ext cx="1227138" cy="1447800"/>
            <a:chOff x="2383" y="1574"/>
            <a:chExt cx="994" cy="1172"/>
          </a:xfrm>
        </p:grpSpPr>
        <p:sp>
          <p:nvSpPr>
            <p:cNvPr id="5145" name="AutoShape 17"/>
            <p:cNvSpPr>
              <a:spLocks noChangeAspect="1" noChangeArrowheads="1" noTextEdit="1"/>
            </p:cNvSpPr>
            <p:nvPr/>
          </p:nvSpPr>
          <p:spPr bwMode="auto">
            <a:xfrm>
              <a:off x="2383" y="1574"/>
              <a:ext cx="994" cy="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000000"/>
                </a:solidFill>
                <a:latin typeface="Arial" charset="0"/>
                <a:ea typeface="Arial" charset="0"/>
              </a:endParaRPr>
            </a:p>
          </p:txBody>
        </p:sp>
        <p:sp>
          <p:nvSpPr>
            <p:cNvPr id="5146" name="Rectangle 19"/>
            <p:cNvSpPr>
              <a:spLocks noChangeArrowheads="1"/>
            </p:cNvSpPr>
            <p:nvPr/>
          </p:nvSpPr>
          <p:spPr bwMode="auto">
            <a:xfrm>
              <a:off x="2393" y="1584"/>
              <a:ext cx="972" cy="1152"/>
            </a:xfrm>
            <a:prstGeom prst="rect">
              <a:avLst/>
            </a:prstGeom>
            <a:solidFill>
              <a:srgbClr val="A1A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5147" name="Rectangle 20"/>
            <p:cNvSpPr>
              <a:spLocks noChangeArrowheads="1"/>
            </p:cNvSpPr>
            <p:nvPr/>
          </p:nvSpPr>
          <p:spPr bwMode="auto">
            <a:xfrm>
              <a:off x="2709" y="2398"/>
              <a:ext cx="656" cy="338"/>
            </a:xfrm>
            <a:prstGeom prst="rect">
              <a:avLst/>
            </a:prstGeom>
            <a:solidFill>
              <a:srgbClr val="968E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5148" name="Rectangle 21"/>
            <p:cNvSpPr>
              <a:spLocks noChangeArrowheads="1"/>
            </p:cNvSpPr>
            <p:nvPr/>
          </p:nvSpPr>
          <p:spPr bwMode="auto">
            <a:xfrm>
              <a:off x="3087" y="1584"/>
              <a:ext cx="278" cy="1148"/>
            </a:xfrm>
            <a:prstGeom prst="rect">
              <a:avLst/>
            </a:prstGeom>
            <a:solidFill>
              <a:srgbClr val="CAD1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5149" name="Rectangle 22"/>
            <p:cNvSpPr>
              <a:spLocks noChangeArrowheads="1"/>
            </p:cNvSpPr>
            <p:nvPr/>
          </p:nvSpPr>
          <p:spPr bwMode="auto">
            <a:xfrm>
              <a:off x="3087" y="2398"/>
              <a:ext cx="278" cy="334"/>
            </a:xfrm>
            <a:prstGeom prst="rect">
              <a:avLst/>
            </a:prstGeom>
            <a:solidFill>
              <a:srgbClr val="A59C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5150" name="Freeform 23"/>
            <p:cNvSpPr>
              <a:spLocks/>
            </p:cNvSpPr>
            <p:nvPr/>
          </p:nvSpPr>
          <p:spPr bwMode="auto">
            <a:xfrm>
              <a:off x="2393" y="2018"/>
              <a:ext cx="568" cy="718"/>
            </a:xfrm>
            <a:custGeom>
              <a:avLst/>
              <a:gdLst>
                <a:gd name="T0" fmla="*/ 214 w 568"/>
                <a:gd name="T1" fmla="*/ 6 h 718"/>
                <a:gd name="T2" fmla="*/ 180 w 568"/>
                <a:gd name="T3" fmla="*/ 28 h 718"/>
                <a:gd name="T4" fmla="*/ 144 w 568"/>
                <a:gd name="T5" fmla="*/ 34 h 718"/>
                <a:gd name="T6" fmla="*/ 100 w 568"/>
                <a:gd name="T7" fmla="*/ 36 h 718"/>
                <a:gd name="T8" fmla="*/ 56 w 568"/>
                <a:gd name="T9" fmla="*/ 42 h 718"/>
                <a:gd name="T10" fmla="*/ 48 w 568"/>
                <a:gd name="T11" fmla="*/ 46 h 718"/>
                <a:gd name="T12" fmla="*/ 22 w 568"/>
                <a:gd name="T13" fmla="*/ 72 h 718"/>
                <a:gd name="T14" fmla="*/ 0 w 568"/>
                <a:gd name="T15" fmla="*/ 718 h 718"/>
                <a:gd name="T16" fmla="*/ 322 w 568"/>
                <a:gd name="T17" fmla="*/ 718 h 718"/>
                <a:gd name="T18" fmla="*/ 324 w 568"/>
                <a:gd name="T19" fmla="*/ 716 h 718"/>
                <a:gd name="T20" fmla="*/ 328 w 568"/>
                <a:gd name="T21" fmla="*/ 700 h 718"/>
                <a:gd name="T22" fmla="*/ 326 w 568"/>
                <a:gd name="T23" fmla="*/ 686 h 718"/>
                <a:gd name="T24" fmla="*/ 324 w 568"/>
                <a:gd name="T25" fmla="*/ 670 h 718"/>
                <a:gd name="T26" fmla="*/ 328 w 568"/>
                <a:gd name="T27" fmla="*/ 650 h 718"/>
                <a:gd name="T28" fmla="*/ 338 w 568"/>
                <a:gd name="T29" fmla="*/ 620 h 718"/>
                <a:gd name="T30" fmla="*/ 344 w 568"/>
                <a:gd name="T31" fmla="*/ 608 h 718"/>
                <a:gd name="T32" fmla="*/ 346 w 568"/>
                <a:gd name="T33" fmla="*/ 590 h 718"/>
                <a:gd name="T34" fmla="*/ 358 w 568"/>
                <a:gd name="T35" fmla="*/ 616 h 718"/>
                <a:gd name="T36" fmla="*/ 374 w 568"/>
                <a:gd name="T37" fmla="*/ 646 h 718"/>
                <a:gd name="T38" fmla="*/ 390 w 568"/>
                <a:gd name="T39" fmla="*/ 660 h 718"/>
                <a:gd name="T40" fmla="*/ 402 w 568"/>
                <a:gd name="T41" fmla="*/ 666 h 718"/>
                <a:gd name="T42" fmla="*/ 436 w 568"/>
                <a:gd name="T43" fmla="*/ 680 h 718"/>
                <a:gd name="T44" fmla="*/ 448 w 568"/>
                <a:gd name="T45" fmla="*/ 680 h 718"/>
                <a:gd name="T46" fmla="*/ 464 w 568"/>
                <a:gd name="T47" fmla="*/ 672 h 718"/>
                <a:gd name="T48" fmla="*/ 510 w 568"/>
                <a:gd name="T49" fmla="*/ 648 h 718"/>
                <a:gd name="T50" fmla="*/ 524 w 568"/>
                <a:gd name="T51" fmla="*/ 634 h 718"/>
                <a:gd name="T52" fmla="*/ 532 w 568"/>
                <a:gd name="T53" fmla="*/ 620 h 718"/>
                <a:gd name="T54" fmla="*/ 548 w 568"/>
                <a:gd name="T55" fmla="*/ 586 h 718"/>
                <a:gd name="T56" fmla="*/ 552 w 568"/>
                <a:gd name="T57" fmla="*/ 564 h 718"/>
                <a:gd name="T58" fmla="*/ 554 w 568"/>
                <a:gd name="T59" fmla="*/ 512 h 718"/>
                <a:gd name="T60" fmla="*/ 556 w 568"/>
                <a:gd name="T61" fmla="*/ 478 h 718"/>
                <a:gd name="T62" fmla="*/ 558 w 568"/>
                <a:gd name="T63" fmla="*/ 472 h 718"/>
                <a:gd name="T64" fmla="*/ 560 w 568"/>
                <a:gd name="T65" fmla="*/ 448 h 718"/>
                <a:gd name="T66" fmla="*/ 560 w 568"/>
                <a:gd name="T67" fmla="*/ 418 h 718"/>
                <a:gd name="T68" fmla="*/ 568 w 568"/>
                <a:gd name="T69" fmla="*/ 360 h 718"/>
                <a:gd name="T70" fmla="*/ 566 w 568"/>
                <a:gd name="T71" fmla="*/ 358 h 718"/>
                <a:gd name="T72" fmla="*/ 550 w 568"/>
                <a:gd name="T73" fmla="*/ 350 h 718"/>
                <a:gd name="T74" fmla="*/ 534 w 568"/>
                <a:gd name="T75" fmla="*/ 348 h 718"/>
                <a:gd name="T76" fmla="*/ 524 w 568"/>
                <a:gd name="T77" fmla="*/ 350 h 718"/>
                <a:gd name="T78" fmla="*/ 518 w 568"/>
                <a:gd name="T79" fmla="*/ 344 h 718"/>
                <a:gd name="T80" fmla="*/ 502 w 568"/>
                <a:gd name="T81" fmla="*/ 298 h 718"/>
                <a:gd name="T82" fmla="*/ 482 w 568"/>
                <a:gd name="T83" fmla="*/ 206 h 718"/>
                <a:gd name="T84" fmla="*/ 454 w 568"/>
                <a:gd name="T85" fmla="*/ 146 h 718"/>
                <a:gd name="T86" fmla="*/ 350 w 568"/>
                <a:gd name="T87" fmla="*/ 76 h 718"/>
                <a:gd name="T88" fmla="*/ 232 w 568"/>
                <a:gd name="T89" fmla="*/ 0 h 7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8"/>
                <a:gd name="T136" fmla="*/ 0 h 718"/>
                <a:gd name="T137" fmla="*/ 568 w 568"/>
                <a:gd name="T138" fmla="*/ 718 h 7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8" h="718">
                  <a:moveTo>
                    <a:pt x="232" y="0"/>
                  </a:moveTo>
                  <a:lnTo>
                    <a:pt x="214" y="6"/>
                  </a:lnTo>
                  <a:lnTo>
                    <a:pt x="180" y="28"/>
                  </a:lnTo>
                  <a:lnTo>
                    <a:pt x="166" y="30"/>
                  </a:lnTo>
                  <a:lnTo>
                    <a:pt x="144" y="34"/>
                  </a:lnTo>
                  <a:lnTo>
                    <a:pt x="100" y="36"/>
                  </a:lnTo>
                  <a:lnTo>
                    <a:pt x="74" y="38"/>
                  </a:lnTo>
                  <a:lnTo>
                    <a:pt x="56" y="42"/>
                  </a:lnTo>
                  <a:lnTo>
                    <a:pt x="48" y="46"/>
                  </a:lnTo>
                  <a:lnTo>
                    <a:pt x="40" y="52"/>
                  </a:lnTo>
                  <a:lnTo>
                    <a:pt x="22" y="72"/>
                  </a:lnTo>
                  <a:lnTo>
                    <a:pt x="0" y="96"/>
                  </a:lnTo>
                  <a:lnTo>
                    <a:pt x="0" y="718"/>
                  </a:lnTo>
                  <a:lnTo>
                    <a:pt x="322" y="718"/>
                  </a:lnTo>
                  <a:lnTo>
                    <a:pt x="324" y="716"/>
                  </a:lnTo>
                  <a:lnTo>
                    <a:pt x="326" y="710"/>
                  </a:lnTo>
                  <a:lnTo>
                    <a:pt x="328" y="700"/>
                  </a:lnTo>
                  <a:lnTo>
                    <a:pt x="326" y="686"/>
                  </a:lnTo>
                  <a:lnTo>
                    <a:pt x="324" y="680"/>
                  </a:lnTo>
                  <a:lnTo>
                    <a:pt x="324" y="670"/>
                  </a:lnTo>
                  <a:lnTo>
                    <a:pt x="328" y="650"/>
                  </a:lnTo>
                  <a:lnTo>
                    <a:pt x="332" y="628"/>
                  </a:lnTo>
                  <a:lnTo>
                    <a:pt x="338" y="620"/>
                  </a:lnTo>
                  <a:lnTo>
                    <a:pt x="342" y="616"/>
                  </a:lnTo>
                  <a:lnTo>
                    <a:pt x="344" y="608"/>
                  </a:lnTo>
                  <a:lnTo>
                    <a:pt x="346" y="590"/>
                  </a:lnTo>
                  <a:lnTo>
                    <a:pt x="358" y="616"/>
                  </a:lnTo>
                  <a:lnTo>
                    <a:pt x="374" y="646"/>
                  </a:lnTo>
                  <a:lnTo>
                    <a:pt x="382" y="654"/>
                  </a:lnTo>
                  <a:lnTo>
                    <a:pt x="390" y="660"/>
                  </a:lnTo>
                  <a:lnTo>
                    <a:pt x="402" y="666"/>
                  </a:lnTo>
                  <a:lnTo>
                    <a:pt x="420" y="676"/>
                  </a:lnTo>
                  <a:lnTo>
                    <a:pt x="436" y="680"/>
                  </a:lnTo>
                  <a:lnTo>
                    <a:pt x="442" y="682"/>
                  </a:lnTo>
                  <a:lnTo>
                    <a:pt x="448" y="680"/>
                  </a:lnTo>
                  <a:lnTo>
                    <a:pt x="464" y="672"/>
                  </a:lnTo>
                  <a:lnTo>
                    <a:pt x="488" y="662"/>
                  </a:lnTo>
                  <a:lnTo>
                    <a:pt x="510" y="648"/>
                  </a:lnTo>
                  <a:lnTo>
                    <a:pt x="518" y="640"/>
                  </a:lnTo>
                  <a:lnTo>
                    <a:pt x="524" y="634"/>
                  </a:lnTo>
                  <a:lnTo>
                    <a:pt x="532" y="620"/>
                  </a:lnTo>
                  <a:lnTo>
                    <a:pt x="540" y="604"/>
                  </a:lnTo>
                  <a:lnTo>
                    <a:pt x="548" y="586"/>
                  </a:lnTo>
                  <a:lnTo>
                    <a:pt x="552" y="564"/>
                  </a:lnTo>
                  <a:lnTo>
                    <a:pt x="554" y="538"/>
                  </a:lnTo>
                  <a:lnTo>
                    <a:pt x="554" y="512"/>
                  </a:lnTo>
                  <a:lnTo>
                    <a:pt x="556" y="488"/>
                  </a:lnTo>
                  <a:lnTo>
                    <a:pt x="556" y="478"/>
                  </a:lnTo>
                  <a:lnTo>
                    <a:pt x="558" y="472"/>
                  </a:lnTo>
                  <a:lnTo>
                    <a:pt x="560" y="460"/>
                  </a:lnTo>
                  <a:lnTo>
                    <a:pt x="560" y="448"/>
                  </a:lnTo>
                  <a:lnTo>
                    <a:pt x="560" y="434"/>
                  </a:lnTo>
                  <a:lnTo>
                    <a:pt x="560" y="418"/>
                  </a:lnTo>
                  <a:lnTo>
                    <a:pt x="568" y="360"/>
                  </a:lnTo>
                  <a:lnTo>
                    <a:pt x="566" y="358"/>
                  </a:lnTo>
                  <a:lnTo>
                    <a:pt x="556" y="352"/>
                  </a:lnTo>
                  <a:lnTo>
                    <a:pt x="550" y="350"/>
                  </a:lnTo>
                  <a:lnTo>
                    <a:pt x="542" y="348"/>
                  </a:lnTo>
                  <a:lnTo>
                    <a:pt x="534" y="348"/>
                  </a:lnTo>
                  <a:lnTo>
                    <a:pt x="524" y="350"/>
                  </a:lnTo>
                  <a:lnTo>
                    <a:pt x="520" y="348"/>
                  </a:lnTo>
                  <a:lnTo>
                    <a:pt x="518" y="344"/>
                  </a:lnTo>
                  <a:lnTo>
                    <a:pt x="510" y="324"/>
                  </a:lnTo>
                  <a:lnTo>
                    <a:pt x="502" y="298"/>
                  </a:lnTo>
                  <a:lnTo>
                    <a:pt x="494" y="266"/>
                  </a:lnTo>
                  <a:lnTo>
                    <a:pt x="482" y="206"/>
                  </a:lnTo>
                  <a:lnTo>
                    <a:pt x="478" y="178"/>
                  </a:lnTo>
                  <a:lnTo>
                    <a:pt x="454" y="146"/>
                  </a:lnTo>
                  <a:lnTo>
                    <a:pt x="350" y="76"/>
                  </a:lnTo>
                  <a:lnTo>
                    <a:pt x="274" y="26"/>
                  </a:lnTo>
                  <a:lnTo>
                    <a:pt x="2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5151" name="Freeform 24"/>
            <p:cNvSpPr>
              <a:spLocks/>
            </p:cNvSpPr>
            <p:nvPr/>
          </p:nvSpPr>
          <p:spPr bwMode="auto">
            <a:xfrm>
              <a:off x="2613" y="1700"/>
              <a:ext cx="354" cy="298"/>
            </a:xfrm>
            <a:custGeom>
              <a:avLst/>
              <a:gdLst>
                <a:gd name="T0" fmla="*/ 350 w 354"/>
                <a:gd name="T1" fmla="*/ 112 h 298"/>
                <a:gd name="T2" fmla="*/ 350 w 354"/>
                <a:gd name="T3" fmla="*/ 112 h 298"/>
                <a:gd name="T4" fmla="*/ 354 w 354"/>
                <a:gd name="T5" fmla="*/ 104 h 298"/>
                <a:gd name="T6" fmla="*/ 354 w 354"/>
                <a:gd name="T7" fmla="*/ 96 h 298"/>
                <a:gd name="T8" fmla="*/ 352 w 354"/>
                <a:gd name="T9" fmla="*/ 86 h 298"/>
                <a:gd name="T10" fmla="*/ 352 w 354"/>
                <a:gd name="T11" fmla="*/ 86 h 298"/>
                <a:gd name="T12" fmla="*/ 346 w 354"/>
                <a:gd name="T13" fmla="*/ 80 h 298"/>
                <a:gd name="T14" fmla="*/ 336 w 354"/>
                <a:gd name="T15" fmla="*/ 72 h 298"/>
                <a:gd name="T16" fmla="*/ 302 w 354"/>
                <a:gd name="T17" fmla="*/ 50 h 298"/>
                <a:gd name="T18" fmla="*/ 262 w 354"/>
                <a:gd name="T19" fmla="*/ 26 h 298"/>
                <a:gd name="T20" fmla="*/ 226 w 354"/>
                <a:gd name="T21" fmla="*/ 10 h 298"/>
                <a:gd name="T22" fmla="*/ 226 w 354"/>
                <a:gd name="T23" fmla="*/ 10 h 298"/>
                <a:gd name="T24" fmla="*/ 210 w 354"/>
                <a:gd name="T25" fmla="*/ 4 h 298"/>
                <a:gd name="T26" fmla="*/ 194 w 354"/>
                <a:gd name="T27" fmla="*/ 2 h 298"/>
                <a:gd name="T28" fmla="*/ 176 w 354"/>
                <a:gd name="T29" fmla="*/ 0 h 298"/>
                <a:gd name="T30" fmla="*/ 158 w 354"/>
                <a:gd name="T31" fmla="*/ 0 h 298"/>
                <a:gd name="T32" fmla="*/ 138 w 354"/>
                <a:gd name="T33" fmla="*/ 4 h 298"/>
                <a:gd name="T34" fmla="*/ 118 w 354"/>
                <a:gd name="T35" fmla="*/ 8 h 298"/>
                <a:gd name="T36" fmla="*/ 98 w 354"/>
                <a:gd name="T37" fmla="*/ 18 h 298"/>
                <a:gd name="T38" fmla="*/ 78 w 354"/>
                <a:gd name="T39" fmla="*/ 28 h 298"/>
                <a:gd name="T40" fmla="*/ 78 w 354"/>
                <a:gd name="T41" fmla="*/ 28 h 298"/>
                <a:gd name="T42" fmla="*/ 68 w 354"/>
                <a:gd name="T43" fmla="*/ 36 h 298"/>
                <a:gd name="T44" fmla="*/ 60 w 354"/>
                <a:gd name="T45" fmla="*/ 46 h 298"/>
                <a:gd name="T46" fmla="*/ 52 w 354"/>
                <a:gd name="T47" fmla="*/ 56 h 298"/>
                <a:gd name="T48" fmla="*/ 44 w 354"/>
                <a:gd name="T49" fmla="*/ 68 h 298"/>
                <a:gd name="T50" fmla="*/ 32 w 354"/>
                <a:gd name="T51" fmla="*/ 94 h 298"/>
                <a:gd name="T52" fmla="*/ 24 w 354"/>
                <a:gd name="T53" fmla="*/ 122 h 298"/>
                <a:gd name="T54" fmla="*/ 16 w 354"/>
                <a:gd name="T55" fmla="*/ 148 h 298"/>
                <a:gd name="T56" fmla="*/ 10 w 354"/>
                <a:gd name="T57" fmla="*/ 174 h 298"/>
                <a:gd name="T58" fmla="*/ 4 w 354"/>
                <a:gd name="T59" fmla="*/ 210 h 298"/>
                <a:gd name="T60" fmla="*/ 4 w 354"/>
                <a:gd name="T61" fmla="*/ 210 h 298"/>
                <a:gd name="T62" fmla="*/ 0 w 354"/>
                <a:gd name="T63" fmla="*/ 228 h 298"/>
                <a:gd name="T64" fmla="*/ 0 w 354"/>
                <a:gd name="T65" fmla="*/ 244 h 298"/>
                <a:gd name="T66" fmla="*/ 0 w 354"/>
                <a:gd name="T67" fmla="*/ 258 h 298"/>
                <a:gd name="T68" fmla="*/ 2 w 354"/>
                <a:gd name="T69" fmla="*/ 270 h 298"/>
                <a:gd name="T70" fmla="*/ 4 w 354"/>
                <a:gd name="T71" fmla="*/ 280 h 298"/>
                <a:gd name="T72" fmla="*/ 8 w 354"/>
                <a:gd name="T73" fmla="*/ 288 h 298"/>
                <a:gd name="T74" fmla="*/ 12 w 354"/>
                <a:gd name="T75" fmla="*/ 294 h 298"/>
                <a:gd name="T76" fmla="*/ 16 w 354"/>
                <a:gd name="T77" fmla="*/ 296 h 298"/>
                <a:gd name="T78" fmla="*/ 16 w 354"/>
                <a:gd name="T79" fmla="*/ 296 h 298"/>
                <a:gd name="T80" fmla="*/ 22 w 354"/>
                <a:gd name="T81" fmla="*/ 298 h 298"/>
                <a:gd name="T82" fmla="*/ 30 w 354"/>
                <a:gd name="T83" fmla="*/ 296 h 298"/>
                <a:gd name="T84" fmla="*/ 52 w 354"/>
                <a:gd name="T85" fmla="*/ 294 h 298"/>
                <a:gd name="T86" fmla="*/ 80 w 354"/>
                <a:gd name="T87" fmla="*/ 290 h 298"/>
                <a:gd name="T88" fmla="*/ 80 w 354"/>
                <a:gd name="T89" fmla="*/ 290 h 298"/>
                <a:gd name="T90" fmla="*/ 136 w 354"/>
                <a:gd name="T91" fmla="*/ 284 h 298"/>
                <a:gd name="T92" fmla="*/ 176 w 354"/>
                <a:gd name="T93" fmla="*/ 276 h 298"/>
                <a:gd name="T94" fmla="*/ 190 w 354"/>
                <a:gd name="T95" fmla="*/ 274 h 298"/>
                <a:gd name="T96" fmla="*/ 198 w 354"/>
                <a:gd name="T97" fmla="*/ 270 h 298"/>
                <a:gd name="T98" fmla="*/ 198 w 354"/>
                <a:gd name="T99" fmla="*/ 270 h 298"/>
                <a:gd name="T100" fmla="*/ 236 w 354"/>
                <a:gd name="T101" fmla="*/ 226 h 298"/>
                <a:gd name="T102" fmla="*/ 260 w 354"/>
                <a:gd name="T103" fmla="*/ 198 h 298"/>
                <a:gd name="T104" fmla="*/ 274 w 354"/>
                <a:gd name="T105" fmla="*/ 182 h 298"/>
                <a:gd name="T106" fmla="*/ 274 w 354"/>
                <a:gd name="T107" fmla="*/ 182 h 298"/>
                <a:gd name="T108" fmla="*/ 316 w 354"/>
                <a:gd name="T109" fmla="*/ 144 h 298"/>
                <a:gd name="T110" fmla="*/ 350 w 354"/>
                <a:gd name="T111" fmla="*/ 112 h 298"/>
                <a:gd name="T112" fmla="*/ 350 w 354"/>
                <a:gd name="T113" fmla="*/ 112 h 2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4"/>
                <a:gd name="T172" fmla="*/ 0 h 298"/>
                <a:gd name="T173" fmla="*/ 354 w 354"/>
                <a:gd name="T174" fmla="*/ 298 h 2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4" h="298">
                  <a:moveTo>
                    <a:pt x="350" y="112"/>
                  </a:moveTo>
                  <a:lnTo>
                    <a:pt x="350" y="112"/>
                  </a:lnTo>
                  <a:lnTo>
                    <a:pt x="354" y="104"/>
                  </a:lnTo>
                  <a:lnTo>
                    <a:pt x="354" y="96"/>
                  </a:lnTo>
                  <a:lnTo>
                    <a:pt x="352" y="86"/>
                  </a:lnTo>
                  <a:lnTo>
                    <a:pt x="346" y="80"/>
                  </a:lnTo>
                  <a:lnTo>
                    <a:pt x="336" y="72"/>
                  </a:lnTo>
                  <a:lnTo>
                    <a:pt x="302" y="50"/>
                  </a:lnTo>
                  <a:lnTo>
                    <a:pt x="262" y="26"/>
                  </a:lnTo>
                  <a:lnTo>
                    <a:pt x="226" y="10"/>
                  </a:lnTo>
                  <a:lnTo>
                    <a:pt x="210" y="4"/>
                  </a:lnTo>
                  <a:lnTo>
                    <a:pt x="194" y="2"/>
                  </a:lnTo>
                  <a:lnTo>
                    <a:pt x="176" y="0"/>
                  </a:lnTo>
                  <a:lnTo>
                    <a:pt x="158" y="0"/>
                  </a:lnTo>
                  <a:lnTo>
                    <a:pt x="138" y="4"/>
                  </a:lnTo>
                  <a:lnTo>
                    <a:pt x="118" y="8"/>
                  </a:lnTo>
                  <a:lnTo>
                    <a:pt x="98" y="18"/>
                  </a:lnTo>
                  <a:lnTo>
                    <a:pt x="78" y="28"/>
                  </a:lnTo>
                  <a:lnTo>
                    <a:pt x="68" y="36"/>
                  </a:lnTo>
                  <a:lnTo>
                    <a:pt x="60" y="46"/>
                  </a:lnTo>
                  <a:lnTo>
                    <a:pt x="52" y="56"/>
                  </a:lnTo>
                  <a:lnTo>
                    <a:pt x="44" y="68"/>
                  </a:lnTo>
                  <a:lnTo>
                    <a:pt x="32" y="94"/>
                  </a:lnTo>
                  <a:lnTo>
                    <a:pt x="24" y="122"/>
                  </a:lnTo>
                  <a:lnTo>
                    <a:pt x="16" y="148"/>
                  </a:lnTo>
                  <a:lnTo>
                    <a:pt x="10" y="174"/>
                  </a:lnTo>
                  <a:lnTo>
                    <a:pt x="4" y="210"/>
                  </a:lnTo>
                  <a:lnTo>
                    <a:pt x="0" y="228"/>
                  </a:lnTo>
                  <a:lnTo>
                    <a:pt x="0" y="244"/>
                  </a:lnTo>
                  <a:lnTo>
                    <a:pt x="0" y="258"/>
                  </a:lnTo>
                  <a:lnTo>
                    <a:pt x="2" y="270"/>
                  </a:lnTo>
                  <a:lnTo>
                    <a:pt x="4" y="280"/>
                  </a:lnTo>
                  <a:lnTo>
                    <a:pt x="8" y="288"/>
                  </a:lnTo>
                  <a:lnTo>
                    <a:pt x="12" y="294"/>
                  </a:lnTo>
                  <a:lnTo>
                    <a:pt x="16" y="296"/>
                  </a:lnTo>
                  <a:lnTo>
                    <a:pt x="22" y="298"/>
                  </a:lnTo>
                  <a:lnTo>
                    <a:pt x="30" y="296"/>
                  </a:lnTo>
                  <a:lnTo>
                    <a:pt x="52" y="294"/>
                  </a:lnTo>
                  <a:lnTo>
                    <a:pt x="80" y="290"/>
                  </a:lnTo>
                  <a:lnTo>
                    <a:pt x="136" y="284"/>
                  </a:lnTo>
                  <a:lnTo>
                    <a:pt x="176" y="276"/>
                  </a:lnTo>
                  <a:lnTo>
                    <a:pt x="190" y="274"/>
                  </a:lnTo>
                  <a:lnTo>
                    <a:pt x="198" y="270"/>
                  </a:lnTo>
                  <a:lnTo>
                    <a:pt x="236" y="226"/>
                  </a:lnTo>
                  <a:lnTo>
                    <a:pt x="260" y="198"/>
                  </a:lnTo>
                  <a:lnTo>
                    <a:pt x="274" y="182"/>
                  </a:lnTo>
                  <a:lnTo>
                    <a:pt x="316" y="144"/>
                  </a:lnTo>
                  <a:lnTo>
                    <a:pt x="350" y="112"/>
                  </a:lnTo>
                  <a:close/>
                </a:path>
              </a:pathLst>
            </a:custGeom>
            <a:solidFill>
              <a:srgbClr val="211E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5152" name="Freeform 25"/>
            <p:cNvSpPr>
              <a:spLocks/>
            </p:cNvSpPr>
            <p:nvPr/>
          </p:nvSpPr>
          <p:spPr bwMode="auto">
            <a:xfrm>
              <a:off x="2615" y="1780"/>
              <a:ext cx="368" cy="376"/>
            </a:xfrm>
            <a:custGeom>
              <a:avLst/>
              <a:gdLst>
                <a:gd name="T0" fmla="*/ 348 w 368"/>
                <a:gd name="T1" fmla="*/ 24 h 376"/>
                <a:gd name="T2" fmla="*/ 362 w 368"/>
                <a:gd name="T3" fmla="*/ 90 h 376"/>
                <a:gd name="T4" fmla="*/ 366 w 368"/>
                <a:gd name="T5" fmla="*/ 106 h 376"/>
                <a:gd name="T6" fmla="*/ 368 w 368"/>
                <a:gd name="T7" fmla="*/ 114 h 376"/>
                <a:gd name="T8" fmla="*/ 360 w 368"/>
                <a:gd name="T9" fmla="*/ 130 h 376"/>
                <a:gd name="T10" fmla="*/ 340 w 368"/>
                <a:gd name="T11" fmla="*/ 140 h 376"/>
                <a:gd name="T12" fmla="*/ 338 w 368"/>
                <a:gd name="T13" fmla="*/ 146 h 376"/>
                <a:gd name="T14" fmla="*/ 338 w 368"/>
                <a:gd name="T15" fmla="*/ 164 h 376"/>
                <a:gd name="T16" fmla="*/ 352 w 368"/>
                <a:gd name="T17" fmla="*/ 202 h 376"/>
                <a:gd name="T18" fmla="*/ 360 w 368"/>
                <a:gd name="T19" fmla="*/ 222 h 376"/>
                <a:gd name="T20" fmla="*/ 356 w 368"/>
                <a:gd name="T21" fmla="*/ 234 h 376"/>
                <a:gd name="T22" fmla="*/ 350 w 368"/>
                <a:gd name="T23" fmla="*/ 238 h 376"/>
                <a:gd name="T24" fmla="*/ 336 w 368"/>
                <a:gd name="T25" fmla="*/ 242 h 376"/>
                <a:gd name="T26" fmla="*/ 330 w 368"/>
                <a:gd name="T27" fmla="*/ 246 h 376"/>
                <a:gd name="T28" fmla="*/ 310 w 368"/>
                <a:gd name="T29" fmla="*/ 290 h 376"/>
                <a:gd name="T30" fmla="*/ 312 w 368"/>
                <a:gd name="T31" fmla="*/ 308 h 376"/>
                <a:gd name="T32" fmla="*/ 242 w 368"/>
                <a:gd name="T33" fmla="*/ 366 h 376"/>
                <a:gd name="T34" fmla="*/ 224 w 368"/>
                <a:gd name="T35" fmla="*/ 376 h 376"/>
                <a:gd name="T36" fmla="*/ 190 w 368"/>
                <a:gd name="T37" fmla="*/ 360 h 376"/>
                <a:gd name="T38" fmla="*/ 158 w 368"/>
                <a:gd name="T39" fmla="*/ 348 h 376"/>
                <a:gd name="T40" fmla="*/ 150 w 368"/>
                <a:gd name="T41" fmla="*/ 346 h 376"/>
                <a:gd name="T42" fmla="*/ 124 w 368"/>
                <a:gd name="T43" fmla="*/ 350 h 376"/>
                <a:gd name="T44" fmla="*/ 112 w 368"/>
                <a:gd name="T45" fmla="*/ 356 h 376"/>
                <a:gd name="T46" fmla="*/ 98 w 368"/>
                <a:gd name="T47" fmla="*/ 350 h 376"/>
                <a:gd name="T48" fmla="*/ 68 w 368"/>
                <a:gd name="T49" fmla="*/ 332 h 376"/>
                <a:gd name="T50" fmla="*/ 32 w 368"/>
                <a:gd name="T51" fmla="*/ 298 h 376"/>
                <a:gd name="T52" fmla="*/ 6 w 368"/>
                <a:gd name="T53" fmla="*/ 262 h 376"/>
                <a:gd name="T54" fmla="*/ 0 w 368"/>
                <a:gd name="T55" fmla="*/ 248 h 376"/>
                <a:gd name="T56" fmla="*/ 10 w 368"/>
                <a:gd name="T57" fmla="*/ 232 h 376"/>
                <a:gd name="T58" fmla="*/ 12 w 368"/>
                <a:gd name="T59" fmla="*/ 222 h 376"/>
                <a:gd name="T60" fmla="*/ 16 w 368"/>
                <a:gd name="T61" fmla="*/ 206 h 376"/>
                <a:gd name="T62" fmla="*/ 34 w 368"/>
                <a:gd name="T63" fmla="*/ 164 h 376"/>
                <a:gd name="T64" fmla="*/ 44 w 368"/>
                <a:gd name="T65" fmla="*/ 138 h 376"/>
                <a:gd name="T66" fmla="*/ 44 w 368"/>
                <a:gd name="T67" fmla="*/ 120 h 376"/>
                <a:gd name="T68" fmla="*/ 48 w 368"/>
                <a:gd name="T69" fmla="*/ 98 h 376"/>
                <a:gd name="T70" fmla="*/ 60 w 368"/>
                <a:gd name="T71" fmla="*/ 88 h 376"/>
                <a:gd name="T72" fmla="*/ 72 w 368"/>
                <a:gd name="T73" fmla="*/ 84 h 376"/>
                <a:gd name="T74" fmla="*/ 80 w 368"/>
                <a:gd name="T75" fmla="*/ 86 h 376"/>
                <a:gd name="T76" fmla="*/ 96 w 368"/>
                <a:gd name="T77" fmla="*/ 90 h 376"/>
                <a:gd name="T78" fmla="*/ 108 w 368"/>
                <a:gd name="T79" fmla="*/ 98 h 376"/>
                <a:gd name="T80" fmla="*/ 120 w 368"/>
                <a:gd name="T81" fmla="*/ 122 h 376"/>
                <a:gd name="T82" fmla="*/ 122 w 368"/>
                <a:gd name="T83" fmla="*/ 144 h 376"/>
                <a:gd name="T84" fmla="*/ 146 w 368"/>
                <a:gd name="T85" fmla="*/ 162 h 376"/>
                <a:gd name="T86" fmla="*/ 146 w 368"/>
                <a:gd name="T87" fmla="*/ 152 h 376"/>
                <a:gd name="T88" fmla="*/ 152 w 368"/>
                <a:gd name="T89" fmla="*/ 116 h 376"/>
                <a:gd name="T90" fmla="*/ 166 w 368"/>
                <a:gd name="T91" fmla="*/ 90 h 376"/>
                <a:gd name="T92" fmla="*/ 176 w 368"/>
                <a:gd name="T93" fmla="*/ 80 h 376"/>
                <a:gd name="T94" fmla="*/ 206 w 368"/>
                <a:gd name="T95" fmla="*/ 56 h 376"/>
                <a:gd name="T96" fmla="*/ 216 w 368"/>
                <a:gd name="T97" fmla="*/ 32 h 376"/>
                <a:gd name="T98" fmla="*/ 218 w 368"/>
                <a:gd name="T99" fmla="*/ 24 h 376"/>
                <a:gd name="T100" fmla="*/ 230 w 368"/>
                <a:gd name="T101" fmla="*/ 12 h 376"/>
                <a:gd name="T102" fmla="*/ 246 w 368"/>
                <a:gd name="T103" fmla="*/ 2 h 376"/>
                <a:gd name="T104" fmla="*/ 266 w 368"/>
                <a:gd name="T105" fmla="*/ 0 h 376"/>
                <a:gd name="T106" fmla="*/ 278 w 368"/>
                <a:gd name="T107" fmla="*/ 2 h 376"/>
                <a:gd name="T108" fmla="*/ 324 w 368"/>
                <a:gd name="T109" fmla="*/ 16 h 376"/>
                <a:gd name="T110" fmla="*/ 348 w 368"/>
                <a:gd name="T111" fmla="*/ 24 h 3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8"/>
                <a:gd name="T169" fmla="*/ 0 h 376"/>
                <a:gd name="T170" fmla="*/ 368 w 368"/>
                <a:gd name="T171" fmla="*/ 376 h 3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8" h="376">
                  <a:moveTo>
                    <a:pt x="348" y="24"/>
                  </a:moveTo>
                  <a:lnTo>
                    <a:pt x="348" y="24"/>
                  </a:lnTo>
                  <a:lnTo>
                    <a:pt x="356" y="62"/>
                  </a:lnTo>
                  <a:lnTo>
                    <a:pt x="362" y="90"/>
                  </a:lnTo>
                  <a:lnTo>
                    <a:pt x="366" y="106"/>
                  </a:lnTo>
                  <a:lnTo>
                    <a:pt x="368" y="110"/>
                  </a:lnTo>
                  <a:lnTo>
                    <a:pt x="368" y="114"/>
                  </a:lnTo>
                  <a:lnTo>
                    <a:pt x="364" y="122"/>
                  </a:lnTo>
                  <a:lnTo>
                    <a:pt x="360" y="130"/>
                  </a:lnTo>
                  <a:lnTo>
                    <a:pt x="340" y="140"/>
                  </a:lnTo>
                  <a:lnTo>
                    <a:pt x="340" y="142"/>
                  </a:lnTo>
                  <a:lnTo>
                    <a:pt x="338" y="146"/>
                  </a:lnTo>
                  <a:lnTo>
                    <a:pt x="336" y="154"/>
                  </a:lnTo>
                  <a:lnTo>
                    <a:pt x="338" y="164"/>
                  </a:lnTo>
                  <a:lnTo>
                    <a:pt x="352" y="202"/>
                  </a:lnTo>
                  <a:lnTo>
                    <a:pt x="360" y="222"/>
                  </a:lnTo>
                  <a:lnTo>
                    <a:pt x="360" y="230"/>
                  </a:lnTo>
                  <a:lnTo>
                    <a:pt x="356" y="234"/>
                  </a:lnTo>
                  <a:lnTo>
                    <a:pt x="354" y="236"/>
                  </a:lnTo>
                  <a:lnTo>
                    <a:pt x="350" y="238"/>
                  </a:lnTo>
                  <a:lnTo>
                    <a:pt x="336" y="242"/>
                  </a:lnTo>
                  <a:lnTo>
                    <a:pt x="330" y="246"/>
                  </a:lnTo>
                  <a:lnTo>
                    <a:pt x="326" y="278"/>
                  </a:lnTo>
                  <a:lnTo>
                    <a:pt x="310" y="290"/>
                  </a:lnTo>
                  <a:lnTo>
                    <a:pt x="312" y="308"/>
                  </a:lnTo>
                  <a:lnTo>
                    <a:pt x="272" y="342"/>
                  </a:lnTo>
                  <a:lnTo>
                    <a:pt x="242" y="366"/>
                  </a:lnTo>
                  <a:lnTo>
                    <a:pt x="232" y="372"/>
                  </a:lnTo>
                  <a:lnTo>
                    <a:pt x="224" y="376"/>
                  </a:lnTo>
                  <a:lnTo>
                    <a:pt x="190" y="360"/>
                  </a:lnTo>
                  <a:lnTo>
                    <a:pt x="170" y="352"/>
                  </a:lnTo>
                  <a:lnTo>
                    <a:pt x="158" y="348"/>
                  </a:lnTo>
                  <a:lnTo>
                    <a:pt x="150" y="346"/>
                  </a:lnTo>
                  <a:lnTo>
                    <a:pt x="138" y="346"/>
                  </a:lnTo>
                  <a:lnTo>
                    <a:pt x="124" y="350"/>
                  </a:lnTo>
                  <a:lnTo>
                    <a:pt x="118" y="352"/>
                  </a:lnTo>
                  <a:lnTo>
                    <a:pt x="112" y="356"/>
                  </a:lnTo>
                  <a:lnTo>
                    <a:pt x="98" y="350"/>
                  </a:lnTo>
                  <a:lnTo>
                    <a:pt x="86" y="342"/>
                  </a:lnTo>
                  <a:lnTo>
                    <a:pt x="68" y="332"/>
                  </a:lnTo>
                  <a:lnTo>
                    <a:pt x="50" y="316"/>
                  </a:lnTo>
                  <a:lnTo>
                    <a:pt x="32" y="298"/>
                  </a:lnTo>
                  <a:lnTo>
                    <a:pt x="14" y="274"/>
                  </a:lnTo>
                  <a:lnTo>
                    <a:pt x="6" y="262"/>
                  </a:lnTo>
                  <a:lnTo>
                    <a:pt x="0" y="248"/>
                  </a:lnTo>
                  <a:lnTo>
                    <a:pt x="6" y="240"/>
                  </a:lnTo>
                  <a:lnTo>
                    <a:pt x="10" y="232"/>
                  </a:lnTo>
                  <a:lnTo>
                    <a:pt x="12" y="222"/>
                  </a:lnTo>
                  <a:lnTo>
                    <a:pt x="12" y="216"/>
                  </a:lnTo>
                  <a:lnTo>
                    <a:pt x="16" y="206"/>
                  </a:lnTo>
                  <a:lnTo>
                    <a:pt x="24" y="188"/>
                  </a:lnTo>
                  <a:lnTo>
                    <a:pt x="34" y="164"/>
                  </a:lnTo>
                  <a:lnTo>
                    <a:pt x="44" y="138"/>
                  </a:lnTo>
                  <a:lnTo>
                    <a:pt x="44" y="130"/>
                  </a:lnTo>
                  <a:lnTo>
                    <a:pt x="44" y="120"/>
                  </a:lnTo>
                  <a:lnTo>
                    <a:pt x="44" y="110"/>
                  </a:lnTo>
                  <a:lnTo>
                    <a:pt x="48" y="98"/>
                  </a:lnTo>
                  <a:lnTo>
                    <a:pt x="56" y="90"/>
                  </a:lnTo>
                  <a:lnTo>
                    <a:pt x="60" y="88"/>
                  </a:lnTo>
                  <a:lnTo>
                    <a:pt x="66" y="86"/>
                  </a:lnTo>
                  <a:lnTo>
                    <a:pt x="72" y="84"/>
                  </a:lnTo>
                  <a:lnTo>
                    <a:pt x="80" y="86"/>
                  </a:lnTo>
                  <a:lnTo>
                    <a:pt x="90" y="88"/>
                  </a:lnTo>
                  <a:lnTo>
                    <a:pt x="96" y="90"/>
                  </a:lnTo>
                  <a:lnTo>
                    <a:pt x="102" y="94"/>
                  </a:lnTo>
                  <a:lnTo>
                    <a:pt x="108" y="98"/>
                  </a:lnTo>
                  <a:lnTo>
                    <a:pt x="114" y="110"/>
                  </a:lnTo>
                  <a:lnTo>
                    <a:pt x="120" y="122"/>
                  </a:lnTo>
                  <a:lnTo>
                    <a:pt x="122" y="134"/>
                  </a:lnTo>
                  <a:lnTo>
                    <a:pt x="122" y="144"/>
                  </a:lnTo>
                  <a:lnTo>
                    <a:pt x="122" y="154"/>
                  </a:lnTo>
                  <a:lnTo>
                    <a:pt x="146" y="162"/>
                  </a:lnTo>
                  <a:lnTo>
                    <a:pt x="146" y="152"/>
                  </a:lnTo>
                  <a:lnTo>
                    <a:pt x="148" y="130"/>
                  </a:lnTo>
                  <a:lnTo>
                    <a:pt x="152" y="116"/>
                  </a:lnTo>
                  <a:lnTo>
                    <a:pt x="158" y="102"/>
                  </a:lnTo>
                  <a:lnTo>
                    <a:pt x="166" y="90"/>
                  </a:lnTo>
                  <a:lnTo>
                    <a:pt x="176" y="80"/>
                  </a:lnTo>
                  <a:lnTo>
                    <a:pt x="196" y="66"/>
                  </a:lnTo>
                  <a:lnTo>
                    <a:pt x="206" y="56"/>
                  </a:lnTo>
                  <a:lnTo>
                    <a:pt x="212" y="44"/>
                  </a:lnTo>
                  <a:lnTo>
                    <a:pt x="216" y="32"/>
                  </a:lnTo>
                  <a:lnTo>
                    <a:pt x="218" y="24"/>
                  </a:lnTo>
                  <a:lnTo>
                    <a:pt x="222" y="18"/>
                  </a:lnTo>
                  <a:lnTo>
                    <a:pt x="230" y="12"/>
                  </a:lnTo>
                  <a:lnTo>
                    <a:pt x="238" y="6"/>
                  </a:lnTo>
                  <a:lnTo>
                    <a:pt x="246" y="2"/>
                  </a:lnTo>
                  <a:lnTo>
                    <a:pt x="256" y="0"/>
                  </a:lnTo>
                  <a:lnTo>
                    <a:pt x="266" y="0"/>
                  </a:lnTo>
                  <a:lnTo>
                    <a:pt x="278" y="2"/>
                  </a:lnTo>
                  <a:lnTo>
                    <a:pt x="302" y="8"/>
                  </a:lnTo>
                  <a:lnTo>
                    <a:pt x="324" y="16"/>
                  </a:lnTo>
                  <a:lnTo>
                    <a:pt x="348" y="24"/>
                  </a:lnTo>
                  <a:close/>
                </a:path>
              </a:pathLst>
            </a:custGeom>
            <a:solidFill>
              <a:srgbClr val="8863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5153" name="Freeform 26"/>
            <p:cNvSpPr>
              <a:spLocks/>
            </p:cNvSpPr>
            <p:nvPr/>
          </p:nvSpPr>
          <p:spPr bwMode="auto">
            <a:xfrm>
              <a:off x="2687" y="2640"/>
              <a:ext cx="166" cy="96"/>
            </a:xfrm>
            <a:custGeom>
              <a:avLst/>
              <a:gdLst>
                <a:gd name="T0" fmla="*/ 50 w 166"/>
                <a:gd name="T1" fmla="*/ 0 h 96"/>
                <a:gd name="T2" fmla="*/ 0 w 166"/>
                <a:gd name="T3" fmla="*/ 96 h 96"/>
                <a:gd name="T4" fmla="*/ 166 w 166"/>
                <a:gd name="T5" fmla="*/ 96 h 96"/>
                <a:gd name="T6" fmla="*/ 50 w 166"/>
                <a:gd name="T7" fmla="*/ 0 h 96"/>
                <a:gd name="T8" fmla="*/ 0 60000 65536"/>
                <a:gd name="T9" fmla="*/ 0 60000 65536"/>
                <a:gd name="T10" fmla="*/ 0 60000 65536"/>
                <a:gd name="T11" fmla="*/ 0 60000 65536"/>
                <a:gd name="T12" fmla="*/ 0 w 166"/>
                <a:gd name="T13" fmla="*/ 0 h 96"/>
                <a:gd name="T14" fmla="*/ 166 w 166"/>
                <a:gd name="T15" fmla="*/ 96 h 96"/>
              </a:gdLst>
              <a:ahLst/>
              <a:cxnLst>
                <a:cxn ang="T8">
                  <a:pos x="T0" y="T1"/>
                </a:cxn>
                <a:cxn ang="T9">
                  <a:pos x="T2" y="T3"/>
                </a:cxn>
                <a:cxn ang="T10">
                  <a:pos x="T4" y="T5"/>
                </a:cxn>
                <a:cxn ang="T11">
                  <a:pos x="T6" y="T7"/>
                </a:cxn>
              </a:cxnLst>
              <a:rect l="T12" t="T13" r="T14" b="T15"/>
              <a:pathLst>
                <a:path w="166" h="96">
                  <a:moveTo>
                    <a:pt x="50" y="0"/>
                  </a:moveTo>
                  <a:lnTo>
                    <a:pt x="0" y="96"/>
                  </a:lnTo>
                  <a:lnTo>
                    <a:pt x="166" y="96"/>
                  </a:lnTo>
                  <a:lnTo>
                    <a:pt x="50" y="0"/>
                  </a:lnTo>
                  <a:close/>
                </a:path>
              </a:pathLst>
            </a:custGeom>
            <a:solidFill>
              <a:srgbClr val="968E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5154" name="Freeform 27"/>
            <p:cNvSpPr>
              <a:spLocks/>
            </p:cNvSpPr>
            <p:nvPr/>
          </p:nvSpPr>
          <p:spPr bwMode="auto">
            <a:xfrm>
              <a:off x="2615" y="1918"/>
              <a:ext cx="158" cy="228"/>
            </a:xfrm>
            <a:custGeom>
              <a:avLst/>
              <a:gdLst>
                <a:gd name="T0" fmla="*/ 44 w 158"/>
                <a:gd name="T1" fmla="*/ 0 h 228"/>
                <a:gd name="T2" fmla="*/ 44 w 158"/>
                <a:gd name="T3" fmla="*/ 0 h 228"/>
                <a:gd name="T4" fmla="*/ 52 w 158"/>
                <a:gd name="T5" fmla="*/ 26 h 228"/>
                <a:gd name="T6" fmla="*/ 58 w 158"/>
                <a:gd name="T7" fmla="*/ 46 h 228"/>
                <a:gd name="T8" fmla="*/ 68 w 158"/>
                <a:gd name="T9" fmla="*/ 64 h 228"/>
                <a:gd name="T10" fmla="*/ 68 w 158"/>
                <a:gd name="T11" fmla="*/ 64 h 228"/>
                <a:gd name="T12" fmla="*/ 72 w 158"/>
                <a:gd name="T13" fmla="*/ 68 h 228"/>
                <a:gd name="T14" fmla="*/ 78 w 158"/>
                <a:gd name="T15" fmla="*/ 72 h 228"/>
                <a:gd name="T16" fmla="*/ 84 w 158"/>
                <a:gd name="T17" fmla="*/ 74 h 228"/>
                <a:gd name="T18" fmla="*/ 90 w 158"/>
                <a:gd name="T19" fmla="*/ 74 h 228"/>
                <a:gd name="T20" fmla="*/ 98 w 158"/>
                <a:gd name="T21" fmla="*/ 74 h 228"/>
                <a:gd name="T22" fmla="*/ 102 w 158"/>
                <a:gd name="T23" fmla="*/ 72 h 228"/>
                <a:gd name="T24" fmla="*/ 102 w 158"/>
                <a:gd name="T25" fmla="*/ 72 h 228"/>
                <a:gd name="T26" fmla="*/ 102 w 158"/>
                <a:gd name="T27" fmla="*/ 94 h 228"/>
                <a:gd name="T28" fmla="*/ 102 w 158"/>
                <a:gd name="T29" fmla="*/ 112 h 228"/>
                <a:gd name="T30" fmla="*/ 104 w 158"/>
                <a:gd name="T31" fmla="*/ 124 h 228"/>
                <a:gd name="T32" fmla="*/ 104 w 158"/>
                <a:gd name="T33" fmla="*/ 124 h 228"/>
                <a:gd name="T34" fmla="*/ 110 w 158"/>
                <a:gd name="T35" fmla="*/ 138 h 228"/>
                <a:gd name="T36" fmla="*/ 120 w 158"/>
                <a:gd name="T37" fmla="*/ 158 h 228"/>
                <a:gd name="T38" fmla="*/ 132 w 158"/>
                <a:gd name="T39" fmla="*/ 178 h 228"/>
                <a:gd name="T40" fmla="*/ 144 w 158"/>
                <a:gd name="T41" fmla="*/ 194 h 228"/>
                <a:gd name="T42" fmla="*/ 144 w 158"/>
                <a:gd name="T43" fmla="*/ 194 h 228"/>
                <a:gd name="T44" fmla="*/ 158 w 158"/>
                <a:gd name="T45" fmla="*/ 210 h 228"/>
                <a:gd name="T46" fmla="*/ 148 w 158"/>
                <a:gd name="T47" fmla="*/ 228 h 228"/>
                <a:gd name="T48" fmla="*/ 148 w 158"/>
                <a:gd name="T49" fmla="*/ 228 h 228"/>
                <a:gd name="T50" fmla="*/ 130 w 158"/>
                <a:gd name="T51" fmla="*/ 226 h 228"/>
                <a:gd name="T52" fmla="*/ 112 w 158"/>
                <a:gd name="T53" fmla="*/ 220 h 228"/>
                <a:gd name="T54" fmla="*/ 90 w 158"/>
                <a:gd name="T55" fmla="*/ 212 h 228"/>
                <a:gd name="T56" fmla="*/ 76 w 158"/>
                <a:gd name="T57" fmla="*/ 204 h 228"/>
                <a:gd name="T58" fmla="*/ 64 w 158"/>
                <a:gd name="T59" fmla="*/ 196 h 228"/>
                <a:gd name="T60" fmla="*/ 52 w 158"/>
                <a:gd name="T61" fmla="*/ 188 h 228"/>
                <a:gd name="T62" fmla="*/ 40 w 158"/>
                <a:gd name="T63" fmla="*/ 176 h 228"/>
                <a:gd name="T64" fmla="*/ 28 w 158"/>
                <a:gd name="T65" fmla="*/ 162 h 228"/>
                <a:gd name="T66" fmla="*/ 18 w 158"/>
                <a:gd name="T67" fmla="*/ 148 h 228"/>
                <a:gd name="T68" fmla="*/ 8 w 158"/>
                <a:gd name="T69" fmla="*/ 130 h 228"/>
                <a:gd name="T70" fmla="*/ 0 w 158"/>
                <a:gd name="T71" fmla="*/ 110 h 228"/>
                <a:gd name="T72" fmla="*/ 0 w 158"/>
                <a:gd name="T73" fmla="*/ 110 h 228"/>
                <a:gd name="T74" fmla="*/ 14 w 158"/>
                <a:gd name="T75" fmla="*/ 74 h 228"/>
                <a:gd name="T76" fmla="*/ 44 w 158"/>
                <a:gd name="T77" fmla="*/ 0 h 228"/>
                <a:gd name="T78" fmla="*/ 44 w 158"/>
                <a:gd name="T79" fmla="*/ 0 h 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8"/>
                <a:gd name="T121" fmla="*/ 0 h 228"/>
                <a:gd name="T122" fmla="*/ 158 w 158"/>
                <a:gd name="T123" fmla="*/ 228 h 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8" h="228">
                  <a:moveTo>
                    <a:pt x="44" y="0"/>
                  </a:moveTo>
                  <a:lnTo>
                    <a:pt x="44" y="0"/>
                  </a:lnTo>
                  <a:lnTo>
                    <a:pt x="52" y="26"/>
                  </a:lnTo>
                  <a:lnTo>
                    <a:pt x="58" y="46"/>
                  </a:lnTo>
                  <a:lnTo>
                    <a:pt x="68" y="64"/>
                  </a:lnTo>
                  <a:lnTo>
                    <a:pt x="72" y="68"/>
                  </a:lnTo>
                  <a:lnTo>
                    <a:pt x="78" y="72"/>
                  </a:lnTo>
                  <a:lnTo>
                    <a:pt x="84" y="74"/>
                  </a:lnTo>
                  <a:lnTo>
                    <a:pt x="90" y="74"/>
                  </a:lnTo>
                  <a:lnTo>
                    <a:pt x="98" y="74"/>
                  </a:lnTo>
                  <a:lnTo>
                    <a:pt x="102" y="72"/>
                  </a:lnTo>
                  <a:lnTo>
                    <a:pt x="102" y="94"/>
                  </a:lnTo>
                  <a:lnTo>
                    <a:pt x="102" y="112"/>
                  </a:lnTo>
                  <a:lnTo>
                    <a:pt x="104" y="124"/>
                  </a:lnTo>
                  <a:lnTo>
                    <a:pt x="110" y="138"/>
                  </a:lnTo>
                  <a:lnTo>
                    <a:pt x="120" y="158"/>
                  </a:lnTo>
                  <a:lnTo>
                    <a:pt x="132" y="178"/>
                  </a:lnTo>
                  <a:lnTo>
                    <a:pt x="144" y="194"/>
                  </a:lnTo>
                  <a:lnTo>
                    <a:pt x="158" y="210"/>
                  </a:lnTo>
                  <a:lnTo>
                    <a:pt x="148" y="228"/>
                  </a:lnTo>
                  <a:lnTo>
                    <a:pt x="130" y="226"/>
                  </a:lnTo>
                  <a:lnTo>
                    <a:pt x="112" y="220"/>
                  </a:lnTo>
                  <a:lnTo>
                    <a:pt x="90" y="212"/>
                  </a:lnTo>
                  <a:lnTo>
                    <a:pt x="76" y="204"/>
                  </a:lnTo>
                  <a:lnTo>
                    <a:pt x="64" y="196"/>
                  </a:lnTo>
                  <a:lnTo>
                    <a:pt x="52" y="188"/>
                  </a:lnTo>
                  <a:lnTo>
                    <a:pt x="40" y="176"/>
                  </a:lnTo>
                  <a:lnTo>
                    <a:pt x="28" y="162"/>
                  </a:lnTo>
                  <a:lnTo>
                    <a:pt x="18" y="148"/>
                  </a:lnTo>
                  <a:lnTo>
                    <a:pt x="8" y="130"/>
                  </a:lnTo>
                  <a:lnTo>
                    <a:pt x="0" y="110"/>
                  </a:lnTo>
                  <a:lnTo>
                    <a:pt x="14" y="74"/>
                  </a:lnTo>
                  <a:lnTo>
                    <a:pt x="44" y="0"/>
                  </a:lnTo>
                  <a:close/>
                </a:path>
              </a:pathLst>
            </a:custGeom>
            <a:solidFill>
              <a:srgbClr val="7E5C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5155" name="Freeform 28"/>
            <p:cNvSpPr>
              <a:spLocks/>
            </p:cNvSpPr>
            <p:nvPr/>
          </p:nvSpPr>
          <p:spPr bwMode="auto">
            <a:xfrm>
              <a:off x="2723" y="2000"/>
              <a:ext cx="234" cy="392"/>
            </a:xfrm>
            <a:custGeom>
              <a:avLst/>
              <a:gdLst>
                <a:gd name="T0" fmla="*/ 82 w 234"/>
                <a:gd name="T1" fmla="*/ 2 h 392"/>
                <a:gd name="T2" fmla="*/ 102 w 234"/>
                <a:gd name="T3" fmla="*/ 8 h 392"/>
                <a:gd name="T4" fmla="*/ 130 w 234"/>
                <a:gd name="T5" fmla="*/ 20 h 392"/>
                <a:gd name="T6" fmla="*/ 152 w 234"/>
                <a:gd name="T7" fmla="*/ 28 h 392"/>
                <a:gd name="T8" fmla="*/ 162 w 234"/>
                <a:gd name="T9" fmla="*/ 36 h 392"/>
                <a:gd name="T10" fmla="*/ 166 w 234"/>
                <a:gd name="T11" fmla="*/ 40 h 392"/>
                <a:gd name="T12" fmla="*/ 194 w 234"/>
                <a:gd name="T13" fmla="*/ 70 h 392"/>
                <a:gd name="T14" fmla="*/ 202 w 234"/>
                <a:gd name="T15" fmla="*/ 80 h 392"/>
                <a:gd name="T16" fmla="*/ 216 w 234"/>
                <a:gd name="T17" fmla="*/ 96 h 392"/>
                <a:gd name="T18" fmla="*/ 226 w 234"/>
                <a:gd name="T19" fmla="*/ 110 h 392"/>
                <a:gd name="T20" fmla="*/ 228 w 234"/>
                <a:gd name="T21" fmla="*/ 142 h 392"/>
                <a:gd name="T22" fmla="*/ 234 w 234"/>
                <a:gd name="T23" fmla="*/ 306 h 392"/>
                <a:gd name="T24" fmla="*/ 230 w 234"/>
                <a:gd name="T25" fmla="*/ 360 h 392"/>
                <a:gd name="T26" fmla="*/ 230 w 234"/>
                <a:gd name="T27" fmla="*/ 380 h 392"/>
                <a:gd name="T28" fmla="*/ 224 w 234"/>
                <a:gd name="T29" fmla="*/ 390 h 392"/>
                <a:gd name="T30" fmla="*/ 210 w 234"/>
                <a:gd name="T31" fmla="*/ 392 h 392"/>
                <a:gd name="T32" fmla="*/ 172 w 234"/>
                <a:gd name="T33" fmla="*/ 388 h 392"/>
                <a:gd name="T34" fmla="*/ 152 w 234"/>
                <a:gd name="T35" fmla="*/ 380 h 392"/>
                <a:gd name="T36" fmla="*/ 150 w 234"/>
                <a:gd name="T37" fmla="*/ 374 h 392"/>
                <a:gd name="T38" fmla="*/ 152 w 234"/>
                <a:gd name="T39" fmla="*/ 324 h 392"/>
                <a:gd name="T40" fmla="*/ 150 w 234"/>
                <a:gd name="T41" fmla="*/ 318 h 392"/>
                <a:gd name="T42" fmla="*/ 144 w 234"/>
                <a:gd name="T43" fmla="*/ 306 h 392"/>
                <a:gd name="T44" fmla="*/ 140 w 234"/>
                <a:gd name="T45" fmla="*/ 300 h 392"/>
                <a:gd name="T46" fmla="*/ 134 w 234"/>
                <a:gd name="T47" fmla="*/ 282 h 392"/>
                <a:gd name="T48" fmla="*/ 130 w 234"/>
                <a:gd name="T49" fmla="*/ 270 h 392"/>
                <a:gd name="T50" fmla="*/ 120 w 234"/>
                <a:gd name="T51" fmla="*/ 210 h 392"/>
                <a:gd name="T52" fmla="*/ 118 w 234"/>
                <a:gd name="T53" fmla="*/ 204 h 392"/>
                <a:gd name="T54" fmla="*/ 114 w 234"/>
                <a:gd name="T55" fmla="*/ 196 h 392"/>
                <a:gd name="T56" fmla="*/ 92 w 234"/>
                <a:gd name="T57" fmla="*/ 186 h 392"/>
                <a:gd name="T58" fmla="*/ 38 w 234"/>
                <a:gd name="T59" fmla="*/ 174 h 392"/>
                <a:gd name="T60" fmla="*/ 36 w 234"/>
                <a:gd name="T61" fmla="*/ 174 h 392"/>
                <a:gd name="T62" fmla="*/ 28 w 234"/>
                <a:gd name="T63" fmla="*/ 168 h 392"/>
                <a:gd name="T64" fmla="*/ 30 w 234"/>
                <a:gd name="T65" fmla="*/ 160 h 392"/>
                <a:gd name="T66" fmla="*/ 34 w 234"/>
                <a:gd name="T67" fmla="*/ 154 h 392"/>
                <a:gd name="T68" fmla="*/ 18 w 234"/>
                <a:gd name="T69" fmla="*/ 152 h 392"/>
                <a:gd name="T70" fmla="*/ 6 w 234"/>
                <a:gd name="T71" fmla="*/ 148 h 392"/>
                <a:gd name="T72" fmla="*/ 0 w 234"/>
                <a:gd name="T73" fmla="*/ 138 h 392"/>
                <a:gd name="T74" fmla="*/ 0 w 234"/>
                <a:gd name="T75" fmla="*/ 136 h 392"/>
                <a:gd name="T76" fmla="*/ 6 w 234"/>
                <a:gd name="T77" fmla="*/ 128 h 392"/>
                <a:gd name="T78" fmla="*/ 24 w 234"/>
                <a:gd name="T79" fmla="*/ 124 h 392"/>
                <a:gd name="T80" fmla="*/ 22 w 234"/>
                <a:gd name="T81" fmla="*/ 122 h 392"/>
                <a:gd name="T82" fmla="*/ 10 w 234"/>
                <a:gd name="T83" fmla="*/ 114 h 392"/>
                <a:gd name="T84" fmla="*/ 8 w 234"/>
                <a:gd name="T85" fmla="*/ 106 h 392"/>
                <a:gd name="T86" fmla="*/ 10 w 234"/>
                <a:gd name="T87" fmla="*/ 100 h 392"/>
                <a:gd name="T88" fmla="*/ 22 w 234"/>
                <a:gd name="T89" fmla="*/ 90 h 392"/>
                <a:gd name="T90" fmla="*/ 34 w 234"/>
                <a:gd name="T91" fmla="*/ 88 h 392"/>
                <a:gd name="T92" fmla="*/ 64 w 234"/>
                <a:gd name="T93" fmla="*/ 80 h 392"/>
                <a:gd name="T94" fmla="*/ 92 w 234"/>
                <a:gd name="T95" fmla="*/ 74 h 392"/>
                <a:gd name="T96" fmla="*/ 114 w 234"/>
                <a:gd name="T97" fmla="*/ 74 h 392"/>
                <a:gd name="T98" fmla="*/ 136 w 234"/>
                <a:gd name="T99" fmla="*/ 78 h 392"/>
                <a:gd name="T100" fmla="*/ 136 w 234"/>
                <a:gd name="T101" fmla="*/ 66 h 392"/>
                <a:gd name="T102" fmla="*/ 102 w 234"/>
                <a:gd name="T103" fmla="*/ 46 h 392"/>
                <a:gd name="T104" fmla="*/ 82 w 234"/>
                <a:gd name="T105" fmla="*/ 34 h 392"/>
                <a:gd name="T106" fmla="*/ 68 w 234"/>
                <a:gd name="T107" fmla="*/ 20 h 392"/>
                <a:gd name="T108" fmla="*/ 66 w 234"/>
                <a:gd name="T109" fmla="*/ 16 h 392"/>
                <a:gd name="T110" fmla="*/ 70 w 234"/>
                <a:gd name="T111" fmla="*/ 4 h 392"/>
                <a:gd name="T112" fmla="*/ 82 w 234"/>
                <a:gd name="T113" fmla="*/ 2 h 3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
                <a:gd name="T172" fmla="*/ 0 h 392"/>
                <a:gd name="T173" fmla="*/ 234 w 234"/>
                <a:gd name="T174" fmla="*/ 392 h 3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 h="392">
                  <a:moveTo>
                    <a:pt x="82" y="2"/>
                  </a:moveTo>
                  <a:lnTo>
                    <a:pt x="82" y="2"/>
                  </a:lnTo>
                  <a:lnTo>
                    <a:pt x="88" y="2"/>
                  </a:lnTo>
                  <a:lnTo>
                    <a:pt x="102" y="8"/>
                  </a:lnTo>
                  <a:lnTo>
                    <a:pt x="130" y="20"/>
                  </a:lnTo>
                  <a:lnTo>
                    <a:pt x="152" y="28"/>
                  </a:lnTo>
                  <a:lnTo>
                    <a:pt x="158" y="32"/>
                  </a:lnTo>
                  <a:lnTo>
                    <a:pt x="162" y="36"/>
                  </a:lnTo>
                  <a:lnTo>
                    <a:pt x="166" y="40"/>
                  </a:lnTo>
                  <a:lnTo>
                    <a:pt x="182" y="58"/>
                  </a:lnTo>
                  <a:lnTo>
                    <a:pt x="194" y="70"/>
                  </a:lnTo>
                  <a:lnTo>
                    <a:pt x="202" y="80"/>
                  </a:lnTo>
                  <a:lnTo>
                    <a:pt x="208" y="88"/>
                  </a:lnTo>
                  <a:lnTo>
                    <a:pt x="216" y="96"/>
                  </a:lnTo>
                  <a:lnTo>
                    <a:pt x="222" y="104"/>
                  </a:lnTo>
                  <a:lnTo>
                    <a:pt x="226" y="110"/>
                  </a:lnTo>
                  <a:lnTo>
                    <a:pt x="228" y="142"/>
                  </a:lnTo>
                  <a:lnTo>
                    <a:pt x="230" y="210"/>
                  </a:lnTo>
                  <a:lnTo>
                    <a:pt x="234" y="306"/>
                  </a:lnTo>
                  <a:lnTo>
                    <a:pt x="230" y="360"/>
                  </a:lnTo>
                  <a:lnTo>
                    <a:pt x="230" y="380"/>
                  </a:lnTo>
                  <a:lnTo>
                    <a:pt x="228" y="386"/>
                  </a:lnTo>
                  <a:lnTo>
                    <a:pt x="224" y="390"/>
                  </a:lnTo>
                  <a:lnTo>
                    <a:pt x="210" y="392"/>
                  </a:lnTo>
                  <a:lnTo>
                    <a:pt x="184" y="390"/>
                  </a:lnTo>
                  <a:lnTo>
                    <a:pt x="172" y="388"/>
                  </a:lnTo>
                  <a:lnTo>
                    <a:pt x="160" y="386"/>
                  </a:lnTo>
                  <a:lnTo>
                    <a:pt x="152" y="380"/>
                  </a:lnTo>
                  <a:lnTo>
                    <a:pt x="150" y="378"/>
                  </a:lnTo>
                  <a:lnTo>
                    <a:pt x="150" y="374"/>
                  </a:lnTo>
                  <a:lnTo>
                    <a:pt x="152" y="324"/>
                  </a:lnTo>
                  <a:lnTo>
                    <a:pt x="150" y="318"/>
                  </a:lnTo>
                  <a:lnTo>
                    <a:pt x="148" y="312"/>
                  </a:lnTo>
                  <a:lnTo>
                    <a:pt x="144" y="306"/>
                  </a:lnTo>
                  <a:lnTo>
                    <a:pt x="140" y="300"/>
                  </a:lnTo>
                  <a:lnTo>
                    <a:pt x="136" y="292"/>
                  </a:lnTo>
                  <a:lnTo>
                    <a:pt x="134" y="282"/>
                  </a:lnTo>
                  <a:lnTo>
                    <a:pt x="130" y="270"/>
                  </a:lnTo>
                  <a:lnTo>
                    <a:pt x="124" y="232"/>
                  </a:lnTo>
                  <a:lnTo>
                    <a:pt x="120" y="210"/>
                  </a:lnTo>
                  <a:lnTo>
                    <a:pt x="118" y="204"/>
                  </a:lnTo>
                  <a:lnTo>
                    <a:pt x="118" y="200"/>
                  </a:lnTo>
                  <a:lnTo>
                    <a:pt x="114" y="196"/>
                  </a:lnTo>
                  <a:lnTo>
                    <a:pt x="92" y="186"/>
                  </a:lnTo>
                  <a:lnTo>
                    <a:pt x="74" y="178"/>
                  </a:lnTo>
                  <a:lnTo>
                    <a:pt x="38" y="174"/>
                  </a:lnTo>
                  <a:lnTo>
                    <a:pt x="36" y="174"/>
                  </a:lnTo>
                  <a:lnTo>
                    <a:pt x="32" y="172"/>
                  </a:lnTo>
                  <a:lnTo>
                    <a:pt x="28" y="168"/>
                  </a:lnTo>
                  <a:lnTo>
                    <a:pt x="28" y="164"/>
                  </a:lnTo>
                  <a:lnTo>
                    <a:pt x="30" y="160"/>
                  </a:lnTo>
                  <a:lnTo>
                    <a:pt x="34" y="154"/>
                  </a:lnTo>
                  <a:lnTo>
                    <a:pt x="28" y="154"/>
                  </a:lnTo>
                  <a:lnTo>
                    <a:pt x="18" y="152"/>
                  </a:lnTo>
                  <a:lnTo>
                    <a:pt x="12" y="150"/>
                  </a:lnTo>
                  <a:lnTo>
                    <a:pt x="6" y="148"/>
                  </a:lnTo>
                  <a:lnTo>
                    <a:pt x="2" y="144"/>
                  </a:lnTo>
                  <a:lnTo>
                    <a:pt x="0" y="138"/>
                  </a:lnTo>
                  <a:lnTo>
                    <a:pt x="0" y="136"/>
                  </a:lnTo>
                  <a:lnTo>
                    <a:pt x="2" y="132"/>
                  </a:lnTo>
                  <a:lnTo>
                    <a:pt x="6" y="128"/>
                  </a:lnTo>
                  <a:lnTo>
                    <a:pt x="18" y="126"/>
                  </a:lnTo>
                  <a:lnTo>
                    <a:pt x="24" y="124"/>
                  </a:lnTo>
                  <a:lnTo>
                    <a:pt x="22" y="122"/>
                  </a:lnTo>
                  <a:lnTo>
                    <a:pt x="14" y="118"/>
                  </a:lnTo>
                  <a:lnTo>
                    <a:pt x="10" y="114"/>
                  </a:lnTo>
                  <a:lnTo>
                    <a:pt x="8" y="110"/>
                  </a:lnTo>
                  <a:lnTo>
                    <a:pt x="8" y="106"/>
                  </a:lnTo>
                  <a:lnTo>
                    <a:pt x="10" y="100"/>
                  </a:lnTo>
                  <a:lnTo>
                    <a:pt x="16" y="92"/>
                  </a:lnTo>
                  <a:lnTo>
                    <a:pt x="22" y="90"/>
                  </a:lnTo>
                  <a:lnTo>
                    <a:pt x="28" y="90"/>
                  </a:lnTo>
                  <a:lnTo>
                    <a:pt x="34" y="88"/>
                  </a:lnTo>
                  <a:lnTo>
                    <a:pt x="64" y="80"/>
                  </a:lnTo>
                  <a:lnTo>
                    <a:pt x="92" y="74"/>
                  </a:lnTo>
                  <a:lnTo>
                    <a:pt x="114" y="74"/>
                  </a:lnTo>
                  <a:lnTo>
                    <a:pt x="126" y="76"/>
                  </a:lnTo>
                  <a:lnTo>
                    <a:pt x="136" y="78"/>
                  </a:lnTo>
                  <a:lnTo>
                    <a:pt x="144" y="82"/>
                  </a:lnTo>
                  <a:lnTo>
                    <a:pt x="136" y="66"/>
                  </a:lnTo>
                  <a:lnTo>
                    <a:pt x="102" y="46"/>
                  </a:lnTo>
                  <a:lnTo>
                    <a:pt x="82" y="34"/>
                  </a:lnTo>
                  <a:lnTo>
                    <a:pt x="72" y="24"/>
                  </a:lnTo>
                  <a:lnTo>
                    <a:pt x="68" y="20"/>
                  </a:lnTo>
                  <a:lnTo>
                    <a:pt x="66" y="16"/>
                  </a:lnTo>
                  <a:lnTo>
                    <a:pt x="68" y="10"/>
                  </a:lnTo>
                  <a:lnTo>
                    <a:pt x="70" y="4"/>
                  </a:lnTo>
                  <a:lnTo>
                    <a:pt x="76" y="0"/>
                  </a:lnTo>
                  <a:lnTo>
                    <a:pt x="82" y="2"/>
                  </a:lnTo>
                  <a:close/>
                </a:path>
              </a:pathLst>
            </a:custGeom>
            <a:solidFill>
              <a:srgbClr val="6E5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5156" name="Freeform 29"/>
            <p:cNvSpPr>
              <a:spLocks/>
            </p:cNvSpPr>
            <p:nvPr/>
          </p:nvSpPr>
          <p:spPr bwMode="auto">
            <a:xfrm>
              <a:off x="2393" y="1584"/>
              <a:ext cx="254" cy="266"/>
            </a:xfrm>
            <a:custGeom>
              <a:avLst/>
              <a:gdLst>
                <a:gd name="T0" fmla="*/ 254 w 254"/>
                <a:gd name="T1" fmla="*/ 42 h 266"/>
                <a:gd name="T2" fmla="*/ 254 w 254"/>
                <a:gd name="T3" fmla="*/ 42 h 266"/>
                <a:gd name="T4" fmla="*/ 254 w 254"/>
                <a:gd name="T5" fmla="*/ 20 h 266"/>
                <a:gd name="T6" fmla="*/ 252 w 254"/>
                <a:gd name="T7" fmla="*/ 0 h 266"/>
                <a:gd name="T8" fmla="*/ 0 w 254"/>
                <a:gd name="T9" fmla="*/ 0 h 266"/>
                <a:gd name="T10" fmla="*/ 0 w 254"/>
                <a:gd name="T11" fmla="*/ 264 h 266"/>
                <a:gd name="T12" fmla="*/ 0 w 254"/>
                <a:gd name="T13" fmla="*/ 264 h 266"/>
                <a:gd name="T14" fmla="*/ 30 w 254"/>
                <a:gd name="T15" fmla="*/ 266 h 266"/>
                <a:gd name="T16" fmla="*/ 30 w 254"/>
                <a:gd name="T17" fmla="*/ 266 h 266"/>
                <a:gd name="T18" fmla="*/ 54 w 254"/>
                <a:gd name="T19" fmla="*/ 264 h 266"/>
                <a:gd name="T20" fmla="*/ 76 w 254"/>
                <a:gd name="T21" fmla="*/ 260 h 266"/>
                <a:gd name="T22" fmla="*/ 98 w 254"/>
                <a:gd name="T23" fmla="*/ 256 h 266"/>
                <a:gd name="T24" fmla="*/ 118 w 254"/>
                <a:gd name="T25" fmla="*/ 248 h 266"/>
                <a:gd name="T26" fmla="*/ 138 w 254"/>
                <a:gd name="T27" fmla="*/ 238 h 266"/>
                <a:gd name="T28" fmla="*/ 156 w 254"/>
                <a:gd name="T29" fmla="*/ 228 h 266"/>
                <a:gd name="T30" fmla="*/ 174 w 254"/>
                <a:gd name="T31" fmla="*/ 214 h 266"/>
                <a:gd name="T32" fmla="*/ 190 w 254"/>
                <a:gd name="T33" fmla="*/ 200 h 266"/>
                <a:gd name="T34" fmla="*/ 204 w 254"/>
                <a:gd name="T35" fmla="*/ 184 h 266"/>
                <a:gd name="T36" fmla="*/ 216 w 254"/>
                <a:gd name="T37" fmla="*/ 166 h 266"/>
                <a:gd name="T38" fmla="*/ 228 w 254"/>
                <a:gd name="T39" fmla="*/ 148 h 266"/>
                <a:gd name="T40" fmla="*/ 238 w 254"/>
                <a:gd name="T41" fmla="*/ 128 h 266"/>
                <a:gd name="T42" fmla="*/ 244 w 254"/>
                <a:gd name="T43" fmla="*/ 108 h 266"/>
                <a:gd name="T44" fmla="*/ 250 w 254"/>
                <a:gd name="T45" fmla="*/ 86 h 266"/>
                <a:gd name="T46" fmla="*/ 254 w 254"/>
                <a:gd name="T47" fmla="*/ 64 h 266"/>
                <a:gd name="T48" fmla="*/ 254 w 254"/>
                <a:gd name="T49" fmla="*/ 42 h 266"/>
                <a:gd name="T50" fmla="*/ 254 w 254"/>
                <a:gd name="T51" fmla="*/ 42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4"/>
                <a:gd name="T79" fmla="*/ 0 h 266"/>
                <a:gd name="T80" fmla="*/ 254 w 254"/>
                <a:gd name="T81" fmla="*/ 266 h 2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4" h="266">
                  <a:moveTo>
                    <a:pt x="254" y="42"/>
                  </a:moveTo>
                  <a:lnTo>
                    <a:pt x="254" y="42"/>
                  </a:lnTo>
                  <a:lnTo>
                    <a:pt x="254" y="20"/>
                  </a:lnTo>
                  <a:lnTo>
                    <a:pt x="252" y="0"/>
                  </a:lnTo>
                  <a:lnTo>
                    <a:pt x="0" y="0"/>
                  </a:lnTo>
                  <a:lnTo>
                    <a:pt x="0" y="264"/>
                  </a:lnTo>
                  <a:lnTo>
                    <a:pt x="30" y="266"/>
                  </a:lnTo>
                  <a:lnTo>
                    <a:pt x="54" y="264"/>
                  </a:lnTo>
                  <a:lnTo>
                    <a:pt x="76" y="260"/>
                  </a:lnTo>
                  <a:lnTo>
                    <a:pt x="98" y="256"/>
                  </a:lnTo>
                  <a:lnTo>
                    <a:pt x="118" y="248"/>
                  </a:lnTo>
                  <a:lnTo>
                    <a:pt x="138" y="238"/>
                  </a:lnTo>
                  <a:lnTo>
                    <a:pt x="156" y="228"/>
                  </a:lnTo>
                  <a:lnTo>
                    <a:pt x="174" y="214"/>
                  </a:lnTo>
                  <a:lnTo>
                    <a:pt x="190" y="200"/>
                  </a:lnTo>
                  <a:lnTo>
                    <a:pt x="204" y="184"/>
                  </a:lnTo>
                  <a:lnTo>
                    <a:pt x="216" y="166"/>
                  </a:lnTo>
                  <a:lnTo>
                    <a:pt x="228" y="148"/>
                  </a:lnTo>
                  <a:lnTo>
                    <a:pt x="238" y="128"/>
                  </a:lnTo>
                  <a:lnTo>
                    <a:pt x="244" y="108"/>
                  </a:lnTo>
                  <a:lnTo>
                    <a:pt x="250" y="86"/>
                  </a:lnTo>
                  <a:lnTo>
                    <a:pt x="254" y="64"/>
                  </a:lnTo>
                  <a:lnTo>
                    <a:pt x="254" y="42"/>
                  </a:lnTo>
                  <a:close/>
                </a:path>
              </a:pathLst>
            </a:custGeom>
            <a:solidFill>
              <a:srgbClr val="CAD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5157" name="Freeform 30"/>
            <p:cNvSpPr>
              <a:spLocks noEditPoints="1"/>
            </p:cNvSpPr>
            <p:nvPr/>
          </p:nvSpPr>
          <p:spPr bwMode="auto">
            <a:xfrm>
              <a:off x="2387" y="1578"/>
              <a:ext cx="986" cy="1164"/>
            </a:xfrm>
            <a:custGeom>
              <a:avLst/>
              <a:gdLst>
                <a:gd name="T0" fmla="*/ 978 w 986"/>
                <a:gd name="T1" fmla="*/ 0 h 1164"/>
                <a:gd name="T2" fmla="*/ 0 w 986"/>
                <a:gd name="T3" fmla="*/ 0 h 1164"/>
                <a:gd name="T4" fmla="*/ 0 w 986"/>
                <a:gd name="T5" fmla="*/ 1164 h 1164"/>
                <a:gd name="T6" fmla="*/ 986 w 986"/>
                <a:gd name="T7" fmla="*/ 1164 h 1164"/>
                <a:gd name="T8" fmla="*/ 986 w 986"/>
                <a:gd name="T9" fmla="*/ 0 h 1164"/>
                <a:gd name="T10" fmla="*/ 978 w 986"/>
                <a:gd name="T11" fmla="*/ 0 h 1164"/>
                <a:gd name="T12" fmla="*/ 970 w 986"/>
                <a:gd name="T13" fmla="*/ 16 h 1164"/>
                <a:gd name="T14" fmla="*/ 970 w 986"/>
                <a:gd name="T15" fmla="*/ 16 h 1164"/>
                <a:gd name="T16" fmla="*/ 970 w 986"/>
                <a:gd name="T17" fmla="*/ 1148 h 1164"/>
                <a:gd name="T18" fmla="*/ 970 w 986"/>
                <a:gd name="T19" fmla="*/ 1148 h 1164"/>
                <a:gd name="T20" fmla="*/ 16 w 986"/>
                <a:gd name="T21" fmla="*/ 1148 h 1164"/>
                <a:gd name="T22" fmla="*/ 16 w 986"/>
                <a:gd name="T23" fmla="*/ 1148 h 1164"/>
                <a:gd name="T24" fmla="*/ 16 w 986"/>
                <a:gd name="T25" fmla="*/ 16 h 1164"/>
                <a:gd name="T26" fmla="*/ 16 w 986"/>
                <a:gd name="T27" fmla="*/ 16 h 1164"/>
                <a:gd name="T28" fmla="*/ 970 w 986"/>
                <a:gd name="T29" fmla="*/ 16 h 1164"/>
                <a:gd name="T30" fmla="*/ 970 w 986"/>
                <a:gd name="T31" fmla="*/ 16 h 1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6"/>
                <a:gd name="T49" fmla="*/ 0 h 1164"/>
                <a:gd name="T50" fmla="*/ 986 w 986"/>
                <a:gd name="T51" fmla="*/ 1164 h 1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6" h="1164">
                  <a:moveTo>
                    <a:pt x="978" y="0"/>
                  </a:moveTo>
                  <a:lnTo>
                    <a:pt x="0" y="0"/>
                  </a:lnTo>
                  <a:lnTo>
                    <a:pt x="0" y="1164"/>
                  </a:lnTo>
                  <a:lnTo>
                    <a:pt x="986" y="1164"/>
                  </a:lnTo>
                  <a:lnTo>
                    <a:pt x="986" y="0"/>
                  </a:lnTo>
                  <a:lnTo>
                    <a:pt x="978" y="0"/>
                  </a:lnTo>
                  <a:close/>
                  <a:moveTo>
                    <a:pt x="970" y="16"/>
                  </a:moveTo>
                  <a:lnTo>
                    <a:pt x="970" y="16"/>
                  </a:lnTo>
                  <a:lnTo>
                    <a:pt x="970" y="1148"/>
                  </a:lnTo>
                  <a:lnTo>
                    <a:pt x="16" y="1148"/>
                  </a:lnTo>
                  <a:lnTo>
                    <a:pt x="16" y="16"/>
                  </a:lnTo>
                  <a:lnTo>
                    <a:pt x="97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grpSp>
      <p:sp>
        <p:nvSpPr>
          <p:cNvPr id="5127" name="Text Box 47"/>
          <p:cNvSpPr txBox="1">
            <a:spLocks noChangeArrowheads="1"/>
          </p:cNvSpPr>
          <p:nvPr/>
        </p:nvSpPr>
        <p:spPr bwMode="auto">
          <a:xfrm>
            <a:off x="1066800" y="1571625"/>
            <a:ext cx="120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user</a:t>
            </a:r>
          </a:p>
        </p:txBody>
      </p:sp>
      <p:graphicFrame>
        <p:nvGraphicFramePr>
          <p:cNvPr id="5122" name="Object 2"/>
          <p:cNvGraphicFramePr>
            <a:graphicFrameLocks noChangeAspect="1"/>
          </p:cNvGraphicFramePr>
          <p:nvPr/>
        </p:nvGraphicFramePr>
        <p:xfrm>
          <a:off x="3805238" y="1800225"/>
          <a:ext cx="2170112" cy="1781175"/>
        </p:xfrm>
        <a:graphic>
          <a:graphicData uri="http://schemas.openxmlformats.org/presentationml/2006/ole">
            <mc:AlternateContent xmlns:mc="http://schemas.openxmlformats.org/markup-compatibility/2006">
              <mc:Choice xmlns:v="urn:schemas-microsoft-com:vml" Requires="v">
                <p:oleObj spid="_x0000_s659459" name="Bitmap Image" r:id="rId3" imgW="11342857" imgH="9314286" progId="Paint.Picture">
                  <p:embed/>
                </p:oleObj>
              </mc:Choice>
              <mc:Fallback>
                <p:oleObj name="Bitmap Image" r:id="rId3" imgW="11342857" imgH="931428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5238" y="1800225"/>
                        <a:ext cx="2170112"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28" name="Line 50"/>
          <p:cNvSpPr>
            <a:spLocks noChangeShapeType="1"/>
          </p:cNvSpPr>
          <p:nvPr/>
        </p:nvSpPr>
        <p:spPr bwMode="auto">
          <a:xfrm>
            <a:off x="6172200" y="2743200"/>
            <a:ext cx="1600200" cy="533400"/>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5129" name="Line 51"/>
          <p:cNvSpPr>
            <a:spLocks noChangeShapeType="1"/>
          </p:cNvSpPr>
          <p:nvPr/>
        </p:nvSpPr>
        <p:spPr bwMode="auto">
          <a:xfrm>
            <a:off x="2438400" y="2638425"/>
            <a:ext cx="1219200" cy="0"/>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4162" name="Rectangle 66"/>
          <p:cNvSpPr>
            <a:spLocks noChangeArrowheads="1"/>
          </p:cNvSpPr>
          <p:nvPr/>
        </p:nvSpPr>
        <p:spPr bwMode="auto">
          <a:xfrm>
            <a:off x="0" y="1524000"/>
            <a:ext cx="9144000" cy="5334000"/>
          </a:xfrm>
          <a:prstGeom prst="rect">
            <a:avLst/>
          </a:prstGeom>
          <a:gradFill rotWithShape="1">
            <a:gsLst>
              <a:gs pos="0">
                <a:srgbClr val="0066FF">
                  <a:alpha val="60001"/>
                </a:srgbClr>
              </a:gs>
              <a:gs pos="100000">
                <a:srgbClr val="3399FF">
                  <a:alpha val="60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5131" name="Picture 16" descr="MCj0415920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13" y="4648200"/>
            <a:ext cx="1196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Text Box 52"/>
          <p:cNvSpPr txBox="1">
            <a:spLocks noChangeArrowheads="1"/>
          </p:cNvSpPr>
          <p:nvPr/>
        </p:nvSpPr>
        <p:spPr bwMode="auto">
          <a:xfrm>
            <a:off x="977900" y="42672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mobile user</a:t>
            </a:r>
          </a:p>
        </p:txBody>
      </p:sp>
      <p:sp>
        <p:nvSpPr>
          <p:cNvPr id="5133" name="Text Box 53"/>
          <p:cNvSpPr txBox="1">
            <a:spLocks noChangeArrowheads="1"/>
          </p:cNvSpPr>
          <p:nvPr/>
        </p:nvSpPr>
        <p:spPr bwMode="auto">
          <a:xfrm>
            <a:off x="3276600" y="63388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proxy server</a:t>
            </a:r>
          </a:p>
        </p:txBody>
      </p:sp>
      <p:sp>
        <p:nvSpPr>
          <p:cNvPr id="5134" name="Rectangle 54"/>
          <p:cNvSpPr>
            <a:spLocks noChangeArrowheads="1"/>
          </p:cNvSpPr>
          <p:nvPr/>
        </p:nvSpPr>
        <p:spPr bwMode="auto">
          <a:xfrm>
            <a:off x="3276600" y="4191000"/>
            <a:ext cx="3276600" cy="2133600"/>
          </a:xfrm>
          <a:prstGeom prst="rect">
            <a:avLst/>
          </a:prstGeom>
          <a:noFill/>
          <a:ln w="38100">
            <a:solidFill>
              <a:srgbClr val="FFFF99"/>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5135" name="Picture 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4588" y="4394200"/>
            <a:ext cx="11398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56"/>
          <p:cNvSpPr txBox="1">
            <a:spLocks noChangeArrowheads="1"/>
          </p:cNvSpPr>
          <p:nvPr/>
        </p:nvSpPr>
        <p:spPr bwMode="auto">
          <a:xfrm>
            <a:off x="4648200" y="58674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600">
                <a:solidFill>
                  <a:srgbClr val="FFFF99"/>
                </a:solidFill>
                <a:latin typeface="Franklin Gothic Medium" charset="0"/>
              </a:rPr>
              <a:t>proxy browser</a:t>
            </a:r>
          </a:p>
        </p:txBody>
      </p:sp>
      <p:pic>
        <p:nvPicPr>
          <p:cNvPr id="5137" name="Picture 58" descr="MCj043524200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4648200"/>
            <a:ext cx="655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8" name="Text Box 59"/>
          <p:cNvSpPr txBox="1">
            <a:spLocks noChangeArrowheads="1"/>
          </p:cNvSpPr>
          <p:nvPr/>
        </p:nvSpPr>
        <p:spPr bwMode="auto">
          <a:xfrm>
            <a:off x="3200400" y="58674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600">
                <a:solidFill>
                  <a:srgbClr val="FFFF99"/>
                </a:solidFill>
                <a:latin typeface="Franklin Gothic Medium" charset="0"/>
              </a:rPr>
              <a:t>web server</a:t>
            </a:r>
          </a:p>
        </p:txBody>
      </p:sp>
      <p:sp>
        <p:nvSpPr>
          <p:cNvPr id="5139" name="Line 60"/>
          <p:cNvSpPr>
            <a:spLocks noChangeShapeType="1"/>
          </p:cNvSpPr>
          <p:nvPr/>
        </p:nvSpPr>
        <p:spPr bwMode="auto">
          <a:xfrm>
            <a:off x="4432300" y="5105400"/>
            <a:ext cx="381000" cy="0"/>
          </a:xfrm>
          <a:prstGeom prst="line">
            <a:avLst/>
          </a:prstGeom>
          <a:noFill/>
          <a:ln w="381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5140" name="Line 61"/>
          <p:cNvSpPr>
            <a:spLocks noChangeShapeType="1"/>
          </p:cNvSpPr>
          <p:nvPr/>
        </p:nvSpPr>
        <p:spPr bwMode="auto">
          <a:xfrm>
            <a:off x="2409825" y="5116513"/>
            <a:ext cx="1158875" cy="1587"/>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5141" name="Line 62"/>
          <p:cNvSpPr>
            <a:spLocks noChangeShapeType="1"/>
          </p:cNvSpPr>
          <p:nvPr/>
        </p:nvSpPr>
        <p:spPr bwMode="auto">
          <a:xfrm flipV="1">
            <a:off x="6248400" y="4267200"/>
            <a:ext cx="1498600" cy="762000"/>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5142" name="Rectangle 2"/>
          <p:cNvSpPr>
            <a:spLocks noGrp="1" noChangeArrowheads="1"/>
          </p:cNvSpPr>
          <p:nvPr>
            <p:ph type="title"/>
          </p:nvPr>
        </p:nvSpPr>
        <p:spPr/>
        <p:txBody>
          <a:bodyPr/>
          <a:lstStyle/>
          <a:p>
            <a:pPr eaLnBrk="1" hangingPunct="1"/>
            <a:r>
              <a:rPr lang="en-US" altLang="x-none"/>
              <a:t>Highlight</a:t>
            </a:r>
          </a:p>
        </p:txBody>
      </p:sp>
      <p:pic>
        <p:nvPicPr>
          <p:cNvPr id="5143" name="Picture 7" descr="MCj0435242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2971800"/>
            <a:ext cx="9699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Text Box 8"/>
          <p:cNvSpPr txBox="1">
            <a:spLocks noChangeArrowheads="1"/>
          </p:cNvSpPr>
          <p:nvPr/>
        </p:nvSpPr>
        <p:spPr bwMode="auto">
          <a:xfrm>
            <a:off x="8001000" y="2286000"/>
            <a:ext cx="782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web</a:t>
            </a:r>
            <a:br>
              <a:rPr lang="en-US" altLang="x-none" sz="1800">
                <a:solidFill>
                  <a:srgbClr val="FFFF99"/>
                </a:solidFill>
                <a:latin typeface="Franklin Gothic Medium" charset="0"/>
              </a:rPr>
            </a:br>
            <a:r>
              <a:rPr lang="en-US" altLang="x-none" sz="1800">
                <a:solidFill>
                  <a:srgbClr val="FFFF99"/>
                </a:solidFill>
                <a:latin typeface="Franklin Gothic Medium" charset="0"/>
              </a:rPr>
              <a:t>server</a:t>
            </a:r>
          </a:p>
        </p:txBody>
      </p:sp>
    </p:spTree>
    <p:extLst>
      <p:ext uri="{BB962C8B-B14F-4D97-AF65-F5344CB8AC3E}">
        <p14:creationId xmlns:p14="http://schemas.microsoft.com/office/powerpoint/2010/main" val="1618832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6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Cj0415920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3657600"/>
            <a:ext cx="1196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52"/>
          <p:cNvSpPr txBox="1">
            <a:spLocks noChangeArrowheads="1"/>
          </p:cNvSpPr>
          <p:nvPr/>
        </p:nvSpPr>
        <p:spPr bwMode="auto">
          <a:xfrm>
            <a:off x="762000" y="32766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mobile user</a:t>
            </a:r>
          </a:p>
        </p:txBody>
      </p:sp>
      <p:sp>
        <p:nvSpPr>
          <p:cNvPr id="28676" name="Text Box 53"/>
          <p:cNvSpPr txBox="1">
            <a:spLocks noChangeArrowheads="1"/>
          </p:cNvSpPr>
          <p:nvPr/>
        </p:nvSpPr>
        <p:spPr bwMode="auto">
          <a:xfrm>
            <a:off x="3060700" y="53482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proxy server</a:t>
            </a:r>
          </a:p>
        </p:txBody>
      </p:sp>
      <p:sp>
        <p:nvSpPr>
          <p:cNvPr id="28677" name="Rectangle 54"/>
          <p:cNvSpPr>
            <a:spLocks noChangeArrowheads="1"/>
          </p:cNvSpPr>
          <p:nvPr/>
        </p:nvSpPr>
        <p:spPr bwMode="auto">
          <a:xfrm>
            <a:off x="3060700" y="3200400"/>
            <a:ext cx="3276600" cy="2133600"/>
          </a:xfrm>
          <a:prstGeom prst="rect">
            <a:avLst/>
          </a:prstGeom>
          <a:noFill/>
          <a:ln w="38100">
            <a:solidFill>
              <a:srgbClr val="FFFF99"/>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28678" name="Picture 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688" y="3403600"/>
            <a:ext cx="11398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56"/>
          <p:cNvSpPr txBox="1">
            <a:spLocks noChangeArrowheads="1"/>
          </p:cNvSpPr>
          <p:nvPr/>
        </p:nvSpPr>
        <p:spPr bwMode="auto">
          <a:xfrm>
            <a:off x="4432300" y="48768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600">
                <a:solidFill>
                  <a:srgbClr val="FFFF99"/>
                </a:solidFill>
                <a:latin typeface="Franklin Gothic Medium" charset="0"/>
              </a:rPr>
              <a:t>proxy browser</a:t>
            </a:r>
          </a:p>
        </p:txBody>
      </p:sp>
      <p:pic>
        <p:nvPicPr>
          <p:cNvPr id="28680" name="Picture 58" descr="MCj0435242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00" y="3657600"/>
            <a:ext cx="655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1" name="Text Box 59"/>
          <p:cNvSpPr txBox="1">
            <a:spLocks noChangeArrowheads="1"/>
          </p:cNvSpPr>
          <p:nvPr/>
        </p:nvSpPr>
        <p:spPr bwMode="auto">
          <a:xfrm>
            <a:off x="2984500" y="48768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600">
                <a:solidFill>
                  <a:srgbClr val="FFFF99"/>
                </a:solidFill>
                <a:latin typeface="Franklin Gothic Medium" charset="0"/>
              </a:rPr>
              <a:t>web server</a:t>
            </a:r>
          </a:p>
        </p:txBody>
      </p:sp>
      <p:sp>
        <p:nvSpPr>
          <p:cNvPr id="28682" name="Line 60"/>
          <p:cNvSpPr>
            <a:spLocks noChangeShapeType="1"/>
          </p:cNvSpPr>
          <p:nvPr/>
        </p:nvSpPr>
        <p:spPr bwMode="auto">
          <a:xfrm>
            <a:off x="4216400" y="4114800"/>
            <a:ext cx="381000" cy="0"/>
          </a:xfrm>
          <a:prstGeom prst="line">
            <a:avLst/>
          </a:prstGeom>
          <a:noFill/>
          <a:ln w="381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8683" name="Line 61"/>
          <p:cNvSpPr>
            <a:spLocks noChangeShapeType="1"/>
          </p:cNvSpPr>
          <p:nvPr/>
        </p:nvSpPr>
        <p:spPr bwMode="auto">
          <a:xfrm>
            <a:off x="2193925" y="4125913"/>
            <a:ext cx="1158875" cy="1587"/>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8684" name="Rectangle 2"/>
          <p:cNvSpPr>
            <a:spLocks noGrp="1" noChangeArrowheads="1"/>
          </p:cNvSpPr>
          <p:nvPr>
            <p:ph type="title"/>
          </p:nvPr>
        </p:nvSpPr>
        <p:spPr/>
        <p:txBody>
          <a:bodyPr/>
          <a:lstStyle/>
          <a:p>
            <a:pPr eaLnBrk="1" hangingPunct="1"/>
            <a:r>
              <a:rPr lang="en-US" altLang="x-none"/>
              <a:t>Highlight Server Architecture</a:t>
            </a:r>
          </a:p>
        </p:txBody>
      </p:sp>
      <p:pic>
        <p:nvPicPr>
          <p:cNvPr id="28685" name="Picture 7" descr="MCj0435242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1700" y="3581400"/>
            <a:ext cx="9699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6" name="Text Box 8"/>
          <p:cNvSpPr txBox="1">
            <a:spLocks noChangeArrowheads="1"/>
          </p:cNvSpPr>
          <p:nvPr/>
        </p:nvSpPr>
        <p:spPr bwMode="auto">
          <a:xfrm>
            <a:off x="7327900" y="2895600"/>
            <a:ext cx="782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web</a:t>
            </a:r>
            <a:br>
              <a:rPr lang="en-US" altLang="x-none" sz="1800">
                <a:solidFill>
                  <a:srgbClr val="FFFF99"/>
                </a:solidFill>
                <a:latin typeface="Franklin Gothic Medium" charset="0"/>
              </a:rPr>
            </a:br>
            <a:r>
              <a:rPr lang="en-US" altLang="x-none" sz="1800">
                <a:solidFill>
                  <a:srgbClr val="FFFF99"/>
                </a:solidFill>
                <a:latin typeface="Franklin Gothic Medium" charset="0"/>
              </a:rPr>
              <a:t>server</a:t>
            </a:r>
          </a:p>
        </p:txBody>
      </p:sp>
      <p:sp>
        <p:nvSpPr>
          <p:cNvPr id="28687" name="Line 61"/>
          <p:cNvSpPr>
            <a:spLocks noChangeShapeType="1"/>
          </p:cNvSpPr>
          <p:nvPr/>
        </p:nvSpPr>
        <p:spPr bwMode="auto">
          <a:xfrm>
            <a:off x="6016625" y="4114800"/>
            <a:ext cx="1158875" cy="1588"/>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8688" name="Line 63"/>
          <p:cNvSpPr>
            <a:spLocks noChangeShapeType="1"/>
          </p:cNvSpPr>
          <p:nvPr/>
        </p:nvSpPr>
        <p:spPr bwMode="auto">
          <a:xfrm flipV="1">
            <a:off x="4648200" y="2651125"/>
            <a:ext cx="0" cy="457200"/>
          </a:xfrm>
          <a:prstGeom prst="line">
            <a:avLst/>
          </a:prstGeom>
          <a:noFill/>
          <a:ln w="63500">
            <a:solidFill>
              <a:srgbClr val="FFFF99"/>
            </a:solidFill>
            <a:round/>
            <a:headEnd type="triangle" w="med" len="me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8689" name="Folded Corner 39"/>
          <p:cNvSpPr>
            <a:spLocks noChangeArrowheads="1"/>
          </p:cNvSpPr>
          <p:nvPr/>
        </p:nvSpPr>
        <p:spPr bwMode="auto">
          <a:xfrm flipV="1">
            <a:off x="4327525" y="1692275"/>
            <a:ext cx="644525" cy="838200"/>
          </a:xfrm>
          <a:prstGeom prst="foldedCorner">
            <a:avLst>
              <a:gd name="adj" fmla="val 28764"/>
            </a:avLst>
          </a:prstGeom>
          <a:noFill/>
          <a:ln w="28575">
            <a:solidFill>
              <a:srgbClr val="FFFF99"/>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28690" name="Straight Connector 41"/>
          <p:cNvCxnSpPr>
            <a:cxnSpLocks noChangeShapeType="1"/>
          </p:cNvCxnSpPr>
          <p:nvPr/>
        </p:nvCxnSpPr>
        <p:spPr bwMode="auto">
          <a:xfrm>
            <a:off x="4419600" y="1979613"/>
            <a:ext cx="457200" cy="1587"/>
          </a:xfrm>
          <a:prstGeom prst="line">
            <a:avLst/>
          </a:prstGeom>
          <a:noFill/>
          <a:ln w="38100">
            <a:solidFill>
              <a:srgbClr val="FFFF99"/>
            </a:solidFill>
            <a:round/>
            <a:headEnd/>
            <a:tailEnd/>
          </a:ln>
          <a:extLst>
            <a:ext uri="{909E8E84-426E-40DD-AFC4-6F175D3DCCD1}">
              <a14:hiddenFill xmlns:a14="http://schemas.microsoft.com/office/drawing/2010/main">
                <a:noFill/>
              </a14:hiddenFill>
            </a:ext>
          </a:extLst>
        </p:spPr>
      </p:cxnSp>
      <p:cxnSp>
        <p:nvCxnSpPr>
          <p:cNvPr id="28691" name="Straight Connector 43"/>
          <p:cNvCxnSpPr>
            <a:cxnSpLocks noChangeShapeType="1"/>
          </p:cNvCxnSpPr>
          <p:nvPr/>
        </p:nvCxnSpPr>
        <p:spPr bwMode="auto">
          <a:xfrm>
            <a:off x="4419600" y="2132013"/>
            <a:ext cx="457200" cy="1587"/>
          </a:xfrm>
          <a:prstGeom prst="line">
            <a:avLst/>
          </a:prstGeom>
          <a:noFill/>
          <a:ln w="38100">
            <a:solidFill>
              <a:srgbClr val="FFFF99"/>
            </a:solidFill>
            <a:round/>
            <a:headEnd/>
            <a:tailEnd/>
          </a:ln>
          <a:extLst>
            <a:ext uri="{909E8E84-426E-40DD-AFC4-6F175D3DCCD1}">
              <a14:hiddenFill xmlns:a14="http://schemas.microsoft.com/office/drawing/2010/main">
                <a:noFill/>
              </a14:hiddenFill>
            </a:ext>
          </a:extLst>
        </p:spPr>
      </p:cxnSp>
      <p:cxnSp>
        <p:nvCxnSpPr>
          <p:cNvPr id="28692" name="Straight Connector 44"/>
          <p:cNvCxnSpPr>
            <a:cxnSpLocks noChangeShapeType="1"/>
          </p:cNvCxnSpPr>
          <p:nvPr/>
        </p:nvCxnSpPr>
        <p:spPr bwMode="auto">
          <a:xfrm>
            <a:off x="4419600" y="2284413"/>
            <a:ext cx="457200" cy="1587"/>
          </a:xfrm>
          <a:prstGeom prst="line">
            <a:avLst/>
          </a:prstGeom>
          <a:noFill/>
          <a:ln w="38100">
            <a:solidFill>
              <a:srgbClr val="FFFF99"/>
            </a:solidFill>
            <a:round/>
            <a:headEnd/>
            <a:tailEnd/>
          </a:ln>
          <a:extLst>
            <a:ext uri="{909E8E84-426E-40DD-AFC4-6F175D3DCCD1}">
              <a14:hiddenFill xmlns:a14="http://schemas.microsoft.com/office/drawing/2010/main">
                <a:noFill/>
              </a14:hiddenFill>
            </a:ext>
          </a:extLst>
        </p:spPr>
      </p:cxnSp>
      <p:sp>
        <p:nvSpPr>
          <p:cNvPr id="28693" name="Text Box 8"/>
          <p:cNvSpPr txBox="1">
            <a:spLocks noChangeArrowheads="1"/>
          </p:cNvSpPr>
          <p:nvPr/>
        </p:nvSpPr>
        <p:spPr bwMode="auto">
          <a:xfrm>
            <a:off x="5029200" y="1828800"/>
            <a:ext cx="2020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en-US" altLang="x-none" sz="1800">
                <a:solidFill>
                  <a:srgbClr val="FFFF99"/>
                </a:solidFill>
                <a:latin typeface="Franklin Gothic Medium" charset="0"/>
              </a:rPr>
              <a:t>mobile application</a:t>
            </a:r>
          </a:p>
          <a:p>
            <a:pPr algn="l" eaLnBrk="1" hangingPunct="1"/>
            <a:r>
              <a:rPr lang="en-US" altLang="x-none" sz="1800">
                <a:solidFill>
                  <a:srgbClr val="FFFF99"/>
                </a:solidFill>
                <a:latin typeface="Franklin Gothic Medium" charset="0"/>
              </a:rPr>
              <a:t>description</a:t>
            </a:r>
          </a:p>
        </p:txBody>
      </p:sp>
    </p:spTree>
    <p:extLst>
      <p:ext uri="{BB962C8B-B14F-4D97-AF65-F5344CB8AC3E}">
        <p14:creationId xmlns:p14="http://schemas.microsoft.com/office/powerpoint/2010/main" val="12525121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x-none"/>
              <a:t>Remote Control Metaphor</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876425"/>
            <a:ext cx="22034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97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00238"/>
            <a:ext cx="51816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14" name="Straight Arrow Connector 13"/>
          <p:cNvCxnSpPr>
            <a:cxnSpLocks noChangeShapeType="1"/>
          </p:cNvCxnSpPr>
          <p:nvPr/>
        </p:nvCxnSpPr>
        <p:spPr bwMode="auto">
          <a:xfrm rot="16200000" flipV="1">
            <a:off x="1371600" y="3200400"/>
            <a:ext cx="838200" cy="838200"/>
          </a:xfrm>
          <a:prstGeom prst="straightConnector1">
            <a:avLst/>
          </a:prstGeom>
          <a:noFill/>
          <a:ln w="1905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6" name="Oval 15"/>
          <p:cNvSpPr>
            <a:spLocks noChangeArrowheads="1"/>
          </p:cNvSpPr>
          <p:nvPr/>
        </p:nvSpPr>
        <p:spPr bwMode="auto">
          <a:xfrm>
            <a:off x="1347788" y="3176588"/>
            <a:ext cx="76200" cy="76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7" name="Oval 16"/>
          <p:cNvSpPr>
            <a:spLocks noChangeArrowheads="1"/>
          </p:cNvSpPr>
          <p:nvPr/>
        </p:nvSpPr>
        <p:spPr bwMode="auto">
          <a:xfrm>
            <a:off x="1281113" y="3109913"/>
            <a:ext cx="209550" cy="2095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8" name="Oval 17"/>
          <p:cNvSpPr>
            <a:spLocks noChangeArrowheads="1"/>
          </p:cNvSpPr>
          <p:nvPr/>
        </p:nvSpPr>
        <p:spPr bwMode="auto">
          <a:xfrm>
            <a:off x="1219200" y="3048000"/>
            <a:ext cx="333375" cy="3333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2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05000"/>
            <a:ext cx="51816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23" name="Straight Arrow Connector 22"/>
          <p:cNvCxnSpPr>
            <a:cxnSpLocks noChangeShapeType="1"/>
          </p:cNvCxnSpPr>
          <p:nvPr/>
        </p:nvCxnSpPr>
        <p:spPr bwMode="auto">
          <a:xfrm>
            <a:off x="2895600" y="3200400"/>
            <a:ext cx="533400" cy="1588"/>
          </a:xfrm>
          <a:prstGeom prst="straightConnector1">
            <a:avLst/>
          </a:prstGeom>
          <a:noFill/>
          <a:ln w="76200">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24" name="Straight Arrow Connector 23"/>
          <p:cNvCxnSpPr>
            <a:cxnSpLocks noChangeShapeType="1"/>
          </p:cNvCxnSpPr>
          <p:nvPr/>
        </p:nvCxnSpPr>
        <p:spPr bwMode="auto">
          <a:xfrm>
            <a:off x="2895600" y="3200400"/>
            <a:ext cx="533400" cy="1588"/>
          </a:xfrm>
          <a:prstGeom prst="straightConnector1">
            <a:avLst/>
          </a:prstGeom>
          <a:noFill/>
          <a:ln w="76200">
            <a:solidFill>
              <a:srgbClr val="FFFF99"/>
            </a:solidFill>
            <a:round/>
            <a:headEnd type="triangle" w="med" len="med"/>
            <a:tailEnd/>
          </a:ln>
          <a:extLst>
            <a:ext uri="{909E8E84-426E-40DD-AFC4-6F175D3DCCD1}">
              <a14:hiddenFill xmlns:a14="http://schemas.microsoft.com/office/drawing/2010/main">
                <a:noFill/>
              </a14:hiddenFill>
            </a:ext>
          </a:extLst>
        </p:spPr>
      </p:cxnSp>
      <p:sp>
        <p:nvSpPr>
          <p:cNvPr id="25" name="Rectangle 24"/>
          <p:cNvSpPr>
            <a:spLocks noChangeArrowheads="1"/>
          </p:cNvSpPr>
          <p:nvPr/>
        </p:nvSpPr>
        <p:spPr bwMode="auto">
          <a:xfrm>
            <a:off x="7848600" y="5105400"/>
            <a:ext cx="685800" cy="609600"/>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Tree>
    <p:extLst>
      <p:ext uri="{BB962C8B-B14F-4D97-AF65-F5344CB8AC3E}">
        <p14:creationId xmlns:p14="http://schemas.microsoft.com/office/powerpoint/2010/main" val="133687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100"/>
                                  </p:stCondLst>
                                  <p:childTnLst>
                                    <p:set>
                                      <p:cBhvr>
                                        <p:cTn id="13" dur="1" fill="hold">
                                          <p:stCondLst>
                                            <p:cond delay="0"/>
                                          </p:stCondLst>
                                        </p:cTn>
                                        <p:tgtEl>
                                          <p:spTgt spid="17"/>
                                        </p:tgtEl>
                                        <p:attrNameLst>
                                          <p:attrName>style.visibility</p:attrName>
                                        </p:attrNameLst>
                                      </p:cBhvr>
                                      <p:to>
                                        <p:strVal val="visible"/>
                                      </p:to>
                                    </p:set>
                                  </p:childTnLst>
                                </p:cTn>
                              </p:par>
                            </p:childTnLst>
                          </p:cTn>
                        </p:par>
                        <p:par>
                          <p:cTn id="14" fill="hold" nodeType="afterGroup">
                            <p:stCondLst>
                              <p:cond delay="100"/>
                            </p:stCondLst>
                            <p:childTnLst>
                              <p:par>
                                <p:cTn id="15" presetID="1" presetClass="entr" presetSubtype="0" fill="hold" grpId="0" nodeType="afterEffect">
                                  <p:stCondLst>
                                    <p:cond delay="100"/>
                                  </p:stCondLst>
                                  <p:childTnLst>
                                    <p:set>
                                      <p:cBhvr>
                                        <p:cTn id="16" dur="1" fill="hold">
                                          <p:stCondLst>
                                            <p:cond delay="0"/>
                                          </p:stCondLst>
                                        </p:cTn>
                                        <p:tgtEl>
                                          <p:spTgt spid="18"/>
                                        </p:tgtEl>
                                        <p:attrNameLst>
                                          <p:attrName>style.visibility</p:attrName>
                                        </p:attrNameLst>
                                      </p:cBhvr>
                                      <p:to>
                                        <p:strVal val="visible"/>
                                      </p:to>
                                    </p:set>
                                  </p:childTnLst>
                                </p:cTn>
                              </p:par>
                            </p:childTnLst>
                          </p:cTn>
                        </p:par>
                        <p:par>
                          <p:cTn id="17" fill="hold" nodeType="afterGroup">
                            <p:stCondLst>
                              <p:cond delay="200"/>
                            </p:stCondLst>
                            <p:childTnLst>
                              <p:par>
                                <p:cTn id="18" presetID="1" presetClass="exit" presetSubtype="0" fill="hold" grpId="1" nodeType="afterEffect">
                                  <p:stCondLst>
                                    <p:cond delay="100"/>
                                  </p:stCondLst>
                                  <p:childTnLst>
                                    <p:set>
                                      <p:cBhvr>
                                        <p:cTn id="19" dur="1" fill="hold">
                                          <p:stCondLst>
                                            <p:cond delay="0"/>
                                          </p:stCondLst>
                                        </p:cTn>
                                        <p:tgtEl>
                                          <p:spTgt spid="16"/>
                                        </p:tgtEl>
                                        <p:attrNameLst>
                                          <p:attrName>style.visibility</p:attrName>
                                        </p:attrNameLst>
                                      </p:cBhvr>
                                      <p:to>
                                        <p:strVal val="hidden"/>
                                      </p:to>
                                    </p:set>
                                  </p:childTnLst>
                                </p:cTn>
                              </p:par>
                            </p:childTnLst>
                          </p:cTn>
                        </p:par>
                        <p:par>
                          <p:cTn id="20" fill="hold" nodeType="afterGroup">
                            <p:stCondLst>
                              <p:cond delay="300"/>
                            </p:stCondLst>
                            <p:childTnLst>
                              <p:par>
                                <p:cTn id="21" presetID="1" presetClass="exit" presetSubtype="0" fill="hold" grpId="1" nodeType="afterEffect">
                                  <p:stCondLst>
                                    <p:cond delay="100"/>
                                  </p:stCondLst>
                                  <p:childTnLst>
                                    <p:set>
                                      <p:cBhvr>
                                        <p:cTn id="22" dur="1" fill="hold">
                                          <p:stCondLst>
                                            <p:cond delay="0"/>
                                          </p:stCondLst>
                                        </p:cTn>
                                        <p:tgtEl>
                                          <p:spTgt spid="17"/>
                                        </p:tgtEl>
                                        <p:attrNameLst>
                                          <p:attrName>style.visibility</p:attrName>
                                        </p:attrNameLst>
                                      </p:cBhvr>
                                      <p:to>
                                        <p:strVal val="hidden"/>
                                      </p:to>
                                    </p:set>
                                  </p:childTnLst>
                                </p:cTn>
                              </p:par>
                            </p:childTnLst>
                          </p:cTn>
                        </p:par>
                        <p:par>
                          <p:cTn id="23" fill="hold" nodeType="afterGroup">
                            <p:stCondLst>
                              <p:cond delay="400"/>
                            </p:stCondLst>
                            <p:childTnLst>
                              <p:par>
                                <p:cTn id="24" presetID="1" presetClass="exit" presetSubtype="0" fill="hold" grpId="1" nodeType="afterEffect">
                                  <p:stCondLst>
                                    <p:cond delay="100"/>
                                  </p:stCondLst>
                                  <p:childTnLst>
                                    <p:set>
                                      <p:cBhvr>
                                        <p:cTn id="25" dur="1" fill="hold">
                                          <p:stCondLst>
                                            <p:cond delay="0"/>
                                          </p:stCondLst>
                                        </p:cTn>
                                        <p:tgtEl>
                                          <p:spTgt spid="18"/>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3"/>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animBg="1"/>
      <p:bldP spid="17" grpId="1" animBg="1"/>
      <p:bldP spid="18" grpId="0" animBg="1"/>
      <p:bldP spid="18" grpId="1" animBg="1"/>
      <p:bldP spid="25"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x-none"/>
              <a:t>Remote Control Metaphor</a:t>
            </a:r>
          </a:p>
        </p:txBody>
      </p:sp>
      <p:sp>
        <p:nvSpPr>
          <p:cNvPr id="30723" name="Content Placeholder 2"/>
          <p:cNvSpPr>
            <a:spLocks noGrp="1"/>
          </p:cNvSpPr>
          <p:nvPr>
            <p:ph idx="1"/>
          </p:nvPr>
        </p:nvSpPr>
        <p:spPr/>
        <p:txBody>
          <a:bodyPr/>
          <a:lstStyle/>
          <a:p>
            <a:endParaRPr lang="x-none" altLang="x-none"/>
          </a:p>
        </p:txBody>
      </p:sp>
      <p:pic>
        <p:nvPicPr>
          <p:cNvPr id="3072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876425"/>
            <a:ext cx="22034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07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00238"/>
            <a:ext cx="51816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6" name="Straight Arrow Connector 5"/>
          <p:cNvCxnSpPr>
            <a:cxnSpLocks noChangeShapeType="1"/>
          </p:cNvCxnSpPr>
          <p:nvPr/>
        </p:nvCxnSpPr>
        <p:spPr bwMode="auto">
          <a:xfrm rot="16200000" flipV="1">
            <a:off x="1109663" y="2938463"/>
            <a:ext cx="838200" cy="838200"/>
          </a:xfrm>
          <a:prstGeom prst="straightConnector1">
            <a:avLst/>
          </a:prstGeom>
          <a:noFill/>
          <a:ln w="1905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7" name="TextBox 6"/>
          <p:cNvSpPr txBox="1">
            <a:spLocks noChangeArrowheads="1"/>
          </p:cNvSpPr>
          <p:nvPr/>
        </p:nvSpPr>
        <p:spPr bwMode="auto">
          <a:xfrm>
            <a:off x="1481138" y="3673475"/>
            <a:ext cx="1039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4000" b="1">
                <a:solidFill>
                  <a:srgbClr val="FF0000"/>
                </a:solidFill>
              </a:rPr>
              <a:t>144</a:t>
            </a:r>
            <a:endParaRPr lang="en-US" altLang="x-none" sz="1800" b="1">
              <a:solidFill>
                <a:srgbClr val="FF0000"/>
              </a:solidFill>
            </a:endParaRPr>
          </a:p>
        </p:txBody>
      </p:sp>
    </p:spTree>
    <p:extLst>
      <p:ext uri="{BB962C8B-B14F-4D97-AF65-F5344CB8AC3E}">
        <p14:creationId xmlns:p14="http://schemas.microsoft.com/office/powerpoint/2010/main" val="1959959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1905000"/>
            <a:ext cx="51816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1747" name="Title 1"/>
          <p:cNvSpPr>
            <a:spLocks noGrp="1"/>
          </p:cNvSpPr>
          <p:nvPr>
            <p:ph type="title"/>
          </p:nvPr>
        </p:nvSpPr>
        <p:spPr/>
        <p:txBody>
          <a:bodyPr/>
          <a:lstStyle/>
          <a:p>
            <a:r>
              <a:rPr lang="en-US" altLang="x-none"/>
              <a:t>Remote Control Metaphor</a:t>
            </a:r>
          </a:p>
        </p:txBody>
      </p:sp>
      <p:sp>
        <p:nvSpPr>
          <p:cNvPr id="31748" name="Content Placeholder 2"/>
          <p:cNvSpPr>
            <a:spLocks noGrp="1"/>
          </p:cNvSpPr>
          <p:nvPr>
            <p:ph idx="1"/>
          </p:nvPr>
        </p:nvSpPr>
        <p:spPr/>
        <p:txBody>
          <a:bodyPr/>
          <a:lstStyle/>
          <a:p>
            <a:endParaRPr lang="x-none" altLang="x-none"/>
          </a:p>
        </p:txBody>
      </p:sp>
      <p:pic>
        <p:nvPicPr>
          <p:cNvPr id="317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 y="1876425"/>
            <a:ext cx="22034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00238"/>
            <a:ext cx="51816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cxnSp>
        <p:nvCxnSpPr>
          <p:cNvPr id="7" name="Straight Arrow Connector 6"/>
          <p:cNvCxnSpPr>
            <a:cxnSpLocks noChangeShapeType="1"/>
          </p:cNvCxnSpPr>
          <p:nvPr/>
        </p:nvCxnSpPr>
        <p:spPr bwMode="auto">
          <a:xfrm rot="16200000" flipV="1">
            <a:off x="1066800" y="3124200"/>
            <a:ext cx="838200" cy="838200"/>
          </a:xfrm>
          <a:prstGeom prst="straightConnector1">
            <a:avLst/>
          </a:prstGeom>
          <a:noFill/>
          <a:ln w="1905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8" name="Oval 7"/>
          <p:cNvSpPr>
            <a:spLocks noChangeArrowheads="1"/>
          </p:cNvSpPr>
          <p:nvPr/>
        </p:nvSpPr>
        <p:spPr bwMode="auto">
          <a:xfrm>
            <a:off x="1042988" y="3100388"/>
            <a:ext cx="76200" cy="76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9" name="Oval 8"/>
          <p:cNvSpPr>
            <a:spLocks noChangeArrowheads="1"/>
          </p:cNvSpPr>
          <p:nvPr/>
        </p:nvSpPr>
        <p:spPr bwMode="auto">
          <a:xfrm>
            <a:off x="976313" y="3033713"/>
            <a:ext cx="209550" cy="2095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 name="Oval 9"/>
          <p:cNvSpPr>
            <a:spLocks noChangeArrowheads="1"/>
          </p:cNvSpPr>
          <p:nvPr/>
        </p:nvSpPr>
        <p:spPr bwMode="auto">
          <a:xfrm>
            <a:off x="914400" y="2971800"/>
            <a:ext cx="333375" cy="3333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11" name="Straight Arrow Connector 10"/>
          <p:cNvCxnSpPr>
            <a:cxnSpLocks noChangeShapeType="1"/>
          </p:cNvCxnSpPr>
          <p:nvPr/>
        </p:nvCxnSpPr>
        <p:spPr bwMode="auto">
          <a:xfrm>
            <a:off x="2895600" y="3200400"/>
            <a:ext cx="533400" cy="1588"/>
          </a:xfrm>
          <a:prstGeom prst="straightConnector1">
            <a:avLst/>
          </a:prstGeom>
          <a:noFill/>
          <a:ln w="76200">
            <a:solidFill>
              <a:srgbClr val="FFFF99"/>
            </a:solidFill>
            <a:round/>
            <a:headEnd/>
            <a:tailEnd type="triangle" w="med" len="med"/>
          </a:ln>
          <a:extLst>
            <a:ext uri="{909E8E84-426E-40DD-AFC4-6F175D3DCCD1}">
              <a14:hiddenFill xmlns:a14="http://schemas.microsoft.com/office/drawing/2010/main">
                <a:noFill/>
              </a14:hiddenFill>
            </a:ext>
          </a:extLst>
        </p:spPr>
      </p:cxnSp>
      <p:cxnSp>
        <p:nvCxnSpPr>
          <p:cNvPr id="12" name="Straight Arrow Connector 11"/>
          <p:cNvCxnSpPr>
            <a:cxnSpLocks noChangeShapeType="1"/>
          </p:cNvCxnSpPr>
          <p:nvPr/>
        </p:nvCxnSpPr>
        <p:spPr bwMode="auto">
          <a:xfrm>
            <a:off x="7543800" y="4800600"/>
            <a:ext cx="828675" cy="804863"/>
          </a:xfrm>
          <a:prstGeom prst="straightConnector1">
            <a:avLst/>
          </a:prstGeom>
          <a:noFill/>
          <a:ln w="1905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13" name="Oval 12"/>
          <p:cNvSpPr>
            <a:spLocks noChangeArrowheads="1"/>
          </p:cNvSpPr>
          <p:nvPr/>
        </p:nvSpPr>
        <p:spPr bwMode="auto">
          <a:xfrm>
            <a:off x="8348663" y="5581650"/>
            <a:ext cx="76200" cy="76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4" name="Oval 13"/>
          <p:cNvSpPr>
            <a:spLocks noChangeArrowheads="1"/>
          </p:cNvSpPr>
          <p:nvPr/>
        </p:nvSpPr>
        <p:spPr bwMode="auto">
          <a:xfrm>
            <a:off x="8281988" y="5514975"/>
            <a:ext cx="209550" cy="20955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5" name="Oval 14"/>
          <p:cNvSpPr>
            <a:spLocks noChangeArrowheads="1"/>
          </p:cNvSpPr>
          <p:nvPr/>
        </p:nvSpPr>
        <p:spPr bwMode="auto">
          <a:xfrm>
            <a:off x="8220075" y="5453063"/>
            <a:ext cx="333375" cy="33337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8" name="TextBox 17"/>
          <p:cNvSpPr txBox="1">
            <a:spLocks noChangeArrowheads="1"/>
          </p:cNvSpPr>
          <p:nvPr/>
        </p:nvSpPr>
        <p:spPr bwMode="auto">
          <a:xfrm>
            <a:off x="6172200" y="4092575"/>
            <a:ext cx="104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4000" b="1">
                <a:solidFill>
                  <a:srgbClr val="FF0000"/>
                </a:solidFill>
              </a:rPr>
              <a:t>144</a:t>
            </a:r>
            <a:endParaRPr lang="en-US" altLang="x-none" sz="1800" b="1">
              <a:solidFill>
                <a:srgbClr val="FF0000"/>
              </a:solidFill>
            </a:endParaRPr>
          </a:p>
        </p:txBody>
      </p:sp>
      <p:cxnSp>
        <p:nvCxnSpPr>
          <p:cNvPr id="19" name="Straight Arrow Connector 18"/>
          <p:cNvCxnSpPr>
            <a:cxnSpLocks noChangeShapeType="1"/>
          </p:cNvCxnSpPr>
          <p:nvPr/>
        </p:nvCxnSpPr>
        <p:spPr bwMode="auto">
          <a:xfrm>
            <a:off x="7202488" y="4522788"/>
            <a:ext cx="828675" cy="804862"/>
          </a:xfrm>
          <a:prstGeom prst="straightConnector1">
            <a:avLst/>
          </a:prstGeom>
          <a:noFill/>
          <a:ln w="190500">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83201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10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nodeType="afterGroup">
                            <p:stCondLst>
                              <p:cond delay="100"/>
                            </p:stCondLst>
                            <p:childTnLst>
                              <p:par>
                                <p:cTn id="15" presetID="1" presetClass="entr" presetSubtype="0" fill="hold" grpId="0" nodeType="afterEffect">
                                  <p:stCondLst>
                                    <p:cond delay="1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nodeType="afterGroup">
                            <p:stCondLst>
                              <p:cond delay="200"/>
                            </p:stCondLst>
                            <p:childTnLst>
                              <p:par>
                                <p:cTn id="18" presetID="1" presetClass="exit" presetSubtype="0" fill="hold" grpId="1" nodeType="afterEffect">
                                  <p:stCondLst>
                                    <p:cond delay="100"/>
                                  </p:stCondLst>
                                  <p:childTnLst>
                                    <p:set>
                                      <p:cBhvr>
                                        <p:cTn id="19" dur="1" fill="hold">
                                          <p:stCondLst>
                                            <p:cond delay="0"/>
                                          </p:stCondLst>
                                        </p:cTn>
                                        <p:tgtEl>
                                          <p:spTgt spid="8"/>
                                        </p:tgtEl>
                                        <p:attrNameLst>
                                          <p:attrName>style.visibility</p:attrName>
                                        </p:attrNameLst>
                                      </p:cBhvr>
                                      <p:to>
                                        <p:strVal val="hidden"/>
                                      </p:to>
                                    </p:set>
                                  </p:childTnLst>
                                </p:cTn>
                              </p:par>
                            </p:childTnLst>
                          </p:cTn>
                        </p:par>
                        <p:par>
                          <p:cTn id="20" fill="hold" nodeType="afterGroup">
                            <p:stCondLst>
                              <p:cond delay="300"/>
                            </p:stCondLst>
                            <p:childTnLst>
                              <p:par>
                                <p:cTn id="21" presetID="1" presetClass="exit" presetSubtype="0" fill="hold" grpId="1" nodeType="afterEffect">
                                  <p:stCondLst>
                                    <p:cond delay="100"/>
                                  </p:stCondLst>
                                  <p:childTnLst>
                                    <p:set>
                                      <p:cBhvr>
                                        <p:cTn id="22" dur="1" fill="hold">
                                          <p:stCondLst>
                                            <p:cond delay="0"/>
                                          </p:stCondLst>
                                        </p:cTn>
                                        <p:tgtEl>
                                          <p:spTgt spid="9"/>
                                        </p:tgtEl>
                                        <p:attrNameLst>
                                          <p:attrName>style.visibility</p:attrName>
                                        </p:attrNameLst>
                                      </p:cBhvr>
                                      <p:to>
                                        <p:strVal val="hidden"/>
                                      </p:to>
                                    </p:set>
                                  </p:childTnLst>
                                </p:cTn>
                              </p:par>
                            </p:childTnLst>
                          </p:cTn>
                        </p:par>
                        <p:par>
                          <p:cTn id="23" fill="hold" nodeType="afterGroup">
                            <p:stCondLst>
                              <p:cond delay="400"/>
                            </p:stCondLst>
                            <p:childTnLst>
                              <p:par>
                                <p:cTn id="24" presetID="1" presetClass="exit" presetSubtype="0" fill="hold" grpId="1" nodeType="afterEffect">
                                  <p:stCondLst>
                                    <p:cond delay="10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xit" presetSubtype="0" fill="hold" nodeType="clickEffect">
                                  <p:stCondLst>
                                    <p:cond delay="0"/>
                                  </p:stCondLst>
                                  <p:childTnLst>
                                    <p:set>
                                      <p:cBhvr>
                                        <p:cTn id="29" dur="1" fill="hold">
                                          <p:stCondLst>
                                            <p:cond delay="0"/>
                                          </p:stCondLst>
                                        </p:cTn>
                                        <p:tgtEl>
                                          <p:spTgt spid="7"/>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childTnLst>
                                </p:cTn>
                              </p:par>
                              <p:par>
                                <p:cTn id="42" presetID="1" presetClass="exit" presetSubtype="0" fill="hold" nodeType="withEffect">
                                  <p:stCondLst>
                                    <p:cond delay="0"/>
                                  </p:stCondLst>
                                  <p:childTnLst>
                                    <p:set>
                                      <p:cBhvr>
                                        <p:cTn id="43" dur="1" fill="hold">
                                          <p:stCondLst>
                                            <p:cond delay="0"/>
                                          </p:stCondLst>
                                        </p:cTn>
                                        <p:tgtEl>
                                          <p:spTgt spid="19"/>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8"/>
                                        </p:tgtEl>
                                        <p:attrNameLst>
                                          <p:attrName>style.visibility</p:attrName>
                                        </p:attrNameLst>
                                      </p:cBhvr>
                                      <p:to>
                                        <p:strVal val="hidden"/>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0"/>
                                          </p:stCondLst>
                                        </p:cTn>
                                        <p:tgtEl>
                                          <p:spTgt spid="11"/>
                                        </p:tgtEl>
                                        <p:attrNameLst>
                                          <p:attrName>style.visibility</p:attrName>
                                        </p:attrNameLst>
                                      </p:cBhvr>
                                      <p:to>
                                        <p:strVal val="hidden"/>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childTnLst>
                                </p:cTn>
                              </p:par>
                            </p:childTnLst>
                          </p:cTn>
                        </p:par>
                        <p:par>
                          <p:cTn id="56" fill="hold" nodeType="afterGroup">
                            <p:stCondLst>
                              <p:cond delay="0"/>
                            </p:stCondLst>
                            <p:childTnLst>
                              <p:par>
                                <p:cTn id="57" presetID="1" presetClass="entr" presetSubtype="0" fill="hold" grpId="0" nodeType="afterEffect">
                                  <p:stCondLst>
                                    <p:cond delay="100"/>
                                  </p:stCondLst>
                                  <p:childTnLst>
                                    <p:set>
                                      <p:cBhvr>
                                        <p:cTn id="58" dur="1" fill="hold">
                                          <p:stCondLst>
                                            <p:cond delay="0"/>
                                          </p:stCondLst>
                                        </p:cTn>
                                        <p:tgtEl>
                                          <p:spTgt spid="14"/>
                                        </p:tgtEl>
                                        <p:attrNameLst>
                                          <p:attrName>style.visibility</p:attrName>
                                        </p:attrNameLst>
                                      </p:cBhvr>
                                      <p:to>
                                        <p:strVal val="visible"/>
                                      </p:to>
                                    </p:set>
                                  </p:childTnLst>
                                </p:cTn>
                              </p:par>
                            </p:childTnLst>
                          </p:cTn>
                        </p:par>
                        <p:par>
                          <p:cTn id="59" fill="hold" nodeType="afterGroup">
                            <p:stCondLst>
                              <p:cond delay="100"/>
                            </p:stCondLst>
                            <p:childTnLst>
                              <p:par>
                                <p:cTn id="60" presetID="1" presetClass="entr" presetSubtype="0" fill="hold" grpId="0" nodeType="afterEffect">
                                  <p:stCondLst>
                                    <p:cond delay="100"/>
                                  </p:stCondLst>
                                  <p:childTnLst>
                                    <p:set>
                                      <p:cBhvr>
                                        <p:cTn id="61" dur="1" fill="hold">
                                          <p:stCondLst>
                                            <p:cond delay="0"/>
                                          </p:stCondLst>
                                        </p:cTn>
                                        <p:tgtEl>
                                          <p:spTgt spid="15"/>
                                        </p:tgtEl>
                                        <p:attrNameLst>
                                          <p:attrName>style.visibility</p:attrName>
                                        </p:attrNameLst>
                                      </p:cBhvr>
                                      <p:to>
                                        <p:strVal val="visible"/>
                                      </p:to>
                                    </p:set>
                                  </p:childTnLst>
                                </p:cTn>
                              </p:par>
                            </p:childTnLst>
                          </p:cTn>
                        </p:par>
                        <p:par>
                          <p:cTn id="62" fill="hold" nodeType="afterGroup">
                            <p:stCondLst>
                              <p:cond delay="200"/>
                            </p:stCondLst>
                            <p:childTnLst>
                              <p:par>
                                <p:cTn id="63" presetID="1" presetClass="exit" presetSubtype="0" fill="hold" grpId="1" nodeType="afterEffect">
                                  <p:stCondLst>
                                    <p:cond delay="100"/>
                                  </p:stCondLst>
                                  <p:childTnLst>
                                    <p:set>
                                      <p:cBhvr>
                                        <p:cTn id="64" dur="1" fill="hold">
                                          <p:stCondLst>
                                            <p:cond delay="0"/>
                                          </p:stCondLst>
                                        </p:cTn>
                                        <p:tgtEl>
                                          <p:spTgt spid="13"/>
                                        </p:tgtEl>
                                        <p:attrNameLst>
                                          <p:attrName>style.visibility</p:attrName>
                                        </p:attrNameLst>
                                      </p:cBhvr>
                                      <p:to>
                                        <p:strVal val="hidden"/>
                                      </p:to>
                                    </p:set>
                                  </p:childTnLst>
                                </p:cTn>
                              </p:par>
                            </p:childTnLst>
                          </p:cTn>
                        </p:par>
                        <p:par>
                          <p:cTn id="65" fill="hold" nodeType="afterGroup">
                            <p:stCondLst>
                              <p:cond delay="300"/>
                            </p:stCondLst>
                            <p:childTnLst>
                              <p:par>
                                <p:cTn id="66" presetID="1" presetClass="exit" presetSubtype="0" fill="hold" grpId="1" nodeType="afterEffect">
                                  <p:stCondLst>
                                    <p:cond delay="100"/>
                                  </p:stCondLst>
                                  <p:childTnLst>
                                    <p:set>
                                      <p:cBhvr>
                                        <p:cTn id="67" dur="1" fill="hold">
                                          <p:stCondLst>
                                            <p:cond delay="0"/>
                                          </p:stCondLst>
                                        </p:cTn>
                                        <p:tgtEl>
                                          <p:spTgt spid="14"/>
                                        </p:tgtEl>
                                        <p:attrNameLst>
                                          <p:attrName>style.visibility</p:attrName>
                                        </p:attrNameLst>
                                      </p:cBhvr>
                                      <p:to>
                                        <p:strVal val="hidden"/>
                                      </p:to>
                                    </p:set>
                                  </p:childTnLst>
                                </p:cTn>
                              </p:par>
                            </p:childTnLst>
                          </p:cTn>
                        </p:par>
                        <p:par>
                          <p:cTn id="68" fill="hold" nodeType="afterGroup">
                            <p:stCondLst>
                              <p:cond delay="400"/>
                            </p:stCondLst>
                            <p:childTnLst>
                              <p:par>
                                <p:cTn id="69" presetID="1" presetClass="exit" presetSubtype="0" fill="hold" grpId="1" nodeType="afterEffect">
                                  <p:stCondLst>
                                    <p:cond delay="100"/>
                                  </p:stCondLst>
                                  <p:childTnLst>
                                    <p:set>
                                      <p:cBhvr>
                                        <p:cTn id="7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4" grpId="0" animBg="1"/>
      <p:bldP spid="14" grpId="1" animBg="1"/>
      <p:bldP spid="15" grpId="0" animBg="1"/>
      <p:bldP spid="15" grpId="1" animBg="1"/>
      <p:bldP spid="18" grpId="0"/>
      <p:bldP spid="18" grpId="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x-none"/>
              <a:t>Remote Control Metaphor</a:t>
            </a:r>
          </a:p>
        </p:txBody>
      </p:sp>
      <p:sp>
        <p:nvSpPr>
          <p:cNvPr id="32771" name="Content Placeholder 2"/>
          <p:cNvSpPr>
            <a:spLocks noGrp="1"/>
          </p:cNvSpPr>
          <p:nvPr>
            <p:ph idx="1"/>
          </p:nvPr>
        </p:nvSpPr>
        <p:spPr/>
        <p:txBody>
          <a:bodyPr/>
          <a:lstStyle/>
          <a:p>
            <a:endParaRPr lang="x-none" altLang="x-none"/>
          </a:p>
        </p:txBody>
      </p:sp>
      <p:pic>
        <p:nvPicPr>
          <p:cNvPr id="3277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1876425"/>
            <a:ext cx="22034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32773"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00238"/>
            <a:ext cx="518160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25" y="1871663"/>
            <a:ext cx="22034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7" name="Rectangle 6"/>
          <p:cNvSpPr>
            <a:spLocks noChangeArrowheads="1"/>
          </p:cNvSpPr>
          <p:nvPr/>
        </p:nvSpPr>
        <p:spPr bwMode="auto">
          <a:xfrm>
            <a:off x="4343400" y="3995738"/>
            <a:ext cx="4217988" cy="1074737"/>
          </a:xfrm>
          <a:prstGeom prst="rect">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8" name="Straight Arrow Connector 7"/>
          <p:cNvCxnSpPr>
            <a:cxnSpLocks noChangeShapeType="1"/>
          </p:cNvCxnSpPr>
          <p:nvPr/>
        </p:nvCxnSpPr>
        <p:spPr bwMode="auto">
          <a:xfrm>
            <a:off x="2895600" y="3200400"/>
            <a:ext cx="533400" cy="1588"/>
          </a:xfrm>
          <a:prstGeom prst="straightConnector1">
            <a:avLst/>
          </a:prstGeom>
          <a:noFill/>
          <a:ln w="76200">
            <a:solidFill>
              <a:srgbClr val="FFFF99"/>
            </a:solidFill>
            <a:round/>
            <a:headEnd type="triangle" w="med" len="me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3717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r>
              <a:rPr lang="en-US">
                <a:latin typeface="Calibri" charset="0"/>
              </a:rPr>
              <a:t>Remote Control Metaphor Discussion</a:t>
            </a:r>
          </a:p>
        </p:txBody>
      </p:sp>
      <p:sp>
        <p:nvSpPr>
          <p:cNvPr id="75778" name="Text Placeholder 3"/>
          <p:cNvSpPr>
            <a:spLocks noGrp="1"/>
          </p:cNvSpPr>
          <p:nvPr>
            <p:ph type="body" idx="1"/>
          </p:nvPr>
        </p:nvSpPr>
        <p:spPr/>
        <p:txBody>
          <a:bodyPr/>
          <a:lstStyle/>
          <a:p>
            <a:r>
              <a:rPr lang="en-US">
                <a:solidFill>
                  <a:srgbClr val="376092"/>
                </a:solidFill>
                <a:latin typeface="Calibri" charset="0"/>
              </a:rPr>
              <a:t>Benefits</a:t>
            </a:r>
          </a:p>
        </p:txBody>
      </p:sp>
      <p:sp>
        <p:nvSpPr>
          <p:cNvPr id="75779" name="Content Placeholder 4"/>
          <p:cNvSpPr>
            <a:spLocks noGrp="1"/>
          </p:cNvSpPr>
          <p:nvPr>
            <p:ph sz="half" idx="2"/>
          </p:nvPr>
        </p:nvSpPr>
        <p:spPr/>
        <p:txBody>
          <a:bodyPr/>
          <a:lstStyle/>
          <a:p>
            <a:pPr>
              <a:spcBef>
                <a:spcPts val="1200"/>
              </a:spcBef>
            </a:pPr>
            <a:r>
              <a:rPr lang="en-US" sz="2000" dirty="0" smtClean="0">
                <a:latin typeface="Calibri" charset="0"/>
              </a:rPr>
              <a:t>No </a:t>
            </a:r>
            <a:r>
              <a:rPr lang="en-US" sz="2000" dirty="0">
                <a:latin typeface="Calibri" charset="0"/>
              </a:rPr>
              <a:t>need to understand underlying code or describe application with complex models</a:t>
            </a:r>
          </a:p>
          <a:p>
            <a:pPr>
              <a:spcBef>
                <a:spcPts val="1200"/>
              </a:spcBef>
            </a:pPr>
            <a:r>
              <a:rPr lang="en-US" sz="2000" dirty="0" smtClean="0">
                <a:latin typeface="Calibri" charset="0"/>
              </a:rPr>
              <a:t>Working at the interactive level lets authors work with what they can “see.” </a:t>
            </a:r>
          </a:p>
          <a:p>
            <a:pPr>
              <a:spcBef>
                <a:spcPts val="1200"/>
              </a:spcBef>
            </a:pPr>
            <a:r>
              <a:rPr lang="en-US" sz="2000" dirty="0" smtClean="0">
                <a:latin typeface="Calibri" charset="0"/>
              </a:rPr>
              <a:t>Possible </a:t>
            </a:r>
            <a:r>
              <a:rPr lang="en-US" sz="2000" dirty="0">
                <a:latin typeface="Calibri" charset="0"/>
              </a:rPr>
              <a:t>for end users, extensible by programmers</a:t>
            </a:r>
          </a:p>
          <a:p>
            <a:pPr>
              <a:spcBef>
                <a:spcPts val="1200"/>
              </a:spcBef>
            </a:pPr>
            <a:r>
              <a:rPr lang="en-US" sz="2000" dirty="0">
                <a:latin typeface="Calibri" charset="0"/>
              </a:rPr>
              <a:t>If easy enough, allows users to create user interfaces that reflect their own needs and abilities</a:t>
            </a:r>
          </a:p>
        </p:txBody>
      </p:sp>
      <p:sp>
        <p:nvSpPr>
          <p:cNvPr id="75780" name="Text Placeholder 5"/>
          <p:cNvSpPr>
            <a:spLocks noGrp="1"/>
          </p:cNvSpPr>
          <p:nvPr>
            <p:ph type="body" sz="quarter" idx="3"/>
          </p:nvPr>
        </p:nvSpPr>
        <p:spPr/>
        <p:txBody>
          <a:bodyPr/>
          <a:lstStyle/>
          <a:p>
            <a:r>
              <a:rPr lang="en-US">
                <a:solidFill>
                  <a:srgbClr val="376092"/>
                </a:solidFill>
                <a:latin typeface="Calibri" charset="0"/>
              </a:rPr>
              <a:t>Drawbacks</a:t>
            </a:r>
          </a:p>
        </p:txBody>
      </p:sp>
      <p:sp>
        <p:nvSpPr>
          <p:cNvPr id="75781" name="Content Placeholder 6"/>
          <p:cNvSpPr>
            <a:spLocks noGrp="1"/>
          </p:cNvSpPr>
          <p:nvPr>
            <p:ph sz="quarter" idx="4"/>
          </p:nvPr>
        </p:nvSpPr>
        <p:spPr/>
        <p:txBody>
          <a:bodyPr/>
          <a:lstStyle/>
          <a:p>
            <a:pPr>
              <a:spcBef>
                <a:spcPts val="1200"/>
              </a:spcBef>
            </a:pPr>
            <a:r>
              <a:rPr lang="en-US" sz="2000">
                <a:latin typeface="Calibri" charset="0"/>
              </a:rPr>
              <a:t>Always running original interface in the background</a:t>
            </a:r>
          </a:p>
          <a:p>
            <a:pPr>
              <a:spcBef>
                <a:spcPts val="1200"/>
              </a:spcBef>
            </a:pPr>
            <a:r>
              <a:rPr lang="en-US" sz="2000">
                <a:latin typeface="Calibri" charset="0"/>
              </a:rPr>
              <a:t>Constrained by original design</a:t>
            </a:r>
          </a:p>
          <a:p>
            <a:pPr>
              <a:spcBef>
                <a:spcPts val="1200"/>
              </a:spcBef>
            </a:pPr>
            <a:r>
              <a:rPr lang="en-US" sz="2000">
                <a:latin typeface="Calibri" charset="0"/>
              </a:rPr>
              <a:t>How to communicate those constraints to the author?</a:t>
            </a:r>
          </a:p>
        </p:txBody>
      </p:sp>
    </p:spTree>
    <p:extLst>
      <p:ext uri="{BB962C8B-B14F-4D97-AF65-F5344CB8AC3E}">
        <p14:creationId xmlns:p14="http://schemas.microsoft.com/office/powerpoint/2010/main" val="34237500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Left-Right Arrow 44"/>
          <p:cNvSpPr>
            <a:spLocks noChangeArrowheads="1"/>
          </p:cNvSpPr>
          <p:nvPr/>
        </p:nvSpPr>
        <p:spPr bwMode="auto">
          <a:xfrm>
            <a:off x="1970088" y="5605463"/>
            <a:ext cx="5494337" cy="485775"/>
          </a:xfrm>
          <a:prstGeom prst="leftRightArrow">
            <a:avLst>
              <a:gd name="adj1" fmla="val 50000"/>
              <a:gd name="adj2" fmla="val 49955"/>
            </a:avLst>
          </a:prstGeom>
          <a:solidFill>
            <a:srgbClr val="FFFF99">
              <a:alpha val="70195"/>
            </a:srgbClr>
          </a:solidFill>
          <a:ln>
            <a:noFill/>
          </a:ln>
          <a:extLst>
            <a:ext uri="{91240B29-F687-4F45-9708-019B960494DF}">
              <a14:hiddenLine xmlns:a14="http://schemas.microsoft.com/office/drawing/2010/main" w="25400">
                <a:solidFill>
                  <a:srgbClr val="000000"/>
                </a:solidFill>
                <a:round/>
                <a:headEnd type="none" w="lg" len="med"/>
                <a:tailEnd type="triangle" w="lg" len="me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34819" name="Left-Right Arrow 42"/>
          <p:cNvSpPr>
            <a:spLocks noChangeArrowheads="1"/>
          </p:cNvSpPr>
          <p:nvPr/>
        </p:nvSpPr>
        <p:spPr bwMode="auto">
          <a:xfrm>
            <a:off x="1970088" y="2330450"/>
            <a:ext cx="5494337" cy="485775"/>
          </a:xfrm>
          <a:prstGeom prst="leftRightArrow">
            <a:avLst>
              <a:gd name="adj1" fmla="val 50000"/>
              <a:gd name="adj2" fmla="val 49955"/>
            </a:avLst>
          </a:prstGeom>
          <a:solidFill>
            <a:srgbClr val="FFFF99">
              <a:alpha val="70195"/>
            </a:srgbClr>
          </a:solidFill>
          <a:ln>
            <a:noFill/>
          </a:ln>
          <a:extLst>
            <a:ext uri="{91240B29-F687-4F45-9708-019B960494DF}">
              <a14:hiddenLine xmlns:a14="http://schemas.microsoft.com/office/drawing/2010/main" w="25400">
                <a:solidFill>
                  <a:srgbClr val="000000"/>
                </a:solidFill>
                <a:round/>
                <a:headEnd type="none" w="lg" len="med"/>
                <a:tailEnd type="triangle" w="lg" len="me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34820" name="Rectangle 29"/>
          <p:cNvSpPr>
            <a:spLocks noChangeArrowheads="1"/>
          </p:cNvSpPr>
          <p:nvPr/>
        </p:nvSpPr>
        <p:spPr bwMode="auto">
          <a:xfrm>
            <a:off x="4613275" y="1906588"/>
            <a:ext cx="2266950" cy="1393825"/>
          </a:xfrm>
          <a:prstGeom prst="rect">
            <a:avLst/>
          </a:prstGeom>
          <a:solidFill>
            <a:srgbClr val="0066FF">
              <a:alpha val="74901"/>
            </a:srgbClr>
          </a:solidFill>
          <a:ln w="25400">
            <a:solidFill>
              <a:srgbClr val="69A6FF"/>
            </a:solidFill>
            <a:prstDash val="sysDot"/>
            <a:round/>
            <a:headEnd type="none" w="lg" len="med"/>
            <a:tailEnd type="triangle" w="lg" len="me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34821" name="Rectangle 33"/>
          <p:cNvSpPr>
            <a:spLocks noChangeArrowheads="1"/>
          </p:cNvSpPr>
          <p:nvPr/>
        </p:nvSpPr>
        <p:spPr bwMode="auto">
          <a:xfrm>
            <a:off x="4613275" y="5181600"/>
            <a:ext cx="2266950" cy="1393825"/>
          </a:xfrm>
          <a:prstGeom prst="rect">
            <a:avLst/>
          </a:prstGeom>
          <a:solidFill>
            <a:srgbClr val="0066FF">
              <a:alpha val="74901"/>
            </a:srgbClr>
          </a:solidFill>
          <a:ln w="25400">
            <a:solidFill>
              <a:srgbClr val="69A6FF"/>
            </a:solidFill>
            <a:prstDash val="sysDot"/>
            <a:round/>
            <a:headEnd type="none" w="lg" len="med"/>
            <a:tailEnd type="triangle" w="lg" len="me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34822" name="Picture 45" descr="MCj043524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263" y="2270125"/>
            <a:ext cx="4540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45" descr="MCj043524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263" y="5554663"/>
            <a:ext cx="454025"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16" descr="MCj041592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0" y="2130425"/>
            <a:ext cx="7858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6" descr="MCj041592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0" y="5386388"/>
            <a:ext cx="785813"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5407025"/>
            <a:ext cx="8001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2132013"/>
            <a:ext cx="8001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8" name="Rectangle 66"/>
          <p:cNvSpPr>
            <a:spLocks noChangeArrowheads="1"/>
          </p:cNvSpPr>
          <p:nvPr/>
        </p:nvSpPr>
        <p:spPr bwMode="auto">
          <a:xfrm>
            <a:off x="0" y="1524000"/>
            <a:ext cx="9144000" cy="5334000"/>
          </a:xfrm>
          <a:prstGeom prst="rect">
            <a:avLst/>
          </a:prstGeom>
          <a:gradFill rotWithShape="1">
            <a:gsLst>
              <a:gs pos="0">
                <a:srgbClr val="0066FF">
                  <a:alpha val="60001"/>
                </a:srgbClr>
              </a:gs>
              <a:gs pos="100000">
                <a:srgbClr val="3399FF">
                  <a:alpha val="60001"/>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34829" name="Title 1"/>
          <p:cNvSpPr>
            <a:spLocks noGrp="1"/>
          </p:cNvSpPr>
          <p:nvPr>
            <p:ph type="title"/>
          </p:nvPr>
        </p:nvSpPr>
        <p:spPr/>
        <p:txBody>
          <a:bodyPr/>
          <a:lstStyle/>
          <a:p>
            <a:pPr eaLnBrk="1" hangingPunct="1"/>
            <a:r>
              <a:rPr lang="en-US" altLang="x-none"/>
              <a:t>Implementation</a:t>
            </a:r>
          </a:p>
        </p:txBody>
      </p:sp>
      <p:pic>
        <p:nvPicPr>
          <p:cNvPr id="34830" name="Picture 45" descr="MCj043524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5263" y="3927475"/>
            <a:ext cx="4540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1" name="Left-Right Arrow 43"/>
          <p:cNvSpPr>
            <a:spLocks noChangeArrowheads="1"/>
          </p:cNvSpPr>
          <p:nvPr/>
        </p:nvSpPr>
        <p:spPr bwMode="auto">
          <a:xfrm>
            <a:off x="1970088" y="3994150"/>
            <a:ext cx="5494337" cy="485775"/>
          </a:xfrm>
          <a:prstGeom prst="leftRightArrow">
            <a:avLst>
              <a:gd name="adj1" fmla="val 50000"/>
              <a:gd name="adj2" fmla="val 49955"/>
            </a:avLst>
          </a:prstGeom>
          <a:solidFill>
            <a:srgbClr val="FFFF99">
              <a:alpha val="70195"/>
            </a:srgbClr>
          </a:solidFill>
          <a:ln>
            <a:noFill/>
          </a:ln>
          <a:extLst>
            <a:ext uri="{91240B29-F687-4F45-9708-019B960494DF}">
              <a14:hiddenLine xmlns:a14="http://schemas.microsoft.com/office/drawing/2010/main" w="25400">
                <a:solidFill>
                  <a:srgbClr val="000000"/>
                </a:solidFill>
                <a:round/>
                <a:headEnd type="none" w="lg" len="med"/>
                <a:tailEnd type="triangle" w="lg" len="me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34832" name="Rectangle 6"/>
          <p:cNvSpPr>
            <a:spLocks noChangeArrowheads="1"/>
          </p:cNvSpPr>
          <p:nvPr/>
        </p:nvSpPr>
        <p:spPr bwMode="auto">
          <a:xfrm>
            <a:off x="2571750" y="1906588"/>
            <a:ext cx="1511300" cy="4668837"/>
          </a:xfrm>
          <a:prstGeom prst="rect">
            <a:avLst/>
          </a:prstGeom>
          <a:solidFill>
            <a:srgbClr val="0066FF">
              <a:alpha val="74901"/>
            </a:srgbClr>
          </a:solidFill>
          <a:ln w="25400">
            <a:solidFill>
              <a:srgbClr val="69A6FF"/>
            </a:solidFill>
            <a:prstDash val="sysDot"/>
            <a:round/>
            <a:headEnd type="none" w="lg" len="med"/>
            <a:tailEnd type="triangle" w="lg" len="me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34833" name="Rectangle 22"/>
          <p:cNvSpPr>
            <a:spLocks noChangeArrowheads="1"/>
          </p:cNvSpPr>
          <p:nvPr/>
        </p:nvSpPr>
        <p:spPr bwMode="auto">
          <a:xfrm>
            <a:off x="4613275" y="3543300"/>
            <a:ext cx="2266950" cy="1395413"/>
          </a:xfrm>
          <a:prstGeom prst="rect">
            <a:avLst/>
          </a:prstGeom>
          <a:solidFill>
            <a:srgbClr val="0066FF">
              <a:alpha val="74901"/>
            </a:srgbClr>
          </a:solidFill>
          <a:ln w="25400">
            <a:solidFill>
              <a:srgbClr val="69A6FF"/>
            </a:solidFill>
            <a:prstDash val="sysDot"/>
            <a:round/>
            <a:headEnd type="none" w="lg" len="med"/>
            <a:tailEnd type="triangle" w="lg" len="med"/>
          </a:ln>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latin typeface="Tahoma" charset="0"/>
              <a:ea typeface="Tahoma" charset="0"/>
              <a:cs typeface="Tahoma" charset="0"/>
            </a:endParaRPr>
          </a:p>
        </p:txBody>
      </p:sp>
      <p:sp>
        <p:nvSpPr>
          <p:cNvPr id="34834" name="Text Box 52"/>
          <p:cNvSpPr txBox="1">
            <a:spLocks noChangeArrowheads="1"/>
          </p:cNvSpPr>
          <p:nvPr/>
        </p:nvSpPr>
        <p:spPr bwMode="auto">
          <a:xfrm>
            <a:off x="457200" y="1371600"/>
            <a:ext cx="165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mobile users</a:t>
            </a:r>
          </a:p>
        </p:txBody>
      </p:sp>
      <p:pic>
        <p:nvPicPr>
          <p:cNvPr id="34835" name="Picture 16" descr="MCj041592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950" y="3786188"/>
            <a:ext cx="785813"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6" name="Picture 41" descr="MCj0435242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6075" y="3414713"/>
            <a:ext cx="86836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37" name="Can 14"/>
          <p:cNvSpPr>
            <a:spLocks noChangeArrowheads="1"/>
          </p:cNvSpPr>
          <p:nvPr/>
        </p:nvSpPr>
        <p:spPr bwMode="auto">
          <a:xfrm>
            <a:off x="2968625" y="4929188"/>
            <a:ext cx="696913" cy="465137"/>
          </a:xfrm>
          <a:prstGeom prst="can">
            <a:avLst>
              <a:gd name="adj" fmla="val 25000"/>
            </a:avLst>
          </a:prstGeom>
          <a:noFill/>
          <a:ln w="25400">
            <a:solidFill>
              <a:srgbClr val="FFFF99"/>
            </a:solidFill>
            <a:round/>
            <a:headEnd type="none" w="lg" len="med"/>
            <a:tailEnd type="none" w="lg"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cxnSp>
        <p:nvCxnSpPr>
          <p:cNvPr id="34838" name="Straight Connector 18"/>
          <p:cNvCxnSpPr>
            <a:cxnSpLocks noChangeShapeType="1"/>
          </p:cNvCxnSpPr>
          <p:nvPr/>
        </p:nvCxnSpPr>
        <p:spPr bwMode="auto">
          <a:xfrm rot="5400000">
            <a:off x="3211512" y="4808538"/>
            <a:ext cx="227013" cy="1588"/>
          </a:xfrm>
          <a:prstGeom prst="line">
            <a:avLst/>
          </a:prstGeom>
          <a:noFill/>
          <a:ln w="25400">
            <a:solidFill>
              <a:srgbClr val="FFFF99"/>
            </a:solidFill>
            <a:prstDash val="sysDash"/>
            <a:round/>
            <a:headEnd type="none" w="lg" len="med"/>
            <a:tailEnd type="none" w="lg" len="med"/>
          </a:ln>
          <a:extLst>
            <a:ext uri="{909E8E84-426E-40DD-AFC4-6F175D3DCCD1}">
              <a14:hiddenFill xmlns:a14="http://schemas.microsoft.com/office/drawing/2010/main">
                <a:noFill/>
              </a14:hiddenFill>
            </a:ext>
          </a:extLst>
        </p:spPr>
      </p:cxnSp>
      <p:pic>
        <p:nvPicPr>
          <p:cNvPr id="3483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700" y="3771900"/>
            <a:ext cx="8001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0" name="Text Box 52"/>
          <p:cNvSpPr txBox="1">
            <a:spLocks noChangeArrowheads="1"/>
          </p:cNvSpPr>
          <p:nvPr/>
        </p:nvSpPr>
        <p:spPr bwMode="auto">
          <a:xfrm>
            <a:off x="3859213" y="1371600"/>
            <a:ext cx="1425575"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proxy server</a:t>
            </a:r>
          </a:p>
        </p:txBody>
      </p:sp>
      <p:sp>
        <p:nvSpPr>
          <p:cNvPr id="34841" name="Text Box 52"/>
          <p:cNvSpPr txBox="1">
            <a:spLocks noChangeArrowheads="1"/>
          </p:cNvSpPr>
          <p:nvPr/>
        </p:nvSpPr>
        <p:spPr bwMode="auto">
          <a:xfrm>
            <a:off x="7315200" y="1371600"/>
            <a:ext cx="14271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web servers</a:t>
            </a:r>
          </a:p>
        </p:txBody>
      </p:sp>
    </p:spTree>
    <p:extLst>
      <p:ext uri="{BB962C8B-B14F-4D97-AF65-F5344CB8AC3E}">
        <p14:creationId xmlns:p14="http://schemas.microsoft.com/office/powerpoint/2010/main" val="1497510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x-none"/>
              <a:t>Outline</a:t>
            </a:r>
          </a:p>
        </p:txBody>
      </p:sp>
      <p:sp>
        <p:nvSpPr>
          <p:cNvPr id="23555" name="Rectangle 3"/>
          <p:cNvSpPr>
            <a:spLocks noGrp="1" noChangeArrowheads="1"/>
          </p:cNvSpPr>
          <p:nvPr>
            <p:ph type="body" idx="1"/>
          </p:nvPr>
        </p:nvSpPr>
        <p:spPr>
          <a:xfrm>
            <a:off x="152400" y="1447800"/>
            <a:ext cx="8839200" cy="5029200"/>
          </a:xfrm>
        </p:spPr>
        <p:txBody>
          <a:bodyPr/>
          <a:lstStyle/>
          <a:p>
            <a:pPr marL="228600" indent="-228600">
              <a:spcBef>
                <a:spcPct val="70000"/>
              </a:spcBef>
              <a:buClr>
                <a:srgbClr val="B2B2B2"/>
              </a:buClr>
              <a:buFontTx/>
              <a:buChar char="•"/>
            </a:pPr>
            <a:r>
              <a:rPr lang="en-US" altLang="x-none" sz="2800" dirty="0">
                <a:solidFill>
                  <a:srgbClr val="B2B2B2"/>
                </a:solidFill>
                <a:latin typeface="Franklin Gothic Medium" charset="0"/>
              </a:rPr>
              <a:t>Introduction</a:t>
            </a:r>
          </a:p>
          <a:p>
            <a:pPr marL="228600" indent="-228600">
              <a:spcBef>
                <a:spcPct val="70000"/>
              </a:spcBef>
              <a:buFontTx/>
              <a:buChar char="•"/>
            </a:pPr>
            <a:r>
              <a:rPr lang="en-US" altLang="x-none" sz="2800" dirty="0" smtClean="0">
                <a:latin typeface="Franklin Gothic Medium" charset="0"/>
              </a:rPr>
              <a:t>Basic Architecture</a:t>
            </a:r>
            <a:endParaRPr lang="en-US" altLang="x-none" sz="2800" dirty="0">
              <a:latin typeface="Franklin Gothic Medium" charset="0"/>
            </a:endParaRPr>
          </a:p>
          <a:p>
            <a:pPr marL="228600" indent="-228600">
              <a:spcBef>
                <a:spcPct val="70000"/>
              </a:spcBef>
              <a:buFontTx/>
              <a:buChar char="•"/>
            </a:pPr>
            <a:r>
              <a:rPr lang="en-US" altLang="x-none" sz="2800" dirty="0">
                <a:latin typeface="Franklin Gothic Medium" charset="0"/>
              </a:rPr>
              <a:t>Uniform: Generating User Interfaces with Consistency</a:t>
            </a:r>
          </a:p>
          <a:p>
            <a:pPr marL="228600" indent="-228600">
              <a:spcBef>
                <a:spcPct val="70000"/>
              </a:spcBef>
              <a:buFontTx/>
              <a:buChar char="•"/>
            </a:pPr>
            <a:r>
              <a:rPr lang="en-US" altLang="x-none" sz="2800" dirty="0">
                <a:latin typeface="Franklin Gothic Medium" charset="0"/>
              </a:rPr>
              <a:t>Huddle: Combining Interfaces from Multiple Appliances</a:t>
            </a:r>
          </a:p>
          <a:p>
            <a:pPr marL="228600" indent="-228600">
              <a:spcBef>
                <a:spcPct val="70000"/>
              </a:spcBef>
              <a:buFontTx/>
              <a:buChar char="•"/>
            </a:pPr>
            <a:r>
              <a:rPr lang="en-US" altLang="x-none" sz="2800" dirty="0" smtClean="0">
                <a:latin typeface="Franklin Gothic Medium" charset="0"/>
              </a:rPr>
              <a:t>Evaluation</a:t>
            </a:r>
            <a:endParaRPr lang="en-US" altLang="x-none" sz="2800" dirty="0">
              <a:latin typeface="Franklin Gothic Medium" charset="0"/>
            </a:endParaRPr>
          </a:p>
        </p:txBody>
      </p:sp>
    </p:spTree>
  </p:cSld>
  <p:clrMapOvr>
    <a:masterClrMapping/>
  </p:clrMapOvr>
  <p:transition advTm="23293"/>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3"/>
          <p:cNvSpPr>
            <a:spLocks noGrp="1"/>
          </p:cNvSpPr>
          <p:nvPr>
            <p:ph type="title"/>
          </p:nvPr>
        </p:nvSpPr>
        <p:spPr>
          <a:xfrm>
            <a:off x="1447800" y="3276600"/>
            <a:ext cx="5562600" cy="1143000"/>
          </a:xfrm>
        </p:spPr>
        <p:txBody>
          <a:bodyPr/>
          <a:lstStyle/>
          <a:p>
            <a:r>
              <a:rPr lang="en-US" sz="5400" dirty="0" err="1">
                <a:latin typeface="Calibri" charset="0"/>
              </a:rPr>
              <a:t>CoScripter</a:t>
            </a:r>
            <a:endParaRPr lang="en-US" sz="5400" dirty="0">
              <a:latin typeface="Calibri" charset="0"/>
            </a:endParaRPr>
          </a:p>
        </p:txBody>
      </p:sp>
      <p:sp>
        <p:nvSpPr>
          <p:cNvPr id="50178" name="TextBox 6"/>
          <p:cNvSpPr txBox="1">
            <a:spLocks noChangeArrowheads="1"/>
          </p:cNvSpPr>
          <p:nvPr/>
        </p:nvSpPr>
        <p:spPr bwMode="auto">
          <a:xfrm>
            <a:off x="1447800" y="4343400"/>
            <a:ext cx="54975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a:solidFill>
                  <a:srgbClr val="7F7F7F"/>
                </a:solidFill>
                <a:latin typeface="Calibri" charset="0"/>
                <a:cs typeface="Calibri" charset="0"/>
              </a:rPr>
              <a:t>A Wikipedia-style approach to crowdsourcing task traces</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352800"/>
            <a:ext cx="1093787" cy="9874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03652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1524000" y="685800"/>
            <a:ext cx="5802313" cy="406400"/>
          </a:xfrm>
          <a:ln/>
        </p:spPr>
        <p:txBody>
          <a:bodyPr tIns="24695"/>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dirty="0" err="1"/>
              <a:t>CoScripter</a:t>
            </a:r>
            <a:r>
              <a:rPr lang="en-US" sz="4400" dirty="0"/>
              <a:t>: </a:t>
            </a:r>
            <a:r>
              <a:rPr lang="en-US" dirty="0" smtClean="0"/>
              <a:t/>
            </a:r>
            <a:br>
              <a:rPr lang="en-US" dirty="0" smtClean="0"/>
            </a:br>
            <a:r>
              <a:rPr lang="en-US" sz="3200" dirty="0" smtClean="0"/>
              <a:t>Capture </a:t>
            </a:r>
            <a:r>
              <a:rPr lang="en-US" sz="3200" dirty="0"/>
              <a:t>&amp; </a:t>
            </a:r>
            <a:r>
              <a:rPr lang="en-US" sz="3200" dirty="0" smtClean="0"/>
              <a:t>Reuse Web Tasks</a:t>
            </a:r>
            <a:endParaRPr lang="en-US" dirty="0"/>
          </a:p>
        </p:txBody>
      </p:sp>
      <p:sp>
        <p:nvSpPr>
          <p:cNvPr id="9218" name="Rectangle 2"/>
          <p:cNvSpPr>
            <a:spLocks noGrp="1" noChangeArrowheads="1"/>
          </p:cNvSpPr>
          <p:nvPr>
            <p:ph type="body" idx="1"/>
          </p:nvPr>
        </p:nvSpPr>
        <p:spPr>
          <a:xfrm>
            <a:off x="381000" y="1776413"/>
            <a:ext cx="5486401" cy="4525962"/>
          </a:xfrm>
          <a:ln/>
        </p:spPr>
        <p:txBody>
          <a:bodyPr tIns="21168"/>
          <a:lstStyle/>
          <a:p>
            <a:pPr marL="284163" indent="-284163">
              <a:lnSpc>
                <a:spcPct val="93000"/>
              </a:lnSpc>
              <a:spcBef>
                <a:spcPts val="1776"/>
              </a:spcBef>
              <a:buClr>
                <a:srgbClr val="2DB6B3"/>
              </a:buClr>
              <a:buSzPct val="110000"/>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Employees in large enterprises</a:t>
            </a:r>
            <a:br>
              <a:rPr lang="en-US" sz="2400" dirty="0"/>
            </a:br>
            <a:r>
              <a:rPr lang="en-US" sz="2400" dirty="0"/>
              <a:t>need to share </a:t>
            </a:r>
            <a:r>
              <a:rPr lang="en-US" sz="2400" dirty="0">
                <a:solidFill>
                  <a:srgbClr val="376092"/>
                </a:solidFill>
              </a:rPr>
              <a:t>“how-to” knowledge</a:t>
            </a:r>
          </a:p>
          <a:p>
            <a:pPr marL="284163" indent="-284163">
              <a:lnSpc>
                <a:spcPct val="93000"/>
              </a:lnSpc>
              <a:spcBef>
                <a:spcPts val="1776"/>
              </a:spcBef>
              <a:buClr>
                <a:srgbClr val="2DB6B3"/>
              </a:buClr>
              <a:buSzPct val="110000"/>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This knowledge is typically kept</a:t>
            </a:r>
            <a:br>
              <a:rPr lang="en-US" sz="2400" dirty="0"/>
            </a:br>
            <a:r>
              <a:rPr lang="en-US" sz="2400" dirty="0"/>
              <a:t>by a few </a:t>
            </a:r>
            <a:r>
              <a:rPr lang="en-US" sz="2400" dirty="0">
                <a:solidFill>
                  <a:srgbClr val="376092"/>
                </a:solidFill>
              </a:rPr>
              <a:t>knowledge hubs</a:t>
            </a:r>
          </a:p>
          <a:p>
            <a:pPr marL="284163" indent="-284163">
              <a:lnSpc>
                <a:spcPct val="93000"/>
              </a:lnSpc>
              <a:spcBef>
                <a:spcPts val="1776"/>
              </a:spcBef>
              <a:buClr>
                <a:srgbClr val="2DB6B3"/>
              </a:buClr>
              <a:buSzPct val="110000"/>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t>The </a:t>
            </a:r>
            <a:r>
              <a:rPr lang="en-US" sz="2400" dirty="0" err="1"/>
              <a:t>CoScripter</a:t>
            </a:r>
            <a:r>
              <a:rPr lang="en-US" sz="2400" dirty="0"/>
              <a:t> approach:</a:t>
            </a:r>
          </a:p>
          <a:p>
            <a:pPr marL="795338" lvl="1" indent="-280988">
              <a:lnSpc>
                <a:spcPct val="93000"/>
              </a:lnSpc>
              <a:buClr>
                <a:srgbClr val="2DB6B3"/>
              </a:buClr>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t>Capture web tasks by watching</a:t>
            </a:r>
            <a:br>
              <a:rPr lang="en-US" sz="2000" dirty="0"/>
            </a:br>
            <a:r>
              <a:rPr lang="en-US" sz="2000" dirty="0"/>
              <a:t>people do them</a:t>
            </a:r>
          </a:p>
          <a:p>
            <a:pPr marL="795338" lvl="1" indent="-280988">
              <a:lnSpc>
                <a:spcPct val="93000"/>
              </a:lnSpc>
              <a:buClr>
                <a:srgbClr val="2DB6B3"/>
              </a:buClr>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t>Automate repetitive tasks to save time</a:t>
            </a:r>
          </a:p>
          <a:p>
            <a:pPr marL="795338" lvl="1" indent="-280988">
              <a:lnSpc>
                <a:spcPct val="93000"/>
              </a:lnSpc>
              <a:buClr>
                <a:srgbClr val="2DB6B3"/>
              </a:buClr>
              <a:buFont typeface="Arial"/>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a:t>Use a natural-language scripting</a:t>
            </a:r>
            <a:br>
              <a:rPr lang="en-US" sz="2000" dirty="0"/>
            </a:br>
            <a:r>
              <a:rPr lang="en-US" sz="2000" dirty="0"/>
              <a:t>language for understandability</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13" y="1785938"/>
            <a:ext cx="2227262" cy="1681162"/>
          </a:xfrm>
          <a:prstGeom prst="rect">
            <a:avLst/>
          </a:prstGeom>
          <a:solidFill>
            <a:srgbClr val="FFFFFF"/>
          </a:solidFill>
          <a:ln w="3240">
            <a:solidFill>
              <a:srgbClr val="80808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41325"/>
            <a:ext cx="1093787" cy="9874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3450" y="3228975"/>
            <a:ext cx="2981325" cy="31543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22" name="Text Box 6"/>
          <p:cNvSpPr txBox="1">
            <a:spLocks noChangeArrowheads="1"/>
          </p:cNvSpPr>
          <p:nvPr/>
        </p:nvSpPr>
        <p:spPr bwMode="auto">
          <a:xfrm>
            <a:off x="0" y="6333721"/>
            <a:ext cx="3959225" cy="5159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9pPr>
          </a:lstStyle>
          <a:p>
            <a:pPr algn="l"/>
            <a:r>
              <a:rPr lang="en-US" sz="1400" dirty="0">
                <a:latin typeface="Calibri"/>
                <a:cs typeface="Calibri"/>
              </a:rPr>
              <a:t>[</a:t>
            </a:r>
            <a:r>
              <a:rPr lang="en-US" sz="1400" dirty="0" err="1">
                <a:latin typeface="Calibri"/>
                <a:cs typeface="Calibri"/>
              </a:rPr>
              <a:t>Leshed</a:t>
            </a:r>
            <a:r>
              <a:rPr lang="en-US" sz="1400" dirty="0">
                <a:latin typeface="Calibri"/>
                <a:cs typeface="Calibri"/>
              </a:rPr>
              <a:t> </a:t>
            </a:r>
            <a:r>
              <a:rPr lang="en-US" sz="1400" i="1" dirty="0">
                <a:latin typeface="Calibri"/>
                <a:cs typeface="Calibri"/>
              </a:rPr>
              <a:t>et al</a:t>
            </a:r>
            <a:r>
              <a:rPr lang="en-US" sz="1400" dirty="0">
                <a:latin typeface="Calibri"/>
                <a:cs typeface="Calibri"/>
              </a:rPr>
              <a:t>, </a:t>
            </a:r>
            <a:r>
              <a:rPr lang="en-US" sz="1400" dirty="0" err="1">
                <a:latin typeface="Calibri"/>
                <a:cs typeface="Calibri"/>
              </a:rPr>
              <a:t>CoScripter</a:t>
            </a:r>
            <a:r>
              <a:rPr lang="en-US" sz="1400" dirty="0">
                <a:latin typeface="Calibri"/>
                <a:cs typeface="Calibri"/>
              </a:rPr>
              <a:t>: Automating &amp; Sharing</a:t>
            </a:r>
            <a:br>
              <a:rPr lang="en-US" sz="1400" dirty="0">
                <a:latin typeface="Calibri"/>
                <a:cs typeface="Calibri"/>
              </a:rPr>
            </a:br>
            <a:r>
              <a:rPr lang="en-US" sz="1400" dirty="0">
                <a:latin typeface="Calibri"/>
                <a:cs typeface="Calibri"/>
              </a:rPr>
              <a:t>How-To Knowledge in the Enterprise, CHI 2008]</a:t>
            </a:r>
          </a:p>
        </p:txBody>
      </p:sp>
    </p:spTree>
    <p:extLst>
      <p:ext uri="{BB962C8B-B14F-4D97-AF65-F5344CB8AC3E}">
        <p14:creationId xmlns:p14="http://schemas.microsoft.com/office/powerpoint/2010/main" val="14077599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3352800"/>
            <a:ext cx="9144000" cy="461665"/>
          </a:xfrm>
          <a:prstGeom prst="rect">
            <a:avLst/>
          </a:prstGeom>
          <a:noFill/>
        </p:spPr>
        <p:txBody>
          <a:bodyPr wrap="square" rtlCol="0">
            <a:spAutoFit/>
          </a:bodyPr>
          <a:lstStyle/>
          <a:p>
            <a:r>
              <a:rPr lang="en-US" sz="2400" dirty="0" smtClean="0">
                <a:solidFill>
                  <a:prstClr val="white">
                    <a:lumMod val="95000"/>
                  </a:prstClr>
                </a:solidFill>
                <a:latin typeface="Calibri"/>
                <a:ea typeface="ＭＳ Ｐゴシック" charset="0"/>
                <a:cs typeface="Calibri"/>
                <a:hlinkClick r:id="rId2"/>
              </a:rPr>
              <a:t>https://</a:t>
            </a:r>
            <a:r>
              <a:rPr lang="en-US" sz="2400" dirty="0" err="1" smtClean="0">
                <a:solidFill>
                  <a:prstClr val="white">
                    <a:lumMod val="95000"/>
                  </a:prstClr>
                </a:solidFill>
                <a:latin typeface="Calibri"/>
                <a:ea typeface="ＭＳ Ｐゴシック" charset="0"/>
                <a:cs typeface="Calibri"/>
                <a:hlinkClick r:id="rId2"/>
              </a:rPr>
              <a:t>www.youtube.com</a:t>
            </a:r>
            <a:r>
              <a:rPr lang="en-US" sz="2400" dirty="0" smtClean="0">
                <a:solidFill>
                  <a:prstClr val="white">
                    <a:lumMod val="95000"/>
                  </a:prstClr>
                </a:solidFill>
                <a:latin typeface="Calibri"/>
                <a:ea typeface="ＭＳ Ｐゴシック" charset="0"/>
                <a:cs typeface="Calibri"/>
                <a:hlinkClick r:id="rId2"/>
              </a:rPr>
              <a:t>/</a:t>
            </a:r>
            <a:r>
              <a:rPr lang="en-US" sz="2400" dirty="0" err="1" smtClean="0">
                <a:solidFill>
                  <a:prstClr val="white">
                    <a:lumMod val="95000"/>
                  </a:prstClr>
                </a:solidFill>
                <a:latin typeface="Calibri"/>
                <a:ea typeface="ＭＳ Ｐゴシック" charset="0"/>
                <a:cs typeface="Calibri"/>
                <a:hlinkClick r:id="rId2"/>
              </a:rPr>
              <a:t>edit?o</a:t>
            </a:r>
            <a:r>
              <a:rPr lang="en-US" sz="2400" dirty="0" smtClean="0">
                <a:solidFill>
                  <a:prstClr val="white">
                    <a:lumMod val="95000"/>
                  </a:prstClr>
                </a:solidFill>
                <a:latin typeface="Calibri"/>
                <a:ea typeface="ＭＳ Ｐゴシック" charset="0"/>
                <a:cs typeface="Calibri"/>
                <a:hlinkClick r:id="rId2"/>
              </a:rPr>
              <a:t>=</a:t>
            </a:r>
            <a:r>
              <a:rPr lang="en-US" sz="2400" dirty="0" err="1" smtClean="0">
                <a:solidFill>
                  <a:prstClr val="white">
                    <a:lumMod val="95000"/>
                  </a:prstClr>
                </a:solidFill>
                <a:latin typeface="Calibri"/>
                <a:ea typeface="ＭＳ Ｐゴシック" charset="0"/>
                <a:cs typeface="Calibri"/>
                <a:hlinkClick r:id="rId2"/>
              </a:rPr>
              <a:t>U&amp;video_id</a:t>
            </a:r>
            <a:r>
              <a:rPr lang="en-US" sz="2400" dirty="0" smtClean="0">
                <a:solidFill>
                  <a:prstClr val="white">
                    <a:lumMod val="95000"/>
                  </a:prstClr>
                </a:solidFill>
                <a:latin typeface="Calibri"/>
                <a:ea typeface="ＭＳ Ｐゴシック" charset="0"/>
                <a:cs typeface="Calibri"/>
                <a:hlinkClick r:id="rId2"/>
              </a:rPr>
              <a:t>=44j8qB-DXEA</a:t>
            </a:r>
            <a:endParaRPr lang="en-US" sz="2400" dirty="0">
              <a:solidFill>
                <a:prstClr val="white">
                  <a:lumMod val="95000"/>
                </a:prstClr>
              </a:solidFill>
              <a:latin typeface="Calibri"/>
              <a:ea typeface="ＭＳ Ｐゴシック" charset="0"/>
              <a:cs typeface="Calibri"/>
            </a:endParaRPr>
          </a:p>
        </p:txBody>
      </p:sp>
    </p:spTree>
    <p:extLst>
      <p:ext uri="{BB962C8B-B14F-4D97-AF65-F5344CB8AC3E}">
        <p14:creationId xmlns:p14="http://schemas.microsoft.com/office/powerpoint/2010/main" val="97863346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CoScripter</a:t>
            </a:r>
            <a:r>
              <a:rPr lang="en-US" dirty="0" smtClean="0"/>
              <a:t> Key Features</a:t>
            </a:r>
            <a:endParaRPr lang="en-US" dirty="0"/>
          </a:p>
        </p:txBody>
      </p:sp>
      <p:sp>
        <p:nvSpPr>
          <p:cNvPr id="4" name="Content Placeholder 3"/>
          <p:cNvSpPr>
            <a:spLocks noGrp="1"/>
          </p:cNvSpPr>
          <p:nvPr>
            <p:ph idx="1"/>
          </p:nvPr>
        </p:nvSpPr>
        <p:spPr>
          <a:xfrm>
            <a:off x="2667000" y="1600200"/>
            <a:ext cx="5257800" cy="4525963"/>
          </a:xfrm>
        </p:spPr>
        <p:txBody>
          <a:bodyPr/>
          <a:lstStyle/>
          <a:p>
            <a:r>
              <a:rPr lang="en-US" dirty="0" smtClean="0"/>
              <a:t>Browser extension for recording and playback</a:t>
            </a:r>
          </a:p>
          <a:p>
            <a:pPr marL="0" indent="0">
              <a:buNone/>
            </a:pPr>
            <a:endParaRPr lang="en-US" dirty="0" smtClean="0"/>
          </a:p>
          <a:p>
            <a:pPr>
              <a:spcBef>
                <a:spcPts val="3024"/>
              </a:spcBef>
            </a:pPr>
            <a:r>
              <a:rPr lang="en-US" dirty="0" smtClean="0"/>
              <a:t>Wiki for storing, sharing, and collaboratively improving scripts</a:t>
            </a:r>
          </a:p>
          <a:p>
            <a:pPr>
              <a:spcBef>
                <a:spcPts val="4824"/>
              </a:spcBef>
            </a:pPr>
            <a:r>
              <a:rPr lang="en-US" dirty="0" smtClean="0"/>
              <a:t>Personal database allows use of sensitive information within scripts without sharing that information</a:t>
            </a:r>
            <a:endParaRPr lang="en-US" dirty="0"/>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912" y="1676401"/>
            <a:ext cx="1447800" cy="153183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Picture 5"/>
          <p:cNvPicPr>
            <a:picLocks noChangeAspect="1"/>
          </p:cNvPicPr>
          <p:nvPr/>
        </p:nvPicPr>
        <p:blipFill>
          <a:blip r:embed="rId3"/>
          <a:stretch>
            <a:fillRect/>
          </a:stretch>
        </p:blipFill>
        <p:spPr>
          <a:xfrm>
            <a:off x="381000" y="3429000"/>
            <a:ext cx="2118712" cy="1308100"/>
          </a:xfrm>
          <a:prstGeom prst="rect">
            <a:avLst/>
          </a:prstGeom>
        </p:spPr>
      </p:pic>
      <p:pic>
        <p:nvPicPr>
          <p:cNvPr id="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47146"/>
          <a:stretch/>
        </p:blipFill>
        <p:spPr bwMode="auto">
          <a:xfrm>
            <a:off x="909910" y="4953000"/>
            <a:ext cx="1589802" cy="150340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cmpd="sng">
                <a:solidFill>
                  <a:srgbClr val="000000"/>
                </a:solidFill>
                <a:prstDash val="solid"/>
                <a:miter lim="800000"/>
                <a:headEnd/>
                <a:tailEn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pic>
    </p:spTree>
    <p:extLst>
      <p:ext uri="{BB962C8B-B14F-4D97-AF65-F5344CB8AC3E}">
        <p14:creationId xmlns:p14="http://schemas.microsoft.com/office/powerpoint/2010/main" val="31530984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idx="10"/>
          </p:nvPr>
        </p:nvSpPr>
        <p:spPr/>
        <p:txBody>
          <a:bodyPr/>
          <a:lstStyle/>
          <a:p>
            <a:fld id="{A1B403BF-B7AE-0742-8E88-76B53508A319}" type="slidenum">
              <a:rPr lang="en-GB"/>
              <a:pPr/>
              <a:t>113</a:t>
            </a:fld>
            <a:endParaRPr lang="en-GB"/>
          </a:p>
        </p:txBody>
      </p:sp>
      <p:sp>
        <p:nvSpPr>
          <p:cNvPr id="11265" name="Rectangle 1"/>
          <p:cNvSpPr>
            <a:spLocks noGrp="1" noChangeArrowheads="1"/>
          </p:cNvSpPr>
          <p:nvPr>
            <p:ph type="title"/>
          </p:nvPr>
        </p:nvSpPr>
        <p:spPr>
          <a:xfrm>
            <a:off x="228600" y="915988"/>
            <a:ext cx="8164513" cy="406400"/>
          </a:xfrm>
          <a:ln/>
        </p:spPr>
        <p:txBody>
          <a:bodyPr tIns="84672"/>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t>CoScripter</a:t>
            </a:r>
            <a:r>
              <a:rPr lang="en-US" dirty="0"/>
              <a:t> </a:t>
            </a:r>
            <a:r>
              <a:rPr lang="en-US" dirty="0" smtClean="0"/>
              <a:t>Adoption</a:t>
            </a:r>
            <a:endParaRPr lang="en-US" dirty="0"/>
          </a:p>
        </p:txBody>
      </p:sp>
      <p:sp>
        <p:nvSpPr>
          <p:cNvPr id="11266" name="Rectangle 2"/>
          <p:cNvSpPr>
            <a:spLocks noGrp="1" noChangeArrowheads="1"/>
          </p:cNvSpPr>
          <p:nvPr>
            <p:ph type="body" idx="1"/>
          </p:nvPr>
        </p:nvSpPr>
        <p:spPr>
          <a:xfrm>
            <a:off x="685800" y="1776413"/>
            <a:ext cx="7769225" cy="4525962"/>
          </a:xfrm>
          <a:ln/>
        </p:spPr>
        <p:txBody>
          <a:bodyPr tIns="21168"/>
          <a:lstStyle/>
          <a:p>
            <a:pPr marL="228600" indent="-228600">
              <a:lnSpc>
                <a:spcPct val="93000"/>
              </a:lnSpc>
              <a:buClr>
                <a:srgbClr val="2DB6B3"/>
              </a:buClr>
              <a:buSzPct val="110000"/>
              <a:buFont typeface="Wingdings"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Deployed inside IBM since Oct </a:t>
            </a:r>
            <a:r>
              <a:rPr lang="en-US" dirty="0" smtClean="0"/>
              <a:t>2006</a:t>
            </a:r>
            <a:endParaRPr lang="en-US" dirty="0"/>
          </a:p>
          <a:p>
            <a:pPr marL="457200" lvl="1" indent="-227013">
              <a:lnSpc>
                <a:spcPct val="93000"/>
              </a:lnSpc>
              <a:buClr>
                <a:srgbClr val="2DB6B3"/>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~4200 users, ~3500 scripts</a:t>
            </a:r>
          </a:p>
          <a:p>
            <a:pPr marL="228600" indent="-228600">
              <a:lnSpc>
                <a:spcPct val="93000"/>
              </a:lnSpc>
              <a:buClr>
                <a:srgbClr val="2DB6B3"/>
              </a:buClr>
              <a:buSzPct val="110000"/>
              <a:buFont typeface="Wingdings"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Deployed on public internet </a:t>
            </a:r>
            <a:r>
              <a:rPr lang="en-US" dirty="0" smtClean="0"/>
              <a:t>2007-2012</a:t>
            </a:r>
            <a:endParaRPr lang="en-US" dirty="0"/>
          </a:p>
          <a:p>
            <a:pPr marL="457200" lvl="1" indent="-227013">
              <a:lnSpc>
                <a:spcPct val="93000"/>
              </a:lnSpc>
              <a:buClr>
                <a:srgbClr val="2DB6B3"/>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~13300 users, ~16,000 scripts</a:t>
            </a:r>
          </a:p>
          <a:p>
            <a:pPr marL="228600" indent="-228600">
              <a:lnSpc>
                <a:spcPct val="93000"/>
              </a:lnSpc>
              <a:buClr>
                <a:srgbClr val="2DB6B3"/>
              </a:buClr>
              <a:buSzPct val="110000"/>
              <a:buFont typeface="Wingdings"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a:t>Interviews and analysis shows</a:t>
            </a:r>
            <a:br>
              <a:rPr lang="en-US" dirty="0"/>
            </a:br>
            <a:r>
              <a:rPr lang="en-US" dirty="0"/>
              <a:t>it addresses pain points</a:t>
            </a:r>
          </a:p>
          <a:p>
            <a:pPr marL="457200" lvl="1" indent="-227013">
              <a:lnSpc>
                <a:spcPct val="93000"/>
              </a:lnSpc>
              <a:buClr>
                <a:srgbClr val="2DB6B3"/>
              </a:buClr>
              <a:buFont typeface="Arial" charset="0"/>
              <a:buChar cha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dirty="0" err="1"/>
              <a:t>IBMers</a:t>
            </a:r>
            <a:r>
              <a:rPr lang="en-US" dirty="0"/>
              <a:t> use it to automate</a:t>
            </a:r>
            <a:br>
              <a:rPr lang="en-US" dirty="0"/>
            </a:br>
            <a:r>
              <a:rPr lang="en-US" dirty="0"/>
              <a:t>repetitive tasks and share</a:t>
            </a:r>
            <a:br>
              <a:rPr lang="en-US" dirty="0"/>
            </a:br>
            <a:r>
              <a:rPr lang="en-US" dirty="0"/>
              <a:t>process knowledge with each</a:t>
            </a:r>
            <a:br>
              <a:rPr lang="en-US" dirty="0"/>
            </a:br>
            <a:r>
              <a:rPr lang="en-US" dirty="0"/>
              <a:t>other</a:t>
            </a: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1475" y="3581400"/>
            <a:ext cx="3592513" cy="26035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268" name="Text Box 4"/>
          <p:cNvSpPr txBox="1">
            <a:spLocks noChangeArrowheads="1"/>
          </p:cNvSpPr>
          <p:nvPr/>
        </p:nvSpPr>
        <p:spPr bwMode="auto">
          <a:xfrm>
            <a:off x="7118350" y="6088063"/>
            <a:ext cx="681038"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9pPr>
          </a:lstStyle>
          <a:p>
            <a:pPr algn="l"/>
            <a:r>
              <a:rPr lang="en-US" dirty="0">
                <a:latin typeface="Calibri"/>
                <a:cs typeface="Calibri"/>
              </a:rPr>
              <a:t>Time</a:t>
            </a:r>
          </a:p>
        </p:txBody>
      </p:sp>
      <p:sp>
        <p:nvSpPr>
          <p:cNvPr id="11269" name="Text Box 5"/>
          <p:cNvSpPr txBox="1">
            <a:spLocks noChangeArrowheads="1"/>
          </p:cNvSpPr>
          <p:nvPr/>
        </p:nvSpPr>
        <p:spPr bwMode="auto">
          <a:xfrm rot="16200000">
            <a:off x="4849019" y="4693444"/>
            <a:ext cx="1030287" cy="365125"/>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9pPr>
          </a:lstStyle>
          <a:p>
            <a:pPr algn="l"/>
            <a:r>
              <a:rPr lang="en-US">
                <a:latin typeface="Calibri"/>
                <a:cs typeface="Calibri"/>
              </a:rPr>
              <a:t># scripts</a:t>
            </a:r>
          </a:p>
        </p:txBody>
      </p:sp>
    </p:spTree>
    <p:extLst>
      <p:ext uri="{BB962C8B-B14F-4D97-AF65-F5344CB8AC3E}">
        <p14:creationId xmlns:p14="http://schemas.microsoft.com/office/powerpoint/2010/main" val="15704413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2895600"/>
            <a:ext cx="3048000" cy="1143000"/>
          </a:xfrm>
        </p:spPr>
        <p:txBody>
          <a:bodyPr/>
          <a:lstStyle/>
          <a:p>
            <a:pPr>
              <a:buClr>
                <a:srgbClr val="7889FB"/>
              </a:buClr>
            </a:pPr>
            <a:r>
              <a:rPr lang="en-US" dirty="0">
                <a:latin typeface="Calibri" charset="0"/>
              </a:rPr>
              <a:t>Conclusions</a:t>
            </a:r>
          </a:p>
        </p:txBody>
      </p:sp>
      <p:sp>
        <p:nvSpPr>
          <p:cNvPr id="87042" name="Text Placeholder 2"/>
          <p:cNvSpPr>
            <a:spLocks noGrp="1"/>
          </p:cNvSpPr>
          <p:nvPr>
            <p:ph idx="1"/>
          </p:nvPr>
        </p:nvSpPr>
        <p:spPr>
          <a:xfrm>
            <a:off x="3657600" y="685800"/>
            <a:ext cx="5029200" cy="5440363"/>
          </a:xfrm>
        </p:spPr>
        <p:txBody>
          <a:bodyPr anchor="ctr" anchorCtr="0"/>
          <a:lstStyle/>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err="1" smtClean="0">
                <a:latin typeface="Calibri" charset="0"/>
              </a:rPr>
              <a:t>CoScripter</a:t>
            </a:r>
            <a:r>
              <a:rPr lang="en-US" sz="2400" dirty="0" smtClean="0">
                <a:latin typeface="Calibri" charset="0"/>
              </a:rPr>
              <a:t> provides an inexpensive and lightweight method to </a:t>
            </a:r>
            <a:r>
              <a:rPr lang="en-US" sz="2400" b="1" dirty="0" smtClean="0">
                <a:solidFill>
                  <a:srgbClr val="376092"/>
                </a:solidFill>
                <a:latin typeface="Calibri" charset="0"/>
              </a:rPr>
              <a:t>adapt </a:t>
            </a:r>
            <a:r>
              <a:rPr lang="en-US" sz="2400" dirty="0" smtClean="0">
                <a:latin typeface="Calibri" charset="0"/>
              </a:rPr>
              <a:t>existing interfaces</a:t>
            </a:r>
            <a:endParaRPr lang="en-US" sz="2400" dirty="0">
              <a:latin typeface="Calibri" charset="0"/>
            </a:endParaRPr>
          </a:p>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smtClean="0">
                <a:latin typeface="Calibri" charset="0"/>
              </a:rPr>
              <a:t>Allows a crowd of users to produce a knowledge base of important interaction traces</a:t>
            </a:r>
          </a:p>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smtClean="0">
                <a:latin typeface="Calibri" charset="0"/>
              </a:rPr>
              <a:t>Resulting knowledge base could be used for many purposes</a:t>
            </a:r>
          </a:p>
          <a:p>
            <a:pPr marL="628650" lvl="1" indent="-228600" hangingPunct="1">
              <a:spcBef>
                <a:spcPts val="300"/>
              </a:spcBef>
              <a:spcAft>
                <a:spcPts val="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000" dirty="0" smtClean="0">
                <a:latin typeface="Calibri" charset="0"/>
              </a:rPr>
              <a:t>Re-authoring user interfaces for different user groups</a:t>
            </a:r>
          </a:p>
          <a:p>
            <a:pPr marL="628650" lvl="1" indent="-228600" hangingPunct="1">
              <a:spcBef>
                <a:spcPts val="300"/>
              </a:spcBef>
              <a:spcAft>
                <a:spcPts val="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000" dirty="0" smtClean="0">
                <a:latin typeface="Calibri" charset="0"/>
              </a:rPr>
              <a:t>Generating models?</a:t>
            </a:r>
            <a:endParaRPr lang="en-US" sz="2000" dirty="0">
              <a:latin typeface="Calibri" charset="0"/>
            </a:endParaRPr>
          </a:p>
        </p:txBody>
      </p:sp>
    </p:spTree>
    <p:extLst>
      <p:ext uri="{BB962C8B-B14F-4D97-AF65-F5344CB8AC3E}">
        <p14:creationId xmlns:p14="http://schemas.microsoft.com/office/powerpoint/2010/main" val="1146115525"/>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2857500"/>
            <a:ext cx="8229600" cy="1143000"/>
          </a:xfrm>
        </p:spPr>
        <p:txBody>
          <a:bodyPr/>
          <a:lstStyle/>
          <a:p>
            <a:r>
              <a:rPr lang="en-US">
                <a:latin typeface="Calibri" charset="0"/>
              </a:rPr>
              <a:t>CoCo</a:t>
            </a:r>
          </a:p>
        </p:txBody>
      </p:sp>
    </p:spTree>
    <p:extLst>
      <p:ext uri="{BB962C8B-B14F-4D97-AF65-F5344CB8AC3E}">
        <p14:creationId xmlns:p14="http://schemas.microsoft.com/office/powerpoint/2010/main" val="118796830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p:cNvSpPr>
            <a:spLocks noGrp="1"/>
          </p:cNvSpPr>
          <p:nvPr>
            <p:ph type="title"/>
          </p:nvPr>
        </p:nvSpPr>
        <p:spPr>
          <a:xfrm>
            <a:off x="457200" y="492125"/>
            <a:ext cx="8229600" cy="708025"/>
          </a:xfrm>
        </p:spPr>
        <p:txBody>
          <a:bodyPr>
            <a:spAutoFit/>
          </a:bodyPr>
          <a:lstStyle/>
          <a:p>
            <a:pPr>
              <a:buClr>
                <a:srgbClr val="7889FB"/>
              </a:buClr>
            </a:pPr>
            <a:r>
              <a:rPr lang="en-US">
                <a:latin typeface="Calibri" charset="0"/>
              </a:rPr>
              <a:t>The CoCo research vision</a:t>
            </a:r>
          </a:p>
        </p:txBody>
      </p:sp>
      <p:sp>
        <p:nvSpPr>
          <p:cNvPr id="81922" name="Text Placeholder 2"/>
          <p:cNvSpPr>
            <a:spLocks noGrp="1"/>
          </p:cNvSpPr>
          <p:nvPr>
            <p:ph idx="1"/>
          </p:nvPr>
        </p:nvSpPr>
        <p:spPr>
          <a:xfrm>
            <a:off x="457200" y="1600200"/>
            <a:ext cx="8229600" cy="4005263"/>
          </a:xfrm>
        </p:spPr>
        <p:txBody>
          <a:bodyPr>
            <a:spAutoFit/>
          </a:bodyPr>
          <a:lstStyle/>
          <a:p>
            <a:pPr marL="0" indent="0" hangingPunct="1">
              <a:spcBef>
                <a:spcPts val="1050"/>
              </a:spcBef>
              <a:spcAft>
                <a:spcPts val="450"/>
              </a:spcAft>
              <a:buFont typeface="Wingdings" charset="0"/>
              <a:buNone/>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a:latin typeface="Calibri" charset="0"/>
                <a:cs typeface="Arial" charset="0"/>
              </a:rPr>
              <a:t>Explore the use of conversational user interfaces to web tasks</a:t>
            </a:r>
          </a:p>
          <a:p>
            <a:pPr marL="0" indent="0" hangingPunct="1">
              <a:spcBef>
                <a:spcPts val="1800"/>
              </a:spcBef>
              <a:buFont typeface="Wingdings" charset="0"/>
              <a:buNone/>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i="1">
                <a:latin typeface="Calibri" charset="0"/>
                <a:cs typeface="Arial" charset="0"/>
              </a:rPr>
              <a:t>Design</a:t>
            </a:r>
            <a:r>
              <a:rPr lang="en-US" sz="2400">
                <a:latin typeface="Calibri" charset="0"/>
                <a:cs typeface="Arial" charset="0"/>
              </a:rPr>
              <a:t> and </a:t>
            </a:r>
            <a:r>
              <a:rPr lang="en-US" sz="2400" i="1">
                <a:latin typeface="Calibri" charset="0"/>
                <a:cs typeface="Arial" charset="0"/>
              </a:rPr>
              <a:t>build</a:t>
            </a:r>
            <a:r>
              <a:rPr lang="en-US" sz="2400">
                <a:latin typeface="Calibri" charset="0"/>
                <a:cs typeface="Arial" charset="0"/>
              </a:rPr>
              <a:t> intelligent agents that:</a:t>
            </a:r>
          </a:p>
          <a:p>
            <a:pPr marL="630238" lvl="1" indent="-233363" hangingPunct="1">
              <a:spcBef>
                <a:spcPts val="688"/>
              </a:spcBef>
              <a:spcAft>
                <a:spcPts val="413"/>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200">
                <a:solidFill>
                  <a:srgbClr val="376092"/>
                </a:solidFill>
                <a:latin typeface="Calibri" charset="0"/>
                <a:cs typeface="Arial" charset="0"/>
              </a:rPr>
              <a:t>Interact</a:t>
            </a:r>
            <a:r>
              <a:rPr lang="en-US" sz="2200">
                <a:latin typeface="Calibri" charset="0"/>
                <a:cs typeface="Arial" charset="0"/>
              </a:rPr>
              <a:t> with the web on a user's behalf</a:t>
            </a:r>
          </a:p>
          <a:p>
            <a:pPr marL="630238" lvl="1" indent="-233363" hangingPunct="1">
              <a:spcBef>
                <a:spcPts val="688"/>
              </a:spcBef>
              <a:spcAft>
                <a:spcPts val="413"/>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200">
                <a:solidFill>
                  <a:srgbClr val="376092"/>
                </a:solidFill>
                <a:latin typeface="Calibri" charset="0"/>
                <a:cs typeface="Arial" charset="0"/>
              </a:rPr>
              <a:t>Converse</a:t>
            </a:r>
            <a:r>
              <a:rPr lang="en-US" sz="2200">
                <a:latin typeface="Calibri" charset="0"/>
                <a:cs typeface="Arial" charset="0"/>
              </a:rPr>
              <a:t> with the user to clarify meaning</a:t>
            </a:r>
          </a:p>
          <a:p>
            <a:pPr marL="630238" lvl="1" indent="-233363" hangingPunct="1">
              <a:spcBef>
                <a:spcPts val="688"/>
              </a:spcBef>
              <a:spcAft>
                <a:spcPts val="413"/>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200">
                <a:solidFill>
                  <a:srgbClr val="376092"/>
                </a:solidFill>
                <a:latin typeface="Calibri" charset="0"/>
                <a:cs typeface="Arial" charset="0"/>
              </a:rPr>
              <a:t>Learn</a:t>
            </a:r>
            <a:r>
              <a:rPr lang="en-US" sz="2200">
                <a:latin typeface="Calibri" charset="0"/>
                <a:cs typeface="Arial" charset="0"/>
              </a:rPr>
              <a:t> new knowledge over time</a:t>
            </a:r>
          </a:p>
          <a:p>
            <a:pPr marL="630238" lvl="1" indent="-233363" hangingPunct="1">
              <a:spcBef>
                <a:spcPts val="688"/>
              </a:spcBef>
              <a:spcAft>
                <a:spcPts val="413"/>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200">
                <a:latin typeface="Calibri" charset="0"/>
                <a:cs typeface="Arial" charset="0"/>
              </a:rPr>
              <a:t>Are </a:t>
            </a:r>
            <a:r>
              <a:rPr lang="en-US" sz="2200">
                <a:solidFill>
                  <a:srgbClr val="376092"/>
                </a:solidFill>
                <a:latin typeface="Calibri" charset="0"/>
                <a:cs typeface="Arial" charset="0"/>
              </a:rPr>
              <a:t>personalized</a:t>
            </a:r>
            <a:r>
              <a:rPr lang="en-US" sz="2200">
                <a:latin typeface="Calibri" charset="0"/>
                <a:cs typeface="Arial" charset="0"/>
              </a:rPr>
              <a:t> for a user's needs</a:t>
            </a:r>
          </a:p>
          <a:p>
            <a:pPr marL="0" indent="0" hangingPunct="1">
              <a:spcBef>
                <a:spcPts val="1800"/>
              </a:spcBef>
              <a:buFont typeface="Wingdings" charset="0"/>
              <a:buNone/>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a:latin typeface="Calibri" charset="0"/>
                <a:cs typeface="Arial" charset="0"/>
              </a:rPr>
              <a:t>Goal: improve user productivity and increase access to information technology through simpler interfaces</a:t>
            </a:r>
          </a:p>
        </p:txBody>
      </p:sp>
    </p:spTree>
    <p:extLst>
      <p:ext uri="{BB962C8B-B14F-4D97-AF65-F5344CB8AC3E}">
        <p14:creationId xmlns:p14="http://schemas.microsoft.com/office/powerpoint/2010/main" val="1027768748"/>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3352800"/>
            <a:ext cx="9144000" cy="830997"/>
          </a:xfrm>
          <a:prstGeom prst="rect">
            <a:avLst/>
          </a:prstGeom>
          <a:noFill/>
        </p:spPr>
        <p:txBody>
          <a:bodyPr wrap="square" rtlCol="0">
            <a:spAutoFit/>
          </a:bodyPr>
          <a:lstStyle/>
          <a:p>
            <a:r>
              <a:rPr lang="en-US" sz="1800" dirty="0">
                <a:solidFill>
                  <a:prstClr val="white">
                    <a:lumMod val="95000"/>
                  </a:prstClr>
                </a:solidFill>
                <a:latin typeface="Calibri"/>
                <a:ea typeface="ＭＳ Ｐゴシック" charset="0"/>
                <a:cs typeface="Calibri"/>
              </a:rPr>
              <a:t>Not shown in the talk, but instructive (ACM DL access required):</a:t>
            </a:r>
            <a:r>
              <a:rPr lang="en-US" sz="2400" dirty="0">
                <a:solidFill>
                  <a:prstClr val="white">
                    <a:lumMod val="95000"/>
                  </a:prstClr>
                </a:solidFill>
                <a:latin typeface="Calibri"/>
                <a:ea typeface="ＭＳ Ｐゴシック" charset="0"/>
                <a:cs typeface="Calibri"/>
              </a:rPr>
              <a:t/>
            </a:r>
            <a:br>
              <a:rPr lang="en-US" sz="2400" dirty="0">
                <a:solidFill>
                  <a:prstClr val="white">
                    <a:lumMod val="95000"/>
                  </a:prstClr>
                </a:solidFill>
                <a:latin typeface="Calibri"/>
                <a:ea typeface="ＭＳ Ｐゴシック" charset="0"/>
                <a:cs typeface="Calibri"/>
              </a:rPr>
            </a:br>
            <a:r>
              <a:rPr lang="en-US" sz="2400" dirty="0">
                <a:solidFill>
                  <a:prstClr val="white">
                    <a:lumMod val="95000"/>
                  </a:prstClr>
                </a:solidFill>
                <a:latin typeface="Calibri"/>
                <a:ea typeface="ＭＳ Ｐゴシック" charset="0"/>
                <a:cs typeface="Calibri"/>
              </a:rPr>
              <a:t>http://</a:t>
            </a:r>
            <a:r>
              <a:rPr lang="en-US" sz="2400" dirty="0" err="1">
                <a:solidFill>
                  <a:prstClr val="white">
                    <a:lumMod val="95000"/>
                  </a:prstClr>
                </a:solidFill>
                <a:latin typeface="Calibri"/>
                <a:ea typeface="ＭＳ Ｐゴシック" charset="0"/>
                <a:cs typeface="Calibri"/>
              </a:rPr>
              <a:t>dl.acm.org</a:t>
            </a:r>
            <a:r>
              <a:rPr lang="en-US" sz="2400" dirty="0">
                <a:solidFill>
                  <a:prstClr val="white">
                    <a:lumMod val="95000"/>
                  </a:prstClr>
                </a:solidFill>
                <a:latin typeface="Calibri"/>
                <a:ea typeface="ＭＳ Ｐゴシック" charset="0"/>
                <a:cs typeface="Calibri"/>
              </a:rPr>
              <a:t>/</a:t>
            </a:r>
            <a:r>
              <a:rPr lang="en-US" sz="2400" dirty="0" err="1">
                <a:solidFill>
                  <a:prstClr val="white">
                    <a:lumMod val="95000"/>
                  </a:prstClr>
                </a:solidFill>
                <a:latin typeface="Calibri"/>
                <a:ea typeface="ＭＳ Ｐゴシック" charset="0"/>
                <a:cs typeface="Calibri"/>
              </a:rPr>
              <a:t>ft_gateway.cfm?id</a:t>
            </a:r>
            <a:r>
              <a:rPr lang="en-US" sz="2400" dirty="0">
                <a:solidFill>
                  <a:prstClr val="white">
                    <a:lumMod val="95000"/>
                  </a:prstClr>
                </a:solidFill>
                <a:latin typeface="Calibri"/>
                <a:ea typeface="ＭＳ Ｐゴシック" charset="0"/>
                <a:cs typeface="Calibri"/>
              </a:rPr>
              <a:t>=1866067&amp;type=</a:t>
            </a:r>
            <a:r>
              <a:rPr lang="en-US" sz="2400" dirty="0" err="1">
                <a:solidFill>
                  <a:prstClr val="white">
                    <a:lumMod val="95000"/>
                  </a:prstClr>
                </a:solidFill>
                <a:latin typeface="Calibri"/>
                <a:ea typeface="ＭＳ Ｐゴシック" charset="0"/>
                <a:cs typeface="Calibri"/>
              </a:rPr>
              <a:t>swf</a:t>
            </a:r>
            <a:endParaRPr lang="en-US" sz="2400" dirty="0">
              <a:solidFill>
                <a:prstClr val="white">
                  <a:lumMod val="95000"/>
                </a:prstClr>
              </a:solidFill>
              <a:latin typeface="Calibri"/>
              <a:ea typeface="ＭＳ Ｐゴシック" charset="0"/>
              <a:cs typeface="Calibri"/>
            </a:endParaRPr>
          </a:p>
        </p:txBody>
      </p:sp>
    </p:spTree>
    <p:extLst>
      <p:ext uri="{BB962C8B-B14F-4D97-AF65-F5344CB8AC3E}">
        <p14:creationId xmlns:p14="http://schemas.microsoft.com/office/powerpoint/2010/main" val="179227098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337050"/>
            <a:ext cx="2057400" cy="213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6" name="TextBox 2"/>
          <p:cNvSpPr txBox="1">
            <a:spLocks noChangeArrowheads="1"/>
          </p:cNvSpPr>
          <p:nvPr/>
        </p:nvSpPr>
        <p:spPr bwMode="auto">
          <a:xfrm>
            <a:off x="2747963" y="381000"/>
            <a:ext cx="5481637" cy="344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5000" rIns="90000" bIns="45000">
            <a:spAutoFit/>
          </a:bodyPr>
          <a:lstStyle>
            <a:lvl1pPr eaLnBrk="0" hangingPunct="0">
              <a:tabLst>
                <a:tab pos="928688" algn="l"/>
              </a:tabLst>
              <a:defRPr sz="2400">
                <a:solidFill>
                  <a:schemeClr val="tx1"/>
                </a:solidFill>
                <a:latin typeface="Arial" charset="0"/>
                <a:ea typeface="ＭＳ Ｐゴシック" charset="0"/>
                <a:cs typeface="ＭＳ Ｐゴシック" charset="0"/>
              </a:defRPr>
            </a:lvl1pPr>
            <a:lvl2pPr marL="742950" indent="-285750" eaLnBrk="0" hangingPunct="0">
              <a:tabLst>
                <a:tab pos="928688" algn="l"/>
              </a:tabLst>
              <a:defRPr sz="2400">
                <a:solidFill>
                  <a:schemeClr val="tx1"/>
                </a:solidFill>
                <a:latin typeface="Arial" charset="0"/>
                <a:ea typeface="ＭＳ Ｐゴシック" charset="0"/>
              </a:defRPr>
            </a:lvl2pPr>
            <a:lvl3pPr marL="1143000" indent="-228600" eaLnBrk="0" hangingPunct="0">
              <a:tabLst>
                <a:tab pos="928688" algn="l"/>
              </a:tabLst>
              <a:defRPr sz="2400">
                <a:solidFill>
                  <a:schemeClr val="tx1"/>
                </a:solidFill>
                <a:latin typeface="Arial" charset="0"/>
                <a:ea typeface="ＭＳ Ｐゴシック" charset="0"/>
              </a:defRPr>
            </a:lvl3pPr>
            <a:lvl4pPr marL="1600200" indent="-228600" eaLnBrk="0" hangingPunct="0">
              <a:tabLst>
                <a:tab pos="928688" algn="l"/>
              </a:tabLst>
              <a:defRPr sz="2400">
                <a:solidFill>
                  <a:schemeClr val="tx1"/>
                </a:solidFill>
                <a:latin typeface="Arial" charset="0"/>
                <a:ea typeface="ＭＳ Ｐゴシック" charset="0"/>
              </a:defRPr>
            </a:lvl4pPr>
            <a:lvl5pPr marL="2057400" indent="-228600" eaLnBrk="0" hangingPunct="0">
              <a:tabLst>
                <a:tab pos="928688"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928688"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928688"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928688"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928688" algn="l"/>
              </a:tabLst>
              <a:defRPr sz="2400">
                <a:solidFill>
                  <a:schemeClr val="tx1"/>
                </a:solidFill>
                <a:latin typeface="Arial" charset="0"/>
                <a:ea typeface="ＭＳ Ｐゴシック" charset="0"/>
              </a:defRPr>
            </a:lvl9pPr>
          </a:lstStyle>
          <a:p>
            <a:pPr algn="l" eaLnBrk="1">
              <a:spcBef>
                <a:spcPts val="300"/>
              </a:spcBef>
              <a:buSzPct val="45000"/>
              <a:buFont typeface="StarSymbol" charset="0"/>
              <a:buNone/>
            </a:pPr>
            <a:r>
              <a:rPr lang="en-US" sz="1800">
                <a:solidFill>
                  <a:srgbClr val="404040"/>
                </a:solidFill>
                <a:latin typeface="Calibri" charset="0"/>
                <a:cs typeface="Calibri" charset="0"/>
              </a:rPr>
              <a:t>Alice:	punch out 17 30</a:t>
            </a:r>
          </a:p>
          <a:p>
            <a:pPr algn="l" eaLnBrk="1">
              <a:spcBef>
                <a:spcPts val="300"/>
              </a:spcBef>
              <a:buSzPct val="45000"/>
              <a:buFont typeface="StarSymbol" charset="0"/>
              <a:buNone/>
            </a:pPr>
            <a:r>
              <a:rPr lang="en-US" sz="1800">
                <a:solidFill>
                  <a:srgbClr val="404040"/>
                </a:solidFill>
                <a:latin typeface="Calibri" charset="0"/>
                <a:cs typeface="Calibri" charset="0"/>
              </a:rPr>
              <a:t>CoCo: 	Extracted this script from your logs:</a:t>
            </a:r>
          </a:p>
          <a:p>
            <a:pPr algn="l" eaLnBrk="1">
              <a:spcBef>
                <a:spcPts val="300"/>
              </a:spcBef>
              <a:buSzPct val="45000"/>
              <a:buFont typeface="StarSymbol" charset="0"/>
              <a:buNone/>
            </a:pPr>
            <a:r>
              <a:rPr lang="en-US" sz="1800">
                <a:solidFill>
                  <a:srgbClr val="404040"/>
                </a:solidFill>
                <a:latin typeface="Calibri" charset="0"/>
                <a:cs typeface="Calibri" charset="0"/>
              </a:rPr>
              <a:t>	Go to timecard.com/cocompany, enter your</a:t>
            </a:r>
            <a:br>
              <a:rPr lang="en-US" sz="1800">
                <a:solidFill>
                  <a:srgbClr val="404040"/>
                </a:solidFill>
                <a:latin typeface="Calibri" charset="0"/>
                <a:cs typeface="Calibri" charset="0"/>
              </a:rPr>
            </a:br>
            <a:r>
              <a:rPr lang="en-US" sz="1800">
                <a:solidFill>
                  <a:srgbClr val="404040"/>
                </a:solidFill>
                <a:latin typeface="Calibri" charset="0"/>
                <a:cs typeface="Calibri" charset="0"/>
              </a:rPr>
              <a:t>	password into the textbox, click Go...</a:t>
            </a:r>
            <a:br>
              <a:rPr lang="en-US" sz="1800">
                <a:solidFill>
                  <a:srgbClr val="404040"/>
                </a:solidFill>
                <a:latin typeface="Calibri" charset="0"/>
                <a:cs typeface="Calibri" charset="0"/>
              </a:rPr>
            </a:br>
            <a:r>
              <a:rPr lang="en-US" sz="1800">
                <a:solidFill>
                  <a:srgbClr val="404040"/>
                </a:solidFill>
                <a:latin typeface="Calibri" charset="0"/>
                <a:cs typeface="Calibri" charset="0"/>
              </a:rPr>
              <a:t>	Run it?</a:t>
            </a:r>
          </a:p>
          <a:p>
            <a:pPr algn="l" eaLnBrk="1">
              <a:spcBef>
                <a:spcPts val="300"/>
              </a:spcBef>
              <a:buSzPct val="45000"/>
              <a:buFont typeface="StarSymbol" charset="0"/>
              <a:buNone/>
            </a:pPr>
            <a:r>
              <a:rPr lang="en-US" sz="1800">
                <a:solidFill>
                  <a:srgbClr val="404040"/>
                </a:solidFill>
                <a:latin typeface="Calibri" charset="0"/>
                <a:cs typeface="Calibri" charset="0"/>
              </a:rPr>
              <a:t>Alice:  	yes</a:t>
            </a:r>
          </a:p>
          <a:p>
            <a:pPr algn="l" eaLnBrk="1">
              <a:spcBef>
                <a:spcPts val="300"/>
              </a:spcBef>
              <a:buSzPct val="45000"/>
              <a:buFont typeface="StarSymbol" charset="0"/>
              <a:buNone/>
            </a:pPr>
            <a:r>
              <a:rPr lang="en-US" sz="1800">
                <a:solidFill>
                  <a:srgbClr val="404040"/>
                </a:solidFill>
                <a:latin typeface="Calibri" charset="0"/>
                <a:cs typeface="Calibri" charset="0"/>
              </a:rPr>
              <a:t>CoCo:	I don't know what </a:t>
            </a:r>
            <a:r>
              <a:rPr lang="ja-JP" altLang="en-US" sz="1800">
                <a:solidFill>
                  <a:srgbClr val="404040"/>
                </a:solidFill>
                <a:latin typeface="Calibri" charset="0"/>
                <a:cs typeface="Calibri" charset="0"/>
              </a:rPr>
              <a:t>“</a:t>
            </a:r>
            <a:r>
              <a:rPr lang="en-US" altLang="ja-JP" sz="1800">
                <a:solidFill>
                  <a:srgbClr val="404040"/>
                </a:solidFill>
                <a:latin typeface="Calibri" charset="0"/>
                <a:cs typeface="Calibri" charset="0"/>
              </a:rPr>
              <a:t>password</a:t>
            </a:r>
            <a:r>
              <a:rPr lang="ja-JP" altLang="en-US" sz="1800">
                <a:solidFill>
                  <a:srgbClr val="404040"/>
                </a:solidFill>
                <a:latin typeface="Calibri" charset="0"/>
                <a:cs typeface="Calibri" charset="0"/>
              </a:rPr>
              <a:t>”</a:t>
            </a:r>
            <a:r>
              <a:rPr lang="en-US" altLang="ja-JP" sz="1800">
                <a:solidFill>
                  <a:srgbClr val="404040"/>
                </a:solidFill>
                <a:latin typeface="Calibri" charset="0"/>
                <a:cs typeface="Calibri" charset="0"/>
              </a:rPr>
              <a:t> to use</a:t>
            </a:r>
          </a:p>
          <a:p>
            <a:pPr algn="l" eaLnBrk="1">
              <a:spcBef>
                <a:spcPts val="300"/>
              </a:spcBef>
              <a:buSzPct val="45000"/>
              <a:buFont typeface="StarSymbol" charset="0"/>
              <a:buNone/>
            </a:pPr>
            <a:r>
              <a:rPr lang="en-US" sz="1800">
                <a:solidFill>
                  <a:srgbClr val="404040"/>
                </a:solidFill>
                <a:latin typeface="Calibri" charset="0"/>
                <a:cs typeface="Calibri" charset="0"/>
              </a:rPr>
              <a:t>Alice: 	punch out 17 30 using alice00 as password</a:t>
            </a:r>
          </a:p>
          <a:p>
            <a:pPr algn="l" eaLnBrk="1">
              <a:spcBef>
                <a:spcPts val="300"/>
              </a:spcBef>
              <a:buSzPct val="45000"/>
              <a:buFont typeface="StarSymbol" charset="0"/>
              <a:buNone/>
            </a:pPr>
            <a:r>
              <a:rPr lang="en-US" sz="1800">
                <a:solidFill>
                  <a:srgbClr val="404040"/>
                </a:solidFill>
                <a:latin typeface="Calibri" charset="0"/>
                <a:cs typeface="Calibri" charset="0"/>
              </a:rPr>
              <a:t>CoCo:	I will run your script using params</a:t>
            </a:r>
          </a:p>
          <a:p>
            <a:pPr algn="l" eaLnBrk="1">
              <a:spcBef>
                <a:spcPts val="300"/>
              </a:spcBef>
              <a:buSzPct val="45000"/>
              <a:buFont typeface="StarSymbol" charset="0"/>
              <a:buNone/>
            </a:pPr>
            <a:r>
              <a:rPr lang="en-US" sz="1800">
                <a:solidFill>
                  <a:srgbClr val="404040"/>
                </a:solidFill>
                <a:latin typeface="Calibri" charset="0"/>
                <a:cs typeface="Calibri" charset="0"/>
              </a:rPr>
              <a:t>	password=alice00</a:t>
            </a:r>
          </a:p>
          <a:p>
            <a:pPr algn="l" eaLnBrk="1">
              <a:spcBef>
                <a:spcPts val="300"/>
              </a:spcBef>
              <a:buSzPct val="45000"/>
              <a:buFont typeface="StarSymbol" charset="0"/>
              <a:buNone/>
            </a:pPr>
            <a:r>
              <a:rPr lang="en-US" sz="1800">
                <a:solidFill>
                  <a:srgbClr val="404040"/>
                </a:solidFill>
                <a:latin typeface="Calibri" charset="0"/>
                <a:cs typeface="Calibri" charset="0"/>
              </a:rPr>
              <a:t>CoCo:	17:30 Exit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4038600"/>
            <a:ext cx="2284413"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181475"/>
            <a:ext cx="2819400" cy="229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94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1338" y="403225"/>
            <a:ext cx="1916112" cy="278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927784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x-none"/>
              <a:t>Overview</a:t>
            </a:r>
          </a:p>
        </p:txBody>
      </p:sp>
      <p:sp>
        <p:nvSpPr>
          <p:cNvPr id="1248259" name="Rectangle 3"/>
          <p:cNvSpPr>
            <a:spLocks noGrp="1" noChangeArrowheads="1"/>
          </p:cNvSpPr>
          <p:nvPr>
            <p:ph type="body" idx="1"/>
          </p:nvPr>
        </p:nvSpPr>
        <p:spPr>
          <a:xfrm>
            <a:off x="152400" y="1295400"/>
            <a:ext cx="5410200" cy="5410200"/>
          </a:xfrm>
        </p:spPr>
        <p:txBody>
          <a:bodyPr/>
          <a:lstStyle/>
          <a:p>
            <a:pPr marL="0" indent="0"/>
            <a:r>
              <a:rPr lang="en-US" altLang="x-none" sz="2000">
                <a:latin typeface="Franklin Gothic Medium" charset="0"/>
              </a:rPr>
              <a:t>Started by exploring appliance user interfaces</a:t>
            </a:r>
          </a:p>
          <a:p>
            <a:pPr marL="512763" lvl="1" indent="-222250">
              <a:spcBef>
                <a:spcPct val="30000"/>
              </a:spcBef>
            </a:pPr>
            <a:r>
              <a:rPr lang="en-US" altLang="x-none" sz="1800"/>
              <a:t>Created handheld interfaces for two appliances</a:t>
            </a:r>
          </a:p>
          <a:p>
            <a:pPr marL="512763" lvl="1" indent="-222250">
              <a:spcBef>
                <a:spcPct val="30000"/>
              </a:spcBef>
            </a:pPr>
            <a:r>
              <a:rPr lang="en-US" altLang="x-none" sz="1800"/>
              <a:t>Found these interfaces to be better than manufacturers’ interfaces</a:t>
            </a:r>
          </a:p>
          <a:p>
            <a:pPr marL="512763" lvl="1" indent="-222250">
              <a:spcBef>
                <a:spcPct val="30000"/>
              </a:spcBef>
            </a:pPr>
            <a:r>
              <a:rPr lang="en-US" altLang="x-none" sz="1800"/>
              <a:t>Analyzed the interfaces for functional information</a:t>
            </a:r>
          </a:p>
          <a:p>
            <a:pPr marL="0" indent="0">
              <a:spcBef>
                <a:spcPct val="60000"/>
              </a:spcBef>
            </a:pPr>
            <a:r>
              <a:rPr lang="en-US" altLang="x-none" sz="2000">
                <a:latin typeface="Franklin Gothic Medium" charset="0"/>
              </a:rPr>
              <a:t>Designed appliance specification language</a:t>
            </a:r>
            <a:endParaRPr lang="en-US" altLang="x-none" sz="2000"/>
          </a:p>
          <a:p>
            <a:pPr marL="512763" lvl="1" indent="-222250">
              <a:spcBef>
                <a:spcPct val="30000"/>
              </a:spcBef>
            </a:pPr>
            <a:r>
              <a:rPr lang="en-US" altLang="x-none" sz="1800"/>
              <a:t>Support complete functionality of appliances</a:t>
            </a:r>
          </a:p>
          <a:p>
            <a:pPr marL="512763" lvl="1" indent="-222250">
              <a:spcBef>
                <a:spcPct val="30000"/>
              </a:spcBef>
            </a:pPr>
            <a:r>
              <a:rPr lang="en-US" altLang="x-none" sz="1800"/>
              <a:t>No specific layout information</a:t>
            </a:r>
          </a:p>
          <a:p>
            <a:pPr marL="512763" lvl="1" indent="-222250">
              <a:spcBef>
                <a:spcPct val="30000"/>
              </a:spcBef>
            </a:pPr>
            <a:r>
              <a:rPr lang="en-US" altLang="x-none" sz="1800"/>
              <a:t>Minimize work needed to write specification</a:t>
            </a:r>
            <a:endParaRPr lang="en-US" altLang="x-none" sz="1800">
              <a:latin typeface="Franklin Gothic Medium" charset="0"/>
            </a:endParaRPr>
          </a:p>
          <a:p>
            <a:pPr marL="0" indent="0">
              <a:spcBef>
                <a:spcPct val="60000"/>
              </a:spcBef>
            </a:pPr>
            <a:r>
              <a:rPr lang="en-US" altLang="x-none" sz="2000">
                <a:latin typeface="Franklin Gothic Medium" charset="0"/>
              </a:rPr>
              <a:t>Built interface generators</a:t>
            </a:r>
          </a:p>
          <a:p>
            <a:pPr marL="512763" lvl="1" indent="-222250">
              <a:spcBef>
                <a:spcPct val="30000"/>
              </a:spcBef>
            </a:pPr>
            <a:r>
              <a:rPr lang="en-US" altLang="x-none" sz="1800"/>
              <a:t>Uses dependency information to infer structure of user interface</a:t>
            </a:r>
          </a:p>
          <a:p>
            <a:pPr marL="512763" lvl="1" indent="-222250">
              <a:spcBef>
                <a:spcPct val="30000"/>
              </a:spcBef>
            </a:pPr>
            <a:r>
              <a:rPr lang="en-US" altLang="x-none" sz="1800"/>
              <a:t>Smart Templates allow rendering of high-level design conventions</a:t>
            </a:r>
          </a:p>
        </p:txBody>
      </p:sp>
      <p:pic>
        <p:nvPicPr>
          <p:cNvPr id="24580" name="Picture 4" descr="AIWAstereophoto"/>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5680075" y="1371600"/>
            <a:ext cx="139223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ATTphonePhoto"/>
          <p:cNvPicPr>
            <a:picLocks noChangeAspect="1" noChangeArrowheads="1"/>
          </p:cNvPicPr>
          <p:nvPr/>
        </p:nvPicPr>
        <p:blipFill>
          <a:blip r:embed="rId4">
            <a:lum bright="12000" contrast="30000"/>
            <a:extLst>
              <a:ext uri="{28A0092B-C50C-407E-A947-70E740481C1C}">
                <a14:useLocalDpi xmlns:a14="http://schemas.microsoft.com/office/drawing/2010/main" val="0"/>
              </a:ext>
            </a:extLst>
          </a:blip>
          <a:srcRect/>
          <a:stretch>
            <a:fillRect/>
          </a:stretch>
        </p:blipFill>
        <p:spPr bwMode="auto">
          <a:xfrm>
            <a:off x="7204075" y="1371600"/>
            <a:ext cx="1379538"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8266" name="Picture 10"/>
          <p:cNvPicPr>
            <a:picLocks noChangeAspect="1" noChangeArrowheads="1"/>
          </p:cNvPicPr>
          <p:nvPr/>
        </p:nvPicPr>
        <p:blipFill>
          <a:blip r:embed="rId5">
            <a:extLst>
              <a:ext uri="{28A0092B-C50C-407E-A947-70E740481C1C}">
                <a14:useLocalDpi xmlns:a14="http://schemas.microsoft.com/office/drawing/2010/main" val="0"/>
              </a:ext>
            </a:extLst>
          </a:blip>
          <a:srcRect l="2773" t="12712" r="38503" b="63855"/>
          <a:stretch>
            <a:fillRect/>
          </a:stretch>
        </p:blipFill>
        <p:spPr bwMode="auto">
          <a:xfrm>
            <a:off x="5594350" y="3460750"/>
            <a:ext cx="270192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1248267" name="Picture 11" descr="wmp9-phone"/>
          <p:cNvPicPr>
            <a:picLocks noChangeAspect="1" noChangeArrowheads="1"/>
          </p:cNvPicPr>
          <p:nvPr/>
        </p:nvPicPr>
        <p:blipFill>
          <a:blip r:embed="rId6">
            <a:extLst>
              <a:ext uri="{28A0092B-C50C-407E-A947-70E740481C1C}">
                <a14:useLocalDpi xmlns:a14="http://schemas.microsoft.com/office/drawing/2010/main" val="0"/>
              </a:ext>
            </a:extLst>
          </a:blip>
          <a:srcRect l="3732" t="6779" r="2956" b="1695"/>
          <a:stretch>
            <a:fillRect/>
          </a:stretch>
        </p:blipFill>
        <p:spPr bwMode="auto">
          <a:xfrm>
            <a:off x="6656388" y="5029200"/>
            <a:ext cx="760412"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8268" name="Picture 12" descr="ppc-wmp9-bord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9588" y="5105400"/>
            <a:ext cx="990600" cy="157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8269" name="Picture 13" descr="wmp9-deskto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3000" y="5180013"/>
            <a:ext cx="1177925"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8259">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8259">
                                            <p:txEl>
                                              <p:pRg st="5" end="5"/>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48259">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48259">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4826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8259">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48259">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48259">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4826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482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48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8259"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traight Connector 19"/>
          <p:cNvSpPr/>
          <p:nvPr/>
        </p:nvSpPr>
        <p:spPr>
          <a:xfrm flipV="1">
            <a:off x="4141788" y="4016375"/>
            <a:ext cx="612775" cy="3175"/>
          </a:xfrm>
          <a:prstGeom prst="line">
            <a:avLst/>
          </a:prstGeom>
          <a:noFill/>
          <a:ln w="57150">
            <a:solidFill>
              <a:srgbClr val="404040"/>
            </a:solidFill>
            <a:prstDash val="solid"/>
            <a:tailEnd type="arrow"/>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Font typeface="StarSymbol"/>
              <a:buNone/>
              <a:defRPr/>
            </a:pPr>
            <a:endParaRPr lang="en-US" sz="2400">
              <a:solidFill>
                <a:prstClr val="black"/>
              </a:solidFill>
              <a:latin typeface="Arial" pitchFamily="18"/>
              <a:ea typeface="DejaVu Sans" pitchFamily="2"/>
              <a:cs typeface="DejaVu Sans" pitchFamily="2"/>
            </a:endParaRPr>
          </a:p>
        </p:txBody>
      </p:sp>
      <p:grpSp>
        <p:nvGrpSpPr>
          <p:cNvPr id="83970" name="Group 44"/>
          <p:cNvGrpSpPr>
            <a:grpSpLocks/>
          </p:cNvGrpSpPr>
          <p:nvPr/>
        </p:nvGrpSpPr>
        <p:grpSpPr bwMode="auto">
          <a:xfrm>
            <a:off x="1843088" y="2863850"/>
            <a:ext cx="2128837" cy="2947988"/>
            <a:chOff x="2010960" y="2344320"/>
            <a:chExt cx="2128139" cy="2947292"/>
          </a:xfrm>
        </p:grpSpPr>
        <p:grpSp>
          <p:nvGrpSpPr>
            <p:cNvPr id="83998" name="Group 39"/>
            <p:cNvGrpSpPr>
              <a:grpSpLocks/>
            </p:cNvGrpSpPr>
            <p:nvPr/>
          </p:nvGrpSpPr>
          <p:grpSpPr bwMode="auto">
            <a:xfrm>
              <a:off x="3298000" y="3296793"/>
              <a:ext cx="841099" cy="1027600"/>
              <a:chOff x="3298000" y="3179160"/>
              <a:chExt cx="841099" cy="1027600"/>
            </a:xfrm>
          </p:grpSpPr>
          <p:pic>
            <p:nvPicPr>
              <p:cNvPr id="84008" name="Pictur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4079" y="3179160"/>
                <a:ext cx="649440" cy="622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20"/>
              <p:cNvSpPr txBox="1"/>
              <p:nvPr/>
            </p:nvSpPr>
            <p:spPr>
              <a:xfrm>
                <a:off x="3298000" y="3839206"/>
                <a:ext cx="841099" cy="368213"/>
              </a:xfrm>
              <a:prstGeom prst="rect">
                <a:avLst/>
              </a:prstGeom>
              <a:noFill/>
              <a:ln>
                <a:noFill/>
              </a:ln>
            </p:spPr>
            <p:txBody>
              <a:bodyPr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en-US" sz="1800" dirty="0">
                    <a:solidFill>
                      <a:srgbClr val="404040"/>
                    </a:solidFill>
                    <a:latin typeface="Calibri"/>
                    <a:ea typeface="DejaVu Sans" pitchFamily="2"/>
                    <a:cs typeface="Calibri"/>
                  </a:rPr>
                  <a:t>scripts</a:t>
                </a:r>
              </a:p>
            </p:txBody>
          </p:sp>
        </p:grpSp>
        <p:grpSp>
          <p:nvGrpSpPr>
            <p:cNvPr id="83999" name="Group 40"/>
            <p:cNvGrpSpPr>
              <a:grpSpLocks/>
            </p:cNvGrpSpPr>
            <p:nvPr/>
          </p:nvGrpSpPr>
          <p:grpSpPr bwMode="auto">
            <a:xfrm>
              <a:off x="2010960" y="2344320"/>
              <a:ext cx="1625067" cy="2947292"/>
              <a:chOff x="2010960" y="2344320"/>
              <a:chExt cx="1625067" cy="2947292"/>
            </a:xfrm>
          </p:grpSpPr>
          <p:grpSp>
            <p:nvGrpSpPr>
              <p:cNvPr id="84000" name="Group 38"/>
              <p:cNvGrpSpPr>
                <a:grpSpLocks/>
              </p:cNvGrpSpPr>
              <p:nvPr/>
            </p:nvGrpSpPr>
            <p:grpSpPr bwMode="auto">
              <a:xfrm>
                <a:off x="2367000" y="2767320"/>
                <a:ext cx="913320" cy="821880"/>
                <a:chOff x="2227680" y="2767320"/>
                <a:chExt cx="913320" cy="821880"/>
              </a:xfrm>
            </p:grpSpPr>
            <p:sp>
              <p:nvSpPr>
                <p:cNvPr id="8" name="Freeform 7"/>
                <p:cNvSpPr/>
                <p:nvPr/>
              </p:nvSpPr>
              <p:spPr>
                <a:xfrm>
                  <a:off x="2227123" y="2768083"/>
                  <a:ext cx="914100" cy="820543"/>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en-US" sz="1800">
                    <a:solidFill>
                      <a:srgbClr val="404040"/>
                    </a:solidFill>
                    <a:latin typeface="Calibri"/>
                    <a:ea typeface="DejaVu Sans" pitchFamily="2"/>
                    <a:cs typeface="Calibri"/>
                  </a:endParaRPr>
                </a:p>
              </p:txBody>
            </p:sp>
            <p:pic>
              <p:nvPicPr>
                <p:cNvPr id="84007"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858" y="2845080"/>
                  <a:ext cx="793440" cy="672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4001" name="Group 37"/>
              <p:cNvGrpSpPr>
                <a:grpSpLocks/>
              </p:cNvGrpSpPr>
              <p:nvPr/>
            </p:nvGrpSpPr>
            <p:grpSpPr bwMode="auto">
              <a:xfrm>
                <a:off x="2367000" y="3801240"/>
                <a:ext cx="913320" cy="821880"/>
                <a:chOff x="2209800" y="3801240"/>
                <a:chExt cx="913320" cy="821880"/>
              </a:xfrm>
            </p:grpSpPr>
            <p:sp>
              <p:nvSpPr>
                <p:cNvPr id="10" name="Freeform 9"/>
                <p:cNvSpPr/>
                <p:nvPr/>
              </p:nvSpPr>
              <p:spPr>
                <a:xfrm>
                  <a:off x="2209243" y="3801301"/>
                  <a:ext cx="914100" cy="8221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en-US" sz="1800">
                    <a:solidFill>
                      <a:srgbClr val="404040"/>
                    </a:solidFill>
                    <a:latin typeface="Calibri"/>
                    <a:ea typeface="DejaVu Sans" pitchFamily="2"/>
                    <a:cs typeface="Calibri"/>
                  </a:endParaRPr>
                </a:p>
              </p:txBody>
            </p:sp>
            <p:sp>
              <p:nvSpPr>
                <p:cNvPr id="11" name="Oval 48"/>
                <p:cNvSpPr>
                  <a:spLocks/>
                </p:cNvSpPr>
                <p:nvPr/>
              </p:nvSpPr>
              <p:spPr bwMode="auto">
                <a:xfrm>
                  <a:off x="2420311" y="4042544"/>
                  <a:ext cx="380875" cy="322187"/>
                </a:xfrm>
                <a:custGeom>
                  <a:avLst/>
                  <a:gdLst>
                    <a:gd name="T0" fmla="*/ 190438 w 21600"/>
                    <a:gd name="T1" fmla="*/ 0 h 21600"/>
                    <a:gd name="T2" fmla="*/ 380875 w 21600"/>
                    <a:gd name="T3" fmla="*/ 161075 h 21600"/>
                    <a:gd name="T4" fmla="*/ 190438 w 21600"/>
                    <a:gd name="T5" fmla="*/ 322149 h 21600"/>
                    <a:gd name="T6" fmla="*/ 0 w 21600"/>
                    <a:gd name="T7" fmla="*/ 161075 h 21600"/>
                    <a:gd name="T8" fmla="*/ 190437 w 21600"/>
                    <a:gd name="T9" fmla="*/ 0 h 21600"/>
                    <a:gd name="T10" fmla="*/ 55773 w 21600"/>
                    <a:gd name="T11" fmla="*/ 47174 h 21600"/>
                    <a:gd name="T12" fmla="*/ 0 w 21600"/>
                    <a:gd name="T13" fmla="*/ 161075 h 21600"/>
                    <a:gd name="T14" fmla="*/ 55773 w 21600"/>
                    <a:gd name="T15" fmla="*/ 274975 h 21600"/>
                    <a:gd name="T16" fmla="*/ 190437 w 21600"/>
                    <a:gd name="T17" fmla="*/ 322149 h 21600"/>
                    <a:gd name="T18" fmla="*/ 325102 w 21600"/>
                    <a:gd name="T19" fmla="*/ 274975 h 21600"/>
                    <a:gd name="T20" fmla="*/ 380875 w 21600"/>
                    <a:gd name="T21" fmla="*/ 161075 h 21600"/>
                    <a:gd name="T22" fmla="*/ 325102 w 21600"/>
                    <a:gd name="T23" fmla="*/ 47174 h 21600"/>
                    <a:gd name="T24" fmla="*/ 17694720 60000 65536"/>
                    <a:gd name="T25" fmla="*/ 0 60000 65536"/>
                    <a:gd name="T26" fmla="*/ 5898240 60000 65536"/>
                    <a:gd name="T27" fmla="*/ 11796480 60000 65536"/>
                    <a:gd name="T28" fmla="*/ 17694720 60000 65536"/>
                    <a:gd name="T29" fmla="*/ 17694720 60000 65536"/>
                    <a:gd name="T30" fmla="*/ 17694720 60000 65536"/>
                    <a:gd name="T31" fmla="*/ 17694720 60000 65536"/>
                    <a:gd name="T32" fmla="*/ 17694720 60000 65536"/>
                    <a:gd name="T33" fmla="*/ 17694720 60000 65536"/>
                    <a:gd name="T34" fmla="*/ 17694720 60000 65536"/>
                    <a:gd name="T35" fmla="*/ 17694720 60000 65536"/>
                    <a:gd name="T36" fmla="*/ 3163 w 21600"/>
                    <a:gd name="T37" fmla="*/ 3163 h 21600"/>
                    <a:gd name="T38" fmla="*/ 18437 w 21600"/>
                    <a:gd name="T39" fmla="*/ 18437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a:moveTo>
                        <a:pt x="10800" y="0"/>
                      </a:moveTo>
                      <a:lnTo>
                        <a:pt x="10800" y="-1"/>
                      </a:lnTo>
                      <a:cubicBezTo>
                        <a:pt x="4835" y="-1"/>
                        <a:pt x="-1" y="4835"/>
                        <a:pt x="-1" y="10799"/>
                      </a:cubicBezTo>
                      <a:cubicBezTo>
                        <a:pt x="0" y="16764"/>
                        <a:pt x="4835" y="21600"/>
                        <a:pt x="10800" y="21600"/>
                      </a:cubicBezTo>
                      <a:cubicBezTo>
                        <a:pt x="16764" y="21600"/>
                        <a:pt x="21600" y="16764"/>
                        <a:pt x="21600" y="10800"/>
                      </a:cubicBezTo>
                      <a:cubicBezTo>
                        <a:pt x="21600" y="4835"/>
                        <a:pt x="16764" y="0"/>
                        <a:pt x="10800" y="0"/>
                      </a:cubicBezTo>
                      <a:close/>
                    </a:path>
                  </a:pathLst>
                </a:custGeom>
                <a:gradFill rotWithShape="0">
                  <a:gsLst>
                    <a:gs pos="0">
                      <a:srgbClr val="FFC000"/>
                    </a:gs>
                    <a:gs pos="100000">
                      <a:srgbClr val="FF0000"/>
                    </a:gs>
                  </a:gsLst>
                  <a:lin ang="18900000"/>
                </a:gradFill>
                <a:ln w="50760">
                  <a:solidFill>
                    <a:srgbClr val="FFFFFF"/>
                  </a:solidFill>
                  <a:prstDash val="solid"/>
                  <a:miter lim="800000"/>
                  <a:headEnd/>
                  <a:tailEnd/>
                </a:ln>
                <a:effectLst>
                  <a:outerShdw blurRad="63500" dist="63640" dir="2700000" algn="tl" rotWithShape="0">
                    <a:srgbClr val="000000">
                      <a:alpha val="39999"/>
                    </a:srgbClr>
                  </a:outerShdw>
                </a:effectLst>
              </p:spPr>
              <p:txBody>
                <a:bodyPr lIns="90000" tIns="46800" rIns="90000" bIns="46800"/>
                <a:lstStyle/>
                <a:p>
                  <a:pPr>
                    <a:defRPr/>
                  </a:pPr>
                  <a:endParaRPr lang="en-US" sz="1800">
                    <a:solidFill>
                      <a:srgbClr val="404040"/>
                    </a:solidFill>
                    <a:latin typeface="Calibri"/>
                    <a:ea typeface="ＭＳ Ｐゴシック" charset="0"/>
                    <a:cs typeface="Calibri"/>
                  </a:endParaRPr>
                </a:p>
              </p:txBody>
            </p:sp>
          </p:grpSp>
          <p:sp>
            <p:nvSpPr>
              <p:cNvPr id="22" name="TextBox 21"/>
              <p:cNvSpPr txBox="1"/>
              <p:nvPr/>
            </p:nvSpPr>
            <p:spPr>
              <a:xfrm>
                <a:off x="2195050" y="2344320"/>
                <a:ext cx="1256888" cy="368213"/>
              </a:xfrm>
              <a:prstGeom prst="rect">
                <a:avLst/>
              </a:prstGeom>
              <a:noFill/>
              <a:ln>
                <a:noFill/>
              </a:ln>
            </p:spPr>
            <p:txBody>
              <a:bodyPr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en-US" sz="1800">
                    <a:solidFill>
                      <a:srgbClr val="404040"/>
                    </a:solidFill>
                    <a:latin typeface="Calibri"/>
                    <a:ea typeface="DejaVu Sans" pitchFamily="2"/>
                    <a:cs typeface="Calibri"/>
                  </a:rPr>
                  <a:t>CoScripter</a:t>
                </a:r>
              </a:p>
            </p:txBody>
          </p:sp>
          <p:sp>
            <p:nvSpPr>
              <p:cNvPr id="23" name="TextBox 22"/>
              <p:cNvSpPr txBox="1"/>
              <p:nvPr/>
            </p:nvSpPr>
            <p:spPr>
              <a:xfrm>
                <a:off x="2010960" y="4647239"/>
                <a:ext cx="1625067" cy="644373"/>
              </a:xfrm>
              <a:prstGeom prst="rect">
                <a:avLst/>
              </a:prstGeom>
              <a:noFill/>
              <a:ln>
                <a:noFill/>
              </a:ln>
            </p:spPr>
            <p:txBody>
              <a:bodyPr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en-US" sz="1800" dirty="0">
                    <a:solidFill>
                      <a:srgbClr val="404040"/>
                    </a:solidFill>
                    <a:latin typeface="Calibri"/>
                    <a:ea typeface="DejaVu Sans" pitchFamily="2"/>
                    <a:cs typeface="Calibri"/>
                  </a:rPr>
                  <a:t>CRH</a:t>
                </a:r>
              </a:p>
              <a:p>
                <a:pPr hangingPunct="0">
                  <a:spcBef>
                    <a:spcPts val="0"/>
                  </a:spcBef>
                  <a:spcAft>
                    <a:spcPts val="0"/>
                  </a:spcAft>
                  <a:buFont typeface="StarSymbol"/>
                  <a:buNone/>
                  <a:defRPr/>
                </a:pPr>
                <a:r>
                  <a:rPr lang="en-US" sz="1800" dirty="0">
                    <a:solidFill>
                      <a:srgbClr val="404040"/>
                    </a:solidFill>
                    <a:latin typeface="Calibri"/>
                    <a:ea typeface="DejaVu Sans" pitchFamily="2"/>
                    <a:cs typeface="Calibri"/>
                  </a:rPr>
                  <a:t>(browser logs)</a:t>
                </a:r>
              </a:p>
            </p:txBody>
          </p:sp>
        </p:grpSp>
      </p:grpSp>
      <p:sp>
        <p:nvSpPr>
          <p:cNvPr id="25" name="Freeform 24"/>
          <p:cNvSpPr/>
          <p:nvPr/>
        </p:nvSpPr>
        <p:spPr>
          <a:xfrm rot="5400000">
            <a:off x="2874169" y="5026819"/>
            <a:ext cx="238125" cy="2205037"/>
          </a:xfrm>
          <a:custGeom>
            <a:avLst>
              <a:gd name="f0" fmla="val 1800"/>
              <a:gd name="f1" fmla="val 10759"/>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0800"/>
              <a:gd name="f13" fmla="val 162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8 f15 1"/>
              <a:gd name="f28" fmla="*/ f18 f16 1"/>
              <a:gd name="f29" fmla="*/ 0 f15 1"/>
              <a:gd name="f30" fmla="*/ 7800 f15 1"/>
              <a:gd name="f31" fmla="*/ 0 f16 1"/>
              <a:gd name="f32" fmla="*/ f19 1 f4"/>
              <a:gd name="f33" fmla="*/ 21600 f16 1"/>
              <a:gd name="f34" fmla="*/ 21600 f15 1"/>
              <a:gd name="f35" fmla="*/ 108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29" y="f31"/>
              </a:cxn>
              <a:cxn ang="f42">
                <a:pos x="f29" y="f33"/>
              </a:cxn>
              <a:cxn ang="f42">
                <a:pos x="f34" y="f35"/>
              </a:cxn>
            </a:cxnLst>
            <a:rect l="f29" t="f44" r="f30" b="f45"/>
            <a:pathLst>
              <a:path w="21600" h="21600">
                <a:moveTo>
                  <a:pt x="f7" y="f7"/>
                </a:moveTo>
                <a:cubicBezTo>
                  <a:pt x="f11" y="f7"/>
                  <a:pt x="f12" y="f20"/>
                  <a:pt x="f12" y="f21"/>
                </a:cubicBezTo>
                <a:lnTo>
                  <a:pt x="f12" y="f36"/>
                </a:lnTo>
                <a:cubicBezTo>
                  <a:pt x="f12" y="f37"/>
                  <a:pt x="f13" y="f22"/>
                  <a:pt x="f8" y="f22"/>
                </a:cubicBezTo>
                <a:cubicBezTo>
                  <a:pt x="f13" y="f22"/>
                  <a:pt x="f12" y="f38"/>
                  <a:pt x="f12" y="f39"/>
                </a:cubicBezTo>
                <a:lnTo>
                  <a:pt x="f12" y="f23"/>
                </a:lnTo>
                <a:cubicBezTo>
                  <a:pt x="f12" y="f40"/>
                  <a:pt x="f11" y="f8"/>
                  <a:pt x="f7" y="f8"/>
                </a:cubicBezTo>
              </a:path>
            </a:pathLst>
          </a:custGeom>
          <a:noFill/>
          <a:ln w="28575">
            <a:solidFill>
              <a:srgbClr val="40404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Font typeface="StarSymbol"/>
              <a:buNone/>
              <a:defRPr/>
            </a:pPr>
            <a:endParaRPr lang="en-US" sz="2400">
              <a:solidFill>
                <a:prstClr val="black"/>
              </a:solidFill>
              <a:latin typeface="Arial" pitchFamily="18"/>
              <a:ea typeface="DejaVu Sans" pitchFamily="2"/>
              <a:cs typeface="DejaVu Sans" pitchFamily="2"/>
            </a:endParaRPr>
          </a:p>
        </p:txBody>
      </p:sp>
      <p:sp>
        <p:nvSpPr>
          <p:cNvPr id="26" name="Freeform 25"/>
          <p:cNvSpPr/>
          <p:nvPr/>
        </p:nvSpPr>
        <p:spPr>
          <a:xfrm rot="5400000">
            <a:off x="5961063" y="4900613"/>
            <a:ext cx="317500" cy="2362200"/>
          </a:xfrm>
          <a:custGeom>
            <a:avLst>
              <a:gd name="f0" fmla="val 1800"/>
              <a:gd name="f1" fmla="val 10759"/>
            </a:avLst>
            <a:gdLst>
              <a:gd name="f2" fmla="val 10800000"/>
              <a:gd name="f3" fmla="val 5400000"/>
              <a:gd name="f4" fmla="val 180"/>
              <a:gd name="f5" fmla="val w"/>
              <a:gd name="f6" fmla="val h"/>
              <a:gd name="f7" fmla="val 0"/>
              <a:gd name="f8" fmla="val 21600"/>
              <a:gd name="f9" fmla="val -2147483647"/>
              <a:gd name="f10" fmla="val 2147483647"/>
              <a:gd name="f11" fmla="val 5400"/>
              <a:gd name="f12" fmla="val 10800"/>
              <a:gd name="f13" fmla="val 16200"/>
              <a:gd name="f14" fmla="+- 0 0 0"/>
              <a:gd name="f15" fmla="*/ f5 1 21600"/>
              <a:gd name="f16" fmla="*/ f6 1 21600"/>
              <a:gd name="f17" fmla="pin 0 f0 5400"/>
              <a:gd name="f18" fmla="pin 0 f1 21600"/>
              <a:gd name="f19" fmla="*/ f14 f2 1"/>
              <a:gd name="f20" fmla="*/ f17 1 2"/>
              <a:gd name="f21" fmla="val f17"/>
              <a:gd name="f22" fmla="val f18"/>
              <a:gd name="f23" fmla="+- 21600 0 f17"/>
              <a:gd name="f24" fmla="*/ f17 10000 1"/>
              <a:gd name="f25" fmla="*/ 10800 f15 1"/>
              <a:gd name="f26" fmla="*/ f17 f16 1"/>
              <a:gd name="f27" fmla="*/ f8 f15 1"/>
              <a:gd name="f28" fmla="*/ f18 f16 1"/>
              <a:gd name="f29" fmla="*/ 0 f15 1"/>
              <a:gd name="f30" fmla="*/ 7800 f15 1"/>
              <a:gd name="f31" fmla="*/ 0 f16 1"/>
              <a:gd name="f32" fmla="*/ f19 1 f4"/>
              <a:gd name="f33" fmla="*/ 21600 f16 1"/>
              <a:gd name="f34" fmla="*/ 21600 f15 1"/>
              <a:gd name="f35" fmla="*/ 10800 f16 1"/>
              <a:gd name="f36" fmla="+- f22 0 f17"/>
              <a:gd name="f37" fmla="+- f22 0 f20"/>
              <a:gd name="f38" fmla="+- f22 f20 0"/>
              <a:gd name="f39" fmla="+- f22 f17 0"/>
              <a:gd name="f40" fmla="+- 21600 0 f20"/>
              <a:gd name="f41" fmla="*/ f24 1 31953"/>
              <a:gd name="f42" fmla="+- f32 0 f3"/>
              <a:gd name="f43" fmla="+- 21600 0 f41"/>
              <a:gd name="f44" fmla="*/ f41 f16 1"/>
              <a:gd name="f45" fmla="*/ f43 f16 1"/>
            </a:gdLst>
            <a:ahLst>
              <a:ahXY gdRefY="f0" minY="f7" maxY="f11">
                <a:pos x="f25" y="f26"/>
              </a:ahXY>
              <a:ahXY gdRefY="f1" minY="f7" maxY="f8">
                <a:pos x="f27" y="f28"/>
              </a:ahXY>
            </a:ahLst>
            <a:cxnLst>
              <a:cxn ang="3cd4">
                <a:pos x="hc" y="t"/>
              </a:cxn>
              <a:cxn ang="0">
                <a:pos x="r" y="vc"/>
              </a:cxn>
              <a:cxn ang="cd4">
                <a:pos x="hc" y="b"/>
              </a:cxn>
              <a:cxn ang="cd2">
                <a:pos x="l" y="vc"/>
              </a:cxn>
              <a:cxn ang="f42">
                <a:pos x="f29" y="f31"/>
              </a:cxn>
              <a:cxn ang="f42">
                <a:pos x="f29" y="f33"/>
              </a:cxn>
              <a:cxn ang="f42">
                <a:pos x="f34" y="f35"/>
              </a:cxn>
            </a:cxnLst>
            <a:rect l="f29" t="f44" r="f30" b="f45"/>
            <a:pathLst>
              <a:path w="21600" h="21600">
                <a:moveTo>
                  <a:pt x="f7" y="f7"/>
                </a:moveTo>
                <a:cubicBezTo>
                  <a:pt x="f11" y="f7"/>
                  <a:pt x="f12" y="f20"/>
                  <a:pt x="f12" y="f21"/>
                </a:cubicBezTo>
                <a:lnTo>
                  <a:pt x="f12" y="f36"/>
                </a:lnTo>
                <a:cubicBezTo>
                  <a:pt x="f12" y="f37"/>
                  <a:pt x="f13" y="f22"/>
                  <a:pt x="f8" y="f22"/>
                </a:cubicBezTo>
                <a:cubicBezTo>
                  <a:pt x="f13" y="f22"/>
                  <a:pt x="f12" y="f38"/>
                  <a:pt x="f12" y="f39"/>
                </a:cubicBezTo>
                <a:lnTo>
                  <a:pt x="f12" y="f23"/>
                </a:lnTo>
                <a:cubicBezTo>
                  <a:pt x="f12" y="f40"/>
                  <a:pt x="f11" y="f8"/>
                  <a:pt x="f7" y="f8"/>
                </a:cubicBezTo>
              </a:path>
            </a:pathLst>
          </a:custGeom>
          <a:noFill/>
          <a:ln w="28575">
            <a:solidFill>
              <a:srgbClr val="40404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Font typeface="StarSymbol"/>
              <a:buNone/>
              <a:defRPr/>
            </a:pPr>
            <a:endParaRPr lang="en-US" sz="2400">
              <a:solidFill>
                <a:prstClr val="black"/>
              </a:solidFill>
              <a:latin typeface="Arial" pitchFamily="18"/>
              <a:ea typeface="DejaVu Sans" pitchFamily="2"/>
              <a:cs typeface="DejaVu Sans" pitchFamily="2"/>
            </a:endParaRPr>
          </a:p>
        </p:txBody>
      </p:sp>
      <p:sp>
        <p:nvSpPr>
          <p:cNvPr id="27" name="TextBox 26"/>
          <p:cNvSpPr txBox="1"/>
          <p:nvPr/>
        </p:nvSpPr>
        <p:spPr>
          <a:xfrm>
            <a:off x="2027238" y="6276975"/>
            <a:ext cx="1930400" cy="368300"/>
          </a:xfrm>
          <a:prstGeom prst="rect">
            <a:avLst/>
          </a:prstGeom>
          <a:noFill/>
          <a:ln>
            <a:noFill/>
          </a:ln>
        </p:spPr>
        <p:txBody>
          <a:bodyPr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en-US" sz="1800">
                <a:solidFill>
                  <a:srgbClr val="404040"/>
                </a:solidFill>
                <a:latin typeface="Calibri"/>
                <a:ea typeface="DejaVu Sans" pitchFamily="2"/>
                <a:cs typeface="Calibri"/>
              </a:rPr>
              <a:t>Task knowledge</a:t>
            </a:r>
          </a:p>
        </p:txBody>
      </p:sp>
      <p:sp>
        <p:nvSpPr>
          <p:cNvPr id="28" name="TextBox 27"/>
          <p:cNvSpPr txBox="1"/>
          <p:nvPr/>
        </p:nvSpPr>
        <p:spPr>
          <a:xfrm>
            <a:off x="5114925" y="6276975"/>
            <a:ext cx="1957388" cy="368300"/>
          </a:xfrm>
          <a:prstGeom prst="rect">
            <a:avLst/>
          </a:prstGeom>
          <a:noFill/>
          <a:ln>
            <a:noFill/>
          </a:ln>
        </p:spPr>
        <p:txBody>
          <a:bodyPr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en-US" sz="1800" dirty="0">
                <a:solidFill>
                  <a:srgbClr val="404040"/>
                </a:solidFill>
                <a:latin typeface="Calibri"/>
                <a:ea typeface="DejaVu Sans" pitchFamily="2"/>
                <a:cs typeface="Calibri"/>
              </a:rPr>
              <a:t>Web automation</a:t>
            </a:r>
          </a:p>
        </p:txBody>
      </p:sp>
      <p:grpSp>
        <p:nvGrpSpPr>
          <p:cNvPr id="83975" name="Group 43"/>
          <p:cNvGrpSpPr>
            <a:grpSpLocks/>
          </p:cNvGrpSpPr>
          <p:nvPr/>
        </p:nvGrpSpPr>
        <p:grpSpPr bwMode="auto">
          <a:xfrm>
            <a:off x="4938713" y="2730500"/>
            <a:ext cx="2252662" cy="2451100"/>
            <a:chOff x="4588200" y="2209800"/>
            <a:chExt cx="2253240" cy="2451479"/>
          </a:xfrm>
        </p:grpSpPr>
        <p:grpSp>
          <p:nvGrpSpPr>
            <p:cNvPr id="83985" name="Group 42"/>
            <p:cNvGrpSpPr>
              <a:grpSpLocks/>
            </p:cNvGrpSpPr>
            <p:nvPr/>
          </p:nvGrpSpPr>
          <p:grpSpPr bwMode="auto">
            <a:xfrm>
              <a:off x="4588200" y="2209800"/>
              <a:ext cx="1454523" cy="2451479"/>
              <a:chOff x="4588200" y="2209800"/>
              <a:chExt cx="1454523" cy="2451479"/>
            </a:xfrm>
          </p:grpSpPr>
          <p:sp>
            <p:nvSpPr>
              <p:cNvPr id="12" name="Freeform 11"/>
              <p:cNvSpPr/>
              <p:nvPr/>
            </p:nvSpPr>
            <p:spPr>
              <a:xfrm>
                <a:off x="4588200" y="2625789"/>
                <a:ext cx="1454523" cy="2035490"/>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en-US" sz="1800">
                  <a:solidFill>
                    <a:srgbClr val="404040"/>
                  </a:solidFill>
                  <a:latin typeface="Calibri"/>
                  <a:ea typeface="DejaVu Sans" pitchFamily="2"/>
                  <a:cs typeface="Calibri"/>
                </a:endParaRPr>
              </a:p>
            </p:txBody>
          </p:sp>
          <p:pic>
            <p:nvPicPr>
              <p:cNvPr id="83992"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4000" y="4103280"/>
                <a:ext cx="468360" cy="40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4360" y="3275279"/>
                <a:ext cx="468360" cy="40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94"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54360" y="2735280"/>
                <a:ext cx="468360" cy="408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p:cNvSpPr txBox="1"/>
              <p:nvPr/>
            </p:nvSpPr>
            <p:spPr>
              <a:xfrm>
                <a:off x="5583817" y="3721334"/>
                <a:ext cx="458906" cy="346129"/>
              </a:xfrm>
              <a:prstGeom prst="rect">
                <a:avLst/>
              </a:prstGeom>
              <a:noFill/>
              <a:ln>
                <a:noFill/>
              </a:ln>
            </p:spPr>
            <p:txBody>
              <a:bodyPr vert="eaVert"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sz="2400"/>
                </a:pPr>
                <a:r>
                  <a:rPr lang="en-US" sz="1800">
                    <a:solidFill>
                      <a:srgbClr val="404040"/>
                    </a:solidFill>
                    <a:latin typeface="Calibri"/>
                    <a:ea typeface="DejaVu Sans" pitchFamily="2"/>
                    <a:cs typeface="Calibri"/>
                  </a:rPr>
                  <a:t>...</a:t>
                </a:r>
              </a:p>
            </p:txBody>
          </p:sp>
          <p:pic>
            <p:nvPicPr>
              <p:cNvPr id="83996"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13480" y="3196080"/>
                <a:ext cx="621360" cy="708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 name="TextBox 23"/>
              <p:cNvSpPr txBox="1"/>
              <p:nvPr/>
            </p:nvSpPr>
            <p:spPr>
              <a:xfrm>
                <a:off x="4767633" y="2209800"/>
                <a:ext cx="1067074" cy="368357"/>
              </a:xfrm>
              <a:prstGeom prst="rect">
                <a:avLst/>
              </a:prstGeom>
              <a:noFill/>
              <a:ln>
                <a:noFill/>
              </a:ln>
            </p:spPr>
            <p:txBody>
              <a:bodyPr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en-US" sz="1800" dirty="0">
                    <a:solidFill>
                      <a:srgbClr val="404040"/>
                    </a:solidFill>
                    <a:latin typeface="Calibri"/>
                    <a:ea typeface="DejaVu Sans" pitchFamily="2"/>
                    <a:cs typeface="Calibri"/>
                  </a:rPr>
                  <a:t>Highlight</a:t>
                </a:r>
              </a:p>
            </p:txBody>
          </p:sp>
        </p:grpSp>
        <p:grpSp>
          <p:nvGrpSpPr>
            <p:cNvPr id="83986" name="Group 41"/>
            <p:cNvGrpSpPr>
              <a:grpSpLocks/>
            </p:cNvGrpSpPr>
            <p:nvPr/>
          </p:nvGrpSpPr>
          <p:grpSpPr bwMode="auto">
            <a:xfrm>
              <a:off x="6172200" y="3061080"/>
              <a:ext cx="669240" cy="1269526"/>
              <a:chOff x="6172200" y="3061080"/>
              <a:chExt cx="669240" cy="1269526"/>
            </a:xfrm>
          </p:grpSpPr>
          <p:grpSp>
            <p:nvGrpSpPr>
              <p:cNvPr id="83987" name="Group 28"/>
              <p:cNvGrpSpPr>
                <a:grpSpLocks/>
              </p:cNvGrpSpPr>
              <p:nvPr/>
            </p:nvGrpSpPr>
            <p:grpSpPr bwMode="auto">
              <a:xfrm>
                <a:off x="6172200" y="3061080"/>
                <a:ext cx="669240" cy="861839"/>
                <a:chOff x="6834959" y="3061080"/>
                <a:chExt cx="669240" cy="861839"/>
              </a:xfrm>
            </p:grpSpPr>
            <p:sp>
              <p:nvSpPr>
                <p:cNvPr id="30" name="Freeform 29"/>
                <p:cNvSpPr/>
                <p:nvPr/>
              </p:nvSpPr>
              <p:spPr>
                <a:xfrm>
                  <a:off x="6835690" y="3060832"/>
                  <a:ext cx="668509" cy="86214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0">
                  <a:solidFill>
                    <a:srgbClr val="000000"/>
                  </a:solidFill>
                  <a:prstDash val="solid"/>
                </a:ln>
              </p:spPr>
              <p:txBody>
                <a:bodyPr lIns="90000" tIns="45000" rIns="90000" bIns="45000" anchor="ctr"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en-US" sz="1800">
                    <a:solidFill>
                      <a:srgbClr val="404040"/>
                    </a:solidFill>
                    <a:latin typeface="Calibri"/>
                    <a:ea typeface="DejaVu Sans" pitchFamily="2"/>
                    <a:cs typeface="Calibri"/>
                  </a:endParaRPr>
                </a:p>
              </p:txBody>
            </p:sp>
            <p:pic>
              <p:nvPicPr>
                <p:cNvPr id="83990" name="Picture 3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11280" y="3210120"/>
                  <a:ext cx="500040" cy="604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2" name="TextBox 31"/>
              <p:cNvSpPr txBox="1"/>
              <p:nvPr/>
            </p:nvSpPr>
            <p:spPr>
              <a:xfrm>
                <a:off x="6190398" y="3962671"/>
                <a:ext cx="633576" cy="368357"/>
              </a:xfrm>
              <a:prstGeom prst="rect">
                <a:avLst/>
              </a:prstGeom>
              <a:noFill/>
              <a:ln>
                <a:noFill/>
              </a:ln>
            </p:spPr>
            <p:txBody>
              <a:bodyPr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r>
                  <a:rPr lang="en-US" sz="1800" dirty="0">
                    <a:solidFill>
                      <a:srgbClr val="404040"/>
                    </a:solidFill>
                    <a:latin typeface="Calibri"/>
                    <a:ea typeface="DejaVu Sans" pitchFamily="2"/>
                    <a:cs typeface="Calibri"/>
                  </a:rPr>
                  <a:t>clips</a:t>
                </a:r>
              </a:p>
            </p:txBody>
          </p:sp>
        </p:grpSp>
      </p:grpSp>
      <p:grpSp>
        <p:nvGrpSpPr>
          <p:cNvPr id="83976" name="Group 52"/>
          <p:cNvGrpSpPr>
            <a:grpSpLocks/>
          </p:cNvGrpSpPr>
          <p:nvPr/>
        </p:nvGrpSpPr>
        <p:grpSpPr bwMode="auto">
          <a:xfrm>
            <a:off x="1524000" y="304800"/>
            <a:ext cx="6096000" cy="1447800"/>
            <a:chOff x="1143000" y="685800"/>
            <a:chExt cx="6096000" cy="1447800"/>
          </a:xfrm>
        </p:grpSpPr>
        <p:sp>
          <p:nvSpPr>
            <p:cNvPr id="83979" name="Rectangle 51"/>
            <p:cNvSpPr>
              <a:spLocks noChangeArrowheads="1"/>
            </p:cNvSpPr>
            <p:nvPr/>
          </p:nvSpPr>
          <p:spPr bwMode="auto">
            <a:xfrm>
              <a:off x="1143000" y="685800"/>
              <a:ext cx="6096000" cy="1447800"/>
            </a:xfrm>
            <a:prstGeom prst="rect">
              <a:avLst/>
            </a:prstGeom>
            <a:solidFill>
              <a:schemeClr val="bg1"/>
            </a:solidFill>
            <a:ln w="19050">
              <a:solidFill>
                <a:srgbClr val="0044A8"/>
              </a:solidFill>
              <a:round/>
              <a:headEnd/>
              <a:tailEnd/>
            </a:ln>
          </p:spPr>
          <p:txBody>
            <a:bodyPr wrap="none" anchor="ctr"/>
            <a:lstStyle/>
            <a:p>
              <a:pPr algn="l"/>
              <a:endParaRPr lang="en-US" sz="2400">
                <a:solidFill>
                  <a:prstClr val="black"/>
                </a:solidFill>
                <a:latin typeface="Arial" charset="0"/>
                <a:ea typeface="ＭＳ Ｐゴシック" charset="0"/>
                <a:cs typeface="ＭＳ Ｐゴシック" charset="0"/>
              </a:endParaRPr>
            </a:p>
          </p:txBody>
        </p:sp>
        <p:pic>
          <p:nvPicPr>
            <p:cNvPr id="83980"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24000" y="1066800"/>
              <a:ext cx="552240" cy="567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1"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1143000"/>
              <a:ext cx="1361880" cy="50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2" name="Picture 5"/>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990600"/>
              <a:ext cx="817256"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3"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760841" y="1155360"/>
              <a:ext cx="475920" cy="475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84"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13041" y="990600"/>
              <a:ext cx="987972"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pic>
      </p:grpSp>
      <p:sp>
        <p:nvSpPr>
          <p:cNvPr id="54" name="Straight Connector 53"/>
          <p:cNvSpPr/>
          <p:nvPr/>
        </p:nvSpPr>
        <p:spPr>
          <a:xfrm>
            <a:off x="2743200" y="1984375"/>
            <a:ext cx="0" cy="682625"/>
          </a:xfrm>
          <a:prstGeom prst="line">
            <a:avLst/>
          </a:prstGeom>
          <a:noFill/>
          <a:ln w="57150">
            <a:solidFill>
              <a:srgbClr val="404040"/>
            </a:solidFill>
            <a:prstDash val="solid"/>
            <a:tailEnd type="arrow"/>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Font typeface="StarSymbol"/>
              <a:buNone/>
              <a:defRPr/>
            </a:pPr>
            <a:endParaRPr lang="en-US" sz="2400">
              <a:solidFill>
                <a:prstClr val="black"/>
              </a:solidFill>
              <a:latin typeface="Arial" pitchFamily="18"/>
              <a:ea typeface="DejaVu Sans" pitchFamily="2"/>
              <a:cs typeface="DejaVu Sans" pitchFamily="2"/>
            </a:endParaRPr>
          </a:p>
        </p:txBody>
      </p:sp>
      <p:sp>
        <p:nvSpPr>
          <p:cNvPr id="55" name="Straight Connector 54"/>
          <p:cNvSpPr/>
          <p:nvPr/>
        </p:nvSpPr>
        <p:spPr>
          <a:xfrm flipV="1">
            <a:off x="6858000" y="1981200"/>
            <a:ext cx="0" cy="1371600"/>
          </a:xfrm>
          <a:prstGeom prst="line">
            <a:avLst/>
          </a:prstGeom>
          <a:noFill/>
          <a:ln w="57150">
            <a:solidFill>
              <a:srgbClr val="404040"/>
            </a:solidFill>
            <a:prstDash val="solid"/>
            <a:tailEnd type="arrow"/>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l" hangingPunct="0">
              <a:spcBef>
                <a:spcPts val="0"/>
              </a:spcBef>
              <a:spcAft>
                <a:spcPts val="0"/>
              </a:spcAft>
              <a:buFont typeface="StarSymbol"/>
              <a:buNone/>
              <a:defRPr/>
            </a:pPr>
            <a:endParaRPr lang="en-US" sz="2400">
              <a:solidFill>
                <a:prstClr val="black"/>
              </a:solidFill>
              <a:latin typeface="Arial" pitchFamily="18"/>
              <a:ea typeface="DejaVu Sans" pitchFamily="2"/>
              <a:cs typeface="DejaVu Sans" pitchFamily="2"/>
            </a:endParaRPr>
          </a:p>
        </p:txBody>
      </p:sp>
    </p:spTree>
    <p:extLst>
      <p:ext uri="{BB962C8B-B14F-4D97-AF65-F5344CB8AC3E}">
        <p14:creationId xmlns:p14="http://schemas.microsoft.com/office/powerpoint/2010/main" val="1225190788"/>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paths to determining process:</a:t>
            </a:r>
            <a:endParaRPr lang="en-US" dirty="0"/>
          </a:p>
        </p:txBody>
      </p:sp>
      <p:sp>
        <p:nvSpPr>
          <p:cNvPr id="3" name="Content Placeholder 2"/>
          <p:cNvSpPr>
            <a:spLocks noGrp="1"/>
          </p:cNvSpPr>
          <p:nvPr>
            <p:ph idx="1"/>
          </p:nvPr>
        </p:nvSpPr>
        <p:spPr/>
        <p:txBody>
          <a:bodyPr/>
          <a:lstStyle/>
          <a:p>
            <a:pPr>
              <a:spcBef>
                <a:spcPts val="3000"/>
              </a:spcBef>
              <a:buFontTx/>
              <a:buNone/>
            </a:pPr>
            <a:r>
              <a:rPr lang="en-US" dirty="0" smtClean="0">
                <a:solidFill>
                  <a:srgbClr val="376092"/>
                </a:solidFill>
                <a:latin typeface="Calibri"/>
              </a:rPr>
              <a:t>Automatic</a:t>
            </a:r>
          </a:p>
          <a:p>
            <a:pPr marL="1027113" lvl="1">
              <a:spcBef>
                <a:spcPts val="600"/>
              </a:spcBef>
            </a:pPr>
            <a:r>
              <a:rPr lang="en-US" dirty="0" smtClean="0"/>
              <a:t>System finds existing script in database or infers script from web history</a:t>
            </a:r>
          </a:p>
          <a:p>
            <a:pPr marL="1027113" lvl="1">
              <a:spcBef>
                <a:spcPts val="600"/>
              </a:spcBef>
            </a:pPr>
            <a:r>
              <a:rPr lang="en-US" dirty="0" smtClean="0"/>
              <a:t>Content is clipped based on heuristics matching original command</a:t>
            </a:r>
          </a:p>
          <a:p>
            <a:pPr>
              <a:spcBef>
                <a:spcPts val="3000"/>
              </a:spcBef>
              <a:buFontTx/>
              <a:buNone/>
            </a:pPr>
            <a:r>
              <a:rPr lang="en-US" dirty="0" smtClean="0">
                <a:solidFill>
                  <a:srgbClr val="376092"/>
                </a:solidFill>
                <a:latin typeface="Calibri"/>
              </a:rPr>
              <a:t>Manual</a:t>
            </a:r>
            <a:endParaRPr lang="en-US" altLang="ja-JP" dirty="0" smtClean="0">
              <a:solidFill>
                <a:srgbClr val="376092"/>
              </a:solidFill>
              <a:latin typeface="Calibri"/>
            </a:endParaRPr>
          </a:p>
          <a:p>
            <a:pPr marL="1027113" lvl="1">
              <a:spcBef>
                <a:spcPts val="600"/>
              </a:spcBef>
            </a:pPr>
            <a:r>
              <a:rPr lang="en-US" dirty="0" smtClean="0"/>
              <a:t>User creates a script in </a:t>
            </a:r>
            <a:r>
              <a:rPr lang="en-US" dirty="0" err="1" smtClean="0"/>
              <a:t>CoScripter</a:t>
            </a:r>
            <a:endParaRPr lang="en-US" dirty="0" smtClean="0"/>
          </a:p>
          <a:p>
            <a:pPr marL="1027113" lvl="1">
              <a:spcBef>
                <a:spcPts val="600"/>
              </a:spcBef>
            </a:pPr>
            <a:r>
              <a:rPr lang="en-US" dirty="0" smtClean="0"/>
              <a:t>Specifies </a:t>
            </a:r>
            <a:r>
              <a:rPr lang="en-US" dirty="0" smtClean="0"/>
              <a:t>parameters as </a:t>
            </a:r>
            <a:r>
              <a:rPr lang="ja-JP" altLang="en-US" dirty="0" smtClean="0"/>
              <a:t>“</a:t>
            </a:r>
            <a:r>
              <a:rPr lang="en-US" altLang="ja-JP" dirty="0" smtClean="0"/>
              <a:t>personal database</a:t>
            </a:r>
            <a:r>
              <a:rPr lang="ja-JP" altLang="en-US" dirty="0" smtClean="0"/>
              <a:t>”</a:t>
            </a:r>
            <a:r>
              <a:rPr lang="en-US" altLang="ja-JP" dirty="0" smtClean="0"/>
              <a:t> values</a:t>
            </a:r>
          </a:p>
          <a:p>
            <a:pPr marL="1027113" lvl="1">
              <a:spcBef>
                <a:spcPts val="600"/>
              </a:spcBef>
            </a:pPr>
            <a:r>
              <a:rPr lang="en-US" dirty="0" smtClean="0"/>
              <a:t>Specifies </a:t>
            </a:r>
            <a:r>
              <a:rPr lang="ja-JP" altLang="en-US" dirty="0" smtClean="0"/>
              <a:t>“</a:t>
            </a:r>
            <a:r>
              <a:rPr lang="en-US" altLang="ja-JP" dirty="0" smtClean="0"/>
              <a:t>clip</a:t>
            </a:r>
            <a:r>
              <a:rPr lang="ja-JP" altLang="en-US" dirty="0" smtClean="0"/>
              <a:t>”</a:t>
            </a:r>
            <a:r>
              <a:rPr lang="en-US" altLang="ja-JP" dirty="0" smtClean="0"/>
              <a:t> commands to return information</a:t>
            </a:r>
            <a:endParaRPr lang="en-US" dirty="0" smtClean="0"/>
          </a:p>
          <a:p>
            <a:pPr marL="0" indent="0">
              <a:spcBef>
                <a:spcPts val="600"/>
              </a:spcBef>
              <a:buNone/>
            </a:pPr>
            <a:endParaRPr lang="en-US" dirty="0">
              <a:latin typeface="Calibri"/>
            </a:endParaRPr>
          </a:p>
        </p:txBody>
      </p:sp>
    </p:spTree>
    <p:extLst>
      <p:ext uri="{BB962C8B-B14F-4D97-AF65-F5344CB8AC3E}">
        <p14:creationId xmlns:p14="http://schemas.microsoft.com/office/powerpoint/2010/main" val="65906897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3657600"/>
            <a:ext cx="3048000" cy="1143000"/>
          </a:xfrm>
        </p:spPr>
        <p:txBody>
          <a:bodyPr/>
          <a:lstStyle/>
          <a:p>
            <a:pPr>
              <a:buClr>
                <a:srgbClr val="7889FB"/>
              </a:buClr>
            </a:pPr>
            <a:r>
              <a:rPr lang="en-US" dirty="0">
                <a:latin typeface="Calibri" charset="0"/>
              </a:rPr>
              <a:t>Conclusions</a:t>
            </a:r>
          </a:p>
        </p:txBody>
      </p:sp>
      <p:sp>
        <p:nvSpPr>
          <p:cNvPr id="87042" name="Text Placeholder 2"/>
          <p:cNvSpPr>
            <a:spLocks noGrp="1"/>
          </p:cNvSpPr>
          <p:nvPr>
            <p:ph idx="1"/>
          </p:nvPr>
        </p:nvSpPr>
        <p:spPr>
          <a:xfrm>
            <a:off x="3657600" y="685800"/>
            <a:ext cx="5029200" cy="5440363"/>
          </a:xfrm>
        </p:spPr>
        <p:txBody>
          <a:bodyPr anchor="ctr" anchorCtr="0"/>
          <a:lstStyle/>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smtClean="0">
                <a:latin typeface="Calibri" charset="0"/>
              </a:rPr>
              <a:t>Relatively simple understanding is used to facilitate substantial changes to the UI</a:t>
            </a:r>
          </a:p>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err="1" smtClean="0">
                <a:latin typeface="Calibri" charset="0"/>
              </a:rPr>
              <a:t>CoCo</a:t>
            </a:r>
            <a:r>
              <a:rPr lang="en-US" sz="2400" dirty="0" smtClean="0">
                <a:latin typeface="Calibri" charset="0"/>
              </a:rPr>
              <a:t> leverages crowd-generated scripts. Highlight could have leveraged crowd similar to </a:t>
            </a:r>
            <a:r>
              <a:rPr lang="en-US" sz="2400" dirty="0" err="1" smtClean="0">
                <a:latin typeface="Calibri" charset="0"/>
              </a:rPr>
              <a:t>CoScripter</a:t>
            </a:r>
            <a:endParaRPr lang="en-US" sz="2400" dirty="0" smtClean="0">
              <a:latin typeface="Calibri" charset="0"/>
            </a:endParaRPr>
          </a:p>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smtClean="0">
                <a:latin typeface="Calibri" charset="0"/>
              </a:rPr>
              <a:t>Models are used to facilitate </a:t>
            </a:r>
            <a:br>
              <a:rPr lang="en-US" sz="2400" dirty="0" smtClean="0">
                <a:latin typeface="Calibri" charset="0"/>
              </a:rPr>
            </a:br>
            <a:r>
              <a:rPr lang="en-US" sz="2400" dirty="0" smtClean="0">
                <a:latin typeface="Calibri" charset="0"/>
              </a:rPr>
              <a:t>re-authoring, but not using a typical approach</a:t>
            </a:r>
          </a:p>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smtClean="0">
                <a:latin typeface="Calibri" charset="0"/>
              </a:rPr>
              <a:t>More robust underlying models could lead to more robust results</a:t>
            </a:r>
            <a:endParaRPr lang="en-US" sz="2400" dirty="0">
              <a:latin typeface="Calibri" charset="0"/>
            </a:endParaRPr>
          </a:p>
        </p:txBody>
      </p:sp>
    </p:spTree>
    <p:extLst>
      <p:ext uri="{BB962C8B-B14F-4D97-AF65-F5344CB8AC3E}">
        <p14:creationId xmlns:p14="http://schemas.microsoft.com/office/powerpoint/2010/main" val="25152756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a:xfrm>
            <a:off x="457200" y="2857500"/>
            <a:ext cx="8229600" cy="1143000"/>
          </a:xfrm>
        </p:spPr>
        <p:txBody>
          <a:bodyPr/>
          <a:lstStyle/>
          <a:p>
            <a:r>
              <a:rPr lang="en-US" dirty="0" smtClean="0">
                <a:latin typeface="Calibri" charset="0"/>
              </a:rPr>
              <a:t>More </a:t>
            </a:r>
            <a:r>
              <a:rPr lang="en-US" dirty="0" err="1" smtClean="0">
                <a:latin typeface="Calibri" charset="0"/>
              </a:rPr>
              <a:t>CoScripter</a:t>
            </a:r>
            <a:r>
              <a:rPr lang="en-US" dirty="0" smtClean="0">
                <a:latin typeface="Calibri" charset="0"/>
              </a:rPr>
              <a:t> Fun</a:t>
            </a:r>
            <a:r>
              <a:rPr lang="is-IS" dirty="0" smtClean="0">
                <a:latin typeface="Calibri" charset="0"/>
              </a:rPr>
              <a:t>…</a:t>
            </a:r>
            <a:endParaRPr lang="en-US" dirty="0">
              <a:latin typeface="Calibri" charset="0"/>
            </a:endParaRPr>
          </a:p>
        </p:txBody>
      </p:sp>
    </p:spTree>
    <p:extLst>
      <p:ext uri="{BB962C8B-B14F-4D97-AF65-F5344CB8AC3E}">
        <p14:creationId xmlns:p14="http://schemas.microsoft.com/office/powerpoint/2010/main" val="185854039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a:xfrm>
            <a:off x="457200" y="3657600"/>
            <a:ext cx="3048000" cy="1143000"/>
          </a:xfrm>
        </p:spPr>
        <p:txBody>
          <a:bodyPr/>
          <a:lstStyle/>
          <a:p>
            <a:pPr>
              <a:buClr>
                <a:srgbClr val="7889FB"/>
              </a:buClr>
            </a:pPr>
            <a:r>
              <a:rPr lang="en-US" dirty="0" smtClean="0">
                <a:latin typeface="Calibri" charset="0"/>
              </a:rPr>
              <a:t>A Few Other </a:t>
            </a:r>
            <a:r>
              <a:rPr lang="en-US" dirty="0" err="1" smtClean="0">
                <a:latin typeface="Calibri" charset="0"/>
              </a:rPr>
              <a:t>CoScripter</a:t>
            </a:r>
            <a:r>
              <a:rPr lang="en-US" dirty="0" smtClean="0">
                <a:latin typeface="Calibri" charset="0"/>
              </a:rPr>
              <a:t> Projects</a:t>
            </a:r>
            <a:r>
              <a:rPr lang="is-IS" dirty="0" smtClean="0">
                <a:latin typeface="Calibri" charset="0"/>
              </a:rPr>
              <a:t>…</a:t>
            </a:r>
            <a:endParaRPr lang="en-US" dirty="0">
              <a:latin typeface="Calibri" charset="0"/>
            </a:endParaRPr>
          </a:p>
        </p:txBody>
      </p:sp>
      <p:sp>
        <p:nvSpPr>
          <p:cNvPr id="87042" name="Text Placeholder 2"/>
          <p:cNvSpPr>
            <a:spLocks noGrp="1"/>
          </p:cNvSpPr>
          <p:nvPr>
            <p:ph idx="1"/>
          </p:nvPr>
        </p:nvSpPr>
        <p:spPr>
          <a:xfrm>
            <a:off x="3657600" y="685800"/>
            <a:ext cx="5029200" cy="5440363"/>
          </a:xfrm>
        </p:spPr>
        <p:txBody>
          <a:bodyPr anchor="ctr" anchorCtr="0"/>
          <a:lstStyle/>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err="1" smtClean="0">
                <a:latin typeface="Calibri" charset="0"/>
                <a:hlinkClick r:id="rId3"/>
              </a:rPr>
              <a:t>PlayByPlay</a:t>
            </a:r>
            <a:endParaRPr lang="en-US" sz="2400" dirty="0" smtClean="0">
              <a:latin typeface="Calibri" charset="0"/>
            </a:endParaRPr>
          </a:p>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smtClean="0">
                <a:latin typeface="Calibri" charset="0"/>
                <a:hlinkClick r:id="rId4"/>
              </a:rPr>
              <a:t>Vegemite</a:t>
            </a:r>
            <a:endParaRPr lang="en-US" sz="2400" dirty="0" smtClean="0">
              <a:latin typeface="Calibri" charset="0"/>
            </a:endParaRPr>
          </a:p>
          <a:p>
            <a:pPr marL="228600" indent="-228600" hangingPunct="1">
              <a:spcBef>
                <a:spcPts val="1050"/>
              </a:spcBef>
              <a:spcAft>
                <a:spcPts val="450"/>
              </a:spcAft>
              <a:tabLst>
                <a:tab pos="912813" algn="l"/>
                <a:tab pos="1828800" algn="l"/>
                <a:tab pos="2743200" algn="l"/>
                <a:tab pos="3657600" algn="l"/>
                <a:tab pos="4572000" algn="l"/>
                <a:tab pos="5486400" algn="l"/>
                <a:tab pos="6400800" algn="l"/>
                <a:tab pos="7315200" algn="l"/>
                <a:tab pos="8228013" algn="l"/>
                <a:tab pos="9142413" algn="l"/>
                <a:tab pos="10058400" algn="l"/>
              </a:tabLst>
            </a:pPr>
            <a:r>
              <a:rPr lang="en-US" sz="2400" dirty="0" err="1" smtClean="0">
                <a:latin typeface="Calibri" charset="0"/>
                <a:hlinkClick r:id="rId5"/>
              </a:rPr>
              <a:t>CoScripter</a:t>
            </a:r>
            <a:r>
              <a:rPr lang="en-US" sz="2400" dirty="0" smtClean="0">
                <a:latin typeface="Calibri" charset="0"/>
                <a:hlinkClick r:id="rId5"/>
              </a:rPr>
              <a:t> Reusable History (</a:t>
            </a:r>
            <a:r>
              <a:rPr lang="en-US" sz="2400" dirty="0" err="1" smtClean="0">
                <a:latin typeface="Calibri" charset="0"/>
                <a:hlinkClick r:id="rId5"/>
              </a:rPr>
              <a:t>ActionShot</a:t>
            </a:r>
            <a:r>
              <a:rPr lang="en-US" sz="2400" dirty="0" smtClean="0">
                <a:latin typeface="Calibri" charset="0"/>
                <a:hlinkClick r:id="rId5"/>
              </a:rPr>
              <a:t>)</a:t>
            </a:r>
            <a:endParaRPr lang="en-US" sz="2400" dirty="0" smtClean="0">
              <a:latin typeface="Calibri" charset="0"/>
            </a:endParaRPr>
          </a:p>
        </p:txBody>
      </p:sp>
    </p:spTree>
    <p:extLst>
      <p:ext uri="{BB962C8B-B14F-4D97-AF65-F5344CB8AC3E}">
        <p14:creationId xmlns:p14="http://schemas.microsoft.com/office/powerpoint/2010/main" val="219239844"/>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ChangeArrowheads="1"/>
          </p:cNvSpPr>
          <p:nvPr/>
        </p:nvSpPr>
        <p:spPr bwMode="auto">
          <a:xfrm>
            <a:off x="0" y="0"/>
            <a:ext cx="9144000" cy="4953000"/>
          </a:xfrm>
          <a:prstGeom prst="rect">
            <a:avLst/>
          </a:prstGeom>
          <a:gradFill rotWithShape="1">
            <a:gsLst>
              <a:gs pos="0">
                <a:srgbClr val="3399FF"/>
              </a:gs>
              <a:gs pos="100000">
                <a:srgbClr val="0066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rgbClr val="000000"/>
              </a:solidFill>
            </a:endParaRPr>
          </a:p>
        </p:txBody>
      </p:sp>
      <p:sp>
        <p:nvSpPr>
          <p:cNvPr id="81922" name="Rectangle 3"/>
          <p:cNvSpPr>
            <a:spLocks noChangeArrowheads="1"/>
          </p:cNvSpPr>
          <p:nvPr/>
        </p:nvSpPr>
        <p:spPr bwMode="auto">
          <a:xfrm>
            <a:off x="0" y="4953000"/>
            <a:ext cx="9144000" cy="1905000"/>
          </a:xfrm>
          <a:prstGeom prst="rect">
            <a:avLst/>
          </a:prstGeom>
          <a:gradFill rotWithShape="1">
            <a:gsLst>
              <a:gs pos="0">
                <a:srgbClr val="0066FF"/>
              </a:gs>
              <a:gs pos="100000">
                <a:srgbClr val="33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rgbClr val="000000"/>
              </a:solidFill>
            </a:endParaRPr>
          </a:p>
        </p:txBody>
      </p:sp>
      <p:sp>
        <p:nvSpPr>
          <p:cNvPr id="81923" name="Rectangle 4"/>
          <p:cNvSpPr>
            <a:spLocks noChangeArrowheads="1"/>
          </p:cNvSpPr>
          <p:nvPr/>
        </p:nvSpPr>
        <p:spPr bwMode="auto">
          <a:xfrm>
            <a:off x="0" y="1981200"/>
            <a:ext cx="9144000" cy="2057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x-none" altLang="x-none" sz="1800">
              <a:solidFill>
                <a:srgbClr val="000000"/>
              </a:solidFill>
            </a:endParaRPr>
          </a:p>
        </p:txBody>
      </p:sp>
      <p:sp>
        <p:nvSpPr>
          <p:cNvPr id="81924" name="Rectangle 5"/>
          <p:cNvSpPr>
            <a:spLocks noGrp="1" noChangeArrowheads="1"/>
          </p:cNvSpPr>
          <p:nvPr>
            <p:ph type="ctrTitle"/>
          </p:nvPr>
        </p:nvSpPr>
        <p:spPr>
          <a:xfrm>
            <a:off x="533400" y="2286000"/>
            <a:ext cx="8458200" cy="1470025"/>
          </a:xfrm>
        </p:spPr>
        <p:txBody>
          <a:bodyPr/>
          <a:lstStyle/>
          <a:p>
            <a:pPr eaLnBrk="1" hangingPunct="1"/>
            <a:r>
              <a:rPr lang="en-US" altLang="x-none" sz="5400">
                <a:solidFill>
                  <a:srgbClr val="0066FF"/>
                </a:solidFill>
                <a:ea typeface="ＭＳ Ｐゴシック" charset="-128"/>
              </a:rPr>
              <a:t>Thanks!</a:t>
            </a:r>
          </a:p>
        </p:txBody>
      </p:sp>
      <p:sp>
        <p:nvSpPr>
          <p:cNvPr id="81925" name="Rectangle 6"/>
          <p:cNvSpPr>
            <a:spLocks noGrp="1" noChangeArrowheads="1"/>
          </p:cNvSpPr>
          <p:nvPr>
            <p:ph type="subTitle" idx="1"/>
          </p:nvPr>
        </p:nvSpPr>
        <p:spPr>
          <a:xfrm>
            <a:off x="533400" y="4343400"/>
            <a:ext cx="7543800" cy="1524000"/>
          </a:xfrm>
        </p:spPr>
        <p:txBody>
          <a:bodyPr/>
          <a:lstStyle/>
          <a:p>
            <a:pPr algn="l" eaLnBrk="1" hangingPunct="1"/>
            <a:r>
              <a:rPr lang="en-US" altLang="x-none" sz="1800" dirty="0">
                <a:ea typeface="ＭＳ Ｐゴシック" charset="-128"/>
              </a:rPr>
              <a:t> </a:t>
            </a:r>
            <a:r>
              <a:rPr lang="en-US" altLang="x-none" sz="1800" dirty="0" err="1" smtClean="0">
                <a:ea typeface="ＭＳ Ｐゴシック" charset="-128"/>
              </a:rPr>
              <a:t>jeff@jeffreynichols.com</a:t>
            </a:r>
            <a:endParaRPr lang="en-US" altLang="x-none" sz="1800" dirty="0">
              <a:ea typeface="ＭＳ Ｐゴシック" charset="-128"/>
            </a:endParaRPr>
          </a:p>
          <a:p>
            <a:pPr algn="l" eaLnBrk="1" hangingPunct="1"/>
            <a:r>
              <a:rPr lang="en-US" altLang="x-none" sz="1400" dirty="0">
                <a:ea typeface="ＭＳ Ｐゴシック" charset="-128"/>
              </a:rPr>
              <a:t> http://</a:t>
            </a:r>
            <a:r>
              <a:rPr lang="en-US" altLang="x-none" sz="1400" dirty="0" err="1">
                <a:ea typeface="ＭＳ Ｐゴシック" charset="-128"/>
              </a:rPr>
              <a:t>www.jeffreynichols.com</a:t>
            </a:r>
            <a:r>
              <a:rPr lang="en-US" altLang="x-none" sz="1400" dirty="0">
                <a:ea typeface="ＭＳ Ｐゴシック" charset="-128"/>
              </a:rPr>
              <a:t>/</a:t>
            </a:r>
          </a:p>
          <a:p>
            <a:pPr eaLnBrk="1" hangingPunct="1"/>
            <a:endParaRPr lang="en-US" altLang="x-none" dirty="0">
              <a:ea typeface="ＭＳ Ｐゴシック" charset="-128"/>
            </a:endParaRPr>
          </a:p>
        </p:txBody>
      </p:sp>
    </p:spTree>
    <p:extLst>
      <p:ext uri="{BB962C8B-B14F-4D97-AF65-F5344CB8AC3E}">
        <p14:creationId xmlns:p14="http://schemas.microsoft.com/office/powerpoint/2010/main" val="128932447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381000" y="1981200"/>
            <a:ext cx="8458200" cy="1470025"/>
          </a:xfrm>
        </p:spPr>
        <p:txBody>
          <a:bodyPr/>
          <a:lstStyle/>
          <a:p>
            <a:r>
              <a:rPr lang="en-US" altLang="x-none" sz="3900" smtClean="0"/>
              <a:t>From </a:t>
            </a:r>
            <a:r>
              <a:rPr lang="en-US" altLang="x-none" sz="3900" dirty="0" smtClean="0"/>
              <a:t>Automated Interface Generation to End-User Programming</a:t>
            </a:r>
            <a:endParaRPr lang="en-US" altLang="x-none" sz="3900" dirty="0"/>
          </a:p>
        </p:txBody>
      </p:sp>
      <p:sp>
        <p:nvSpPr>
          <p:cNvPr id="12291" name="Rectangle 3"/>
          <p:cNvSpPr>
            <a:spLocks noGrp="1" noChangeArrowheads="1"/>
          </p:cNvSpPr>
          <p:nvPr>
            <p:ph type="subTitle" idx="1"/>
          </p:nvPr>
        </p:nvSpPr>
        <p:spPr>
          <a:xfrm>
            <a:off x="381000" y="5029200"/>
            <a:ext cx="8382000" cy="1447800"/>
          </a:xfrm>
        </p:spPr>
        <p:txBody>
          <a:bodyPr/>
          <a:lstStyle/>
          <a:p>
            <a:pPr marL="0" indent="0">
              <a:lnSpc>
                <a:spcPct val="80000"/>
              </a:lnSpc>
              <a:spcBef>
                <a:spcPct val="0"/>
              </a:spcBef>
            </a:pPr>
            <a:r>
              <a:rPr lang="en-US" altLang="x-none" sz="2000" dirty="0">
                <a:latin typeface="Franklin Gothic Medium" charset="0"/>
              </a:rPr>
              <a:t>Jeffrey Nichols</a:t>
            </a:r>
          </a:p>
          <a:p>
            <a:pPr marL="0" indent="0">
              <a:spcBef>
                <a:spcPct val="0"/>
              </a:spcBef>
            </a:pPr>
            <a:r>
              <a:rPr lang="en-US" altLang="x-none" sz="1000" dirty="0" smtClean="0">
                <a:latin typeface="Franklin Gothic Medium" charset="0"/>
              </a:rPr>
              <a:t>http://</a:t>
            </a:r>
            <a:r>
              <a:rPr lang="en-US" altLang="x-none" sz="1000" dirty="0" err="1" smtClean="0">
                <a:latin typeface="Franklin Gothic Medium" charset="0"/>
              </a:rPr>
              <a:t>www.jeffreynichols.com</a:t>
            </a:r>
            <a:r>
              <a:rPr lang="en-US" altLang="x-none" sz="1000" dirty="0" smtClean="0">
                <a:latin typeface="Franklin Gothic Medium" charset="0"/>
              </a:rPr>
              <a:t>/</a:t>
            </a:r>
          </a:p>
          <a:p>
            <a:pPr marL="0" indent="0">
              <a:spcBef>
                <a:spcPct val="0"/>
              </a:spcBef>
            </a:pPr>
            <a:r>
              <a:rPr lang="en-US" altLang="x-none" sz="1000" dirty="0" err="1" smtClean="0">
                <a:latin typeface="Franklin Gothic Medium" charset="0"/>
              </a:rPr>
              <a:t>jeff@jeffreynichols.com</a:t>
            </a:r>
            <a:endParaRPr lang="en-US" altLang="x-none" sz="1000" dirty="0" smtClean="0">
              <a:latin typeface="Franklin Gothic Medium" charset="0"/>
            </a:endParaRPr>
          </a:p>
          <a:p>
            <a:pPr marL="0" indent="0">
              <a:spcBef>
                <a:spcPct val="0"/>
              </a:spcBef>
            </a:pPr>
            <a:endParaRPr lang="en-US" altLang="x-none" sz="1000" dirty="0" smtClean="0">
              <a:latin typeface="Franklin Gothic Medium" charset="0"/>
            </a:endParaRPr>
          </a:p>
          <a:p>
            <a:pPr marL="0" indent="0">
              <a:spcBef>
                <a:spcPct val="0"/>
              </a:spcBef>
            </a:pPr>
            <a:r>
              <a:rPr lang="en-US" altLang="x-none" sz="1000" dirty="0" smtClean="0">
                <a:latin typeface="Franklin Gothic Medium" charset="0"/>
              </a:rPr>
              <a:t>05-830 – Advanced User Interface Software</a:t>
            </a:r>
          </a:p>
          <a:p>
            <a:pPr marL="0" indent="0">
              <a:spcBef>
                <a:spcPct val="0"/>
              </a:spcBef>
            </a:pPr>
            <a:r>
              <a:rPr lang="en-US" altLang="x-none" sz="1000" dirty="0" smtClean="0">
                <a:latin typeface="Franklin Gothic Medium" charset="0"/>
              </a:rPr>
              <a:t>April 25, 2017</a:t>
            </a:r>
            <a:endParaRPr lang="en-US" altLang="x-none" sz="1000" dirty="0">
              <a:latin typeface="Franklin Gothic Medium" charset="0"/>
            </a:endParaRPr>
          </a:p>
          <a:p>
            <a:pPr marL="0" indent="0">
              <a:lnSpc>
                <a:spcPct val="80000"/>
              </a:lnSpc>
              <a:spcBef>
                <a:spcPct val="0"/>
              </a:spcBef>
            </a:pPr>
            <a:endParaRPr lang="en-US" altLang="x-none" sz="1000" dirty="0"/>
          </a:p>
        </p:txBody>
      </p:sp>
    </p:spTree>
    <p:extLst>
      <p:ext uri="{BB962C8B-B14F-4D97-AF65-F5344CB8AC3E}">
        <p14:creationId xmlns:p14="http://schemas.microsoft.com/office/powerpoint/2010/main" val="438271335"/>
      </p:ext>
    </p:extLst>
  </p:cSld>
  <p:clrMapOvr>
    <a:masterClrMapping/>
  </p:clrMapOvr>
  <p:transition advTm="7991"/>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endParaRPr lang="x-none" altLang="x-none"/>
          </a:p>
        </p:txBody>
      </p:sp>
      <p:sp>
        <p:nvSpPr>
          <p:cNvPr id="99331" name="Rectangle 3"/>
          <p:cNvSpPr>
            <a:spLocks noGrp="1" noChangeArrowheads="1"/>
          </p:cNvSpPr>
          <p:nvPr>
            <p:ph type="body" idx="1"/>
          </p:nvPr>
        </p:nvSpPr>
        <p:spPr/>
        <p:txBody>
          <a:bodyPr/>
          <a:lstStyle/>
          <a:p>
            <a:pPr marL="0" indent="0"/>
            <a:endParaRPr lang="x-none" altLang="x-none"/>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x-none"/>
              <a:t>Summary of Contributions</a:t>
            </a:r>
          </a:p>
        </p:txBody>
      </p:sp>
      <p:sp>
        <p:nvSpPr>
          <p:cNvPr id="91139" name="Rectangle 3"/>
          <p:cNvSpPr>
            <a:spLocks noGrp="1" noChangeArrowheads="1"/>
          </p:cNvSpPr>
          <p:nvPr>
            <p:ph type="body" idx="1"/>
          </p:nvPr>
        </p:nvSpPr>
        <p:spPr>
          <a:xfrm>
            <a:off x="152400" y="1295400"/>
            <a:ext cx="5257800" cy="5410200"/>
          </a:xfrm>
        </p:spPr>
        <p:txBody>
          <a:bodyPr/>
          <a:lstStyle/>
          <a:p>
            <a:pPr marL="0" indent="0">
              <a:lnSpc>
                <a:spcPct val="90000"/>
              </a:lnSpc>
              <a:spcBef>
                <a:spcPct val="40000"/>
              </a:spcBef>
            </a:pPr>
            <a:r>
              <a:rPr lang="en-US" altLang="x-none" sz="1600">
                <a:latin typeface="Franklin Gothic Medium" charset="0"/>
              </a:rPr>
              <a:t>Designed an abstract appliance specification language</a:t>
            </a:r>
          </a:p>
          <a:p>
            <a:pPr lvl="1">
              <a:lnSpc>
                <a:spcPct val="90000"/>
              </a:lnSpc>
            </a:pPr>
            <a:r>
              <a:rPr lang="en-US" altLang="x-none" sz="1400"/>
              <a:t>Can describe the complete functionality of appliances </a:t>
            </a:r>
          </a:p>
          <a:p>
            <a:pPr lvl="1">
              <a:lnSpc>
                <a:spcPct val="90000"/>
              </a:lnSpc>
            </a:pPr>
            <a:r>
              <a:rPr lang="en-US" altLang="x-none" sz="1400"/>
              <a:t>Easy to learn and use</a:t>
            </a:r>
          </a:p>
          <a:p>
            <a:pPr marL="0" indent="0">
              <a:lnSpc>
                <a:spcPct val="90000"/>
              </a:lnSpc>
              <a:spcBef>
                <a:spcPct val="60000"/>
              </a:spcBef>
            </a:pPr>
            <a:r>
              <a:rPr lang="en-US" altLang="x-none" sz="1600">
                <a:latin typeface="Franklin Gothic Medium" charset="0"/>
              </a:rPr>
              <a:t>Built interface generators for multiple platforms and modalities</a:t>
            </a:r>
          </a:p>
          <a:p>
            <a:pPr lvl="1">
              <a:lnSpc>
                <a:spcPct val="90000"/>
              </a:lnSpc>
            </a:pPr>
            <a:r>
              <a:rPr lang="en-US" altLang="x-none" sz="1400"/>
              <a:t>Use of dependencies to understand interface structure</a:t>
            </a:r>
          </a:p>
          <a:p>
            <a:pPr lvl="1">
              <a:lnSpc>
                <a:spcPct val="90000"/>
              </a:lnSpc>
            </a:pPr>
            <a:r>
              <a:rPr lang="en-US" altLang="x-none" sz="1400"/>
              <a:t>Smart Templates technique for rendering design conventions</a:t>
            </a:r>
          </a:p>
          <a:p>
            <a:pPr lvl="1">
              <a:lnSpc>
                <a:spcPct val="90000"/>
              </a:lnSpc>
            </a:pPr>
            <a:r>
              <a:rPr lang="en-US" altLang="x-none" sz="1400"/>
              <a:t>Generates usable interfaces for complex specifications</a:t>
            </a:r>
          </a:p>
          <a:p>
            <a:pPr marL="0" indent="0">
              <a:lnSpc>
                <a:spcPct val="90000"/>
              </a:lnSpc>
              <a:spcBef>
                <a:spcPct val="60000"/>
              </a:spcBef>
            </a:pPr>
            <a:r>
              <a:rPr lang="en-US" altLang="x-none" sz="1600">
                <a:latin typeface="Franklin Gothic Medium" charset="0"/>
              </a:rPr>
              <a:t>Generation of personally consistent interfaces</a:t>
            </a:r>
          </a:p>
          <a:p>
            <a:pPr lvl="1">
              <a:lnSpc>
                <a:spcPct val="90000"/>
              </a:lnSpc>
            </a:pPr>
            <a:r>
              <a:rPr lang="en-US" altLang="x-none" sz="1400"/>
              <a:t>Means of describing similar functions across appliances</a:t>
            </a:r>
          </a:p>
          <a:p>
            <a:pPr lvl="1">
              <a:lnSpc>
                <a:spcPct val="90000"/>
              </a:lnSpc>
            </a:pPr>
            <a:r>
              <a:rPr lang="en-US" altLang="x-none" sz="1400"/>
              <a:t>Algorithms for modifying interfaces to achieve consistency and allowing user control</a:t>
            </a:r>
          </a:p>
          <a:p>
            <a:pPr lvl="1">
              <a:lnSpc>
                <a:spcPct val="90000"/>
              </a:lnSpc>
            </a:pPr>
            <a:r>
              <a:rPr lang="en-US" altLang="x-none" sz="1400"/>
              <a:t>Improves usability for users with related experience</a:t>
            </a:r>
          </a:p>
          <a:p>
            <a:pPr marL="0" indent="0">
              <a:lnSpc>
                <a:spcPct val="90000"/>
              </a:lnSpc>
              <a:spcBef>
                <a:spcPct val="60000"/>
              </a:spcBef>
            </a:pPr>
            <a:r>
              <a:rPr lang="en-US" altLang="x-none" sz="1600">
                <a:latin typeface="Franklin Gothic Medium" charset="0"/>
              </a:rPr>
              <a:t>Generation of combined interfaces for multiple appliances</a:t>
            </a:r>
          </a:p>
          <a:p>
            <a:pPr lvl="1">
              <a:lnSpc>
                <a:spcPct val="90000"/>
              </a:lnSpc>
            </a:pPr>
            <a:r>
              <a:rPr lang="en-US" altLang="x-none" sz="1400"/>
              <a:t>Uses content-flow model to understand tasks across multiple connected appliances</a:t>
            </a:r>
          </a:p>
          <a:p>
            <a:pPr lvl="1">
              <a:lnSpc>
                <a:spcPct val="90000"/>
              </a:lnSpc>
            </a:pPr>
            <a:r>
              <a:rPr lang="en-US" altLang="x-none" sz="1400"/>
              <a:t>Flow-based interface allows easy specification of high-level tasks</a:t>
            </a:r>
          </a:p>
          <a:p>
            <a:pPr lvl="1">
              <a:lnSpc>
                <a:spcPct val="90000"/>
              </a:lnSpc>
            </a:pPr>
            <a:r>
              <a:rPr lang="en-US" altLang="x-none" sz="1400"/>
              <a:t>Task-specific aggregate interfaces can be generated based on content flows</a:t>
            </a:r>
          </a:p>
        </p:txBody>
      </p:sp>
      <p:pic>
        <p:nvPicPr>
          <p:cNvPr id="91140" name="Picture 4"/>
          <p:cNvPicPr>
            <a:picLocks noChangeAspect="1" noChangeArrowheads="1"/>
          </p:cNvPicPr>
          <p:nvPr/>
        </p:nvPicPr>
        <p:blipFill>
          <a:blip r:embed="rId3">
            <a:extLst>
              <a:ext uri="{28A0092B-C50C-407E-A947-70E740481C1C}">
                <a14:useLocalDpi xmlns:a14="http://schemas.microsoft.com/office/drawing/2010/main" val="0"/>
              </a:ext>
            </a:extLst>
          </a:blip>
          <a:srcRect t="24242" b="24849"/>
          <a:stretch>
            <a:fillRect/>
          </a:stretch>
        </p:blipFill>
        <p:spPr bwMode="auto">
          <a:xfrm>
            <a:off x="7958138" y="4800600"/>
            <a:ext cx="1109662"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410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142" name="Picture 6"/>
          <p:cNvPicPr>
            <a:picLocks noChangeAspect="1" noChangeArrowheads="1"/>
          </p:cNvPicPr>
          <p:nvPr/>
        </p:nvPicPr>
        <p:blipFill>
          <a:blip r:embed="rId5">
            <a:extLst>
              <a:ext uri="{28A0092B-C50C-407E-A947-70E740481C1C}">
                <a14:useLocalDpi xmlns:a14="http://schemas.microsoft.com/office/drawing/2010/main" val="0"/>
              </a:ext>
            </a:extLst>
          </a:blip>
          <a:srcRect t="29715" b="24571"/>
          <a:stretch>
            <a:fillRect/>
          </a:stretch>
        </p:blipFill>
        <p:spPr bwMode="auto">
          <a:xfrm>
            <a:off x="7391400" y="5486400"/>
            <a:ext cx="110807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9114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648200"/>
            <a:ext cx="6858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114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4572000"/>
            <a:ext cx="10287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9"/>
          <p:cNvPicPr>
            <a:picLocks noChangeAspect="1" noChangeArrowheads="1"/>
          </p:cNvPicPr>
          <p:nvPr/>
        </p:nvPicPr>
        <p:blipFill>
          <a:blip r:embed="rId8">
            <a:extLst>
              <a:ext uri="{28A0092B-C50C-407E-A947-70E740481C1C}">
                <a14:useLocalDpi xmlns:a14="http://schemas.microsoft.com/office/drawing/2010/main" val="0"/>
              </a:ext>
            </a:extLst>
          </a:blip>
          <a:srcRect l="2071" t="7167" r="2071" b="1237"/>
          <a:stretch>
            <a:fillRect/>
          </a:stretch>
        </p:blipFill>
        <p:spPr bwMode="auto">
          <a:xfrm>
            <a:off x="6858000" y="2057400"/>
            <a:ext cx="9540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pic>
        <p:nvPicPr>
          <p:cNvPr id="91146" name="Picture 11" descr="phone-stereo-cd-border"/>
          <p:cNvPicPr>
            <a:picLocks noChangeAspect="1" noChangeArrowheads="1"/>
          </p:cNvPicPr>
          <p:nvPr/>
        </p:nvPicPr>
        <p:blipFill>
          <a:blip r:embed="rId9">
            <a:extLst>
              <a:ext uri="{28A0092B-C50C-407E-A947-70E740481C1C}">
                <a14:useLocalDpi xmlns:a14="http://schemas.microsoft.com/office/drawing/2010/main" val="0"/>
              </a:ext>
            </a:extLst>
          </a:blip>
          <a:srcRect l="2484" t="7475" r="3209" b="1082"/>
          <a:stretch>
            <a:fillRect/>
          </a:stretch>
        </p:blipFill>
        <p:spPr bwMode="auto">
          <a:xfrm>
            <a:off x="7967663" y="2133600"/>
            <a:ext cx="6429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7"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79561">
            <a:off x="5943600" y="2057400"/>
            <a:ext cx="5857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13" descr="images0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20529">
            <a:off x="5867400" y="28956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9" name="Line 14"/>
          <p:cNvSpPr>
            <a:spLocks noChangeShapeType="1"/>
          </p:cNvSpPr>
          <p:nvPr/>
        </p:nvSpPr>
        <p:spPr bwMode="auto">
          <a:xfrm flipH="1">
            <a:off x="6477000" y="3733800"/>
            <a:ext cx="533400" cy="8382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50" name="Line 15"/>
          <p:cNvSpPr>
            <a:spLocks noChangeShapeType="1"/>
          </p:cNvSpPr>
          <p:nvPr/>
        </p:nvSpPr>
        <p:spPr bwMode="auto">
          <a:xfrm>
            <a:off x="7315200" y="3733800"/>
            <a:ext cx="0" cy="7620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91151" name="Line 16"/>
          <p:cNvSpPr>
            <a:spLocks noChangeShapeType="1"/>
          </p:cNvSpPr>
          <p:nvPr/>
        </p:nvSpPr>
        <p:spPr bwMode="auto">
          <a:xfrm>
            <a:off x="7620000" y="3733800"/>
            <a:ext cx="609600" cy="914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x-none"/>
              <a:t>Tasks</a:t>
            </a:r>
          </a:p>
        </p:txBody>
      </p:sp>
      <p:sp>
        <p:nvSpPr>
          <p:cNvPr id="100355" name="Rectangle 3"/>
          <p:cNvSpPr>
            <a:spLocks noGrp="1" noChangeArrowheads="1"/>
          </p:cNvSpPr>
          <p:nvPr>
            <p:ph type="body" idx="1"/>
          </p:nvPr>
        </p:nvSpPr>
        <p:spPr/>
        <p:txBody>
          <a:bodyPr/>
          <a:lstStyle/>
          <a:p>
            <a:pPr marL="381000" indent="-381000">
              <a:spcBef>
                <a:spcPct val="50000"/>
              </a:spcBef>
              <a:buFontTx/>
              <a:buAutoNum type="arabicPeriod"/>
            </a:pPr>
            <a:r>
              <a:rPr lang="en-US" altLang="x-none" sz="1800"/>
              <a:t>Send a fax to the number stored in the third speed dial</a:t>
            </a:r>
          </a:p>
          <a:p>
            <a:pPr marL="381000" indent="-381000">
              <a:spcBef>
                <a:spcPct val="50000"/>
              </a:spcBef>
              <a:buFontTx/>
              <a:buAutoNum type="arabicPeriod"/>
            </a:pPr>
            <a:r>
              <a:rPr lang="en-US" altLang="x-none" sz="1800"/>
              <a:t>Configure the fax function so that it will always redial a number that is busy</a:t>
            </a:r>
          </a:p>
          <a:p>
            <a:pPr marL="381000" indent="-381000">
              <a:spcBef>
                <a:spcPct val="50000"/>
              </a:spcBef>
              <a:buFontTx/>
              <a:buAutoNum type="arabicPeriod"/>
            </a:pPr>
            <a:r>
              <a:rPr lang="en-US" altLang="x-none" sz="1800"/>
              <a:t>Configure the fax function so that any document received that is larger than the default paper size will be resized to fit the default</a:t>
            </a:r>
          </a:p>
          <a:p>
            <a:pPr marL="381000" indent="-381000">
              <a:spcBef>
                <a:spcPct val="50000"/>
              </a:spcBef>
              <a:buFontTx/>
              <a:buAutoNum type="arabicPeriod"/>
            </a:pPr>
            <a:r>
              <a:rPr lang="en-US" altLang="x-none" sz="1800"/>
              <a:t>Configure the fax function so that it will only print out an error report when it has a problem receiving a fax</a:t>
            </a:r>
          </a:p>
          <a:p>
            <a:pPr marL="381000" indent="-381000">
              <a:spcBef>
                <a:spcPct val="50000"/>
              </a:spcBef>
              <a:buFontTx/>
              <a:buAutoNum type="arabicPeriod"/>
            </a:pPr>
            <a:r>
              <a:rPr lang="en-US" altLang="x-none" sz="1800"/>
              <a:t>Make two black-and-white copies of the document that has already been placed on the scanner of the printer</a:t>
            </a:r>
          </a:p>
          <a:p>
            <a:pPr marL="381000" indent="-381000">
              <a:spcBef>
                <a:spcPct val="50000"/>
              </a:spcBef>
              <a:buFontTx/>
              <a:buAutoNum type="arabicPeriod"/>
            </a:pPr>
            <a:r>
              <a:rPr lang="en-US" altLang="x-none" sz="1800"/>
              <a:t>Imagine you find the copies too dark.  Improve this by changing one setting of the device</a:t>
            </a:r>
          </a:p>
          <a:p>
            <a:pPr marL="381000" indent="-381000">
              <a:spcBef>
                <a:spcPct val="50000"/>
              </a:spcBef>
              <a:buFontTx/>
              <a:buAutoNum type="arabicPeriod"/>
            </a:pPr>
            <a:r>
              <a:rPr lang="en-US" altLang="x-none" sz="1800"/>
              <a:t>Given a page with a picture, determine how to produce one page with several instances of the same picture repeated (demonstrated with actual paper copies)</a:t>
            </a:r>
          </a:p>
          <a:p>
            <a:pPr marL="381000" indent="-381000">
              <a:spcBef>
                <a:spcPct val="50000"/>
              </a:spcBef>
              <a:buFontTx/>
              <a:buAutoNum type="arabicPeriod"/>
            </a:pPr>
            <a:r>
              <a:rPr lang="en-US" altLang="x-none" sz="1800"/>
              <a:t>The device remembers the current date and time. Determine where in the interface these values can be changed (do not change them)</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x-none"/>
              <a:t>Specification Language</a:t>
            </a:r>
          </a:p>
        </p:txBody>
      </p:sp>
      <p:sp>
        <p:nvSpPr>
          <p:cNvPr id="25603" name="Rectangle 3"/>
          <p:cNvSpPr>
            <a:spLocks noGrp="1" noChangeArrowheads="1"/>
          </p:cNvSpPr>
          <p:nvPr>
            <p:ph type="body" idx="1"/>
          </p:nvPr>
        </p:nvSpPr>
        <p:spPr>
          <a:xfrm>
            <a:off x="152400" y="1295400"/>
            <a:ext cx="4114800" cy="4648200"/>
          </a:xfrm>
        </p:spPr>
        <p:txBody>
          <a:bodyPr/>
          <a:lstStyle/>
          <a:p>
            <a:pPr marL="0" indent="0"/>
            <a:r>
              <a:rPr lang="en-US" altLang="x-none" sz="2000">
                <a:latin typeface="Franklin Gothic Medium" charset="0"/>
              </a:rPr>
              <a:t>Language</a:t>
            </a:r>
          </a:p>
          <a:p>
            <a:pPr marL="622300" lvl="1" indent="-277813">
              <a:spcBef>
                <a:spcPct val="30000"/>
              </a:spcBef>
            </a:pPr>
            <a:r>
              <a:rPr lang="en-US" altLang="x-none" sz="1800"/>
              <a:t>Functional information </a:t>
            </a:r>
          </a:p>
          <a:p>
            <a:pPr marL="622300" lvl="1" indent="-277813">
              <a:spcBef>
                <a:spcPct val="30000"/>
              </a:spcBef>
            </a:pPr>
            <a:r>
              <a:rPr lang="en-US" altLang="x-none" sz="1800"/>
              <a:t>XML-based</a:t>
            </a:r>
          </a:p>
          <a:p>
            <a:pPr marL="0" indent="0">
              <a:spcBef>
                <a:spcPct val="100000"/>
              </a:spcBef>
            </a:pPr>
            <a:r>
              <a:rPr lang="en-US" altLang="x-none" sz="2000">
                <a:latin typeface="Franklin Gothic Medium" charset="0"/>
              </a:rPr>
              <a:t>Elements</a:t>
            </a:r>
          </a:p>
          <a:p>
            <a:pPr marL="622300" lvl="1" indent="-277813">
              <a:spcBef>
                <a:spcPct val="30000"/>
              </a:spcBef>
            </a:pPr>
            <a:r>
              <a:rPr lang="en-US" altLang="x-none" sz="1800"/>
              <a:t>State variables &amp; commands</a:t>
            </a:r>
          </a:p>
          <a:p>
            <a:pPr marL="622300" lvl="1" indent="-277813">
              <a:spcBef>
                <a:spcPct val="30000"/>
              </a:spcBef>
            </a:pPr>
            <a:r>
              <a:rPr lang="en-US" altLang="x-none" sz="1800"/>
              <a:t>Group tree</a:t>
            </a:r>
          </a:p>
          <a:p>
            <a:pPr marL="622300" lvl="1" indent="-277813">
              <a:spcBef>
                <a:spcPct val="30000"/>
              </a:spcBef>
            </a:pPr>
            <a:r>
              <a:rPr lang="en-US" altLang="x-none" sz="1800"/>
              <a:t>Multiple labels per object</a:t>
            </a:r>
          </a:p>
          <a:p>
            <a:pPr marL="622300" lvl="1" indent="-277813">
              <a:spcBef>
                <a:spcPct val="30000"/>
              </a:spcBef>
            </a:pPr>
            <a:r>
              <a:rPr lang="en-US" altLang="x-none" sz="1800"/>
              <a:t>Dependency information</a:t>
            </a: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l="2773" t="12712" r="23598" b="4588"/>
          <a:stretch>
            <a:fillRect/>
          </a:stretch>
        </p:blipFill>
        <p:spPr bwMode="auto">
          <a:xfrm>
            <a:off x="4800600" y="1371600"/>
            <a:ext cx="40655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sp>
        <p:nvSpPr>
          <p:cNvPr id="25605" name="Text Box 6"/>
          <p:cNvSpPr txBox="1">
            <a:spLocks noChangeArrowheads="1"/>
          </p:cNvSpPr>
          <p:nvPr/>
        </p:nvSpPr>
        <p:spPr bwMode="auto">
          <a:xfrm>
            <a:off x="0" y="6372225"/>
            <a:ext cx="3657600" cy="409575"/>
          </a:xfrm>
          <a:prstGeom prst="rect">
            <a:avLst/>
          </a:prstGeom>
          <a:solidFill>
            <a:schemeClr val="bg1"/>
          </a:solidFill>
          <a:ln>
            <a:noFill/>
          </a:ln>
          <a:extLst>
            <a:ext uri="{91240B29-F687-4F45-9708-019B960494DF}">
              <a14:hiddenLine xmlns:a14="http://schemas.microsoft.com/office/drawing/2010/main" w="50800">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a:latin typeface="Arial" charset="0"/>
              </a:rPr>
              <a:t>Full documentation available at: </a:t>
            </a:r>
            <a:br>
              <a:rPr lang="en-US" altLang="x-none" sz="1200">
                <a:latin typeface="Arial" charset="0"/>
              </a:rPr>
            </a:br>
            <a:r>
              <a:rPr lang="en-US" altLang="x-none" sz="1200">
                <a:latin typeface="Arial" charset="0"/>
              </a:rPr>
              <a:t>http://www.pebbles.hcii.cmu.edu/puc/</a:t>
            </a:r>
          </a:p>
        </p:txBody>
      </p:sp>
    </p:spTree>
  </p:cSld>
  <p:clrMapOvr>
    <a:masterClrMapping/>
  </p:clrMapOvr>
  <p:transition advTm="119021"/>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r>
              <a:rPr lang="en-US" altLang="x-none"/>
              <a:t>Modifying the Concrete Interface</a:t>
            </a:r>
          </a:p>
        </p:txBody>
      </p:sp>
      <p:sp>
        <p:nvSpPr>
          <p:cNvPr id="6148" name="Rectangle 3"/>
          <p:cNvSpPr>
            <a:spLocks noGrp="1" noChangeArrowheads="1"/>
          </p:cNvSpPr>
          <p:nvPr>
            <p:ph type="body" idx="1"/>
          </p:nvPr>
        </p:nvSpPr>
        <p:spPr>
          <a:xfrm>
            <a:off x="152400" y="1295400"/>
            <a:ext cx="5638800" cy="5410200"/>
          </a:xfrm>
        </p:spPr>
        <p:txBody>
          <a:bodyPr/>
          <a:lstStyle/>
          <a:p>
            <a:pPr marL="0" indent="0">
              <a:spcBef>
                <a:spcPct val="60000"/>
              </a:spcBef>
            </a:pPr>
            <a:r>
              <a:rPr lang="en-US" altLang="x-none">
                <a:latin typeface="Franklin Gothic Medium" charset="0"/>
              </a:rPr>
              <a:t>Address visual inconsistency problems</a:t>
            </a:r>
          </a:p>
          <a:p>
            <a:pPr lvl="1"/>
            <a:r>
              <a:rPr lang="en-US" altLang="x-none"/>
              <a:t>Side panels may have different orientations</a:t>
            </a:r>
          </a:p>
          <a:p>
            <a:pPr marL="0" indent="0">
              <a:spcBef>
                <a:spcPct val="60000"/>
              </a:spcBef>
            </a:pPr>
            <a:r>
              <a:rPr lang="en-US" altLang="x-none">
                <a:latin typeface="Franklin Gothic Medium" charset="0"/>
              </a:rPr>
              <a:t>Re-ordering within panels</a:t>
            </a:r>
          </a:p>
          <a:p>
            <a:pPr lvl="1"/>
            <a:r>
              <a:rPr lang="en-US" altLang="x-none"/>
              <a:t>Flattening of abstract hierarchy into panels sometimes creates ordering inconsistencies</a:t>
            </a:r>
          </a:p>
          <a:p>
            <a:pPr marL="0" indent="0">
              <a:spcBef>
                <a:spcPct val="60000"/>
              </a:spcBef>
            </a:pPr>
            <a:r>
              <a:rPr lang="en-US" altLang="x-none">
                <a:latin typeface="Franklin Gothic Medium" charset="0"/>
              </a:rPr>
              <a:t>Concrete organization decisions</a:t>
            </a:r>
          </a:p>
          <a:p>
            <a:pPr lvl="1"/>
            <a:r>
              <a:rPr lang="en-US" altLang="x-none"/>
              <a:t>Different organization may have been used from the abstract interface</a:t>
            </a:r>
          </a:p>
        </p:txBody>
      </p:sp>
      <p:sp>
        <p:nvSpPr>
          <p:cNvPr id="6149" name="Rectangle 4"/>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6150" name="Line 5"/>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12070" name="Text Box 6"/>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grpSp>
        <p:nvGrpSpPr>
          <p:cNvPr id="6152" name="Group 10"/>
          <p:cNvGrpSpPr>
            <a:grpSpLocks/>
          </p:cNvGrpSpPr>
          <p:nvPr/>
        </p:nvGrpSpPr>
        <p:grpSpPr bwMode="auto">
          <a:xfrm>
            <a:off x="6400800" y="1338263"/>
            <a:ext cx="2051050" cy="5334000"/>
            <a:chOff x="3744" y="816"/>
            <a:chExt cx="1173" cy="3051"/>
          </a:xfrm>
        </p:grpSpPr>
        <p:pic>
          <p:nvPicPr>
            <p:cNvPr id="6155" name="Picture 7"/>
            <p:cNvPicPr>
              <a:picLocks noChangeAspect="1" noChangeArrowheads="1"/>
            </p:cNvPicPr>
            <p:nvPr/>
          </p:nvPicPr>
          <p:blipFill>
            <a:blip r:embed="rId4">
              <a:extLst>
                <a:ext uri="{28A0092B-C50C-407E-A947-70E740481C1C}">
                  <a14:useLocalDpi xmlns:a14="http://schemas.microsoft.com/office/drawing/2010/main" val="0"/>
                </a:ext>
              </a:extLst>
            </a:blip>
            <a:srcRect l="13930" t="7910" r="14359" b="31367"/>
            <a:stretch>
              <a:fillRect/>
            </a:stretch>
          </p:blipFill>
          <p:spPr bwMode="auto">
            <a:xfrm>
              <a:off x="3744" y="816"/>
              <a:ext cx="1165" cy="146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6146" name="Object 8"/>
            <p:cNvGraphicFramePr>
              <a:graphicFrameLocks noChangeAspect="1"/>
            </p:cNvGraphicFramePr>
            <p:nvPr/>
          </p:nvGraphicFramePr>
          <p:xfrm>
            <a:off x="3744" y="2400"/>
            <a:ext cx="1173" cy="1467"/>
          </p:xfrm>
          <a:graphic>
            <a:graphicData uri="http://schemas.openxmlformats.org/presentationml/2006/ole">
              <mc:AlternateContent xmlns:mc="http://schemas.openxmlformats.org/markup-compatibility/2006">
                <mc:Choice xmlns:v="urn:schemas-microsoft-com:vml" Requires="v">
                  <p:oleObj spid="_x0000_s6160" name="Image" r:id="rId5" imgW="4266667" imgH="6704762" progId="Photoshop.Image.7">
                    <p:embed/>
                  </p:oleObj>
                </mc:Choice>
                <mc:Fallback>
                  <p:oleObj name="Image" r:id="rId5" imgW="4266667" imgH="6704762" progId="Photoshop.Image.7">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l="13930" t="7637" r="14359" b="32050"/>
                        <a:stretch>
                          <a:fillRect/>
                        </a:stretch>
                      </p:blipFill>
                      <p:spPr bwMode="auto">
                        <a:xfrm>
                          <a:off x="3744" y="2400"/>
                          <a:ext cx="1173" cy="14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6153" name="Rectangle 12"/>
          <p:cNvSpPr>
            <a:spLocks noChangeArrowheads="1"/>
          </p:cNvSpPr>
          <p:nvPr/>
        </p:nvSpPr>
        <p:spPr bwMode="auto">
          <a:xfrm>
            <a:off x="6357938" y="1509713"/>
            <a:ext cx="2127250" cy="804862"/>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6154" name="Rectangle 13"/>
          <p:cNvSpPr>
            <a:spLocks noChangeArrowheads="1"/>
          </p:cNvSpPr>
          <p:nvPr/>
        </p:nvSpPr>
        <p:spPr bwMode="auto">
          <a:xfrm>
            <a:off x="6357938" y="4310063"/>
            <a:ext cx="576262" cy="22129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x-none"/>
              <a:t>Complex Phone Interface</a:t>
            </a:r>
          </a:p>
        </p:txBody>
      </p:sp>
      <p:pic>
        <p:nvPicPr>
          <p:cNvPr id="1013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2438400"/>
            <a:ext cx="1220788"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76400"/>
            <a:ext cx="12192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38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4343400"/>
            <a:ext cx="12192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1382" name="Line 14"/>
          <p:cNvSpPr>
            <a:spLocks noChangeShapeType="1"/>
          </p:cNvSpPr>
          <p:nvPr/>
        </p:nvSpPr>
        <p:spPr bwMode="auto">
          <a:xfrm flipH="1">
            <a:off x="5372100" y="1905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3" name="Line 15"/>
          <p:cNvSpPr>
            <a:spLocks noChangeShapeType="1"/>
          </p:cNvSpPr>
          <p:nvPr/>
        </p:nvSpPr>
        <p:spPr bwMode="auto">
          <a:xfrm>
            <a:off x="5372100" y="1905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4" name="Line 16"/>
          <p:cNvSpPr>
            <a:spLocks noChangeShapeType="1"/>
          </p:cNvSpPr>
          <p:nvPr/>
        </p:nvSpPr>
        <p:spPr bwMode="auto">
          <a:xfrm flipH="1">
            <a:off x="2857500" y="2133600"/>
            <a:ext cx="251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5" name="Line 17"/>
          <p:cNvSpPr>
            <a:spLocks noChangeShapeType="1"/>
          </p:cNvSpPr>
          <p:nvPr/>
        </p:nvSpPr>
        <p:spPr bwMode="auto">
          <a:xfrm>
            <a:off x="2857500" y="2133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86" name="Line 18"/>
          <p:cNvSpPr>
            <a:spLocks noChangeShapeType="1"/>
          </p:cNvSpPr>
          <p:nvPr/>
        </p:nvSpPr>
        <p:spPr bwMode="auto">
          <a:xfrm flipH="1">
            <a:off x="5448300" y="20193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7" name="Line 19"/>
          <p:cNvSpPr>
            <a:spLocks noChangeShapeType="1"/>
          </p:cNvSpPr>
          <p:nvPr/>
        </p:nvSpPr>
        <p:spPr bwMode="auto">
          <a:xfrm>
            <a:off x="5448300" y="2019300"/>
            <a:ext cx="0"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8" name="Line 20"/>
          <p:cNvSpPr>
            <a:spLocks noChangeShapeType="1"/>
          </p:cNvSpPr>
          <p:nvPr/>
        </p:nvSpPr>
        <p:spPr bwMode="auto">
          <a:xfrm>
            <a:off x="4610100" y="2209800"/>
            <a:ext cx="838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89" name="Line 21"/>
          <p:cNvSpPr>
            <a:spLocks noChangeShapeType="1"/>
          </p:cNvSpPr>
          <p:nvPr/>
        </p:nvSpPr>
        <p:spPr bwMode="auto">
          <a:xfrm>
            <a:off x="4610100" y="2209800"/>
            <a:ext cx="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0" name="Line 22"/>
          <p:cNvSpPr>
            <a:spLocks noChangeShapeType="1"/>
          </p:cNvSpPr>
          <p:nvPr/>
        </p:nvSpPr>
        <p:spPr bwMode="auto">
          <a:xfrm>
            <a:off x="6819900" y="2162175"/>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1" name="Line 23"/>
          <p:cNvSpPr>
            <a:spLocks noChangeShapeType="1"/>
          </p:cNvSpPr>
          <p:nvPr/>
        </p:nvSpPr>
        <p:spPr bwMode="auto">
          <a:xfrm>
            <a:off x="7734300" y="2170113"/>
            <a:ext cx="0" cy="2016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2" name="Line 24"/>
          <p:cNvSpPr>
            <a:spLocks noChangeShapeType="1"/>
          </p:cNvSpPr>
          <p:nvPr/>
        </p:nvSpPr>
        <p:spPr bwMode="auto">
          <a:xfrm>
            <a:off x="3543300" y="33528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3" name="Line 25"/>
          <p:cNvSpPr>
            <a:spLocks noChangeShapeType="1"/>
          </p:cNvSpPr>
          <p:nvPr/>
        </p:nvSpPr>
        <p:spPr bwMode="auto">
          <a:xfrm>
            <a:off x="3619500" y="33528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4" name="Line 26"/>
          <p:cNvSpPr>
            <a:spLocks noChangeShapeType="1"/>
          </p:cNvSpPr>
          <p:nvPr/>
        </p:nvSpPr>
        <p:spPr bwMode="auto">
          <a:xfrm flipH="1">
            <a:off x="2095500" y="3048000"/>
            <a:ext cx="76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5" name="Line 27"/>
          <p:cNvSpPr>
            <a:spLocks noChangeShapeType="1"/>
          </p:cNvSpPr>
          <p:nvPr/>
        </p:nvSpPr>
        <p:spPr bwMode="auto">
          <a:xfrm>
            <a:off x="2095500" y="3048000"/>
            <a:ext cx="0" cy="1219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6" name="Line 28"/>
          <p:cNvSpPr>
            <a:spLocks noChangeShapeType="1"/>
          </p:cNvSpPr>
          <p:nvPr/>
        </p:nvSpPr>
        <p:spPr bwMode="auto">
          <a:xfrm>
            <a:off x="1104900" y="40386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1397" name="Line 29"/>
          <p:cNvSpPr>
            <a:spLocks noChangeShapeType="1"/>
          </p:cNvSpPr>
          <p:nvPr/>
        </p:nvSpPr>
        <p:spPr bwMode="auto">
          <a:xfrm>
            <a:off x="1104900" y="4038600"/>
            <a:ext cx="914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8" name="Line 30"/>
          <p:cNvSpPr>
            <a:spLocks noChangeShapeType="1"/>
          </p:cNvSpPr>
          <p:nvPr/>
        </p:nvSpPr>
        <p:spPr bwMode="auto">
          <a:xfrm flipV="1">
            <a:off x="2019300" y="2667000"/>
            <a:ext cx="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99" name="Line 31"/>
          <p:cNvSpPr>
            <a:spLocks noChangeShapeType="1"/>
          </p:cNvSpPr>
          <p:nvPr/>
        </p:nvSpPr>
        <p:spPr bwMode="auto">
          <a:xfrm>
            <a:off x="2019300" y="26670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400" name="Text Box 32"/>
          <p:cNvSpPr txBox="1">
            <a:spLocks noChangeArrowheads="1"/>
          </p:cNvSpPr>
          <p:nvPr/>
        </p:nvSpPr>
        <p:spPr bwMode="auto">
          <a:xfrm>
            <a:off x="5524500" y="32004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000">
                <a:solidFill>
                  <a:schemeClr val="tx1"/>
                </a:solidFill>
                <a:latin typeface="Helvetica" charset="0"/>
              </a:rPr>
              <a:t>a.</a:t>
            </a:r>
          </a:p>
        </p:txBody>
      </p:sp>
      <p:sp>
        <p:nvSpPr>
          <p:cNvPr id="101401" name="Text Box 33"/>
          <p:cNvSpPr txBox="1">
            <a:spLocks noChangeArrowheads="1"/>
          </p:cNvSpPr>
          <p:nvPr/>
        </p:nvSpPr>
        <p:spPr bwMode="auto">
          <a:xfrm>
            <a:off x="2209800" y="39624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000">
                <a:solidFill>
                  <a:schemeClr val="tx1"/>
                </a:solidFill>
                <a:latin typeface="Helvetica" charset="0"/>
              </a:rPr>
              <a:t>b.</a:t>
            </a:r>
          </a:p>
        </p:txBody>
      </p:sp>
      <p:sp>
        <p:nvSpPr>
          <p:cNvPr id="101402" name="Text Box 34"/>
          <p:cNvSpPr txBox="1">
            <a:spLocks noChangeArrowheads="1"/>
          </p:cNvSpPr>
          <p:nvPr/>
        </p:nvSpPr>
        <p:spPr bwMode="auto">
          <a:xfrm>
            <a:off x="4038600" y="39624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000">
                <a:solidFill>
                  <a:schemeClr val="tx1"/>
                </a:solidFill>
                <a:latin typeface="Helvetica" charset="0"/>
              </a:rPr>
              <a:t>c.</a:t>
            </a:r>
          </a:p>
        </p:txBody>
      </p:sp>
      <p:sp>
        <p:nvSpPr>
          <p:cNvPr id="101403" name="Text Box 35"/>
          <p:cNvSpPr txBox="1">
            <a:spLocks noChangeArrowheads="1"/>
          </p:cNvSpPr>
          <p:nvPr/>
        </p:nvSpPr>
        <p:spPr bwMode="auto">
          <a:xfrm>
            <a:off x="7080250" y="39624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000">
                <a:solidFill>
                  <a:schemeClr val="tx1"/>
                </a:solidFill>
                <a:latin typeface="Helvetica" charset="0"/>
              </a:rPr>
              <a:t>d.</a:t>
            </a:r>
          </a:p>
        </p:txBody>
      </p:sp>
      <p:sp>
        <p:nvSpPr>
          <p:cNvPr id="101404" name="Text Box 36"/>
          <p:cNvSpPr txBox="1">
            <a:spLocks noChangeArrowheads="1"/>
          </p:cNvSpPr>
          <p:nvPr/>
        </p:nvSpPr>
        <p:spPr bwMode="auto">
          <a:xfrm>
            <a:off x="533400" y="58674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000">
                <a:solidFill>
                  <a:schemeClr val="tx1"/>
                </a:solidFill>
                <a:latin typeface="Helvetica" charset="0"/>
              </a:rPr>
              <a:t>e.</a:t>
            </a:r>
          </a:p>
        </p:txBody>
      </p:sp>
      <p:sp>
        <p:nvSpPr>
          <p:cNvPr id="101405" name="Text Box 37"/>
          <p:cNvSpPr txBox="1">
            <a:spLocks noChangeArrowheads="1"/>
          </p:cNvSpPr>
          <p:nvPr/>
        </p:nvSpPr>
        <p:spPr bwMode="auto">
          <a:xfrm>
            <a:off x="1822450" y="58674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000">
                <a:solidFill>
                  <a:schemeClr val="tx1"/>
                </a:solidFill>
                <a:latin typeface="Helvetica" charset="0"/>
              </a:rPr>
              <a:t>f.</a:t>
            </a:r>
          </a:p>
        </p:txBody>
      </p:sp>
      <p:sp>
        <p:nvSpPr>
          <p:cNvPr id="101406" name="Text Box 38"/>
          <p:cNvSpPr txBox="1">
            <a:spLocks noChangeArrowheads="1"/>
          </p:cNvSpPr>
          <p:nvPr/>
        </p:nvSpPr>
        <p:spPr bwMode="auto">
          <a:xfrm>
            <a:off x="3124200" y="5867400"/>
            <a:ext cx="129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000">
                <a:solidFill>
                  <a:schemeClr val="tx1"/>
                </a:solidFill>
                <a:latin typeface="Helvetica" charset="0"/>
              </a:rPr>
              <a:t>g.</a:t>
            </a:r>
          </a:p>
        </p:txBody>
      </p:sp>
      <p:pic>
        <p:nvPicPr>
          <p:cNvPr id="101407" name="Picture 3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6900" y="4343400"/>
            <a:ext cx="12192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408" name="Picture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2300" y="4343400"/>
            <a:ext cx="12192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409" name="Picture 4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6700" y="2438400"/>
            <a:ext cx="12192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1410" name="Picture 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24700" y="2438400"/>
            <a:ext cx="12192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r>
              <a:rPr lang="en-US" altLang="x-none"/>
              <a:t>Flow-Based Interface</a:t>
            </a:r>
          </a:p>
        </p:txBody>
      </p:sp>
      <p:grpSp>
        <p:nvGrpSpPr>
          <p:cNvPr id="113667" name="Group 3"/>
          <p:cNvGrpSpPr>
            <a:grpSpLocks/>
          </p:cNvGrpSpPr>
          <p:nvPr/>
        </p:nvGrpSpPr>
        <p:grpSpPr bwMode="auto">
          <a:xfrm>
            <a:off x="317500" y="1752600"/>
            <a:ext cx="8534400" cy="3665538"/>
            <a:chOff x="0" y="384"/>
            <a:chExt cx="5965" cy="2562"/>
          </a:xfrm>
        </p:grpSpPr>
        <p:pic>
          <p:nvPicPr>
            <p:cNvPr id="113668" name="Picture 4" descr="flow19"/>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 y="384"/>
              <a:ext cx="1935" cy="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9" name="Picture 5" descr="flow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
              <a:ext cx="1936" cy="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Picture 6" descr="flow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 y="384"/>
              <a:ext cx="1936" cy="2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x-none"/>
              <a:t>Interface Generation</a:t>
            </a:r>
          </a:p>
        </p:txBody>
      </p:sp>
      <p:sp>
        <p:nvSpPr>
          <p:cNvPr id="26627" name="Rectangle 3"/>
          <p:cNvSpPr>
            <a:spLocks noGrp="1" noChangeArrowheads="1"/>
          </p:cNvSpPr>
          <p:nvPr>
            <p:ph type="body" idx="1"/>
          </p:nvPr>
        </p:nvSpPr>
        <p:spPr>
          <a:xfrm>
            <a:off x="152400" y="1295400"/>
            <a:ext cx="5105400" cy="5410200"/>
          </a:xfrm>
        </p:spPr>
        <p:txBody>
          <a:bodyPr/>
          <a:lstStyle/>
          <a:p>
            <a:pPr marL="0" indent="0"/>
            <a:r>
              <a:rPr lang="en-US" altLang="x-none">
                <a:latin typeface="Franklin Gothic Medium" charset="0"/>
              </a:rPr>
              <a:t>Graphical Interface Generators</a:t>
            </a:r>
          </a:p>
          <a:p>
            <a:pPr lvl="1">
              <a:spcBef>
                <a:spcPct val="40000"/>
              </a:spcBef>
            </a:pPr>
            <a:r>
              <a:rPr lang="en-US" altLang="x-none"/>
              <a:t>Runs on today’s handheld devices</a:t>
            </a:r>
          </a:p>
          <a:p>
            <a:pPr lvl="1">
              <a:spcBef>
                <a:spcPct val="40000"/>
              </a:spcBef>
            </a:pPr>
            <a:r>
              <a:rPr lang="en-US" altLang="x-none"/>
              <a:t>.NET Compact Framework 2.0</a:t>
            </a:r>
          </a:p>
          <a:p>
            <a:pPr marL="0" indent="0">
              <a:spcBef>
                <a:spcPct val="80000"/>
              </a:spcBef>
            </a:pPr>
            <a:r>
              <a:rPr lang="en-US" altLang="x-none">
                <a:latin typeface="Franklin Gothic Medium" charset="0"/>
              </a:rPr>
              <a:t>Speech Interface Generator</a:t>
            </a:r>
          </a:p>
          <a:p>
            <a:pPr lvl="1">
              <a:spcBef>
                <a:spcPct val="40000"/>
              </a:spcBef>
            </a:pPr>
            <a:r>
              <a:rPr lang="en-US" altLang="x-none"/>
              <a:t>Masters work of Thomas Harris</a:t>
            </a:r>
          </a:p>
          <a:p>
            <a:pPr lvl="1">
              <a:spcBef>
                <a:spcPct val="40000"/>
              </a:spcBef>
            </a:pPr>
            <a:r>
              <a:rPr lang="en-US" altLang="x-none"/>
              <a:t>Built on top of the PUC framework</a:t>
            </a:r>
          </a:p>
          <a:p>
            <a:pPr lvl="1">
              <a:spcBef>
                <a:spcPct val="40000"/>
              </a:spcBef>
            </a:pPr>
            <a:r>
              <a:rPr lang="en-US" altLang="x-none"/>
              <a:t>Implemented using Universal Speech Interface (USI) techniques </a:t>
            </a:r>
            <a:br>
              <a:rPr lang="en-US" altLang="x-none"/>
            </a:br>
            <a:r>
              <a:rPr lang="en-US" altLang="x-none" sz="1600"/>
              <a:t>[Rosenfeld 2001]</a:t>
            </a:r>
          </a:p>
          <a:p>
            <a:pPr marL="0" indent="0"/>
            <a:endParaRPr lang="en-US" altLang="x-none"/>
          </a:p>
        </p:txBody>
      </p:sp>
      <p:pic>
        <p:nvPicPr>
          <p:cNvPr id="26628" name="Picture 5" descr="wmp9-phone"/>
          <p:cNvPicPr>
            <a:picLocks noChangeAspect="1" noChangeArrowheads="1"/>
          </p:cNvPicPr>
          <p:nvPr/>
        </p:nvPicPr>
        <p:blipFill>
          <a:blip r:embed="rId3">
            <a:extLst>
              <a:ext uri="{28A0092B-C50C-407E-A947-70E740481C1C}">
                <a14:useLocalDpi xmlns:a14="http://schemas.microsoft.com/office/drawing/2010/main" val="0"/>
              </a:ext>
            </a:extLst>
          </a:blip>
          <a:srcRect l="3732" t="6779" r="2956" b="1695"/>
          <a:stretch>
            <a:fillRect/>
          </a:stretch>
        </p:blipFill>
        <p:spPr bwMode="auto">
          <a:xfrm>
            <a:off x="7496175" y="1625600"/>
            <a:ext cx="1622425" cy="350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ppc-wmp9-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2057400"/>
            <a:ext cx="21129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wmp9-deskt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0763" y="4708525"/>
            <a:ext cx="250983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9" descr="ppc-stereo-cd-b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524000"/>
            <a:ext cx="3302000" cy="4419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1" name="Rectangle 2"/>
          <p:cNvSpPr>
            <a:spLocks noGrp="1" noChangeArrowheads="1"/>
          </p:cNvSpPr>
          <p:nvPr>
            <p:ph type="title"/>
          </p:nvPr>
        </p:nvSpPr>
        <p:spPr/>
        <p:txBody>
          <a:bodyPr/>
          <a:lstStyle/>
          <a:p>
            <a:r>
              <a:rPr lang="en-US" altLang="x-none"/>
              <a:t>Dependency Information</a:t>
            </a:r>
          </a:p>
        </p:txBody>
      </p:sp>
      <p:sp>
        <p:nvSpPr>
          <p:cNvPr id="27652" name="Rectangle 3"/>
          <p:cNvSpPr>
            <a:spLocks noGrp="1" noChangeArrowheads="1"/>
          </p:cNvSpPr>
          <p:nvPr>
            <p:ph type="body" idx="1"/>
          </p:nvPr>
        </p:nvSpPr>
        <p:spPr>
          <a:xfrm>
            <a:off x="152400" y="1295400"/>
            <a:ext cx="4800600" cy="5562600"/>
          </a:xfrm>
        </p:spPr>
        <p:txBody>
          <a:bodyPr/>
          <a:lstStyle/>
          <a:p>
            <a:pPr marL="0" indent="0">
              <a:spcBef>
                <a:spcPct val="80000"/>
              </a:spcBef>
            </a:pPr>
            <a:r>
              <a:rPr lang="en-US" altLang="x-none" sz="2000">
                <a:latin typeface="Franklin Gothic Medium" charset="0"/>
              </a:rPr>
              <a:t>Useful for determining structure of user interface</a:t>
            </a:r>
          </a:p>
          <a:p>
            <a:pPr marL="636588" lvl="1" indent="-293688">
              <a:spcBef>
                <a:spcPct val="30000"/>
              </a:spcBef>
            </a:pPr>
            <a:r>
              <a:rPr lang="en-US" altLang="x-none" sz="1800"/>
              <a:t>Some groups are never available simultaneously</a:t>
            </a:r>
          </a:p>
          <a:p>
            <a:pPr marL="636588" lvl="1" indent="-293688">
              <a:spcBef>
                <a:spcPct val="30000"/>
              </a:spcBef>
            </a:pPr>
            <a:r>
              <a:rPr lang="en-US" altLang="x-none" sz="1800"/>
              <a:t>Nondependent controls can be split into more accessible side-panels</a:t>
            </a:r>
          </a:p>
          <a:p>
            <a:pPr marL="636588" lvl="1" indent="-293688">
              <a:spcBef>
                <a:spcPct val="30000"/>
              </a:spcBef>
            </a:pPr>
            <a:r>
              <a:rPr lang="en-US" altLang="x-none" sz="1800"/>
              <a:t>Mutually exclusive groups can be placed on overlapping panels</a:t>
            </a:r>
          </a:p>
        </p:txBody>
      </p:sp>
      <p:sp>
        <p:nvSpPr>
          <p:cNvPr id="905221" name="Rectangle 5"/>
          <p:cNvSpPr>
            <a:spLocks noChangeArrowheads="1"/>
          </p:cNvSpPr>
          <p:nvPr/>
        </p:nvSpPr>
        <p:spPr bwMode="auto">
          <a:xfrm>
            <a:off x="6400800" y="1905000"/>
            <a:ext cx="2317750" cy="3368675"/>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905222" name="Rectangle 6"/>
          <p:cNvSpPr>
            <a:spLocks noChangeArrowheads="1"/>
          </p:cNvSpPr>
          <p:nvPr/>
        </p:nvSpPr>
        <p:spPr bwMode="auto">
          <a:xfrm>
            <a:off x="5410200" y="1905000"/>
            <a:ext cx="990600" cy="3733800"/>
          </a:xfrm>
          <a:prstGeom prst="rect">
            <a:avLst/>
          </a:prstGeom>
          <a:noFill/>
          <a:ln w="444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905228" name="Rectangle 12"/>
          <p:cNvSpPr>
            <a:spLocks noChangeArrowheads="1"/>
          </p:cNvSpPr>
          <p:nvPr/>
        </p:nvSpPr>
        <p:spPr bwMode="auto">
          <a:xfrm>
            <a:off x="6400800" y="5302250"/>
            <a:ext cx="1828800" cy="3063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905230" name="Rectangle 14"/>
          <p:cNvSpPr>
            <a:spLocks noChangeArrowheads="1"/>
          </p:cNvSpPr>
          <p:nvPr/>
        </p:nvSpPr>
        <p:spPr bwMode="auto">
          <a:xfrm>
            <a:off x="152400" y="4191000"/>
            <a:ext cx="4724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41007C"/>
                </a:solidFill>
                <a:latin typeface="Franklin Gothic Book" charset="0"/>
              </a:defRPr>
            </a:lvl1pPr>
            <a:lvl2pPr marL="636588" indent="-293688"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80000"/>
              </a:spcBef>
              <a:buClr>
                <a:srgbClr val="41007C"/>
              </a:buClr>
              <a:buSzPct val="80000"/>
            </a:pPr>
            <a:r>
              <a:rPr lang="en-US" altLang="x-none">
                <a:latin typeface="Franklin Gothic Medium" charset="0"/>
              </a:rPr>
              <a:t>Improves usability and robustness of specification language</a:t>
            </a:r>
          </a:p>
          <a:p>
            <a:pPr lvl="1" algn="l" eaLnBrk="1" hangingPunct="1">
              <a:spcBef>
                <a:spcPct val="30000"/>
              </a:spcBef>
              <a:buClr>
                <a:srgbClr val="41007C"/>
              </a:buClr>
              <a:buSzPct val="80000"/>
              <a:buFontTx/>
              <a:buChar char="•"/>
            </a:pPr>
            <a:r>
              <a:rPr lang="en-US" altLang="x-none" sz="1800"/>
              <a:t>Reduces emphasis on group tree for structuring interfaces</a:t>
            </a:r>
          </a:p>
          <a:p>
            <a:pPr lvl="1" algn="l" eaLnBrk="1" hangingPunct="1">
              <a:spcBef>
                <a:spcPct val="30000"/>
              </a:spcBef>
              <a:buClr>
                <a:srgbClr val="41007C"/>
              </a:buClr>
              <a:buSzPct val="80000"/>
              <a:buFontTx/>
              <a:buChar char="•"/>
            </a:pPr>
            <a:r>
              <a:rPr lang="en-US" altLang="x-none" sz="1800"/>
              <a:t>Dependency information is objective</a:t>
            </a:r>
          </a:p>
        </p:txBody>
      </p:sp>
    </p:spTree>
    <p:custDataLst>
      <p:tags r:id="rId1"/>
    </p:custDataLst>
  </p:cSld>
  <p:clrMapOvr>
    <a:masterClrMapping/>
  </p:clrMapOvr>
  <p:transition advTm="8260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52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522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90522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522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0522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90522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05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1" grpId="0" animBg="1"/>
      <p:bldP spid="905221" grpId="1" animBg="1"/>
      <p:bldP spid="905222" grpId="0" animBg="1"/>
      <p:bldP spid="905222" grpId="1" animBg="1"/>
      <p:bldP spid="905228" grpId="0" animBg="1"/>
      <p:bldP spid="905228" grpId="1" animBg="1"/>
      <p:bldP spid="9052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x-none"/>
              <a:t>Outline</a:t>
            </a:r>
          </a:p>
        </p:txBody>
      </p:sp>
      <p:sp>
        <p:nvSpPr>
          <p:cNvPr id="28675" name="Rectangle 3"/>
          <p:cNvSpPr>
            <a:spLocks noGrp="1" noChangeArrowheads="1"/>
          </p:cNvSpPr>
          <p:nvPr>
            <p:ph type="body" idx="1"/>
          </p:nvPr>
        </p:nvSpPr>
        <p:spPr>
          <a:xfrm>
            <a:off x="152400" y="1447800"/>
            <a:ext cx="8839200" cy="5029200"/>
          </a:xfrm>
        </p:spPr>
        <p:txBody>
          <a:bodyPr/>
          <a:lstStyle/>
          <a:p>
            <a:pPr marL="228600" indent="-228600">
              <a:spcBef>
                <a:spcPct val="70000"/>
              </a:spcBef>
              <a:buClr>
                <a:srgbClr val="B2B2B2"/>
              </a:buClr>
              <a:buFontTx/>
              <a:buChar char="•"/>
            </a:pPr>
            <a:r>
              <a:rPr lang="en-US" altLang="x-none" sz="2800">
                <a:solidFill>
                  <a:srgbClr val="B2B2B2"/>
                </a:solidFill>
                <a:latin typeface="Franklin Gothic Medium" charset="0"/>
              </a:rPr>
              <a:t>Introduction</a:t>
            </a:r>
          </a:p>
          <a:p>
            <a:pPr marL="228600" indent="-228600">
              <a:spcBef>
                <a:spcPct val="70000"/>
              </a:spcBef>
              <a:buClr>
                <a:srgbClr val="B2B2B2"/>
              </a:buClr>
              <a:buFontTx/>
              <a:buChar char="•"/>
            </a:pPr>
            <a:r>
              <a:rPr lang="en-US" altLang="x-none" sz="2800">
                <a:solidFill>
                  <a:srgbClr val="B2B2B2"/>
                </a:solidFill>
                <a:latin typeface="Franklin Gothic Medium" charset="0"/>
              </a:rPr>
              <a:t>Personal Universal Controller</a:t>
            </a:r>
          </a:p>
          <a:p>
            <a:pPr marL="228600" indent="-228600">
              <a:spcBef>
                <a:spcPct val="70000"/>
              </a:spcBef>
              <a:buFontTx/>
              <a:buChar char="•"/>
            </a:pPr>
            <a:r>
              <a:rPr lang="en-US" altLang="x-none" sz="2800">
                <a:latin typeface="Franklin Gothic Medium" charset="0"/>
              </a:rPr>
              <a:t>Uniform: Generating User Interfaces with Consistency</a:t>
            </a:r>
          </a:p>
          <a:p>
            <a:pPr marL="228600" indent="-228600">
              <a:spcBef>
                <a:spcPct val="70000"/>
              </a:spcBef>
              <a:buFontTx/>
              <a:buChar char="•"/>
            </a:pPr>
            <a:r>
              <a:rPr lang="en-US" altLang="x-none" sz="2800">
                <a:latin typeface="Franklin Gothic Medium" charset="0"/>
              </a:rPr>
              <a:t>Huddle: Combining Interfaces from Multiple Appliances</a:t>
            </a:r>
          </a:p>
          <a:p>
            <a:pPr marL="228600" indent="-228600">
              <a:spcBef>
                <a:spcPct val="70000"/>
              </a:spcBef>
              <a:buFontTx/>
              <a:buChar char="•"/>
            </a:pPr>
            <a:r>
              <a:rPr lang="en-US" altLang="x-none" sz="2800">
                <a:latin typeface="Franklin Gothic Medium" charset="0"/>
              </a:rPr>
              <a:t>Evaluation</a:t>
            </a:r>
          </a:p>
          <a:p>
            <a:pPr marL="228600" indent="-228600">
              <a:spcBef>
                <a:spcPct val="70000"/>
              </a:spcBef>
              <a:buFontTx/>
              <a:buChar char="•"/>
            </a:pPr>
            <a:r>
              <a:rPr lang="en-US" altLang="x-none" sz="2800">
                <a:latin typeface="Franklin Gothic Medium" charset="0"/>
              </a:rPr>
              <a:t>Discussion and Future Work</a:t>
            </a:r>
          </a:p>
        </p:txBody>
      </p:sp>
    </p:spTree>
  </p:cSld>
  <p:clrMapOvr>
    <a:masterClrMapping/>
  </p:clrMapOvr>
  <p:transition advTm="23293"/>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x-none"/>
              <a:t>Problem</a:t>
            </a:r>
          </a:p>
        </p:txBody>
      </p:sp>
      <p:sp>
        <p:nvSpPr>
          <p:cNvPr id="29699" name="Rectangle 3"/>
          <p:cNvSpPr>
            <a:spLocks noGrp="1" noChangeArrowheads="1"/>
          </p:cNvSpPr>
          <p:nvPr>
            <p:ph type="body" idx="1"/>
          </p:nvPr>
        </p:nvSpPr>
        <p:spPr/>
        <p:txBody>
          <a:bodyPr/>
          <a:lstStyle/>
          <a:p>
            <a:pPr marL="0" indent="0"/>
            <a:r>
              <a:rPr lang="en-US" altLang="x-none">
                <a:latin typeface="Franklin Gothic Medium" charset="0"/>
              </a:rPr>
              <a:t>Users cannot transfer knowledge from previous interfaces!</a:t>
            </a:r>
          </a:p>
          <a:p>
            <a:pPr marL="0" indent="0">
              <a:spcBef>
                <a:spcPct val="60000"/>
              </a:spcBef>
            </a:pPr>
            <a:r>
              <a:rPr lang="en-US" altLang="x-none">
                <a:latin typeface="Franklin Gothic Medium" charset="0"/>
              </a:rPr>
              <a:t>We want interfaces to be </a:t>
            </a:r>
            <a:r>
              <a:rPr lang="en-US" altLang="x-none" i="1">
                <a:latin typeface="Franklin Gothic Medium" charset="0"/>
              </a:rPr>
              <a:t>personally consistent</a:t>
            </a:r>
          </a:p>
          <a:p>
            <a:pPr marL="0" indent="0">
              <a:spcBef>
                <a:spcPct val="60000"/>
              </a:spcBef>
            </a:pPr>
            <a:r>
              <a:rPr lang="en-US" altLang="x-none">
                <a:latin typeface="Franklin Gothic Medium" charset="0"/>
              </a:rPr>
              <a:t>Leverage previous work on consistency</a:t>
            </a:r>
          </a:p>
          <a:p>
            <a:pPr lvl="1">
              <a:spcBef>
                <a:spcPct val="40000"/>
              </a:spcBef>
            </a:pPr>
            <a:r>
              <a:rPr lang="en-US" altLang="x-none"/>
              <a:t>Loosely defined as “doing similar things in similar ways” </a:t>
            </a:r>
            <a:r>
              <a:rPr lang="en-US" altLang="x-none" sz="1600"/>
              <a:t>[Reisner 90]</a:t>
            </a:r>
          </a:p>
          <a:p>
            <a:pPr lvl="1">
              <a:spcBef>
                <a:spcPct val="40000"/>
              </a:spcBef>
            </a:pPr>
            <a:r>
              <a:rPr lang="en-US" altLang="x-none"/>
              <a:t>“Common elements” theory of knowledge transfer applies to consistent interfaces </a:t>
            </a:r>
            <a:r>
              <a:rPr lang="en-US" altLang="x-none" sz="1600"/>
              <a:t>[Polson 86, Polson 88]</a:t>
            </a:r>
            <a:endParaRPr lang="en-US" altLang="x-none"/>
          </a:p>
          <a:p>
            <a:pPr lvl="2">
              <a:spcBef>
                <a:spcPct val="40000"/>
              </a:spcBef>
              <a:buFontTx/>
              <a:buNone/>
            </a:pPr>
            <a:r>
              <a:rPr lang="en-US" altLang="x-none" sz="1600"/>
              <a:t>Steps to complete a task must be similar on each interface</a:t>
            </a:r>
          </a:p>
          <a:p>
            <a:pPr lvl="2">
              <a:spcBef>
                <a:spcPct val="40000"/>
              </a:spcBef>
              <a:buFontTx/>
              <a:buNone/>
            </a:pPr>
            <a:r>
              <a:rPr lang="en-US" altLang="x-none" sz="1600"/>
              <a:t>External cues must indicate to user that previous knowledge may apply</a:t>
            </a:r>
          </a:p>
          <a:p>
            <a:pPr lvl="1">
              <a:spcBef>
                <a:spcPct val="100000"/>
              </a:spcBef>
            </a:pPr>
            <a:r>
              <a:rPr lang="en-US" altLang="x-none"/>
              <a:t>Previous automatic generation systems have been able to achieve some consistency within an application or family of applications</a:t>
            </a:r>
          </a:p>
          <a:p>
            <a:pPr lvl="2">
              <a:buFontTx/>
              <a:buNone/>
            </a:pPr>
            <a:r>
              <a:rPr lang="en-US" altLang="x-none"/>
              <a:t>ITS </a:t>
            </a:r>
            <a:r>
              <a:rPr lang="en-US" altLang="x-none" sz="1600"/>
              <a:t>[Wiecha 90], </a:t>
            </a:r>
            <a:r>
              <a:rPr lang="en-US" altLang="x-none"/>
              <a:t>PUC</a:t>
            </a:r>
            <a:r>
              <a:rPr lang="en-US" altLang="x-none" sz="1600"/>
              <a:t> [Nichols 02], </a:t>
            </a:r>
            <a:r>
              <a:rPr lang="en-US" altLang="x-none"/>
              <a:t>and others…</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a:spcBef>
                <a:spcPct val="40000"/>
              </a:spcBef>
            </a:pPr>
            <a:r>
              <a:rPr lang="en-US" altLang="x-none"/>
              <a:t>Specification Authoring Study</a:t>
            </a:r>
          </a:p>
        </p:txBody>
      </p:sp>
      <p:sp>
        <p:nvSpPr>
          <p:cNvPr id="30723" name="Rectangle 3"/>
          <p:cNvSpPr>
            <a:spLocks noGrp="1" noChangeArrowheads="1"/>
          </p:cNvSpPr>
          <p:nvPr>
            <p:ph type="body" idx="1"/>
          </p:nvPr>
        </p:nvSpPr>
        <p:spPr>
          <a:xfrm>
            <a:off x="152400" y="1371600"/>
            <a:ext cx="5486400" cy="5105400"/>
          </a:xfrm>
        </p:spPr>
        <p:txBody>
          <a:bodyPr/>
          <a:lstStyle/>
          <a:p>
            <a:pPr marL="0" indent="0">
              <a:tabLst>
                <a:tab pos="1719263" algn="l"/>
              </a:tabLst>
            </a:pPr>
            <a:r>
              <a:rPr lang="en-US" altLang="x-none" sz="2000" dirty="0">
                <a:latin typeface="Franklin Gothic Medium" charset="0"/>
              </a:rPr>
              <a:t>Study of Authoring Appliance Specifications</a:t>
            </a:r>
          </a:p>
          <a:p>
            <a:pPr marL="573088" lvl="1" indent="-231775">
              <a:tabLst>
                <a:tab pos="1719263" algn="l"/>
              </a:tabLst>
            </a:pPr>
            <a:r>
              <a:rPr lang="en-US" altLang="x-none" sz="1800" dirty="0"/>
              <a:t>How can specifications vary for different appliances with similar functions?</a:t>
            </a:r>
          </a:p>
          <a:p>
            <a:pPr marL="573088" lvl="1" indent="-231775">
              <a:tabLst>
                <a:tab pos="1719263" algn="l"/>
              </a:tabLst>
            </a:pPr>
            <a:r>
              <a:rPr lang="en-US" altLang="x-none" sz="1800" dirty="0"/>
              <a:t>How can specifications vary for different authors?</a:t>
            </a:r>
          </a:p>
          <a:p>
            <a:pPr marL="573088" lvl="1" indent="-231775">
              <a:tabLst>
                <a:tab pos="1719263" algn="l"/>
              </a:tabLst>
            </a:pPr>
            <a:endParaRPr lang="en-US" altLang="x-none" sz="1800" dirty="0"/>
          </a:p>
          <a:p>
            <a:pPr marL="0" indent="0">
              <a:tabLst>
                <a:tab pos="1719263" algn="l"/>
              </a:tabLst>
            </a:pPr>
            <a:r>
              <a:rPr lang="en-US" altLang="x-none" sz="2000" dirty="0">
                <a:latin typeface="Franklin Gothic Medium" charset="0"/>
              </a:rPr>
              <a:t>Two User Studies</a:t>
            </a:r>
          </a:p>
          <a:p>
            <a:pPr marL="573088" lvl="1" indent="-231775">
              <a:spcBef>
                <a:spcPct val="40000"/>
              </a:spcBef>
              <a:tabLst>
                <a:tab pos="1719263" algn="l"/>
              </a:tabLst>
            </a:pPr>
            <a:r>
              <a:rPr lang="en-US" altLang="x-none" sz="1800" dirty="0"/>
              <a:t>Study #1: 	An expert user (me!) wrote specs for</a:t>
            </a:r>
            <a:br>
              <a:rPr lang="en-US" altLang="x-none" sz="1800" dirty="0"/>
            </a:br>
            <a:r>
              <a:rPr lang="en-US" altLang="x-none" sz="1800" dirty="0"/>
              <a:t>	three different VCRs</a:t>
            </a:r>
          </a:p>
          <a:p>
            <a:pPr marL="573088" lvl="1" indent="-231775">
              <a:tabLst>
                <a:tab pos="1719263" algn="l"/>
              </a:tabLst>
            </a:pPr>
            <a:r>
              <a:rPr lang="en-US" altLang="x-none" sz="1800" dirty="0"/>
              <a:t>Study #2: 	Three subjects wrote specifications </a:t>
            </a:r>
            <a:br>
              <a:rPr lang="en-US" altLang="x-none" sz="1800" dirty="0"/>
            </a:br>
            <a:r>
              <a:rPr lang="en-US" altLang="x-none" sz="1800" dirty="0"/>
              <a:t>	for the same VCR </a:t>
            </a:r>
          </a:p>
          <a:p>
            <a:pPr marL="573088" lvl="1" indent="-231775">
              <a:tabLst>
                <a:tab pos="1719263" algn="l"/>
              </a:tabLst>
            </a:pPr>
            <a:endParaRPr lang="en-US" altLang="x-none" sz="1800" dirty="0"/>
          </a:p>
          <a:p>
            <a:pPr marL="0" indent="0">
              <a:spcBef>
                <a:spcPct val="80000"/>
              </a:spcBef>
              <a:tabLst>
                <a:tab pos="1719263" algn="l"/>
              </a:tabLst>
            </a:pPr>
            <a:r>
              <a:rPr lang="en-US" altLang="x-none" sz="1800" b="1" dirty="0" smtClean="0"/>
              <a:t>Results</a:t>
            </a:r>
            <a:r>
              <a:rPr lang="en-US" altLang="x-none" sz="1800" dirty="0" smtClean="0"/>
              <a:t> show that specifications can differ substantially, both functionally and structurally, </a:t>
            </a:r>
            <a:br>
              <a:rPr lang="en-US" altLang="x-none" sz="1800" dirty="0" smtClean="0"/>
            </a:br>
            <a:r>
              <a:rPr lang="en-US" altLang="x-none" sz="1800" dirty="0" smtClean="0"/>
              <a:t>leading to inconsistent interfaces</a:t>
            </a:r>
            <a:endParaRPr lang="en-US" altLang="x-none" sz="1600" dirty="0"/>
          </a:p>
        </p:txBody>
      </p:sp>
      <p:grpSp>
        <p:nvGrpSpPr>
          <p:cNvPr id="30724" name="Group 4"/>
          <p:cNvGrpSpPr>
            <a:grpSpLocks/>
          </p:cNvGrpSpPr>
          <p:nvPr/>
        </p:nvGrpSpPr>
        <p:grpSpPr bwMode="auto">
          <a:xfrm>
            <a:off x="6172200" y="5019675"/>
            <a:ext cx="2743200" cy="1228725"/>
            <a:chOff x="3888" y="3162"/>
            <a:chExt cx="1728" cy="774"/>
          </a:xfrm>
        </p:grpSpPr>
        <p:pic>
          <p:nvPicPr>
            <p:cNvPr id="307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 y="3162"/>
              <a:ext cx="1500"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35" name="Text Box 6"/>
            <p:cNvSpPr txBox="1">
              <a:spLocks noChangeArrowheads="1"/>
            </p:cNvSpPr>
            <p:nvPr/>
          </p:nvSpPr>
          <p:spPr bwMode="auto">
            <a:xfrm>
              <a:off x="3888" y="3744"/>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latin typeface="Franklin Gothic Medium" charset="0"/>
                </a:rPr>
                <a:t>Low End:</a:t>
              </a:r>
              <a:r>
                <a:rPr lang="en-US" altLang="x-none" sz="1400"/>
                <a:t> Panasonic VCR</a:t>
              </a:r>
            </a:p>
          </p:txBody>
        </p:sp>
      </p:grpSp>
      <p:grpSp>
        <p:nvGrpSpPr>
          <p:cNvPr id="30725" name="Group 7"/>
          <p:cNvGrpSpPr>
            <a:grpSpLocks/>
          </p:cNvGrpSpPr>
          <p:nvPr/>
        </p:nvGrpSpPr>
        <p:grpSpPr bwMode="auto">
          <a:xfrm>
            <a:off x="6172200" y="3276600"/>
            <a:ext cx="2743200" cy="1371600"/>
            <a:chOff x="3888" y="2016"/>
            <a:chExt cx="1728" cy="864"/>
          </a:xfrm>
        </p:grpSpPr>
        <p:pic>
          <p:nvPicPr>
            <p:cNvPr id="30732" name="Picture 8"/>
            <p:cNvPicPr>
              <a:picLocks noChangeAspect="1" noChangeArrowheads="1"/>
            </p:cNvPicPr>
            <p:nvPr/>
          </p:nvPicPr>
          <p:blipFill>
            <a:blip r:embed="rId4">
              <a:extLst>
                <a:ext uri="{28A0092B-C50C-407E-A947-70E740481C1C}">
                  <a14:useLocalDpi xmlns:a14="http://schemas.microsoft.com/office/drawing/2010/main" val="0"/>
                </a:ext>
              </a:extLst>
            </a:blip>
            <a:srcRect t="24242" b="24849"/>
            <a:stretch>
              <a:fillRect/>
            </a:stretch>
          </p:blipFill>
          <p:spPr bwMode="auto">
            <a:xfrm>
              <a:off x="3984" y="2016"/>
              <a:ext cx="1584"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33" name="Text Box 9"/>
            <p:cNvSpPr txBox="1">
              <a:spLocks noChangeArrowheads="1"/>
            </p:cNvSpPr>
            <p:nvPr/>
          </p:nvSpPr>
          <p:spPr bwMode="auto">
            <a:xfrm>
              <a:off x="3888" y="2688"/>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latin typeface="Franklin Gothic Medium" charset="0"/>
                </a:rPr>
                <a:t>Mid-Range:</a:t>
              </a:r>
              <a:r>
                <a:rPr lang="en-US" altLang="x-none" sz="1400"/>
                <a:t> Samsung DVD-VCR</a:t>
              </a:r>
            </a:p>
          </p:txBody>
        </p:sp>
      </p:grpSp>
      <p:grpSp>
        <p:nvGrpSpPr>
          <p:cNvPr id="30726" name="Group 10"/>
          <p:cNvGrpSpPr>
            <a:grpSpLocks/>
          </p:cNvGrpSpPr>
          <p:nvPr/>
        </p:nvGrpSpPr>
        <p:grpSpPr bwMode="auto">
          <a:xfrm>
            <a:off x="6172200" y="1676400"/>
            <a:ext cx="2743200" cy="1219200"/>
            <a:chOff x="3888" y="864"/>
            <a:chExt cx="1728" cy="768"/>
          </a:xfrm>
        </p:grpSpPr>
        <p:pic>
          <p:nvPicPr>
            <p:cNvPr id="3073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4" y="864"/>
              <a:ext cx="1584" cy="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31" name="Text Box 12"/>
            <p:cNvSpPr txBox="1">
              <a:spLocks noChangeArrowheads="1"/>
            </p:cNvSpPr>
            <p:nvPr/>
          </p:nvSpPr>
          <p:spPr bwMode="auto">
            <a:xfrm>
              <a:off x="3888" y="1440"/>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latin typeface="Franklin Gothic Medium" charset="0"/>
                </a:rPr>
                <a:t>High-End:</a:t>
              </a:r>
              <a:r>
                <a:rPr lang="en-US" altLang="x-none" sz="1400"/>
                <a:t> Mitsubishi DVCR</a:t>
              </a:r>
            </a:p>
          </p:txBody>
        </p:sp>
      </p:grpSp>
      <p:sp>
        <p:nvSpPr>
          <p:cNvPr id="30727" name="Rectangle 13"/>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0728" name="Line 14"/>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9807" name="Text Box 15"/>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What consistency issues arise in our domain?</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x-none"/>
              <a:t>How to achieve consistency?</a:t>
            </a:r>
          </a:p>
        </p:txBody>
      </p:sp>
      <p:sp>
        <p:nvSpPr>
          <p:cNvPr id="32771" name="Rectangle 3"/>
          <p:cNvSpPr>
            <a:spLocks noGrp="1" noChangeArrowheads="1"/>
          </p:cNvSpPr>
          <p:nvPr>
            <p:ph type="body" idx="1"/>
          </p:nvPr>
        </p:nvSpPr>
        <p:spPr/>
        <p:txBody>
          <a:bodyPr/>
          <a:lstStyle/>
          <a:p>
            <a:pPr marL="350838" indent="-350838">
              <a:buFontTx/>
              <a:buAutoNum type="arabicPeriod"/>
            </a:pPr>
            <a:r>
              <a:rPr lang="en-US" altLang="x-none">
                <a:latin typeface="Franklin Gothic Medium" charset="0"/>
              </a:rPr>
              <a:t>Understand similarities between appliances</a:t>
            </a:r>
          </a:p>
          <a:p>
            <a:pPr marL="808038" lvl="1" indent="-228600"/>
            <a:r>
              <a:rPr lang="en-US" altLang="x-none"/>
              <a:t>Developed a language for describing mappings between specifications</a:t>
            </a:r>
          </a:p>
          <a:p>
            <a:pPr marL="1143000" lvl="2" indent="0">
              <a:buFontTx/>
              <a:buNone/>
            </a:pPr>
            <a:r>
              <a:rPr lang="en-US" altLang="x-none"/>
              <a:t>Six types of mappings based on results of authoring study</a:t>
            </a:r>
          </a:p>
          <a:p>
            <a:pPr marL="1143000" lvl="2" indent="0">
              <a:buFontTx/>
              <a:buNone/>
            </a:pPr>
            <a:r>
              <a:rPr lang="en-US" altLang="x-none"/>
              <a:t>XML-based</a:t>
            </a:r>
          </a:p>
          <a:p>
            <a:pPr marL="808038" lvl="1" indent="-228600">
              <a:spcBef>
                <a:spcPct val="40000"/>
              </a:spcBef>
            </a:pPr>
            <a:r>
              <a:rPr lang="en-US" altLang="x-none"/>
              <a:t>Mappings may be automatically found or specified by users/manufacturers</a:t>
            </a:r>
          </a:p>
          <a:p>
            <a:pPr marL="808038" lvl="1" indent="-228600">
              <a:spcBef>
                <a:spcPct val="40000"/>
              </a:spcBef>
            </a:pPr>
            <a:r>
              <a:rPr lang="en-US" altLang="x-none"/>
              <a:t>Knowledge base stores mappings in multiple mapping graphs</a:t>
            </a:r>
          </a:p>
          <a:p>
            <a:pPr marL="1143000" lvl="2" indent="0">
              <a:buFontTx/>
              <a:buNone/>
            </a:pPr>
            <a:r>
              <a:rPr lang="en-US" altLang="x-none"/>
              <a:t>Mapping graphs group similar functions together, store usage history and allow users to control system</a:t>
            </a:r>
          </a:p>
          <a:p>
            <a:pPr marL="808038" lvl="1" indent="-228600">
              <a:spcBef>
                <a:spcPct val="60000"/>
              </a:spcBef>
            </a:pPr>
            <a:r>
              <a:rPr lang="en-US" altLang="x-none">
                <a:latin typeface="Franklin Gothic Medium" charset="0"/>
              </a:rPr>
              <a:t>Function-based, not appliance-based</a:t>
            </a:r>
          </a:p>
          <a:p>
            <a:pPr marL="350838" indent="-350838">
              <a:spcBef>
                <a:spcPct val="100000"/>
              </a:spcBef>
              <a:buFontTx/>
              <a:buAutoNum type="arabicPeriod"/>
            </a:pPr>
            <a:r>
              <a:rPr lang="en-US" altLang="x-none">
                <a:latin typeface="Franklin Gothic Medium" charset="0"/>
              </a:rPr>
              <a:t>Apply knowledge of similarity to generate new interfaces taking into account previous interfaces</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p:txBody>
          <a:bodyPr/>
          <a:lstStyle/>
          <a:p>
            <a:r>
              <a:rPr lang="en-US" altLang="x-none" dirty="0" smtClean="0">
                <a:ea typeface="ＭＳ Ｐゴシック" charset="-128"/>
              </a:rPr>
              <a:t>DISCLAIMER:</a:t>
            </a:r>
            <a:br>
              <a:rPr lang="en-US" altLang="x-none" dirty="0" smtClean="0">
                <a:ea typeface="ＭＳ Ｐゴシック" charset="-128"/>
              </a:rPr>
            </a:br>
            <a:r>
              <a:rPr lang="en-US" altLang="x-none" dirty="0" smtClean="0">
                <a:ea typeface="ＭＳ Ｐゴシック" charset="-128"/>
              </a:rPr>
              <a:t>Some of the content in these slides is rather old.</a:t>
            </a:r>
            <a:br>
              <a:rPr lang="en-US" altLang="x-none" dirty="0" smtClean="0">
                <a:ea typeface="ＭＳ Ｐゴシック" charset="-128"/>
              </a:rPr>
            </a:br>
            <a:r>
              <a:rPr lang="en-US" altLang="x-none" dirty="0">
                <a:ea typeface="ＭＳ Ｐゴシック" charset="-128"/>
              </a:rPr>
              <a:t/>
            </a:r>
            <a:br>
              <a:rPr lang="en-US" altLang="x-none" dirty="0">
                <a:ea typeface="ＭＳ Ｐゴシック" charset="-128"/>
              </a:rPr>
            </a:br>
            <a:r>
              <a:rPr lang="en-US" altLang="x-none" sz="2400" dirty="0" smtClean="0">
                <a:ea typeface="ＭＳ Ｐゴシック" charset="-128"/>
              </a:rPr>
              <a:t>Also, these slides come from several different decks. The format may change randomly and for no obvious reason. Just roll with it</a:t>
            </a:r>
            <a:r>
              <a:rPr lang="is-IS" altLang="x-none" sz="2400" dirty="0" smtClean="0">
                <a:ea typeface="ＭＳ Ｐゴシック" charset="-128"/>
              </a:rPr>
              <a:t>…</a:t>
            </a:r>
            <a:endParaRPr lang="en-US" altLang="x-none" sz="2400" dirty="0">
              <a:ea typeface="ＭＳ Ｐゴシック" charset="-128"/>
            </a:endParaRPr>
          </a:p>
        </p:txBody>
      </p:sp>
    </p:spTree>
    <p:extLst>
      <p:ext uri="{BB962C8B-B14F-4D97-AF65-F5344CB8AC3E}">
        <p14:creationId xmlns:p14="http://schemas.microsoft.com/office/powerpoint/2010/main" val="12971448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189" name="Rectangle 117"/>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27190" name="Line 118"/>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027191" name="Text Box 119"/>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
        <p:nvSpPr>
          <p:cNvPr id="1027107" name="Rectangle 35"/>
          <p:cNvSpPr>
            <a:spLocks noChangeArrowheads="1"/>
          </p:cNvSpPr>
          <p:nvPr/>
        </p:nvSpPr>
        <p:spPr bwMode="auto">
          <a:xfrm>
            <a:off x="1143000" y="1600200"/>
            <a:ext cx="6934200" cy="4267200"/>
          </a:xfrm>
          <a:prstGeom prst="rect">
            <a:avLst/>
          </a:prstGeom>
          <a:solidFill>
            <a:srgbClr val="F4F4F4"/>
          </a:solidFill>
          <a:ln w="38100">
            <a:solidFill>
              <a:schemeClr val="bg2"/>
            </a:solidFill>
            <a:prstDash val="dash"/>
            <a:miter lim="800000"/>
            <a:headEnd type="none" w="lg" len="lg"/>
            <a:tailEnd type="none" w="lg" len="lg"/>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pic>
        <p:nvPicPr>
          <p:cNvPr id="1027124" name="Picture 52"/>
          <p:cNvPicPr>
            <a:picLocks noChangeAspect="1" noChangeArrowheads="1"/>
          </p:cNvPicPr>
          <p:nvPr/>
        </p:nvPicPr>
        <p:blipFill>
          <a:blip r:embed="rId2">
            <a:extLst>
              <a:ext uri="{28A0092B-C50C-407E-A947-70E740481C1C}">
                <a14:useLocalDpi xmlns:a14="http://schemas.microsoft.com/office/drawing/2010/main" val="0"/>
              </a:ext>
            </a:extLst>
          </a:blip>
          <a:srcRect l="2071" t="7167" r="2071" b="1237"/>
          <a:stretch>
            <a:fillRect/>
          </a:stretch>
        </p:blipFill>
        <p:spPr bwMode="auto">
          <a:xfrm>
            <a:off x="609600" y="1295400"/>
            <a:ext cx="10017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sp>
        <p:nvSpPr>
          <p:cNvPr id="33799" name="Rectangle 4"/>
          <p:cNvSpPr>
            <a:spLocks noGrp="1" noChangeArrowheads="1"/>
          </p:cNvSpPr>
          <p:nvPr>
            <p:ph type="title"/>
          </p:nvPr>
        </p:nvSpPr>
        <p:spPr/>
        <p:txBody>
          <a:bodyPr/>
          <a:lstStyle/>
          <a:p>
            <a:r>
              <a:rPr lang="en-US" altLang="x-none"/>
              <a:t>Uniform Architecture</a:t>
            </a:r>
          </a:p>
        </p:txBody>
      </p:sp>
      <p:pic>
        <p:nvPicPr>
          <p:cNvPr id="1027077" name="Picture 5"/>
          <p:cNvPicPr>
            <a:picLocks noChangeAspect="1" noChangeArrowheads="1"/>
          </p:cNvPicPr>
          <p:nvPr/>
        </p:nvPicPr>
        <p:blipFill>
          <a:blip r:embed="rId3">
            <a:extLst>
              <a:ext uri="{28A0092B-C50C-407E-A947-70E740481C1C}">
                <a14:useLocalDpi xmlns:a14="http://schemas.microsoft.com/office/drawing/2010/main" val="0"/>
              </a:ext>
            </a:extLst>
          </a:blip>
          <a:srcRect t="24242" b="24849"/>
          <a:stretch>
            <a:fillRect/>
          </a:stretch>
        </p:blipFill>
        <p:spPr bwMode="auto">
          <a:xfrm>
            <a:off x="4953000" y="5830888"/>
            <a:ext cx="16002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7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5638800"/>
            <a:ext cx="99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7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5715000"/>
            <a:ext cx="9144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7080" name="Picture 8"/>
          <p:cNvPicPr>
            <a:picLocks noChangeAspect="1" noChangeArrowheads="1"/>
          </p:cNvPicPr>
          <p:nvPr/>
        </p:nvPicPr>
        <p:blipFill>
          <a:blip r:embed="rId6">
            <a:extLst>
              <a:ext uri="{28A0092B-C50C-407E-A947-70E740481C1C}">
                <a14:useLocalDpi xmlns:a14="http://schemas.microsoft.com/office/drawing/2010/main" val="0"/>
              </a:ext>
            </a:extLst>
          </a:blip>
          <a:srcRect t="29715" b="24571"/>
          <a:stretch>
            <a:fillRect/>
          </a:stretch>
        </p:blipFill>
        <p:spPr bwMode="auto">
          <a:xfrm>
            <a:off x="152400" y="5791200"/>
            <a:ext cx="16002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1027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5715000"/>
            <a:ext cx="9906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708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5486400"/>
            <a:ext cx="14859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092" name="Line 20"/>
          <p:cNvSpPr>
            <a:spLocks noChangeShapeType="1"/>
          </p:cNvSpPr>
          <p:nvPr/>
        </p:nvSpPr>
        <p:spPr bwMode="auto">
          <a:xfrm flipV="1">
            <a:off x="3962400" y="4038600"/>
            <a:ext cx="76200" cy="14478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27093" name="Line 21"/>
          <p:cNvSpPr>
            <a:spLocks noChangeShapeType="1"/>
          </p:cNvSpPr>
          <p:nvPr/>
        </p:nvSpPr>
        <p:spPr bwMode="auto">
          <a:xfrm flipV="1">
            <a:off x="1219200" y="3886200"/>
            <a:ext cx="2133600" cy="17526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27094" name="Line 22"/>
          <p:cNvSpPr>
            <a:spLocks noChangeShapeType="1"/>
          </p:cNvSpPr>
          <p:nvPr/>
        </p:nvSpPr>
        <p:spPr bwMode="auto">
          <a:xfrm flipV="1">
            <a:off x="2667000" y="4038600"/>
            <a:ext cx="990600" cy="14478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27095" name="Line 23"/>
          <p:cNvSpPr>
            <a:spLocks noChangeShapeType="1"/>
          </p:cNvSpPr>
          <p:nvPr/>
        </p:nvSpPr>
        <p:spPr bwMode="auto">
          <a:xfrm flipH="1" flipV="1">
            <a:off x="4419600" y="4038600"/>
            <a:ext cx="914400" cy="1676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27096" name="Line 24"/>
          <p:cNvSpPr>
            <a:spLocks noChangeShapeType="1"/>
          </p:cNvSpPr>
          <p:nvPr/>
        </p:nvSpPr>
        <p:spPr bwMode="auto">
          <a:xfrm flipH="1" flipV="1">
            <a:off x="4648200" y="3962400"/>
            <a:ext cx="2133600" cy="1676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027097" name="Line 25"/>
          <p:cNvSpPr>
            <a:spLocks noChangeShapeType="1"/>
          </p:cNvSpPr>
          <p:nvPr/>
        </p:nvSpPr>
        <p:spPr bwMode="auto">
          <a:xfrm flipH="1" flipV="1">
            <a:off x="4953000" y="3886200"/>
            <a:ext cx="3200400" cy="1676400"/>
          </a:xfrm>
          <a:prstGeom prst="line">
            <a:avLst/>
          </a:prstGeom>
          <a:noFill/>
          <a:ln w="28575">
            <a:solidFill>
              <a:srgbClr val="6600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pic>
        <p:nvPicPr>
          <p:cNvPr id="1027075" name="Picture 3"/>
          <p:cNvPicPr>
            <a:picLocks noChangeAspect="1" noChangeArrowheads="1"/>
          </p:cNvPicPr>
          <p:nvPr/>
        </p:nvPicPr>
        <p:blipFill>
          <a:blip r:embed="rId2">
            <a:extLst>
              <a:ext uri="{28A0092B-C50C-407E-A947-70E740481C1C}">
                <a14:useLocalDpi xmlns:a14="http://schemas.microsoft.com/office/drawing/2010/main" val="0"/>
              </a:ext>
            </a:extLst>
          </a:blip>
          <a:srcRect l="2071" t="7167" r="2071" b="1237"/>
          <a:stretch>
            <a:fillRect/>
          </a:stretch>
        </p:blipFill>
        <p:spPr bwMode="auto">
          <a:xfrm>
            <a:off x="3352800" y="1447800"/>
            <a:ext cx="15732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sp>
        <p:nvSpPr>
          <p:cNvPr id="1027170" name="Text Box 98"/>
          <p:cNvSpPr txBox="1">
            <a:spLocks noChangeArrowheads="1"/>
          </p:cNvSpPr>
          <p:nvPr/>
        </p:nvSpPr>
        <p:spPr bwMode="auto">
          <a:xfrm>
            <a:off x="2438400" y="2057400"/>
            <a:ext cx="177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PUC Appliance</a:t>
            </a:r>
            <a:br>
              <a:rPr lang="en-US" altLang="x-none" sz="1200" b="1">
                <a:solidFill>
                  <a:schemeClr val="tx1"/>
                </a:solidFill>
                <a:latin typeface="Arial" charset="0"/>
              </a:rPr>
            </a:br>
            <a:r>
              <a:rPr lang="en-US" altLang="x-none" sz="1200" b="1">
                <a:solidFill>
                  <a:schemeClr val="tx1"/>
                </a:solidFill>
                <a:latin typeface="Arial" charset="0"/>
              </a:rPr>
              <a:t>Specification</a:t>
            </a:r>
          </a:p>
        </p:txBody>
      </p:sp>
      <p:grpSp>
        <p:nvGrpSpPr>
          <p:cNvPr id="2" name="Group 99"/>
          <p:cNvGrpSpPr>
            <a:grpSpLocks/>
          </p:cNvGrpSpPr>
          <p:nvPr/>
        </p:nvGrpSpPr>
        <p:grpSpPr bwMode="auto">
          <a:xfrm>
            <a:off x="2500313" y="4799013"/>
            <a:ext cx="1843087" cy="642937"/>
            <a:chOff x="1816" y="3629"/>
            <a:chExt cx="1016" cy="355"/>
          </a:xfrm>
        </p:grpSpPr>
        <p:sp>
          <p:nvSpPr>
            <p:cNvPr id="33824" name="Text Box 100"/>
            <p:cNvSpPr txBox="1">
              <a:spLocks noChangeArrowheads="1"/>
            </p:cNvSpPr>
            <p:nvPr/>
          </p:nvSpPr>
          <p:spPr bwMode="auto">
            <a:xfrm>
              <a:off x="2016" y="3629"/>
              <a:ext cx="816"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100000"/>
                </a:spcBef>
              </a:pPr>
              <a:endParaRPr lang="en-US" altLang="x-none" sz="1200" b="1">
                <a:solidFill>
                  <a:schemeClr val="tx1"/>
                </a:solidFill>
                <a:latin typeface="Arial" charset="0"/>
              </a:endParaRPr>
            </a:p>
            <a:p>
              <a:pPr algn="l" eaLnBrk="1" hangingPunct="1">
                <a:spcBef>
                  <a:spcPct val="30000"/>
                </a:spcBef>
              </a:pPr>
              <a:r>
                <a:rPr lang="en-US" altLang="x-none" sz="1200" b="1">
                  <a:solidFill>
                    <a:schemeClr val="tx1"/>
                  </a:solidFill>
                  <a:latin typeface="Arial" charset="0"/>
                </a:rPr>
                <a:t>User Interface</a:t>
              </a:r>
            </a:p>
          </p:txBody>
        </p:sp>
        <p:pic>
          <p:nvPicPr>
            <p:cNvPr id="33825" name="Picture 1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6" y="3696"/>
              <a:ext cx="217" cy="2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 name="Group 102"/>
          <p:cNvGrpSpPr>
            <a:grpSpLocks/>
          </p:cNvGrpSpPr>
          <p:nvPr/>
        </p:nvGrpSpPr>
        <p:grpSpPr bwMode="auto">
          <a:xfrm flipV="1">
            <a:off x="2743200" y="2590800"/>
            <a:ext cx="488950" cy="2209800"/>
            <a:chOff x="1816" y="1887"/>
            <a:chExt cx="308" cy="986"/>
          </a:xfrm>
        </p:grpSpPr>
        <p:sp>
          <p:nvSpPr>
            <p:cNvPr id="33822" name="AutoShape 103"/>
            <p:cNvSpPr>
              <a:spLocks noChangeArrowheads="1"/>
            </p:cNvSpPr>
            <p:nvPr/>
          </p:nvSpPr>
          <p:spPr bwMode="auto">
            <a:xfrm flipV="1">
              <a:off x="1816" y="1887"/>
              <a:ext cx="308" cy="795"/>
            </a:xfrm>
            <a:prstGeom prst="downArrow">
              <a:avLst>
                <a:gd name="adj1" fmla="val 59824"/>
                <a:gd name="adj2" fmla="val 64529"/>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3823" name="Rectangle 104"/>
            <p:cNvSpPr>
              <a:spLocks noChangeArrowheads="1"/>
            </p:cNvSpPr>
            <p:nvPr/>
          </p:nvSpPr>
          <p:spPr bwMode="auto">
            <a:xfrm flipV="1">
              <a:off x="1877" y="2460"/>
              <a:ext cx="185" cy="4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sp>
        <p:nvSpPr>
          <p:cNvPr id="1027180" name="Oval 108"/>
          <p:cNvSpPr>
            <a:spLocks noChangeArrowheads="1"/>
          </p:cNvSpPr>
          <p:nvPr/>
        </p:nvSpPr>
        <p:spPr bwMode="auto">
          <a:xfrm>
            <a:off x="2909888" y="2973388"/>
            <a:ext cx="152400" cy="152400"/>
          </a:xfrm>
          <a:prstGeom prst="ellipse">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27181" name="Oval 109"/>
          <p:cNvSpPr>
            <a:spLocks noChangeArrowheads="1"/>
          </p:cNvSpPr>
          <p:nvPr/>
        </p:nvSpPr>
        <p:spPr bwMode="auto">
          <a:xfrm>
            <a:off x="2909888" y="3557588"/>
            <a:ext cx="152400" cy="152400"/>
          </a:xfrm>
          <a:prstGeom prst="ellipse">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27182" name="Oval 110"/>
          <p:cNvSpPr>
            <a:spLocks noChangeArrowheads="1"/>
          </p:cNvSpPr>
          <p:nvPr/>
        </p:nvSpPr>
        <p:spPr bwMode="auto">
          <a:xfrm>
            <a:off x="2909888" y="3835400"/>
            <a:ext cx="152400" cy="152400"/>
          </a:xfrm>
          <a:prstGeom prst="ellipse">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27183" name="Text Box 111"/>
          <p:cNvSpPr txBox="1">
            <a:spLocks noChangeArrowheads="1"/>
          </p:cNvSpPr>
          <p:nvPr/>
        </p:nvSpPr>
        <p:spPr bwMode="auto">
          <a:xfrm>
            <a:off x="3140075" y="291147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Build Abstract Interface</a:t>
            </a:r>
          </a:p>
        </p:txBody>
      </p:sp>
      <p:sp>
        <p:nvSpPr>
          <p:cNvPr id="1027184" name="Text Box 112"/>
          <p:cNvSpPr txBox="1">
            <a:spLocks noChangeArrowheads="1"/>
          </p:cNvSpPr>
          <p:nvPr/>
        </p:nvSpPr>
        <p:spPr bwMode="auto">
          <a:xfrm>
            <a:off x="3140075" y="348932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Build Concrete Interface</a:t>
            </a:r>
          </a:p>
        </p:txBody>
      </p:sp>
      <p:sp>
        <p:nvSpPr>
          <p:cNvPr id="1027185" name="Text Box 113"/>
          <p:cNvSpPr txBox="1">
            <a:spLocks noChangeArrowheads="1"/>
          </p:cNvSpPr>
          <p:nvPr/>
        </p:nvSpPr>
        <p:spPr bwMode="auto">
          <a:xfrm>
            <a:off x="3140075" y="377825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Fix Layout Problems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27093"/>
                                        </p:tgtEl>
                                      </p:cBhvr>
                                    </p:animEffect>
                                    <p:set>
                                      <p:cBhvr>
                                        <p:cTn id="7" dur="1" fill="hold">
                                          <p:stCondLst>
                                            <p:cond delay="499"/>
                                          </p:stCondLst>
                                        </p:cTn>
                                        <p:tgtEl>
                                          <p:spTgt spid="102709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27094"/>
                                        </p:tgtEl>
                                      </p:cBhvr>
                                    </p:animEffect>
                                    <p:set>
                                      <p:cBhvr>
                                        <p:cTn id="10" dur="1" fill="hold">
                                          <p:stCondLst>
                                            <p:cond delay="499"/>
                                          </p:stCondLst>
                                        </p:cTn>
                                        <p:tgtEl>
                                          <p:spTgt spid="102709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27092"/>
                                        </p:tgtEl>
                                      </p:cBhvr>
                                    </p:animEffect>
                                    <p:set>
                                      <p:cBhvr>
                                        <p:cTn id="13" dur="1" fill="hold">
                                          <p:stCondLst>
                                            <p:cond delay="499"/>
                                          </p:stCondLst>
                                        </p:cTn>
                                        <p:tgtEl>
                                          <p:spTgt spid="102709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027095"/>
                                        </p:tgtEl>
                                      </p:cBhvr>
                                    </p:animEffect>
                                    <p:set>
                                      <p:cBhvr>
                                        <p:cTn id="16" dur="1" fill="hold">
                                          <p:stCondLst>
                                            <p:cond delay="499"/>
                                          </p:stCondLst>
                                        </p:cTn>
                                        <p:tgtEl>
                                          <p:spTgt spid="1027095"/>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27096"/>
                                        </p:tgtEl>
                                      </p:cBhvr>
                                    </p:animEffect>
                                    <p:set>
                                      <p:cBhvr>
                                        <p:cTn id="19" dur="1" fill="hold">
                                          <p:stCondLst>
                                            <p:cond delay="499"/>
                                          </p:stCondLst>
                                        </p:cTn>
                                        <p:tgtEl>
                                          <p:spTgt spid="102709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027097"/>
                                        </p:tgtEl>
                                      </p:cBhvr>
                                    </p:animEffect>
                                    <p:set>
                                      <p:cBhvr>
                                        <p:cTn id="22" dur="1" fill="hold">
                                          <p:stCondLst>
                                            <p:cond delay="499"/>
                                          </p:stCondLst>
                                        </p:cTn>
                                        <p:tgtEl>
                                          <p:spTgt spid="102709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027079"/>
                                        </p:tgtEl>
                                      </p:cBhvr>
                                    </p:animEffect>
                                    <p:set>
                                      <p:cBhvr>
                                        <p:cTn id="25" dur="1" fill="hold">
                                          <p:stCondLst>
                                            <p:cond delay="499"/>
                                          </p:stCondLst>
                                        </p:cTn>
                                        <p:tgtEl>
                                          <p:spTgt spid="102707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027078"/>
                                        </p:tgtEl>
                                      </p:cBhvr>
                                    </p:animEffect>
                                    <p:set>
                                      <p:cBhvr>
                                        <p:cTn id="28" dur="1" fill="hold">
                                          <p:stCondLst>
                                            <p:cond delay="499"/>
                                          </p:stCondLst>
                                        </p:cTn>
                                        <p:tgtEl>
                                          <p:spTgt spid="1027078"/>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27077"/>
                                        </p:tgtEl>
                                      </p:cBhvr>
                                    </p:animEffect>
                                    <p:set>
                                      <p:cBhvr>
                                        <p:cTn id="31" dur="1" fill="hold">
                                          <p:stCondLst>
                                            <p:cond delay="499"/>
                                          </p:stCondLst>
                                        </p:cTn>
                                        <p:tgtEl>
                                          <p:spTgt spid="1027077"/>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027082"/>
                                        </p:tgtEl>
                                      </p:cBhvr>
                                    </p:animEffect>
                                    <p:set>
                                      <p:cBhvr>
                                        <p:cTn id="34" dur="1" fill="hold">
                                          <p:stCondLst>
                                            <p:cond delay="499"/>
                                          </p:stCondLst>
                                        </p:cTn>
                                        <p:tgtEl>
                                          <p:spTgt spid="102708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27081"/>
                                        </p:tgtEl>
                                      </p:cBhvr>
                                    </p:animEffect>
                                    <p:set>
                                      <p:cBhvr>
                                        <p:cTn id="37" dur="1" fill="hold">
                                          <p:stCondLst>
                                            <p:cond delay="499"/>
                                          </p:stCondLst>
                                        </p:cTn>
                                        <p:tgtEl>
                                          <p:spTgt spid="102708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027080"/>
                                        </p:tgtEl>
                                      </p:cBhvr>
                                    </p:animEffect>
                                    <p:set>
                                      <p:cBhvr>
                                        <p:cTn id="40" dur="1" fill="hold">
                                          <p:stCondLst>
                                            <p:cond delay="499"/>
                                          </p:stCondLst>
                                        </p:cTn>
                                        <p:tgtEl>
                                          <p:spTgt spid="1027080"/>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027107"/>
                                        </p:tgtEl>
                                        <p:attrNameLst>
                                          <p:attrName>style.visibility</p:attrName>
                                        </p:attrNameLst>
                                      </p:cBhvr>
                                      <p:to>
                                        <p:strVal val="visible"/>
                                      </p:to>
                                    </p:set>
                                    <p:animEffect transition="in" filter="fade">
                                      <p:cBhvr>
                                        <p:cTn id="43" dur="500"/>
                                        <p:tgtEl>
                                          <p:spTgt spid="1027107"/>
                                        </p:tgtEl>
                                      </p:cBhvr>
                                    </p:animEffect>
                                  </p:childTnLst>
                                </p:cTn>
                              </p:par>
                              <p:par>
                                <p:cTn id="44" presetID="10" presetClass="entr" presetSubtype="0"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10"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27182"/>
                                        </p:tgtEl>
                                        <p:attrNameLst>
                                          <p:attrName>style.visibility</p:attrName>
                                        </p:attrNameLst>
                                      </p:cBhvr>
                                      <p:to>
                                        <p:strVal val="visible"/>
                                      </p:to>
                                    </p:set>
                                    <p:animEffect transition="in" filter="fade">
                                      <p:cBhvr>
                                        <p:cTn id="52" dur="500"/>
                                        <p:tgtEl>
                                          <p:spTgt spid="102718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27185"/>
                                        </p:tgtEl>
                                        <p:attrNameLst>
                                          <p:attrName>style.visibility</p:attrName>
                                        </p:attrNameLst>
                                      </p:cBhvr>
                                      <p:to>
                                        <p:strVal val="visible"/>
                                      </p:to>
                                    </p:set>
                                    <p:animEffect transition="in" filter="fade">
                                      <p:cBhvr>
                                        <p:cTn id="55" dur="500"/>
                                        <p:tgtEl>
                                          <p:spTgt spid="102718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27184"/>
                                        </p:tgtEl>
                                        <p:attrNameLst>
                                          <p:attrName>style.visibility</p:attrName>
                                        </p:attrNameLst>
                                      </p:cBhvr>
                                      <p:to>
                                        <p:strVal val="visible"/>
                                      </p:to>
                                    </p:set>
                                    <p:animEffect transition="in" filter="fade">
                                      <p:cBhvr>
                                        <p:cTn id="58" dur="500"/>
                                        <p:tgtEl>
                                          <p:spTgt spid="102718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27181"/>
                                        </p:tgtEl>
                                        <p:attrNameLst>
                                          <p:attrName>style.visibility</p:attrName>
                                        </p:attrNameLst>
                                      </p:cBhvr>
                                      <p:to>
                                        <p:strVal val="visible"/>
                                      </p:to>
                                    </p:set>
                                    <p:animEffect transition="in" filter="fade">
                                      <p:cBhvr>
                                        <p:cTn id="61" dur="500"/>
                                        <p:tgtEl>
                                          <p:spTgt spid="102718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27183"/>
                                        </p:tgtEl>
                                        <p:attrNameLst>
                                          <p:attrName>style.visibility</p:attrName>
                                        </p:attrNameLst>
                                      </p:cBhvr>
                                      <p:to>
                                        <p:strVal val="visible"/>
                                      </p:to>
                                    </p:set>
                                    <p:animEffect transition="in" filter="fade">
                                      <p:cBhvr>
                                        <p:cTn id="64" dur="500"/>
                                        <p:tgtEl>
                                          <p:spTgt spid="102718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27180"/>
                                        </p:tgtEl>
                                        <p:attrNameLst>
                                          <p:attrName>style.visibility</p:attrName>
                                        </p:attrNameLst>
                                      </p:cBhvr>
                                      <p:to>
                                        <p:strVal val="visible"/>
                                      </p:to>
                                    </p:set>
                                    <p:animEffect transition="in" filter="fade">
                                      <p:cBhvr>
                                        <p:cTn id="67" dur="500"/>
                                        <p:tgtEl>
                                          <p:spTgt spid="102718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27170"/>
                                        </p:tgtEl>
                                        <p:attrNameLst>
                                          <p:attrName>style.visibility</p:attrName>
                                        </p:attrNameLst>
                                      </p:cBhvr>
                                      <p:to>
                                        <p:strVal val="visible"/>
                                      </p:to>
                                    </p:set>
                                    <p:animEffect transition="in" filter="fade">
                                      <p:cBhvr>
                                        <p:cTn id="70" dur="500"/>
                                        <p:tgtEl>
                                          <p:spTgt spid="1027170"/>
                                        </p:tgtEl>
                                      </p:cBhvr>
                                    </p:animEffect>
                                  </p:childTnLst>
                                </p:cTn>
                              </p:par>
                              <p:par>
                                <p:cTn id="71" presetID="35" presetClass="path" presetSubtype="0" accel="50000" decel="50000" fill="hold" nodeType="withEffect">
                                  <p:stCondLst>
                                    <p:cond delay="0"/>
                                  </p:stCondLst>
                                  <p:childTnLst>
                                    <p:animMotion origin="layout" path="M -4.16667E-6 -4.44444E-6 L -0.3276 -0.08981 " pathEditMode="relative" rAng="0" ptsTypes="AA">
                                      <p:cBhvr>
                                        <p:cTn id="72" dur="500" fill="hold"/>
                                        <p:tgtEl>
                                          <p:spTgt spid="1027075"/>
                                        </p:tgtEl>
                                        <p:attrNameLst>
                                          <p:attrName>ppt_x</p:attrName>
                                          <p:attrName>ppt_y</p:attrName>
                                        </p:attrNameLst>
                                      </p:cBhvr>
                                      <p:rCtr x="-16389" y="-4491"/>
                                    </p:animMotion>
                                  </p:childTnLst>
                                </p:cTn>
                              </p:par>
                              <p:par>
                                <p:cTn id="73" presetID="6" presetClass="emph" presetSubtype="0" fill="hold" nodeType="withEffect">
                                  <p:stCondLst>
                                    <p:cond delay="0"/>
                                  </p:stCondLst>
                                  <p:childTnLst>
                                    <p:animScale>
                                      <p:cBhvr>
                                        <p:cTn id="74" dur="500" fill="hold"/>
                                        <p:tgtEl>
                                          <p:spTgt spid="1027075"/>
                                        </p:tgtEl>
                                      </p:cBhvr>
                                      <p:by x="64000" y="64000"/>
                                    </p:animScale>
                                  </p:childTnLst>
                                </p:cTn>
                              </p:par>
                              <p:par>
                                <p:cTn id="75" presetID="10" presetClass="entr" presetSubtype="0" fill="hold" grpId="0" nodeType="withEffect">
                                  <p:stCondLst>
                                    <p:cond delay="0"/>
                                  </p:stCondLst>
                                  <p:childTnLst>
                                    <p:set>
                                      <p:cBhvr>
                                        <p:cTn id="76" dur="1" fill="hold">
                                          <p:stCondLst>
                                            <p:cond delay="0"/>
                                          </p:stCondLst>
                                        </p:cTn>
                                        <p:tgtEl>
                                          <p:spTgt spid="1027189"/>
                                        </p:tgtEl>
                                        <p:attrNameLst>
                                          <p:attrName>style.visibility</p:attrName>
                                        </p:attrNameLst>
                                      </p:cBhvr>
                                      <p:to>
                                        <p:strVal val="visible"/>
                                      </p:to>
                                    </p:set>
                                    <p:animEffect transition="in" filter="fade">
                                      <p:cBhvr>
                                        <p:cTn id="77" dur="500"/>
                                        <p:tgtEl>
                                          <p:spTgt spid="102718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27190"/>
                                        </p:tgtEl>
                                        <p:attrNameLst>
                                          <p:attrName>style.visibility</p:attrName>
                                        </p:attrNameLst>
                                      </p:cBhvr>
                                      <p:to>
                                        <p:strVal val="visible"/>
                                      </p:to>
                                    </p:set>
                                    <p:animEffect transition="in" filter="fade">
                                      <p:cBhvr>
                                        <p:cTn id="80" dur="500"/>
                                        <p:tgtEl>
                                          <p:spTgt spid="102719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27191"/>
                                        </p:tgtEl>
                                        <p:attrNameLst>
                                          <p:attrName>style.visibility</p:attrName>
                                        </p:attrNameLst>
                                      </p:cBhvr>
                                      <p:to>
                                        <p:strVal val="visible"/>
                                      </p:to>
                                    </p:set>
                                    <p:animEffect transition="in" filter="fade">
                                      <p:cBhvr>
                                        <p:cTn id="83" dur="500"/>
                                        <p:tgtEl>
                                          <p:spTgt spid="1027191"/>
                                        </p:tgtEl>
                                      </p:cBhvr>
                                    </p:animEffect>
                                  </p:childTnLst>
                                </p:cTn>
                              </p:par>
                            </p:childTnLst>
                          </p:cTn>
                        </p:par>
                        <p:par>
                          <p:cTn id="84" fill="hold" nodeType="afterGroup">
                            <p:stCondLst>
                              <p:cond delay="500"/>
                            </p:stCondLst>
                            <p:childTnLst>
                              <p:par>
                                <p:cTn id="85" presetID="1" presetClass="exit" presetSubtype="0" fill="hold" nodeType="afterEffect">
                                  <p:stCondLst>
                                    <p:cond delay="0"/>
                                  </p:stCondLst>
                                  <p:childTnLst>
                                    <p:set>
                                      <p:cBhvr>
                                        <p:cTn id="86" dur="1" fill="hold">
                                          <p:stCondLst>
                                            <p:cond delay="0"/>
                                          </p:stCondLst>
                                        </p:cTn>
                                        <p:tgtEl>
                                          <p:spTgt spid="1027075"/>
                                        </p:tgtEl>
                                        <p:attrNameLst>
                                          <p:attrName>style.visibility</p:attrName>
                                        </p:attrNameLst>
                                      </p:cBhvr>
                                      <p:to>
                                        <p:strVal val="hidden"/>
                                      </p:to>
                                    </p:set>
                                  </p:childTnLst>
                                </p:cTn>
                              </p:par>
                              <p:par>
                                <p:cTn id="87" presetID="1" presetClass="entr" presetSubtype="0" fill="hold" nodeType="withEffect">
                                  <p:stCondLst>
                                    <p:cond delay="0"/>
                                  </p:stCondLst>
                                  <p:childTnLst>
                                    <p:set>
                                      <p:cBhvr>
                                        <p:cTn id="88" dur="1" fill="hold">
                                          <p:stCondLst>
                                            <p:cond delay="0"/>
                                          </p:stCondLst>
                                        </p:cTn>
                                        <p:tgtEl>
                                          <p:spTgt spid="1027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189" grpId="0" animBg="1"/>
      <p:bldP spid="1027190" grpId="0" animBg="1"/>
      <p:bldP spid="1027191" grpId="0" animBg="1"/>
      <p:bldP spid="1027107" grpId="0" animBg="1"/>
      <p:bldP spid="1027092" grpId="0" animBg="1"/>
      <p:bldP spid="1027093" grpId="0" animBg="1"/>
      <p:bldP spid="1027094" grpId="0" animBg="1"/>
      <p:bldP spid="1027095" grpId="0" animBg="1"/>
      <p:bldP spid="1027096" grpId="0" animBg="1"/>
      <p:bldP spid="1027097" grpId="0" animBg="1"/>
      <p:bldP spid="1027170" grpId="0"/>
      <p:bldP spid="1027180" grpId="0" animBg="1"/>
      <p:bldP spid="1027181" grpId="0" animBg="1"/>
      <p:bldP spid="1027182" grpId="0" animBg="1"/>
      <p:bldP spid="1027183" grpId="0"/>
      <p:bldP spid="1027184" grpId="0"/>
      <p:bldP spid="102718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x-none"/>
              <a:t>Uniform Architecture</a:t>
            </a:r>
          </a:p>
        </p:txBody>
      </p:sp>
      <p:sp>
        <p:nvSpPr>
          <p:cNvPr id="34819" name="Rectangle 3"/>
          <p:cNvSpPr>
            <a:spLocks noChangeArrowheads="1"/>
          </p:cNvSpPr>
          <p:nvPr/>
        </p:nvSpPr>
        <p:spPr bwMode="auto">
          <a:xfrm>
            <a:off x="1143000" y="1600200"/>
            <a:ext cx="6934200" cy="4267200"/>
          </a:xfrm>
          <a:prstGeom prst="rect">
            <a:avLst/>
          </a:prstGeom>
          <a:solidFill>
            <a:srgbClr val="F4F4F4"/>
          </a:solidFill>
          <a:ln w="38100">
            <a:solidFill>
              <a:schemeClr val="bg2"/>
            </a:solidFill>
            <a:prstDash val="dash"/>
            <a:miter lim="800000"/>
            <a:headEnd type="none" w="lg" len="lg"/>
            <a:tailEnd type="none" w="lg" len="lg"/>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nvGrpSpPr>
          <p:cNvPr id="34820" name="Group 6"/>
          <p:cNvGrpSpPr>
            <a:grpSpLocks/>
          </p:cNvGrpSpPr>
          <p:nvPr/>
        </p:nvGrpSpPr>
        <p:grpSpPr bwMode="auto">
          <a:xfrm>
            <a:off x="5943600" y="3048000"/>
            <a:ext cx="1676400" cy="1517650"/>
            <a:chOff x="3792" y="1920"/>
            <a:chExt cx="1056" cy="956"/>
          </a:xfrm>
        </p:grpSpPr>
        <p:sp>
          <p:nvSpPr>
            <p:cNvPr id="34840" name="Text Box 7"/>
            <p:cNvSpPr txBox="1">
              <a:spLocks noChangeArrowheads="1"/>
            </p:cNvSpPr>
            <p:nvPr/>
          </p:nvSpPr>
          <p:spPr bwMode="auto">
            <a:xfrm>
              <a:off x="3792" y="2703"/>
              <a:ext cx="9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b="1">
                  <a:solidFill>
                    <a:schemeClr val="tx1"/>
                  </a:solidFill>
                  <a:latin typeface="Arial" charset="0"/>
                </a:rPr>
                <a:t>Knowledge Base</a:t>
              </a:r>
            </a:p>
          </p:txBody>
        </p:sp>
        <p:grpSp>
          <p:nvGrpSpPr>
            <p:cNvPr id="34841" name="Group 8"/>
            <p:cNvGrpSpPr>
              <a:grpSpLocks/>
            </p:cNvGrpSpPr>
            <p:nvPr/>
          </p:nvGrpSpPr>
          <p:grpSpPr bwMode="auto">
            <a:xfrm>
              <a:off x="3797" y="1920"/>
              <a:ext cx="960" cy="762"/>
              <a:chOff x="3749" y="1824"/>
              <a:chExt cx="960" cy="762"/>
            </a:xfrm>
          </p:grpSpPr>
          <p:sp>
            <p:nvSpPr>
              <p:cNvPr id="34843" name="Oval 9"/>
              <p:cNvSpPr>
                <a:spLocks noChangeArrowheads="1"/>
              </p:cNvSpPr>
              <p:nvPr/>
            </p:nvSpPr>
            <p:spPr bwMode="auto">
              <a:xfrm>
                <a:off x="3749" y="2448"/>
                <a:ext cx="960" cy="138"/>
              </a:xfrm>
              <a:prstGeom prst="ellipse">
                <a:avLst/>
              </a:prstGeom>
              <a:solidFill>
                <a:srgbClr val="EAEAEA"/>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44" name="Rectangle 10"/>
              <p:cNvSpPr>
                <a:spLocks noChangeArrowheads="1"/>
              </p:cNvSpPr>
              <p:nvPr/>
            </p:nvSpPr>
            <p:spPr bwMode="auto">
              <a:xfrm>
                <a:off x="3749" y="1893"/>
                <a:ext cx="960" cy="621"/>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45" name="Oval 11"/>
              <p:cNvSpPr>
                <a:spLocks noChangeArrowheads="1"/>
              </p:cNvSpPr>
              <p:nvPr/>
            </p:nvSpPr>
            <p:spPr bwMode="auto">
              <a:xfrm>
                <a:off x="3749" y="1824"/>
                <a:ext cx="960" cy="138"/>
              </a:xfrm>
              <a:prstGeom prst="ellipse">
                <a:avLst/>
              </a:prstGeom>
              <a:solidFill>
                <a:srgbClr val="EAEAEA"/>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46" name="Line 12"/>
              <p:cNvSpPr>
                <a:spLocks noChangeShapeType="1"/>
              </p:cNvSpPr>
              <p:nvPr/>
            </p:nvSpPr>
            <p:spPr bwMode="auto">
              <a:xfrm>
                <a:off x="3749" y="1893"/>
                <a:ext cx="0" cy="6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847" name="Line 13"/>
              <p:cNvSpPr>
                <a:spLocks noChangeShapeType="1"/>
              </p:cNvSpPr>
              <p:nvPr/>
            </p:nvSpPr>
            <p:spPr bwMode="auto">
              <a:xfrm>
                <a:off x="4709" y="1893"/>
                <a:ext cx="0" cy="6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4842" name="Text Box 14"/>
            <p:cNvSpPr txBox="1">
              <a:spLocks noChangeArrowheads="1"/>
            </p:cNvSpPr>
            <p:nvPr/>
          </p:nvSpPr>
          <p:spPr bwMode="auto">
            <a:xfrm>
              <a:off x="3792" y="2097"/>
              <a:ext cx="105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indent="-82550"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buFont typeface="Wingdings" charset="2"/>
                <a:buChar char="§"/>
              </a:pPr>
              <a:r>
                <a:rPr lang="en-US" altLang="x-none" sz="900">
                  <a:solidFill>
                    <a:schemeClr val="tx1"/>
                  </a:solidFill>
                  <a:latin typeface="Arial" charset="0"/>
                </a:rPr>
                <a:t>Previous Specifications</a:t>
              </a:r>
            </a:p>
            <a:p>
              <a:pPr algn="l" eaLnBrk="1" hangingPunct="1">
                <a:spcBef>
                  <a:spcPct val="50000"/>
                </a:spcBef>
                <a:buFont typeface="Wingdings" charset="2"/>
                <a:buChar char="§"/>
              </a:pPr>
              <a:r>
                <a:rPr lang="en-US" altLang="x-none" sz="900">
                  <a:solidFill>
                    <a:schemeClr val="tx1"/>
                  </a:solidFill>
                  <a:latin typeface="Arial" charset="0"/>
                </a:rPr>
                <a:t>Functional Mappings Between Specifications</a:t>
              </a:r>
            </a:p>
            <a:p>
              <a:pPr algn="l" eaLnBrk="1" hangingPunct="1">
                <a:spcBef>
                  <a:spcPct val="50000"/>
                </a:spcBef>
                <a:buFont typeface="Wingdings" charset="2"/>
                <a:buChar char="§"/>
              </a:pPr>
              <a:r>
                <a:rPr lang="en-US" altLang="x-none" sz="900">
                  <a:solidFill>
                    <a:schemeClr val="tx1"/>
                  </a:solidFill>
                  <a:latin typeface="Arial" charset="0"/>
                </a:rPr>
                <a:t>Previously Generated UIs</a:t>
              </a:r>
            </a:p>
          </p:txBody>
        </p:sp>
      </p:grpSp>
      <p:sp>
        <p:nvSpPr>
          <p:cNvPr id="34821" name="Text Box 17"/>
          <p:cNvSpPr txBox="1">
            <a:spLocks noChangeArrowheads="1"/>
          </p:cNvSpPr>
          <p:nvPr/>
        </p:nvSpPr>
        <p:spPr bwMode="auto">
          <a:xfrm>
            <a:off x="2438400" y="2057400"/>
            <a:ext cx="177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PUC Appliance</a:t>
            </a:r>
            <a:br>
              <a:rPr lang="en-US" altLang="x-none" sz="1200" b="1">
                <a:solidFill>
                  <a:schemeClr val="tx1"/>
                </a:solidFill>
                <a:latin typeface="Arial" charset="0"/>
              </a:rPr>
            </a:br>
            <a:r>
              <a:rPr lang="en-US" altLang="x-none" sz="1200" b="1">
                <a:solidFill>
                  <a:schemeClr val="tx1"/>
                </a:solidFill>
                <a:latin typeface="Arial" charset="0"/>
              </a:rPr>
              <a:t>Specification</a:t>
            </a:r>
          </a:p>
        </p:txBody>
      </p:sp>
      <p:grpSp>
        <p:nvGrpSpPr>
          <p:cNvPr id="34822" name="Group 18"/>
          <p:cNvGrpSpPr>
            <a:grpSpLocks/>
          </p:cNvGrpSpPr>
          <p:nvPr/>
        </p:nvGrpSpPr>
        <p:grpSpPr bwMode="auto">
          <a:xfrm>
            <a:off x="2500313" y="4799013"/>
            <a:ext cx="1843087" cy="642937"/>
            <a:chOff x="1816" y="3629"/>
            <a:chExt cx="1016" cy="355"/>
          </a:xfrm>
        </p:grpSpPr>
        <p:sp>
          <p:nvSpPr>
            <p:cNvPr id="34838" name="Text Box 19"/>
            <p:cNvSpPr txBox="1">
              <a:spLocks noChangeArrowheads="1"/>
            </p:cNvSpPr>
            <p:nvPr/>
          </p:nvSpPr>
          <p:spPr bwMode="auto">
            <a:xfrm>
              <a:off x="2016" y="3629"/>
              <a:ext cx="816"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endParaRPr lang="en-US" altLang="x-none" sz="1200" b="1">
                <a:solidFill>
                  <a:schemeClr val="tx1"/>
                </a:solidFill>
                <a:latin typeface="Arial" charset="0"/>
              </a:endParaRPr>
            </a:p>
            <a:p>
              <a:pPr algn="l" eaLnBrk="1" hangingPunct="1">
                <a:spcBef>
                  <a:spcPct val="30000"/>
                </a:spcBef>
              </a:pPr>
              <a:r>
                <a:rPr lang="en-US" altLang="x-none" sz="1200" b="1">
                  <a:solidFill>
                    <a:schemeClr val="tx1"/>
                  </a:solidFill>
                  <a:latin typeface="Arial" charset="0"/>
                </a:rPr>
                <a:t>User Interface</a:t>
              </a:r>
            </a:p>
          </p:txBody>
        </p:sp>
        <p:pic>
          <p:nvPicPr>
            <p:cNvPr id="34839" name="Picture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 y="3696"/>
              <a:ext cx="217" cy="28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34823" name="Group 21"/>
          <p:cNvGrpSpPr>
            <a:grpSpLocks/>
          </p:cNvGrpSpPr>
          <p:nvPr/>
        </p:nvGrpSpPr>
        <p:grpSpPr bwMode="auto">
          <a:xfrm flipV="1">
            <a:off x="2743200" y="2590800"/>
            <a:ext cx="488950" cy="2209800"/>
            <a:chOff x="1816" y="1887"/>
            <a:chExt cx="308" cy="986"/>
          </a:xfrm>
        </p:grpSpPr>
        <p:sp>
          <p:nvSpPr>
            <p:cNvPr id="34836" name="AutoShape 22"/>
            <p:cNvSpPr>
              <a:spLocks noChangeArrowheads="1"/>
            </p:cNvSpPr>
            <p:nvPr/>
          </p:nvSpPr>
          <p:spPr bwMode="auto">
            <a:xfrm flipV="1">
              <a:off x="1816" y="1887"/>
              <a:ext cx="308" cy="795"/>
            </a:xfrm>
            <a:prstGeom prst="downArrow">
              <a:avLst>
                <a:gd name="adj1" fmla="val 59824"/>
                <a:gd name="adj2" fmla="val 64529"/>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37" name="Rectangle 23"/>
            <p:cNvSpPr>
              <a:spLocks noChangeArrowheads="1"/>
            </p:cNvSpPr>
            <p:nvPr/>
          </p:nvSpPr>
          <p:spPr bwMode="auto">
            <a:xfrm flipV="1">
              <a:off x="1877" y="2460"/>
              <a:ext cx="185" cy="4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pic>
        <p:nvPicPr>
          <p:cNvPr id="34824" name="Picture 24"/>
          <p:cNvPicPr>
            <a:picLocks noChangeAspect="1" noChangeArrowheads="1"/>
          </p:cNvPicPr>
          <p:nvPr/>
        </p:nvPicPr>
        <p:blipFill>
          <a:blip r:embed="rId3">
            <a:extLst>
              <a:ext uri="{28A0092B-C50C-407E-A947-70E740481C1C}">
                <a14:useLocalDpi xmlns:a14="http://schemas.microsoft.com/office/drawing/2010/main" val="0"/>
              </a:ext>
            </a:extLst>
          </a:blip>
          <a:srcRect l="2071" t="7167" r="2071" b="1237"/>
          <a:stretch>
            <a:fillRect/>
          </a:stretch>
        </p:blipFill>
        <p:spPr bwMode="auto">
          <a:xfrm>
            <a:off x="609600" y="1295400"/>
            <a:ext cx="10017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sp>
        <p:nvSpPr>
          <p:cNvPr id="34825" name="Oval 28"/>
          <p:cNvSpPr>
            <a:spLocks noChangeArrowheads="1"/>
          </p:cNvSpPr>
          <p:nvPr/>
        </p:nvSpPr>
        <p:spPr bwMode="auto">
          <a:xfrm>
            <a:off x="2909888" y="2973388"/>
            <a:ext cx="152400" cy="152400"/>
          </a:xfrm>
          <a:prstGeom prst="ellipse">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26" name="Oval 29"/>
          <p:cNvSpPr>
            <a:spLocks noChangeArrowheads="1"/>
          </p:cNvSpPr>
          <p:nvPr/>
        </p:nvSpPr>
        <p:spPr bwMode="auto">
          <a:xfrm>
            <a:off x="2909888" y="3557588"/>
            <a:ext cx="152400" cy="152400"/>
          </a:xfrm>
          <a:prstGeom prst="ellipse">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27" name="Oval 30"/>
          <p:cNvSpPr>
            <a:spLocks noChangeArrowheads="1"/>
          </p:cNvSpPr>
          <p:nvPr/>
        </p:nvSpPr>
        <p:spPr bwMode="auto">
          <a:xfrm>
            <a:off x="2909888" y="3835400"/>
            <a:ext cx="152400" cy="152400"/>
          </a:xfrm>
          <a:prstGeom prst="ellipse">
            <a:avLst/>
          </a:prstGeom>
          <a:solidFill>
            <a:schemeClr val="tx1"/>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28" name="Text Box 31"/>
          <p:cNvSpPr txBox="1">
            <a:spLocks noChangeArrowheads="1"/>
          </p:cNvSpPr>
          <p:nvPr/>
        </p:nvSpPr>
        <p:spPr bwMode="auto">
          <a:xfrm>
            <a:off x="3140075" y="291147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Build Abstract Interface</a:t>
            </a:r>
          </a:p>
        </p:txBody>
      </p:sp>
      <p:sp>
        <p:nvSpPr>
          <p:cNvPr id="34829" name="Text Box 32"/>
          <p:cNvSpPr txBox="1">
            <a:spLocks noChangeArrowheads="1"/>
          </p:cNvSpPr>
          <p:nvPr/>
        </p:nvSpPr>
        <p:spPr bwMode="auto">
          <a:xfrm>
            <a:off x="3140075" y="348932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Build Concrete Interface</a:t>
            </a:r>
          </a:p>
        </p:txBody>
      </p:sp>
      <p:sp>
        <p:nvSpPr>
          <p:cNvPr id="34830" name="Text Box 33"/>
          <p:cNvSpPr txBox="1">
            <a:spLocks noChangeArrowheads="1"/>
          </p:cNvSpPr>
          <p:nvPr/>
        </p:nvSpPr>
        <p:spPr bwMode="auto">
          <a:xfrm>
            <a:off x="3140075" y="377825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Fix Layout Problems</a:t>
            </a:r>
          </a:p>
        </p:txBody>
      </p:sp>
      <p:sp>
        <p:nvSpPr>
          <p:cNvPr id="1101863" name="Freeform 39"/>
          <p:cNvSpPr>
            <a:spLocks/>
          </p:cNvSpPr>
          <p:nvPr/>
        </p:nvSpPr>
        <p:spPr bwMode="auto">
          <a:xfrm>
            <a:off x="4038600" y="4267200"/>
            <a:ext cx="1828800" cy="914400"/>
          </a:xfrm>
          <a:custGeom>
            <a:avLst/>
            <a:gdLst>
              <a:gd name="T0" fmla="*/ 0 w 1248"/>
              <a:gd name="T1" fmla="*/ 432 h 432"/>
              <a:gd name="T2" fmla="*/ 768 w 1248"/>
              <a:gd name="T3" fmla="*/ 336 h 432"/>
              <a:gd name="T4" fmla="*/ 1248 w 1248"/>
              <a:gd name="T5" fmla="*/ 0 h 432"/>
              <a:gd name="T6" fmla="*/ 0 60000 65536"/>
              <a:gd name="T7" fmla="*/ 0 60000 65536"/>
              <a:gd name="T8" fmla="*/ 0 60000 65536"/>
              <a:gd name="T9" fmla="*/ 0 w 1248"/>
              <a:gd name="T10" fmla="*/ 0 h 432"/>
              <a:gd name="T11" fmla="*/ 1248 w 1248"/>
              <a:gd name="T12" fmla="*/ 432 h 432"/>
            </a:gdLst>
            <a:ahLst/>
            <a:cxnLst>
              <a:cxn ang="T6">
                <a:pos x="T0" y="T1"/>
              </a:cxn>
              <a:cxn ang="T7">
                <a:pos x="T2" y="T3"/>
              </a:cxn>
              <a:cxn ang="T8">
                <a:pos x="T4" y="T5"/>
              </a:cxn>
            </a:cxnLst>
            <a:rect l="T9" t="T10" r="T11" b="T12"/>
            <a:pathLst>
              <a:path w="1248" h="432">
                <a:moveTo>
                  <a:pt x="0" y="432"/>
                </a:moveTo>
                <a:cubicBezTo>
                  <a:pt x="280" y="420"/>
                  <a:pt x="560" y="408"/>
                  <a:pt x="768" y="336"/>
                </a:cubicBezTo>
                <a:cubicBezTo>
                  <a:pt x="976" y="264"/>
                  <a:pt x="1168" y="56"/>
                  <a:pt x="1248" y="0"/>
                </a:cubicBezTo>
              </a:path>
            </a:pathLst>
          </a:custGeom>
          <a:noFill/>
          <a:ln w="9525" cap="flat" cmpd="sng">
            <a:solidFill>
              <a:schemeClr val="tx1"/>
            </a:solidFill>
            <a:prstDash val="lgDash"/>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1864" name="Freeform 40"/>
          <p:cNvSpPr>
            <a:spLocks/>
          </p:cNvSpPr>
          <p:nvPr/>
        </p:nvSpPr>
        <p:spPr bwMode="auto">
          <a:xfrm>
            <a:off x="3733800" y="2286000"/>
            <a:ext cx="2209800" cy="685800"/>
          </a:xfrm>
          <a:custGeom>
            <a:avLst/>
            <a:gdLst>
              <a:gd name="T0" fmla="*/ 0 w 1392"/>
              <a:gd name="T1" fmla="*/ 0 h 432"/>
              <a:gd name="T2" fmla="*/ 912 w 1392"/>
              <a:gd name="T3" fmla="*/ 96 h 432"/>
              <a:gd name="T4" fmla="*/ 1392 w 1392"/>
              <a:gd name="T5" fmla="*/ 432 h 432"/>
              <a:gd name="T6" fmla="*/ 0 60000 65536"/>
              <a:gd name="T7" fmla="*/ 0 60000 65536"/>
              <a:gd name="T8" fmla="*/ 0 60000 65536"/>
              <a:gd name="T9" fmla="*/ 0 w 1392"/>
              <a:gd name="T10" fmla="*/ 0 h 432"/>
              <a:gd name="T11" fmla="*/ 1392 w 1392"/>
              <a:gd name="T12" fmla="*/ 432 h 432"/>
            </a:gdLst>
            <a:ahLst/>
            <a:cxnLst>
              <a:cxn ang="T6">
                <a:pos x="T0" y="T1"/>
              </a:cxn>
              <a:cxn ang="T7">
                <a:pos x="T2" y="T3"/>
              </a:cxn>
              <a:cxn ang="T8">
                <a:pos x="T4" y="T5"/>
              </a:cxn>
            </a:cxnLst>
            <a:rect l="T9" t="T10" r="T11" b="T12"/>
            <a:pathLst>
              <a:path w="1392" h="432">
                <a:moveTo>
                  <a:pt x="0" y="0"/>
                </a:moveTo>
                <a:cubicBezTo>
                  <a:pt x="340" y="12"/>
                  <a:pt x="680" y="24"/>
                  <a:pt x="912" y="96"/>
                </a:cubicBezTo>
                <a:cubicBezTo>
                  <a:pt x="1144" y="168"/>
                  <a:pt x="1268" y="300"/>
                  <a:pt x="1392" y="432"/>
                </a:cubicBezTo>
              </a:path>
            </a:pathLst>
          </a:custGeom>
          <a:noFill/>
          <a:ln w="9525" cap="flat" cmpd="sng">
            <a:solidFill>
              <a:schemeClr val="tx1"/>
            </a:solidFill>
            <a:prstDash val="lgDash"/>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833" name="Rectangle 41"/>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4834" name="Line 42"/>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01867" name="Text Box 43"/>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18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18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1863" grpId="0" animBg="1"/>
      <p:bldP spid="110186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x-none"/>
              <a:t>Uniform Architecture</a:t>
            </a:r>
          </a:p>
        </p:txBody>
      </p:sp>
      <p:sp>
        <p:nvSpPr>
          <p:cNvPr id="35843" name="Rectangle 3"/>
          <p:cNvSpPr>
            <a:spLocks noChangeArrowheads="1"/>
          </p:cNvSpPr>
          <p:nvPr/>
        </p:nvSpPr>
        <p:spPr bwMode="auto">
          <a:xfrm>
            <a:off x="1143000" y="1600200"/>
            <a:ext cx="6934200" cy="4267200"/>
          </a:xfrm>
          <a:prstGeom prst="rect">
            <a:avLst/>
          </a:prstGeom>
          <a:solidFill>
            <a:srgbClr val="F4F4F4"/>
          </a:solidFill>
          <a:ln w="38100">
            <a:solidFill>
              <a:schemeClr val="bg2"/>
            </a:solidFill>
            <a:prstDash val="dash"/>
            <a:miter lim="800000"/>
            <a:headEnd type="none" w="lg" len="lg"/>
            <a:tailEnd type="none" w="lg" len="lg"/>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44" name="Text Box 24"/>
          <p:cNvSpPr txBox="1">
            <a:spLocks noChangeArrowheads="1"/>
          </p:cNvSpPr>
          <p:nvPr/>
        </p:nvSpPr>
        <p:spPr bwMode="auto">
          <a:xfrm>
            <a:off x="3140075" y="291147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Build Abstract Interface</a:t>
            </a:r>
          </a:p>
        </p:txBody>
      </p:sp>
      <p:sp>
        <p:nvSpPr>
          <p:cNvPr id="35845" name="Text Box 25"/>
          <p:cNvSpPr txBox="1">
            <a:spLocks noChangeArrowheads="1"/>
          </p:cNvSpPr>
          <p:nvPr/>
        </p:nvSpPr>
        <p:spPr bwMode="auto">
          <a:xfrm>
            <a:off x="3140075" y="348932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Build Concrete Interface</a:t>
            </a:r>
          </a:p>
        </p:txBody>
      </p:sp>
      <p:sp>
        <p:nvSpPr>
          <p:cNvPr id="35846" name="Text Box 26"/>
          <p:cNvSpPr txBox="1">
            <a:spLocks noChangeArrowheads="1"/>
          </p:cNvSpPr>
          <p:nvPr/>
        </p:nvSpPr>
        <p:spPr bwMode="auto">
          <a:xfrm>
            <a:off x="3140075" y="377825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Fix Layout Problems</a:t>
            </a:r>
          </a:p>
        </p:txBody>
      </p:sp>
      <p:sp>
        <p:nvSpPr>
          <p:cNvPr id="35847" name="Freeform 27"/>
          <p:cNvSpPr>
            <a:spLocks/>
          </p:cNvSpPr>
          <p:nvPr/>
        </p:nvSpPr>
        <p:spPr bwMode="auto">
          <a:xfrm>
            <a:off x="3810000" y="4267200"/>
            <a:ext cx="2057400" cy="914400"/>
          </a:xfrm>
          <a:custGeom>
            <a:avLst/>
            <a:gdLst>
              <a:gd name="T0" fmla="*/ 0 w 1248"/>
              <a:gd name="T1" fmla="*/ 432 h 432"/>
              <a:gd name="T2" fmla="*/ 768 w 1248"/>
              <a:gd name="T3" fmla="*/ 336 h 432"/>
              <a:gd name="T4" fmla="*/ 1248 w 1248"/>
              <a:gd name="T5" fmla="*/ 0 h 432"/>
              <a:gd name="T6" fmla="*/ 0 60000 65536"/>
              <a:gd name="T7" fmla="*/ 0 60000 65536"/>
              <a:gd name="T8" fmla="*/ 0 60000 65536"/>
              <a:gd name="T9" fmla="*/ 0 w 1248"/>
              <a:gd name="T10" fmla="*/ 0 h 432"/>
              <a:gd name="T11" fmla="*/ 1248 w 1248"/>
              <a:gd name="T12" fmla="*/ 432 h 432"/>
            </a:gdLst>
            <a:ahLst/>
            <a:cxnLst>
              <a:cxn ang="T6">
                <a:pos x="T0" y="T1"/>
              </a:cxn>
              <a:cxn ang="T7">
                <a:pos x="T2" y="T3"/>
              </a:cxn>
              <a:cxn ang="T8">
                <a:pos x="T4" y="T5"/>
              </a:cxn>
            </a:cxnLst>
            <a:rect l="T9" t="T10" r="T11" b="T12"/>
            <a:pathLst>
              <a:path w="1248" h="432">
                <a:moveTo>
                  <a:pt x="0" y="432"/>
                </a:moveTo>
                <a:cubicBezTo>
                  <a:pt x="280" y="420"/>
                  <a:pt x="560" y="408"/>
                  <a:pt x="768" y="336"/>
                </a:cubicBezTo>
                <a:cubicBezTo>
                  <a:pt x="976" y="264"/>
                  <a:pt x="1168" y="56"/>
                  <a:pt x="1248" y="0"/>
                </a:cubicBezTo>
              </a:path>
            </a:pathLst>
          </a:custGeom>
          <a:noFill/>
          <a:ln w="9525" cap="flat" cmpd="sng">
            <a:solidFill>
              <a:schemeClr val="tx1"/>
            </a:solidFill>
            <a:prstDash val="lgDash"/>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8" name="Freeform 28"/>
          <p:cNvSpPr>
            <a:spLocks/>
          </p:cNvSpPr>
          <p:nvPr/>
        </p:nvSpPr>
        <p:spPr bwMode="auto">
          <a:xfrm>
            <a:off x="3733800" y="2286000"/>
            <a:ext cx="2209800" cy="685800"/>
          </a:xfrm>
          <a:custGeom>
            <a:avLst/>
            <a:gdLst>
              <a:gd name="T0" fmla="*/ 0 w 1392"/>
              <a:gd name="T1" fmla="*/ 0 h 432"/>
              <a:gd name="T2" fmla="*/ 912 w 1392"/>
              <a:gd name="T3" fmla="*/ 96 h 432"/>
              <a:gd name="T4" fmla="*/ 1392 w 1392"/>
              <a:gd name="T5" fmla="*/ 432 h 432"/>
              <a:gd name="T6" fmla="*/ 0 60000 65536"/>
              <a:gd name="T7" fmla="*/ 0 60000 65536"/>
              <a:gd name="T8" fmla="*/ 0 60000 65536"/>
              <a:gd name="T9" fmla="*/ 0 w 1392"/>
              <a:gd name="T10" fmla="*/ 0 h 432"/>
              <a:gd name="T11" fmla="*/ 1392 w 1392"/>
              <a:gd name="T12" fmla="*/ 432 h 432"/>
            </a:gdLst>
            <a:ahLst/>
            <a:cxnLst>
              <a:cxn ang="T6">
                <a:pos x="T0" y="T1"/>
              </a:cxn>
              <a:cxn ang="T7">
                <a:pos x="T2" y="T3"/>
              </a:cxn>
              <a:cxn ang="T8">
                <a:pos x="T4" y="T5"/>
              </a:cxn>
            </a:cxnLst>
            <a:rect l="T9" t="T10" r="T11" b="T12"/>
            <a:pathLst>
              <a:path w="1392" h="432">
                <a:moveTo>
                  <a:pt x="0" y="0"/>
                </a:moveTo>
                <a:cubicBezTo>
                  <a:pt x="340" y="12"/>
                  <a:pt x="680" y="24"/>
                  <a:pt x="912" y="96"/>
                </a:cubicBezTo>
                <a:cubicBezTo>
                  <a:pt x="1144" y="168"/>
                  <a:pt x="1268" y="300"/>
                  <a:pt x="1392" y="432"/>
                </a:cubicBezTo>
              </a:path>
            </a:pathLst>
          </a:custGeom>
          <a:noFill/>
          <a:ln w="9525" cap="flat" cmpd="sng">
            <a:solidFill>
              <a:schemeClr val="tx1"/>
            </a:solidFill>
            <a:prstDash val="lgDash"/>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849" name="Rectangle 29"/>
          <p:cNvSpPr>
            <a:spLocks noChangeArrowheads="1"/>
          </p:cNvSpPr>
          <p:nvPr/>
        </p:nvSpPr>
        <p:spPr bwMode="auto">
          <a:xfrm>
            <a:off x="1143000" y="1600200"/>
            <a:ext cx="6934200" cy="4267200"/>
          </a:xfrm>
          <a:prstGeom prst="rect">
            <a:avLst/>
          </a:prstGeom>
          <a:solidFill>
            <a:srgbClr val="F4F4F4">
              <a:alpha val="59999"/>
            </a:srgbClr>
          </a:solidFill>
          <a:ln w="38100">
            <a:solidFill>
              <a:schemeClr val="bg2"/>
            </a:solidFill>
            <a:prstDash val="dash"/>
            <a:miter lim="800000"/>
            <a:headEnd type="none" w="lg" len="lg"/>
            <a:tailEnd type="none" w="lg" len="lg"/>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pic>
        <p:nvPicPr>
          <p:cNvPr id="35850" name="Picture 20"/>
          <p:cNvPicPr>
            <a:picLocks noChangeAspect="1" noChangeArrowheads="1"/>
          </p:cNvPicPr>
          <p:nvPr/>
        </p:nvPicPr>
        <p:blipFill>
          <a:blip r:embed="rId2">
            <a:extLst>
              <a:ext uri="{28A0092B-C50C-407E-A947-70E740481C1C}">
                <a14:useLocalDpi xmlns:a14="http://schemas.microsoft.com/office/drawing/2010/main" val="0"/>
              </a:ext>
            </a:extLst>
          </a:blip>
          <a:srcRect l="2071" t="7167" r="2071" b="1237"/>
          <a:stretch>
            <a:fillRect/>
          </a:stretch>
        </p:blipFill>
        <p:spPr bwMode="auto">
          <a:xfrm>
            <a:off x="609600" y="1295400"/>
            <a:ext cx="10017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grpSp>
        <p:nvGrpSpPr>
          <p:cNvPr id="35851" name="Group 4"/>
          <p:cNvGrpSpPr>
            <a:grpSpLocks/>
          </p:cNvGrpSpPr>
          <p:nvPr/>
        </p:nvGrpSpPr>
        <p:grpSpPr bwMode="auto">
          <a:xfrm>
            <a:off x="5943600" y="3048000"/>
            <a:ext cx="1676400" cy="1517650"/>
            <a:chOff x="3792" y="1920"/>
            <a:chExt cx="1056" cy="956"/>
          </a:xfrm>
        </p:grpSpPr>
        <p:sp>
          <p:nvSpPr>
            <p:cNvPr id="35874" name="Text Box 5"/>
            <p:cNvSpPr txBox="1">
              <a:spLocks noChangeArrowheads="1"/>
            </p:cNvSpPr>
            <p:nvPr/>
          </p:nvSpPr>
          <p:spPr bwMode="auto">
            <a:xfrm>
              <a:off x="3792" y="2703"/>
              <a:ext cx="96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b="1">
                  <a:solidFill>
                    <a:schemeClr val="tx1"/>
                  </a:solidFill>
                  <a:latin typeface="Arial" charset="0"/>
                </a:rPr>
                <a:t>Knowledge Base</a:t>
              </a:r>
            </a:p>
          </p:txBody>
        </p:sp>
        <p:grpSp>
          <p:nvGrpSpPr>
            <p:cNvPr id="35875" name="Group 6"/>
            <p:cNvGrpSpPr>
              <a:grpSpLocks/>
            </p:cNvGrpSpPr>
            <p:nvPr/>
          </p:nvGrpSpPr>
          <p:grpSpPr bwMode="auto">
            <a:xfrm>
              <a:off x="3797" y="1920"/>
              <a:ext cx="960" cy="762"/>
              <a:chOff x="3749" y="1824"/>
              <a:chExt cx="960" cy="762"/>
            </a:xfrm>
          </p:grpSpPr>
          <p:sp>
            <p:nvSpPr>
              <p:cNvPr id="35877" name="Oval 7"/>
              <p:cNvSpPr>
                <a:spLocks noChangeArrowheads="1"/>
              </p:cNvSpPr>
              <p:nvPr/>
            </p:nvSpPr>
            <p:spPr bwMode="auto">
              <a:xfrm>
                <a:off x="3749" y="2448"/>
                <a:ext cx="960" cy="138"/>
              </a:xfrm>
              <a:prstGeom prst="ellipse">
                <a:avLst/>
              </a:prstGeom>
              <a:solidFill>
                <a:srgbClr val="EAEAEA"/>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78" name="Rectangle 8"/>
              <p:cNvSpPr>
                <a:spLocks noChangeArrowheads="1"/>
              </p:cNvSpPr>
              <p:nvPr/>
            </p:nvSpPr>
            <p:spPr bwMode="auto">
              <a:xfrm>
                <a:off x="3749" y="1893"/>
                <a:ext cx="960" cy="621"/>
              </a:xfrm>
              <a:prstGeom prst="rect">
                <a:avLst/>
              </a:prstGeom>
              <a:solidFill>
                <a:srgbClr val="EAEAEA"/>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79" name="Oval 9"/>
              <p:cNvSpPr>
                <a:spLocks noChangeArrowheads="1"/>
              </p:cNvSpPr>
              <p:nvPr/>
            </p:nvSpPr>
            <p:spPr bwMode="auto">
              <a:xfrm>
                <a:off x="3749" y="1824"/>
                <a:ext cx="960" cy="138"/>
              </a:xfrm>
              <a:prstGeom prst="ellipse">
                <a:avLst/>
              </a:prstGeom>
              <a:solidFill>
                <a:srgbClr val="EAEAEA"/>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80" name="Line 10"/>
              <p:cNvSpPr>
                <a:spLocks noChangeShapeType="1"/>
              </p:cNvSpPr>
              <p:nvPr/>
            </p:nvSpPr>
            <p:spPr bwMode="auto">
              <a:xfrm>
                <a:off x="3749" y="1893"/>
                <a:ext cx="0" cy="6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881" name="Line 11"/>
              <p:cNvSpPr>
                <a:spLocks noChangeShapeType="1"/>
              </p:cNvSpPr>
              <p:nvPr/>
            </p:nvSpPr>
            <p:spPr bwMode="auto">
              <a:xfrm>
                <a:off x="4709" y="1893"/>
                <a:ext cx="0" cy="621"/>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5876" name="Text Box 12"/>
            <p:cNvSpPr txBox="1">
              <a:spLocks noChangeArrowheads="1"/>
            </p:cNvSpPr>
            <p:nvPr/>
          </p:nvSpPr>
          <p:spPr bwMode="auto">
            <a:xfrm>
              <a:off x="3792" y="2097"/>
              <a:ext cx="1056" cy="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2550" indent="-82550"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buFont typeface="Wingdings" charset="2"/>
                <a:buChar char="§"/>
              </a:pPr>
              <a:r>
                <a:rPr lang="en-US" altLang="x-none" sz="900">
                  <a:solidFill>
                    <a:schemeClr val="tx1"/>
                  </a:solidFill>
                  <a:latin typeface="Arial" charset="0"/>
                </a:rPr>
                <a:t>Previous Specifications</a:t>
              </a:r>
            </a:p>
            <a:p>
              <a:pPr algn="l" eaLnBrk="1" hangingPunct="1">
                <a:spcBef>
                  <a:spcPct val="50000"/>
                </a:spcBef>
                <a:buFont typeface="Wingdings" charset="2"/>
                <a:buChar char="§"/>
              </a:pPr>
              <a:r>
                <a:rPr lang="en-US" altLang="x-none" sz="900">
                  <a:solidFill>
                    <a:schemeClr val="tx1"/>
                  </a:solidFill>
                  <a:latin typeface="Arial" charset="0"/>
                </a:rPr>
                <a:t>Functional Mappings Between Specifications</a:t>
              </a:r>
            </a:p>
            <a:p>
              <a:pPr algn="l" eaLnBrk="1" hangingPunct="1">
                <a:spcBef>
                  <a:spcPct val="50000"/>
                </a:spcBef>
                <a:buFont typeface="Wingdings" charset="2"/>
                <a:buChar char="§"/>
              </a:pPr>
              <a:r>
                <a:rPr lang="en-US" altLang="x-none" sz="900">
                  <a:solidFill>
                    <a:schemeClr val="tx1"/>
                  </a:solidFill>
                  <a:latin typeface="Arial" charset="0"/>
                </a:rPr>
                <a:t>Previously Generated UIs</a:t>
              </a:r>
            </a:p>
          </p:txBody>
        </p:sp>
      </p:grpSp>
      <p:sp>
        <p:nvSpPr>
          <p:cNvPr id="35852" name="Text Box 13"/>
          <p:cNvSpPr txBox="1">
            <a:spLocks noChangeArrowheads="1"/>
          </p:cNvSpPr>
          <p:nvPr/>
        </p:nvSpPr>
        <p:spPr bwMode="auto">
          <a:xfrm>
            <a:off x="2438400" y="2057400"/>
            <a:ext cx="17795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PUC Appliance</a:t>
            </a:r>
            <a:br>
              <a:rPr lang="en-US" altLang="x-none" sz="1200" b="1">
                <a:solidFill>
                  <a:schemeClr val="tx1"/>
                </a:solidFill>
                <a:latin typeface="Arial" charset="0"/>
              </a:rPr>
            </a:br>
            <a:r>
              <a:rPr lang="en-US" altLang="x-none" sz="1200" b="1">
                <a:solidFill>
                  <a:schemeClr val="tx1"/>
                </a:solidFill>
                <a:latin typeface="Arial" charset="0"/>
              </a:rPr>
              <a:t>Specification</a:t>
            </a:r>
          </a:p>
        </p:txBody>
      </p:sp>
      <p:grpSp>
        <p:nvGrpSpPr>
          <p:cNvPr id="35853" name="Group 17"/>
          <p:cNvGrpSpPr>
            <a:grpSpLocks/>
          </p:cNvGrpSpPr>
          <p:nvPr/>
        </p:nvGrpSpPr>
        <p:grpSpPr bwMode="auto">
          <a:xfrm flipV="1">
            <a:off x="2743200" y="2590800"/>
            <a:ext cx="488950" cy="2209800"/>
            <a:chOff x="1816" y="1887"/>
            <a:chExt cx="308" cy="986"/>
          </a:xfrm>
        </p:grpSpPr>
        <p:sp>
          <p:nvSpPr>
            <p:cNvPr id="35872" name="AutoShape 18"/>
            <p:cNvSpPr>
              <a:spLocks noChangeArrowheads="1"/>
            </p:cNvSpPr>
            <p:nvPr/>
          </p:nvSpPr>
          <p:spPr bwMode="auto">
            <a:xfrm flipV="1">
              <a:off x="1816" y="1887"/>
              <a:ext cx="308" cy="795"/>
            </a:xfrm>
            <a:prstGeom prst="downArrow">
              <a:avLst>
                <a:gd name="adj1" fmla="val 59824"/>
                <a:gd name="adj2" fmla="val 64529"/>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73" name="Rectangle 19"/>
            <p:cNvSpPr>
              <a:spLocks noChangeArrowheads="1"/>
            </p:cNvSpPr>
            <p:nvPr/>
          </p:nvSpPr>
          <p:spPr bwMode="auto">
            <a:xfrm flipV="1">
              <a:off x="1877" y="2460"/>
              <a:ext cx="185" cy="41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sp>
        <p:nvSpPr>
          <p:cNvPr id="35854" name="Oval 21"/>
          <p:cNvSpPr>
            <a:spLocks noChangeArrowheads="1"/>
          </p:cNvSpPr>
          <p:nvPr/>
        </p:nvSpPr>
        <p:spPr bwMode="auto">
          <a:xfrm>
            <a:off x="2909888" y="2973388"/>
            <a:ext cx="152400" cy="152400"/>
          </a:xfrm>
          <a:prstGeom prst="ellipse">
            <a:avLst/>
          </a:prstGeom>
          <a:solidFill>
            <a:schemeClr val="tx1">
              <a:alpha val="20000"/>
            </a:schemeClr>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55" name="Oval 22"/>
          <p:cNvSpPr>
            <a:spLocks noChangeArrowheads="1"/>
          </p:cNvSpPr>
          <p:nvPr/>
        </p:nvSpPr>
        <p:spPr bwMode="auto">
          <a:xfrm>
            <a:off x="2909888" y="3557588"/>
            <a:ext cx="152400" cy="152400"/>
          </a:xfrm>
          <a:prstGeom prst="ellipse">
            <a:avLst/>
          </a:prstGeom>
          <a:solidFill>
            <a:schemeClr val="tx1">
              <a:alpha val="20000"/>
            </a:schemeClr>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56" name="Oval 23"/>
          <p:cNvSpPr>
            <a:spLocks noChangeArrowheads="1"/>
          </p:cNvSpPr>
          <p:nvPr/>
        </p:nvSpPr>
        <p:spPr bwMode="auto">
          <a:xfrm>
            <a:off x="2909888" y="3835400"/>
            <a:ext cx="152400" cy="152400"/>
          </a:xfrm>
          <a:prstGeom prst="ellipse">
            <a:avLst/>
          </a:prstGeom>
          <a:solidFill>
            <a:schemeClr val="tx1">
              <a:alpha val="20000"/>
            </a:schemeClr>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57" name="Oval 30"/>
          <p:cNvSpPr>
            <a:spLocks noChangeArrowheads="1"/>
          </p:cNvSpPr>
          <p:nvPr/>
        </p:nvSpPr>
        <p:spPr bwMode="auto">
          <a:xfrm>
            <a:off x="2895600" y="2667000"/>
            <a:ext cx="182563" cy="182563"/>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58" name="Oval 31"/>
          <p:cNvSpPr>
            <a:spLocks noChangeArrowheads="1"/>
          </p:cNvSpPr>
          <p:nvPr/>
        </p:nvSpPr>
        <p:spPr bwMode="auto">
          <a:xfrm>
            <a:off x="2895600" y="3251200"/>
            <a:ext cx="182563" cy="182563"/>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59" name="Oval 32"/>
          <p:cNvSpPr>
            <a:spLocks noChangeArrowheads="1"/>
          </p:cNvSpPr>
          <p:nvPr/>
        </p:nvSpPr>
        <p:spPr bwMode="auto">
          <a:xfrm>
            <a:off x="2895600" y="4113213"/>
            <a:ext cx="182563" cy="182562"/>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102881" name="Text Box 33"/>
          <p:cNvSpPr txBox="1">
            <a:spLocks noChangeArrowheads="1"/>
          </p:cNvSpPr>
          <p:nvPr/>
        </p:nvSpPr>
        <p:spPr bwMode="auto">
          <a:xfrm>
            <a:off x="3140075" y="262255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Find Mappings</a:t>
            </a:r>
          </a:p>
        </p:txBody>
      </p:sp>
      <p:sp>
        <p:nvSpPr>
          <p:cNvPr id="1102882" name="Text Box 34"/>
          <p:cNvSpPr txBox="1">
            <a:spLocks noChangeArrowheads="1"/>
          </p:cNvSpPr>
          <p:nvPr/>
        </p:nvSpPr>
        <p:spPr bwMode="auto">
          <a:xfrm>
            <a:off x="3140075" y="3200400"/>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Modify Abstract Interface</a:t>
            </a:r>
          </a:p>
        </p:txBody>
      </p:sp>
      <p:sp>
        <p:nvSpPr>
          <p:cNvPr id="1102883" name="Text Box 35"/>
          <p:cNvSpPr txBox="1">
            <a:spLocks noChangeArrowheads="1"/>
          </p:cNvSpPr>
          <p:nvPr/>
        </p:nvSpPr>
        <p:spPr bwMode="auto">
          <a:xfrm>
            <a:off x="3140075" y="40687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Modify Concrete Interface</a:t>
            </a:r>
          </a:p>
        </p:txBody>
      </p:sp>
      <p:sp>
        <p:nvSpPr>
          <p:cNvPr id="1102884" name="Freeform 36"/>
          <p:cNvSpPr>
            <a:spLocks/>
          </p:cNvSpPr>
          <p:nvPr/>
        </p:nvSpPr>
        <p:spPr bwMode="auto">
          <a:xfrm>
            <a:off x="4419600" y="2774950"/>
            <a:ext cx="1447800" cy="381000"/>
          </a:xfrm>
          <a:custGeom>
            <a:avLst/>
            <a:gdLst>
              <a:gd name="T0" fmla="*/ 0 w 912"/>
              <a:gd name="T1" fmla="*/ 0 h 240"/>
              <a:gd name="T2" fmla="*/ 528 w 912"/>
              <a:gd name="T3" fmla="*/ 96 h 240"/>
              <a:gd name="T4" fmla="*/ 912 w 912"/>
              <a:gd name="T5" fmla="*/ 240 h 240"/>
              <a:gd name="T6" fmla="*/ 0 60000 65536"/>
              <a:gd name="T7" fmla="*/ 0 60000 65536"/>
              <a:gd name="T8" fmla="*/ 0 60000 65536"/>
              <a:gd name="T9" fmla="*/ 0 w 912"/>
              <a:gd name="T10" fmla="*/ 0 h 240"/>
              <a:gd name="T11" fmla="*/ 912 w 912"/>
              <a:gd name="T12" fmla="*/ 240 h 240"/>
            </a:gdLst>
            <a:ahLst/>
            <a:cxnLst>
              <a:cxn ang="T6">
                <a:pos x="T0" y="T1"/>
              </a:cxn>
              <a:cxn ang="T7">
                <a:pos x="T2" y="T3"/>
              </a:cxn>
              <a:cxn ang="T8">
                <a:pos x="T4" y="T5"/>
              </a:cxn>
            </a:cxnLst>
            <a:rect l="T9" t="T10" r="T11" b="T12"/>
            <a:pathLst>
              <a:path w="912" h="240">
                <a:moveTo>
                  <a:pt x="0" y="0"/>
                </a:moveTo>
                <a:cubicBezTo>
                  <a:pt x="188" y="28"/>
                  <a:pt x="376" y="56"/>
                  <a:pt x="528" y="96"/>
                </a:cubicBezTo>
                <a:cubicBezTo>
                  <a:pt x="680" y="136"/>
                  <a:pt x="796" y="188"/>
                  <a:pt x="912" y="240"/>
                </a:cubicBezTo>
              </a:path>
            </a:pathLst>
          </a:custGeom>
          <a:noFill/>
          <a:ln w="9525" cap="flat" cmpd="sng">
            <a:solidFill>
              <a:schemeClr val="tx1"/>
            </a:solidFill>
            <a:prstDash val="lgDash"/>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2886" name="Freeform 38"/>
          <p:cNvSpPr>
            <a:spLocks/>
          </p:cNvSpPr>
          <p:nvPr/>
        </p:nvSpPr>
        <p:spPr bwMode="auto">
          <a:xfrm>
            <a:off x="5105400" y="3340100"/>
            <a:ext cx="762000" cy="88900"/>
          </a:xfrm>
          <a:custGeom>
            <a:avLst/>
            <a:gdLst>
              <a:gd name="T0" fmla="*/ 480 w 480"/>
              <a:gd name="T1" fmla="*/ 56 h 56"/>
              <a:gd name="T2" fmla="*/ 240 w 480"/>
              <a:gd name="T3" fmla="*/ 8 h 56"/>
              <a:gd name="T4" fmla="*/ 0 w 480"/>
              <a:gd name="T5" fmla="*/ 8 h 56"/>
              <a:gd name="T6" fmla="*/ 0 60000 65536"/>
              <a:gd name="T7" fmla="*/ 0 60000 65536"/>
              <a:gd name="T8" fmla="*/ 0 60000 65536"/>
              <a:gd name="T9" fmla="*/ 0 w 480"/>
              <a:gd name="T10" fmla="*/ 0 h 56"/>
              <a:gd name="T11" fmla="*/ 480 w 480"/>
              <a:gd name="T12" fmla="*/ 56 h 56"/>
            </a:gdLst>
            <a:ahLst/>
            <a:cxnLst>
              <a:cxn ang="T6">
                <a:pos x="T0" y="T1"/>
              </a:cxn>
              <a:cxn ang="T7">
                <a:pos x="T2" y="T3"/>
              </a:cxn>
              <a:cxn ang="T8">
                <a:pos x="T4" y="T5"/>
              </a:cxn>
            </a:cxnLst>
            <a:rect l="T9" t="T10" r="T11" b="T12"/>
            <a:pathLst>
              <a:path w="480" h="56">
                <a:moveTo>
                  <a:pt x="480" y="56"/>
                </a:moveTo>
                <a:cubicBezTo>
                  <a:pt x="400" y="36"/>
                  <a:pt x="320" y="16"/>
                  <a:pt x="240" y="8"/>
                </a:cubicBezTo>
                <a:cubicBezTo>
                  <a:pt x="160" y="0"/>
                  <a:pt x="80" y="4"/>
                  <a:pt x="0" y="8"/>
                </a:cubicBezTo>
              </a:path>
            </a:pathLst>
          </a:custGeom>
          <a:noFill/>
          <a:ln w="9525" cap="flat" cmpd="sng">
            <a:solidFill>
              <a:schemeClr val="tx1"/>
            </a:solidFill>
            <a:prstDash val="lgDash"/>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2888" name="Freeform 40"/>
          <p:cNvSpPr>
            <a:spLocks/>
          </p:cNvSpPr>
          <p:nvPr/>
        </p:nvSpPr>
        <p:spPr bwMode="auto">
          <a:xfrm>
            <a:off x="5181600" y="3914775"/>
            <a:ext cx="685800" cy="304800"/>
          </a:xfrm>
          <a:custGeom>
            <a:avLst/>
            <a:gdLst>
              <a:gd name="T0" fmla="*/ 432 w 432"/>
              <a:gd name="T1" fmla="*/ 0 h 192"/>
              <a:gd name="T2" fmla="*/ 240 w 432"/>
              <a:gd name="T3" fmla="*/ 144 h 192"/>
              <a:gd name="T4" fmla="*/ 0 w 432"/>
              <a:gd name="T5" fmla="*/ 192 h 192"/>
              <a:gd name="T6" fmla="*/ 0 60000 65536"/>
              <a:gd name="T7" fmla="*/ 0 60000 65536"/>
              <a:gd name="T8" fmla="*/ 0 60000 65536"/>
              <a:gd name="T9" fmla="*/ 0 w 432"/>
              <a:gd name="T10" fmla="*/ 0 h 192"/>
              <a:gd name="T11" fmla="*/ 432 w 432"/>
              <a:gd name="T12" fmla="*/ 192 h 192"/>
            </a:gdLst>
            <a:ahLst/>
            <a:cxnLst>
              <a:cxn ang="T6">
                <a:pos x="T0" y="T1"/>
              </a:cxn>
              <a:cxn ang="T7">
                <a:pos x="T2" y="T3"/>
              </a:cxn>
              <a:cxn ang="T8">
                <a:pos x="T4" y="T5"/>
              </a:cxn>
            </a:cxnLst>
            <a:rect l="T9" t="T10" r="T11" b="T12"/>
            <a:pathLst>
              <a:path w="432" h="192">
                <a:moveTo>
                  <a:pt x="432" y="0"/>
                </a:moveTo>
                <a:cubicBezTo>
                  <a:pt x="372" y="56"/>
                  <a:pt x="312" y="112"/>
                  <a:pt x="240" y="144"/>
                </a:cubicBezTo>
                <a:cubicBezTo>
                  <a:pt x="168" y="176"/>
                  <a:pt x="84" y="184"/>
                  <a:pt x="0" y="192"/>
                </a:cubicBezTo>
              </a:path>
            </a:pathLst>
          </a:custGeom>
          <a:noFill/>
          <a:ln w="9525" cap="flat" cmpd="sng">
            <a:solidFill>
              <a:schemeClr val="tx1"/>
            </a:solidFill>
            <a:prstDash val="lgDash"/>
            <a:round/>
            <a:headEnd type="none" w="med" len="med"/>
            <a:tailEnd type="triangle" w="med" len="lg"/>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5866" name="Group 41"/>
          <p:cNvGrpSpPr>
            <a:grpSpLocks/>
          </p:cNvGrpSpPr>
          <p:nvPr/>
        </p:nvGrpSpPr>
        <p:grpSpPr bwMode="auto">
          <a:xfrm>
            <a:off x="2500313" y="4846638"/>
            <a:ext cx="1843087" cy="639762"/>
            <a:chOff x="1575" y="3053"/>
            <a:chExt cx="1161" cy="403"/>
          </a:xfrm>
        </p:grpSpPr>
        <p:sp>
          <p:nvSpPr>
            <p:cNvPr id="35870" name="Text Box 42"/>
            <p:cNvSpPr txBox="1">
              <a:spLocks noChangeArrowheads="1"/>
            </p:cNvSpPr>
            <p:nvPr/>
          </p:nvSpPr>
          <p:spPr bwMode="auto">
            <a:xfrm>
              <a:off x="1804" y="3053"/>
              <a:ext cx="932"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b="1">
                  <a:solidFill>
                    <a:schemeClr val="tx1"/>
                  </a:solidFill>
                  <a:latin typeface="Arial" charset="0"/>
                </a:rPr>
                <a:t>Personally Consistent </a:t>
              </a:r>
              <a:br>
                <a:rPr lang="en-US" altLang="x-none" sz="1200" b="1">
                  <a:solidFill>
                    <a:schemeClr val="tx1"/>
                  </a:solidFill>
                  <a:latin typeface="Arial" charset="0"/>
                </a:rPr>
              </a:br>
              <a:r>
                <a:rPr lang="en-US" altLang="x-none" sz="1200" b="1">
                  <a:solidFill>
                    <a:schemeClr val="tx1"/>
                  </a:solidFill>
                  <a:latin typeface="Arial" charset="0"/>
                </a:rPr>
                <a:t>User Interface</a:t>
              </a:r>
            </a:p>
          </p:txBody>
        </p:sp>
        <p:pic>
          <p:nvPicPr>
            <p:cNvPr id="35871" name="Picture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 y="3099"/>
              <a:ext cx="248" cy="329"/>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35867" name="Rectangle 44"/>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5868" name="Line 45"/>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02894" name="Text Box 46"/>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8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288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288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028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288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2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81" grpId="0"/>
      <p:bldP spid="1102882" grpId="0"/>
      <p:bldP spid="1102883" grpId="0"/>
      <p:bldP spid="1102884" grpId="0" animBg="1"/>
      <p:bldP spid="1102886" grpId="0" animBg="1"/>
      <p:bldP spid="110288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x-none"/>
              <a:t>Modifying the Abstract Interface</a:t>
            </a:r>
          </a:p>
        </p:txBody>
      </p:sp>
      <p:sp>
        <p:nvSpPr>
          <p:cNvPr id="1104899" name="Rectangle 3"/>
          <p:cNvSpPr>
            <a:spLocks noGrp="1" noChangeArrowheads="1"/>
          </p:cNvSpPr>
          <p:nvPr>
            <p:ph type="body" idx="1"/>
          </p:nvPr>
        </p:nvSpPr>
        <p:spPr/>
        <p:txBody>
          <a:bodyPr/>
          <a:lstStyle/>
          <a:p>
            <a:pPr marL="0" indent="0"/>
            <a:r>
              <a:rPr lang="en-US" altLang="x-none"/>
              <a:t>Two parts:</a:t>
            </a:r>
          </a:p>
          <a:p>
            <a:pPr lvl="1">
              <a:spcBef>
                <a:spcPct val="60000"/>
              </a:spcBef>
              <a:buFontTx/>
              <a:buNone/>
            </a:pPr>
            <a:r>
              <a:rPr lang="en-US" altLang="x-none">
                <a:latin typeface="Franklin Gothic Medium" charset="0"/>
              </a:rPr>
              <a:t>Functional modification</a:t>
            </a:r>
          </a:p>
          <a:p>
            <a:pPr lvl="2"/>
            <a:r>
              <a:rPr lang="en-US" altLang="x-none"/>
              <a:t>Similar functions are assigned similar labels</a:t>
            </a:r>
          </a:p>
          <a:p>
            <a:pPr lvl="2"/>
            <a:r>
              <a:rPr lang="en-US" altLang="x-none"/>
              <a:t>Similar functions are converted, if possible, to a consistent representation</a:t>
            </a:r>
          </a:p>
          <a:p>
            <a:pPr lvl="1">
              <a:spcBef>
                <a:spcPct val="60000"/>
              </a:spcBef>
              <a:buFontTx/>
              <a:buNone/>
            </a:pPr>
            <a:r>
              <a:rPr lang="en-US" altLang="x-none">
                <a:latin typeface="Franklin Gothic Medium" charset="0"/>
              </a:rPr>
              <a:t>Abstract structural modification</a:t>
            </a:r>
          </a:p>
          <a:p>
            <a:pPr lvl="2"/>
            <a:r>
              <a:rPr lang="en-US" altLang="x-none"/>
              <a:t>Similar functions are </a:t>
            </a:r>
            <a:r>
              <a:rPr lang="en-US" altLang="x-none">
                <a:latin typeface="Franklin Gothic Medium" charset="0"/>
              </a:rPr>
              <a:t>moved</a:t>
            </a:r>
            <a:r>
              <a:rPr lang="en-US" altLang="x-none"/>
              <a:t> to similar groups</a:t>
            </a:r>
          </a:p>
          <a:p>
            <a:pPr lvl="2"/>
            <a:r>
              <a:rPr lang="en-US" altLang="x-none"/>
              <a:t>Groups are </a:t>
            </a:r>
            <a:r>
              <a:rPr lang="en-US" altLang="x-none">
                <a:latin typeface="Franklin Gothic Medium" charset="0"/>
              </a:rPr>
              <a:t>reordered </a:t>
            </a:r>
            <a:r>
              <a:rPr lang="en-US" altLang="x-none"/>
              <a:t>to match previous</a:t>
            </a:r>
          </a:p>
          <a:p>
            <a:pPr marL="0" indent="0"/>
            <a:endParaRPr lang="en-US" altLang="x-none"/>
          </a:p>
          <a:p>
            <a:pPr marL="0" indent="0"/>
            <a:r>
              <a:rPr lang="en-US" altLang="x-none"/>
              <a:t>Heuristics for unique functions</a:t>
            </a:r>
          </a:p>
          <a:p>
            <a:pPr lvl="1"/>
            <a:r>
              <a:rPr lang="en-US" altLang="x-none">
                <a:latin typeface="Franklin Gothic Medium" charset="0"/>
              </a:rPr>
              <a:t>Move unique functions only with their siblings</a:t>
            </a:r>
          </a:p>
          <a:p>
            <a:pPr lvl="1"/>
            <a:r>
              <a:rPr lang="en-US" altLang="x-none">
                <a:latin typeface="Franklin Gothic Medium" charset="0"/>
              </a:rPr>
              <a:t>Unique functions at the beginning or end of a group are not reordered</a:t>
            </a:r>
          </a:p>
          <a:p>
            <a:pPr lvl="1"/>
            <a:r>
              <a:rPr lang="en-US" altLang="x-none">
                <a:latin typeface="Franklin Gothic Medium" charset="0"/>
              </a:rPr>
              <a:t>Unique functions in the middle of a group follow their preceding sibling</a:t>
            </a:r>
          </a:p>
        </p:txBody>
      </p:sp>
      <p:sp>
        <p:nvSpPr>
          <p:cNvPr id="36868" name="Rectangle 4"/>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6869" name="Line 5"/>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04902" name="Text Box 6"/>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04899">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04899">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4899">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489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2"/>
          <p:cNvSpPr>
            <a:spLocks noChangeShapeType="1"/>
          </p:cNvSpPr>
          <p:nvPr/>
        </p:nvSpPr>
        <p:spPr bwMode="auto">
          <a:xfrm flipV="1">
            <a:off x="5334000" y="4724400"/>
            <a:ext cx="609600" cy="838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1" name="Line 3"/>
          <p:cNvSpPr>
            <a:spLocks noChangeShapeType="1"/>
          </p:cNvSpPr>
          <p:nvPr/>
        </p:nvSpPr>
        <p:spPr bwMode="auto">
          <a:xfrm flipV="1">
            <a:off x="3425825" y="2133600"/>
            <a:ext cx="838200" cy="1066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2" name="Line 4"/>
          <p:cNvSpPr>
            <a:spLocks noChangeShapeType="1"/>
          </p:cNvSpPr>
          <p:nvPr/>
        </p:nvSpPr>
        <p:spPr bwMode="auto">
          <a:xfrm>
            <a:off x="4416425" y="1981200"/>
            <a:ext cx="2438400" cy="396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893" name="Rectangle 5"/>
          <p:cNvSpPr>
            <a:spLocks noGrp="1" noChangeArrowheads="1"/>
          </p:cNvSpPr>
          <p:nvPr>
            <p:ph type="title"/>
          </p:nvPr>
        </p:nvSpPr>
        <p:spPr/>
        <p:txBody>
          <a:bodyPr/>
          <a:lstStyle/>
          <a:p>
            <a:pPr>
              <a:spcBef>
                <a:spcPct val="40000"/>
              </a:spcBef>
            </a:pPr>
            <a:r>
              <a:rPr lang="en-US" altLang="x-none"/>
              <a:t>Moving</a:t>
            </a:r>
          </a:p>
        </p:txBody>
      </p:sp>
      <p:grpSp>
        <p:nvGrpSpPr>
          <p:cNvPr id="37894" name="Group 6"/>
          <p:cNvGrpSpPr>
            <a:grpSpLocks/>
          </p:cNvGrpSpPr>
          <p:nvPr/>
        </p:nvGrpSpPr>
        <p:grpSpPr bwMode="auto">
          <a:xfrm>
            <a:off x="3959225" y="1524000"/>
            <a:ext cx="914400" cy="914400"/>
            <a:chOff x="2304" y="1296"/>
            <a:chExt cx="576" cy="576"/>
          </a:xfrm>
        </p:grpSpPr>
        <p:sp>
          <p:nvSpPr>
            <p:cNvPr id="37919" name="Oval 7"/>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7920" name="Text Box 8"/>
            <p:cNvSpPr txBox="1">
              <a:spLocks noChangeArrowheads="1"/>
            </p:cNvSpPr>
            <p:nvPr/>
          </p:nvSpPr>
          <p:spPr bwMode="auto">
            <a:xfrm>
              <a:off x="2365" y="1459"/>
              <a:ext cx="4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Base</a:t>
              </a:r>
            </a:p>
          </p:txBody>
        </p:sp>
      </p:grpSp>
      <p:grpSp>
        <p:nvGrpSpPr>
          <p:cNvPr id="37895" name="Group 9"/>
          <p:cNvGrpSpPr>
            <a:grpSpLocks/>
          </p:cNvGrpSpPr>
          <p:nvPr/>
        </p:nvGrpSpPr>
        <p:grpSpPr bwMode="auto">
          <a:xfrm>
            <a:off x="2968625" y="2895600"/>
            <a:ext cx="914400" cy="914400"/>
            <a:chOff x="2304" y="1296"/>
            <a:chExt cx="576" cy="576"/>
          </a:xfrm>
        </p:grpSpPr>
        <p:sp>
          <p:nvSpPr>
            <p:cNvPr id="37917" name="Oval 10"/>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7918" name="Text Box 11"/>
            <p:cNvSpPr txBox="1">
              <a:spLocks noChangeArrowheads="1"/>
            </p:cNvSpPr>
            <p:nvPr/>
          </p:nvSpPr>
          <p:spPr bwMode="auto">
            <a:xfrm>
              <a:off x="2319" y="1459"/>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Status</a:t>
              </a:r>
            </a:p>
          </p:txBody>
        </p:sp>
      </p:grpSp>
      <p:grpSp>
        <p:nvGrpSpPr>
          <p:cNvPr id="37896" name="Group 12"/>
          <p:cNvGrpSpPr>
            <a:grpSpLocks/>
          </p:cNvGrpSpPr>
          <p:nvPr/>
        </p:nvGrpSpPr>
        <p:grpSpPr bwMode="auto">
          <a:xfrm>
            <a:off x="4797425" y="2895600"/>
            <a:ext cx="914400" cy="914400"/>
            <a:chOff x="2304" y="1296"/>
            <a:chExt cx="576" cy="576"/>
          </a:xfrm>
        </p:grpSpPr>
        <p:sp>
          <p:nvSpPr>
            <p:cNvPr id="37915" name="Oval 13"/>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7916" name="Text Box 14"/>
            <p:cNvSpPr txBox="1">
              <a:spLocks noChangeArrowheads="1"/>
            </p:cNvSpPr>
            <p:nvPr/>
          </p:nvSpPr>
          <p:spPr bwMode="auto">
            <a:xfrm>
              <a:off x="2339" y="1459"/>
              <a:ext cx="5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Setup</a:t>
              </a:r>
            </a:p>
          </p:txBody>
        </p:sp>
      </p:grpSp>
      <p:grpSp>
        <p:nvGrpSpPr>
          <p:cNvPr id="37897" name="Group 15"/>
          <p:cNvGrpSpPr>
            <a:grpSpLocks/>
          </p:cNvGrpSpPr>
          <p:nvPr/>
        </p:nvGrpSpPr>
        <p:grpSpPr bwMode="auto">
          <a:xfrm>
            <a:off x="5559425" y="4191000"/>
            <a:ext cx="914400" cy="914400"/>
            <a:chOff x="2304" y="1296"/>
            <a:chExt cx="576" cy="576"/>
          </a:xfrm>
        </p:grpSpPr>
        <p:sp>
          <p:nvSpPr>
            <p:cNvPr id="37913" name="Oval 16"/>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7914" name="Text Box 17"/>
            <p:cNvSpPr txBox="1">
              <a:spLocks noChangeArrowheads="1"/>
            </p:cNvSpPr>
            <p:nvPr/>
          </p:nvSpPr>
          <p:spPr bwMode="auto">
            <a:xfrm>
              <a:off x="2352" y="1459"/>
              <a:ext cx="4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Clock</a:t>
              </a:r>
            </a:p>
          </p:txBody>
        </p:sp>
      </p:grpSp>
      <p:grpSp>
        <p:nvGrpSpPr>
          <p:cNvPr id="37898" name="Group 18"/>
          <p:cNvGrpSpPr>
            <a:grpSpLocks/>
          </p:cNvGrpSpPr>
          <p:nvPr/>
        </p:nvGrpSpPr>
        <p:grpSpPr bwMode="auto">
          <a:xfrm>
            <a:off x="6321425" y="5486400"/>
            <a:ext cx="1069975" cy="914400"/>
            <a:chOff x="2258" y="1296"/>
            <a:chExt cx="674" cy="576"/>
          </a:xfrm>
        </p:grpSpPr>
        <p:sp>
          <p:nvSpPr>
            <p:cNvPr id="37911" name="Oval 19"/>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7912" name="Text Box 20"/>
            <p:cNvSpPr txBox="1">
              <a:spLocks noChangeArrowheads="1"/>
            </p:cNvSpPr>
            <p:nvPr/>
          </p:nvSpPr>
          <p:spPr bwMode="auto">
            <a:xfrm>
              <a:off x="2258" y="1459"/>
              <a:ext cx="6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Channel</a:t>
              </a:r>
            </a:p>
          </p:txBody>
        </p:sp>
      </p:grpSp>
      <p:sp>
        <p:nvSpPr>
          <p:cNvPr id="37899" name="Line 21"/>
          <p:cNvSpPr>
            <a:spLocks noChangeShapeType="1"/>
          </p:cNvSpPr>
          <p:nvPr/>
        </p:nvSpPr>
        <p:spPr bwMode="auto">
          <a:xfrm flipH="1">
            <a:off x="4568825" y="1447800"/>
            <a:ext cx="381000" cy="381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900" name="Line 22"/>
          <p:cNvSpPr>
            <a:spLocks noChangeShapeType="1"/>
          </p:cNvSpPr>
          <p:nvPr/>
        </p:nvSpPr>
        <p:spPr bwMode="auto">
          <a:xfrm>
            <a:off x="152400" y="2895600"/>
            <a:ext cx="243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1" name="Text Box 23"/>
          <p:cNvSpPr txBox="1">
            <a:spLocks noChangeArrowheads="1"/>
          </p:cNvSpPr>
          <p:nvPr/>
        </p:nvSpPr>
        <p:spPr bwMode="auto">
          <a:xfrm>
            <a:off x="228600" y="2470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37902" name="Text Box 24"/>
          <p:cNvSpPr txBox="1">
            <a:spLocks noChangeArrowheads="1"/>
          </p:cNvSpPr>
          <p:nvPr/>
        </p:nvSpPr>
        <p:spPr bwMode="auto">
          <a:xfrm>
            <a:off x="228600" y="2971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Samsung DVD-VCR</a:t>
            </a:r>
          </a:p>
        </p:txBody>
      </p:sp>
      <p:grpSp>
        <p:nvGrpSpPr>
          <p:cNvPr id="7" name="Group 25"/>
          <p:cNvGrpSpPr>
            <a:grpSpLocks/>
          </p:cNvGrpSpPr>
          <p:nvPr/>
        </p:nvGrpSpPr>
        <p:grpSpPr bwMode="auto">
          <a:xfrm>
            <a:off x="6553200" y="2470150"/>
            <a:ext cx="2438400" cy="806450"/>
            <a:chOff x="4128" y="1556"/>
            <a:chExt cx="1536" cy="508"/>
          </a:xfrm>
        </p:grpSpPr>
        <p:sp>
          <p:nvSpPr>
            <p:cNvPr id="37908" name="Line 26"/>
            <p:cNvSpPr>
              <a:spLocks noChangeShapeType="1"/>
            </p:cNvSpPr>
            <p:nvPr/>
          </p:nvSpPr>
          <p:spPr bwMode="auto">
            <a:xfrm>
              <a:off x="4128" y="1824"/>
              <a:ext cx="15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7909" name="Text Box 27"/>
            <p:cNvSpPr txBox="1">
              <a:spLocks noChangeArrowheads="1"/>
            </p:cNvSpPr>
            <p:nvPr/>
          </p:nvSpPr>
          <p:spPr bwMode="auto">
            <a:xfrm>
              <a:off x="4176" y="155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37910" name="Text Box 28"/>
            <p:cNvSpPr txBox="1">
              <a:spLocks noChangeArrowheads="1"/>
            </p:cNvSpPr>
            <p:nvPr/>
          </p:nvSpPr>
          <p:spPr bwMode="auto">
            <a:xfrm>
              <a:off x="4176" y="1872"/>
              <a:ext cx="14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Mitsubishi DVCR</a:t>
              </a:r>
            </a:p>
          </p:txBody>
        </p:sp>
      </p:grpSp>
      <p:sp>
        <p:nvSpPr>
          <p:cNvPr id="37904" name="Rectangle 29"/>
          <p:cNvSpPr>
            <a:spLocks noChangeArrowheads="1"/>
          </p:cNvSpPr>
          <p:nvPr/>
        </p:nvSpPr>
        <p:spPr bwMode="auto">
          <a:xfrm>
            <a:off x="4876800" y="5410200"/>
            <a:ext cx="914400" cy="381000"/>
          </a:xfrm>
          <a:prstGeom prst="rect">
            <a:avLst/>
          </a:prstGeom>
          <a:solidFill>
            <a:schemeClr val="bg1"/>
          </a:solidFill>
          <a:ln w="12700">
            <a:solidFill>
              <a:schemeClr val="tx1"/>
            </a:solidFill>
            <a:miter lim="800000"/>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7905" name="Rectangle 30"/>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7906" name="Line 31"/>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06976" name="Text Box 32"/>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2"/>
          <p:cNvSpPr>
            <a:spLocks noChangeShapeType="1"/>
          </p:cNvSpPr>
          <p:nvPr/>
        </p:nvSpPr>
        <p:spPr bwMode="auto">
          <a:xfrm flipV="1">
            <a:off x="5334000" y="4724400"/>
            <a:ext cx="609600" cy="838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5" name="Line 3"/>
          <p:cNvSpPr>
            <a:spLocks noChangeShapeType="1"/>
          </p:cNvSpPr>
          <p:nvPr/>
        </p:nvSpPr>
        <p:spPr bwMode="auto">
          <a:xfrm flipV="1">
            <a:off x="3425825" y="2133600"/>
            <a:ext cx="838200" cy="1066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6" name="Line 4"/>
          <p:cNvSpPr>
            <a:spLocks noChangeShapeType="1"/>
          </p:cNvSpPr>
          <p:nvPr/>
        </p:nvSpPr>
        <p:spPr bwMode="auto">
          <a:xfrm>
            <a:off x="4416425" y="1981200"/>
            <a:ext cx="2438400" cy="396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17" name="Rectangle 5"/>
          <p:cNvSpPr>
            <a:spLocks noGrp="1" noChangeArrowheads="1"/>
          </p:cNvSpPr>
          <p:nvPr>
            <p:ph type="title"/>
          </p:nvPr>
        </p:nvSpPr>
        <p:spPr/>
        <p:txBody>
          <a:bodyPr/>
          <a:lstStyle/>
          <a:p>
            <a:pPr>
              <a:spcBef>
                <a:spcPct val="40000"/>
              </a:spcBef>
            </a:pPr>
            <a:r>
              <a:rPr lang="en-US" altLang="x-none"/>
              <a:t>Moving</a:t>
            </a:r>
          </a:p>
        </p:txBody>
      </p:sp>
      <p:grpSp>
        <p:nvGrpSpPr>
          <p:cNvPr id="38918" name="Group 6"/>
          <p:cNvGrpSpPr>
            <a:grpSpLocks/>
          </p:cNvGrpSpPr>
          <p:nvPr/>
        </p:nvGrpSpPr>
        <p:grpSpPr bwMode="auto">
          <a:xfrm>
            <a:off x="3959225" y="1524000"/>
            <a:ext cx="914400" cy="914400"/>
            <a:chOff x="2304" y="1296"/>
            <a:chExt cx="576" cy="576"/>
          </a:xfrm>
        </p:grpSpPr>
        <p:sp>
          <p:nvSpPr>
            <p:cNvPr id="38945" name="Oval 7"/>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8946" name="Text Box 8"/>
            <p:cNvSpPr txBox="1">
              <a:spLocks noChangeArrowheads="1"/>
            </p:cNvSpPr>
            <p:nvPr/>
          </p:nvSpPr>
          <p:spPr bwMode="auto">
            <a:xfrm>
              <a:off x="2365" y="1459"/>
              <a:ext cx="4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Base</a:t>
              </a:r>
            </a:p>
          </p:txBody>
        </p:sp>
      </p:grpSp>
      <p:grpSp>
        <p:nvGrpSpPr>
          <p:cNvPr id="38919" name="Group 9"/>
          <p:cNvGrpSpPr>
            <a:grpSpLocks/>
          </p:cNvGrpSpPr>
          <p:nvPr/>
        </p:nvGrpSpPr>
        <p:grpSpPr bwMode="auto">
          <a:xfrm>
            <a:off x="2968625" y="2895600"/>
            <a:ext cx="914400" cy="914400"/>
            <a:chOff x="2304" y="1296"/>
            <a:chExt cx="576" cy="576"/>
          </a:xfrm>
        </p:grpSpPr>
        <p:sp>
          <p:nvSpPr>
            <p:cNvPr id="38943" name="Oval 10"/>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8944" name="Text Box 11"/>
            <p:cNvSpPr txBox="1">
              <a:spLocks noChangeArrowheads="1"/>
            </p:cNvSpPr>
            <p:nvPr/>
          </p:nvSpPr>
          <p:spPr bwMode="auto">
            <a:xfrm>
              <a:off x="2319" y="1459"/>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Status</a:t>
              </a:r>
            </a:p>
          </p:txBody>
        </p:sp>
      </p:grpSp>
      <p:grpSp>
        <p:nvGrpSpPr>
          <p:cNvPr id="38920" name="Group 12"/>
          <p:cNvGrpSpPr>
            <a:grpSpLocks/>
          </p:cNvGrpSpPr>
          <p:nvPr/>
        </p:nvGrpSpPr>
        <p:grpSpPr bwMode="auto">
          <a:xfrm>
            <a:off x="4797425" y="2895600"/>
            <a:ext cx="914400" cy="914400"/>
            <a:chOff x="2304" y="1296"/>
            <a:chExt cx="576" cy="576"/>
          </a:xfrm>
        </p:grpSpPr>
        <p:sp>
          <p:nvSpPr>
            <p:cNvPr id="38941" name="Oval 13"/>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8942" name="Text Box 14"/>
            <p:cNvSpPr txBox="1">
              <a:spLocks noChangeArrowheads="1"/>
            </p:cNvSpPr>
            <p:nvPr/>
          </p:nvSpPr>
          <p:spPr bwMode="auto">
            <a:xfrm>
              <a:off x="2339" y="1459"/>
              <a:ext cx="5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Setup</a:t>
              </a:r>
            </a:p>
          </p:txBody>
        </p:sp>
      </p:grpSp>
      <p:grpSp>
        <p:nvGrpSpPr>
          <p:cNvPr id="38921" name="Group 15"/>
          <p:cNvGrpSpPr>
            <a:grpSpLocks/>
          </p:cNvGrpSpPr>
          <p:nvPr/>
        </p:nvGrpSpPr>
        <p:grpSpPr bwMode="auto">
          <a:xfrm>
            <a:off x="5559425" y="4191000"/>
            <a:ext cx="914400" cy="914400"/>
            <a:chOff x="2304" y="1296"/>
            <a:chExt cx="576" cy="576"/>
          </a:xfrm>
        </p:grpSpPr>
        <p:sp>
          <p:nvSpPr>
            <p:cNvPr id="38939" name="Oval 16"/>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8940" name="Text Box 17"/>
            <p:cNvSpPr txBox="1">
              <a:spLocks noChangeArrowheads="1"/>
            </p:cNvSpPr>
            <p:nvPr/>
          </p:nvSpPr>
          <p:spPr bwMode="auto">
            <a:xfrm>
              <a:off x="2352" y="1459"/>
              <a:ext cx="4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Clock</a:t>
              </a:r>
            </a:p>
          </p:txBody>
        </p:sp>
      </p:grpSp>
      <p:grpSp>
        <p:nvGrpSpPr>
          <p:cNvPr id="38922" name="Group 18"/>
          <p:cNvGrpSpPr>
            <a:grpSpLocks/>
          </p:cNvGrpSpPr>
          <p:nvPr/>
        </p:nvGrpSpPr>
        <p:grpSpPr bwMode="auto">
          <a:xfrm>
            <a:off x="6321425" y="5486400"/>
            <a:ext cx="1069975" cy="914400"/>
            <a:chOff x="2258" y="1296"/>
            <a:chExt cx="674" cy="576"/>
          </a:xfrm>
        </p:grpSpPr>
        <p:sp>
          <p:nvSpPr>
            <p:cNvPr id="38937" name="Oval 19"/>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8938" name="Text Box 20"/>
            <p:cNvSpPr txBox="1">
              <a:spLocks noChangeArrowheads="1"/>
            </p:cNvSpPr>
            <p:nvPr/>
          </p:nvSpPr>
          <p:spPr bwMode="auto">
            <a:xfrm>
              <a:off x="2258" y="1459"/>
              <a:ext cx="6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Channel</a:t>
              </a:r>
            </a:p>
          </p:txBody>
        </p:sp>
      </p:grpSp>
      <p:sp>
        <p:nvSpPr>
          <p:cNvPr id="38923" name="Line 21"/>
          <p:cNvSpPr>
            <a:spLocks noChangeShapeType="1"/>
          </p:cNvSpPr>
          <p:nvPr/>
        </p:nvSpPr>
        <p:spPr bwMode="auto">
          <a:xfrm flipH="1">
            <a:off x="5410200" y="2819400"/>
            <a:ext cx="381000" cy="381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924" name="Line 22"/>
          <p:cNvSpPr>
            <a:spLocks noChangeShapeType="1"/>
          </p:cNvSpPr>
          <p:nvPr/>
        </p:nvSpPr>
        <p:spPr bwMode="auto">
          <a:xfrm>
            <a:off x="152400" y="2895600"/>
            <a:ext cx="243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25" name="Text Box 23"/>
          <p:cNvSpPr txBox="1">
            <a:spLocks noChangeArrowheads="1"/>
          </p:cNvSpPr>
          <p:nvPr/>
        </p:nvSpPr>
        <p:spPr bwMode="auto">
          <a:xfrm>
            <a:off x="228600" y="2470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38926" name="Text Box 24"/>
          <p:cNvSpPr txBox="1">
            <a:spLocks noChangeArrowheads="1"/>
          </p:cNvSpPr>
          <p:nvPr/>
        </p:nvSpPr>
        <p:spPr bwMode="auto">
          <a:xfrm>
            <a:off x="228600" y="2089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Setup</a:t>
            </a:r>
          </a:p>
        </p:txBody>
      </p:sp>
      <p:sp>
        <p:nvSpPr>
          <p:cNvPr id="38927" name="Text Box 25"/>
          <p:cNvSpPr txBox="1">
            <a:spLocks noChangeArrowheads="1"/>
          </p:cNvSpPr>
          <p:nvPr/>
        </p:nvSpPr>
        <p:spPr bwMode="auto">
          <a:xfrm>
            <a:off x="228600" y="2971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Samsung DVD-VCR</a:t>
            </a:r>
          </a:p>
        </p:txBody>
      </p:sp>
      <p:grpSp>
        <p:nvGrpSpPr>
          <p:cNvPr id="7" name="Group 26"/>
          <p:cNvGrpSpPr>
            <a:grpSpLocks/>
          </p:cNvGrpSpPr>
          <p:nvPr/>
        </p:nvGrpSpPr>
        <p:grpSpPr bwMode="auto">
          <a:xfrm>
            <a:off x="6553200" y="2089150"/>
            <a:ext cx="2438400" cy="1187450"/>
            <a:chOff x="4128" y="1316"/>
            <a:chExt cx="1536" cy="748"/>
          </a:xfrm>
        </p:grpSpPr>
        <p:sp>
          <p:nvSpPr>
            <p:cNvPr id="38933" name="Line 27"/>
            <p:cNvSpPr>
              <a:spLocks noChangeShapeType="1"/>
            </p:cNvSpPr>
            <p:nvPr/>
          </p:nvSpPr>
          <p:spPr bwMode="auto">
            <a:xfrm>
              <a:off x="4128" y="1824"/>
              <a:ext cx="15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8934" name="Text Box 28"/>
            <p:cNvSpPr txBox="1">
              <a:spLocks noChangeArrowheads="1"/>
            </p:cNvSpPr>
            <p:nvPr/>
          </p:nvSpPr>
          <p:spPr bwMode="auto">
            <a:xfrm>
              <a:off x="4176" y="155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38935" name="Text Box 29"/>
            <p:cNvSpPr txBox="1">
              <a:spLocks noChangeArrowheads="1"/>
            </p:cNvSpPr>
            <p:nvPr/>
          </p:nvSpPr>
          <p:spPr bwMode="auto">
            <a:xfrm>
              <a:off x="4176" y="131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Setup</a:t>
              </a:r>
            </a:p>
          </p:txBody>
        </p:sp>
        <p:sp>
          <p:nvSpPr>
            <p:cNvPr id="38936" name="Text Box 30"/>
            <p:cNvSpPr txBox="1">
              <a:spLocks noChangeArrowheads="1"/>
            </p:cNvSpPr>
            <p:nvPr/>
          </p:nvSpPr>
          <p:spPr bwMode="auto">
            <a:xfrm>
              <a:off x="4176" y="1872"/>
              <a:ext cx="14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Mitsubishi DVCR</a:t>
              </a:r>
            </a:p>
          </p:txBody>
        </p:sp>
      </p:grpSp>
      <p:sp>
        <p:nvSpPr>
          <p:cNvPr id="38929" name="Rectangle 31"/>
          <p:cNvSpPr>
            <a:spLocks noChangeArrowheads="1"/>
          </p:cNvSpPr>
          <p:nvPr/>
        </p:nvSpPr>
        <p:spPr bwMode="auto">
          <a:xfrm>
            <a:off x="4876800" y="5410200"/>
            <a:ext cx="914400" cy="381000"/>
          </a:xfrm>
          <a:prstGeom prst="rect">
            <a:avLst/>
          </a:prstGeom>
          <a:solidFill>
            <a:schemeClr val="bg1"/>
          </a:solidFill>
          <a:ln w="12700">
            <a:solidFill>
              <a:schemeClr val="tx1"/>
            </a:solidFill>
            <a:miter lim="800000"/>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8930" name="Rectangle 32"/>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8931" name="Line 33"/>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08002" name="Text Box 34"/>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p:cNvSpPr>
            <a:spLocks noChangeShapeType="1"/>
          </p:cNvSpPr>
          <p:nvPr/>
        </p:nvSpPr>
        <p:spPr bwMode="auto">
          <a:xfrm flipV="1">
            <a:off x="5334000" y="4724400"/>
            <a:ext cx="609600" cy="838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39" name="Line 3"/>
          <p:cNvSpPr>
            <a:spLocks noChangeShapeType="1"/>
          </p:cNvSpPr>
          <p:nvPr/>
        </p:nvSpPr>
        <p:spPr bwMode="auto">
          <a:xfrm flipV="1">
            <a:off x="3425825" y="2133600"/>
            <a:ext cx="838200" cy="1066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0" name="Line 4"/>
          <p:cNvSpPr>
            <a:spLocks noChangeShapeType="1"/>
          </p:cNvSpPr>
          <p:nvPr/>
        </p:nvSpPr>
        <p:spPr bwMode="auto">
          <a:xfrm>
            <a:off x="4416425" y="1981200"/>
            <a:ext cx="2438400" cy="3962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1" name="Rectangle 5"/>
          <p:cNvSpPr>
            <a:spLocks noGrp="1" noChangeArrowheads="1"/>
          </p:cNvSpPr>
          <p:nvPr>
            <p:ph type="title"/>
          </p:nvPr>
        </p:nvSpPr>
        <p:spPr/>
        <p:txBody>
          <a:bodyPr/>
          <a:lstStyle/>
          <a:p>
            <a:pPr>
              <a:spcBef>
                <a:spcPct val="40000"/>
              </a:spcBef>
            </a:pPr>
            <a:r>
              <a:rPr lang="en-US" altLang="x-none"/>
              <a:t>Moving</a:t>
            </a:r>
          </a:p>
        </p:txBody>
      </p:sp>
      <p:grpSp>
        <p:nvGrpSpPr>
          <p:cNvPr id="39942" name="Group 6"/>
          <p:cNvGrpSpPr>
            <a:grpSpLocks/>
          </p:cNvGrpSpPr>
          <p:nvPr/>
        </p:nvGrpSpPr>
        <p:grpSpPr bwMode="auto">
          <a:xfrm>
            <a:off x="3959225" y="1524000"/>
            <a:ext cx="914400" cy="914400"/>
            <a:chOff x="2304" y="1296"/>
            <a:chExt cx="576" cy="576"/>
          </a:xfrm>
        </p:grpSpPr>
        <p:sp>
          <p:nvSpPr>
            <p:cNvPr id="39971" name="Oval 7"/>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9972" name="Text Box 8"/>
            <p:cNvSpPr txBox="1">
              <a:spLocks noChangeArrowheads="1"/>
            </p:cNvSpPr>
            <p:nvPr/>
          </p:nvSpPr>
          <p:spPr bwMode="auto">
            <a:xfrm>
              <a:off x="2365" y="1459"/>
              <a:ext cx="4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Base</a:t>
              </a:r>
            </a:p>
          </p:txBody>
        </p:sp>
      </p:grpSp>
      <p:grpSp>
        <p:nvGrpSpPr>
          <p:cNvPr id="39943" name="Group 9"/>
          <p:cNvGrpSpPr>
            <a:grpSpLocks/>
          </p:cNvGrpSpPr>
          <p:nvPr/>
        </p:nvGrpSpPr>
        <p:grpSpPr bwMode="auto">
          <a:xfrm>
            <a:off x="2968625" y="2895600"/>
            <a:ext cx="914400" cy="914400"/>
            <a:chOff x="2304" y="1296"/>
            <a:chExt cx="576" cy="576"/>
          </a:xfrm>
        </p:grpSpPr>
        <p:sp>
          <p:nvSpPr>
            <p:cNvPr id="39969" name="Oval 10"/>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9970" name="Text Box 11"/>
            <p:cNvSpPr txBox="1">
              <a:spLocks noChangeArrowheads="1"/>
            </p:cNvSpPr>
            <p:nvPr/>
          </p:nvSpPr>
          <p:spPr bwMode="auto">
            <a:xfrm>
              <a:off x="2319" y="1459"/>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Status</a:t>
              </a:r>
            </a:p>
          </p:txBody>
        </p:sp>
      </p:grpSp>
      <p:grpSp>
        <p:nvGrpSpPr>
          <p:cNvPr id="39944" name="Group 12"/>
          <p:cNvGrpSpPr>
            <a:grpSpLocks/>
          </p:cNvGrpSpPr>
          <p:nvPr/>
        </p:nvGrpSpPr>
        <p:grpSpPr bwMode="auto">
          <a:xfrm>
            <a:off x="4797425" y="2895600"/>
            <a:ext cx="914400" cy="914400"/>
            <a:chOff x="2304" y="1296"/>
            <a:chExt cx="576" cy="576"/>
          </a:xfrm>
        </p:grpSpPr>
        <p:sp>
          <p:nvSpPr>
            <p:cNvPr id="39967" name="Oval 13"/>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9968" name="Text Box 14"/>
            <p:cNvSpPr txBox="1">
              <a:spLocks noChangeArrowheads="1"/>
            </p:cNvSpPr>
            <p:nvPr/>
          </p:nvSpPr>
          <p:spPr bwMode="auto">
            <a:xfrm>
              <a:off x="2339" y="1459"/>
              <a:ext cx="5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Setup</a:t>
              </a:r>
            </a:p>
          </p:txBody>
        </p:sp>
      </p:grpSp>
      <p:grpSp>
        <p:nvGrpSpPr>
          <p:cNvPr id="39945" name="Group 15"/>
          <p:cNvGrpSpPr>
            <a:grpSpLocks/>
          </p:cNvGrpSpPr>
          <p:nvPr/>
        </p:nvGrpSpPr>
        <p:grpSpPr bwMode="auto">
          <a:xfrm>
            <a:off x="5559425" y="4191000"/>
            <a:ext cx="914400" cy="914400"/>
            <a:chOff x="2304" y="1296"/>
            <a:chExt cx="576" cy="576"/>
          </a:xfrm>
        </p:grpSpPr>
        <p:sp>
          <p:nvSpPr>
            <p:cNvPr id="39965" name="Oval 16"/>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9966" name="Text Box 17"/>
            <p:cNvSpPr txBox="1">
              <a:spLocks noChangeArrowheads="1"/>
            </p:cNvSpPr>
            <p:nvPr/>
          </p:nvSpPr>
          <p:spPr bwMode="auto">
            <a:xfrm>
              <a:off x="2352" y="1459"/>
              <a:ext cx="4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Clock</a:t>
              </a:r>
            </a:p>
          </p:txBody>
        </p:sp>
      </p:grpSp>
      <p:grpSp>
        <p:nvGrpSpPr>
          <p:cNvPr id="39946" name="Group 18"/>
          <p:cNvGrpSpPr>
            <a:grpSpLocks/>
          </p:cNvGrpSpPr>
          <p:nvPr/>
        </p:nvGrpSpPr>
        <p:grpSpPr bwMode="auto">
          <a:xfrm>
            <a:off x="6321425" y="5486400"/>
            <a:ext cx="1069975" cy="914400"/>
            <a:chOff x="2258" y="1296"/>
            <a:chExt cx="674" cy="576"/>
          </a:xfrm>
        </p:grpSpPr>
        <p:sp>
          <p:nvSpPr>
            <p:cNvPr id="39963" name="Oval 19"/>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9964" name="Text Box 20"/>
            <p:cNvSpPr txBox="1">
              <a:spLocks noChangeArrowheads="1"/>
            </p:cNvSpPr>
            <p:nvPr/>
          </p:nvSpPr>
          <p:spPr bwMode="auto">
            <a:xfrm>
              <a:off x="2258" y="1459"/>
              <a:ext cx="6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Channel</a:t>
              </a:r>
            </a:p>
          </p:txBody>
        </p:sp>
      </p:grpSp>
      <p:sp>
        <p:nvSpPr>
          <p:cNvPr id="39947" name="Line 21"/>
          <p:cNvSpPr>
            <a:spLocks noChangeShapeType="1"/>
          </p:cNvSpPr>
          <p:nvPr/>
        </p:nvSpPr>
        <p:spPr bwMode="auto">
          <a:xfrm flipH="1">
            <a:off x="6172200" y="4114800"/>
            <a:ext cx="381000" cy="38100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8" name="Line 22"/>
          <p:cNvSpPr>
            <a:spLocks noChangeShapeType="1"/>
          </p:cNvSpPr>
          <p:nvPr/>
        </p:nvSpPr>
        <p:spPr bwMode="auto">
          <a:xfrm>
            <a:off x="152400" y="2895600"/>
            <a:ext cx="243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49" name="Text Box 23"/>
          <p:cNvSpPr txBox="1">
            <a:spLocks noChangeArrowheads="1"/>
          </p:cNvSpPr>
          <p:nvPr/>
        </p:nvSpPr>
        <p:spPr bwMode="auto">
          <a:xfrm>
            <a:off x="228600" y="2470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39950" name="Text Box 24"/>
          <p:cNvSpPr txBox="1">
            <a:spLocks noChangeArrowheads="1"/>
          </p:cNvSpPr>
          <p:nvPr/>
        </p:nvSpPr>
        <p:spPr bwMode="auto">
          <a:xfrm>
            <a:off x="228600" y="2089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Setup</a:t>
            </a:r>
          </a:p>
        </p:txBody>
      </p:sp>
      <p:sp>
        <p:nvSpPr>
          <p:cNvPr id="39951" name="Text Box 25"/>
          <p:cNvSpPr txBox="1">
            <a:spLocks noChangeArrowheads="1"/>
          </p:cNvSpPr>
          <p:nvPr/>
        </p:nvSpPr>
        <p:spPr bwMode="auto">
          <a:xfrm>
            <a:off x="228600" y="1708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Clock</a:t>
            </a:r>
          </a:p>
        </p:txBody>
      </p:sp>
      <p:sp>
        <p:nvSpPr>
          <p:cNvPr id="39952" name="Text Box 26"/>
          <p:cNvSpPr txBox="1">
            <a:spLocks noChangeArrowheads="1"/>
          </p:cNvSpPr>
          <p:nvPr/>
        </p:nvSpPr>
        <p:spPr bwMode="auto">
          <a:xfrm>
            <a:off x="228600" y="2971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Samsung DVD-VCR</a:t>
            </a:r>
          </a:p>
        </p:txBody>
      </p:sp>
      <p:grpSp>
        <p:nvGrpSpPr>
          <p:cNvPr id="7" name="Group 27"/>
          <p:cNvGrpSpPr>
            <a:grpSpLocks/>
          </p:cNvGrpSpPr>
          <p:nvPr/>
        </p:nvGrpSpPr>
        <p:grpSpPr bwMode="auto">
          <a:xfrm>
            <a:off x="6553200" y="1708150"/>
            <a:ext cx="2438400" cy="1568450"/>
            <a:chOff x="4128" y="1076"/>
            <a:chExt cx="1536" cy="988"/>
          </a:xfrm>
        </p:grpSpPr>
        <p:sp>
          <p:nvSpPr>
            <p:cNvPr id="39958" name="Line 28"/>
            <p:cNvSpPr>
              <a:spLocks noChangeShapeType="1"/>
            </p:cNvSpPr>
            <p:nvPr/>
          </p:nvSpPr>
          <p:spPr bwMode="auto">
            <a:xfrm>
              <a:off x="4128" y="1824"/>
              <a:ext cx="15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9959" name="Text Box 29"/>
            <p:cNvSpPr txBox="1">
              <a:spLocks noChangeArrowheads="1"/>
            </p:cNvSpPr>
            <p:nvPr/>
          </p:nvSpPr>
          <p:spPr bwMode="auto">
            <a:xfrm>
              <a:off x="4176" y="155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39960" name="Text Box 30"/>
            <p:cNvSpPr txBox="1">
              <a:spLocks noChangeArrowheads="1"/>
            </p:cNvSpPr>
            <p:nvPr/>
          </p:nvSpPr>
          <p:spPr bwMode="auto">
            <a:xfrm>
              <a:off x="4176" y="131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Status</a:t>
              </a:r>
            </a:p>
          </p:txBody>
        </p:sp>
        <p:sp>
          <p:nvSpPr>
            <p:cNvPr id="39961" name="Text Box 31"/>
            <p:cNvSpPr txBox="1">
              <a:spLocks noChangeArrowheads="1"/>
            </p:cNvSpPr>
            <p:nvPr/>
          </p:nvSpPr>
          <p:spPr bwMode="auto">
            <a:xfrm>
              <a:off x="4176" y="107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Clock</a:t>
              </a:r>
            </a:p>
          </p:txBody>
        </p:sp>
        <p:sp>
          <p:nvSpPr>
            <p:cNvPr id="39962" name="Text Box 32"/>
            <p:cNvSpPr txBox="1">
              <a:spLocks noChangeArrowheads="1"/>
            </p:cNvSpPr>
            <p:nvPr/>
          </p:nvSpPr>
          <p:spPr bwMode="auto">
            <a:xfrm>
              <a:off x="4176" y="1872"/>
              <a:ext cx="14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Mitsubishi DVCR</a:t>
              </a:r>
            </a:p>
          </p:txBody>
        </p:sp>
      </p:grpSp>
      <p:sp>
        <p:nvSpPr>
          <p:cNvPr id="39954" name="Rectangle 33"/>
          <p:cNvSpPr>
            <a:spLocks noChangeArrowheads="1"/>
          </p:cNvSpPr>
          <p:nvPr/>
        </p:nvSpPr>
        <p:spPr bwMode="auto">
          <a:xfrm>
            <a:off x="4876800" y="5410200"/>
            <a:ext cx="914400" cy="381000"/>
          </a:xfrm>
          <a:prstGeom prst="rect">
            <a:avLst/>
          </a:prstGeom>
          <a:solidFill>
            <a:schemeClr val="bg1"/>
          </a:solidFill>
          <a:ln w="12700">
            <a:solidFill>
              <a:schemeClr val="tx1"/>
            </a:solidFill>
            <a:miter lim="800000"/>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9955" name="Rectangle 34"/>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39956" name="Line 35"/>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09028" name="Text Box 36"/>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Line 2"/>
          <p:cNvSpPr>
            <a:spLocks noChangeShapeType="1"/>
          </p:cNvSpPr>
          <p:nvPr/>
        </p:nvSpPr>
        <p:spPr bwMode="auto">
          <a:xfrm flipV="1">
            <a:off x="2438400" y="3581400"/>
            <a:ext cx="838200" cy="1066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3" name="Line 3"/>
          <p:cNvSpPr>
            <a:spLocks noChangeShapeType="1"/>
          </p:cNvSpPr>
          <p:nvPr/>
        </p:nvSpPr>
        <p:spPr bwMode="auto">
          <a:xfrm flipV="1">
            <a:off x="3425825" y="2133600"/>
            <a:ext cx="838200" cy="1066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4" name="Line 4"/>
          <p:cNvSpPr>
            <a:spLocks noChangeShapeType="1"/>
          </p:cNvSpPr>
          <p:nvPr/>
        </p:nvSpPr>
        <p:spPr bwMode="auto">
          <a:xfrm>
            <a:off x="4416425" y="1981200"/>
            <a:ext cx="1046163" cy="17065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65" name="Rectangle 5"/>
          <p:cNvSpPr>
            <a:spLocks noGrp="1" noChangeArrowheads="1"/>
          </p:cNvSpPr>
          <p:nvPr>
            <p:ph type="title"/>
          </p:nvPr>
        </p:nvSpPr>
        <p:spPr/>
        <p:txBody>
          <a:bodyPr/>
          <a:lstStyle/>
          <a:p>
            <a:pPr>
              <a:spcBef>
                <a:spcPct val="40000"/>
              </a:spcBef>
            </a:pPr>
            <a:r>
              <a:rPr lang="en-US" altLang="x-none"/>
              <a:t>Moving</a:t>
            </a:r>
          </a:p>
        </p:txBody>
      </p:sp>
      <p:grpSp>
        <p:nvGrpSpPr>
          <p:cNvPr id="40966" name="Group 6"/>
          <p:cNvGrpSpPr>
            <a:grpSpLocks/>
          </p:cNvGrpSpPr>
          <p:nvPr/>
        </p:nvGrpSpPr>
        <p:grpSpPr bwMode="auto">
          <a:xfrm>
            <a:off x="3959225" y="1524000"/>
            <a:ext cx="914400" cy="914400"/>
            <a:chOff x="2304" y="1296"/>
            <a:chExt cx="576" cy="576"/>
          </a:xfrm>
        </p:grpSpPr>
        <p:sp>
          <p:nvSpPr>
            <p:cNvPr id="40998" name="Oval 7"/>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0999" name="Text Box 8"/>
            <p:cNvSpPr txBox="1">
              <a:spLocks noChangeArrowheads="1"/>
            </p:cNvSpPr>
            <p:nvPr/>
          </p:nvSpPr>
          <p:spPr bwMode="auto">
            <a:xfrm>
              <a:off x="2365" y="1459"/>
              <a:ext cx="4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Base</a:t>
              </a:r>
            </a:p>
          </p:txBody>
        </p:sp>
      </p:grpSp>
      <p:grpSp>
        <p:nvGrpSpPr>
          <p:cNvPr id="40967" name="Group 9"/>
          <p:cNvGrpSpPr>
            <a:grpSpLocks/>
          </p:cNvGrpSpPr>
          <p:nvPr/>
        </p:nvGrpSpPr>
        <p:grpSpPr bwMode="auto">
          <a:xfrm>
            <a:off x="2968625" y="2895600"/>
            <a:ext cx="914400" cy="914400"/>
            <a:chOff x="2304" y="1296"/>
            <a:chExt cx="576" cy="576"/>
          </a:xfrm>
        </p:grpSpPr>
        <p:sp>
          <p:nvSpPr>
            <p:cNvPr id="40996" name="Oval 10"/>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0997" name="Text Box 11"/>
            <p:cNvSpPr txBox="1">
              <a:spLocks noChangeArrowheads="1"/>
            </p:cNvSpPr>
            <p:nvPr/>
          </p:nvSpPr>
          <p:spPr bwMode="auto">
            <a:xfrm>
              <a:off x="2319" y="1459"/>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Status</a:t>
              </a:r>
            </a:p>
          </p:txBody>
        </p:sp>
      </p:grpSp>
      <p:grpSp>
        <p:nvGrpSpPr>
          <p:cNvPr id="40968" name="Group 12"/>
          <p:cNvGrpSpPr>
            <a:grpSpLocks/>
          </p:cNvGrpSpPr>
          <p:nvPr/>
        </p:nvGrpSpPr>
        <p:grpSpPr bwMode="auto">
          <a:xfrm>
            <a:off x="4797425" y="2895600"/>
            <a:ext cx="914400" cy="914400"/>
            <a:chOff x="2304" y="1296"/>
            <a:chExt cx="576" cy="576"/>
          </a:xfrm>
        </p:grpSpPr>
        <p:sp>
          <p:nvSpPr>
            <p:cNvPr id="40994" name="Oval 13"/>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0995" name="Text Box 14"/>
            <p:cNvSpPr txBox="1">
              <a:spLocks noChangeArrowheads="1"/>
            </p:cNvSpPr>
            <p:nvPr/>
          </p:nvSpPr>
          <p:spPr bwMode="auto">
            <a:xfrm>
              <a:off x="2339" y="1459"/>
              <a:ext cx="5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Setup</a:t>
              </a:r>
            </a:p>
          </p:txBody>
        </p:sp>
      </p:grpSp>
      <p:sp>
        <p:nvSpPr>
          <p:cNvPr id="40969" name="Line 15"/>
          <p:cNvSpPr>
            <a:spLocks noChangeShapeType="1"/>
          </p:cNvSpPr>
          <p:nvPr/>
        </p:nvSpPr>
        <p:spPr bwMode="auto">
          <a:xfrm>
            <a:off x="152400" y="2895600"/>
            <a:ext cx="243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0" name="Text Box 16"/>
          <p:cNvSpPr txBox="1">
            <a:spLocks noChangeArrowheads="1"/>
          </p:cNvSpPr>
          <p:nvPr/>
        </p:nvSpPr>
        <p:spPr bwMode="auto">
          <a:xfrm>
            <a:off x="228600" y="2470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40971" name="Text Box 17"/>
          <p:cNvSpPr txBox="1">
            <a:spLocks noChangeArrowheads="1"/>
          </p:cNvSpPr>
          <p:nvPr/>
        </p:nvSpPr>
        <p:spPr bwMode="auto">
          <a:xfrm>
            <a:off x="228600" y="2089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Setup</a:t>
            </a:r>
          </a:p>
        </p:txBody>
      </p:sp>
      <p:sp>
        <p:nvSpPr>
          <p:cNvPr id="40972" name="Text Box 18"/>
          <p:cNvSpPr txBox="1">
            <a:spLocks noChangeArrowheads="1"/>
          </p:cNvSpPr>
          <p:nvPr/>
        </p:nvSpPr>
        <p:spPr bwMode="auto">
          <a:xfrm>
            <a:off x="228600" y="1708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Clock</a:t>
            </a:r>
          </a:p>
        </p:txBody>
      </p:sp>
      <p:sp>
        <p:nvSpPr>
          <p:cNvPr id="40973" name="Text Box 19"/>
          <p:cNvSpPr txBox="1">
            <a:spLocks noChangeArrowheads="1"/>
          </p:cNvSpPr>
          <p:nvPr/>
        </p:nvSpPr>
        <p:spPr bwMode="auto">
          <a:xfrm>
            <a:off x="228600" y="2971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Samsung DVD-VCR</a:t>
            </a:r>
          </a:p>
        </p:txBody>
      </p:sp>
      <p:sp>
        <p:nvSpPr>
          <p:cNvPr id="40974" name="Line 20"/>
          <p:cNvSpPr>
            <a:spLocks noChangeShapeType="1"/>
          </p:cNvSpPr>
          <p:nvPr/>
        </p:nvSpPr>
        <p:spPr bwMode="auto">
          <a:xfrm>
            <a:off x="6553200" y="2895600"/>
            <a:ext cx="243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75" name="Text Box 21"/>
          <p:cNvSpPr txBox="1">
            <a:spLocks noChangeArrowheads="1"/>
          </p:cNvSpPr>
          <p:nvPr/>
        </p:nvSpPr>
        <p:spPr bwMode="auto">
          <a:xfrm>
            <a:off x="6629400" y="2470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40976" name="Text Box 22"/>
          <p:cNvSpPr txBox="1">
            <a:spLocks noChangeArrowheads="1"/>
          </p:cNvSpPr>
          <p:nvPr/>
        </p:nvSpPr>
        <p:spPr bwMode="auto">
          <a:xfrm>
            <a:off x="6629400" y="2089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Status</a:t>
            </a:r>
          </a:p>
        </p:txBody>
      </p:sp>
      <p:sp>
        <p:nvSpPr>
          <p:cNvPr id="40977" name="Text Box 23"/>
          <p:cNvSpPr txBox="1">
            <a:spLocks noChangeArrowheads="1"/>
          </p:cNvSpPr>
          <p:nvPr/>
        </p:nvSpPr>
        <p:spPr bwMode="auto">
          <a:xfrm>
            <a:off x="6629400" y="1708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Clock</a:t>
            </a:r>
          </a:p>
        </p:txBody>
      </p:sp>
      <p:sp>
        <p:nvSpPr>
          <p:cNvPr id="40978" name="Text Box 24"/>
          <p:cNvSpPr txBox="1">
            <a:spLocks noChangeArrowheads="1"/>
          </p:cNvSpPr>
          <p:nvPr/>
        </p:nvSpPr>
        <p:spPr bwMode="auto">
          <a:xfrm>
            <a:off x="6629400" y="2971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Mitsubishi DVCR</a:t>
            </a:r>
          </a:p>
        </p:txBody>
      </p:sp>
      <p:grpSp>
        <p:nvGrpSpPr>
          <p:cNvPr id="5" name="Group 25"/>
          <p:cNvGrpSpPr>
            <a:grpSpLocks/>
          </p:cNvGrpSpPr>
          <p:nvPr/>
        </p:nvGrpSpPr>
        <p:grpSpPr bwMode="auto">
          <a:xfrm>
            <a:off x="4876800" y="4114800"/>
            <a:ext cx="2514600" cy="2286000"/>
            <a:chOff x="3072" y="2592"/>
            <a:chExt cx="1584" cy="1440"/>
          </a:xfrm>
        </p:grpSpPr>
        <p:sp>
          <p:nvSpPr>
            <p:cNvPr id="40984" name="Line 26"/>
            <p:cNvSpPr>
              <a:spLocks noChangeShapeType="1"/>
            </p:cNvSpPr>
            <p:nvPr/>
          </p:nvSpPr>
          <p:spPr bwMode="auto">
            <a:xfrm>
              <a:off x="3744" y="2832"/>
              <a:ext cx="659" cy="10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0985" name="Line 27"/>
            <p:cNvSpPr>
              <a:spLocks noChangeShapeType="1"/>
            </p:cNvSpPr>
            <p:nvPr/>
          </p:nvSpPr>
          <p:spPr bwMode="auto">
            <a:xfrm flipV="1">
              <a:off x="3360" y="2976"/>
              <a:ext cx="384" cy="52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0986" name="Group 28"/>
            <p:cNvGrpSpPr>
              <a:grpSpLocks/>
            </p:cNvGrpSpPr>
            <p:nvPr/>
          </p:nvGrpSpPr>
          <p:grpSpPr bwMode="auto">
            <a:xfrm>
              <a:off x="3502" y="2640"/>
              <a:ext cx="576" cy="576"/>
              <a:chOff x="2304" y="1296"/>
              <a:chExt cx="576" cy="576"/>
            </a:xfrm>
          </p:grpSpPr>
          <p:sp>
            <p:nvSpPr>
              <p:cNvPr id="40992" name="Oval 29"/>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0993" name="Text Box 30"/>
              <p:cNvSpPr txBox="1">
                <a:spLocks noChangeArrowheads="1"/>
              </p:cNvSpPr>
              <p:nvPr/>
            </p:nvSpPr>
            <p:spPr bwMode="auto">
              <a:xfrm>
                <a:off x="2352" y="1459"/>
                <a:ext cx="4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Clock</a:t>
                </a:r>
              </a:p>
            </p:txBody>
          </p:sp>
        </p:grpSp>
        <p:grpSp>
          <p:nvGrpSpPr>
            <p:cNvPr id="40987" name="Group 31"/>
            <p:cNvGrpSpPr>
              <a:grpSpLocks/>
            </p:cNvGrpSpPr>
            <p:nvPr/>
          </p:nvGrpSpPr>
          <p:grpSpPr bwMode="auto">
            <a:xfrm>
              <a:off x="3982" y="3456"/>
              <a:ext cx="674" cy="576"/>
              <a:chOff x="2258" y="1296"/>
              <a:chExt cx="674" cy="576"/>
            </a:xfrm>
          </p:grpSpPr>
          <p:sp>
            <p:nvSpPr>
              <p:cNvPr id="40990" name="Oval 32"/>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0991" name="Text Box 33"/>
              <p:cNvSpPr txBox="1">
                <a:spLocks noChangeArrowheads="1"/>
              </p:cNvSpPr>
              <p:nvPr/>
            </p:nvSpPr>
            <p:spPr bwMode="auto">
              <a:xfrm>
                <a:off x="2258" y="1459"/>
                <a:ext cx="6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Channel</a:t>
                </a:r>
              </a:p>
            </p:txBody>
          </p:sp>
        </p:grpSp>
        <p:sp>
          <p:nvSpPr>
            <p:cNvPr id="40988" name="Line 34"/>
            <p:cNvSpPr>
              <a:spLocks noChangeShapeType="1"/>
            </p:cNvSpPr>
            <p:nvPr/>
          </p:nvSpPr>
          <p:spPr bwMode="auto">
            <a:xfrm flipH="1">
              <a:off x="3888" y="2592"/>
              <a:ext cx="240" cy="24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89" name="Rectangle 35"/>
            <p:cNvSpPr>
              <a:spLocks noChangeArrowheads="1"/>
            </p:cNvSpPr>
            <p:nvPr/>
          </p:nvSpPr>
          <p:spPr bwMode="auto">
            <a:xfrm>
              <a:off x="3072" y="3408"/>
              <a:ext cx="576" cy="240"/>
            </a:xfrm>
            <a:prstGeom prst="rect">
              <a:avLst/>
            </a:prstGeom>
            <a:solidFill>
              <a:schemeClr val="bg1"/>
            </a:solidFill>
            <a:ln w="12700">
              <a:solidFill>
                <a:schemeClr val="tx1"/>
              </a:solidFill>
              <a:miter lim="800000"/>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sp>
        <p:nvSpPr>
          <p:cNvPr id="1110052" name="Text Box 36"/>
          <p:cNvSpPr txBox="1">
            <a:spLocks noChangeArrowheads="1"/>
          </p:cNvSpPr>
          <p:nvPr/>
        </p:nvSpPr>
        <p:spPr bwMode="auto">
          <a:xfrm>
            <a:off x="228600" y="2085975"/>
            <a:ext cx="2286000" cy="349250"/>
          </a:xfrm>
          <a:prstGeom prst="rect">
            <a:avLst/>
          </a:prstGeom>
          <a:solidFill>
            <a:schemeClr val="bg1"/>
          </a:solidFill>
          <a:ln w="12700">
            <a:solidFill>
              <a:schemeClr val="tx1"/>
            </a:solidFill>
            <a:miter lim="800000"/>
            <a:headEnd/>
            <a:tailEnd/>
          </a:ln>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Status</a:t>
            </a:r>
          </a:p>
        </p:txBody>
      </p:sp>
      <p:sp>
        <p:nvSpPr>
          <p:cNvPr id="40981" name="Rectangle 37"/>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0982" name="Line 38"/>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10055" name="Text Box 39"/>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3.33333E-6 -4.62873E-6 L -0.37916 -4.62873E-6 " pathEditMode="relative" rAng="0" ptsTypes="AA">
                                      <p:cBhvr>
                                        <p:cTn id="6" dur="500" fill="hold"/>
                                        <p:tgtEl>
                                          <p:spTgt spid="5"/>
                                        </p:tgtEl>
                                        <p:attrNameLst>
                                          <p:attrName>ppt_x</p:attrName>
                                          <p:attrName>ppt_y</p:attrName>
                                        </p:attrNameLst>
                                      </p:cBhvr>
                                      <p:rCtr x="-18958" y="0"/>
                                    </p:animMotion>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111001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10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18" grpId="0" animBg="1"/>
      <p:bldP spid="111005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2" name="Line 2"/>
          <p:cNvSpPr>
            <a:spLocks noChangeShapeType="1"/>
          </p:cNvSpPr>
          <p:nvPr/>
        </p:nvSpPr>
        <p:spPr bwMode="auto">
          <a:xfrm>
            <a:off x="5334000" y="3505200"/>
            <a:ext cx="609600" cy="990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11043" name="Line 3"/>
          <p:cNvSpPr>
            <a:spLocks noChangeShapeType="1"/>
          </p:cNvSpPr>
          <p:nvPr/>
        </p:nvSpPr>
        <p:spPr bwMode="auto">
          <a:xfrm>
            <a:off x="2609850" y="4714875"/>
            <a:ext cx="609600" cy="990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88" name="Line 4"/>
          <p:cNvSpPr>
            <a:spLocks noChangeShapeType="1"/>
          </p:cNvSpPr>
          <p:nvPr/>
        </p:nvSpPr>
        <p:spPr bwMode="auto">
          <a:xfrm flipV="1">
            <a:off x="2438400" y="3581400"/>
            <a:ext cx="838200" cy="1066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89" name="Line 5"/>
          <p:cNvSpPr>
            <a:spLocks noChangeShapeType="1"/>
          </p:cNvSpPr>
          <p:nvPr/>
        </p:nvSpPr>
        <p:spPr bwMode="auto">
          <a:xfrm flipV="1">
            <a:off x="1866900" y="4714875"/>
            <a:ext cx="609600" cy="8382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0" name="Line 6"/>
          <p:cNvSpPr>
            <a:spLocks noChangeShapeType="1"/>
          </p:cNvSpPr>
          <p:nvPr/>
        </p:nvSpPr>
        <p:spPr bwMode="auto">
          <a:xfrm flipV="1">
            <a:off x="3425825" y="2133600"/>
            <a:ext cx="838200" cy="1066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1" name="Line 7"/>
          <p:cNvSpPr>
            <a:spLocks noChangeShapeType="1"/>
          </p:cNvSpPr>
          <p:nvPr/>
        </p:nvSpPr>
        <p:spPr bwMode="auto">
          <a:xfrm>
            <a:off x="4416425" y="1981200"/>
            <a:ext cx="1036638" cy="16970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2" name="Rectangle 8"/>
          <p:cNvSpPr>
            <a:spLocks noGrp="1" noChangeArrowheads="1"/>
          </p:cNvSpPr>
          <p:nvPr>
            <p:ph type="title"/>
          </p:nvPr>
        </p:nvSpPr>
        <p:spPr/>
        <p:txBody>
          <a:bodyPr/>
          <a:lstStyle/>
          <a:p>
            <a:pPr>
              <a:spcBef>
                <a:spcPct val="40000"/>
              </a:spcBef>
            </a:pPr>
            <a:r>
              <a:rPr lang="en-US" altLang="x-none"/>
              <a:t>Moving</a:t>
            </a:r>
          </a:p>
        </p:txBody>
      </p:sp>
      <p:grpSp>
        <p:nvGrpSpPr>
          <p:cNvPr id="41993" name="Group 9"/>
          <p:cNvGrpSpPr>
            <a:grpSpLocks/>
          </p:cNvGrpSpPr>
          <p:nvPr/>
        </p:nvGrpSpPr>
        <p:grpSpPr bwMode="auto">
          <a:xfrm>
            <a:off x="3959225" y="1524000"/>
            <a:ext cx="914400" cy="914400"/>
            <a:chOff x="2304" y="1296"/>
            <a:chExt cx="576" cy="576"/>
          </a:xfrm>
        </p:grpSpPr>
        <p:sp>
          <p:nvSpPr>
            <p:cNvPr id="42026" name="Oval 10"/>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2027" name="Text Box 11"/>
            <p:cNvSpPr txBox="1">
              <a:spLocks noChangeArrowheads="1"/>
            </p:cNvSpPr>
            <p:nvPr/>
          </p:nvSpPr>
          <p:spPr bwMode="auto">
            <a:xfrm>
              <a:off x="2365" y="1459"/>
              <a:ext cx="45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Base</a:t>
              </a:r>
            </a:p>
          </p:txBody>
        </p:sp>
      </p:grpSp>
      <p:grpSp>
        <p:nvGrpSpPr>
          <p:cNvPr id="41994" name="Group 12"/>
          <p:cNvGrpSpPr>
            <a:grpSpLocks/>
          </p:cNvGrpSpPr>
          <p:nvPr/>
        </p:nvGrpSpPr>
        <p:grpSpPr bwMode="auto">
          <a:xfrm>
            <a:off x="2968625" y="2895600"/>
            <a:ext cx="914400" cy="914400"/>
            <a:chOff x="2304" y="1296"/>
            <a:chExt cx="576" cy="576"/>
          </a:xfrm>
        </p:grpSpPr>
        <p:sp>
          <p:nvSpPr>
            <p:cNvPr id="42024" name="Oval 13"/>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2025" name="Text Box 14"/>
            <p:cNvSpPr txBox="1">
              <a:spLocks noChangeArrowheads="1"/>
            </p:cNvSpPr>
            <p:nvPr/>
          </p:nvSpPr>
          <p:spPr bwMode="auto">
            <a:xfrm>
              <a:off x="2319" y="1459"/>
              <a:ext cx="55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Status</a:t>
              </a:r>
            </a:p>
          </p:txBody>
        </p:sp>
      </p:grpSp>
      <p:grpSp>
        <p:nvGrpSpPr>
          <p:cNvPr id="41995" name="Group 15"/>
          <p:cNvGrpSpPr>
            <a:grpSpLocks/>
          </p:cNvGrpSpPr>
          <p:nvPr/>
        </p:nvGrpSpPr>
        <p:grpSpPr bwMode="auto">
          <a:xfrm>
            <a:off x="4797425" y="2895600"/>
            <a:ext cx="914400" cy="914400"/>
            <a:chOff x="2304" y="1296"/>
            <a:chExt cx="576" cy="576"/>
          </a:xfrm>
        </p:grpSpPr>
        <p:sp>
          <p:nvSpPr>
            <p:cNvPr id="42022" name="Oval 16"/>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2023" name="Text Box 17"/>
            <p:cNvSpPr txBox="1">
              <a:spLocks noChangeArrowheads="1"/>
            </p:cNvSpPr>
            <p:nvPr/>
          </p:nvSpPr>
          <p:spPr bwMode="auto">
            <a:xfrm>
              <a:off x="2339" y="1459"/>
              <a:ext cx="51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Setup</a:t>
              </a:r>
            </a:p>
          </p:txBody>
        </p:sp>
      </p:grpSp>
      <p:grpSp>
        <p:nvGrpSpPr>
          <p:cNvPr id="41996" name="Group 18"/>
          <p:cNvGrpSpPr>
            <a:grpSpLocks/>
          </p:cNvGrpSpPr>
          <p:nvPr/>
        </p:nvGrpSpPr>
        <p:grpSpPr bwMode="auto">
          <a:xfrm>
            <a:off x="2092325" y="4181475"/>
            <a:ext cx="914400" cy="914400"/>
            <a:chOff x="2304" y="1296"/>
            <a:chExt cx="576" cy="576"/>
          </a:xfrm>
        </p:grpSpPr>
        <p:sp>
          <p:nvSpPr>
            <p:cNvPr id="42020" name="Oval 19"/>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2021" name="Text Box 20"/>
            <p:cNvSpPr txBox="1">
              <a:spLocks noChangeArrowheads="1"/>
            </p:cNvSpPr>
            <p:nvPr/>
          </p:nvSpPr>
          <p:spPr bwMode="auto">
            <a:xfrm>
              <a:off x="2352" y="1459"/>
              <a:ext cx="4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Clock</a:t>
              </a:r>
            </a:p>
          </p:txBody>
        </p:sp>
      </p:grpSp>
      <p:grpSp>
        <p:nvGrpSpPr>
          <p:cNvPr id="6" name="Group 21"/>
          <p:cNvGrpSpPr>
            <a:grpSpLocks/>
          </p:cNvGrpSpPr>
          <p:nvPr/>
        </p:nvGrpSpPr>
        <p:grpSpPr bwMode="auto">
          <a:xfrm>
            <a:off x="2854325" y="5410200"/>
            <a:ext cx="1069975" cy="981075"/>
            <a:chOff x="1798" y="3408"/>
            <a:chExt cx="674" cy="618"/>
          </a:xfrm>
        </p:grpSpPr>
        <p:grpSp>
          <p:nvGrpSpPr>
            <p:cNvPr id="42016" name="Group 22"/>
            <p:cNvGrpSpPr>
              <a:grpSpLocks/>
            </p:cNvGrpSpPr>
            <p:nvPr/>
          </p:nvGrpSpPr>
          <p:grpSpPr bwMode="auto">
            <a:xfrm>
              <a:off x="1798" y="3450"/>
              <a:ext cx="674" cy="576"/>
              <a:chOff x="2258" y="1296"/>
              <a:chExt cx="674" cy="576"/>
            </a:xfrm>
          </p:grpSpPr>
          <p:sp>
            <p:nvSpPr>
              <p:cNvPr id="42018" name="Oval 23"/>
              <p:cNvSpPr>
                <a:spLocks noChangeArrowheads="1"/>
              </p:cNvSpPr>
              <p:nvPr/>
            </p:nvSpPr>
            <p:spPr bwMode="auto">
              <a:xfrm>
                <a:off x="2304" y="1296"/>
                <a:ext cx="576" cy="576"/>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2019" name="Text Box 24"/>
              <p:cNvSpPr txBox="1">
                <a:spLocks noChangeArrowheads="1"/>
              </p:cNvSpPr>
              <p:nvPr/>
            </p:nvSpPr>
            <p:spPr bwMode="auto">
              <a:xfrm>
                <a:off x="2258" y="1459"/>
                <a:ext cx="67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t>Channel</a:t>
                </a:r>
              </a:p>
            </p:txBody>
          </p:sp>
        </p:grpSp>
        <p:sp>
          <p:nvSpPr>
            <p:cNvPr id="42017" name="Line 25"/>
            <p:cNvSpPr>
              <a:spLocks noChangeShapeType="1"/>
            </p:cNvSpPr>
            <p:nvPr/>
          </p:nvSpPr>
          <p:spPr bwMode="auto">
            <a:xfrm flipH="1">
              <a:off x="2208" y="3408"/>
              <a:ext cx="240" cy="24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41998" name="Line 26"/>
          <p:cNvSpPr>
            <a:spLocks noChangeShapeType="1"/>
          </p:cNvSpPr>
          <p:nvPr/>
        </p:nvSpPr>
        <p:spPr bwMode="auto">
          <a:xfrm>
            <a:off x="152400" y="2895600"/>
            <a:ext cx="243840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1999" name="Text Box 27"/>
          <p:cNvSpPr txBox="1">
            <a:spLocks noChangeArrowheads="1"/>
          </p:cNvSpPr>
          <p:nvPr/>
        </p:nvSpPr>
        <p:spPr bwMode="auto">
          <a:xfrm>
            <a:off x="228600" y="2470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42000" name="Text Box 28"/>
          <p:cNvSpPr txBox="1">
            <a:spLocks noChangeArrowheads="1"/>
          </p:cNvSpPr>
          <p:nvPr/>
        </p:nvSpPr>
        <p:spPr bwMode="auto">
          <a:xfrm>
            <a:off x="228600" y="2089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Status</a:t>
            </a:r>
          </a:p>
        </p:txBody>
      </p:sp>
      <p:sp>
        <p:nvSpPr>
          <p:cNvPr id="42001" name="Text Box 29"/>
          <p:cNvSpPr txBox="1">
            <a:spLocks noChangeArrowheads="1"/>
          </p:cNvSpPr>
          <p:nvPr/>
        </p:nvSpPr>
        <p:spPr bwMode="auto">
          <a:xfrm>
            <a:off x="228600" y="1708150"/>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Clock</a:t>
            </a:r>
          </a:p>
        </p:txBody>
      </p:sp>
      <p:sp>
        <p:nvSpPr>
          <p:cNvPr id="1111070" name="Text Box 30"/>
          <p:cNvSpPr txBox="1">
            <a:spLocks noChangeArrowheads="1"/>
          </p:cNvSpPr>
          <p:nvPr/>
        </p:nvSpPr>
        <p:spPr bwMode="auto">
          <a:xfrm>
            <a:off x="228600" y="1328738"/>
            <a:ext cx="2286000" cy="349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Channel</a:t>
            </a:r>
          </a:p>
        </p:txBody>
      </p:sp>
      <p:sp>
        <p:nvSpPr>
          <p:cNvPr id="42003" name="Text Box 31"/>
          <p:cNvSpPr txBox="1">
            <a:spLocks noChangeArrowheads="1"/>
          </p:cNvSpPr>
          <p:nvPr/>
        </p:nvSpPr>
        <p:spPr bwMode="auto">
          <a:xfrm>
            <a:off x="228600" y="2971800"/>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Samsung DVD-VCR</a:t>
            </a:r>
          </a:p>
        </p:txBody>
      </p:sp>
      <p:grpSp>
        <p:nvGrpSpPr>
          <p:cNvPr id="8" name="Group 32"/>
          <p:cNvGrpSpPr>
            <a:grpSpLocks/>
          </p:cNvGrpSpPr>
          <p:nvPr/>
        </p:nvGrpSpPr>
        <p:grpSpPr bwMode="auto">
          <a:xfrm>
            <a:off x="6553200" y="1708150"/>
            <a:ext cx="2438400" cy="1568450"/>
            <a:chOff x="4128" y="1076"/>
            <a:chExt cx="1536" cy="988"/>
          </a:xfrm>
        </p:grpSpPr>
        <p:sp>
          <p:nvSpPr>
            <p:cNvPr id="42011" name="Line 33"/>
            <p:cNvSpPr>
              <a:spLocks noChangeShapeType="1"/>
            </p:cNvSpPr>
            <p:nvPr/>
          </p:nvSpPr>
          <p:spPr bwMode="auto">
            <a:xfrm>
              <a:off x="4128" y="1824"/>
              <a:ext cx="153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2012" name="Text Box 34"/>
            <p:cNvSpPr txBox="1">
              <a:spLocks noChangeArrowheads="1"/>
            </p:cNvSpPr>
            <p:nvPr/>
          </p:nvSpPr>
          <p:spPr bwMode="auto">
            <a:xfrm>
              <a:off x="4176" y="155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Base</a:t>
              </a:r>
            </a:p>
          </p:txBody>
        </p:sp>
        <p:sp>
          <p:nvSpPr>
            <p:cNvPr id="42013" name="Text Box 35"/>
            <p:cNvSpPr txBox="1">
              <a:spLocks noChangeArrowheads="1"/>
            </p:cNvSpPr>
            <p:nvPr/>
          </p:nvSpPr>
          <p:spPr bwMode="auto">
            <a:xfrm>
              <a:off x="4176" y="131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Setup</a:t>
              </a:r>
            </a:p>
          </p:txBody>
        </p:sp>
        <p:sp>
          <p:nvSpPr>
            <p:cNvPr id="42014" name="Text Box 36"/>
            <p:cNvSpPr txBox="1">
              <a:spLocks noChangeArrowheads="1"/>
            </p:cNvSpPr>
            <p:nvPr/>
          </p:nvSpPr>
          <p:spPr bwMode="auto">
            <a:xfrm>
              <a:off x="4176" y="1076"/>
              <a:ext cx="1440" cy="22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Channel</a:t>
              </a:r>
            </a:p>
          </p:txBody>
        </p:sp>
        <p:sp>
          <p:nvSpPr>
            <p:cNvPr id="42015" name="Text Box 37"/>
            <p:cNvSpPr txBox="1">
              <a:spLocks noChangeArrowheads="1"/>
            </p:cNvSpPr>
            <p:nvPr/>
          </p:nvSpPr>
          <p:spPr bwMode="auto">
            <a:xfrm>
              <a:off x="4176" y="1872"/>
              <a:ext cx="14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Mitsubishi DVCR</a:t>
              </a:r>
            </a:p>
          </p:txBody>
        </p:sp>
      </p:grpSp>
      <p:sp>
        <p:nvSpPr>
          <p:cNvPr id="42005" name="Rectangle 38"/>
          <p:cNvSpPr>
            <a:spLocks noChangeArrowheads="1"/>
          </p:cNvSpPr>
          <p:nvPr/>
        </p:nvSpPr>
        <p:spPr bwMode="auto">
          <a:xfrm>
            <a:off x="1409700" y="5400675"/>
            <a:ext cx="914400" cy="381000"/>
          </a:xfrm>
          <a:prstGeom prst="rect">
            <a:avLst/>
          </a:prstGeom>
          <a:solidFill>
            <a:schemeClr val="bg1"/>
          </a:solidFill>
          <a:ln w="12700">
            <a:solidFill>
              <a:schemeClr val="tx1"/>
            </a:solidFill>
            <a:miter lim="800000"/>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111079" name="Text Box 39"/>
          <p:cNvSpPr txBox="1">
            <a:spLocks noChangeArrowheads="1"/>
          </p:cNvSpPr>
          <p:nvPr/>
        </p:nvSpPr>
        <p:spPr bwMode="auto">
          <a:xfrm>
            <a:off x="228600" y="1704975"/>
            <a:ext cx="2286000" cy="349250"/>
          </a:xfrm>
          <a:prstGeom prst="rect">
            <a:avLst/>
          </a:prstGeom>
          <a:solidFill>
            <a:schemeClr val="bg1"/>
          </a:solidFill>
          <a:ln w="12700">
            <a:solidFill>
              <a:schemeClr val="tx1"/>
            </a:solidFill>
            <a:miter lim="800000"/>
            <a:headEnd/>
            <a:tailEnd/>
          </a:ln>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t>Channel</a:t>
            </a:r>
          </a:p>
        </p:txBody>
      </p:sp>
      <p:sp>
        <p:nvSpPr>
          <p:cNvPr id="1111080" name="Text Box 40"/>
          <p:cNvSpPr txBox="1">
            <a:spLocks noChangeArrowheads="1"/>
          </p:cNvSpPr>
          <p:nvPr/>
        </p:nvSpPr>
        <p:spPr bwMode="auto">
          <a:xfrm>
            <a:off x="228600" y="2089150"/>
            <a:ext cx="2286000" cy="349250"/>
          </a:xfrm>
          <a:prstGeom prst="rect">
            <a:avLst/>
          </a:prstGeom>
          <a:solidFill>
            <a:schemeClr val="bg1"/>
          </a:solidFill>
          <a:ln w="12700">
            <a:solidFill>
              <a:schemeClr val="tx1"/>
            </a:solidFill>
            <a:miter lim="800000"/>
            <a:headEnd/>
            <a:tailEnd/>
          </a:ln>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Setup</a:t>
            </a:r>
          </a:p>
        </p:txBody>
      </p:sp>
      <p:sp>
        <p:nvSpPr>
          <p:cNvPr id="42008" name="Rectangle 42"/>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2009" name="Line 43"/>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1111084" name="Text Box 44"/>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6" presetClass="path" presetSubtype="0" accel="50000" decel="50000" fill="hold" nodeType="clickEffect">
                                  <p:stCondLst>
                                    <p:cond delay="0"/>
                                  </p:stCondLst>
                                  <p:childTnLst>
                                    <p:animMotion origin="layout" path="M 2.77778E-7 4.30257E-7 L 0.27934 -0.19362 " pathEditMode="relative" rAng="0" ptsTypes="AA">
                                      <p:cBhvr>
                                        <p:cTn id="10" dur="500" fill="hold"/>
                                        <p:tgtEl>
                                          <p:spTgt spid="6"/>
                                        </p:tgtEl>
                                        <p:attrNameLst>
                                          <p:attrName>ppt_x</p:attrName>
                                          <p:attrName>ppt_y</p:attrName>
                                        </p:attrNameLst>
                                      </p:cBhvr>
                                      <p:rCtr x="13958" y="-9692"/>
                                    </p:animMotion>
                                  </p:childTnLst>
                                </p:cTn>
                              </p:par>
                              <p:par>
                                <p:cTn id="11" presetID="1" presetClass="exit" presetSubtype="0" fill="hold" grpId="0" nodeType="withEffect">
                                  <p:stCondLst>
                                    <p:cond delay="0"/>
                                  </p:stCondLst>
                                  <p:childTnLst>
                                    <p:set>
                                      <p:cBhvr>
                                        <p:cTn id="12" dur="1" fill="hold">
                                          <p:stCondLst>
                                            <p:cond delay="0"/>
                                          </p:stCondLst>
                                        </p:cTn>
                                        <p:tgtEl>
                                          <p:spTgt spid="1111043"/>
                                        </p:tgtEl>
                                        <p:attrNameLst>
                                          <p:attrName>style.visibility</p:attrName>
                                        </p:attrNameLst>
                                      </p:cBhvr>
                                      <p:to>
                                        <p:strVal val="hidden"/>
                                      </p:to>
                                    </p:set>
                                  </p:childTnLst>
                                </p:cTn>
                              </p:par>
                            </p:childTnLst>
                          </p:cTn>
                        </p:par>
                        <p:par>
                          <p:cTn id="13" fill="hold" nodeType="after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11042"/>
                                        </p:tgtEl>
                                        <p:attrNameLst>
                                          <p:attrName>style.visibility</p:attrName>
                                        </p:attrNameLst>
                                      </p:cBhvr>
                                      <p:to>
                                        <p:strVal val="visible"/>
                                      </p:to>
                                    </p:set>
                                  </p:childTnLst>
                                </p:cTn>
                              </p:par>
                              <p:par>
                                <p:cTn id="16" presetID="1" presetClass="exit" presetSubtype="0" fill="hold" grpId="0" nodeType="withEffect">
                                  <p:stCondLst>
                                    <p:cond delay="0"/>
                                  </p:stCondLst>
                                  <p:childTnLst>
                                    <p:set>
                                      <p:cBhvr>
                                        <p:cTn id="17" dur="1" fill="hold">
                                          <p:stCondLst>
                                            <p:cond delay="0"/>
                                          </p:stCondLst>
                                        </p:cTn>
                                        <p:tgtEl>
                                          <p:spTgt spid="1111070"/>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111107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11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1042" grpId="0" animBg="1"/>
      <p:bldP spid="1111043" grpId="0" animBg="1"/>
      <p:bldP spid="1111070" grpId="0" animBg="1"/>
      <p:bldP spid="1111079" grpId="0" animBg="1"/>
      <p:bldP spid="111108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x-none"/>
              <a:t>Re-Ordering</a:t>
            </a:r>
          </a:p>
        </p:txBody>
      </p:sp>
      <p:sp>
        <p:nvSpPr>
          <p:cNvPr id="43011" name="Rectangle 3"/>
          <p:cNvSpPr>
            <a:spLocks noGrp="1" noChangeArrowheads="1"/>
          </p:cNvSpPr>
          <p:nvPr>
            <p:ph type="body" idx="1"/>
          </p:nvPr>
        </p:nvSpPr>
        <p:spPr/>
        <p:txBody>
          <a:bodyPr/>
          <a:lstStyle/>
          <a:p>
            <a:pPr marL="0" indent="0"/>
            <a:endParaRPr lang="x-none" altLang="x-none"/>
          </a:p>
        </p:txBody>
      </p:sp>
      <p:sp>
        <p:nvSpPr>
          <p:cNvPr id="43012" name="Rectangle 4"/>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3013" name="Line 5"/>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61542" name="Text Box 6"/>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457200" y="3581400"/>
            <a:ext cx="3200400" cy="1143000"/>
          </a:xfrm>
        </p:spPr>
        <p:txBody>
          <a:bodyPr/>
          <a:lstStyle/>
          <a:p>
            <a:r>
              <a:rPr lang="en-US" sz="4800">
                <a:latin typeface="Calibri" charset="0"/>
              </a:rPr>
              <a:t>Outline</a:t>
            </a:r>
          </a:p>
        </p:txBody>
      </p:sp>
      <p:sp>
        <p:nvSpPr>
          <p:cNvPr id="3" name="Content Placeholder 2"/>
          <p:cNvSpPr>
            <a:spLocks noGrp="1"/>
          </p:cNvSpPr>
          <p:nvPr>
            <p:ph idx="1"/>
          </p:nvPr>
        </p:nvSpPr>
        <p:spPr>
          <a:xfrm>
            <a:off x="3810000" y="762000"/>
            <a:ext cx="4876800" cy="5364163"/>
          </a:xfrm>
        </p:spPr>
        <p:txBody>
          <a:bodyPr anchor="ctr"/>
          <a:lstStyle/>
          <a:p>
            <a:pPr marL="0" indent="0">
              <a:spcBef>
                <a:spcPts val="1800"/>
              </a:spcBef>
              <a:buFont typeface="Arial" charset="0"/>
              <a:buNone/>
              <a:defRPr/>
            </a:pPr>
            <a:r>
              <a:rPr lang="en-US" dirty="0" smtClean="0">
                <a:latin typeface="Calibri" charset="0"/>
              </a:rPr>
              <a:t>Automatically adapting user interfaces with the Personal Universal Controller</a:t>
            </a:r>
            <a:endParaRPr lang="en-US" dirty="0">
              <a:latin typeface="Calibri" charset="0"/>
            </a:endParaRPr>
          </a:p>
          <a:p>
            <a:pPr marL="0" indent="0">
              <a:spcBef>
                <a:spcPts val="2400"/>
              </a:spcBef>
              <a:buFont typeface="Arial" charset="0"/>
              <a:buNone/>
              <a:defRPr/>
            </a:pPr>
            <a:r>
              <a:rPr lang="en-US" dirty="0" smtClean="0">
                <a:latin typeface="Calibri" charset="0"/>
              </a:rPr>
              <a:t>Letting people do that work instead (end-user programming)</a:t>
            </a:r>
            <a:endParaRPr lang="en-US" dirty="0">
              <a:latin typeface="Calibri" charset="0"/>
            </a:endParaRPr>
          </a:p>
          <a:p>
            <a:pPr lvl="1">
              <a:spcBef>
                <a:spcPts val="600"/>
              </a:spcBef>
              <a:defRPr/>
            </a:pPr>
            <a:r>
              <a:rPr lang="en-US" dirty="0" smtClean="0">
                <a:latin typeface="Calibri" charset="0"/>
              </a:rPr>
              <a:t>Highlight</a:t>
            </a:r>
          </a:p>
          <a:p>
            <a:pPr lvl="1">
              <a:spcBef>
                <a:spcPts val="600"/>
              </a:spcBef>
              <a:defRPr/>
            </a:pPr>
            <a:r>
              <a:rPr lang="en-US" dirty="0" err="1" smtClean="0">
                <a:latin typeface="Calibri" charset="0"/>
              </a:rPr>
              <a:t>CoScripter</a:t>
            </a:r>
            <a:endParaRPr lang="en-US" dirty="0">
              <a:latin typeface="Calibri" charset="0"/>
            </a:endParaRPr>
          </a:p>
          <a:p>
            <a:pPr lvl="1">
              <a:spcBef>
                <a:spcPts val="600"/>
              </a:spcBef>
              <a:defRPr/>
            </a:pPr>
            <a:r>
              <a:rPr lang="en-US" dirty="0" err="1" smtClean="0">
                <a:latin typeface="Calibri" charset="0"/>
              </a:rPr>
              <a:t>CoCo</a:t>
            </a:r>
            <a:endParaRPr lang="en-US" dirty="0" smtClean="0">
              <a:latin typeface="Calibri" charset="0"/>
            </a:endParaRPr>
          </a:p>
          <a:p>
            <a:pPr marL="0" indent="0">
              <a:spcBef>
                <a:spcPts val="2400"/>
              </a:spcBef>
              <a:buFont typeface="Arial" charset="0"/>
              <a:buNone/>
              <a:defRPr/>
            </a:pPr>
            <a:r>
              <a:rPr lang="en-US" dirty="0" smtClean="0">
                <a:latin typeface="Calibri" charset="0"/>
              </a:rPr>
              <a:t>Conclusions</a:t>
            </a:r>
            <a:endParaRPr lang="en-US" dirty="0">
              <a:latin typeface="Calibri" charset="0"/>
            </a:endParaRPr>
          </a:p>
        </p:txBody>
      </p:sp>
    </p:spTree>
    <p:extLst>
      <p:ext uri="{BB962C8B-B14F-4D97-AF65-F5344CB8AC3E}">
        <p14:creationId xmlns:p14="http://schemas.microsoft.com/office/powerpoint/2010/main" val="9390474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Line 2"/>
          <p:cNvSpPr>
            <a:spLocks noChangeShapeType="1"/>
          </p:cNvSpPr>
          <p:nvPr/>
        </p:nvSpPr>
        <p:spPr bwMode="auto">
          <a:xfrm flipV="1">
            <a:off x="914400" y="4876800"/>
            <a:ext cx="373380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5" name="Line 3"/>
          <p:cNvSpPr>
            <a:spLocks noChangeShapeType="1"/>
          </p:cNvSpPr>
          <p:nvPr/>
        </p:nvSpPr>
        <p:spPr bwMode="auto">
          <a:xfrm flipV="1">
            <a:off x="2057400" y="4876800"/>
            <a:ext cx="25908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6" name="Line 4"/>
          <p:cNvSpPr>
            <a:spLocks noChangeShapeType="1"/>
          </p:cNvSpPr>
          <p:nvPr/>
        </p:nvSpPr>
        <p:spPr bwMode="auto">
          <a:xfrm flipV="1">
            <a:off x="3352800" y="4876800"/>
            <a:ext cx="1295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7" name="Line 5"/>
          <p:cNvSpPr>
            <a:spLocks noChangeShapeType="1"/>
          </p:cNvSpPr>
          <p:nvPr/>
        </p:nvSpPr>
        <p:spPr bwMode="auto">
          <a:xfrm flipV="1">
            <a:off x="4495800" y="4876800"/>
            <a:ext cx="152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8" name="Line 6"/>
          <p:cNvSpPr>
            <a:spLocks noChangeShapeType="1"/>
          </p:cNvSpPr>
          <p:nvPr/>
        </p:nvSpPr>
        <p:spPr bwMode="auto">
          <a:xfrm flipH="1" flipV="1">
            <a:off x="4648200" y="4876800"/>
            <a:ext cx="11430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39" name="Line 7"/>
          <p:cNvSpPr>
            <a:spLocks noChangeShapeType="1"/>
          </p:cNvSpPr>
          <p:nvPr/>
        </p:nvSpPr>
        <p:spPr bwMode="auto">
          <a:xfrm flipH="1" flipV="1">
            <a:off x="4648200" y="4876800"/>
            <a:ext cx="23622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0" name="Line 8"/>
          <p:cNvSpPr>
            <a:spLocks noChangeShapeType="1"/>
          </p:cNvSpPr>
          <p:nvPr/>
        </p:nvSpPr>
        <p:spPr bwMode="auto">
          <a:xfrm flipH="1" flipV="1">
            <a:off x="4648200" y="4876800"/>
            <a:ext cx="36576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1" name="Line 9"/>
          <p:cNvSpPr>
            <a:spLocks noChangeShapeType="1"/>
          </p:cNvSpPr>
          <p:nvPr/>
        </p:nvSpPr>
        <p:spPr bwMode="auto">
          <a:xfrm flipV="1">
            <a:off x="609600" y="2590800"/>
            <a:ext cx="53340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2" name="Line 10"/>
          <p:cNvSpPr>
            <a:spLocks noChangeShapeType="1"/>
          </p:cNvSpPr>
          <p:nvPr/>
        </p:nvSpPr>
        <p:spPr bwMode="auto">
          <a:xfrm flipH="1" flipV="1">
            <a:off x="1295400" y="2590800"/>
            <a:ext cx="457200" cy="990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3" name="Line 11"/>
          <p:cNvSpPr>
            <a:spLocks noChangeShapeType="1"/>
          </p:cNvSpPr>
          <p:nvPr/>
        </p:nvSpPr>
        <p:spPr bwMode="auto">
          <a:xfrm flipV="1">
            <a:off x="1219200" y="1600200"/>
            <a:ext cx="342900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4" name="Line 12"/>
          <p:cNvSpPr>
            <a:spLocks noChangeShapeType="1"/>
          </p:cNvSpPr>
          <p:nvPr/>
        </p:nvSpPr>
        <p:spPr bwMode="auto">
          <a:xfrm flipV="1">
            <a:off x="2438400" y="1600200"/>
            <a:ext cx="22098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5" name="Line 13"/>
          <p:cNvSpPr>
            <a:spLocks noChangeShapeType="1"/>
          </p:cNvSpPr>
          <p:nvPr/>
        </p:nvSpPr>
        <p:spPr bwMode="auto">
          <a:xfrm flipV="1">
            <a:off x="3657600" y="1600200"/>
            <a:ext cx="9906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6" name="Line 14"/>
          <p:cNvSpPr>
            <a:spLocks noChangeShapeType="1"/>
          </p:cNvSpPr>
          <p:nvPr/>
        </p:nvSpPr>
        <p:spPr bwMode="auto">
          <a:xfrm flipH="1" flipV="1">
            <a:off x="4648200" y="1600200"/>
            <a:ext cx="2286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7" name="Line 15"/>
          <p:cNvSpPr>
            <a:spLocks noChangeShapeType="1"/>
          </p:cNvSpPr>
          <p:nvPr/>
        </p:nvSpPr>
        <p:spPr bwMode="auto">
          <a:xfrm flipH="1" flipV="1">
            <a:off x="4648200" y="1600200"/>
            <a:ext cx="14478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8" name="Line 16"/>
          <p:cNvSpPr>
            <a:spLocks noChangeShapeType="1"/>
          </p:cNvSpPr>
          <p:nvPr/>
        </p:nvSpPr>
        <p:spPr bwMode="auto">
          <a:xfrm flipH="1" flipV="1">
            <a:off x="4648200" y="1600200"/>
            <a:ext cx="26670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9" name="Line 17"/>
          <p:cNvSpPr>
            <a:spLocks noChangeShapeType="1"/>
          </p:cNvSpPr>
          <p:nvPr/>
        </p:nvSpPr>
        <p:spPr bwMode="auto">
          <a:xfrm flipH="1" flipV="1">
            <a:off x="4648200" y="1600200"/>
            <a:ext cx="381000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50" name="Rectangle 18"/>
          <p:cNvSpPr>
            <a:spLocks noGrp="1" noChangeArrowheads="1"/>
          </p:cNvSpPr>
          <p:nvPr>
            <p:ph type="title"/>
          </p:nvPr>
        </p:nvSpPr>
        <p:spPr/>
        <p:txBody>
          <a:bodyPr/>
          <a:lstStyle/>
          <a:p>
            <a:pPr>
              <a:spcBef>
                <a:spcPct val="40000"/>
              </a:spcBef>
            </a:pPr>
            <a:r>
              <a:rPr lang="en-US" altLang="x-none"/>
              <a:t>Re-Ordering</a:t>
            </a:r>
          </a:p>
        </p:txBody>
      </p:sp>
      <p:grpSp>
        <p:nvGrpSpPr>
          <p:cNvPr id="44051" name="Group 19"/>
          <p:cNvGrpSpPr>
            <a:grpSpLocks/>
          </p:cNvGrpSpPr>
          <p:nvPr/>
        </p:nvGrpSpPr>
        <p:grpSpPr bwMode="auto">
          <a:xfrm>
            <a:off x="790575" y="2133600"/>
            <a:ext cx="838200" cy="838200"/>
            <a:chOff x="568" y="1200"/>
            <a:chExt cx="528" cy="528"/>
          </a:xfrm>
        </p:grpSpPr>
        <p:sp>
          <p:nvSpPr>
            <p:cNvPr id="44089" name="Oval 20"/>
            <p:cNvSpPr>
              <a:spLocks noChangeArrowheads="1"/>
            </p:cNvSpPr>
            <p:nvPr/>
          </p:nvSpPr>
          <p:spPr bwMode="auto">
            <a:xfrm>
              <a:off x="568" y="1200"/>
              <a:ext cx="528" cy="528"/>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90" name="Text Box 21"/>
            <p:cNvSpPr txBox="1">
              <a:spLocks noChangeArrowheads="1"/>
            </p:cNvSpPr>
            <p:nvPr/>
          </p:nvSpPr>
          <p:spPr bwMode="auto">
            <a:xfrm>
              <a:off x="600" y="1348"/>
              <a:ext cx="465" cy="231"/>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When</a:t>
              </a:r>
            </a:p>
          </p:txBody>
        </p:sp>
      </p:grpSp>
      <p:sp>
        <p:nvSpPr>
          <p:cNvPr id="44052" name="Oval 22"/>
          <p:cNvSpPr>
            <a:spLocks noChangeArrowheads="1"/>
          </p:cNvSpPr>
          <p:nvPr/>
        </p:nvSpPr>
        <p:spPr bwMode="auto">
          <a:xfrm>
            <a:off x="1400175" y="32766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53" name="Text Box 23"/>
          <p:cNvSpPr txBox="1">
            <a:spLocks noChangeArrowheads="1"/>
          </p:cNvSpPr>
          <p:nvPr/>
        </p:nvSpPr>
        <p:spPr bwMode="auto">
          <a:xfrm>
            <a:off x="1495425" y="3511550"/>
            <a:ext cx="652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Time</a:t>
            </a:r>
          </a:p>
        </p:txBody>
      </p:sp>
      <p:sp>
        <p:nvSpPr>
          <p:cNvPr id="44054" name="Oval 24"/>
          <p:cNvSpPr>
            <a:spLocks noChangeArrowheads="1"/>
          </p:cNvSpPr>
          <p:nvPr/>
        </p:nvSpPr>
        <p:spPr bwMode="auto">
          <a:xfrm>
            <a:off x="180975" y="32766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55" name="Text Box 25"/>
          <p:cNvSpPr txBox="1">
            <a:spLocks noChangeArrowheads="1"/>
          </p:cNvSpPr>
          <p:nvPr/>
        </p:nvSpPr>
        <p:spPr bwMode="auto">
          <a:xfrm>
            <a:off x="280988" y="351155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Date</a:t>
            </a:r>
          </a:p>
        </p:txBody>
      </p:sp>
      <p:sp>
        <p:nvSpPr>
          <p:cNvPr id="44056" name="Oval 26"/>
          <p:cNvSpPr>
            <a:spLocks noChangeArrowheads="1"/>
          </p:cNvSpPr>
          <p:nvPr/>
        </p:nvSpPr>
        <p:spPr bwMode="auto">
          <a:xfrm>
            <a:off x="5659438" y="2133600"/>
            <a:ext cx="838200" cy="838200"/>
          </a:xfrm>
          <a:prstGeom prst="ellipse">
            <a:avLst/>
          </a:prstGeom>
          <a:solidFill>
            <a:srgbClr val="CC99FF"/>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57" name="Text Box 27"/>
          <p:cNvSpPr txBox="1">
            <a:spLocks noChangeArrowheads="1"/>
          </p:cNvSpPr>
          <p:nvPr/>
        </p:nvSpPr>
        <p:spPr bwMode="auto">
          <a:xfrm>
            <a:off x="5591175" y="2368550"/>
            <a:ext cx="979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Channel</a:t>
            </a:r>
          </a:p>
        </p:txBody>
      </p:sp>
      <p:sp>
        <p:nvSpPr>
          <p:cNvPr id="44058" name="Oval 28"/>
          <p:cNvSpPr>
            <a:spLocks noChangeArrowheads="1"/>
          </p:cNvSpPr>
          <p:nvPr/>
        </p:nvSpPr>
        <p:spPr bwMode="auto">
          <a:xfrm>
            <a:off x="8059738" y="2133600"/>
            <a:ext cx="838200" cy="838200"/>
          </a:xfrm>
          <a:prstGeom prst="ellipse">
            <a:avLst/>
          </a:prstGeom>
          <a:solidFill>
            <a:srgbClr val="FFCC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59" name="Text Box 29"/>
          <p:cNvSpPr txBox="1">
            <a:spLocks noChangeArrowheads="1"/>
          </p:cNvSpPr>
          <p:nvPr/>
        </p:nvSpPr>
        <p:spPr bwMode="auto">
          <a:xfrm>
            <a:off x="8029575" y="236855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Conflict</a:t>
            </a:r>
          </a:p>
        </p:txBody>
      </p:sp>
      <p:sp>
        <p:nvSpPr>
          <p:cNvPr id="44060" name="Oval 30"/>
          <p:cNvSpPr>
            <a:spLocks noChangeArrowheads="1"/>
          </p:cNvSpPr>
          <p:nvPr/>
        </p:nvSpPr>
        <p:spPr bwMode="auto">
          <a:xfrm>
            <a:off x="6886575" y="2133600"/>
            <a:ext cx="838200" cy="838200"/>
          </a:xfrm>
          <a:prstGeom prst="ellipse">
            <a:avLst/>
          </a:prstGeom>
          <a:solidFill>
            <a:srgbClr val="FFFF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61" name="Text Box 31"/>
          <p:cNvSpPr txBox="1">
            <a:spLocks noChangeArrowheads="1"/>
          </p:cNvSpPr>
          <p:nvPr/>
        </p:nvSpPr>
        <p:spPr bwMode="auto">
          <a:xfrm>
            <a:off x="6908800" y="2368550"/>
            <a:ext cx="798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Speed</a:t>
            </a:r>
          </a:p>
        </p:txBody>
      </p:sp>
      <p:sp>
        <p:nvSpPr>
          <p:cNvPr id="44062" name="Oval 32"/>
          <p:cNvSpPr>
            <a:spLocks noChangeArrowheads="1"/>
          </p:cNvSpPr>
          <p:nvPr/>
        </p:nvSpPr>
        <p:spPr bwMode="auto">
          <a:xfrm>
            <a:off x="4454525" y="2133600"/>
            <a:ext cx="838200" cy="838200"/>
          </a:xfrm>
          <a:prstGeom prst="ellipse">
            <a:avLst/>
          </a:prstGeom>
          <a:solidFill>
            <a:srgbClr val="CC99FF"/>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63" name="Text Box 33"/>
          <p:cNvSpPr txBox="1">
            <a:spLocks noChangeArrowheads="1"/>
          </p:cNvSpPr>
          <p:nvPr/>
        </p:nvSpPr>
        <p:spPr bwMode="auto">
          <a:xfrm>
            <a:off x="4448175" y="2368550"/>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Source</a:t>
            </a:r>
          </a:p>
        </p:txBody>
      </p:sp>
      <p:sp>
        <p:nvSpPr>
          <p:cNvPr id="44064" name="Oval 34"/>
          <p:cNvSpPr>
            <a:spLocks noChangeArrowheads="1"/>
          </p:cNvSpPr>
          <p:nvPr/>
        </p:nvSpPr>
        <p:spPr bwMode="auto">
          <a:xfrm>
            <a:off x="3228975" y="2133600"/>
            <a:ext cx="838200" cy="838200"/>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65" name="Text Box 35"/>
          <p:cNvSpPr txBox="1">
            <a:spLocks noChangeArrowheads="1"/>
          </p:cNvSpPr>
          <p:nvPr/>
        </p:nvSpPr>
        <p:spPr bwMode="auto">
          <a:xfrm>
            <a:off x="3333750" y="2368550"/>
            <a:ext cx="6318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Type</a:t>
            </a:r>
          </a:p>
        </p:txBody>
      </p:sp>
      <p:sp>
        <p:nvSpPr>
          <p:cNvPr id="44066" name="Oval 36"/>
          <p:cNvSpPr>
            <a:spLocks noChangeArrowheads="1"/>
          </p:cNvSpPr>
          <p:nvPr/>
        </p:nvSpPr>
        <p:spPr bwMode="auto">
          <a:xfrm>
            <a:off x="5410200" y="54102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67" name="Text Box 37"/>
          <p:cNvSpPr txBox="1">
            <a:spLocks noChangeArrowheads="1"/>
          </p:cNvSpPr>
          <p:nvPr/>
        </p:nvSpPr>
        <p:spPr bwMode="auto">
          <a:xfrm>
            <a:off x="5507038" y="5645150"/>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Start</a:t>
            </a:r>
          </a:p>
        </p:txBody>
      </p:sp>
      <p:sp>
        <p:nvSpPr>
          <p:cNvPr id="44068" name="Oval 38"/>
          <p:cNvSpPr>
            <a:spLocks noChangeArrowheads="1"/>
          </p:cNvSpPr>
          <p:nvPr/>
        </p:nvSpPr>
        <p:spPr bwMode="auto">
          <a:xfrm>
            <a:off x="6629400" y="54102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69" name="Text Box 39"/>
          <p:cNvSpPr txBox="1">
            <a:spLocks noChangeArrowheads="1"/>
          </p:cNvSpPr>
          <p:nvPr/>
        </p:nvSpPr>
        <p:spPr bwMode="auto">
          <a:xfrm>
            <a:off x="6737350" y="564515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Stop</a:t>
            </a:r>
          </a:p>
        </p:txBody>
      </p:sp>
      <p:sp>
        <p:nvSpPr>
          <p:cNvPr id="44070" name="Oval 40"/>
          <p:cNvSpPr>
            <a:spLocks noChangeArrowheads="1"/>
          </p:cNvSpPr>
          <p:nvPr/>
        </p:nvSpPr>
        <p:spPr bwMode="auto">
          <a:xfrm>
            <a:off x="2011363" y="21336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71" name="Text Box 41"/>
          <p:cNvSpPr txBox="1">
            <a:spLocks noChangeArrowheads="1"/>
          </p:cNvSpPr>
          <p:nvPr/>
        </p:nvSpPr>
        <p:spPr bwMode="auto">
          <a:xfrm>
            <a:off x="2009775" y="2368550"/>
            <a:ext cx="8461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Length</a:t>
            </a:r>
          </a:p>
        </p:txBody>
      </p:sp>
      <p:sp>
        <p:nvSpPr>
          <p:cNvPr id="44072" name="Oval 42"/>
          <p:cNvSpPr>
            <a:spLocks noChangeArrowheads="1"/>
          </p:cNvSpPr>
          <p:nvPr/>
        </p:nvSpPr>
        <p:spPr bwMode="auto">
          <a:xfrm>
            <a:off x="1676400" y="5410200"/>
            <a:ext cx="838200" cy="838200"/>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73" name="Text Box 43"/>
          <p:cNvSpPr txBox="1">
            <a:spLocks noChangeArrowheads="1"/>
          </p:cNvSpPr>
          <p:nvPr/>
        </p:nvSpPr>
        <p:spPr bwMode="auto">
          <a:xfrm>
            <a:off x="1741488" y="5645150"/>
            <a:ext cx="71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VCR+</a:t>
            </a:r>
          </a:p>
        </p:txBody>
      </p:sp>
      <p:sp>
        <p:nvSpPr>
          <p:cNvPr id="44074" name="Oval 44"/>
          <p:cNvSpPr>
            <a:spLocks noChangeArrowheads="1"/>
          </p:cNvSpPr>
          <p:nvPr/>
        </p:nvSpPr>
        <p:spPr bwMode="auto">
          <a:xfrm>
            <a:off x="4114800" y="54102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75" name="Text Box 45"/>
          <p:cNvSpPr txBox="1">
            <a:spLocks noChangeArrowheads="1"/>
          </p:cNvSpPr>
          <p:nvPr/>
        </p:nvSpPr>
        <p:spPr bwMode="auto">
          <a:xfrm>
            <a:off x="4260850" y="5645150"/>
            <a:ext cx="547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Day</a:t>
            </a:r>
          </a:p>
        </p:txBody>
      </p:sp>
      <p:sp>
        <p:nvSpPr>
          <p:cNvPr id="44076" name="Oval 46"/>
          <p:cNvSpPr>
            <a:spLocks noChangeArrowheads="1"/>
          </p:cNvSpPr>
          <p:nvPr/>
        </p:nvSpPr>
        <p:spPr bwMode="auto">
          <a:xfrm>
            <a:off x="487363" y="5410200"/>
            <a:ext cx="838200" cy="838200"/>
          </a:xfrm>
          <a:prstGeom prst="ellipse">
            <a:avLst/>
          </a:prstGeom>
          <a:solidFill>
            <a:srgbClr val="FFCC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77" name="Text Box 47"/>
          <p:cNvSpPr txBox="1">
            <a:spLocks noChangeArrowheads="1"/>
          </p:cNvSpPr>
          <p:nvPr/>
        </p:nvSpPr>
        <p:spPr bwMode="auto">
          <a:xfrm>
            <a:off x="457200" y="564515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Conflict</a:t>
            </a:r>
          </a:p>
        </p:txBody>
      </p:sp>
      <p:sp>
        <p:nvSpPr>
          <p:cNvPr id="44078" name="Oval 48"/>
          <p:cNvSpPr>
            <a:spLocks noChangeArrowheads="1"/>
          </p:cNvSpPr>
          <p:nvPr/>
        </p:nvSpPr>
        <p:spPr bwMode="auto">
          <a:xfrm>
            <a:off x="2887663" y="5410200"/>
            <a:ext cx="838200" cy="838200"/>
          </a:xfrm>
          <a:prstGeom prst="ellipse">
            <a:avLst/>
          </a:prstGeom>
          <a:solidFill>
            <a:srgbClr val="CC99FF"/>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79" name="Text Box 49"/>
          <p:cNvSpPr txBox="1">
            <a:spLocks noChangeArrowheads="1"/>
          </p:cNvSpPr>
          <p:nvPr/>
        </p:nvSpPr>
        <p:spPr bwMode="auto">
          <a:xfrm>
            <a:off x="2819400" y="5645150"/>
            <a:ext cx="979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Channel</a:t>
            </a:r>
          </a:p>
        </p:txBody>
      </p:sp>
      <p:sp>
        <p:nvSpPr>
          <p:cNvPr id="44080" name="Oval 50"/>
          <p:cNvSpPr>
            <a:spLocks noChangeArrowheads="1"/>
          </p:cNvSpPr>
          <p:nvPr/>
        </p:nvSpPr>
        <p:spPr bwMode="auto">
          <a:xfrm>
            <a:off x="7848600" y="5410200"/>
            <a:ext cx="838200" cy="838200"/>
          </a:xfrm>
          <a:prstGeom prst="ellipse">
            <a:avLst/>
          </a:prstGeom>
          <a:solidFill>
            <a:srgbClr val="FFFF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81" name="Text Box 51"/>
          <p:cNvSpPr txBox="1">
            <a:spLocks noChangeArrowheads="1"/>
          </p:cNvSpPr>
          <p:nvPr/>
        </p:nvSpPr>
        <p:spPr bwMode="auto">
          <a:xfrm>
            <a:off x="7870825" y="5645150"/>
            <a:ext cx="798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Speed</a:t>
            </a:r>
          </a:p>
        </p:txBody>
      </p:sp>
      <p:sp>
        <p:nvSpPr>
          <p:cNvPr id="44082" name="Oval 52"/>
          <p:cNvSpPr>
            <a:spLocks noChangeArrowheads="1"/>
          </p:cNvSpPr>
          <p:nvPr/>
        </p:nvSpPr>
        <p:spPr bwMode="auto">
          <a:xfrm>
            <a:off x="4572000" y="1524000"/>
            <a:ext cx="152400" cy="152400"/>
          </a:xfrm>
          <a:prstGeom prst="ellipse">
            <a:avLst/>
          </a:prstGeom>
          <a:solidFill>
            <a:schemeClr val="tx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83" name="Oval 53"/>
          <p:cNvSpPr>
            <a:spLocks noChangeArrowheads="1"/>
          </p:cNvSpPr>
          <p:nvPr/>
        </p:nvSpPr>
        <p:spPr bwMode="auto">
          <a:xfrm>
            <a:off x="4572000" y="4800600"/>
            <a:ext cx="152400" cy="152400"/>
          </a:xfrm>
          <a:prstGeom prst="ellipse">
            <a:avLst/>
          </a:prstGeom>
          <a:solidFill>
            <a:schemeClr val="tx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84" name="Text Box 54"/>
          <p:cNvSpPr txBox="1">
            <a:spLocks noChangeArrowheads="1"/>
          </p:cNvSpPr>
          <p:nvPr/>
        </p:nvSpPr>
        <p:spPr bwMode="auto">
          <a:xfrm>
            <a:off x="2514600" y="12192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Timed Recordings for the Samsung DVD-VCR</a:t>
            </a:r>
          </a:p>
        </p:txBody>
      </p:sp>
      <p:sp>
        <p:nvSpPr>
          <p:cNvPr id="44085" name="Text Box 55"/>
          <p:cNvSpPr txBox="1">
            <a:spLocks noChangeArrowheads="1"/>
          </p:cNvSpPr>
          <p:nvPr/>
        </p:nvSpPr>
        <p:spPr bwMode="auto">
          <a:xfrm>
            <a:off x="2514600" y="44958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Timed Recordings for the Mitsubishi DVCR</a:t>
            </a:r>
          </a:p>
        </p:txBody>
      </p:sp>
      <p:sp>
        <p:nvSpPr>
          <p:cNvPr id="44086" name="Rectangle 56"/>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4087" name="Line 57"/>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62618" name="Text Box 58"/>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x-none"/>
              <a:t>Re-Ordering</a:t>
            </a:r>
          </a:p>
        </p:txBody>
      </p:sp>
      <p:sp>
        <p:nvSpPr>
          <p:cNvPr id="45059" name="Text Box 3"/>
          <p:cNvSpPr txBox="1">
            <a:spLocks noChangeArrowheads="1"/>
          </p:cNvSpPr>
          <p:nvPr/>
        </p:nvSpPr>
        <p:spPr bwMode="auto">
          <a:xfrm>
            <a:off x="990600" y="5257800"/>
            <a:ext cx="1295400" cy="609600"/>
          </a:xfrm>
          <a:prstGeom prst="rect">
            <a:avLst/>
          </a:prstGeom>
          <a:solidFill>
            <a:srgbClr val="FFCC99"/>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Conflict</a:t>
            </a:r>
          </a:p>
        </p:txBody>
      </p:sp>
      <p:sp>
        <p:nvSpPr>
          <p:cNvPr id="45060" name="Text Box 4"/>
          <p:cNvSpPr txBox="1">
            <a:spLocks noChangeArrowheads="1"/>
          </p:cNvSpPr>
          <p:nvPr/>
        </p:nvSpPr>
        <p:spPr bwMode="auto">
          <a:xfrm>
            <a:off x="2438400" y="5257800"/>
            <a:ext cx="1295400" cy="609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VCR+</a:t>
            </a:r>
          </a:p>
        </p:txBody>
      </p:sp>
      <p:sp>
        <p:nvSpPr>
          <p:cNvPr id="45061" name="Text Box 5"/>
          <p:cNvSpPr txBox="1">
            <a:spLocks noChangeArrowheads="1"/>
          </p:cNvSpPr>
          <p:nvPr/>
        </p:nvSpPr>
        <p:spPr bwMode="auto">
          <a:xfrm>
            <a:off x="3886200" y="5257800"/>
            <a:ext cx="1295400" cy="609600"/>
          </a:xfrm>
          <a:prstGeom prst="rect">
            <a:avLst/>
          </a:prstGeom>
          <a:solidFill>
            <a:srgbClr val="CC99FF"/>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Channel</a:t>
            </a:r>
          </a:p>
        </p:txBody>
      </p:sp>
      <p:sp>
        <p:nvSpPr>
          <p:cNvPr id="45062" name="Text Box 6"/>
          <p:cNvSpPr txBox="1">
            <a:spLocks noChangeArrowheads="1"/>
          </p:cNvSpPr>
          <p:nvPr/>
        </p:nvSpPr>
        <p:spPr bwMode="auto">
          <a:xfrm>
            <a:off x="5334000" y="5257800"/>
            <a:ext cx="1295400" cy="609600"/>
          </a:xfrm>
          <a:prstGeom prst="rect">
            <a:avLst/>
          </a:prstGeom>
          <a:solidFill>
            <a:srgbClr val="CCFFCC"/>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When</a:t>
            </a:r>
          </a:p>
        </p:txBody>
      </p:sp>
      <p:sp>
        <p:nvSpPr>
          <p:cNvPr id="45063" name="Text Box 7"/>
          <p:cNvSpPr txBox="1">
            <a:spLocks noChangeArrowheads="1"/>
          </p:cNvSpPr>
          <p:nvPr/>
        </p:nvSpPr>
        <p:spPr bwMode="auto">
          <a:xfrm>
            <a:off x="6781800" y="5257800"/>
            <a:ext cx="1295400" cy="609600"/>
          </a:xfrm>
          <a:prstGeom prst="rect">
            <a:avLst/>
          </a:prstGeom>
          <a:solidFill>
            <a:srgbClr val="FFFF99"/>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Speed</a:t>
            </a:r>
          </a:p>
        </p:txBody>
      </p:sp>
      <p:grpSp>
        <p:nvGrpSpPr>
          <p:cNvPr id="2" name="Group 8"/>
          <p:cNvGrpSpPr>
            <a:grpSpLocks/>
          </p:cNvGrpSpPr>
          <p:nvPr/>
        </p:nvGrpSpPr>
        <p:grpSpPr bwMode="auto">
          <a:xfrm>
            <a:off x="990600" y="1905000"/>
            <a:ext cx="2743200" cy="609600"/>
            <a:chOff x="624" y="1200"/>
            <a:chExt cx="1728" cy="384"/>
          </a:xfrm>
        </p:grpSpPr>
        <p:sp>
          <p:nvSpPr>
            <p:cNvPr id="45078" name="Text Box 9"/>
            <p:cNvSpPr txBox="1">
              <a:spLocks noChangeArrowheads="1"/>
            </p:cNvSpPr>
            <p:nvPr/>
          </p:nvSpPr>
          <p:spPr bwMode="auto">
            <a:xfrm>
              <a:off x="624" y="1200"/>
              <a:ext cx="816" cy="384"/>
            </a:xfrm>
            <a:prstGeom prst="rect">
              <a:avLst/>
            </a:prstGeom>
            <a:solidFill>
              <a:srgbClr val="CCFFCC"/>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When</a:t>
              </a:r>
            </a:p>
          </p:txBody>
        </p:sp>
        <p:sp>
          <p:nvSpPr>
            <p:cNvPr id="45079" name="Text Box 10"/>
            <p:cNvSpPr txBox="1">
              <a:spLocks noChangeArrowheads="1"/>
            </p:cNvSpPr>
            <p:nvPr/>
          </p:nvSpPr>
          <p:spPr bwMode="auto">
            <a:xfrm>
              <a:off x="1536" y="1200"/>
              <a:ext cx="816" cy="3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Type</a:t>
              </a:r>
            </a:p>
          </p:txBody>
        </p:sp>
      </p:grpSp>
      <p:sp>
        <p:nvSpPr>
          <p:cNvPr id="963595" name="Text Box 11"/>
          <p:cNvSpPr txBox="1">
            <a:spLocks noChangeArrowheads="1"/>
          </p:cNvSpPr>
          <p:nvPr/>
        </p:nvSpPr>
        <p:spPr bwMode="auto">
          <a:xfrm>
            <a:off x="3886200" y="1905000"/>
            <a:ext cx="1295400" cy="609600"/>
          </a:xfrm>
          <a:prstGeom prst="rect">
            <a:avLst/>
          </a:prstGeom>
          <a:solidFill>
            <a:srgbClr val="CC99FF"/>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Channel</a:t>
            </a:r>
          </a:p>
        </p:txBody>
      </p:sp>
      <p:sp>
        <p:nvSpPr>
          <p:cNvPr id="963596" name="Text Box 12"/>
          <p:cNvSpPr txBox="1">
            <a:spLocks noChangeArrowheads="1"/>
          </p:cNvSpPr>
          <p:nvPr/>
        </p:nvSpPr>
        <p:spPr bwMode="auto">
          <a:xfrm>
            <a:off x="5334000" y="1905000"/>
            <a:ext cx="1295400" cy="609600"/>
          </a:xfrm>
          <a:prstGeom prst="rect">
            <a:avLst/>
          </a:prstGeom>
          <a:solidFill>
            <a:srgbClr val="FFFF99"/>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Speed</a:t>
            </a:r>
          </a:p>
        </p:txBody>
      </p:sp>
      <p:sp>
        <p:nvSpPr>
          <p:cNvPr id="963597" name="Text Box 13"/>
          <p:cNvSpPr txBox="1">
            <a:spLocks noChangeArrowheads="1"/>
          </p:cNvSpPr>
          <p:nvPr/>
        </p:nvSpPr>
        <p:spPr bwMode="auto">
          <a:xfrm>
            <a:off x="6781800" y="1905000"/>
            <a:ext cx="1295400" cy="609600"/>
          </a:xfrm>
          <a:prstGeom prst="rect">
            <a:avLst/>
          </a:prstGeom>
          <a:solidFill>
            <a:srgbClr val="FFCC99"/>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Conflict</a:t>
            </a:r>
          </a:p>
        </p:txBody>
      </p:sp>
      <p:sp>
        <p:nvSpPr>
          <p:cNvPr id="45068" name="Text Box 14"/>
          <p:cNvSpPr txBox="1">
            <a:spLocks noChangeArrowheads="1"/>
          </p:cNvSpPr>
          <p:nvPr/>
        </p:nvSpPr>
        <p:spPr bwMode="auto">
          <a:xfrm>
            <a:off x="2514600" y="12192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Timed Recordings for the Samsung DVD-VCR</a:t>
            </a:r>
          </a:p>
        </p:txBody>
      </p:sp>
      <p:sp>
        <p:nvSpPr>
          <p:cNvPr id="45069" name="Text Box 15"/>
          <p:cNvSpPr txBox="1">
            <a:spLocks noChangeArrowheads="1"/>
          </p:cNvSpPr>
          <p:nvPr/>
        </p:nvSpPr>
        <p:spPr bwMode="auto">
          <a:xfrm>
            <a:off x="2514600" y="44958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Timed Recordings for the Mitsubishi DVCR</a:t>
            </a:r>
          </a:p>
        </p:txBody>
      </p:sp>
      <p:sp>
        <p:nvSpPr>
          <p:cNvPr id="45070" name="Text Box 16"/>
          <p:cNvSpPr txBox="1">
            <a:spLocks noChangeArrowheads="1"/>
          </p:cNvSpPr>
          <p:nvPr/>
        </p:nvSpPr>
        <p:spPr bwMode="auto">
          <a:xfrm>
            <a:off x="990600" y="1905000"/>
            <a:ext cx="1295400" cy="609600"/>
          </a:xfrm>
          <a:prstGeom prst="rect">
            <a:avLst/>
          </a:prstGeom>
          <a:solidFill>
            <a:srgbClr val="CCFFCC"/>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When</a:t>
            </a:r>
          </a:p>
        </p:txBody>
      </p:sp>
      <p:sp>
        <p:nvSpPr>
          <p:cNvPr id="45071" name="Text Box 17"/>
          <p:cNvSpPr txBox="1">
            <a:spLocks noChangeArrowheads="1"/>
          </p:cNvSpPr>
          <p:nvPr/>
        </p:nvSpPr>
        <p:spPr bwMode="auto">
          <a:xfrm>
            <a:off x="2438400" y="1905000"/>
            <a:ext cx="1295400" cy="609600"/>
          </a:xfrm>
          <a:prstGeom prst="rect">
            <a:avLst/>
          </a:prstGeom>
          <a:solidFill>
            <a:schemeClr val="bg1"/>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Type</a:t>
            </a:r>
          </a:p>
        </p:txBody>
      </p:sp>
      <p:sp>
        <p:nvSpPr>
          <p:cNvPr id="45072" name="Text Box 18"/>
          <p:cNvSpPr txBox="1">
            <a:spLocks noChangeArrowheads="1"/>
          </p:cNvSpPr>
          <p:nvPr/>
        </p:nvSpPr>
        <p:spPr bwMode="auto">
          <a:xfrm>
            <a:off x="3886200" y="1905000"/>
            <a:ext cx="1295400" cy="609600"/>
          </a:xfrm>
          <a:prstGeom prst="rect">
            <a:avLst/>
          </a:prstGeom>
          <a:solidFill>
            <a:srgbClr val="CC99FF"/>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Channel</a:t>
            </a:r>
          </a:p>
        </p:txBody>
      </p:sp>
      <p:sp>
        <p:nvSpPr>
          <p:cNvPr id="45073" name="Text Box 19"/>
          <p:cNvSpPr txBox="1">
            <a:spLocks noChangeArrowheads="1"/>
          </p:cNvSpPr>
          <p:nvPr/>
        </p:nvSpPr>
        <p:spPr bwMode="auto">
          <a:xfrm>
            <a:off x="5334000" y="1905000"/>
            <a:ext cx="1295400" cy="609600"/>
          </a:xfrm>
          <a:prstGeom prst="rect">
            <a:avLst/>
          </a:prstGeom>
          <a:solidFill>
            <a:srgbClr val="FFFF99"/>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Speed</a:t>
            </a:r>
          </a:p>
        </p:txBody>
      </p:sp>
      <p:sp>
        <p:nvSpPr>
          <p:cNvPr id="45074" name="Text Box 20"/>
          <p:cNvSpPr txBox="1">
            <a:spLocks noChangeArrowheads="1"/>
          </p:cNvSpPr>
          <p:nvPr/>
        </p:nvSpPr>
        <p:spPr bwMode="auto">
          <a:xfrm>
            <a:off x="6781800" y="1905000"/>
            <a:ext cx="1295400" cy="609600"/>
          </a:xfrm>
          <a:prstGeom prst="rect">
            <a:avLst/>
          </a:prstGeom>
          <a:solidFill>
            <a:srgbClr val="FFCC99"/>
          </a:solidFill>
          <a:ln w="12700">
            <a:solidFill>
              <a:schemeClr val="tx1"/>
            </a:solidFill>
            <a:miter lim="800000"/>
            <a:headEnd/>
            <a:tailEnd/>
          </a:ln>
        </p:spPr>
        <p:txBody>
          <a:bodyPr anchor="ctr" anchorCtr="1"/>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t>Conflict</a:t>
            </a:r>
          </a:p>
        </p:txBody>
      </p:sp>
      <p:sp>
        <p:nvSpPr>
          <p:cNvPr id="45075" name="Rectangle 21"/>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5076" name="Line 22"/>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63607" name="Text Box 23"/>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6" presetClass="path" presetSubtype="0" accel="50000" decel="50000" fill="hold" grpId="0" nodeType="clickEffect">
                                  <p:stCondLst>
                                    <p:cond delay="0"/>
                                  </p:stCondLst>
                                  <p:childTnLst>
                                    <p:animMotion origin="layout" path="M 0 1.38793E-6 L 0 0.07772 C 0 0.11242 -0.175 0.15545 -0.31667 0.15545 L -0.63333 0.15545 " pathEditMode="relative" rAng="0" ptsTypes="FfFF">
                                      <p:cBhvr>
                                        <p:cTn id="6" dur="500" fill="hold"/>
                                        <p:tgtEl>
                                          <p:spTgt spid="963597"/>
                                        </p:tgtEl>
                                        <p:attrNameLst>
                                          <p:attrName>ppt_x</p:attrName>
                                          <p:attrName>ppt_y</p:attrName>
                                        </p:attrNameLst>
                                      </p:cBhvr>
                                      <p:rCtr x="-31667" y="7772"/>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6" presetClass="path" presetSubtype="0" accel="50000" decel="50000" fill="hold" grpId="0" nodeType="clickEffect">
                                  <p:stCondLst>
                                    <p:cond delay="0"/>
                                  </p:stCondLst>
                                  <p:childTnLst>
                                    <p:animMotion origin="layout" path="M -3.33333E-6 1.38793E-6 L -3.33333E-6 0.07772 C -3.33333E-6 0.11242 -0.04409 0.15545 -0.07968 0.15545 L -0.1592 0.15545 " pathEditMode="relative" rAng="0" ptsTypes="FfFF">
                                      <p:cBhvr>
                                        <p:cTn id="10" dur="500" fill="hold"/>
                                        <p:tgtEl>
                                          <p:spTgt spid="963595"/>
                                        </p:tgtEl>
                                        <p:attrNameLst>
                                          <p:attrName>ppt_x</p:attrName>
                                          <p:attrName>ppt_y</p:attrName>
                                        </p:attrNameLst>
                                      </p:cBhvr>
                                      <p:rCtr x="-7969" y="7772"/>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36" presetClass="path" presetSubtype="0" accel="50000" decel="50000" fill="hold" nodeType="clickEffect">
                                  <p:stCondLst>
                                    <p:cond delay="0"/>
                                  </p:stCondLst>
                                  <p:childTnLst>
                                    <p:animMotion origin="layout" path="M -3.33333E-6 1.38793E-6 L -3.33333E-6 0.07772 C -3.33333E-6 0.11242 0.08716 0.15545 0.15834 0.15545 L 0.31667 0.15545 " pathEditMode="relative" rAng="0" ptsTypes="FfFF">
                                      <p:cBhvr>
                                        <p:cTn id="14" dur="500" fill="hold"/>
                                        <p:tgtEl>
                                          <p:spTgt spid="2"/>
                                        </p:tgtEl>
                                        <p:attrNameLst>
                                          <p:attrName>ppt_x</p:attrName>
                                          <p:attrName>ppt_y</p:attrName>
                                        </p:attrNameLst>
                                      </p:cBhvr>
                                      <p:rCtr x="15833" y="7772"/>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36" presetClass="path" presetSubtype="0" accel="50000" decel="50000" fill="hold" grpId="0" nodeType="clickEffect">
                                  <p:stCondLst>
                                    <p:cond delay="0"/>
                                  </p:stCondLst>
                                  <p:childTnLst>
                                    <p:animMotion origin="layout" path="M 3.33333E-6 1.38793E-6 L 3.33333E-6 0.07772 C 3.33333E-6 0.11242 0.0434 0.15545 0.07899 0.15545 L 0.15798 0.15545 " pathEditMode="relative" rAng="0" ptsTypes="FfFF">
                                      <p:cBhvr>
                                        <p:cTn id="18" dur="500" fill="hold"/>
                                        <p:tgtEl>
                                          <p:spTgt spid="963596"/>
                                        </p:tgtEl>
                                        <p:attrNameLst>
                                          <p:attrName>ppt_x</p:attrName>
                                          <p:attrName>ppt_y</p:attrName>
                                        </p:attrNameLst>
                                      </p:cBhvr>
                                      <p:rCtr x="7899" y="77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95" grpId="0" animBg="1"/>
      <p:bldP spid="963596" grpId="0" animBg="1"/>
      <p:bldP spid="96359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Line 2"/>
          <p:cNvSpPr>
            <a:spLocks noChangeShapeType="1"/>
          </p:cNvSpPr>
          <p:nvPr/>
        </p:nvSpPr>
        <p:spPr bwMode="auto">
          <a:xfrm flipV="1">
            <a:off x="914400" y="4876800"/>
            <a:ext cx="373380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3" name="Line 3"/>
          <p:cNvSpPr>
            <a:spLocks noChangeShapeType="1"/>
          </p:cNvSpPr>
          <p:nvPr/>
        </p:nvSpPr>
        <p:spPr bwMode="auto">
          <a:xfrm flipV="1">
            <a:off x="2057400" y="4876800"/>
            <a:ext cx="25908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4" name="Line 4"/>
          <p:cNvSpPr>
            <a:spLocks noChangeShapeType="1"/>
          </p:cNvSpPr>
          <p:nvPr/>
        </p:nvSpPr>
        <p:spPr bwMode="auto">
          <a:xfrm flipV="1">
            <a:off x="3352800" y="4876800"/>
            <a:ext cx="1295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5" name="Line 5"/>
          <p:cNvSpPr>
            <a:spLocks noChangeShapeType="1"/>
          </p:cNvSpPr>
          <p:nvPr/>
        </p:nvSpPr>
        <p:spPr bwMode="auto">
          <a:xfrm flipV="1">
            <a:off x="4495800" y="4876800"/>
            <a:ext cx="1524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6" name="Line 6"/>
          <p:cNvSpPr>
            <a:spLocks noChangeShapeType="1"/>
          </p:cNvSpPr>
          <p:nvPr/>
        </p:nvSpPr>
        <p:spPr bwMode="auto">
          <a:xfrm flipH="1" flipV="1">
            <a:off x="4648200" y="4876800"/>
            <a:ext cx="11430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7" name="Line 7"/>
          <p:cNvSpPr>
            <a:spLocks noChangeShapeType="1"/>
          </p:cNvSpPr>
          <p:nvPr/>
        </p:nvSpPr>
        <p:spPr bwMode="auto">
          <a:xfrm flipH="1" flipV="1">
            <a:off x="4648200" y="4876800"/>
            <a:ext cx="23622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8" name="Line 8"/>
          <p:cNvSpPr>
            <a:spLocks noChangeShapeType="1"/>
          </p:cNvSpPr>
          <p:nvPr/>
        </p:nvSpPr>
        <p:spPr bwMode="auto">
          <a:xfrm flipH="1" flipV="1">
            <a:off x="4648200" y="4876800"/>
            <a:ext cx="36576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89" name="Line 9"/>
          <p:cNvSpPr>
            <a:spLocks noChangeShapeType="1"/>
          </p:cNvSpPr>
          <p:nvPr/>
        </p:nvSpPr>
        <p:spPr bwMode="auto">
          <a:xfrm flipV="1">
            <a:off x="1219200" y="1600200"/>
            <a:ext cx="342900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0" name="Line 10"/>
          <p:cNvSpPr>
            <a:spLocks noChangeShapeType="1"/>
          </p:cNvSpPr>
          <p:nvPr/>
        </p:nvSpPr>
        <p:spPr bwMode="auto">
          <a:xfrm flipV="1">
            <a:off x="2438400" y="1600200"/>
            <a:ext cx="22098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1" name="Line 11"/>
          <p:cNvSpPr>
            <a:spLocks noChangeShapeType="1"/>
          </p:cNvSpPr>
          <p:nvPr/>
        </p:nvSpPr>
        <p:spPr bwMode="auto">
          <a:xfrm flipV="1">
            <a:off x="3657600" y="1600200"/>
            <a:ext cx="9906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2" name="Line 12"/>
          <p:cNvSpPr>
            <a:spLocks noChangeShapeType="1"/>
          </p:cNvSpPr>
          <p:nvPr/>
        </p:nvSpPr>
        <p:spPr bwMode="auto">
          <a:xfrm flipH="1" flipV="1">
            <a:off x="4648200" y="1600200"/>
            <a:ext cx="2286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3" name="Line 13"/>
          <p:cNvSpPr>
            <a:spLocks noChangeShapeType="1"/>
          </p:cNvSpPr>
          <p:nvPr/>
        </p:nvSpPr>
        <p:spPr bwMode="auto">
          <a:xfrm flipH="1" flipV="1">
            <a:off x="4648200" y="1600200"/>
            <a:ext cx="14478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4" name="Line 14"/>
          <p:cNvSpPr>
            <a:spLocks noChangeShapeType="1"/>
          </p:cNvSpPr>
          <p:nvPr/>
        </p:nvSpPr>
        <p:spPr bwMode="auto">
          <a:xfrm flipH="1" flipV="1">
            <a:off x="4648200" y="1600200"/>
            <a:ext cx="2667000" cy="6858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5" name="Line 15"/>
          <p:cNvSpPr>
            <a:spLocks noChangeShapeType="1"/>
          </p:cNvSpPr>
          <p:nvPr/>
        </p:nvSpPr>
        <p:spPr bwMode="auto">
          <a:xfrm flipH="1" flipV="1">
            <a:off x="4648200" y="1600200"/>
            <a:ext cx="3810000" cy="609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096" name="Rectangle 16"/>
          <p:cNvSpPr>
            <a:spLocks noGrp="1" noChangeArrowheads="1"/>
          </p:cNvSpPr>
          <p:nvPr>
            <p:ph type="title"/>
          </p:nvPr>
        </p:nvSpPr>
        <p:spPr/>
        <p:txBody>
          <a:bodyPr/>
          <a:lstStyle/>
          <a:p>
            <a:pPr>
              <a:spcBef>
                <a:spcPct val="40000"/>
              </a:spcBef>
            </a:pPr>
            <a:r>
              <a:rPr lang="en-US" altLang="x-none"/>
              <a:t>Re-Ordering</a:t>
            </a:r>
          </a:p>
        </p:txBody>
      </p:sp>
      <p:sp>
        <p:nvSpPr>
          <p:cNvPr id="46097" name="Oval 17"/>
          <p:cNvSpPr>
            <a:spLocks noChangeArrowheads="1"/>
          </p:cNvSpPr>
          <p:nvPr/>
        </p:nvSpPr>
        <p:spPr bwMode="auto">
          <a:xfrm>
            <a:off x="5410200" y="54102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098" name="Text Box 18"/>
          <p:cNvSpPr txBox="1">
            <a:spLocks noChangeArrowheads="1"/>
          </p:cNvSpPr>
          <p:nvPr/>
        </p:nvSpPr>
        <p:spPr bwMode="auto">
          <a:xfrm>
            <a:off x="5507038" y="5645150"/>
            <a:ext cx="649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Start</a:t>
            </a:r>
          </a:p>
        </p:txBody>
      </p:sp>
      <p:sp>
        <p:nvSpPr>
          <p:cNvPr id="46099" name="Oval 19"/>
          <p:cNvSpPr>
            <a:spLocks noChangeArrowheads="1"/>
          </p:cNvSpPr>
          <p:nvPr/>
        </p:nvSpPr>
        <p:spPr bwMode="auto">
          <a:xfrm>
            <a:off x="6629400" y="54102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00" name="Text Box 20"/>
          <p:cNvSpPr txBox="1">
            <a:spLocks noChangeArrowheads="1"/>
          </p:cNvSpPr>
          <p:nvPr/>
        </p:nvSpPr>
        <p:spPr bwMode="auto">
          <a:xfrm>
            <a:off x="6737350" y="564515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Stop</a:t>
            </a:r>
          </a:p>
        </p:txBody>
      </p:sp>
      <p:sp>
        <p:nvSpPr>
          <p:cNvPr id="46101" name="Oval 21"/>
          <p:cNvSpPr>
            <a:spLocks noChangeArrowheads="1"/>
          </p:cNvSpPr>
          <p:nvPr/>
        </p:nvSpPr>
        <p:spPr bwMode="auto">
          <a:xfrm>
            <a:off x="1676400" y="5410200"/>
            <a:ext cx="838200" cy="838200"/>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02" name="Text Box 22"/>
          <p:cNvSpPr txBox="1">
            <a:spLocks noChangeArrowheads="1"/>
          </p:cNvSpPr>
          <p:nvPr/>
        </p:nvSpPr>
        <p:spPr bwMode="auto">
          <a:xfrm>
            <a:off x="1741488" y="5645150"/>
            <a:ext cx="71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VCR+</a:t>
            </a:r>
          </a:p>
        </p:txBody>
      </p:sp>
      <p:sp>
        <p:nvSpPr>
          <p:cNvPr id="46103" name="Oval 23"/>
          <p:cNvSpPr>
            <a:spLocks noChangeArrowheads="1"/>
          </p:cNvSpPr>
          <p:nvPr/>
        </p:nvSpPr>
        <p:spPr bwMode="auto">
          <a:xfrm>
            <a:off x="4114800" y="54102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04" name="Text Box 24"/>
          <p:cNvSpPr txBox="1">
            <a:spLocks noChangeArrowheads="1"/>
          </p:cNvSpPr>
          <p:nvPr/>
        </p:nvSpPr>
        <p:spPr bwMode="auto">
          <a:xfrm>
            <a:off x="4260850" y="5645150"/>
            <a:ext cx="5476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Day</a:t>
            </a:r>
          </a:p>
        </p:txBody>
      </p:sp>
      <p:sp>
        <p:nvSpPr>
          <p:cNvPr id="46105" name="Oval 25"/>
          <p:cNvSpPr>
            <a:spLocks noChangeArrowheads="1"/>
          </p:cNvSpPr>
          <p:nvPr/>
        </p:nvSpPr>
        <p:spPr bwMode="auto">
          <a:xfrm>
            <a:off x="487363" y="5410200"/>
            <a:ext cx="838200" cy="838200"/>
          </a:xfrm>
          <a:prstGeom prst="ellipse">
            <a:avLst/>
          </a:prstGeom>
          <a:solidFill>
            <a:srgbClr val="FFCC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06" name="Text Box 26"/>
          <p:cNvSpPr txBox="1">
            <a:spLocks noChangeArrowheads="1"/>
          </p:cNvSpPr>
          <p:nvPr/>
        </p:nvSpPr>
        <p:spPr bwMode="auto">
          <a:xfrm>
            <a:off x="457200" y="5645150"/>
            <a:ext cx="908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Conflict</a:t>
            </a:r>
          </a:p>
        </p:txBody>
      </p:sp>
      <p:sp>
        <p:nvSpPr>
          <p:cNvPr id="46107" name="Oval 27"/>
          <p:cNvSpPr>
            <a:spLocks noChangeArrowheads="1"/>
          </p:cNvSpPr>
          <p:nvPr/>
        </p:nvSpPr>
        <p:spPr bwMode="auto">
          <a:xfrm>
            <a:off x="2887663" y="5410200"/>
            <a:ext cx="838200" cy="838200"/>
          </a:xfrm>
          <a:prstGeom prst="ellipse">
            <a:avLst/>
          </a:prstGeom>
          <a:solidFill>
            <a:srgbClr val="CC99FF"/>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08" name="Text Box 28"/>
          <p:cNvSpPr txBox="1">
            <a:spLocks noChangeArrowheads="1"/>
          </p:cNvSpPr>
          <p:nvPr/>
        </p:nvSpPr>
        <p:spPr bwMode="auto">
          <a:xfrm>
            <a:off x="2819400" y="5645150"/>
            <a:ext cx="9794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Channel</a:t>
            </a:r>
          </a:p>
        </p:txBody>
      </p:sp>
      <p:sp>
        <p:nvSpPr>
          <p:cNvPr id="46109" name="Oval 29"/>
          <p:cNvSpPr>
            <a:spLocks noChangeArrowheads="1"/>
          </p:cNvSpPr>
          <p:nvPr/>
        </p:nvSpPr>
        <p:spPr bwMode="auto">
          <a:xfrm>
            <a:off x="7848600" y="5410200"/>
            <a:ext cx="838200" cy="838200"/>
          </a:xfrm>
          <a:prstGeom prst="ellipse">
            <a:avLst/>
          </a:prstGeom>
          <a:solidFill>
            <a:srgbClr val="FFFF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10" name="Text Box 30"/>
          <p:cNvSpPr txBox="1">
            <a:spLocks noChangeArrowheads="1"/>
          </p:cNvSpPr>
          <p:nvPr/>
        </p:nvSpPr>
        <p:spPr bwMode="auto">
          <a:xfrm>
            <a:off x="7870825" y="5645150"/>
            <a:ext cx="798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Speed</a:t>
            </a:r>
          </a:p>
        </p:txBody>
      </p:sp>
      <p:sp>
        <p:nvSpPr>
          <p:cNvPr id="46111" name="Oval 31"/>
          <p:cNvSpPr>
            <a:spLocks noChangeArrowheads="1"/>
          </p:cNvSpPr>
          <p:nvPr/>
        </p:nvSpPr>
        <p:spPr bwMode="auto">
          <a:xfrm>
            <a:off x="4572000" y="1524000"/>
            <a:ext cx="152400" cy="152400"/>
          </a:xfrm>
          <a:prstGeom prst="ellipse">
            <a:avLst/>
          </a:prstGeom>
          <a:solidFill>
            <a:schemeClr val="tx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12" name="Oval 32"/>
          <p:cNvSpPr>
            <a:spLocks noChangeArrowheads="1"/>
          </p:cNvSpPr>
          <p:nvPr/>
        </p:nvSpPr>
        <p:spPr bwMode="auto">
          <a:xfrm>
            <a:off x="4572000" y="4800600"/>
            <a:ext cx="152400" cy="152400"/>
          </a:xfrm>
          <a:prstGeom prst="ellipse">
            <a:avLst/>
          </a:prstGeom>
          <a:solidFill>
            <a:schemeClr val="tx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13" name="Text Box 33"/>
          <p:cNvSpPr txBox="1">
            <a:spLocks noChangeArrowheads="1"/>
          </p:cNvSpPr>
          <p:nvPr/>
        </p:nvSpPr>
        <p:spPr bwMode="auto">
          <a:xfrm>
            <a:off x="2514600" y="12192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Timed Recordings for the Samsung DVD-VCR</a:t>
            </a:r>
          </a:p>
        </p:txBody>
      </p:sp>
      <p:sp>
        <p:nvSpPr>
          <p:cNvPr id="46114" name="Text Box 34"/>
          <p:cNvSpPr txBox="1">
            <a:spLocks noChangeArrowheads="1"/>
          </p:cNvSpPr>
          <p:nvPr/>
        </p:nvSpPr>
        <p:spPr bwMode="auto">
          <a:xfrm>
            <a:off x="2514600" y="4495800"/>
            <a:ext cx="426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400"/>
              <a:t>Timed Recordings for the Mitsubishi DVCR</a:t>
            </a:r>
          </a:p>
        </p:txBody>
      </p:sp>
      <p:sp>
        <p:nvSpPr>
          <p:cNvPr id="46115" name="Line 35"/>
          <p:cNvSpPr>
            <a:spLocks noChangeShapeType="1"/>
          </p:cNvSpPr>
          <p:nvPr/>
        </p:nvSpPr>
        <p:spPr bwMode="auto">
          <a:xfrm flipV="1">
            <a:off x="4267200" y="2590800"/>
            <a:ext cx="533400" cy="9144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6" name="Line 36"/>
          <p:cNvSpPr>
            <a:spLocks noChangeShapeType="1"/>
          </p:cNvSpPr>
          <p:nvPr/>
        </p:nvSpPr>
        <p:spPr bwMode="auto">
          <a:xfrm flipH="1" flipV="1">
            <a:off x="4953000" y="2590800"/>
            <a:ext cx="457200" cy="9906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6117" name="Oval 37"/>
          <p:cNvSpPr>
            <a:spLocks noChangeArrowheads="1"/>
          </p:cNvSpPr>
          <p:nvPr/>
        </p:nvSpPr>
        <p:spPr bwMode="auto">
          <a:xfrm>
            <a:off x="5057775" y="32766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18" name="Text Box 38"/>
          <p:cNvSpPr txBox="1">
            <a:spLocks noChangeArrowheads="1"/>
          </p:cNvSpPr>
          <p:nvPr/>
        </p:nvSpPr>
        <p:spPr bwMode="auto">
          <a:xfrm>
            <a:off x="5153025" y="3511550"/>
            <a:ext cx="6524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Time</a:t>
            </a:r>
          </a:p>
        </p:txBody>
      </p:sp>
      <p:sp>
        <p:nvSpPr>
          <p:cNvPr id="46119" name="Oval 39"/>
          <p:cNvSpPr>
            <a:spLocks noChangeArrowheads="1"/>
          </p:cNvSpPr>
          <p:nvPr/>
        </p:nvSpPr>
        <p:spPr bwMode="auto">
          <a:xfrm>
            <a:off x="3838575" y="3276600"/>
            <a:ext cx="838200" cy="838200"/>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20" name="Text Box 40"/>
          <p:cNvSpPr txBox="1">
            <a:spLocks noChangeArrowheads="1"/>
          </p:cNvSpPr>
          <p:nvPr/>
        </p:nvSpPr>
        <p:spPr bwMode="auto">
          <a:xfrm>
            <a:off x="3938588" y="3511550"/>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Date</a:t>
            </a:r>
          </a:p>
        </p:txBody>
      </p:sp>
      <p:grpSp>
        <p:nvGrpSpPr>
          <p:cNvPr id="46121" name="Group 41"/>
          <p:cNvGrpSpPr>
            <a:grpSpLocks/>
          </p:cNvGrpSpPr>
          <p:nvPr/>
        </p:nvGrpSpPr>
        <p:grpSpPr bwMode="auto">
          <a:xfrm>
            <a:off x="762000" y="2133600"/>
            <a:ext cx="908050" cy="838200"/>
            <a:chOff x="4944" y="4056"/>
            <a:chExt cx="572" cy="528"/>
          </a:xfrm>
        </p:grpSpPr>
        <p:sp>
          <p:nvSpPr>
            <p:cNvPr id="46141" name="Oval 42"/>
            <p:cNvSpPr>
              <a:spLocks noChangeArrowheads="1"/>
            </p:cNvSpPr>
            <p:nvPr/>
          </p:nvSpPr>
          <p:spPr bwMode="auto">
            <a:xfrm>
              <a:off x="4963" y="4056"/>
              <a:ext cx="528" cy="528"/>
            </a:xfrm>
            <a:prstGeom prst="ellipse">
              <a:avLst/>
            </a:prstGeom>
            <a:solidFill>
              <a:srgbClr val="FFCC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42" name="Text Box 43"/>
            <p:cNvSpPr txBox="1">
              <a:spLocks noChangeArrowheads="1"/>
            </p:cNvSpPr>
            <p:nvPr/>
          </p:nvSpPr>
          <p:spPr bwMode="auto">
            <a:xfrm>
              <a:off x="4944" y="4204"/>
              <a:ext cx="5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Conflict</a:t>
              </a:r>
            </a:p>
          </p:txBody>
        </p:sp>
      </p:grpSp>
      <p:grpSp>
        <p:nvGrpSpPr>
          <p:cNvPr id="46122" name="Group 44"/>
          <p:cNvGrpSpPr>
            <a:grpSpLocks/>
          </p:cNvGrpSpPr>
          <p:nvPr/>
        </p:nvGrpSpPr>
        <p:grpSpPr bwMode="auto">
          <a:xfrm>
            <a:off x="2009775" y="2133600"/>
            <a:ext cx="2122488" cy="838200"/>
            <a:chOff x="2688" y="4056"/>
            <a:chExt cx="1337" cy="528"/>
          </a:xfrm>
        </p:grpSpPr>
        <p:sp>
          <p:nvSpPr>
            <p:cNvPr id="46137" name="Oval 45"/>
            <p:cNvSpPr>
              <a:spLocks noChangeArrowheads="1"/>
            </p:cNvSpPr>
            <p:nvPr/>
          </p:nvSpPr>
          <p:spPr bwMode="auto">
            <a:xfrm>
              <a:off x="3451" y="4056"/>
              <a:ext cx="528" cy="528"/>
            </a:xfrm>
            <a:prstGeom prst="ellipse">
              <a:avLst/>
            </a:prstGeom>
            <a:solidFill>
              <a:srgbClr val="CC99FF"/>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38" name="Text Box 46"/>
            <p:cNvSpPr txBox="1">
              <a:spLocks noChangeArrowheads="1"/>
            </p:cNvSpPr>
            <p:nvPr/>
          </p:nvSpPr>
          <p:spPr bwMode="auto">
            <a:xfrm>
              <a:off x="3408" y="4204"/>
              <a:ext cx="61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Channel</a:t>
              </a:r>
            </a:p>
          </p:txBody>
        </p:sp>
        <p:sp>
          <p:nvSpPr>
            <p:cNvPr id="46139" name="Oval 47"/>
            <p:cNvSpPr>
              <a:spLocks noChangeArrowheads="1"/>
            </p:cNvSpPr>
            <p:nvPr/>
          </p:nvSpPr>
          <p:spPr bwMode="auto">
            <a:xfrm>
              <a:off x="2692" y="4056"/>
              <a:ext cx="528" cy="528"/>
            </a:xfrm>
            <a:prstGeom prst="ellipse">
              <a:avLst/>
            </a:prstGeom>
            <a:solidFill>
              <a:srgbClr val="CC99FF"/>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40" name="Text Box 48"/>
            <p:cNvSpPr txBox="1">
              <a:spLocks noChangeArrowheads="1"/>
            </p:cNvSpPr>
            <p:nvPr/>
          </p:nvSpPr>
          <p:spPr bwMode="auto">
            <a:xfrm>
              <a:off x="2688" y="4204"/>
              <a:ext cx="5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Source</a:t>
              </a:r>
            </a:p>
          </p:txBody>
        </p:sp>
      </p:grpSp>
      <p:grpSp>
        <p:nvGrpSpPr>
          <p:cNvPr id="46123" name="Group 49"/>
          <p:cNvGrpSpPr>
            <a:grpSpLocks/>
          </p:cNvGrpSpPr>
          <p:nvPr/>
        </p:nvGrpSpPr>
        <p:grpSpPr bwMode="auto">
          <a:xfrm>
            <a:off x="4448175" y="2133600"/>
            <a:ext cx="838200" cy="838200"/>
            <a:chOff x="568" y="1200"/>
            <a:chExt cx="528" cy="528"/>
          </a:xfrm>
        </p:grpSpPr>
        <p:sp>
          <p:nvSpPr>
            <p:cNvPr id="46135" name="Oval 50"/>
            <p:cNvSpPr>
              <a:spLocks noChangeArrowheads="1"/>
            </p:cNvSpPr>
            <p:nvPr/>
          </p:nvSpPr>
          <p:spPr bwMode="auto">
            <a:xfrm>
              <a:off x="568" y="1200"/>
              <a:ext cx="528" cy="528"/>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36" name="Text Box 51"/>
            <p:cNvSpPr txBox="1">
              <a:spLocks noChangeArrowheads="1"/>
            </p:cNvSpPr>
            <p:nvPr/>
          </p:nvSpPr>
          <p:spPr bwMode="auto">
            <a:xfrm>
              <a:off x="600" y="1348"/>
              <a:ext cx="465" cy="231"/>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When</a:t>
              </a:r>
            </a:p>
          </p:txBody>
        </p:sp>
      </p:grpSp>
      <p:grpSp>
        <p:nvGrpSpPr>
          <p:cNvPr id="46124" name="Group 52"/>
          <p:cNvGrpSpPr>
            <a:grpSpLocks/>
          </p:cNvGrpSpPr>
          <p:nvPr/>
        </p:nvGrpSpPr>
        <p:grpSpPr bwMode="auto">
          <a:xfrm>
            <a:off x="5678488" y="2133600"/>
            <a:ext cx="846137" cy="838200"/>
            <a:chOff x="3570" y="1344"/>
            <a:chExt cx="533" cy="528"/>
          </a:xfrm>
        </p:grpSpPr>
        <p:sp>
          <p:nvSpPr>
            <p:cNvPr id="46133" name="Oval 53"/>
            <p:cNvSpPr>
              <a:spLocks noChangeArrowheads="1"/>
            </p:cNvSpPr>
            <p:nvPr/>
          </p:nvSpPr>
          <p:spPr bwMode="auto">
            <a:xfrm>
              <a:off x="3571" y="1344"/>
              <a:ext cx="528" cy="528"/>
            </a:xfrm>
            <a:prstGeom prst="ellipse">
              <a:avLst/>
            </a:prstGeom>
            <a:solidFill>
              <a:srgbClr val="CCFFCC"/>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34" name="Text Box 54"/>
            <p:cNvSpPr txBox="1">
              <a:spLocks noChangeArrowheads="1"/>
            </p:cNvSpPr>
            <p:nvPr/>
          </p:nvSpPr>
          <p:spPr bwMode="auto">
            <a:xfrm>
              <a:off x="3570" y="1492"/>
              <a:ext cx="5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Length</a:t>
              </a:r>
            </a:p>
          </p:txBody>
        </p:sp>
      </p:grpSp>
      <p:grpSp>
        <p:nvGrpSpPr>
          <p:cNvPr id="46125" name="Group 55"/>
          <p:cNvGrpSpPr>
            <a:grpSpLocks/>
          </p:cNvGrpSpPr>
          <p:nvPr/>
        </p:nvGrpSpPr>
        <p:grpSpPr bwMode="auto">
          <a:xfrm>
            <a:off x="6886575" y="2133600"/>
            <a:ext cx="838200" cy="838200"/>
            <a:chOff x="4338" y="1344"/>
            <a:chExt cx="528" cy="528"/>
          </a:xfrm>
        </p:grpSpPr>
        <p:sp>
          <p:nvSpPr>
            <p:cNvPr id="46131" name="Oval 56"/>
            <p:cNvSpPr>
              <a:spLocks noChangeArrowheads="1"/>
            </p:cNvSpPr>
            <p:nvPr/>
          </p:nvSpPr>
          <p:spPr bwMode="auto">
            <a:xfrm>
              <a:off x="4338" y="1344"/>
              <a:ext cx="528" cy="528"/>
            </a:xfrm>
            <a:prstGeom prst="ellipse">
              <a:avLst/>
            </a:prstGeom>
            <a:solidFill>
              <a:schemeClr val="bg1"/>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32" name="Text Box 57"/>
            <p:cNvSpPr txBox="1">
              <a:spLocks noChangeArrowheads="1"/>
            </p:cNvSpPr>
            <p:nvPr/>
          </p:nvSpPr>
          <p:spPr bwMode="auto">
            <a:xfrm>
              <a:off x="4404" y="1492"/>
              <a:ext cx="39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Type</a:t>
              </a:r>
            </a:p>
          </p:txBody>
        </p:sp>
      </p:grpSp>
      <p:sp>
        <p:nvSpPr>
          <p:cNvPr id="46126" name="Oval 58"/>
          <p:cNvSpPr>
            <a:spLocks noChangeArrowheads="1"/>
          </p:cNvSpPr>
          <p:nvPr/>
        </p:nvSpPr>
        <p:spPr bwMode="auto">
          <a:xfrm>
            <a:off x="8058150" y="2133600"/>
            <a:ext cx="838200" cy="838200"/>
          </a:xfrm>
          <a:prstGeom prst="ellipse">
            <a:avLst/>
          </a:prstGeom>
          <a:solidFill>
            <a:srgbClr val="FFFF99"/>
          </a:solidFill>
          <a:ln w="12700">
            <a:solidFill>
              <a:schemeClr val="tx1"/>
            </a:solidFill>
            <a:round/>
            <a:headEnd/>
            <a:tailEn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27" name="Text Box 59"/>
          <p:cNvSpPr txBox="1">
            <a:spLocks noChangeArrowheads="1"/>
          </p:cNvSpPr>
          <p:nvPr/>
        </p:nvSpPr>
        <p:spPr bwMode="auto">
          <a:xfrm>
            <a:off x="8080375" y="2368550"/>
            <a:ext cx="798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800"/>
              <a:t>Speed</a:t>
            </a:r>
          </a:p>
        </p:txBody>
      </p:sp>
      <p:sp>
        <p:nvSpPr>
          <p:cNvPr id="46128" name="Rectangle 60"/>
          <p:cNvSpPr>
            <a:spLocks noChangeArrowheads="1"/>
          </p:cNvSpPr>
          <p:nvPr/>
        </p:nvSpPr>
        <p:spPr bwMode="auto">
          <a:xfrm flipV="1">
            <a:off x="0" y="6508750"/>
            <a:ext cx="9144000" cy="349250"/>
          </a:xfrm>
          <a:prstGeom prst="rect">
            <a:avLst/>
          </a:prstGeom>
          <a:gradFill rotWithShape="1">
            <a:gsLst>
              <a:gs pos="0">
                <a:schemeClr val="bg1">
                  <a:alpha val="0"/>
                </a:schemeClr>
              </a:gs>
              <a:gs pos="100000">
                <a:srgbClr val="6800C6">
                  <a:alpha val="20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6129" name="Line 61"/>
          <p:cNvSpPr>
            <a:spLocks noChangeShapeType="1"/>
          </p:cNvSpPr>
          <p:nvPr/>
        </p:nvSpPr>
        <p:spPr bwMode="auto">
          <a:xfrm>
            <a:off x="0" y="6508750"/>
            <a:ext cx="9144000" cy="0"/>
          </a:xfrm>
          <a:prstGeom prst="line">
            <a:avLst/>
          </a:prstGeom>
          <a:noFill/>
          <a:ln w="28575" cap="rnd">
            <a:solidFill>
              <a:srgbClr val="6800C6"/>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64670" name="Text Box 62"/>
          <p:cNvSpPr txBox="1">
            <a:spLocks noChangeArrowheads="1"/>
          </p:cNvSpPr>
          <p:nvPr/>
        </p:nvSpPr>
        <p:spPr bwMode="auto">
          <a:xfrm>
            <a:off x="76200" y="6521450"/>
            <a:ext cx="8534400" cy="336550"/>
          </a:xfrm>
          <a:prstGeom prst="rect">
            <a:avLst/>
          </a:prstGeom>
          <a:gradFill rotWithShape="1">
            <a:gsLst>
              <a:gs pos="0">
                <a:schemeClr val="bg1">
                  <a:alpha val="0"/>
                </a:schemeClr>
              </a:gs>
              <a:gs pos="50000">
                <a:schemeClr val="bg1"/>
              </a:gs>
              <a:gs pos="100000">
                <a:schemeClr val="bg1">
                  <a:alpha val="0"/>
                </a:schemeClr>
              </a:gs>
            </a:gsLst>
            <a:lin ang="0" scaled="1"/>
          </a:gradFill>
          <a:ln w="9525">
            <a:noFill/>
            <a:miter lim="800000"/>
            <a:headEnd/>
            <a:tailEnd/>
          </a:ln>
          <a:effectLst/>
        </p:spPr>
        <p:txBody>
          <a:bodyPr>
            <a:spAutoFit/>
          </a:bodyPr>
          <a:lstStyle/>
          <a:p>
            <a:pPr algn="l">
              <a:spcBef>
                <a:spcPct val="50000"/>
              </a:spcBef>
              <a:defRPr/>
            </a:pPr>
            <a:r>
              <a:rPr lang="en-US" sz="1600">
                <a:latin typeface="Franklin Gothic Medium" pitchFamily="34" charset="0"/>
              </a:rPr>
              <a:t>How do we modify an interface to achieve consistency? </a:t>
            </a: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sz="quarter"/>
          </p:nvPr>
        </p:nvSpPr>
        <p:spPr/>
        <p:txBody>
          <a:bodyPr/>
          <a:lstStyle/>
          <a:p>
            <a:r>
              <a:rPr lang="en-US" altLang="x-none"/>
              <a:t>Uniform</a:t>
            </a:r>
          </a:p>
        </p:txBody>
      </p:sp>
      <p:grpSp>
        <p:nvGrpSpPr>
          <p:cNvPr id="3077" name="Group 3"/>
          <p:cNvGrpSpPr>
            <a:grpSpLocks/>
          </p:cNvGrpSpPr>
          <p:nvPr/>
        </p:nvGrpSpPr>
        <p:grpSpPr bwMode="auto">
          <a:xfrm>
            <a:off x="1865313" y="1846263"/>
            <a:ext cx="5413375" cy="4478337"/>
            <a:chOff x="1200" y="1199"/>
            <a:chExt cx="3410" cy="2821"/>
          </a:xfrm>
        </p:grpSpPr>
        <p:grpSp>
          <p:nvGrpSpPr>
            <p:cNvPr id="3086" name="Group 4"/>
            <p:cNvGrpSpPr>
              <a:grpSpLocks/>
            </p:cNvGrpSpPr>
            <p:nvPr/>
          </p:nvGrpSpPr>
          <p:grpSpPr bwMode="auto">
            <a:xfrm>
              <a:off x="1200" y="1200"/>
              <a:ext cx="1682" cy="2820"/>
              <a:chOff x="48" y="1440"/>
              <a:chExt cx="1387" cy="2327"/>
            </a:xfrm>
          </p:grpSpPr>
          <p:graphicFrame>
            <p:nvGraphicFramePr>
              <p:cNvPr id="3075" name="Object 5"/>
              <p:cNvGraphicFramePr>
                <a:graphicFrameLocks noChangeAspect="1"/>
              </p:cNvGraphicFramePr>
              <p:nvPr/>
            </p:nvGraphicFramePr>
            <p:xfrm>
              <a:off x="48" y="1440"/>
              <a:ext cx="1387" cy="2064"/>
            </p:xfrm>
            <a:graphic>
              <a:graphicData uri="http://schemas.openxmlformats.org/presentationml/2006/ole">
                <mc:AlternateContent xmlns:mc="http://schemas.openxmlformats.org/markup-compatibility/2006">
                  <mc:Choice xmlns:v="urn:schemas-microsoft-com:vml" Requires="v">
                    <p:oleObj spid="_x0000_s3098" name="Image" r:id="rId4" imgW="4266667" imgH="6704762" progId="Photoshop.Image.7">
                      <p:embed/>
                    </p:oleObj>
                  </mc:Choice>
                  <mc:Fallback>
                    <p:oleObj name="Image" r:id="rId4" imgW="4266667" imgH="6704762" progId="Photoshop.Image.7">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440"/>
                            <a:ext cx="1387" cy="20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89" name="Text Box 6"/>
              <p:cNvSpPr txBox="1">
                <a:spLocks noChangeArrowheads="1"/>
              </p:cNvSpPr>
              <p:nvPr/>
            </p:nvSpPr>
            <p:spPr bwMode="auto">
              <a:xfrm>
                <a:off x="240" y="3560"/>
                <a:ext cx="10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Copier A</a:t>
                </a:r>
              </a:p>
            </p:txBody>
          </p:sp>
        </p:grpSp>
        <p:grpSp>
          <p:nvGrpSpPr>
            <p:cNvPr id="3087" name="Group 7"/>
            <p:cNvGrpSpPr>
              <a:grpSpLocks/>
            </p:cNvGrpSpPr>
            <p:nvPr/>
          </p:nvGrpSpPr>
          <p:grpSpPr bwMode="auto">
            <a:xfrm>
              <a:off x="2928" y="1199"/>
              <a:ext cx="1682" cy="2821"/>
              <a:chOff x="1468" y="1440"/>
              <a:chExt cx="1387" cy="2327"/>
            </a:xfrm>
          </p:grpSpPr>
          <p:graphicFrame>
            <p:nvGraphicFramePr>
              <p:cNvPr id="3074" name="Object 8"/>
              <p:cNvGraphicFramePr>
                <a:graphicFrameLocks noChangeAspect="1"/>
              </p:cNvGraphicFramePr>
              <p:nvPr/>
            </p:nvGraphicFramePr>
            <p:xfrm>
              <a:off x="1468" y="1440"/>
              <a:ext cx="1387" cy="2064"/>
            </p:xfrm>
            <a:graphic>
              <a:graphicData uri="http://schemas.openxmlformats.org/presentationml/2006/ole">
                <mc:AlternateContent xmlns:mc="http://schemas.openxmlformats.org/markup-compatibility/2006">
                  <mc:Choice xmlns:v="urn:schemas-microsoft-com:vml" Requires="v">
                    <p:oleObj spid="_x0000_s3099" name="Image" r:id="rId6" imgW="4266667" imgH="6704762" progId="Photoshop.Image.7">
                      <p:embed/>
                    </p:oleObj>
                  </mc:Choice>
                  <mc:Fallback>
                    <p:oleObj name="Image" r:id="rId6" imgW="4266667" imgH="6704762" progId="Photoshop.Image.7">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8" y="1440"/>
                            <a:ext cx="1387" cy="20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088" name="Text Box 9"/>
              <p:cNvSpPr txBox="1">
                <a:spLocks noChangeArrowheads="1"/>
              </p:cNvSpPr>
              <p:nvPr/>
            </p:nvSpPr>
            <p:spPr bwMode="auto">
              <a:xfrm>
                <a:off x="1637" y="3560"/>
                <a:ext cx="10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Copier B</a:t>
                </a:r>
              </a:p>
            </p:txBody>
          </p:sp>
        </p:grpSp>
      </p:grpSp>
      <p:sp>
        <p:nvSpPr>
          <p:cNvPr id="3078" name="Text Box 10"/>
          <p:cNvSpPr txBox="1">
            <a:spLocks noChangeArrowheads="1"/>
          </p:cNvSpPr>
          <p:nvPr/>
        </p:nvSpPr>
        <p:spPr bwMode="auto">
          <a:xfrm>
            <a:off x="152400" y="1279525"/>
            <a:ext cx="883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Original (PUC) Interfaces</a:t>
            </a:r>
          </a:p>
        </p:txBody>
      </p:sp>
      <p:sp>
        <p:nvSpPr>
          <p:cNvPr id="1017867" name="Oval 11"/>
          <p:cNvSpPr>
            <a:spLocks noChangeArrowheads="1"/>
          </p:cNvSpPr>
          <p:nvPr/>
        </p:nvSpPr>
        <p:spPr bwMode="auto">
          <a:xfrm>
            <a:off x="2133600" y="2241550"/>
            <a:ext cx="685800" cy="6858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7868" name="Oval 12"/>
          <p:cNvSpPr>
            <a:spLocks noChangeArrowheads="1"/>
          </p:cNvSpPr>
          <p:nvPr/>
        </p:nvSpPr>
        <p:spPr bwMode="auto">
          <a:xfrm>
            <a:off x="5576888" y="2241550"/>
            <a:ext cx="1447800" cy="6858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7869" name="Oval 13"/>
          <p:cNvSpPr>
            <a:spLocks noChangeArrowheads="1"/>
          </p:cNvSpPr>
          <p:nvPr/>
        </p:nvSpPr>
        <p:spPr bwMode="auto">
          <a:xfrm>
            <a:off x="2714625" y="2727325"/>
            <a:ext cx="16002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7870" name="Oval 14"/>
          <p:cNvSpPr>
            <a:spLocks noChangeArrowheads="1"/>
          </p:cNvSpPr>
          <p:nvPr/>
        </p:nvSpPr>
        <p:spPr bwMode="auto">
          <a:xfrm>
            <a:off x="5029200" y="3613150"/>
            <a:ext cx="2057400" cy="5334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7871" name="Oval 15"/>
          <p:cNvSpPr>
            <a:spLocks noChangeArrowheads="1"/>
          </p:cNvSpPr>
          <p:nvPr/>
        </p:nvSpPr>
        <p:spPr bwMode="auto">
          <a:xfrm>
            <a:off x="2667000" y="3170238"/>
            <a:ext cx="1600200" cy="257175"/>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7872" name="Oval 16"/>
          <p:cNvSpPr>
            <a:spLocks noChangeArrowheads="1"/>
          </p:cNvSpPr>
          <p:nvPr/>
        </p:nvSpPr>
        <p:spPr bwMode="auto">
          <a:xfrm>
            <a:off x="4876800" y="3198813"/>
            <a:ext cx="2209800" cy="3048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7873" name="Oval 17"/>
          <p:cNvSpPr>
            <a:spLocks noChangeArrowheads="1"/>
          </p:cNvSpPr>
          <p:nvPr/>
        </p:nvSpPr>
        <p:spPr bwMode="auto">
          <a:xfrm>
            <a:off x="3243263" y="4132263"/>
            <a:ext cx="762000" cy="3048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78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786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1786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1786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786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787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1787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1786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787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1787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017873"/>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017872"/>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1787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01787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867" grpId="0" animBg="1"/>
      <p:bldP spid="1017867" grpId="1" animBg="1"/>
      <p:bldP spid="1017868" grpId="0" animBg="1"/>
      <p:bldP spid="1017868" grpId="1" animBg="1"/>
      <p:bldP spid="1017869" grpId="0" animBg="1"/>
      <p:bldP spid="1017869" grpId="1" animBg="1"/>
      <p:bldP spid="1017870" grpId="0" animBg="1"/>
      <p:bldP spid="1017870" grpId="1" animBg="1"/>
      <p:bldP spid="1017871" grpId="0" animBg="1"/>
      <p:bldP spid="1017871" grpId="1" animBg="1"/>
      <p:bldP spid="1017872" grpId="0" animBg="1"/>
      <p:bldP spid="1017872" grpId="1" animBg="1"/>
      <p:bldP spid="1017873" grpId="0" animBg="1"/>
      <p:bldP spid="101787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15" name="Text Box 11"/>
          <p:cNvSpPr txBox="1">
            <a:spLocks noChangeArrowheads="1"/>
          </p:cNvSpPr>
          <p:nvPr/>
        </p:nvSpPr>
        <p:spPr bwMode="auto">
          <a:xfrm>
            <a:off x="152400" y="1279525"/>
            <a:ext cx="883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Consistency enabled – Copier A used first</a:t>
            </a:r>
          </a:p>
        </p:txBody>
      </p:sp>
      <p:sp>
        <p:nvSpPr>
          <p:cNvPr id="1019906" name="Text Box 2"/>
          <p:cNvSpPr txBox="1">
            <a:spLocks noChangeArrowheads="1"/>
          </p:cNvSpPr>
          <p:nvPr/>
        </p:nvSpPr>
        <p:spPr bwMode="auto">
          <a:xfrm>
            <a:off x="152400" y="1279525"/>
            <a:ext cx="883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Original (PUC) Interfaces</a:t>
            </a:r>
          </a:p>
        </p:txBody>
      </p:sp>
      <p:sp>
        <p:nvSpPr>
          <p:cNvPr id="4103" name="Rectangle 3"/>
          <p:cNvSpPr>
            <a:spLocks noGrp="1" noChangeArrowheads="1"/>
          </p:cNvSpPr>
          <p:nvPr>
            <p:ph type="title" sz="quarter"/>
          </p:nvPr>
        </p:nvSpPr>
        <p:spPr/>
        <p:txBody>
          <a:bodyPr/>
          <a:lstStyle/>
          <a:p>
            <a:r>
              <a:rPr lang="en-US" altLang="x-none"/>
              <a:t>Uniform</a:t>
            </a:r>
          </a:p>
        </p:txBody>
      </p:sp>
      <p:grpSp>
        <p:nvGrpSpPr>
          <p:cNvPr id="2" name="Group 4"/>
          <p:cNvGrpSpPr>
            <a:grpSpLocks/>
          </p:cNvGrpSpPr>
          <p:nvPr/>
        </p:nvGrpSpPr>
        <p:grpSpPr bwMode="auto">
          <a:xfrm>
            <a:off x="1865313" y="1889125"/>
            <a:ext cx="5413375" cy="4478338"/>
            <a:chOff x="336" y="1190"/>
            <a:chExt cx="3410" cy="2821"/>
          </a:xfrm>
        </p:grpSpPr>
        <p:grpSp>
          <p:nvGrpSpPr>
            <p:cNvPr id="4119" name="Group 5"/>
            <p:cNvGrpSpPr>
              <a:grpSpLocks/>
            </p:cNvGrpSpPr>
            <p:nvPr/>
          </p:nvGrpSpPr>
          <p:grpSpPr bwMode="auto">
            <a:xfrm>
              <a:off x="336" y="1191"/>
              <a:ext cx="1682" cy="2820"/>
              <a:chOff x="48" y="1440"/>
              <a:chExt cx="1387" cy="2327"/>
            </a:xfrm>
          </p:grpSpPr>
          <p:graphicFrame>
            <p:nvGraphicFramePr>
              <p:cNvPr id="4100" name="Object 6"/>
              <p:cNvGraphicFramePr>
                <a:graphicFrameLocks noChangeAspect="1"/>
              </p:cNvGraphicFramePr>
              <p:nvPr/>
            </p:nvGraphicFramePr>
            <p:xfrm>
              <a:off x="48" y="1440"/>
              <a:ext cx="1387" cy="2064"/>
            </p:xfrm>
            <a:graphic>
              <a:graphicData uri="http://schemas.openxmlformats.org/presentationml/2006/ole">
                <mc:AlternateContent xmlns:mc="http://schemas.openxmlformats.org/markup-compatibility/2006">
                  <mc:Choice xmlns:v="urn:schemas-microsoft-com:vml" Requires="v">
                    <p:oleObj spid="_x0000_s4135" name="Image" r:id="rId4" imgW="4266667" imgH="6704762" progId="Photoshop.Image.7">
                      <p:embed/>
                    </p:oleObj>
                  </mc:Choice>
                  <mc:Fallback>
                    <p:oleObj name="Image" r:id="rId4" imgW="4266667" imgH="6704762" progId="Photoshop.Image.7">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1440"/>
                            <a:ext cx="1387" cy="206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22" name="Text Box 7"/>
              <p:cNvSpPr txBox="1">
                <a:spLocks noChangeArrowheads="1"/>
              </p:cNvSpPr>
              <p:nvPr/>
            </p:nvSpPr>
            <p:spPr bwMode="auto">
              <a:xfrm>
                <a:off x="240" y="3560"/>
                <a:ext cx="10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Copier A</a:t>
                </a:r>
              </a:p>
            </p:txBody>
          </p:sp>
        </p:grpSp>
        <p:grpSp>
          <p:nvGrpSpPr>
            <p:cNvPr id="4120" name="Group 8"/>
            <p:cNvGrpSpPr>
              <a:grpSpLocks/>
            </p:cNvGrpSpPr>
            <p:nvPr/>
          </p:nvGrpSpPr>
          <p:grpSpPr bwMode="auto">
            <a:xfrm>
              <a:off x="2064" y="1190"/>
              <a:ext cx="1682" cy="2821"/>
              <a:chOff x="2903" y="1248"/>
              <a:chExt cx="1682" cy="2821"/>
            </a:xfrm>
          </p:grpSpPr>
          <p:graphicFrame>
            <p:nvGraphicFramePr>
              <p:cNvPr id="4099" name="Object 9"/>
              <p:cNvGraphicFramePr>
                <a:graphicFrameLocks noChangeAspect="1"/>
              </p:cNvGraphicFramePr>
              <p:nvPr/>
            </p:nvGraphicFramePr>
            <p:xfrm>
              <a:off x="2903" y="1248"/>
              <a:ext cx="1682" cy="2502"/>
            </p:xfrm>
            <a:graphic>
              <a:graphicData uri="http://schemas.openxmlformats.org/presentationml/2006/ole">
                <mc:AlternateContent xmlns:mc="http://schemas.openxmlformats.org/markup-compatibility/2006">
                  <mc:Choice xmlns:v="urn:schemas-microsoft-com:vml" Requires="v">
                    <p:oleObj spid="_x0000_s4136" name="Image" r:id="rId6" imgW="4266667" imgH="6704762" progId="Photoshop.Image.7">
                      <p:embed/>
                    </p:oleObj>
                  </mc:Choice>
                  <mc:Fallback>
                    <p:oleObj name="Image" r:id="rId6" imgW="4266667" imgH="6704762" progId="Photoshop.Image.7">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3" y="1248"/>
                            <a:ext cx="1682" cy="25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21" name="Text Box 10"/>
              <p:cNvSpPr txBox="1">
                <a:spLocks noChangeArrowheads="1"/>
              </p:cNvSpPr>
              <p:nvPr/>
            </p:nvSpPr>
            <p:spPr bwMode="auto">
              <a:xfrm>
                <a:off x="3108" y="3818"/>
                <a:ext cx="1319"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Copier B</a:t>
                </a:r>
              </a:p>
            </p:txBody>
          </p:sp>
        </p:grpSp>
      </p:grpSp>
      <p:grpSp>
        <p:nvGrpSpPr>
          <p:cNvPr id="5" name="Group 12"/>
          <p:cNvGrpSpPr>
            <a:grpSpLocks/>
          </p:cNvGrpSpPr>
          <p:nvPr/>
        </p:nvGrpSpPr>
        <p:grpSpPr bwMode="auto">
          <a:xfrm>
            <a:off x="5981700" y="1874838"/>
            <a:ext cx="2668588" cy="4754562"/>
            <a:chOff x="4607" y="1239"/>
            <a:chExt cx="1681" cy="2995"/>
          </a:xfrm>
        </p:grpSpPr>
        <p:graphicFrame>
          <p:nvGraphicFramePr>
            <p:cNvPr id="4098" name="Object 13"/>
            <p:cNvGraphicFramePr>
              <a:graphicFrameLocks noChangeAspect="1"/>
            </p:cNvGraphicFramePr>
            <p:nvPr/>
          </p:nvGraphicFramePr>
          <p:xfrm>
            <a:off x="4607" y="1239"/>
            <a:ext cx="1681" cy="2502"/>
          </p:xfrm>
          <a:graphic>
            <a:graphicData uri="http://schemas.openxmlformats.org/presentationml/2006/ole">
              <mc:AlternateContent xmlns:mc="http://schemas.openxmlformats.org/markup-compatibility/2006">
                <mc:Choice xmlns:v="urn:schemas-microsoft-com:vml" Requires="v">
                  <p:oleObj spid="_x0000_s4137" name="Image" r:id="rId8" imgW="4266667" imgH="6704762" progId="Photoshop.Image.7">
                    <p:embed/>
                  </p:oleObj>
                </mc:Choice>
                <mc:Fallback>
                  <p:oleObj name="Image" r:id="rId8" imgW="4266667" imgH="6704762" progId="Photoshop.Image.7">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7" y="1239"/>
                          <a:ext cx="1681" cy="250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18" name="Text Box 14"/>
            <p:cNvSpPr txBox="1">
              <a:spLocks noChangeArrowheads="1"/>
            </p:cNvSpPr>
            <p:nvPr/>
          </p:nvSpPr>
          <p:spPr bwMode="auto">
            <a:xfrm>
              <a:off x="4788" y="3792"/>
              <a:ext cx="131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Consistent Copier B</a:t>
              </a:r>
            </a:p>
          </p:txBody>
        </p:sp>
      </p:grpSp>
      <p:sp>
        <p:nvSpPr>
          <p:cNvPr id="1019933" name="Text Box 29"/>
          <p:cNvSpPr txBox="1">
            <a:spLocks noChangeArrowheads="1"/>
          </p:cNvSpPr>
          <p:nvPr/>
        </p:nvSpPr>
        <p:spPr bwMode="auto">
          <a:xfrm>
            <a:off x="3576638" y="5927725"/>
            <a:ext cx="2093912" cy="701675"/>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a:latin typeface="Franklin Gothic Medium" charset="0"/>
              </a:rPr>
              <a:t>Original</a:t>
            </a:r>
            <a:br>
              <a:rPr lang="en-US" altLang="x-none">
                <a:latin typeface="Franklin Gothic Medium" charset="0"/>
              </a:rPr>
            </a:br>
            <a:r>
              <a:rPr lang="en-US" altLang="x-none">
                <a:latin typeface="Franklin Gothic Medium" charset="0"/>
              </a:rPr>
              <a:t>Copier B</a:t>
            </a:r>
          </a:p>
        </p:txBody>
      </p:sp>
      <p:sp>
        <p:nvSpPr>
          <p:cNvPr id="1019919" name="Rectangle 15"/>
          <p:cNvSpPr>
            <a:spLocks noChangeArrowheads="1"/>
          </p:cNvSpPr>
          <p:nvPr/>
        </p:nvSpPr>
        <p:spPr bwMode="auto">
          <a:xfrm>
            <a:off x="3228975" y="1828800"/>
            <a:ext cx="2743200" cy="4800600"/>
          </a:xfrm>
          <a:prstGeom prst="rect">
            <a:avLst/>
          </a:prstGeom>
          <a:solidFill>
            <a:schemeClr val="bg1">
              <a:alpha val="59999"/>
            </a:schemeClr>
          </a:solidFill>
          <a:ln>
            <a:noFill/>
          </a:ln>
          <a:extLst>
            <a:ext uri="{91240B29-F687-4F45-9708-019B960494DF}">
              <a14:hiddenLine xmlns:a14="http://schemas.microsoft.com/office/drawing/2010/main" w="38100">
                <a:solidFill>
                  <a:srgbClr val="000000"/>
                </a:solidFill>
                <a:miter lim="800000"/>
                <a:headEnd/>
                <a:tailEnd type="none" w="lg" len="lg"/>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9920" name="Line 16"/>
          <p:cNvSpPr>
            <a:spLocks noChangeShapeType="1"/>
          </p:cNvSpPr>
          <p:nvPr/>
        </p:nvSpPr>
        <p:spPr bwMode="auto">
          <a:xfrm>
            <a:off x="1219200" y="2514600"/>
            <a:ext cx="52578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019921" name="Line 17"/>
          <p:cNvSpPr>
            <a:spLocks noChangeShapeType="1"/>
          </p:cNvSpPr>
          <p:nvPr/>
        </p:nvSpPr>
        <p:spPr bwMode="auto">
          <a:xfrm>
            <a:off x="1219200" y="2743200"/>
            <a:ext cx="52578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019922" name="Oval 18"/>
          <p:cNvSpPr>
            <a:spLocks noChangeArrowheads="1"/>
          </p:cNvSpPr>
          <p:nvPr/>
        </p:nvSpPr>
        <p:spPr bwMode="auto">
          <a:xfrm>
            <a:off x="1400175" y="3181350"/>
            <a:ext cx="1524000" cy="3048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9923" name="Oval 19"/>
          <p:cNvSpPr>
            <a:spLocks noChangeArrowheads="1"/>
          </p:cNvSpPr>
          <p:nvPr/>
        </p:nvSpPr>
        <p:spPr bwMode="auto">
          <a:xfrm>
            <a:off x="6934200" y="3181350"/>
            <a:ext cx="1524000" cy="3048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9924" name="Line 20"/>
          <p:cNvSpPr>
            <a:spLocks noChangeShapeType="1"/>
          </p:cNvSpPr>
          <p:nvPr/>
        </p:nvSpPr>
        <p:spPr bwMode="auto">
          <a:xfrm>
            <a:off x="2895600" y="3333750"/>
            <a:ext cx="41148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019925" name="Oval 21"/>
          <p:cNvSpPr>
            <a:spLocks noChangeArrowheads="1"/>
          </p:cNvSpPr>
          <p:nvPr/>
        </p:nvSpPr>
        <p:spPr bwMode="auto">
          <a:xfrm>
            <a:off x="1295400" y="2800350"/>
            <a:ext cx="1752600" cy="457200"/>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9926" name="Oval 22"/>
          <p:cNvSpPr>
            <a:spLocks noChangeArrowheads="1"/>
          </p:cNvSpPr>
          <p:nvPr/>
        </p:nvSpPr>
        <p:spPr bwMode="auto">
          <a:xfrm>
            <a:off x="6781800" y="2771775"/>
            <a:ext cx="1676400" cy="547688"/>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9927" name="Line 23"/>
          <p:cNvSpPr>
            <a:spLocks noChangeShapeType="1"/>
          </p:cNvSpPr>
          <p:nvPr/>
        </p:nvSpPr>
        <p:spPr bwMode="auto">
          <a:xfrm>
            <a:off x="3048000" y="3028950"/>
            <a:ext cx="3810000" cy="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019928" name="Oval 24"/>
          <p:cNvSpPr>
            <a:spLocks noChangeArrowheads="1"/>
          </p:cNvSpPr>
          <p:nvPr/>
        </p:nvSpPr>
        <p:spPr bwMode="auto">
          <a:xfrm>
            <a:off x="3524250" y="3186113"/>
            <a:ext cx="21336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19929" name="Oval 25"/>
          <p:cNvSpPr>
            <a:spLocks noChangeArrowheads="1"/>
          </p:cNvSpPr>
          <p:nvPr/>
        </p:nvSpPr>
        <p:spPr bwMode="auto">
          <a:xfrm>
            <a:off x="7377113" y="4157663"/>
            <a:ext cx="685800" cy="304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path" presetSubtype="0" accel="50000" decel="50000" fill="hold" nodeType="withEffect">
                                  <p:stCondLst>
                                    <p:cond delay="0"/>
                                  </p:stCondLst>
                                  <p:childTnLst>
                                    <p:animMotion origin="layout" path="M 0 -1.85185E-6 L -0.15 -1.85185E-6 " pathEditMode="relative" rAng="0" ptsTypes="AA">
                                      <p:cBhvr>
                                        <p:cTn id="6" dur="500" fill="hold"/>
                                        <p:tgtEl>
                                          <p:spTgt spid="2"/>
                                        </p:tgtEl>
                                        <p:attrNameLst>
                                          <p:attrName>ppt_x</p:attrName>
                                          <p:attrName>ppt_y</p:attrName>
                                        </p:attrNameLst>
                                      </p:cBhvr>
                                      <p:rCtr x="-7500" y="0"/>
                                    </p:animMotion>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0" presetClass="exit" presetSubtype="0" fill="hold" grpId="0" nodeType="withEffect">
                                  <p:stCondLst>
                                    <p:cond delay="0"/>
                                  </p:stCondLst>
                                  <p:childTnLst>
                                    <p:animEffect transition="out" filter="fade">
                                      <p:cBhvr>
                                        <p:cTn id="11" dur="500"/>
                                        <p:tgtEl>
                                          <p:spTgt spid="1019906"/>
                                        </p:tgtEl>
                                      </p:cBhvr>
                                    </p:animEffect>
                                    <p:set>
                                      <p:cBhvr>
                                        <p:cTn id="12" dur="1" fill="hold">
                                          <p:stCondLst>
                                            <p:cond delay="499"/>
                                          </p:stCondLst>
                                        </p:cTn>
                                        <p:tgtEl>
                                          <p:spTgt spid="101990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019915"/>
                                        </p:tgtEl>
                                        <p:attrNameLst>
                                          <p:attrName>style.visibility</p:attrName>
                                        </p:attrNameLst>
                                      </p:cBhvr>
                                      <p:to>
                                        <p:strVal val="visible"/>
                                      </p:to>
                                    </p:set>
                                    <p:animEffect transition="in" filter="fade">
                                      <p:cBhvr>
                                        <p:cTn id="15" dur="500"/>
                                        <p:tgtEl>
                                          <p:spTgt spid="1019915"/>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019919"/>
                                        </p:tgtEl>
                                        <p:attrNameLst>
                                          <p:attrName>style.visibility</p:attrName>
                                        </p:attrNameLst>
                                      </p:cBhvr>
                                      <p:to>
                                        <p:strVal val="visible"/>
                                      </p:to>
                                    </p:set>
                                    <p:animEffect transition="in" filter="fade">
                                      <p:cBhvr>
                                        <p:cTn id="19" dur="500"/>
                                        <p:tgtEl>
                                          <p:spTgt spid="10199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19933"/>
                                        </p:tgtEl>
                                        <p:attrNameLst>
                                          <p:attrName>style.visibility</p:attrName>
                                        </p:attrNameLst>
                                      </p:cBhvr>
                                      <p:to>
                                        <p:strVal val="visible"/>
                                      </p:to>
                                    </p:set>
                                    <p:animEffect transition="in" filter="fade">
                                      <p:cBhvr>
                                        <p:cTn id="22" dur="500"/>
                                        <p:tgtEl>
                                          <p:spTgt spid="10199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199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19920"/>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19921"/>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019920"/>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199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199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1992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01992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019927"/>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19926"/>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199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199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1992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019922"/>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1019924"/>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019923"/>
                                        </p:tgtEl>
                                        <p:attrNameLst>
                                          <p:attrName>style.visibility</p:attrName>
                                        </p:attrNameLst>
                                      </p:cBhvr>
                                      <p:to>
                                        <p:strVal val="hidden"/>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019928"/>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19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9915" grpId="0"/>
      <p:bldP spid="1019906" grpId="0"/>
      <p:bldP spid="1019933" grpId="0" animBg="1"/>
      <p:bldP spid="1019919" grpId="0" animBg="1"/>
      <p:bldP spid="1019920" grpId="0" animBg="1"/>
      <p:bldP spid="1019920" grpId="1" animBg="1"/>
      <p:bldP spid="1019921" grpId="0" animBg="1"/>
      <p:bldP spid="1019921" grpId="1" animBg="1"/>
      <p:bldP spid="1019922" grpId="0" animBg="1"/>
      <p:bldP spid="1019922" grpId="1" animBg="1"/>
      <p:bldP spid="1019923" grpId="0" animBg="1"/>
      <p:bldP spid="1019923" grpId="1" animBg="1"/>
      <p:bldP spid="1019924" grpId="0" animBg="1"/>
      <p:bldP spid="1019924" grpId="1" animBg="1"/>
      <p:bldP spid="1019925" grpId="0" animBg="1"/>
      <p:bldP spid="1019925" grpId="1" animBg="1"/>
      <p:bldP spid="1019926" grpId="0" animBg="1"/>
      <p:bldP spid="1019926" grpId="1" animBg="1"/>
      <p:bldP spid="1019927" grpId="0" animBg="1"/>
      <p:bldP spid="1019927" grpId="1" animBg="1"/>
      <p:bldP spid="1019928" grpId="0" animBg="1"/>
      <p:bldP spid="10199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x-none"/>
              <a:t>Outline</a:t>
            </a:r>
          </a:p>
        </p:txBody>
      </p:sp>
      <p:sp>
        <p:nvSpPr>
          <p:cNvPr id="47107" name="Rectangle 3"/>
          <p:cNvSpPr>
            <a:spLocks noGrp="1" noChangeArrowheads="1"/>
          </p:cNvSpPr>
          <p:nvPr>
            <p:ph type="body" idx="1"/>
          </p:nvPr>
        </p:nvSpPr>
        <p:spPr>
          <a:xfrm>
            <a:off x="152400" y="1447800"/>
            <a:ext cx="8839200" cy="5029200"/>
          </a:xfrm>
        </p:spPr>
        <p:txBody>
          <a:bodyPr/>
          <a:lstStyle/>
          <a:p>
            <a:pPr marL="228600" indent="-228600">
              <a:spcBef>
                <a:spcPct val="70000"/>
              </a:spcBef>
              <a:buClr>
                <a:srgbClr val="B2B2B2"/>
              </a:buClr>
              <a:buFontTx/>
              <a:buChar char="•"/>
            </a:pPr>
            <a:r>
              <a:rPr lang="en-US" altLang="x-none" sz="2800">
                <a:solidFill>
                  <a:srgbClr val="B2B2B2"/>
                </a:solidFill>
                <a:latin typeface="Franklin Gothic Medium" charset="0"/>
              </a:rPr>
              <a:t>Introduction</a:t>
            </a:r>
          </a:p>
          <a:p>
            <a:pPr marL="228600" indent="-228600">
              <a:spcBef>
                <a:spcPct val="70000"/>
              </a:spcBef>
              <a:buClr>
                <a:srgbClr val="B2B2B2"/>
              </a:buClr>
              <a:buFontTx/>
              <a:buChar char="•"/>
            </a:pPr>
            <a:r>
              <a:rPr lang="en-US" altLang="x-none" sz="2800">
                <a:solidFill>
                  <a:srgbClr val="B2B2B2"/>
                </a:solidFill>
                <a:latin typeface="Franklin Gothic Medium" charset="0"/>
              </a:rPr>
              <a:t>Personal Universal Controller</a:t>
            </a:r>
          </a:p>
          <a:p>
            <a:pPr marL="228600" indent="-228600">
              <a:spcBef>
                <a:spcPct val="70000"/>
              </a:spcBef>
              <a:buClr>
                <a:srgbClr val="B2B2B2"/>
              </a:buClr>
              <a:buFontTx/>
              <a:buChar char="•"/>
            </a:pPr>
            <a:r>
              <a:rPr lang="en-US" altLang="x-none" sz="2800">
                <a:solidFill>
                  <a:srgbClr val="B2B2B2"/>
                </a:solidFill>
                <a:latin typeface="Franklin Gothic Medium" charset="0"/>
              </a:rPr>
              <a:t>Uniform: Generating User Interfaces with Consistency</a:t>
            </a:r>
          </a:p>
          <a:p>
            <a:pPr marL="228600" indent="-228600">
              <a:spcBef>
                <a:spcPct val="70000"/>
              </a:spcBef>
              <a:buFontTx/>
              <a:buChar char="•"/>
            </a:pPr>
            <a:r>
              <a:rPr lang="en-US" altLang="x-none" sz="2800">
                <a:latin typeface="Franklin Gothic Medium" charset="0"/>
              </a:rPr>
              <a:t>Huddle: Combining Interfaces from Multiple Appliances</a:t>
            </a:r>
          </a:p>
          <a:p>
            <a:pPr marL="228600" indent="-228600">
              <a:spcBef>
                <a:spcPct val="70000"/>
              </a:spcBef>
              <a:buFontTx/>
              <a:buChar char="•"/>
            </a:pPr>
            <a:r>
              <a:rPr lang="en-US" altLang="x-none" sz="2800">
                <a:latin typeface="Franklin Gothic Medium" charset="0"/>
              </a:rPr>
              <a:t>Evaluation</a:t>
            </a:r>
          </a:p>
          <a:p>
            <a:pPr marL="228600" indent="-228600">
              <a:spcBef>
                <a:spcPct val="70000"/>
              </a:spcBef>
              <a:buFontTx/>
              <a:buChar char="•"/>
            </a:pPr>
            <a:r>
              <a:rPr lang="en-US" altLang="x-none" sz="2800">
                <a:latin typeface="Franklin Gothic Medium" charset="0"/>
              </a:rPr>
              <a:t>Discussion and Future Work</a:t>
            </a:r>
          </a:p>
        </p:txBody>
      </p:sp>
    </p:spTree>
  </p:cSld>
  <p:clrMapOvr>
    <a:masterClrMapping/>
  </p:clrMapOvr>
  <p:transition advTm="23293"/>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x-none"/>
              <a:t>Multi-Appliance Interfaces</a:t>
            </a:r>
          </a:p>
        </p:txBody>
      </p:sp>
      <p:sp>
        <p:nvSpPr>
          <p:cNvPr id="970755" name="Rectangle 3"/>
          <p:cNvSpPr>
            <a:spLocks noGrp="1" noChangeArrowheads="1"/>
          </p:cNvSpPr>
          <p:nvPr>
            <p:ph type="body" idx="1"/>
          </p:nvPr>
        </p:nvSpPr>
        <p:spPr>
          <a:xfrm>
            <a:off x="152400" y="4648200"/>
            <a:ext cx="8839200" cy="2057400"/>
          </a:xfrm>
        </p:spPr>
        <p:txBody>
          <a:bodyPr/>
          <a:lstStyle/>
          <a:p>
            <a:pPr marL="0" indent="0"/>
            <a:r>
              <a:rPr lang="en-US" altLang="x-none">
                <a:latin typeface="Franklin Gothic Medium" charset="0"/>
              </a:rPr>
              <a:t>How can we address this problem?</a:t>
            </a:r>
          </a:p>
          <a:p>
            <a:pPr lvl="1">
              <a:spcBef>
                <a:spcPct val="60000"/>
              </a:spcBef>
            </a:pPr>
            <a:r>
              <a:rPr lang="en-US" altLang="x-none"/>
              <a:t>Generate task-based interfaces that span all appliances</a:t>
            </a:r>
          </a:p>
          <a:p>
            <a:pPr lvl="1">
              <a:spcBef>
                <a:spcPct val="60000"/>
              </a:spcBef>
            </a:pPr>
            <a:r>
              <a:rPr lang="en-US" altLang="x-none"/>
              <a:t>Need to know how appliances are used together</a:t>
            </a:r>
          </a:p>
          <a:p>
            <a:pPr lvl="2">
              <a:buFontTx/>
              <a:buNone/>
            </a:pPr>
            <a:r>
              <a:rPr lang="en-US" altLang="x-none"/>
              <a:t>… in a scalable way</a:t>
            </a:r>
          </a:p>
        </p:txBody>
      </p:sp>
      <p:pic>
        <p:nvPicPr>
          <p:cNvPr id="48132" name="Picture 4" descr="dilbert02-18-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25575"/>
            <a:ext cx="8686800"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0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0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075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70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075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Line 2"/>
          <p:cNvSpPr>
            <a:spLocks noChangeShapeType="1"/>
          </p:cNvSpPr>
          <p:nvPr/>
        </p:nvSpPr>
        <p:spPr bwMode="auto">
          <a:xfrm>
            <a:off x="5130800" y="2540000"/>
            <a:ext cx="1519238" cy="18351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55" name="Line 3"/>
          <p:cNvSpPr>
            <a:spLocks noChangeShapeType="1"/>
          </p:cNvSpPr>
          <p:nvPr/>
        </p:nvSpPr>
        <p:spPr bwMode="auto">
          <a:xfrm>
            <a:off x="5143500" y="47244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56" name="Line 4"/>
          <p:cNvSpPr>
            <a:spLocks noChangeShapeType="1"/>
          </p:cNvSpPr>
          <p:nvPr/>
        </p:nvSpPr>
        <p:spPr bwMode="auto">
          <a:xfrm flipV="1">
            <a:off x="5130800" y="2901950"/>
            <a:ext cx="1509713" cy="18224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57" name="Rectangle 5"/>
          <p:cNvSpPr>
            <a:spLocks noGrp="1" noChangeArrowheads="1"/>
          </p:cNvSpPr>
          <p:nvPr>
            <p:ph type="title"/>
          </p:nvPr>
        </p:nvSpPr>
        <p:spPr/>
        <p:txBody>
          <a:bodyPr/>
          <a:lstStyle/>
          <a:p>
            <a:r>
              <a:rPr lang="en-US" altLang="x-none"/>
              <a:t>Content Flow Model</a:t>
            </a:r>
          </a:p>
        </p:txBody>
      </p:sp>
      <p:sp>
        <p:nvSpPr>
          <p:cNvPr id="49158" name="AutoShape 6"/>
          <p:cNvSpPr>
            <a:spLocks noChangeArrowheads="1"/>
          </p:cNvSpPr>
          <p:nvPr/>
        </p:nvSpPr>
        <p:spPr bwMode="auto">
          <a:xfrm>
            <a:off x="4076700" y="20574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59" name="Rectangle 7"/>
          <p:cNvSpPr>
            <a:spLocks noChangeArrowheads="1"/>
          </p:cNvSpPr>
          <p:nvPr/>
        </p:nvSpPr>
        <p:spPr bwMode="auto">
          <a:xfrm>
            <a:off x="4457700" y="24384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60" name="Line 8"/>
          <p:cNvSpPr>
            <a:spLocks noChangeShapeType="1"/>
          </p:cNvSpPr>
          <p:nvPr/>
        </p:nvSpPr>
        <p:spPr bwMode="auto">
          <a:xfrm>
            <a:off x="4686300" y="255270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61" name="Oval 9"/>
          <p:cNvSpPr>
            <a:spLocks noChangeArrowheads="1"/>
          </p:cNvSpPr>
          <p:nvPr/>
        </p:nvSpPr>
        <p:spPr bwMode="auto">
          <a:xfrm>
            <a:off x="4991100" y="24765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62" name="Text Box 10"/>
          <p:cNvSpPr txBox="1">
            <a:spLocks noChangeArrowheads="1"/>
          </p:cNvSpPr>
          <p:nvPr/>
        </p:nvSpPr>
        <p:spPr bwMode="auto">
          <a:xfrm>
            <a:off x="4076700" y="3124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sp>
        <p:nvSpPr>
          <p:cNvPr id="49163" name="AutoShape 11"/>
          <p:cNvSpPr>
            <a:spLocks noChangeArrowheads="1"/>
          </p:cNvSpPr>
          <p:nvPr/>
        </p:nvSpPr>
        <p:spPr bwMode="auto">
          <a:xfrm>
            <a:off x="6705600" y="4083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64" name="Text Box 12"/>
          <p:cNvSpPr txBox="1">
            <a:spLocks noChangeArrowheads="1"/>
          </p:cNvSpPr>
          <p:nvPr/>
        </p:nvSpPr>
        <p:spPr bwMode="auto">
          <a:xfrm>
            <a:off x="6705600" y="5149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49165" name="Rectangle 13"/>
          <p:cNvSpPr>
            <a:spLocks noChangeArrowheads="1"/>
          </p:cNvSpPr>
          <p:nvPr/>
        </p:nvSpPr>
        <p:spPr bwMode="auto">
          <a:xfrm>
            <a:off x="7086600" y="4464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66" name="Line 14"/>
          <p:cNvSpPr>
            <a:spLocks noChangeShapeType="1"/>
          </p:cNvSpPr>
          <p:nvPr/>
        </p:nvSpPr>
        <p:spPr bwMode="auto">
          <a:xfrm>
            <a:off x="6781800" y="44196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67" name="Oval 15"/>
          <p:cNvSpPr>
            <a:spLocks noChangeArrowheads="1"/>
          </p:cNvSpPr>
          <p:nvPr/>
        </p:nvSpPr>
        <p:spPr bwMode="auto">
          <a:xfrm>
            <a:off x="6629400" y="43497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68" name="Line 16"/>
          <p:cNvSpPr>
            <a:spLocks noChangeShapeType="1"/>
          </p:cNvSpPr>
          <p:nvPr/>
        </p:nvSpPr>
        <p:spPr bwMode="auto">
          <a:xfrm flipV="1">
            <a:off x="6781800" y="45815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69" name="Oval 17"/>
          <p:cNvSpPr>
            <a:spLocks noChangeArrowheads="1"/>
          </p:cNvSpPr>
          <p:nvPr/>
        </p:nvSpPr>
        <p:spPr bwMode="auto">
          <a:xfrm>
            <a:off x="66294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70" name="AutoShape 18"/>
          <p:cNvSpPr>
            <a:spLocks noChangeArrowheads="1"/>
          </p:cNvSpPr>
          <p:nvPr/>
        </p:nvSpPr>
        <p:spPr bwMode="auto">
          <a:xfrm>
            <a:off x="23368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71" name="Line 19"/>
          <p:cNvSpPr>
            <a:spLocks noChangeShapeType="1"/>
          </p:cNvSpPr>
          <p:nvPr/>
        </p:nvSpPr>
        <p:spPr bwMode="auto">
          <a:xfrm>
            <a:off x="24130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72" name="Oval 20"/>
          <p:cNvSpPr>
            <a:spLocks noChangeArrowheads="1"/>
          </p:cNvSpPr>
          <p:nvPr/>
        </p:nvSpPr>
        <p:spPr bwMode="auto">
          <a:xfrm>
            <a:off x="32512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73" name="Text Box 21"/>
          <p:cNvSpPr txBox="1">
            <a:spLocks noChangeArrowheads="1"/>
          </p:cNvSpPr>
          <p:nvPr/>
        </p:nvSpPr>
        <p:spPr bwMode="auto">
          <a:xfrm>
            <a:off x="23368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49174" name="Line 22"/>
          <p:cNvSpPr>
            <a:spLocks noChangeShapeType="1"/>
          </p:cNvSpPr>
          <p:nvPr/>
        </p:nvSpPr>
        <p:spPr bwMode="auto">
          <a:xfrm flipV="1">
            <a:off x="24130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75" name="Oval 23"/>
          <p:cNvSpPr>
            <a:spLocks noChangeArrowheads="1"/>
          </p:cNvSpPr>
          <p:nvPr/>
        </p:nvSpPr>
        <p:spPr bwMode="auto">
          <a:xfrm>
            <a:off x="22606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76" name="Rectangle 24"/>
          <p:cNvSpPr>
            <a:spLocks noChangeArrowheads="1"/>
          </p:cNvSpPr>
          <p:nvPr/>
        </p:nvSpPr>
        <p:spPr bwMode="auto">
          <a:xfrm>
            <a:off x="27178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77" name="Rectangle 25"/>
          <p:cNvSpPr>
            <a:spLocks noChangeArrowheads="1"/>
          </p:cNvSpPr>
          <p:nvPr/>
        </p:nvSpPr>
        <p:spPr bwMode="auto">
          <a:xfrm>
            <a:off x="27178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78" name="Line 26"/>
          <p:cNvSpPr>
            <a:spLocks noChangeShapeType="1"/>
          </p:cNvSpPr>
          <p:nvPr/>
        </p:nvSpPr>
        <p:spPr bwMode="auto">
          <a:xfrm flipV="1">
            <a:off x="29464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79" name="Rectangle 27"/>
          <p:cNvSpPr>
            <a:spLocks noChangeArrowheads="1"/>
          </p:cNvSpPr>
          <p:nvPr/>
        </p:nvSpPr>
        <p:spPr bwMode="auto">
          <a:xfrm>
            <a:off x="1409700" y="46164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80" name="Line 28"/>
          <p:cNvSpPr>
            <a:spLocks noChangeShapeType="1"/>
          </p:cNvSpPr>
          <p:nvPr/>
        </p:nvSpPr>
        <p:spPr bwMode="auto">
          <a:xfrm>
            <a:off x="1638300" y="473075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81" name="Text Box 29"/>
          <p:cNvSpPr txBox="1">
            <a:spLocks noChangeArrowheads="1"/>
          </p:cNvSpPr>
          <p:nvPr/>
        </p:nvSpPr>
        <p:spPr bwMode="auto">
          <a:xfrm>
            <a:off x="1028700" y="485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Broadcast</a:t>
            </a:r>
            <a:br>
              <a:rPr lang="en-US" altLang="x-none" sz="1200">
                <a:solidFill>
                  <a:schemeClr val="tx1"/>
                </a:solidFill>
                <a:latin typeface="Franklin Gothic Medium" charset="0"/>
              </a:rPr>
            </a:br>
            <a:r>
              <a:rPr lang="en-US" altLang="x-none" sz="1200">
                <a:solidFill>
                  <a:schemeClr val="tx1"/>
                </a:solidFill>
                <a:latin typeface="Franklin Gothic Medium" charset="0"/>
              </a:rPr>
              <a:t>Television</a:t>
            </a:r>
          </a:p>
        </p:txBody>
      </p:sp>
      <p:sp>
        <p:nvSpPr>
          <p:cNvPr id="49182" name="AutoShape 30"/>
          <p:cNvSpPr>
            <a:spLocks noChangeArrowheads="1"/>
          </p:cNvSpPr>
          <p:nvPr/>
        </p:nvSpPr>
        <p:spPr bwMode="auto">
          <a:xfrm>
            <a:off x="6705600" y="2203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83" name="Text Box 31"/>
          <p:cNvSpPr txBox="1">
            <a:spLocks noChangeArrowheads="1"/>
          </p:cNvSpPr>
          <p:nvPr/>
        </p:nvSpPr>
        <p:spPr bwMode="auto">
          <a:xfrm>
            <a:off x="6705600" y="3270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49184" name="Rectangle 32"/>
          <p:cNvSpPr>
            <a:spLocks noChangeArrowheads="1"/>
          </p:cNvSpPr>
          <p:nvPr/>
        </p:nvSpPr>
        <p:spPr bwMode="auto">
          <a:xfrm>
            <a:off x="7086600" y="25844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85" name="Line 33"/>
          <p:cNvSpPr>
            <a:spLocks noChangeShapeType="1"/>
          </p:cNvSpPr>
          <p:nvPr/>
        </p:nvSpPr>
        <p:spPr bwMode="auto">
          <a:xfrm>
            <a:off x="6781800" y="25400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86" name="Oval 34"/>
          <p:cNvSpPr>
            <a:spLocks noChangeArrowheads="1"/>
          </p:cNvSpPr>
          <p:nvPr/>
        </p:nvSpPr>
        <p:spPr bwMode="auto">
          <a:xfrm>
            <a:off x="6629400" y="24701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87" name="Line 35"/>
          <p:cNvSpPr>
            <a:spLocks noChangeShapeType="1"/>
          </p:cNvSpPr>
          <p:nvPr/>
        </p:nvSpPr>
        <p:spPr bwMode="auto">
          <a:xfrm flipV="1">
            <a:off x="6781800" y="27019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88" name="Oval 36"/>
          <p:cNvSpPr>
            <a:spLocks noChangeArrowheads="1"/>
          </p:cNvSpPr>
          <p:nvPr/>
        </p:nvSpPr>
        <p:spPr bwMode="auto">
          <a:xfrm>
            <a:off x="6629400" y="27749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89" name="AutoShape 37"/>
          <p:cNvSpPr>
            <a:spLocks noChangeArrowheads="1"/>
          </p:cNvSpPr>
          <p:nvPr/>
        </p:nvSpPr>
        <p:spPr bwMode="auto">
          <a:xfrm>
            <a:off x="40767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90" name="Line 38"/>
          <p:cNvSpPr>
            <a:spLocks noChangeShapeType="1"/>
          </p:cNvSpPr>
          <p:nvPr/>
        </p:nvSpPr>
        <p:spPr bwMode="auto">
          <a:xfrm>
            <a:off x="41529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91" name="Oval 39"/>
          <p:cNvSpPr>
            <a:spLocks noChangeArrowheads="1"/>
          </p:cNvSpPr>
          <p:nvPr/>
        </p:nvSpPr>
        <p:spPr bwMode="auto">
          <a:xfrm>
            <a:off x="49911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92" name="Text Box 40"/>
          <p:cNvSpPr txBox="1">
            <a:spLocks noChangeArrowheads="1"/>
          </p:cNvSpPr>
          <p:nvPr/>
        </p:nvSpPr>
        <p:spPr bwMode="auto">
          <a:xfrm>
            <a:off x="40767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49193" name="Line 41"/>
          <p:cNvSpPr>
            <a:spLocks noChangeShapeType="1"/>
          </p:cNvSpPr>
          <p:nvPr/>
        </p:nvSpPr>
        <p:spPr bwMode="auto">
          <a:xfrm flipV="1">
            <a:off x="41529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94" name="Oval 42"/>
          <p:cNvSpPr>
            <a:spLocks noChangeArrowheads="1"/>
          </p:cNvSpPr>
          <p:nvPr/>
        </p:nvSpPr>
        <p:spPr bwMode="auto">
          <a:xfrm>
            <a:off x="40005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95" name="Rectangle 43"/>
          <p:cNvSpPr>
            <a:spLocks noChangeArrowheads="1"/>
          </p:cNvSpPr>
          <p:nvPr/>
        </p:nvSpPr>
        <p:spPr bwMode="auto">
          <a:xfrm>
            <a:off x="44577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96" name="Rectangle 44"/>
          <p:cNvSpPr>
            <a:spLocks noChangeArrowheads="1"/>
          </p:cNvSpPr>
          <p:nvPr/>
        </p:nvSpPr>
        <p:spPr bwMode="auto">
          <a:xfrm>
            <a:off x="44577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49197" name="Line 45"/>
          <p:cNvSpPr>
            <a:spLocks noChangeShapeType="1"/>
          </p:cNvSpPr>
          <p:nvPr/>
        </p:nvSpPr>
        <p:spPr bwMode="auto">
          <a:xfrm flipV="1">
            <a:off x="46863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98" name="Line 46"/>
          <p:cNvSpPr>
            <a:spLocks noChangeShapeType="1"/>
          </p:cNvSpPr>
          <p:nvPr/>
        </p:nvSpPr>
        <p:spPr bwMode="auto">
          <a:xfrm>
            <a:off x="3403600" y="472440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199" name="Line 47"/>
          <p:cNvSpPr>
            <a:spLocks noChangeShapeType="1"/>
          </p:cNvSpPr>
          <p:nvPr/>
        </p:nvSpPr>
        <p:spPr bwMode="auto">
          <a:xfrm>
            <a:off x="5143500" y="25527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49200" name="Rectangle 48"/>
          <p:cNvSpPr>
            <a:spLocks noGrp="1" noChangeArrowheads="1"/>
          </p:cNvSpPr>
          <p:nvPr>
            <p:ph type="body" idx="1"/>
          </p:nvPr>
        </p:nvSpPr>
        <p:spPr/>
        <p:txBody>
          <a:bodyPr/>
          <a:lstStyle/>
          <a:p>
            <a:pPr marL="0" indent="0"/>
            <a:r>
              <a:rPr lang="en-US" altLang="x-none">
                <a:latin typeface="Franklin Gothic Medium" charset="0"/>
              </a:rPr>
              <a:t>Home Theater</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Line 2"/>
          <p:cNvSpPr>
            <a:spLocks noChangeShapeType="1"/>
          </p:cNvSpPr>
          <p:nvPr/>
        </p:nvSpPr>
        <p:spPr bwMode="auto">
          <a:xfrm>
            <a:off x="5130800" y="2540000"/>
            <a:ext cx="1519238" cy="18351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179" name="Line 3"/>
          <p:cNvSpPr>
            <a:spLocks noChangeShapeType="1"/>
          </p:cNvSpPr>
          <p:nvPr/>
        </p:nvSpPr>
        <p:spPr bwMode="auto">
          <a:xfrm>
            <a:off x="5143500" y="47244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180" name="Line 4"/>
          <p:cNvSpPr>
            <a:spLocks noChangeShapeType="1"/>
          </p:cNvSpPr>
          <p:nvPr/>
        </p:nvSpPr>
        <p:spPr bwMode="auto">
          <a:xfrm flipV="1">
            <a:off x="5130800" y="2901950"/>
            <a:ext cx="1509713" cy="18224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181" name="Rectangle 5"/>
          <p:cNvSpPr>
            <a:spLocks noGrp="1" noChangeArrowheads="1"/>
          </p:cNvSpPr>
          <p:nvPr>
            <p:ph type="title"/>
          </p:nvPr>
        </p:nvSpPr>
        <p:spPr/>
        <p:txBody>
          <a:bodyPr/>
          <a:lstStyle/>
          <a:p>
            <a:r>
              <a:rPr lang="en-US" altLang="x-none"/>
              <a:t>Modeling Tasks</a:t>
            </a:r>
          </a:p>
        </p:txBody>
      </p:sp>
      <p:sp>
        <p:nvSpPr>
          <p:cNvPr id="50182" name="Rectangle 6"/>
          <p:cNvSpPr>
            <a:spLocks noGrp="1" noChangeArrowheads="1"/>
          </p:cNvSpPr>
          <p:nvPr>
            <p:ph type="body" idx="1"/>
          </p:nvPr>
        </p:nvSpPr>
        <p:spPr/>
        <p:txBody>
          <a:bodyPr/>
          <a:lstStyle/>
          <a:p>
            <a:pPr marL="0" indent="0"/>
            <a:r>
              <a:rPr lang="en-US" altLang="x-none">
                <a:latin typeface="Franklin Gothic Medium" charset="0"/>
              </a:rPr>
              <a:t>Home Theater: Watching Television</a:t>
            </a:r>
          </a:p>
        </p:txBody>
      </p:sp>
      <p:sp>
        <p:nvSpPr>
          <p:cNvPr id="50183" name="AutoShape 7"/>
          <p:cNvSpPr>
            <a:spLocks noChangeArrowheads="1"/>
          </p:cNvSpPr>
          <p:nvPr/>
        </p:nvSpPr>
        <p:spPr bwMode="auto">
          <a:xfrm>
            <a:off x="4076700" y="20574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84" name="Rectangle 8"/>
          <p:cNvSpPr>
            <a:spLocks noChangeArrowheads="1"/>
          </p:cNvSpPr>
          <p:nvPr/>
        </p:nvSpPr>
        <p:spPr bwMode="auto">
          <a:xfrm>
            <a:off x="4457700" y="24384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85" name="Line 9"/>
          <p:cNvSpPr>
            <a:spLocks noChangeShapeType="1"/>
          </p:cNvSpPr>
          <p:nvPr/>
        </p:nvSpPr>
        <p:spPr bwMode="auto">
          <a:xfrm>
            <a:off x="4686300" y="255270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186" name="Oval 10"/>
          <p:cNvSpPr>
            <a:spLocks noChangeArrowheads="1"/>
          </p:cNvSpPr>
          <p:nvPr/>
        </p:nvSpPr>
        <p:spPr bwMode="auto">
          <a:xfrm>
            <a:off x="4991100" y="24765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87" name="Text Box 11"/>
          <p:cNvSpPr txBox="1">
            <a:spLocks noChangeArrowheads="1"/>
          </p:cNvSpPr>
          <p:nvPr/>
        </p:nvSpPr>
        <p:spPr bwMode="auto">
          <a:xfrm>
            <a:off x="4076700" y="3124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sp>
        <p:nvSpPr>
          <p:cNvPr id="50188" name="AutoShape 12"/>
          <p:cNvSpPr>
            <a:spLocks noChangeArrowheads="1"/>
          </p:cNvSpPr>
          <p:nvPr/>
        </p:nvSpPr>
        <p:spPr bwMode="auto">
          <a:xfrm>
            <a:off x="6705600" y="4083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89" name="Text Box 13"/>
          <p:cNvSpPr txBox="1">
            <a:spLocks noChangeArrowheads="1"/>
          </p:cNvSpPr>
          <p:nvPr/>
        </p:nvSpPr>
        <p:spPr bwMode="auto">
          <a:xfrm>
            <a:off x="6705600" y="5149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0190" name="Rectangle 14"/>
          <p:cNvSpPr>
            <a:spLocks noChangeArrowheads="1"/>
          </p:cNvSpPr>
          <p:nvPr/>
        </p:nvSpPr>
        <p:spPr bwMode="auto">
          <a:xfrm>
            <a:off x="7086600" y="4464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91" name="Line 15"/>
          <p:cNvSpPr>
            <a:spLocks noChangeShapeType="1"/>
          </p:cNvSpPr>
          <p:nvPr/>
        </p:nvSpPr>
        <p:spPr bwMode="auto">
          <a:xfrm>
            <a:off x="6781800" y="44196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192" name="Oval 16"/>
          <p:cNvSpPr>
            <a:spLocks noChangeArrowheads="1"/>
          </p:cNvSpPr>
          <p:nvPr/>
        </p:nvSpPr>
        <p:spPr bwMode="auto">
          <a:xfrm>
            <a:off x="6629400" y="43497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93" name="Line 17"/>
          <p:cNvSpPr>
            <a:spLocks noChangeShapeType="1"/>
          </p:cNvSpPr>
          <p:nvPr/>
        </p:nvSpPr>
        <p:spPr bwMode="auto">
          <a:xfrm flipV="1">
            <a:off x="6781800" y="45815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194" name="Oval 18"/>
          <p:cNvSpPr>
            <a:spLocks noChangeArrowheads="1"/>
          </p:cNvSpPr>
          <p:nvPr/>
        </p:nvSpPr>
        <p:spPr bwMode="auto">
          <a:xfrm>
            <a:off x="66294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95" name="AutoShape 19"/>
          <p:cNvSpPr>
            <a:spLocks noChangeArrowheads="1"/>
          </p:cNvSpPr>
          <p:nvPr/>
        </p:nvSpPr>
        <p:spPr bwMode="auto">
          <a:xfrm>
            <a:off x="23368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96" name="Line 20"/>
          <p:cNvSpPr>
            <a:spLocks noChangeShapeType="1"/>
          </p:cNvSpPr>
          <p:nvPr/>
        </p:nvSpPr>
        <p:spPr bwMode="auto">
          <a:xfrm>
            <a:off x="24130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197" name="Oval 21"/>
          <p:cNvSpPr>
            <a:spLocks noChangeArrowheads="1"/>
          </p:cNvSpPr>
          <p:nvPr/>
        </p:nvSpPr>
        <p:spPr bwMode="auto">
          <a:xfrm>
            <a:off x="32512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198" name="Text Box 22"/>
          <p:cNvSpPr txBox="1">
            <a:spLocks noChangeArrowheads="1"/>
          </p:cNvSpPr>
          <p:nvPr/>
        </p:nvSpPr>
        <p:spPr bwMode="auto">
          <a:xfrm>
            <a:off x="23368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0199" name="Line 23"/>
          <p:cNvSpPr>
            <a:spLocks noChangeShapeType="1"/>
          </p:cNvSpPr>
          <p:nvPr/>
        </p:nvSpPr>
        <p:spPr bwMode="auto">
          <a:xfrm flipV="1">
            <a:off x="24130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00" name="Oval 24"/>
          <p:cNvSpPr>
            <a:spLocks noChangeArrowheads="1"/>
          </p:cNvSpPr>
          <p:nvPr/>
        </p:nvSpPr>
        <p:spPr bwMode="auto">
          <a:xfrm>
            <a:off x="22606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01" name="Rectangle 25"/>
          <p:cNvSpPr>
            <a:spLocks noChangeArrowheads="1"/>
          </p:cNvSpPr>
          <p:nvPr/>
        </p:nvSpPr>
        <p:spPr bwMode="auto">
          <a:xfrm>
            <a:off x="27178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02" name="Rectangle 26"/>
          <p:cNvSpPr>
            <a:spLocks noChangeArrowheads="1"/>
          </p:cNvSpPr>
          <p:nvPr/>
        </p:nvSpPr>
        <p:spPr bwMode="auto">
          <a:xfrm>
            <a:off x="27178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03" name="Line 27"/>
          <p:cNvSpPr>
            <a:spLocks noChangeShapeType="1"/>
          </p:cNvSpPr>
          <p:nvPr/>
        </p:nvSpPr>
        <p:spPr bwMode="auto">
          <a:xfrm flipV="1">
            <a:off x="29464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04" name="Line 28"/>
          <p:cNvSpPr>
            <a:spLocks noChangeShapeType="1"/>
          </p:cNvSpPr>
          <p:nvPr/>
        </p:nvSpPr>
        <p:spPr bwMode="auto">
          <a:xfrm>
            <a:off x="1654175" y="473075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05" name="Text Box 29"/>
          <p:cNvSpPr txBox="1">
            <a:spLocks noChangeArrowheads="1"/>
          </p:cNvSpPr>
          <p:nvPr/>
        </p:nvSpPr>
        <p:spPr bwMode="auto">
          <a:xfrm>
            <a:off x="1028700" y="485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Broadcast</a:t>
            </a:r>
            <a:br>
              <a:rPr lang="en-US" altLang="x-none" sz="1200">
                <a:solidFill>
                  <a:schemeClr val="tx1"/>
                </a:solidFill>
                <a:latin typeface="Franklin Gothic Medium" charset="0"/>
              </a:rPr>
            </a:br>
            <a:r>
              <a:rPr lang="en-US" altLang="x-none" sz="1200">
                <a:solidFill>
                  <a:schemeClr val="tx1"/>
                </a:solidFill>
                <a:latin typeface="Franklin Gothic Medium" charset="0"/>
              </a:rPr>
              <a:t>Television</a:t>
            </a:r>
          </a:p>
        </p:txBody>
      </p:sp>
      <p:sp>
        <p:nvSpPr>
          <p:cNvPr id="50206" name="AutoShape 30"/>
          <p:cNvSpPr>
            <a:spLocks noChangeArrowheads="1"/>
          </p:cNvSpPr>
          <p:nvPr/>
        </p:nvSpPr>
        <p:spPr bwMode="auto">
          <a:xfrm>
            <a:off x="6705600" y="2203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07" name="Text Box 31"/>
          <p:cNvSpPr txBox="1">
            <a:spLocks noChangeArrowheads="1"/>
          </p:cNvSpPr>
          <p:nvPr/>
        </p:nvSpPr>
        <p:spPr bwMode="auto">
          <a:xfrm>
            <a:off x="6705600" y="3270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0208" name="Rectangle 32"/>
          <p:cNvSpPr>
            <a:spLocks noChangeArrowheads="1"/>
          </p:cNvSpPr>
          <p:nvPr/>
        </p:nvSpPr>
        <p:spPr bwMode="auto">
          <a:xfrm>
            <a:off x="7086600" y="25844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09" name="Line 33"/>
          <p:cNvSpPr>
            <a:spLocks noChangeShapeType="1"/>
          </p:cNvSpPr>
          <p:nvPr/>
        </p:nvSpPr>
        <p:spPr bwMode="auto">
          <a:xfrm>
            <a:off x="6781800" y="25400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10" name="Oval 34"/>
          <p:cNvSpPr>
            <a:spLocks noChangeArrowheads="1"/>
          </p:cNvSpPr>
          <p:nvPr/>
        </p:nvSpPr>
        <p:spPr bwMode="auto">
          <a:xfrm>
            <a:off x="6629400" y="24701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11" name="Line 35"/>
          <p:cNvSpPr>
            <a:spLocks noChangeShapeType="1"/>
          </p:cNvSpPr>
          <p:nvPr/>
        </p:nvSpPr>
        <p:spPr bwMode="auto">
          <a:xfrm flipV="1">
            <a:off x="6781800" y="27019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12" name="Oval 36"/>
          <p:cNvSpPr>
            <a:spLocks noChangeArrowheads="1"/>
          </p:cNvSpPr>
          <p:nvPr/>
        </p:nvSpPr>
        <p:spPr bwMode="auto">
          <a:xfrm>
            <a:off x="6629400" y="27749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13" name="AutoShape 37"/>
          <p:cNvSpPr>
            <a:spLocks noChangeArrowheads="1"/>
          </p:cNvSpPr>
          <p:nvPr/>
        </p:nvSpPr>
        <p:spPr bwMode="auto">
          <a:xfrm>
            <a:off x="40767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14" name="Line 38"/>
          <p:cNvSpPr>
            <a:spLocks noChangeShapeType="1"/>
          </p:cNvSpPr>
          <p:nvPr/>
        </p:nvSpPr>
        <p:spPr bwMode="auto">
          <a:xfrm>
            <a:off x="41529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15" name="Oval 39"/>
          <p:cNvSpPr>
            <a:spLocks noChangeArrowheads="1"/>
          </p:cNvSpPr>
          <p:nvPr/>
        </p:nvSpPr>
        <p:spPr bwMode="auto">
          <a:xfrm>
            <a:off x="49911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16" name="Text Box 40"/>
          <p:cNvSpPr txBox="1">
            <a:spLocks noChangeArrowheads="1"/>
          </p:cNvSpPr>
          <p:nvPr/>
        </p:nvSpPr>
        <p:spPr bwMode="auto">
          <a:xfrm>
            <a:off x="40767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0217" name="Line 41"/>
          <p:cNvSpPr>
            <a:spLocks noChangeShapeType="1"/>
          </p:cNvSpPr>
          <p:nvPr/>
        </p:nvSpPr>
        <p:spPr bwMode="auto">
          <a:xfrm flipV="1">
            <a:off x="41529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18" name="Oval 42"/>
          <p:cNvSpPr>
            <a:spLocks noChangeArrowheads="1"/>
          </p:cNvSpPr>
          <p:nvPr/>
        </p:nvSpPr>
        <p:spPr bwMode="auto">
          <a:xfrm>
            <a:off x="40005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19" name="Rectangle 43"/>
          <p:cNvSpPr>
            <a:spLocks noChangeArrowheads="1"/>
          </p:cNvSpPr>
          <p:nvPr/>
        </p:nvSpPr>
        <p:spPr bwMode="auto">
          <a:xfrm>
            <a:off x="44577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20" name="Rectangle 44"/>
          <p:cNvSpPr>
            <a:spLocks noChangeArrowheads="1"/>
          </p:cNvSpPr>
          <p:nvPr/>
        </p:nvSpPr>
        <p:spPr bwMode="auto">
          <a:xfrm>
            <a:off x="44577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0221" name="Line 45"/>
          <p:cNvSpPr>
            <a:spLocks noChangeShapeType="1"/>
          </p:cNvSpPr>
          <p:nvPr/>
        </p:nvSpPr>
        <p:spPr bwMode="auto">
          <a:xfrm flipV="1">
            <a:off x="46863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22" name="Line 46"/>
          <p:cNvSpPr>
            <a:spLocks noChangeShapeType="1"/>
          </p:cNvSpPr>
          <p:nvPr/>
        </p:nvSpPr>
        <p:spPr bwMode="auto">
          <a:xfrm>
            <a:off x="3403600" y="472440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23" name="Line 47"/>
          <p:cNvSpPr>
            <a:spLocks noChangeShapeType="1"/>
          </p:cNvSpPr>
          <p:nvPr/>
        </p:nvSpPr>
        <p:spPr bwMode="auto">
          <a:xfrm>
            <a:off x="5143500" y="25527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0224" name="Rectangle 48"/>
          <p:cNvSpPr>
            <a:spLocks noChangeArrowheads="1"/>
          </p:cNvSpPr>
          <p:nvPr/>
        </p:nvSpPr>
        <p:spPr bwMode="auto">
          <a:xfrm>
            <a:off x="1409700" y="46164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Line 2"/>
          <p:cNvSpPr>
            <a:spLocks noChangeShapeType="1"/>
          </p:cNvSpPr>
          <p:nvPr/>
        </p:nvSpPr>
        <p:spPr bwMode="auto">
          <a:xfrm>
            <a:off x="5130800" y="2540000"/>
            <a:ext cx="1519238" cy="18351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03" name="Line 3"/>
          <p:cNvSpPr>
            <a:spLocks noChangeShapeType="1"/>
          </p:cNvSpPr>
          <p:nvPr/>
        </p:nvSpPr>
        <p:spPr bwMode="auto">
          <a:xfrm>
            <a:off x="5143500" y="47244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04" name="Line 4"/>
          <p:cNvSpPr>
            <a:spLocks noChangeShapeType="1"/>
          </p:cNvSpPr>
          <p:nvPr/>
        </p:nvSpPr>
        <p:spPr bwMode="auto">
          <a:xfrm flipV="1">
            <a:off x="5130800" y="2901950"/>
            <a:ext cx="1509713" cy="18224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05" name="Rectangle 5"/>
          <p:cNvSpPr>
            <a:spLocks noGrp="1" noChangeArrowheads="1"/>
          </p:cNvSpPr>
          <p:nvPr>
            <p:ph type="title"/>
          </p:nvPr>
        </p:nvSpPr>
        <p:spPr/>
        <p:txBody>
          <a:bodyPr/>
          <a:lstStyle/>
          <a:p>
            <a:r>
              <a:rPr lang="en-US" altLang="x-none"/>
              <a:t>Modeling Tasks</a:t>
            </a:r>
          </a:p>
        </p:txBody>
      </p:sp>
      <p:sp>
        <p:nvSpPr>
          <p:cNvPr id="51206" name="Rectangle 6"/>
          <p:cNvSpPr>
            <a:spLocks noGrp="1" noChangeArrowheads="1"/>
          </p:cNvSpPr>
          <p:nvPr>
            <p:ph type="body" idx="1"/>
          </p:nvPr>
        </p:nvSpPr>
        <p:spPr/>
        <p:txBody>
          <a:bodyPr/>
          <a:lstStyle/>
          <a:p>
            <a:pPr marL="0" indent="0"/>
            <a:r>
              <a:rPr lang="en-US" altLang="x-none">
                <a:latin typeface="Franklin Gothic Medium" charset="0"/>
              </a:rPr>
              <a:t>Home Theater: Watching Television</a:t>
            </a:r>
          </a:p>
        </p:txBody>
      </p:sp>
      <p:sp>
        <p:nvSpPr>
          <p:cNvPr id="51207" name="AutoShape 7"/>
          <p:cNvSpPr>
            <a:spLocks noChangeArrowheads="1"/>
          </p:cNvSpPr>
          <p:nvPr/>
        </p:nvSpPr>
        <p:spPr bwMode="auto">
          <a:xfrm>
            <a:off x="4076700" y="20574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08" name="Rectangle 8"/>
          <p:cNvSpPr>
            <a:spLocks noChangeArrowheads="1"/>
          </p:cNvSpPr>
          <p:nvPr/>
        </p:nvSpPr>
        <p:spPr bwMode="auto">
          <a:xfrm>
            <a:off x="4457700" y="24384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09" name="Line 9"/>
          <p:cNvSpPr>
            <a:spLocks noChangeShapeType="1"/>
          </p:cNvSpPr>
          <p:nvPr/>
        </p:nvSpPr>
        <p:spPr bwMode="auto">
          <a:xfrm>
            <a:off x="4686300" y="255270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10" name="Oval 10"/>
          <p:cNvSpPr>
            <a:spLocks noChangeArrowheads="1"/>
          </p:cNvSpPr>
          <p:nvPr/>
        </p:nvSpPr>
        <p:spPr bwMode="auto">
          <a:xfrm>
            <a:off x="4991100" y="24765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11" name="Text Box 11"/>
          <p:cNvSpPr txBox="1">
            <a:spLocks noChangeArrowheads="1"/>
          </p:cNvSpPr>
          <p:nvPr/>
        </p:nvSpPr>
        <p:spPr bwMode="auto">
          <a:xfrm>
            <a:off x="4076700" y="3124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sp>
        <p:nvSpPr>
          <p:cNvPr id="51212" name="AutoShape 12"/>
          <p:cNvSpPr>
            <a:spLocks noChangeArrowheads="1"/>
          </p:cNvSpPr>
          <p:nvPr/>
        </p:nvSpPr>
        <p:spPr bwMode="auto">
          <a:xfrm>
            <a:off x="6705600" y="4083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13" name="Text Box 13"/>
          <p:cNvSpPr txBox="1">
            <a:spLocks noChangeArrowheads="1"/>
          </p:cNvSpPr>
          <p:nvPr/>
        </p:nvSpPr>
        <p:spPr bwMode="auto">
          <a:xfrm>
            <a:off x="6705600" y="5149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1214" name="Line 14"/>
          <p:cNvSpPr>
            <a:spLocks noChangeShapeType="1"/>
          </p:cNvSpPr>
          <p:nvPr/>
        </p:nvSpPr>
        <p:spPr bwMode="auto">
          <a:xfrm>
            <a:off x="6781800" y="44196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15" name="Oval 15"/>
          <p:cNvSpPr>
            <a:spLocks noChangeArrowheads="1"/>
          </p:cNvSpPr>
          <p:nvPr/>
        </p:nvSpPr>
        <p:spPr bwMode="auto">
          <a:xfrm>
            <a:off x="6629400" y="43497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16" name="Line 16"/>
          <p:cNvSpPr>
            <a:spLocks noChangeShapeType="1"/>
          </p:cNvSpPr>
          <p:nvPr/>
        </p:nvSpPr>
        <p:spPr bwMode="auto">
          <a:xfrm flipV="1">
            <a:off x="6781800" y="45815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17" name="Oval 17"/>
          <p:cNvSpPr>
            <a:spLocks noChangeArrowheads="1"/>
          </p:cNvSpPr>
          <p:nvPr/>
        </p:nvSpPr>
        <p:spPr bwMode="auto">
          <a:xfrm>
            <a:off x="66294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18" name="AutoShape 18"/>
          <p:cNvSpPr>
            <a:spLocks noChangeArrowheads="1"/>
          </p:cNvSpPr>
          <p:nvPr/>
        </p:nvSpPr>
        <p:spPr bwMode="auto">
          <a:xfrm>
            <a:off x="23368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19" name="Line 19"/>
          <p:cNvSpPr>
            <a:spLocks noChangeShapeType="1"/>
          </p:cNvSpPr>
          <p:nvPr/>
        </p:nvSpPr>
        <p:spPr bwMode="auto">
          <a:xfrm>
            <a:off x="24130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20" name="Oval 20"/>
          <p:cNvSpPr>
            <a:spLocks noChangeArrowheads="1"/>
          </p:cNvSpPr>
          <p:nvPr/>
        </p:nvSpPr>
        <p:spPr bwMode="auto">
          <a:xfrm>
            <a:off x="32512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21" name="Text Box 21"/>
          <p:cNvSpPr txBox="1">
            <a:spLocks noChangeArrowheads="1"/>
          </p:cNvSpPr>
          <p:nvPr/>
        </p:nvSpPr>
        <p:spPr bwMode="auto">
          <a:xfrm>
            <a:off x="23368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1222" name="Line 22"/>
          <p:cNvSpPr>
            <a:spLocks noChangeShapeType="1"/>
          </p:cNvSpPr>
          <p:nvPr/>
        </p:nvSpPr>
        <p:spPr bwMode="auto">
          <a:xfrm flipV="1">
            <a:off x="24130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23" name="Oval 23"/>
          <p:cNvSpPr>
            <a:spLocks noChangeArrowheads="1"/>
          </p:cNvSpPr>
          <p:nvPr/>
        </p:nvSpPr>
        <p:spPr bwMode="auto">
          <a:xfrm>
            <a:off x="22606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24" name="Rectangle 24"/>
          <p:cNvSpPr>
            <a:spLocks noChangeArrowheads="1"/>
          </p:cNvSpPr>
          <p:nvPr/>
        </p:nvSpPr>
        <p:spPr bwMode="auto">
          <a:xfrm>
            <a:off x="27178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25" name="Rectangle 25"/>
          <p:cNvSpPr>
            <a:spLocks noChangeArrowheads="1"/>
          </p:cNvSpPr>
          <p:nvPr/>
        </p:nvSpPr>
        <p:spPr bwMode="auto">
          <a:xfrm>
            <a:off x="27178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26" name="Line 26"/>
          <p:cNvSpPr>
            <a:spLocks noChangeShapeType="1"/>
          </p:cNvSpPr>
          <p:nvPr/>
        </p:nvSpPr>
        <p:spPr bwMode="auto">
          <a:xfrm flipV="1">
            <a:off x="29464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27"/>
          <p:cNvSpPr>
            <a:spLocks noChangeShapeType="1"/>
          </p:cNvSpPr>
          <p:nvPr/>
        </p:nvSpPr>
        <p:spPr bwMode="auto">
          <a:xfrm>
            <a:off x="1654175" y="473075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28" name="Text Box 28"/>
          <p:cNvSpPr txBox="1">
            <a:spLocks noChangeArrowheads="1"/>
          </p:cNvSpPr>
          <p:nvPr/>
        </p:nvSpPr>
        <p:spPr bwMode="auto">
          <a:xfrm>
            <a:off x="1028700" y="485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Broadcast</a:t>
            </a:r>
            <a:br>
              <a:rPr lang="en-US" altLang="x-none" sz="1200">
                <a:solidFill>
                  <a:schemeClr val="tx1"/>
                </a:solidFill>
                <a:latin typeface="Franklin Gothic Medium" charset="0"/>
              </a:rPr>
            </a:br>
            <a:r>
              <a:rPr lang="en-US" altLang="x-none" sz="1200">
                <a:solidFill>
                  <a:schemeClr val="tx1"/>
                </a:solidFill>
                <a:latin typeface="Franklin Gothic Medium" charset="0"/>
              </a:rPr>
              <a:t>Television</a:t>
            </a:r>
          </a:p>
        </p:txBody>
      </p:sp>
      <p:sp>
        <p:nvSpPr>
          <p:cNvPr id="51229" name="AutoShape 29"/>
          <p:cNvSpPr>
            <a:spLocks noChangeArrowheads="1"/>
          </p:cNvSpPr>
          <p:nvPr/>
        </p:nvSpPr>
        <p:spPr bwMode="auto">
          <a:xfrm>
            <a:off x="6705600" y="2203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30" name="Text Box 30"/>
          <p:cNvSpPr txBox="1">
            <a:spLocks noChangeArrowheads="1"/>
          </p:cNvSpPr>
          <p:nvPr/>
        </p:nvSpPr>
        <p:spPr bwMode="auto">
          <a:xfrm>
            <a:off x="6705600" y="3270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1231" name="Line 31"/>
          <p:cNvSpPr>
            <a:spLocks noChangeShapeType="1"/>
          </p:cNvSpPr>
          <p:nvPr/>
        </p:nvSpPr>
        <p:spPr bwMode="auto">
          <a:xfrm>
            <a:off x="6781800" y="25400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32" name="Oval 32"/>
          <p:cNvSpPr>
            <a:spLocks noChangeArrowheads="1"/>
          </p:cNvSpPr>
          <p:nvPr/>
        </p:nvSpPr>
        <p:spPr bwMode="auto">
          <a:xfrm>
            <a:off x="6629400" y="24701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33" name="Line 33"/>
          <p:cNvSpPr>
            <a:spLocks noChangeShapeType="1"/>
          </p:cNvSpPr>
          <p:nvPr/>
        </p:nvSpPr>
        <p:spPr bwMode="auto">
          <a:xfrm flipV="1">
            <a:off x="6781800" y="27019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34" name="Oval 34"/>
          <p:cNvSpPr>
            <a:spLocks noChangeArrowheads="1"/>
          </p:cNvSpPr>
          <p:nvPr/>
        </p:nvSpPr>
        <p:spPr bwMode="auto">
          <a:xfrm>
            <a:off x="6629400" y="27749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35" name="AutoShape 35"/>
          <p:cNvSpPr>
            <a:spLocks noChangeArrowheads="1"/>
          </p:cNvSpPr>
          <p:nvPr/>
        </p:nvSpPr>
        <p:spPr bwMode="auto">
          <a:xfrm>
            <a:off x="40767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36" name="Line 36"/>
          <p:cNvSpPr>
            <a:spLocks noChangeShapeType="1"/>
          </p:cNvSpPr>
          <p:nvPr/>
        </p:nvSpPr>
        <p:spPr bwMode="auto">
          <a:xfrm>
            <a:off x="41529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37" name="Oval 37"/>
          <p:cNvSpPr>
            <a:spLocks noChangeArrowheads="1"/>
          </p:cNvSpPr>
          <p:nvPr/>
        </p:nvSpPr>
        <p:spPr bwMode="auto">
          <a:xfrm>
            <a:off x="49911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38" name="Text Box 38"/>
          <p:cNvSpPr txBox="1">
            <a:spLocks noChangeArrowheads="1"/>
          </p:cNvSpPr>
          <p:nvPr/>
        </p:nvSpPr>
        <p:spPr bwMode="auto">
          <a:xfrm>
            <a:off x="40767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1239" name="Line 39"/>
          <p:cNvSpPr>
            <a:spLocks noChangeShapeType="1"/>
          </p:cNvSpPr>
          <p:nvPr/>
        </p:nvSpPr>
        <p:spPr bwMode="auto">
          <a:xfrm flipV="1">
            <a:off x="41529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40" name="Oval 40"/>
          <p:cNvSpPr>
            <a:spLocks noChangeArrowheads="1"/>
          </p:cNvSpPr>
          <p:nvPr/>
        </p:nvSpPr>
        <p:spPr bwMode="auto">
          <a:xfrm>
            <a:off x="40005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41" name="Rectangle 41"/>
          <p:cNvSpPr>
            <a:spLocks noChangeArrowheads="1"/>
          </p:cNvSpPr>
          <p:nvPr/>
        </p:nvSpPr>
        <p:spPr bwMode="auto">
          <a:xfrm>
            <a:off x="44577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42" name="Rectangle 42"/>
          <p:cNvSpPr>
            <a:spLocks noChangeArrowheads="1"/>
          </p:cNvSpPr>
          <p:nvPr/>
        </p:nvSpPr>
        <p:spPr bwMode="auto">
          <a:xfrm>
            <a:off x="44577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43" name="Line 43"/>
          <p:cNvSpPr>
            <a:spLocks noChangeShapeType="1"/>
          </p:cNvSpPr>
          <p:nvPr/>
        </p:nvSpPr>
        <p:spPr bwMode="auto">
          <a:xfrm flipV="1">
            <a:off x="46863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44" name="Line 44"/>
          <p:cNvSpPr>
            <a:spLocks noChangeShapeType="1"/>
          </p:cNvSpPr>
          <p:nvPr/>
        </p:nvSpPr>
        <p:spPr bwMode="auto">
          <a:xfrm>
            <a:off x="3403600" y="472440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45" name="Line 45"/>
          <p:cNvSpPr>
            <a:spLocks noChangeShapeType="1"/>
          </p:cNvSpPr>
          <p:nvPr/>
        </p:nvSpPr>
        <p:spPr bwMode="auto">
          <a:xfrm>
            <a:off x="5143500" y="25527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1246" name="Rectangle 46"/>
          <p:cNvSpPr>
            <a:spLocks noChangeArrowheads="1"/>
          </p:cNvSpPr>
          <p:nvPr/>
        </p:nvSpPr>
        <p:spPr bwMode="auto">
          <a:xfrm>
            <a:off x="7086600" y="44640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47" name="Rectangle 47"/>
          <p:cNvSpPr>
            <a:spLocks noChangeArrowheads="1"/>
          </p:cNvSpPr>
          <p:nvPr/>
        </p:nvSpPr>
        <p:spPr bwMode="auto">
          <a:xfrm>
            <a:off x="1409700" y="46164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1248" name="Rectangle 48"/>
          <p:cNvSpPr>
            <a:spLocks noChangeArrowheads="1"/>
          </p:cNvSpPr>
          <p:nvPr/>
        </p:nvSpPr>
        <p:spPr bwMode="auto">
          <a:xfrm>
            <a:off x="7086600" y="25844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381000" y="2873375"/>
            <a:ext cx="8458200" cy="1470025"/>
          </a:xfrm>
        </p:spPr>
        <p:txBody>
          <a:bodyPr/>
          <a:lstStyle/>
          <a:p>
            <a:r>
              <a:rPr lang="en-US" altLang="x-none" dirty="0" smtClean="0"/>
              <a:t>The Personal Universal Controller</a:t>
            </a:r>
            <a:endParaRPr lang="en-US" altLang="x-none" dirty="0"/>
          </a:p>
        </p:txBody>
      </p:sp>
    </p:spTree>
    <p:extLst>
      <p:ext uri="{BB962C8B-B14F-4D97-AF65-F5344CB8AC3E}">
        <p14:creationId xmlns:p14="http://schemas.microsoft.com/office/powerpoint/2010/main" val="825972841"/>
      </p:ext>
    </p:extLst>
  </p:cSld>
  <p:clrMapOvr>
    <a:masterClrMapping/>
  </p:clrMapOvr>
  <p:transition advTm="7991"/>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Line 2"/>
          <p:cNvSpPr>
            <a:spLocks noChangeShapeType="1"/>
          </p:cNvSpPr>
          <p:nvPr/>
        </p:nvSpPr>
        <p:spPr bwMode="auto">
          <a:xfrm>
            <a:off x="5130800" y="2540000"/>
            <a:ext cx="1519238" cy="18351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27" name="Line 3"/>
          <p:cNvSpPr>
            <a:spLocks noChangeShapeType="1"/>
          </p:cNvSpPr>
          <p:nvPr/>
        </p:nvSpPr>
        <p:spPr bwMode="auto">
          <a:xfrm>
            <a:off x="5143500" y="4724400"/>
            <a:ext cx="14859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4"/>
          <p:cNvSpPr>
            <a:spLocks noChangeShapeType="1"/>
          </p:cNvSpPr>
          <p:nvPr/>
        </p:nvSpPr>
        <p:spPr bwMode="auto">
          <a:xfrm flipV="1">
            <a:off x="5130800" y="2901950"/>
            <a:ext cx="1509713" cy="182245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29" name="Rectangle 5"/>
          <p:cNvSpPr>
            <a:spLocks noGrp="1" noChangeArrowheads="1"/>
          </p:cNvSpPr>
          <p:nvPr>
            <p:ph type="title"/>
          </p:nvPr>
        </p:nvSpPr>
        <p:spPr/>
        <p:txBody>
          <a:bodyPr/>
          <a:lstStyle/>
          <a:p>
            <a:r>
              <a:rPr lang="en-US" altLang="x-none"/>
              <a:t>Modeling Tasks</a:t>
            </a:r>
          </a:p>
        </p:txBody>
      </p:sp>
      <p:sp>
        <p:nvSpPr>
          <p:cNvPr id="52230" name="Rectangle 6"/>
          <p:cNvSpPr>
            <a:spLocks noGrp="1" noChangeArrowheads="1"/>
          </p:cNvSpPr>
          <p:nvPr>
            <p:ph type="body" idx="1"/>
          </p:nvPr>
        </p:nvSpPr>
        <p:spPr/>
        <p:txBody>
          <a:bodyPr/>
          <a:lstStyle/>
          <a:p>
            <a:pPr marL="0" indent="0"/>
            <a:r>
              <a:rPr lang="en-US" altLang="x-none">
                <a:latin typeface="Franklin Gothic Medium" charset="0"/>
              </a:rPr>
              <a:t>Home Theater: Watching Television</a:t>
            </a:r>
          </a:p>
        </p:txBody>
      </p:sp>
      <p:sp>
        <p:nvSpPr>
          <p:cNvPr id="52231" name="AutoShape 7"/>
          <p:cNvSpPr>
            <a:spLocks noChangeArrowheads="1"/>
          </p:cNvSpPr>
          <p:nvPr/>
        </p:nvSpPr>
        <p:spPr bwMode="auto">
          <a:xfrm>
            <a:off x="4076700" y="20574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32" name="Rectangle 8"/>
          <p:cNvSpPr>
            <a:spLocks noChangeArrowheads="1"/>
          </p:cNvSpPr>
          <p:nvPr/>
        </p:nvSpPr>
        <p:spPr bwMode="auto">
          <a:xfrm>
            <a:off x="4457700" y="24384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33" name="Line 9"/>
          <p:cNvSpPr>
            <a:spLocks noChangeShapeType="1"/>
          </p:cNvSpPr>
          <p:nvPr/>
        </p:nvSpPr>
        <p:spPr bwMode="auto">
          <a:xfrm>
            <a:off x="4686300" y="255270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34" name="Oval 10"/>
          <p:cNvSpPr>
            <a:spLocks noChangeArrowheads="1"/>
          </p:cNvSpPr>
          <p:nvPr/>
        </p:nvSpPr>
        <p:spPr bwMode="auto">
          <a:xfrm>
            <a:off x="4991100" y="24765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35" name="Text Box 11"/>
          <p:cNvSpPr txBox="1">
            <a:spLocks noChangeArrowheads="1"/>
          </p:cNvSpPr>
          <p:nvPr/>
        </p:nvSpPr>
        <p:spPr bwMode="auto">
          <a:xfrm>
            <a:off x="4076700" y="3124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sp>
        <p:nvSpPr>
          <p:cNvPr id="52236" name="AutoShape 12"/>
          <p:cNvSpPr>
            <a:spLocks noChangeArrowheads="1"/>
          </p:cNvSpPr>
          <p:nvPr/>
        </p:nvSpPr>
        <p:spPr bwMode="auto">
          <a:xfrm>
            <a:off x="6705600" y="4083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37" name="Text Box 13"/>
          <p:cNvSpPr txBox="1">
            <a:spLocks noChangeArrowheads="1"/>
          </p:cNvSpPr>
          <p:nvPr/>
        </p:nvSpPr>
        <p:spPr bwMode="auto">
          <a:xfrm>
            <a:off x="6705600" y="5149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2238" name="Rectangle 14"/>
          <p:cNvSpPr>
            <a:spLocks noChangeArrowheads="1"/>
          </p:cNvSpPr>
          <p:nvPr/>
        </p:nvSpPr>
        <p:spPr bwMode="auto">
          <a:xfrm>
            <a:off x="7086600" y="44640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39" name="Line 15"/>
          <p:cNvSpPr>
            <a:spLocks noChangeShapeType="1"/>
          </p:cNvSpPr>
          <p:nvPr/>
        </p:nvSpPr>
        <p:spPr bwMode="auto">
          <a:xfrm>
            <a:off x="6781800" y="44196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0" name="Oval 16"/>
          <p:cNvSpPr>
            <a:spLocks noChangeArrowheads="1"/>
          </p:cNvSpPr>
          <p:nvPr/>
        </p:nvSpPr>
        <p:spPr bwMode="auto">
          <a:xfrm>
            <a:off x="6629400" y="43497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41" name="Line 17"/>
          <p:cNvSpPr>
            <a:spLocks noChangeShapeType="1"/>
          </p:cNvSpPr>
          <p:nvPr/>
        </p:nvSpPr>
        <p:spPr bwMode="auto">
          <a:xfrm flipV="1">
            <a:off x="6781800" y="4581525"/>
            <a:ext cx="311150" cy="142875"/>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2" name="Oval 18"/>
          <p:cNvSpPr>
            <a:spLocks noChangeArrowheads="1"/>
          </p:cNvSpPr>
          <p:nvPr/>
        </p:nvSpPr>
        <p:spPr bwMode="auto">
          <a:xfrm>
            <a:off x="6629400" y="46545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43" name="AutoShape 19"/>
          <p:cNvSpPr>
            <a:spLocks noChangeArrowheads="1"/>
          </p:cNvSpPr>
          <p:nvPr/>
        </p:nvSpPr>
        <p:spPr bwMode="auto">
          <a:xfrm>
            <a:off x="23368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44" name="Line 20"/>
          <p:cNvSpPr>
            <a:spLocks noChangeShapeType="1"/>
          </p:cNvSpPr>
          <p:nvPr/>
        </p:nvSpPr>
        <p:spPr bwMode="auto">
          <a:xfrm>
            <a:off x="2413000" y="4730750"/>
            <a:ext cx="8382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5" name="Oval 21"/>
          <p:cNvSpPr>
            <a:spLocks noChangeArrowheads="1"/>
          </p:cNvSpPr>
          <p:nvPr/>
        </p:nvSpPr>
        <p:spPr bwMode="auto">
          <a:xfrm>
            <a:off x="3251200" y="46545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46" name="Text Box 22"/>
          <p:cNvSpPr txBox="1">
            <a:spLocks noChangeArrowheads="1"/>
          </p:cNvSpPr>
          <p:nvPr/>
        </p:nvSpPr>
        <p:spPr bwMode="auto">
          <a:xfrm>
            <a:off x="23368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2247" name="Line 23"/>
          <p:cNvSpPr>
            <a:spLocks noChangeShapeType="1"/>
          </p:cNvSpPr>
          <p:nvPr/>
        </p:nvSpPr>
        <p:spPr bwMode="auto">
          <a:xfrm flipV="1">
            <a:off x="24130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48" name="Oval 24"/>
          <p:cNvSpPr>
            <a:spLocks noChangeArrowheads="1"/>
          </p:cNvSpPr>
          <p:nvPr/>
        </p:nvSpPr>
        <p:spPr bwMode="auto">
          <a:xfrm>
            <a:off x="2260600" y="46545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49" name="Rectangle 25"/>
          <p:cNvSpPr>
            <a:spLocks noChangeArrowheads="1"/>
          </p:cNvSpPr>
          <p:nvPr/>
        </p:nvSpPr>
        <p:spPr bwMode="auto">
          <a:xfrm>
            <a:off x="27178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50" name="Rectangle 26"/>
          <p:cNvSpPr>
            <a:spLocks noChangeArrowheads="1"/>
          </p:cNvSpPr>
          <p:nvPr/>
        </p:nvSpPr>
        <p:spPr bwMode="auto">
          <a:xfrm>
            <a:off x="27178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51" name="Line 27"/>
          <p:cNvSpPr>
            <a:spLocks noChangeShapeType="1"/>
          </p:cNvSpPr>
          <p:nvPr/>
        </p:nvSpPr>
        <p:spPr bwMode="auto">
          <a:xfrm flipV="1">
            <a:off x="29464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52" name="Rectangle 28"/>
          <p:cNvSpPr>
            <a:spLocks noChangeArrowheads="1"/>
          </p:cNvSpPr>
          <p:nvPr/>
        </p:nvSpPr>
        <p:spPr bwMode="auto">
          <a:xfrm>
            <a:off x="1409700" y="46164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53" name="Line 29"/>
          <p:cNvSpPr>
            <a:spLocks noChangeShapeType="1"/>
          </p:cNvSpPr>
          <p:nvPr/>
        </p:nvSpPr>
        <p:spPr bwMode="auto">
          <a:xfrm>
            <a:off x="1638300" y="4730750"/>
            <a:ext cx="6096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54" name="Text Box 30"/>
          <p:cNvSpPr txBox="1">
            <a:spLocks noChangeArrowheads="1"/>
          </p:cNvSpPr>
          <p:nvPr/>
        </p:nvSpPr>
        <p:spPr bwMode="auto">
          <a:xfrm>
            <a:off x="1028700" y="485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Broadcast</a:t>
            </a:r>
            <a:br>
              <a:rPr lang="en-US" altLang="x-none" sz="1200">
                <a:solidFill>
                  <a:schemeClr val="tx1"/>
                </a:solidFill>
                <a:latin typeface="Franklin Gothic Medium" charset="0"/>
              </a:rPr>
            </a:br>
            <a:r>
              <a:rPr lang="en-US" altLang="x-none" sz="1200">
                <a:solidFill>
                  <a:schemeClr val="tx1"/>
                </a:solidFill>
                <a:latin typeface="Franklin Gothic Medium" charset="0"/>
              </a:rPr>
              <a:t>Television</a:t>
            </a:r>
          </a:p>
        </p:txBody>
      </p:sp>
      <p:sp>
        <p:nvSpPr>
          <p:cNvPr id="52255" name="AutoShape 31"/>
          <p:cNvSpPr>
            <a:spLocks noChangeArrowheads="1"/>
          </p:cNvSpPr>
          <p:nvPr/>
        </p:nvSpPr>
        <p:spPr bwMode="auto">
          <a:xfrm>
            <a:off x="6705600" y="2203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56" name="Text Box 32"/>
          <p:cNvSpPr txBox="1">
            <a:spLocks noChangeArrowheads="1"/>
          </p:cNvSpPr>
          <p:nvPr/>
        </p:nvSpPr>
        <p:spPr bwMode="auto">
          <a:xfrm>
            <a:off x="6705600" y="3270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2257" name="Rectangle 33"/>
          <p:cNvSpPr>
            <a:spLocks noChangeArrowheads="1"/>
          </p:cNvSpPr>
          <p:nvPr/>
        </p:nvSpPr>
        <p:spPr bwMode="auto">
          <a:xfrm>
            <a:off x="7086600" y="25844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58" name="Line 34"/>
          <p:cNvSpPr>
            <a:spLocks noChangeShapeType="1"/>
          </p:cNvSpPr>
          <p:nvPr/>
        </p:nvSpPr>
        <p:spPr bwMode="auto">
          <a:xfrm>
            <a:off x="6781800" y="25400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59" name="Oval 35"/>
          <p:cNvSpPr>
            <a:spLocks noChangeArrowheads="1"/>
          </p:cNvSpPr>
          <p:nvPr/>
        </p:nvSpPr>
        <p:spPr bwMode="auto">
          <a:xfrm>
            <a:off x="6629400" y="24701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60" name="Line 36"/>
          <p:cNvSpPr>
            <a:spLocks noChangeShapeType="1"/>
          </p:cNvSpPr>
          <p:nvPr/>
        </p:nvSpPr>
        <p:spPr bwMode="auto">
          <a:xfrm flipV="1">
            <a:off x="6781800" y="2701925"/>
            <a:ext cx="311150" cy="142875"/>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61" name="Oval 37"/>
          <p:cNvSpPr>
            <a:spLocks noChangeArrowheads="1"/>
          </p:cNvSpPr>
          <p:nvPr/>
        </p:nvSpPr>
        <p:spPr bwMode="auto">
          <a:xfrm>
            <a:off x="6629400" y="27749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62" name="AutoShape 38"/>
          <p:cNvSpPr>
            <a:spLocks noChangeArrowheads="1"/>
          </p:cNvSpPr>
          <p:nvPr/>
        </p:nvSpPr>
        <p:spPr bwMode="auto">
          <a:xfrm>
            <a:off x="40767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63" name="Line 39"/>
          <p:cNvSpPr>
            <a:spLocks noChangeShapeType="1"/>
          </p:cNvSpPr>
          <p:nvPr/>
        </p:nvSpPr>
        <p:spPr bwMode="auto">
          <a:xfrm>
            <a:off x="4152900" y="4730750"/>
            <a:ext cx="8382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64" name="Oval 40"/>
          <p:cNvSpPr>
            <a:spLocks noChangeArrowheads="1"/>
          </p:cNvSpPr>
          <p:nvPr/>
        </p:nvSpPr>
        <p:spPr bwMode="auto">
          <a:xfrm>
            <a:off x="4991100" y="46545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65" name="Text Box 41"/>
          <p:cNvSpPr txBox="1">
            <a:spLocks noChangeArrowheads="1"/>
          </p:cNvSpPr>
          <p:nvPr/>
        </p:nvSpPr>
        <p:spPr bwMode="auto">
          <a:xfrm>
            <a:off x="40767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2266" name="Line 42"/>
          <p:cNvSpPr>
            <a:spLocks noChangeShapeType="1"/>
          </p:cNvSpPr>
          <p:nvPr/>
        </p:nvSpPr>
        <p:spPr bwMode="auto">
          <a:xfrm flipV="1">
            <a:off x="41529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67" name="Oval 43"/>
          <p:cNvSpPr>
            <a:spLocks noChangeArrowheads="1"/>
          </p:cNvSpPr>
          <p:nvPr/>
        </p:nvSpPr>
        <p:spPr bwMode="auto">
          <a:xfrm>
            <a:off x="4000500" y="46545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68" name="Rectangle 44"/>
          <p:cNvSpPr>
            <a:spLocks noChangeArrowheads="1"/>
          </p:cNvSpPr>
          <p:nvPr/>
        </p:nvSpPr>
        <p:spPr bwMode="auto">
          <a:xfrm>
            <a:off x="44577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69" name="Rectangle 45"/>
          <p:cNvSpPr>
            <a:spLocks noChangeArrowheads="1"/>
          </p:cNvSpPr>
          <p:nvPr/>
        </p:nvSpPr>
        <p:spPr bwMode="auto">
          <a:xfrm>
            <a:off x="44577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2270" name="Line 46"/>
          <p:cNvSpPr>
            <a:spLocks noChangeShapeType="1"/>
          </p:cNvSpPr>
          <p:nvPr/>
        </p:nvSpPr>
        <p:spPr bwMode="auto">
          <a:xfrm flipV="1">
            <a:off x="46863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71" name="Line 47"/>
          <p:cNvSpPr>
            <a:spLocks noChangeShapeType="1"/>
          </p:cNvSpPr>
          <p:nvPr/>
        </p:nvSpPr>
        <p:spPr bwMode="auto">
          <a:xfrm>
            <a:off x="3403600" y="4724400"/>
            <a:ext cx="6096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2272" name="Line 48"/>
          <p:cNvSpPr>
            <a:spLocks noChangeShapeType="1"/>
          </p:cNvSpPr>
          <p:nvPr/>
        </p:nvSpPr>
        <p:spPr bwMode="auto">
          <a:xfrm>
            <a:off x="5143500" y="25527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Line 2"/>
          <p:cNvSpPr>
            <a:spLocks noChangeShapeType="1"/>
          </p:cNvSpPr>
          <p:nvPr/>
        </p:nvSpPr>
        <p:spPr bwMode="auto">
          <a:xfrm>
            <a:off x="5130800" y="2540000"/>
            <a:ext cx="1519238" cy="183515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51" name="Line 3"/>
          <p:cNvSpPr>
            <a:spLocks noChangeShapeType="1"/>
          </p:cNvSpPr>
          <p:nvPr/>
        </p:nvSpPr>
        <p:spPr bwMode="auto">
          <a:xfrm>
            <a:off x="5143500" y="47244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52" name="Line 4"/>
          <p:cNvSpPr>
            <a:spLocks noChangeShapeType="1"/>
          </p:cNvSpPr>
          <p:nvPr/>
        </p:nvSpPr>
        <p:spPr bwMode="auto">
          <a:xfrm flipV="1">
            <a:off x="5130800" y="2901950"/>
            <a:ext cx="1509713" cy="18224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53" name="Rectangle 5"/>
          <p:cNvSpPr>
            <a:spLocks noGrp="1" noChangeArrowheads="1"/>
          </p:cNvSpPr>
          <p:nvPr>
            <p:ph type="title"/>
          </p:nvPr>
        </p:nvSpPr>
        <p:spPr/>
        <p:txBody>
          <a:bodyPr/>
          <a:lstStyle/>
          <a:p>
            <a:r>
              <a:rPr lang="en-US" altLang="x-none"/>
              <a:t>Modeling Tasks</a:t>
            </a:r>
          </a:p>
        </p:txBody>
      </p:sp>
      <p:sp>
        <p:nvSpPr>
          <p:cNvPr id="53254" name="Rectangle 6"/>
          <p:cNvSpPr>
            <a:spLocks noGrp="1" noChangeArrowheads="1"/>
          </p:cNvSpPr>
          <p:nvPr>
            <p:ph type="body" idx="1"/>
          </p:nvPr>
        </p:nvSpPr>
        <p:spPr/>
        <p:txBody>
          <a:bodyPr/>
          <a:lstStyle/>
          <a:p>
            <a:pPr marL="0" indent="0"/>
            <a:r>
              <a:rPr lang="en-US" altLang="x-none">
                <a:latin typeface="Franklin Gothic Medium" charset="0"/>
              </a:rPr>
              <a:t>Home Theater: Watch DVD</a:t>
            </a:r>
          </a:p>
        </p:txBody>
      </p:sp>
      <p:sp>
        <p:nvSpPr>
          <p:cNvPr id="53255" name="AutoShape 7"/>
          <p:cNvSpPr>
            <a:spLocks noChangeArrowheads="1"/>
          </p:cNvSpPr>
          <p:nvPr/>
        </p:nvSpPr>
        <p:spPr bwMode="auto">
          <a:xfrm>
            <a:off x="4076700" y="20574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56" name="Rectangle 8"/>
          <p:cNvSpPr>
            <a:spLocks noChangeArrowheads="1"/>
          </p:cNvSpPr>
          <p:nvPr/>
        </p:nvSpPr>
        <p:spPr bwMode="auto">
          <a:xfrm>
            <a:off x="4457700" y="243840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57" name="Line 9"/>
          <p:cNvSpPr>
            <a:spLocks noChangeShapeType="1"/>
          </p:cNvSpPr>
          <p:nvPr/>
        </p:nvSpPr>
        <p:spPr bwMode="auto">
          <a:xfrm>
            <a:off x="4686300" y="2552700"/>
            <a:ext cx="3048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58" name="Oval 10"/>
          <p:cNvSpPr>
            <a:spLocks noChangeArrowheads="1"/>
          </p:cNvSpPr>
          <p:nvPr/>
        </p:nvSpPr>
        <p:spPr bwMode="auto">
          <a:xfrm>
            <a:off x="4991100" y="247650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59" name="Text Box 11"/>
          <p:cNvSpPr txBox="1">
            <a:spLocks noChangeArrowheads="1"/>
          </p:cNvSpPr>
          <p:nvPr/>
        </p:nvSpPr>
        <p:spPr bwMode="auto">
          <a:xfrm>
            <a:off x="4076700" y="3124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sp>
        <p:nvSpPr>
          <p:cNvPr id="53260" name="AutoShape 12"/>
          <p:cNvSpPr>
            <a:spLocks noChangeArrowheads="1"/>
          </p:cNvSpPr>
          <p:nvPr/>
        </p:nvSpPr>
        <p:spPr bwMode="auto">
          <a:xfrm>
            <a:off x="6705600" y="4083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61" name="Text Box 13"/>
          <p:cNvSpPr txBox="1">
            <a:spLocks noChangeArrowheads="1"/>
          </p:cNvSpPr>
          <p:nvPr/>
        </p:nvSpPr>
        <p:spPr bwMode="auto">
          <a:xfrm>
            <a:off x="6705600" y="5149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3262" name="Rectangle 14"/>
          <p:cNvSpPr>
            <a:spLocks noChangeArrowheads="1"/>
          </p:cNvSpPr>
          <p:nvPr/>
        </p:nvSpPr>
        <p:spPr bwMode="auto">
          <a:xfrm>
            <a:off x="7086600" y="44640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63" name="Line 15"/>
          <p:cNvSpPr>
            <a:spLocks noChangeShapeType="1"/>
          </p:cNvSpPr>
          <p:nvPr/>
        </p:nvSpPr>
        <p:spPr bwMode="auto">
          <a:xfrm>
            <a:off x="6781800" y="4419600"/>
            <a:ext cx="317500" cy="13970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64" name="Oval 16"/>
          <p:cNvSpPr>
            <a:spLocks noChangeArrowheads="1"/>
          </p:cNvSpPr>
          <p:nvPr/>
        </p:nvSpPr>
        <p:spPr bwMode="auto">
          <a:xfrm>
            <a:off x="6629400" y="43497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65" name="Line 17"/>
          <p:cNvSpPr>
            <a:spLocks noChangeShapeType="1"/>
          </p:cNvSpPr>
          <p:nvPr/>
        </p:nvSpPr>
        <p:spPr bwMode="auto">
          <a:xfrm flipV="1">
            <a:off x="6781800" y="45815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66" name="Oval 18"/>
          <p:cNvSpPr>
            <a:spLocks noChangeArrowheads="1"/>
          </p:cNvSpPr>
          <p:nvPr/>
        </p:nvSpPr>
        <p:spPr bwMode="auto">
          <a:xfrm>
            <a:off x="66294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67" name="AutoShape 19"/>
          <p:cNvSpPr>
            <a:spLocks noChangeArrowheads="1"/>
          </p:cNvSpPr>
          <p:nvPr/>
        </p:nvSpPr>
        <p:spPr bwMode="auto">
          <a:xfrm>
            <a:off x="23368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68" name="Line 20"/>
          <p:cNvSpPr>
            <a:spLocks noChangeShapeType="1"/>
          </p:cNvSpPr>
          <p:nvPr/>
        </p:nvSpPr>
        <p:spPr bwMode="auto">
          <a:xfrm>
            <a:off x="24130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69" name="Oval 21"/>
          <p:cNvSpPr>
            <a:spLocks noChangeArrowheads="1"/>
          </p:cNvSpPr>
          <p:nvPr/>
        </p:nvSpPr>
        <p:spPr bwMode="auto">
          <a:xfrm>
            <a:off x="32512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70" name="Text Box 22"/>
          <p:cNvSpPr txBox="1">
            <a:spLocks noChangeArrowheads="1"/>
          </p:cNvSpPr>
          <p:nvPr/>
        </p:nvSpPr>
        <p:spPr bwMode="auto">
          <a:xfrm>
            <a:off x="23368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3271" name="Line 23"/>
          <p:cNvSpPr>
            <a:spLocks noChangeShapeType="1"/>
          </p:cNvSpPr>
          <p:nvPr/>
        </p:nvSpPr>
        <p:spPr bwMode="auto">
          <a:xfrm flipV="1">
            <a:off x="24130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72" name="Oval 24"/>
          <p:cNvSpPr>
            <a:spLocks noChangeArrowheads="1"/>
          </p:cNvSpPr>
          <p:nvPr/>
        </p:nvSpPr>
        <p:spPr bwMode="auto">
          <a:xfrm>
            <a:off x="22606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73" name="Rectangle 25"/>
          <p:cNvSpPr>
            <a:spLocks noChangeArrowheads="1"/>
          </p:cNvSpPr>
          <p:nvPr/>
        </p:nvSpPr>
        <p:spPr bwMode="auto">
          <a:xfrm>
            <a:off x="27178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74" name="Rectangle 26"/>
          <p:cNvSpPr>
            <a:spLocks noChangeArrowheads="1"/>
          </p:cNvSpPr>
          <p:nvPr/>
        </p:nvSpPr>
        <p:spPr bwMode="auto">
          <a:xfrm>
            <a:off x="27178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75" name="Line 27"/>
          <p:cNvSpPr>
            <a:spLocks noChangeShapeType="1"/>
          </p:cNvSpPr>
          <p:nvPr/>
        </p:nvSpPr>
        <p:spPr bwMode="auto">
          <a:xfrm flipV="1">
            <a:off x="29464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76" name="Rectangle 28"/>
          <p:cNvSpPr>
            <a:spLocks noChangeArrowheads="1"/>
          </p:cNvSpPr>
          <p:nvPr/>
        </p:nvSpPr>
        <p:spPr bwMode="auto">
          <a:xfrm>
            <a:off x="1409700" y="46164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77" name="Line 29"/>
          <p:cNvSpPr>
            <a:spLocks noChangeShapeType="1"/>
          </p:cNvSpPr>
          <p:nvPr/>
        </p:nvSpPr>
        <p:spPr bwMode="auto">
          <a:xfrm>
            <a:off x="1638300" y="473075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78" name="Text Box 30"/>
          <p:cNvSpPr txBox="1">
            <a:spLocks noChangeArrowheads="1"/>
          </p:cNvSpPr>
          <p:nvPr/>
        </p:nvSpPr>
        <p:spPr bwMode="auto">
          <a:xfrm>
            <a:off x="1028700" y="485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Broadcast</a:t>
            </a:r>
            <a:br>
              <a:rPr lang="en-US" altLang="x-none" sz="1200">
                <a:solidFill>
                  <a:schemeClr val="tx1"/>
                </a:solidFill>
                <a:latin typeface="Franklin Gothic Medium" charset="0"/>
              </a:rPr>
            </a:br>
            <a:r>
              <a:rPr lang="en-US" altLang="x-none" sz="1200">
                <a:solidFill>
                  <a:schemeClr val="tx1"/>
                </a:solidFill>
                <a:latin typeface="Franklin Gothic Medium" charset="0"/>
              </a:rPr>
              <a:t>Television</a:t>
            </a:r>
          </a:p>
        </p:txBody>
      </p:sp>
      <p:sp>
        <p:nvSpPr>
          <p:cNvPr id="53279" name="AutoShape 31"/>
          <p:cNvSpPr>
            <a:spLocks noChangeArrowheads="1"/>
          </p:cNvSpPr>
          <p:nvPr/>
        </p:nvSpPr>
        <p:spPr bwMode="auto">
          <a:xfrm>
            <a:off x="6705600" y="2203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80" name="Text Box 32"/>
          <p:cNvSpPr txBox="1">
            <a:spLocks noChangeArrowheads="1"/>
          </p:cNvSpPr>
          <p:nvPr/>
        </p:nvSpPr>
        <p:spPr bwMode="auto">
          <a:xfrm>
            <a:off x="6705600" y="3270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3281" name="Rectangle 33"/>
          <p:cNvSpPr>
            <a:spLocks noChangeArrowheads="1"/>
          </p:cNvSpPr>
          <p:nvPr/>
        </p:nvSpPr>
        <p:spPr bwMode="auto">
          <a:xfrm>
            <a:off x="7086600" y="25844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82" name="Line 34"/>
          <p:cNvSpPr>
            <a:spLocks noChangeShapeType="1"/>
          </p:cNvSpPr>
          <p:nvPr/>
        </p:nvSpPr>
        <p:spPr bwMode="auto">
          <a:xfrm>
            <a:off x="6781800" y="2540000"/>
            <a:ext cx="317500" cy="13970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83" name="Oval 35"/>
          <p:cNvSpPr>
            <a:spLocks noChangeArrowheads="1"/>
          </p:cNvSpPr>
          <p:nvPr/>
        </p:nvSpPr>
        <p:spPr bwMode="auto">
          <a:xfrm>
            <a:off x="6629400" y="24701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84" name="Line 36"/>
          <p:cNvSpPr>
            <a:spLocks noChangeShapeType="1"/>
          </p:cNvSpPr>
          <p:nvPr/>
        </p:nvSpPr>
        <p:spPr bwMode="auto">
          <a:xfrm flipV="1">
            <a:off x="6781800" y="27019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85" name="Oval 37"/>
          <p:cNvSpPr>
            <a:spLocks noChangeArrowheads="1"/>
          </p:cNvSpPr>
          <p:nvPr/>
        </p:nvSpPr>
        <p:spPr bwMode="auto">
          <a:xfrm>
            <a:off x="6629400" y="27749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86" name="AutoShape 38"/>
          <p:cNvSpPr>
            <a:spLocks noChangeArrowheads="1"/>
          </p:cNvSpPr>
          <p:nvPr/>
        </p:nvSpPr>
        <p:spPr bwMode="auto">
          <a:xfrm>
            <a:off x="40767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87" name="Line 39"/>
          <p:cNvSpPr>
            <a:spLocks noChangeShapeType="1"/>
          </p:cNvSpPr>
          <p:nvPr/>
        </p:nvSpPr>
        <p:spPr bwMode="auto">
          <a:xfrm>
            <a:off x="41529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88" name="Oval 40"/>
          <p:cNvSpPr>
            <a:spLocks noChangeArrowheads="1"/>
          </p:cNvSpPr>
          <p:nvPr/>
        </p:nvSpPr>
        <p:spPr bwMode="auto">
          <a:xfrm>
            <a:off x="49911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89" name="Text Box 41"/>
          <p:cNvSpPr txBox="1">
            <a:spLocks noChangeArrowheads="1"/>
          </p:cNvSpPr>
          <p:nvPr/>
        </p:nvSpPr>
        <p:spPr bwMode="auto">
          <a:xfrm>
            <a:off x="40767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3290" name="Line 42"/>
          <p:cNvSpPr>
            <a:spLocks noChangeShapeType="1"/>
          </p:cNvSpPr>
          <p:nvPr/>
        </p:nvSpPr>
        <p:spPr bwMode="auto">
          <a:xfrm flipV="1">
            <a:off x="41529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91" name="Oval 43"/>
          <p:cNvSpPr>
            <a:spLocks noChangeArrowheads="1"/>
          </p:cNvSpPr>
          <p:nvPr/>
        </p:nvSpPr>
        <p:spPr bwMode="auto">
          <a:xfrm>
            <a:off x="40005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92" name="Rectangle 44"/>
          <p:cNvSpPr>
            <a:spLocks noChangeArrowheads="1"/>
          </p:cNvSpPr>
          <p:nvPr/>
        </p:nvSpPr>
        <p:spPr bwMode="auto">
          <a:xfrm>
            <a:off x="44577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93" name="Rectangle 45"/>
          <p:cNvSpPr>
            <a:spLocks noChangeArrowheads="1"/>
          </p:cNvSpPr>
          <p:nvPr/>
        </p:nvSpPr>
        <p:spPr bwMode="auto">
          <a:xfrm>
            <a:off x="44577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3294" name="Line 46"/>
          <p:cNvSpPr>
            <a:spLocks noChangeShapeType="1"/>
          </p:cNvSpPr>
          <p:nvPr/>
        </p:nvSpPr>
        <p:spPr bwMode="auto">
          <a:xfrm flipV="1">
            <a:off x="46863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47"/>
          <p:cNvSpPr>
            <a:spLocks noChangeShapeType="1"/>
          </p:cNvSpPr>
          <p:nvPr/>
        </p:nvSpPr>
        <p:spPr bwMode="auto">
          <a:xfrm>
            <a:off x="3403600" y="472440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3296" name="Line 48"/>
          <p:cNvSpPr>
            <a:spLocks noChangeShapeType="1"/>
          </p:cNvSpPr>
          <p:nvPr/>
        </p:nvSpPr>
        <p:spPr bwMode="auto">
          <a:xfrm>
            <a:off x="5143500" y="2552700"/>
            <a:ext cx="14859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Line 2"/>
          <p:cNvSpPr>
            <a:spLocks noChangeShapeType="1"/>
          </p:cNvSpPr>
          <p:nvPr/>
        </p:nvSpPr>
        <p:spPr bwMode="auto">
          <a:xfrm>
            <a:off x="5130800" y="2540000"/>
            <a:ext cx="1519238" cy="183515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75" name="Line 3"/>
          <p:cNvSpPr>
            <a:spLocks noChangeShapeType="1"/>
          </p:cNvSpPr>
          <p:nvPr/>
        </p:nvSpPr>
        <p:spPr bwMode="auto">
          <a:xfrm>
            <a:off x="5143500" y="47244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76" name="Line 4"/>
          <p:cNvSpPr>
            <a:spLocks noChangeShapeType="1"/>
          </p:cNvSpPr>
          <p:nvPr/>
        </p:nvSpPr>
        <p:spPr bwMode="auto">
          <a:xfrm flipV="1">
            <a:off x="5130800" y="2901950"/>
            <a:ext cx="1509713" cy="18224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77" name="Rectangle 5"/>
          <p:cNvSpPr>
            <a:spLocks noGrp="1" noChangeArrowheads="1"/>
          </p:cNvSpPr>
          <p:nvPr>
            <p:ph type="title"/>
          </p:nvPr>
        </p:nvSpPr>
        <p:spPr/>
        <p:txBody>
          <a:bodyPr/>
          <a:lstStyle/>
          <a:p>
            <a:r>
              <a:rPr lang="en-US" altLang="x-none"/>
              <a:t>Modeling Tasks</a:t>
            </a:r>
          </a:p>
        </p:txBody>
      </p:sp>
      <p:sp>
        <p:nvSpPr>
          <p:cNvPr id="54278" name="Rectangle 6"/>
          <p:cNvSpPr>
            <a:spLocks noGrp="1" noChangeArrowheads="1"/>
          </p:cNvSpPr>
          <p:nvPr>
            <p:ph type="body" idx="1"/>
          </p:nvPr>
        </p:nvSpPr>
        <p:spPr/>
        <p:txBody>
          <a:bodyPr/>
          <a:lstStyle/>
          <a:p>
            <a:pPr marL="0" indent="0"/>
            <a:r>
              <a:rPr lang="en-US" altLang="x-none">
                <a:latin typeface="Franklin Gothic Medium" charset="0"/>
              </a:rPr>
              <a:t>Home Theater: Watch DVD + Copy Tape</a:t>
            </a:r>
          </a:p>
        </p:txBody>
      </p:sp>
      <p:sp>
        <p:nvSpPr>
          <p:cNvPr id="54279" name="AutoShape 7"/>
          <p:cNvSpPr>
            <a:spLocks noChangeArrowheads="1"/>
          </p:cNvSpPr>
          <p:nvPr/>
        </p:nvSpPr>
        <p:spPr bwMode="auto">
          <a:xfrm>
            <a:off x="4076700" y="20574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80" name="Rectangle 8"/>
          <p:cNvSpPr>
            <a:spLocks noChangeArrowheads="1"/>
          </p:cNvSpPr>
          <p:nvPr/>
        </p:nvSpPr>
        <p:spPr bwMode="auto">
          <a:xfrm>
            <a:off x="4457700" y="243840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81" name="Line 9"/>
          <p:cNvSpPr>
            <a:spLocks noChangeShapeType="1"/>
          </p:cNvSpPr>
          <p:nvPr/>
        </p:nvSpPr>
        <p:spPr bwMode="auto">
          <a:xfrm>
            <a:off x="4686300" y="2552700"/>
            <a:ext cx="3048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82" name="Oval 10"/>
          <p:cNvSpPr>
            <a:spLocks noChangeArrowheads="1"/>
          </p:cNvSpPr>
          <p:nvPr/>
        </p:nvSpPr>
        <p:spPr bwMode="auto">
          <a:xfrm>
            <a:off x="4991100" y="247650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83" name="Text Box 11"/>
          <p:cNvSpPr txBox="1">
            <a:spLocks noChangeArrowheads="1"/>
          </p:cNvSpPr>
          <p:nvPr/>
        </p:nvSpPr>
        <p:spPr bwMode="auto">
          <a:xfrm>
            <a:off x="4076700" y="3124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sp>
        <p:nvSpPr>
          <p:cNvPr id="54284" name="AutoShape 12"/>
          <p:cNvSpPr>
            <a:spLocks noChangeArrowheads="1"/>
          </p:cNvSpPr>
          <p:nvPr/>
        </p:nvSpPr>
        <p:spPr bwMode="auto">
          <a:xfrm>
            <a:off x="6705600" y="4083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85" name="Text Box 13"/>
          <p:cNvSpPr txBox="1">
            <a:spLocks noChangeArrowheads="1"/>
          </p:cNvSpPr>
          <p:nvPr/>
        </p:nvSpPr>
        <p:spPr bwMode="auto">
          <a:xfrm>
            <a:off x="6705600" y="5149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4286" name="Rectangle 14"/>
          <p:cNvSpPr>
            <a:spLocks noChangeArrowheads="1"/>
          </p:cNvSpPr>
          <p:nvPr/>
        </p:nvSpPr>
        <p:spPr bwMode="auto">
          <a:xfrm>
            <a:off x="7086600" y="44640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87" name="Line 15"/>
          <p:cNvSpPr>
            <a:spLocks noChangeShapeType="1"/>
          </p:cNvSpPr>
          <p:nvPr/>
        </p:nvSpPr>
        <p:spPr bwMode="auto">
          <a:xfrm>
            <a:off x="6781800" y="4419600"/>
            <a:ext cx="317500" cy="13970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88" name="Oval 16"/>
          <p:cNvSpPr>
            <a:spLocks noChangeArrowheads="1"/>
          </p:cNvSpPr>
          <p:nvPr/>
        </p:nvSpPr>
        <p:spPr bwMode="auto">
          <a:xfrm>
            <a:off x="6629400" y="43497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89" name="Line 17"/>
          <p:cNvSpPr>
            <a:spLocks noChangeShapeType="1"/>
          </p:cNvSpPr>
          <p:nvPr/>
        </p:nvSpPr>
        <p:spPr bwMode="auto">
          <a:xfrm flipV="1">
            <a:off x="6781800" y="45815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90" name="Oval 18"/>
          <p:cNvSpPr>
            <a:spLocks noChangeArrowheads="1"/>
          </p:cNvSpPr>
          <p:nvPr/>
        </p:nvSpPr>
        <p:spPr bwMode="auto">
          <a:xfrm>
            <a:off x="66294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91" name="AutoShape 19"/>
          <p:cNvSpPr>
            <a:spLocks noChangeArrowheads="1"/>
          </p:cNvSpPr>
          <p:nvPr/>
        </p:nvSpPr>
        <p:spPr bwMode="auto">
          <a:xfrm>
            <a:off x="23368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92" name="Line 20"/>
          <p:cNvSpPr>
            <a:spLocks noChangeShapeType="1"/>
          </p:cNvSpPr>
          <p:nvPr/>
        </p:nvSpPr>
        <p:spPr bwMode="auto">
          <a:xfrm>
            <a:off x="24130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93" name="Oval 21"/>
          <p:cNvSpPr>
            <a:spLocks noChangeArrowheads="1"/>
          </p:cNvSpPr>
          <p:nvPr/>
        </p:nvSpPr>
        <p:spPr bwMode="auto">
          <a:xfrm>
            <a:off x="3251200" y="4654550"/>
            <a:ext cx="152400" cy="152400"/>
          </a:xfrm>
          <a:prstGeom prst="ellipse">
            <a:avLst/>
          </a:prstGeom>
          <a:solidFill>
            <a:srgbClr val="0000FF"/>
          </a:solidFill>
          <a:ln w="38100">
            <a:solidFill>
              <a:srgbClr val="0000FF"/>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94" name="Text Box 22"/>
          <p:cNvSpPr txBox="1">
            <a:spLocks noChangeArrowheads="1"/>
          </p:cNvSpPr>
          <p:nvPr/>
        </p:nvSpPr>
        <p:spPr bwMode="auto">
          <a:xfrm>
            <a:off x="23368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4295" name="Line 23"/>
          <p:cNvSpPr>
            <a:spLocks noChangeShapeType="1"/>
          </p:cNvSpPr>
          <p:nvPr/>
        </p:nvSpPr>
        <p:spPr bwMode="auto">
          <a:xfrm flipV="1">
            <a:off x="24130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296" name="Oval 24"/>
          <p:cNvSpPr>
            <a:spLocks noChangeArrowheads="1"/>
          </p:cNvSpPr>
          <p:nvPr/>
        </p:nvSpPr>
        <p:spPr bwMode="auto">
          <a:xfrm>
            <a:off x="22606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97" name="Rectangle 25"/>
          <p:cNvSpPr>
            <a:spLocks noChangeArrowheads="1"/>
          </p:cNvSpPr>
          <p:nvPr/>
        </p:nvSpPr>
        <p:spPr bwMode="auto">
          <a:xfrm>
            <a:off x="27178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98" name="Rectangle 26"/>
          <p:cNvSpPr>
            <a:spLocks noChangeArrowheads="1"/>
          </p:cNvSpPr>
          <p:nvPr/>
        </p:nvSpPr>
        <p:spPr bwMode="auto">
          <a:xfrm>
            <a:off x="2717800" y="4895850"/>
            <a:ext cx="228600" cy="228600"/>
          </a:xfrm>
          <a:prstGeom prst="rect">
            <a:avLst/>
          </a:prstGeom>
          <a:solidFill>
            <a:srgbClr val="0000FF"/>
          </a:solidFill>
          <a:ln w="38100">
            <a:solidFill>
              <a:srgbClr val="0000FF"/>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299" name="Line 27"/>
          <p:cNvSpPr>
            <a:spLocks noChangeShapeType="1"/>
          </p:cNvSpPr>
          <p:nvPr/>
        </p:nvSpPr>
        <p:spPr bwMode="auto">
          <a:xfrm flipV="1">
            <a:off x="2946400" y="4768850"/>
            <a:ext cx="304800" cy="241300"/>
          </a:xfrm>
          <a:prstGeom prst="line">
            <a:avLst/>
          </a:prstGeom>
          <a:noFill/>
          <a:ln w="44450">
            <a:solidFill>
              <a:srgbClr val="0000FF"/>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00" name="Rectangle 28"/>
          <p:cNvSpPr>
            <a:spLocks noChangeArrowheads="1"/>
          </p:cNvSpPr>
          <p:nvPr/>
        </p:nvSpPr>
        <p:spPr bwMode="auto">
          <a:xfrm>
            <a:off x="1409700" y="46164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01" name="Line 29"/>
          <p:cNvSpPr>
            <a:spLocks noChangeShapeType="1"/>
          </p:cNvSpPr>
          <p:nvPr/>
        </p:nvSpPr>
        <p:spPr bwMode="auto">
          <a:xfrm>
            <a:off x="1638300" y="473075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02" name="Text Box 30"/>
          <p:cNvSpPr txBox="1">
            <a:spLocks noChangeArrowheads="1"/>
          </p:cNvSpPr>
          <p:nvPr/>
        </p:nvSpPr>
        <p:spPr bwMode="auto">
          <a:xfrm>
            <a:off x="1028700" y="485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Broadcast</a:t>
            </a:r>
            <a:br>
              <a:rPr lang="en-US" altLang="x-none" sz="1200">
                <a:solidFill>
                  <a:schemeClr val="tx1"/>
                </a:solidFill>
                <a:latin typeface="Franklin Gothic Medium" charset="0"/>
              </a:rPr>
            </a:br>
            <a:r>
              <a:rPr lang="en-US" altLang="x-none" sz="1200">
                <a:solidFill>
                  <a:schemeClr val="tx1"/>
                </a:solidFill>
                <a:latin typeface="Franklin Gothic Medium" charset="0"/>
              </a:rPr>
              <a:t>Television</a:t>
            </a:r>
          </a:p>
        </p:txBody>
      </p:sp>
      <p:sp>
        <p:nvSpPr>
          <p:cNvPr id="54303" name="AutoShape 31"/>
          <p:cNvSpPr>
            <a:spLocks noChangeArrowheads="1"/>
          </p:cNvSpPr>
          <p:nvPr/>
        </p:nvSpPr>
        <p:spPr bwMode="auto">
          <a:xfrm>
            <a:off x="6705600" y="2203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04" name="Text Box 32"/>
          <p:cNvSpPr txBox="1">
            <a:spLocks noChangeArrowheads="1"/>
          </p:cNvSpPr>
          <p:nvPr/>
        </p:nvSpPr>
        <p:spPr bwMode="auto">
          <a:xfrm>
            <a:off x="6705600" y="3270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4305" name="Rectangle 33"/>
          <p:cNvSpPr>
            <a:spLocks noChangeArrowheads="1"/>
          </p:cNvSpPr>
          <p:nvPr/>
        </p:nvSpPr>
        <p:spPr bwMode="auto">
          <a:xfrm>
            <a:off x="7086600" y="25844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06" name="Line 34"/>
          <p:cNvSpPr>
            <a:spLocks noChangeShapeType="1"/>
          </p:cNvSpPr>
          <p:nvPr/>
        </p:nvSpPr>
        <p:spPr bwMode="auto">
          <a:xfrm>
            <a:off x="6781800" y="2540000"/>
            <a:ext cx="317500" cy="13970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07" name="Oval 35"/>
          <p:cNvSpPr>
            <a:spLocks noChangeArrowheads="1"/>
          </p:cNvSpPr>
          <p:nvPr/>
        </p:nvSpPr>
        <p:spPr bwMode="auto">
          <a:xfrm>
            <a:off x="6629400" y="24701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08" name="Line 36"/>
          <p:cNvSpPr>
            <a:spLocks noChangeShapeType="1"/>
          </p:cNvSpPr>
          <p:nvPr/>
        </p:nvSpPr>
        <p:spPr bwMode="auto">
          <a:xfrm flipV="1">
            <a:off x="6781800" y="27019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09" name="Oval 37"/>
          <p:cNvSpPr>
            <a:spLocks noChangeArrowheads="1"/>
          </p:cNvSpPr>
          <p:nvPr/>
        </p:nvSpPr>
        <p:spPr bwMode="auto">
          <a:xfrm>
            <a:off x="6629400" y="27749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10" name="AutoShape 38"/>
          <p:cNvSpPr>
            <a:spLocks noChangeArrowheads="1"/>
          </p:cNvSpPr>
          <p:nvPr/>
        </p:nvSpPr>
        <p:spPr bwMode="auto">
          <a:xfrm>
            <a:off x="40767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11" name="Line 39"/>
          <p:cNvSpPr>
            <a:spLocks noChangeShapeType="1"/>
          </p:cNvSpPr>
          <p:nvPr/>
        </p:nvSpPr>
        <p:spPr bwMode="auto">
          <a:xfrm>
            <a:off x="41529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12" name="Oval 40"/>
          <p:cNvSpPr>
            <a:spLocks noChangeArrowheads="1"/>
          </p:cNvSpPr>
          <p:nvPr/>
        </p:nvSpPr>
        <p:spPr bwMode="auto">
          <a:xfrm>
            <a:off x="49911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13" name="Text Box 41"/>
          <p:cNvSpPr txBox="1">
            <a:spLocks noChangeArrowheads="1"/>
          </p:cNvSpPr>
          <p:nvPr/>
        </p:nvSpPr>
        <p:spPr bwMode="auto">
          <a:xfrm>
            <a:off x="40767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4314" name="Line 42"/>
          <p:cNvSpPr>
            <a:spLocks noChangeShapeType="1"/>
          </p:cNvSpPr>
          <p:nvPr/>
        </p:nvSpPr>
        <p:spPr bwMode="auto">
          <a:xfrm flipV="1">
            <a:off x="4152900" y="4464050"/>
            <a:ext cx="304800" cy="260350"/>
          </a:xfrm>
          <a:prstGeom prst="line">
            <a:avLst/>
          </a:prstGeom>
          <a:noFill/>
          <a:ln w="44450">
            <a:solidFill>
              <a:srgbClr val="0000FF"/>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15" name="Oval 43"/>
          <p:cNvSpPr>
            <a:spLocks noChangeArrowheads="1"/>
          </p:cNvSpPr>
          <p:nvPr/>
        </p:nvSpPr>
        <p:spPr bwMode="auto">
          <a:xfrm>
            <a:off x="4000500" y="4654550"/>
            <a:ext cx="152400" cy="152400"/>
          </a:xfrm>
          <a:prstGeom prst="ellipse">
            <a:avLst/>
          </a:prstGeom>
          <a:solidFill>
            <a:srgbClr val="0000FF"/>
          </a:solidFill>
          <a:ln w="38100">
            <a:solidFill>
              <a:srgbClr val="0000FF"/>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16" name="Rectangle 44"/>
          <p:cNvSpPr>
            <a:spLocks noChangeArrowheads="1"/>
          </p:cNvSpPr>
          <p:nvPr/>
        </p:nvSpPr>
        <p:spPr bwMode="auto">
          <a:xfrm>
            <a:off x="4457700" y="4337050"/>
            <a:ext cx="228600" cy="228600"/>
          </a:xfrm>
          <a:prstGeom prst="rect">
            <a:avLst/>
          </a:prstGeom>
          <a:solidFill>
            <a:srgbClr val="0000FF"/>
          </a:solidFill>
          <a:ln w="38100">
            <a:solidFill>
              <a:srgbClr val="0000FF"/>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17" name="Rectangle 45"/>
          <p:cNvSpPr>
            <a:spLocks noChangeArrowheads="1"/>
          </p:cNvSpPr>
          <p:nvPr/>
        </p:nvSpPr>
        <p:spPr bwMode="auto">
          <a:xfrm>
            <a:off x="44577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4318" name="Line 46"/>
          <p:cNvSpPr>
            <a:spLocks noChangeShapeType="1"/>
          </p:cNvSpPr>
          <p:nvPr/>
        </p:nvSpPr>
        <p:spPr bwMode="auto">
          <a:xfrm flipV="1">
            <a:off x="46863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19" name="Line 47"/>
          <p:cNvSpPr>
            <a:spLocks noChangeShapeType="1"/>
          </p:cNvSpPr>
          <p:nvPr/>
        </p:nvSpPr>
        <p:spPr bwMode="auto">
          <a:xfrm>
            <a:off x="3403600" y="4724400"/>
            <a:ext cx="609600" cy="0"/>
          </a:xfrm>
          <a:prstGeom prst="line">
            <a:avLst/>
          </a:prstGeom>
          <a:noFill/>
          <a:ln w="44450">
            <a:solidFill>
              <a:srgbClr val="0000FF"/>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4320" name="Line 48"/>
          <p:cNvSpPr>
            <a:spLocks noChangeShapeType="1"/>
          </p:cNvSpPr>
          <p:nvPr/>
        </p:nvSpPr>
        <p:spPr bwMode="auto">
          <a:xfrm>
            <a:off x="5143500" y="2552700"/>
            <a:ext cx="14859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x-none"/>
              <a:t>Modeling Tasks</a:t>
            </a:r>
          </a:p>
        </p:txBody>
      </p:sp>
      <p:sp>
        <p:nvSpPr>
          <p:cNvPr id="55299" name="Rectangle 3"/>
          <p:cNvSpPr>
            <a:spLocks noGrp="1" noChangeArrowheads="1"/>
          </p:cNvSpPr>
          <p:nvPr>
            <p:ph type="body" idx="1"/>
          </p:nvPr>
        </p:nvSpPr>
        <p:spPr/>
        <p:txBody>
          <a:bodyPr/>
          <a:lstStyle/>
          <a:p>
            <a:pPr marL="0" indent="0"/>
            <a:r>
              <a:rPr lang="en-US" altLang="x-none">
                <a:latin typeface="Franklin Gothic Medium" charset="0"/>
              </a:rPr>
              <a:t>Presentation Room</a:t>
            </a:r>
          </a:p>
        </p:txBody>
      </p:sp>
      <p:sp>
        <p:nvSpPr>
          <p:cNvPr id="55300" name="AutoShape 4"/>
          <p:cNvSpPr>
            <a:spLocks noChangeArrowheads="1"/>
          </p:cNvSpPr>
          <p:nvPr/>
        </p:nvSpPr>
        <p:spPr bwMode="auto">
          <a:xfrm>
            <a:off x="6096000" y="22860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01" name="Line 5"/>
          <p:cNvSpPr>
            <a:spLocks noChangeShapeType="1"/>
          </p:cNvSpPr>
          <p:nvPr/>
        </p:nvSpPr>
        <p:spPr bwMode="auto">
          <a:xfrm>
            <a:off x="6172200" y="278130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02" name="Text Box 6"/>
          <p:cNvSpPr txBox="1">
            <a:spLocks noChangeArrowheads="1"/>
          </p:cNvSpPr>
          <p:nvPr/>
        </p:nvSpPr>
        <p:spPr bwMode="auto">
          <a:xfrm>
            <a:off x="6096000" y="33528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a:t>
            </a:r>
          </a:p>
        </p:txBody>
      </p:sp>
      <p:sp>
        <p:nvSpPr>
          <p:cNvPr id="55303" name="Line 7"/>
          <p:cNvSpPr>
            <a:spLocks noChangeShapeType="1"/>
          </p:cNvSpPr>
          <p:nvPr/>
        </p:nvSpPr>
        <p:spPr bwMode="auto">
          <a:xfrm flipV="1">
            <a:off x="6172200" y="251460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04" name="Oval 8"/>
          <p:cNvSpPr>
            <a:spLocks noChangeArrowheads="1"/>
          </p:cNvSpPr>
          <p:nvPr/>
        </p:nvSpPr>
        <p:spPr bwMode="auto">
          <a:xfrm>
            <a:off x="6019800" y="27051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05" name="Rectangle 9"/>
          <p:cNvSpPr>
            <a:spLocks noChangeArrowheads="1"/>
          </p:cNvSpPr>
          <p:nvPr/>
        </p:nvSpPr>
        <p:spPr bwMode="auto">
          <a:xfrm>
            <a:off x="6477000" y="23876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06" name="Rectangle 10"/>
          <p:cNvSpPr>
            <a:spLocks noChangeArrowheads="1"/>
          </p:cNvSpPr>
          <p:nvPr/>
        </p:nvSpPr>
        <p:spPr bwMode="auto">
          <a:xfrm>
            <a:off x="6477000" y="29464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07" name="Line 11"/>
          <p:cNvSpPr>
            <a:spLocks noChangeShapeType="1"/>
          </p:cNvSpPr>
          <p:nvPr/>
        </p:nvSpPr>
        <p:spPr bwMode="auto">
          <a:xfrm flipV="1">
            <a:off x="6705600" y="281940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08" name="AutoShape 12"/>
          <p:cNvSpPr>
            <a:spLocks noChangeArrowheads="1"/>
          </p:cNvSpPr>
          <p:nvPr/>
        </p:nvSpPr>
        <p:spPr bwMode="auto">
          <a:xfrm>
            <a:off x="685800" y="2940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09" name="Rectangle 13"/>
          <p:cNvSpPr>
            <a:spLocks noChangeArrowheads="1"/>
          </p:cNvSpPr>
          <p:nvPr/>
        </p:nvSpPr>
        <p:spPr bwMode="auto">
          <a:xfrm>
            <a:off x="1066800" y="3321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10" name="Line 14"/>
          <p:cNvSpPr>
            <a:spLocks noChangeShapeType="1"/>
          </p:cNvSpPr>
          <p:nvPr/>
        </p:nvSpPr>
        <p:spPr bwMode="auto">
          <a:xfrm>
            <a:off x="1295400" y="343535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11" name="Text Box 15"/>
          <p:cNvSpPr txBox="1">
            <a:spLocks noChangeArrowheads="1"/>
          </p:cNvSpPr>
          <p:nvPr/>
        </p:nvSpPr>
        <p:spPr bwMode="auto">
          <a:xfrm>
            <a:off x="533400" y="400685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PowerPoint</a:t>
            </a:r>
          </a:p>
        </p:txBody>
      </p:sp>
      <p:sp>
        <p:nvSpPr>
          <p:cNvPr id="55312" name="Text Box 16"/>
          <p:cNvSpPr txBox="1">
            <a:spLocks noChangeArrowheads="1"/>
          </p:cNvSpPr>
          <p:nvPr/>
        </p:nvSpPr>
        <p:spPr bwMode="auto">
          <a:xfrm>
            <a:off x="2438400" y="4800600"/>
            <a:ext cx="1295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Laptop Task Manager</a:t>
            </a:r>
          </a:p>
        </p:txBody>
      </p:sp>
      <p:sp>
        <p:nvSpPr>
          <p:cNvPr id="55313" name="AutoShape 17"/>
          <p:cNvSpPr>
            <a:spLocks noChangeArrowheads="1"/>
          </p:cNvSpPr>
          <p:nvPr/>
        </p:nvSpPr>
        <p:spPr bwMode="auto">
          <a:xfrm>
            <a:off x="4419600" y="37338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14" name="Line 18"/>
          <p:cNvSpPr>
            <a:spLocks noChangeShapeType="1"/>
          </p:cNvSpPr>
          <p:nvPr/>
        </p:nvSpPr>
        <p:spPr bwMode="auto">
          <a:xfrm>
            <a:off x="4419600" y="4229100"/>
            <a:ext cx="9144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15" name="Text Box 19"/>
          <p:cNvSpPr txBox="1">
            <a:spLocks noChangeArrowheads="1"/>
          </p:cNvSpPr>
          <p:nvPr/>
        </p:nvSpPr>
        <p:spPr bwMode="auto">
          <a:xfrm>
            <a:off x="4191000" y="4800600"/>
            <a:ext cx="144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External Video Control</a:t>
            </a:r>
          </a:p>
        </p:txBody>
      </p:sp>
      <p:sp>
        <p:nvSpPr>
          <p:cNvPr id="55316" name="Oval 20"/>
          <p:cNvSpPr>
            <a:spLocks noChangeArrowheads="1"/>
          </p:cNvSpPr>
          <p:nvPr/>
        </p:nvSpPr>
        <p:spPr bwMode="auto">
          <a:xfrm>
            <a:off x="4343400" y="41529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17" name="AutoShape 21"/>
          <p:cNvSpPr>
            <a:spLocks noChangeArrowheads="1"/>
          </p:cNvSpPr>
          <p:nvPr/>
        </p:nvSpPr>
        <p:spPr bwMode="auto">
          <a:xfrm>
            <a:off x="2590800" y="37338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18" name="Line 22"/>
          <p:cNvSpPr>
            <a:spLocks noChangeShapeType="1"/>
          </p:cNvSpPr>
          <p:nvPr/>
        </p:nvSpPr>
        <p:spPr bwMode="auto">
          <a:xfrm>
            <a:off x="2546350" y="4068763"/>
            <a:ext cx="990600" cy="122237"/>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19" name="Oval 23"/>
          <p:cNvSpPr>
            <a:spLocks noChangeArrowheads="1"/>
          </p:cNvSpPr>
          <p:nvPr/>
        </p:nvSpPr>
        <p:spPr bwMode="auto">
          <a:xfrm>
            <a:off x="2514600" y="40005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20" name="Line 24"/>
          <p:cNvSpPr>
            <a:spLocks noChangeShapeType="1"/>
          </p:cNvSpPr>
          <p:nvPr/>
        </p:nvSpPr>
        <p:spPr bwMode="auto">
          <a:xfrm flipV="1">
            <a:off x="2576513" y="4254500"/>
            <a:ext cx="960437" cy="13652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21" name="Oval 25"/>
          <p:cNvSpPr>
            <a:spLocks noChangeArrowheads="1"/>
          </p:cNvSpPr>
          <p:nvPr/>
        </p:nvSpPr>
        <p:spPr bwMode="auto">
          <a:xfrm>
            <a:off x="2514600" y="43053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22" name="AutoShape 26"/>
          <p:cNvSpPr>
            <a:spLocks noChangeArrowheads="1"/>
          </p:cNvSpPr>
          <p:nvPr/>
        </p:nvSpPr>
        <p:spPr bwMode="auto">
          <a:xfrm>
            <a:off x="7924800" y="30480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23" name="Text Box 27"/>
          <p:cNvSpPr txBox="1">
            <a:spLocks noChangeArrowheads="1"/>
          </p:cNvSpPr>
          <p:nvPr/>
        </p:nvSpPr>
        <p:spPr bwMode="auto">
          <a:xfrm>
            <a:off x="7924800" y="41148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Projector</a:t>
            </a:r>
          </a:p>
        </p:txBody>
      </p:sp>
      <p:sp>
        <p:nvSpPr>
          <p:cNvPr id="55324" name="Rectangle 28"/>
          <p:cNvSpPr>
            <a:spLocks noChangeArrowheads="1"/>
          </p:cNvSpPr>
          <p:nvPr/>
        </p:nvSpPr>
        <p:spPr bwMode="auto">
          <a:xfrm>
            <a:off x="8305800" y="34290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25" name="Line 29"/>
          <p:cNvSpPr>
            <a:spLocks noChangeShapeType="1"/>
          </p:cNvSpPr>
          <p:nvPr/>
        </p:nvSpPr>
        <p:spPr bwMode="auto">
          <a:xfrm>
            <a:off x="8001000" y="338455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26" name="Oval 30"/>
          <p:cNvSpPr>
            <a:spLocks noChangeArrowheads="1"/>
          </p:cNvSpPr>
          <p:nvPr/>
        </p:nvSpPr>
        <p:spPr bwMode="auto">
          <a:xfrm>
            <a:off x="7848600" y="33147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27" name="Line 31"/>
          <p:cNvSpPr>
            <a:spLocks noChangeShapeType="1"/>
          </p:cNvSpPr>
          <p:nvPr/>
        </p:nvSpPr>
        <p:spPr bwMode="auto">
          <a:xfrm flipV="1">
            <a:off x="8001000" y="354647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28" name="Oval 32"/>
          <p:cNvSpPr>
            <a:spLocks noChangeArrowheads="1"/>
          </p:cNvSpPr>
          <p:nvPr/>
        </p:nvSpPr>
        <p:spPr bwMode="auto">
          <a:xfrm>
            <a:off x="7848600" y="36195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29" name="AutoShape 33"/>
          <p:cNvSpPr>
            <a:spLocks noChangeArrowheads="1"/>
          </p:cNvSpPr>
          <p:nvPr/>
        </p:nvSpPr>
        <p:spPr bwMode="auto">
          <a:xfrm>
            <a:off x="685800" y="45085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30" name="Rectangle 34"/>
          <p:cNvSpPr>
            <a:spLocks noChangeArrowheads="1"/>
          </p:cNvSpPr>
          <p:nvPr/>
        </p:nvSpPr>
        <p:spPr bwMode="auto">
          <a:xfrm>
            <a:off x="1066800" y="48895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31" name="Line 35"/>
          <p:cNvSpPr>
            <a:spLocks noChangeShapeType="1"/>
          </p:cNvSpPr>
          <p:nvPr/>
        </p:nvSpPr>
        <p:spPr bwMode="auto">
          <a:xfrm>
            <a:off x="1295400" y="500380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32" name="Text Box 36"/>
          <p:cNvSpPr txBox="1">
            <a:spLocks noChangeArrowheads="1"/>
          </p:cNvSpPr>
          <p:nvPr/>
        </p:nvSpPr>
        <p:spPr bwMode="auto">
          <a:xfrm>
            <a:off x="457200" y="55753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Media Player</a:t>
            </a:r>
          </a:p>
        </p:txBody>
      </p:sp>
      <p:sp>
        <p:nvSpPr>
          <p:cNvPr id="55333" name="Line 37"/>
          <p:cNvSpPr>
            <a:spLocks noChangeShapeType="1"/>
          </p:cNvSpPr>
          <p:nvPr/>
        </p:nvSpPr>
        <p:spPr bwMode="auto">
          <a:xfrm flipV="1">
            <a:off x="5410200" y="3721100"/>
            <a:ext cx="2454275" cy="5016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34" name="Oval 38"/>
          <p:cNvSpPr>
            <a:spLocks noChangeArrowheads="1"/>
          </p:cNvSpPr>
          <p:nvPr/>
        </p:nvSpPr>
        <p:spPr bwMode="auto">
          <a:xfrm>
            <a:off x="5334000" y="41529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35" name="Line 39"/>
          <p:cNvSpPr>
            <a:spLocks noChangeShapeType="1"/>
          </p:cNvSpPr>
          <p:nvPr/>
        </p:nvSpPr>
        <p:spPr bwMode="auto">
          <a:xfrm>
            <a:off x="3581400" y="4222750"/>
            <a:ext cx="7620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36" name="Oval 40"/>
          <p:cNvSpPr>
            <a:spLocks noChangeArrowheads="1"/>
          </p:cNvSpPr>
          <p:nvPr/>
        </p:nvSpPr>
        <p:spPr bwMode="auto">
          <a:xfrm>
            <a:off x="3505200" y="41529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37" name="Line 41"/>
          <p:cNvSpPr>
            <a:spLocks noChangeShapeType="1"/>
          </p:cNvSpPr>
          <p:nvPr/>
        </p:nvSpPr>
        <p:spPr bwMode="auto">
          <a:xfrm>
            <a:off x="1692275" y="3444875"/>
            <a:ext cx="838200" cy="5873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38" name="Oval 42"/>
          <p:cNvSpPr>
            <a:spLocks noChangeArrowheads="1"/>
          </p:cNvSpPr>
          <p:nvPr/>
        </p:nvSpPr>
        <p:spPr bwMode="auto">
          <a:xfrm>
            <a:off x="1600200" y="33591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39" name="Line 43"/>
          <p:cNvSpPr>
            <a:spLocks noChangeShapeType="1"/>
          </p:cNvSpPr>
          <p:nvPr/>
        </p:nvSpPr>
        <p:spPr bwMode="auto">
          <a:xfrm flipV="1">
            <a:off x="1692275" y="4419600"/>
            <a:ext cx="838200" cy="579438"/>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40" name="Oval 44"/>
          <p:cNvSpPr>
            <a:spLocks noChangeArrowheads="1"/>
          </p:cNvSpPr>
          <p:nvPr/>
        </p:nvSpPr>
        <p:spPr bwMode="auto">
          <a:xfrm>
            <a:off x="1600200" y="49276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5341" name="Line 45"/>
          <p:cNvSpPr>
            <a:spLocks noChangeShapeType="1"/>
          </p:cNvSpPr>
          <p:nvPr/>
        </p:nvSpPr>
        <p:spPr bwMode="auto">
          <a:xfrm>
            <a:off x="7064375" y="2763838"/>
            <a:ext cx="800100" cy="573087"/>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5342" name="Oval 46"/>
          <p:cNvSpPr>
            <a:spLocks noChangeArrowheads="1"/>
          </p:cNvSpPr>
          <p:nvPr/>
        </p:nvSpPr>
        <p:spPr bwMode="auto">
          <a:xfrm>
            <a:off x="7010400" y="27051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x-none"/>
              <a:t>Modeling Tasks</a:t>
            </a:r>
          </a:p>
        </p:txBody>
      </p:sp>
      <p:sp>
        <p:nvSpPr>
          <p:cNvPr id="56323" name="Rectangle 3"/>
          <p:cNvSpPr>
            <a:spLocks noGrp="1" noChangeArrowheads="1"/>
          </p:cNvSpPr>
          <p:nvPr>
            <p:ph type="body" idx="1"/>
          </p:nvPr>
        </p:nvSpPr>
        <p:spPr/>
        <p:txBody>
          <a:bodyPr/>
          <a:lstStyle/>
          <a:p>
            <a:pPr marL="0" indent="0"/>
            <a:r>
              <a:rPr lang="en-US" altLang="x-none">
                <a:latin typeface="Franklin Gothic Medium" charset="0"/>
              </a:rPr>
              <a:t>Presentation Room: Presenting PowerPoint</a:t>
            </a:r>
          </a:p>
        </p:txBody>
      </p:sp>
      <p:sp>
        <p:nvSpPr>
          <p:cNvPr id="56324" name="AutoShape 4"/>
          <p:cNvSpPr>
            <a:spLocks noChangeArrowheads="1"/>
          </p:cNvSpPr>
          <p:nvPr/>
        </p:nvSpPr>
        <p:spPr bwMode="auto">
          <a:xfrm>
            <a:off x="6096000" y="22860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25" name="Line 5"/>
          <p:cNvSpPr>
            <a:spLocks noChangeShapeType="1"/>
          </p:cNvSpPr>
          <p:nvPr/>
        </p:nvSpPr>
        <p:spPr bwMode="auto">
          <a:xfrm>
            <a:off x="6172200" y="278130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26" name="Text Box 6"/>
          <p:cNvSpPr txBox="1">
            <a:spLocks noChangeArrowheads="1"/>
          </p:cNvSpPr>
          <p:nvPr/>
        </p:nvSpPr>
        <p:spPr bwMode="auto">
          <a:xfrm>
            <a:off x="6096000" y="33528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a:t>
            </a:r>
          </a:p>
        </p:txBody>
      </p:sp>
      <p:sp>
        <p:nvSpPr>
          <p:cNvPr id="56327" name="Line 7"/>
          <p:cNvSpPr>
            <a:spLocks noChangeShapeType="1"/>
          </p:cNvSpPr>
          <p:nvPr/>
        </p:nvSpPr>
        <p:spPr bwMode="auto">
          <a:xfrm flipV="1">
            <a:off x="6172200" y="251460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28" name="Oval 8"/>
          <p:cNvSpPr>
            <a:spLocks noChangeArrowheads="1"/>
          </p:cNvSpPr>
          <p:nvPr/>
        </p:nvSpPr>
        <p:spPr bwMode="auto">
          <a:xfrm>
            <a:off x="6019800" y="27051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29" name="Rectangle 9"/>
          <p:cNvSpPr>
            <a:spLocks noChangeArrowheads="1"/>
          </p:cNvSpPr>
          <p:nvPr/>
        </p:nvSpPr>
        <p:spPr bwMode="auto">
          <a:xfrm>
            <a:off x="6477000" y="23876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30" name="Rectangle 10"/>
          <p:cNvSpPr>
            <a:spLocks noChangeArrowheads="1"/>
          </p:cNvSpPr>
          <p:nvPr/>
        </p:nvSpPr>
        <p:spPr bwMode="auto">
          <a:xfrm>
            <a:off x="6477000" y="29464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31" name="Line 11"/>
          <p:cNvSpPr>
            <a:spLocks noChangeShapeType="1"/>
          </p:cNvSpPr>
          <p:nvPr/>
        </p:nvSpPr>
        <p:spPr bwMode="auto">
          <a:xfrm flipV="1">
            <a:off x="6705600" y="281940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32" name="AutoShape 12"/>
          <p:cNvSpPr>
            <a:spLocks noChangeArrowheads="1"/>
          </p:cNvSpPr>
          <p:nvPr/>
        </p:nvSpPr>
        <p:spPr bwMode="auto">
          <a:xfrm>
            <a:off x="685800" y="2940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33" name="Rectangle 13"/>
          <p:cNvSpPr>
            <a:spLocks noChangeArrowheads="1"/>
          </p:cNvSpPr>
          <p:nvPr/>
        </p:nvSpPr>
        <p:spPr bwMode="auto">
          <a:xfrm>
            <a:off x="1066800" y="332105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34" name="Line 14"/>
          <p:cNvSpPr>
            <a:spLocks noChangeShapeType="1"/>
          </p:cNvSpPr>
          <p:nvPr/>
        </p:nvSpPr>
        <p:spPr bwMode="auto">
          <a:xfrm>
            <a:off x="1295400" y="3435350"/>
            <a:ext cx="3048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35" name="Text Box 15"/>
          <p:cNvSpPr txBox="1">
            <a:spLocks noChangeArrowheads="1"/>
          </p:cNvSpPr>
          <p:nvPr/>
        </p:nvSpPr>
        <p:spPr bwMode="auto">
          <a:xfrm>
            <a:off x="533400" y="400685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PowerPoint</a:t>
            </a:r>
          </a:p>
        </p:txBody>
      </p:sp>
      <p:sp>
        <p:nvSpPr>
          <p:cNvPr id="56336" name="AutoShape 16"/>
          <p:cNvSpPr>
            <a:spLocks noChangeArrowheads="1"/>
          </p:cNvSpPr>
          <p:nvPr/>
        </p:nvSpPr>
        <p:spPr bwMode="auto">
          <a:xfrm>
            <a:off x="4419600" y="37338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37" name="Line 17"/>
          <p:cNvSpPr>
            <a:spLocks noChangeShapeType="1"/>
          </p:cNvSpPr>
          <p:nvPr/>
        </p:nvSpPr>
        <p:spPr bwMode="auto">
          <a:xfrm>
            <a:off x="4419600" y="4229100"/>
            <a:ext cx="9144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38" name="Oval 18"/>
          <p:cNvSpPr>
            <a:spLocks noChangeArrowheads="1"/>
          </p:cNvSpPr>
          <p:nvPr/>
        </p:nvSpPr>
        <p:spPr bwMode="auto">
          <a:xfrm>
            <a:off x="4343400" y="415290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39" name="AutoShape 19"/>
          <p:cNvSpPr>
            <a:spLocks noChangeArrowheads="1"/>
          </p:cNvSpPr>
          <p:nvPr/>
        </p:nvSpPr>
        <p:spPr bwMode="auto">
          <a:xfrm>
            <a:off x="2590800" y="37338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40" name="Line 20"/>
          <p:cNvSpPr>
            <a:spLocks noChangeShapeType="1"/>
          </p:cNvSpPr>
          <p:nvPr/>
        </p:nvSpPr>
        <p:spPr bwMode="auto">
          <a:xfrm>
            <a:off x="2546350" y="4068763"/>
            <a:ext cx="990600" cy="122237"/>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41" name="Oval 21"/>
          <p:cNvSpPr>
            <a:spLocks noChangeArrowheads="1"/>
          </p:cNvSpPr>
          <p:nvPr/>
        </p:nvSpPr>
        <p:spPr bwMode="auto">
          <a:xfrm>
            <a:off x="2514600" y="400050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42" name="Line 22"/>
          <p:cNvSpPr>
            <a:spLocks noChangeShapeType="1"/>
          </p:cNvSpPr>
          <p:nvPr/>
        </p:nvSpPr>
        <p:spPr bwMode="auto">
          <a:xfrm flipV="1">
            <a:off x="2576513" y="4254500"/>
            <a:ext cx="960437" cy="13652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43" name="Oval 23"/>
          <p:cNvSpPr>
            <a:spLocks noChangeArrowheads="1"/>
          </p:cNvSpPr>
          <p:nvPr/>
        </p:nvSpPr>
        <p:spPr bwMode="auto">
          <a:xfrm>
            <a:off x="2514600" y="43053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44" name="AutoShape 24"/>
          <p:cNvSpPr>
            <a:spLocks noChangeArrowheads="1"/>
          </p:cNvSpPr>
          <p:nvPr/>
        </p:nvSpPr>
        <p:spPr bwMode="auto">
          <a:xfrm>
            <a:off x="7924800" y="30480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45" name="Text Box 25"/>
          <p:cNvSpPr txBox="1">
            <a:spLocks noChangeArrowheads="1"/>
          </p:cNvSpPr>
          <p:nvPr/>
        </p:nvSpPr>
        <p:spPr bwMode="auto">
          <a:xfrm>
            <a:off x="7924800" y="41148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Projector</a:t>
            </a:r>
          </a:p>
        </p:txBody>
      </p:sp>
      <p:sp>
        <p:nvSpPr>
          <p:cNvPr id="56346" name="Rectangle 26"/>
          <p:cNvSpPr>
            <a:spLocks noChangeArrowheads="1"/>
          </p:cNvSpPr>
          <p:nvPr/>
        </p:nvSpPr>
        <p:spPr bwMode="auto">
          <a:xfrm>
            <a:off x="8305800" y="3429000"/>
            <a:ext cx="228600" cy="228600"/>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47" name="Line 27"/>
          <p:cNvSpPr>
            <a:spLocks noChangeShapeType="1"/>
          </p:cNvSpPr>
          <p:nvPr/>
        </p:nvSpPr>
        <p:spPr bwMode="auto">
          <a:xfrm>
            <a:off x="8001000" y="338455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48" name="Oval 28"/>
          <p:cNvSpPr>
            <a:spLocks noChangeArrowheads="1"/>
          </p:cNvSpPr>
          <p:nvPr/>
        </p:nvSpPr>
        <p:spPr bwMode="auto">
          <a:xfrm>
            <a:off x="7848600" y="33147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49" name="Line 29"/>
          <p:cNvSpPr>
            <a:spLocks noChangeShapeType="1"/>
          </p:cNvSpPr>
          <p:nvPr/>
        </p:nvSpPr>
        <p:spPr bwMode="auto">
          <a:xfrm flipV="1">
            <a:off x="8001000" y="3546475"/>
            <a:ext cx="311150" cy="142875"/>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50" name="Oval 30"/>
          <p:cNvSpPr>
            <a:spLocks noChangeArrowheads="1"/>
          </p:cNvSpPr>
          <p:nvPr/>
        </p:nvSpPr>
        <p:spPr bwMode="auto">
          <a:xfrm>
            <a:off x="7848600" y="361950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51" name="AutoShape 31"/>
          <p:cNvSpPr>
            <a:spLocks noChangeArrowheads="1"/>
          </p:cNvSpPr>
          <p:nvPr/>
        </p:nvSpPr>
        <p:spPr bwMode="auto">
          <a:xfrm>
            <a:off x="685800" y="45085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52" name="Rectangle 32"/>
          <p:cNvSpPr>
            <a:spLocks noChangeArrowheads="1"/>
          </p:cNvSpPr>
          <p:nvPr/>
        </p:nvSpPr>
        <p:spPr bwMode="auto">
          <a:xfrm>
            <a:off x="1066800" y="48895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53" name="Line 33"/>
          <p:cNvSpPr>
            <a:spLocks noChangeShapeType="1"/>
          </p:cNvSpPr>
          <p:nvPr/>
        </p:nvSpPr>
        <p:spPr bwMode="auto">
          <a:xfrm>
            <a:off x="1295400" y="500380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54" name="Text Box 34"/>
          <p:cNvSpPr txBox="1">
            <a:spLocks noChangeArrowheads="1"/>
          </p:cNvSpPr>
          <p:nvPr/>
        </p:nvSpPr>
        <p:spPr bwMode="auto">
          <a:xfrm>
            <a:off x="457200" y="55753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Media Player</a:t>
            </a:r>
          </a:p>
        </p:txBody>
      </p:sp>
      <p:sp>
        <p:nvSpPr>
          <p:cNvPr id="56355" name="Line 35"/>
          <p:cNvSpPr>
            <a:spLocks noChangeShapeType="1"/>
          </p:cNvSpPr>
          <p:nvPr/>
        </p:nvSpPr>
        <p:spPr bwMode="auto">
          <a:xfrm flipV="1">
            <a:off x="5410200" y="3721100"/>
            <a:ext cx="2454275" cy="50165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56" name="Oval 36"/>
          <p:cNvSpPr>
            <a:spLocks noChangeArrowheads="1"/>
          </p:cNvSpPr>
          <p:nvPr/>
        </p:nvSpPr>
        <p:spPr bwMode="auto">
          <a:xfrm>
            <a:off x="5334000" y="415290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57" name="Line 37"/>
          <p:cNvSpPr>
            <a:spLocks noChangeShapeType="1"/>
          </p:cNvSpPr>
          <p:nvPr/>
        </p:nvSpPr>
        <p:spPr bwMode="auto">
          <a:xfrm>
            <a:off x="3581400" y="4222750"/>
            <a:ext cx="762000" cy="0"/>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58" name="Oval 38"/>
          <p:cNvSpPr>
            <a:spLocks noChangeArrowheads="1"/>
          </p:cNvSpPr>
          <p:nvPr/>
        </p:nvSpPr>
        <p:spPr bwMode="auto">
          <a:xfrm>
            <a:off x="3505200" y="415290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59" name="Line 39"/>
          <p:cNvSpPr>
            <a:spLocks noChangeShapeType="1"/>
          </p:cNvSpPr>
          <p:nvPr/>
        </p:nvSpPr>
        <p:spPr bwMode="auto">
          <a:xfrm>
            <a:off x="1692275" y="3444875"/>
            <a:ext cx="838200" cy="587375"/>
          </a:xfrm>
          <a:prstGeom prst="line">
            <a:avLst/>
          </a:prstGeom>
          <a:noFill/>
          <a:ln w="444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60" name="Oval 40"/>
          <p:cNvSpPr>
            <a:spLocks noChangeArrowheads="1"/>
          </p:cNvSpPr>
          <p:nvPr/>
        </p:nvSpPr>
        <p:spPr bwMode="auto">
          <a:xfrm>
            <a:off x="1600200" y="3359150"/>
            <a:ext cx="152400" cy="15240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61" name="Line 41"/>
          <p:cNvSpPr>
            <a:spLocks noChangeShapeType="1"/>
          </p:cNvSpPr>
          <p:nvPr/>
        </p:nvSpPr>
        <p:spPr bwMode="auto">
          <a:xfrm flipV="1">
            <a:off x="1692275" y="4419600"/>
            <a:ext cx="838200" cy="579438"/>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62" name="Oval 42"/>
          <p:cNvSpPr>
            <a:spLocks noChangeArrowheads="1"/>
          </p:cNvSpPr>
          <p:nvPr/>
        </p:nvSpPr>
        <p:spPr bwMode="auto">
          <a:xfrm>
            <a:off x="1600200" y="49276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63" name="Line 43"/>
          <p:cNvSpPr>
            <a:spLocks noChangeShapeType="1"/>
          </p:cNvSpPr>
          <p:nvPr/>
        </p:nvSpPr>
        <p:spPr bwMode="auto">
          <a:xfrm>
            <a:off x="7064375" y="2763838"/>
            <a:ext cx="800100" cy="573087"/>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6364" name="Oval 44"/>
          <p:cNvSpPr>
            <a:spLocks noChangeArrowheads="1"/>
          </p:cNvSpPr>
          <p:nvPr/>
        </p:nvSpPr>
        <p:spPr bwMode="auto">
          <a:xfrm>
            <a:off x="7010400" y="27051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6365" name="Text Box 45"/>
          <p:cNvSpPr txBox="1">
            <a:spLocks noChangeArrowheads="1"/>
          </p:cNvSpPr>
          <p:nvPr/>
        </p:nvSpPr>
        <p:spPr bwMode="auto">
          <a:xfrm>
            <a:off x="2438400" y="4800600"/>
            <a:ext cx="12954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Laptop Task Manager</a:t>
            </a:r>
          </a:p>
        </p:txBody>
      </p:sp>
      <p:sp>
        <p:nvSpPr>
          <p:cNvPr id="56366" name="Text Box 46"/>
          <p:cNvSpPr txBox="1">
            <a:spLocks noChangeArrowheads="1"/>
          </p:cNvSpPr>
          <p:nvPr/>
        </p:nvSpPr>
        <p:spPr bwMode="auto">
          <a:xfrm>
            <a:off x="4191000" y="4800600"/>
            <a:ext cx="1447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External Video Control</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Line 2"/>
          <p:cNvSpPr>
            <a:spLocks noChangeShapeType="1"/>
          </p:cNvSpPr>
          <p:nvPr/>
        </p:nvSpPr>
        <p:spPr bwMode="auto">
          <a:xfrm>
            <a:off x="5130800" y="2540000"/>
            <a:ext cx="1519238" cy="18351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47" name="Line 3"/>
          <p:cNvSpPr>
            <a:spLocks noChangeShapeType="1"/>
          </p:cNvSpPr>
          <p:nvPr/>
        </p:nvSpPr>
        <p:spPr bwMode="auto">
          <a:xfrm>
            <a:off x="5143500" y="47244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48" name="Line 4"/>
          <p:cNvSpPr>
            <a:spLocks noChangeShapeType="1"/>
          </p:cNvSpPr>
          <p:nvPr/>
        </p:nvSpPr>
        <p:spPr bwMode="auto">
          <a:xfrm flipV="1">
            <a:off x="5130800" y="2901950"/>
            <a:ext cx="1509713" cy="18224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49" name="Rectangle 5"/>
          <p:cNvSpPr>
            <a:spLocks noGrp="1" noChangeArrowheads="1"/>
          </p:cNvSpPr>
          <p:nvPr>
            <p:ph type="title"/>
          </p:nvPr>
        </p:nvSpPr>
        <p:spPr/>
        <p:txBody>
          <a:bodyPr/>
          <a:lstStyle/>
          <a:p>
            <a:r>
              <a:rPr lang="en-US" altLang="x-none"/>
              <a:t>Where does the model come from?</a:t>
            </a:r>
          </a:p>
        </p:txBody>
      </p:sp>
      <p:sp>
        <p:nvSpPr>
          <p:cNvPr id="57350" name="AutoShape 6"/>
          <p:cNvSpPr>
            <a:spLocks noChangeArrowheads="1"/>
          </p:cNvSpPr>
          <p:nvPr/>
        </p:nvSpPr>
        <p:spPr bwMode="auto">
          <a:xfrm>
            <a:off x="4076700" y="205740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51" name="Rectangle 7"/>
          <p:cNvSpPr>
            <a:spLocks noChangeArrowheads="1"/>
          </p:cNvSpPr>
          <p:nvPr/>
        </p:nvSpPr>
        <p:spPr bwMode="auto">
          <a:xfrm>
            <a:off x="4457700" y="243840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52" name="Line 8"/>
          <p:cNvSpPr>
            <a:spLocks noChangeShapeType="1"/>
          </p:cNvSpPr>
          <p:nvPr/>
        </p:nvSpPr>
        <p:spPr bwMode="auto">
          <a:xfrm>
            <a:off x="4686300" y="2552700"/>
            <a:ext cx="3048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53" name="Oval 9"/>
          <p:cNvSpPr>
            <a:spLocks noChangeArrowheads="1"/>
          </p:cNvSpPr>
          <p:nvPr/>
        </p:nvSpPr>
        <p:spPr bwMode="auto">
          <a:xfrm>
            <a:off x="4991100" y="247650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54" name="Text Box 10"/>
          <p:cNvSpPr txBox="1">
            <a:spLocks noChangeArrowheads="1"/>
          </p:cNvSpPr>
          <p:nvPr/>
        </p:nvSpPr>
        <p:spPr bwMode="auto">
          <a:xfrm>
            <a:off x="4076700" y="312420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sp>
        <p:nvSpPr>
          <p:cNvPr id="57355" name="AutoShape 11"/>
          <p:cNvSpPr>
            <a:spLocks noChangeArrowheads="1"/>
          </p:cNvSpPr>
          <p:nvPr/>
        </p:nvSpPr>
        <p:spPr bwMode="auto">
          <a:xfrm>
            <a:off x="6705600" y="40830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56" name="Text Box 12"/>
          <p:cNvSpPr txBox="1">
            <a:spLocks noChangeArrowheads="1"/>
          </p:cNvSpPr>
          <p:nvPr/>
        </p:nvSpPr>
        <p:spPr bwMode="auto">
          <a:xfrm>
            <a:off x="6705600" y="51498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7357" name="Rectangle 13"/>
          <p:cNvSpPr>
            <a:spLocks noChangeArrowheads="1"/>
          </p:cNvSpPr>
          <p:nvPr/>
        </p:nvSpPr>
        <p:spPr bwMode="auto">
          <a:xfrm>
            <a:off x="7086600" y="4464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58" name="Line 14"/>
          <p:cNvSpPr>
            <a:spLocks noChangeShapeType="1"/>
          </p:cNvSpPr>
          <p:nvPr/>
        </p:nvSpPr>
        <p:spPr bwMode="auto">
          <a:xfrm>
            <a:off x="6781800" y="44196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59" name="Oval 15"/>
          <p:cNvSpPr>
            <a:spLocks noChangeArrowheads="1"/>
          </p:cNvSpPr>
          <p:nvPr/>
        </p:nvSpPr>
        <p:spPr bwMode="auto">
          <a:xfrm>
            <a:off x="6629400" y="43497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60" name="Line 16"/>
          <p:cNvSpPr>
            <a:spLocks noChangeShapeType="1"/>
          </p:cNvSpPr>
          <p:nvPr/>
        </p:nvSpPr>
        <p:spPr bwMode="auto">
          <a:xfrm flipV="1">
            <a:off x="6781800" y="45815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61" name="Oval 17"/>
          <p:cNvSpPr>
            <a:spLocks noChangeArrowheads="1"/>
          </p:cNvSpPr>
          <p:nvPr/>
        </p:nvSpPr>
        <p:spPr bwMode="auto">
          <a:xfrm>
            <a:off x="66294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62" name="AutoShape 18"/>
          <p:cNvSpPr>
            <a:spLocks noChangeArrowheads="1"/>
          </p:cNvSpPr>
          <p:nvPr/>
        </p:nvSpPr>
        <p:spPr bwMode="auto">
          <a:xfrm>
            <a:off x="23368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63" name="Line 19"/>
          <p:cNvSpPr>
            <a:spLocks noChangeShapeType="1"/>
          </p:cNvSpPr>
          <p:nvPr/>
        </p:nvSpPr>
        <p:spPr bwMode="auto">
          <a:xfrm>
            <a:off x="24130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64" name="Oval 20"/>
          <p:cNvSpPr>
            <a:spLocks noChangeArrowheads="1"/>
          </p:cNvSpPr>
          <p:nvPr/>
        </p:nvSpPr>
        <p:spPr bwMode="auto">
          <a:xfrm>
            <a:off x="32512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65" name="Text Box 21"/>
          <p:cNvSpPr txBox="1">
            <a:spLocks noChangeArrowheads="1"/>
          </p:cNvSpPr>
          <p:nvPr/>
        </p:nvSpPr>
        <p:spPr bwMode="auto">
          <a:xfrm>
            <a:off x="23368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7366" name="Line 22"/>
          <p:cNvSpPr>
            <a:spLocks noChangeShapeType="1"/>
          </p:cNvSpPr>
          <p:nvPr/>
        </p:nvSpPr>
        <p:spPr bwMode="auto">
          <a:xfrm flipV="1">
            <a:off x="24130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67" name="Oval 23"/>
          <p:cNvSpPr>
            <a:spLocks noChangeArrowheads="1"/>
          </p:cNvSpPr>
          <p:nvPr/>
        </p:nvSpPr>
        <p:spPr bwMode="auto">
          <a:xfrm>
            <a:off x="22606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68" name="Rectangle 24"/>
          <p:cNvSpPr>
            <a:spLocks noChangeArrowheads="1"/>
          </p:cNvSpPr>
          <p:nvPr/>
        </p:nvSpPr>
        <p:spPr bwMode="auto">
          <a:xfrm>
            <a:off x="27178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69" name="Rectangle 25"/>
          <p:cNvSpPr>
            <a:spLocks noChangeArrowheads="1"/>
          </p:cNvSpPr>
          <p:nvPr/>
        </p:nvSpPr>
        <p:spPr bwMode="auto">
          <a:xfrm>
            <a:off x="27178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70" name="Line 26"/>
          <p:cNvSpPr>
            <a:spLocks noChangeShapeType="1"/>
          </p:cNvSpPr>
          <p:nvPr/>
        </p:nvSpPr>
        <p:spPr bwMode="auto">
          <a:xfrm flipV="1">
            <a:off x="29464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71" name="Rectangle 27"/>
          <p:cNvSpPr>
            <a:spLocks noChangeArrowheads="1"/>
          </p:cNvSpPr>
          <p:nvPr/>
        </p:nvSpPr>
        <p:spPr bwMode="auto">
          <a:xfrm>
            <a:off x="1409700" y="46164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72" name="Line 28"/>
          <p:cNvSpPr>
            <a:spLocks noChangeShapeType="1"/>
          </p:cNvSpPr>
          <p:nvPr/>
        </p:nvSpPr>
        <p:spPr bwMode="auto">
          <a:xfrm>
            <a:off x="1638300" y="473075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73" name="Text Box 29"/>
          <p:cNvSpPr txBox="1">
            <a:spLocks noChangeArrowheads="1"/>
          </p:cNvSpPr>
          <p:nvPr/>
        </p:nvSpPr>
        <p:spPr bwMode="auto">
          <a:xfrm>
            <a:off x="1028700" y="485775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Broadcast</a:t>
            </a:r>
            <a:br>
              <a:rPr lang="en-US" altLang="x-none" sz="1200">
                <a:solidFill>
                  <a:schemeClr val="tx1"/>
                </a:solidFill>
                <a:latin typeface="Franklin Gothic Medium" charset="0"/>
              </a:rPr>
            </a:br>
            <a:r>
              <a:rPr lang="en-US" altLang="x-none" sz="1200">
                <a:solidFill>
                  <a:schemeClr val="tx1"/>
                </a:solidFill>
                <a:latin typeface="Franklin Gothic Medium" charset="0"/>
              </a:rPr>
              <a:t>Television</a:t>
            </a:r>
          </a:p>
        </p:txBody>
      </p:sp>
      <p:sp>
        <p:nvSpPr>
          <p:cNvPr id="57374" name="AutoShape 30"/>
          <p:cNvSpPr>
            <a:spLocks noChangeArrowheads="1"/>
          </p:cNvSpPr>
          <p:nvPr/>
        </p:nvSpPr>
        <p:spPr bwMode="auto">
          <a:xfrm>
            <a:off x="6705600" y="2203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75" name="Text Box 31"/>
          <p:cNvSpPr txBox="1">
            <a:spLocks noChangeArrowheads="1"/>
          </p:cNvSpPr>
          <p:nvPr/>
        </p:nvSpPr>
        <p:spPr bwMode="auto">
          <a:xfrm>
            <a:off x="6705600" y="3270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7376" name="Rectangle 32"/>
          <p:cNvSpPr>
            <a:spLocks noChangeArrowheads="1"/>
          </p:cNvSpPr>
          <p:nvPr/>
        </p:nvSpPr>
        <p:spPr bwMode="auto">
          <a:xfrm>
            <a:off x="7086600" y="25844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77" name="Line 33"/>
          <p:cNvSpPr>
            <a:spLocks noChangeShapeType="1"/>
          </p:cNvSpPr>
          <p:nvPr/>
        </p:nvSpPr>
        <p:spPr bwMode="auto">
          <a:xfrm>
            <a:off x="6781800" y="2540000"/>
            <a:ext cx="317500" cy="1397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78" name="Oval 34"/>
          <p:cNvSpPr>
            <a:spLocks noChangeArrowheads="1"/>
          </p:cNvSpPr>
          <p:nvPr/>
        </p:nvSpPr>
        <p:spPr bwMode="auto">
          <a:xfrm>
            <a:off x="6629400" y="24701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79" name="Line 35"/>
          <p:cNvSpPr>
            <a:spLocks noChangeShapeType="1"/>
          </p:cNvSpPr>
          <p:nvPr/>
        </p:nvSpPr>
        <p:spPr bwMode="auto">
          <a:xfrm flipV="1">
            <a:off x="6781800" y="2701925"/>
            <a:ext cx="311150" cy="142875"/>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80" name="Oval 36"/>
          <p:cNvSpPr>
            <a:spLocks noChangeArrowheads="1"/>
          </p:cNvSpPr>
          <p:nvPr/>
        </p:nvSpPr>
        <p:spPr bwMode="auto">
          <a:xfrm>
            <a:off x="6629400" y="27749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81" name="AutoShape 37"/>
          <p:cNvSpPr>
            <a:spLocks noChangeArrowheads="1"/>
          </p:cNvSpPr>
          <p:nvPr/>
        </p:nvSpPr>
        <p:spPr bwMode="auto">
          <a:xfrm>
            <a:off x="4076700" y="4235450"/>
            <a:ext cx="990600" cy="99060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82" name="Line 38"/>
          <p:cNvSpPr>
            <a:spLocks noChangeShapeType="1"/>
          </p:cNvSpPr>
          <p:nvPr/>
        </p:nvSpPr>
        <p:spPr bwMode="auto">
          <a:xfrm>
            <a:off x="4152900" y="4730750"/>
            <a:ext cx="8382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83" name="Oval 39"/>
          <p:cNvSpPr>
            <a:spLocks noChangeArrowheads="1"/>
          </p:cNvSpPr>
          <p:nvPr/>
        </p:nvSpPr>
        <p:spPr bwMode="auto">
          <a:xfrm>
            <a:off x="49911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84" name="Text Box 40"/>
          <p:cNvSpPr txBox="1">
            <a:spLocks noChangeArrowheads="1"/>
          </p:cNvSpPr>
          <p:nvPr/>
        </p:nvSpPr>
        <p:spPr bwMode="auto">
          <a:xfrm>
            <a:off x="4076700" y="5302250"/>
            <a:ext cx="990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7385" name="Line 41"/>
          <p:cNvSpPr>
            <a:spLocks noChangeShapeType="1"/>
          </p:cNvSpPr>
          <p:nvPr/>
        </p:nvSpPr>
        <p:spPr bwMode="auto">
          <a:xfrm flipV="1">
            <a:off x="4152900" y="4464050"/>
            <a:ext cx="304800" cy="26035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86" name="Oval 42"/>
          <p:cNvSpPr>
            <a:spLocks noChangeArrowheads="1"/>
          </p:cNvSpPr>
          <p:nvPr/>
        </p:nvSpPr>
        <p:spPr bwMode="auto">
          <a:xfrm>
            <a:off x="4000500" y="4654550"/>
            <a:ext cx="152400" cy="15240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87" name="Rectangle 43"/>
          <p:cNvSpPr>
            <a:spLocks noChangeArrowheads="1"/>
          </p:cNvSpPr>
          <p:nvPr/>
        </p:nvSpPr>
        <p:spPr bwMode="auto">
          <a:xfrm>
            <a:off x="4457700" y="43370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88" name="Rectangle 44"/>
          <p:cNvSpPr>
            <a:spLocks noChangeArrowheads="1"/>
          </p:cNvSpPr>
          <p:nvPr/>
        </p:nvSpPr>
        <p:spPr bwMode="auto">
          <a:xfrm>
            <a:off x="4457700" y="4895850"/>
            <a:ext cx="228600" cy="228600"/>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7389" name="Line 45"/>
          <p:cNvSpPr>
            <a:spLocks noChangeShapeType="1"/>
          </p:cNvSpPr>
          <p:nvPr/>
        </p:nvSpPr>
        <p:spPr bwMode="auto">
          <a:xfrm flipV="1">
            <a:off x="4686300" y="4768850"/>
            <a:ext cx="304800" cy="24130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90" name="Line 46"/>
          <p:cNvSpPr>
            <a:spLocks noChangeShapeType="1"/>
          </p:cNvSpPr>
          <p:nvPr/>
        </p:nvSpPr>
        <p:spPr bwMode="auto">
          <a:xfrm>
            <a:off x="3403600" y="4724400"/>
            <a:ext cx="6096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7391" name="Line 47"/>
          <p:cNvSpPr>
            <a:spLocks noChangeShapeType="1"/>
          </p:cNvSpPr>
          <p:nvPr/>
        </p:nvSpPr>
        <p:spPr bwMode="auto">
          <a:xfrm>
            <a:off x="5143500" y="2552700"/>
            <a:ext cx="1485900"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x-none"/>
              <a:t>Where does the model come from?</a:t>
            </a:r>
          </a:p>
        </p:txBody>
      </p:sp>
      <p:grpSp>
        <p:nvGrpSpPr>
          <p:cNvPr id="2" name="Group 3"/>
          <p:cNvGrpSpPr>
            <a:grpSpLocks/>
          </p:cNvGrpSpPr>
          <p:nvPr/>
        </p:nvGrpSpPr>
        <p:grpSpPr bwMode="auto">
          <a:xfrm>
            <a:off x="4076700" y="2057400"/>
            <a:ext cx="1066800" cy="1403350"/>
            <a:chOff x="2568" y="1296"/>
            <a:chExt cx="672" cy="884"/>
          </a:xfrm>
        </p:grpSpPr>
        <p:sp>
          <p:nvSpPr>
            <p:cNvPr id="58408" name="AutoShape 4"/>
            <p:cNvSpPr>
              <a:spLocks noChangeArrowheads="1"/>
            </p:cNvSpPr>
            <p:nvPr/>
          </p:nvSpPr>
          <p:spPr bwMode="auto">
            <a:xfrm>
              <a:off x="2568" y="1296"/>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409" name="Rectangle 5"/>
            <p:cNvSpPr>
              <a:spLocks noChangeArrowheads="1"/>
            </p:cNvSpPr>
            <p:nvPr/>
          </p:nvSpPr>
          <p:spPr bwMode="auto">
            <a:xfrm>
              <a:off x="2808" y="1536"/>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410" name="Line 6"/>
            <p:cNvSpPr>
              <a:spLocks noChangeShapeType="1"/>
            </p:cNvSpPr>
            <p:nvPr/>
          </p:nvSpPr>
          <p:spPr bwMode="auto">
            <a:xfrm>
              <a:off x="2952" y="1608"/>
              <a:ext cx="192"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411" name="Oval 7"/>
            <p:cNvSpPr>
              <a:spLocks noChangeArrowheads="1"/>
            </p:cNvSpPr>
            <p:nvPr/>
          </p:nvSpPr>
          <p:spPr bwMode="auto">
            <a:xfrm>
              <a:off x="3144" y="1560"/>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412" name="Text Box 8"/>
            <p:cNvSpPr txBox="1">
              <a:spLocks noChangeArrowheads="1"/>
            </p:cNvSpPr>
            <p:nvPr/>
          </p:nvSpPr>
          <p:spPr bwMode="auto">
            <a:xfrm>
              <a:off x="2568" y="1968"/>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grpSp>
      <p:grpSp>
        <p:nvGrpSpPr>
          <p:cNvPr id="3" name="Group 9"/>
          <p:cNvGrpSpPr>
            <a:grpSpLocks/>
          </p:cNvGrpSpPr>
          <p:nvPr/>
        </p:nvGrpSpPr>
        <p:grpSpPr bwMode="auto">
          <a:xfrm>
            <a:off x="6629400" y="4083050"/>
            <a:ext cx="1066800" cy="1403350"/>
            <a:chOff x="4176" y="2572"/>
            <a:chExt cx="672" cy="884"/>
          </a:xfrm>
        </p:grpSpPr>
        <p:sp>
          <p:nvSpPr>
            <p:cNvPr id="58401" name="AutoShape 10"/>
            <p:cNvSpPr>
              <a:spLocks noChangeArrowheads="1"/>
            </p:cNvSpPr>
            <p:nvPr/>
          </p:nvSpPr>
          <p:spPr bwMode="auto">
            <a:xfrm>
              <a:off x="4224" y="2572"/>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402" name="Text Box 11"/>
            <p:cNvSpPr txBox="1">
              <a:spLocks noChangeArrowheads="1"/>
            </p:cNvSpPr>
            <p:nvPr/>
          </p:nvSpPr>
          <p:spPr bwMode="auto">
            <a:xfrm>
              <a:off x="4224" y="3244"/>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8403" name="Rectangle 12"/>
            <p:cNvSpPr>
              <a:spLocks noChangeArrowheads="1"/>
            </p:cNvSpPr>
            <p:nvPr/>
          </p:nvSpPr>
          <p:spPr bwMode="auto">
            <a:xfrm>
              <a:off x="4464" y="2812"/>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404" name="Line 13"/>
            <p:cNvSpPr>
              <a:spLocks noChangeShapeType="1"/>
            </p:cNvSpPr>
            <p:nvPr/>
          </p:nvSpPr>
          <p:spPr bwMode="auto">
            <a:xfrm>
              <a:off x="4272" y="2784"/>
              <a:ext cx="200" cy="88"/>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405" name="Oval 14"/>
            <p:cNvSpPr>
              <a:spLocks noChangeArrowheads="1"/>
            </p:cNvSpPr>
            <p:nvPr/>
          </p:nvSpPr>
          <p:spPr bwMode="auto">
            <a:xfrm>
              <a:off x="4176" y="2740"/>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406" name="Line 15"/>
            <p:cNvSpPr>
              <a:spLocks noChangeShapeType="1"/>
            </p:cNvSpPr>
            <p:nvPr/>
          </p:nvSpPr>
          <p:spPr bwMode="auto">
            <a:xfrm flipV="1">
              <a:off x="4272" y="2886"/>
              <a:ext cx="196" cy="9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407" name="Oval 16"/>
            <p:cNvSpPr>
              <a:spLocks noChangeArrowheads="1"/>
            </p:cNvSpPr>
            <p:nvPr/>
          </p:nvSpPr>
          <p:spPr bwMode="auto">
            <a:xfrm>
              <a:off x="4176"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grpSp>
        <p:nvGrpSpPr>
          <p:cNvPr id="4" name="Group 17"/>
          <p:cNvGrpSpPr>
            <a:grpSpLocks/>
          </p:cNvGrpSpPr>
          <p:nvPr/>
        </p:nvGrpSpPr>
        <p:grpSpPr bwMode="auto">
          <a:xfrm>
            <a:off x="2260600" y="4235450"/>
            <a:ext cx="1143000" cy="1403350"/>
            <a:chOff x="1424" y="2668"/>
            <a:chExt cx="720" cy="884"/>
          </a:xfrm>
        </p:grpSpPr>
        <p:sp>
          <p:nvSpPr>
            <p:cNvPr id="58392" name="AutoShape 18"/>
            <p:cNvSpPr>
              <a:spLocks noChangeArrowheads="1"/>
            </p:cNvSpPr>
            <p:nvPr/>
          </p:nvSpPr>
          <p:spPr bwMode="auto">
            <a:xfrm>
              <a:off x="1472" y="2668"/>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93" name="Line 19"/>
            <p:cNvSpPr>
              <a:spLocks noChangeShapeType="1"/>
            </p:cNvSpPr>
            <p:nvPr/>
          </p:nvSpPr>
          <p:spPr bwMode="auto">
            <a:xfrm>
              <a:off x="1520" y="2980"/>
              <a:ext cx="528"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94" name="Oval 20"/>
            <p:cNvSpPr>
              <a:spLocks noChangeArrowheads="1"/>
            </p:cNvSpPr>
            <p:nvPr/>
          </p:nvSpPr>
          <p:spPr bwMode="auto">
            <a:xfrm>
              <a:off x="2048"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95" name="Text Box 21"/>
            <p:cNvSpPr txBox="1">
              <a:spLocks noChangeArrowheads="1"/>
            </p:cNvSpPr>
            <p:nvPr/>
          </p:nvSpPr>
          <p:spPr bwMode="auto">
            <a:xfrm>
              <a:off x="1472" y="3340"/>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8396" name="Line 22"/>
            <p:cNvSpPr>
              <a:spLocks noChangeShapeType="1"/>
            </p:cNvSpPr>
            <p:nvPr/>
          </p:nvSpPr>
          <p:spPr bwMode="auto">
            <a:xfrm flipV="1">
              <a:off x="1520" y="2812"/>
              <a:ext cx="192" cy="164"/>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97" name="Oval 23"/>
            <p:cNvSpPr>
              <a:spLocks noChangeArrowheads="1"/>
            </p:cNvSpPr>
            <p:nvPr/>
          </p:nvSpPr>
          <p:spPr bwMode="auto">
            <a:xfrm>
              <a:off x="1424"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98" name="Rectangle 24"/>
            <p:cNvSpPr>
              <a:spLocks noChangeArrowheads="1"/>
            </p:cNvSpPr>
            <p:nvPr/>
          </p:nvSpPr>
          <p:spPr bwMode="auto">
            <a:xfrm>
              <a:off x="1712" y="2732"/>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99" name="Rectangle 25"/>
            <p:cNvSpPr>
              <a:spLocks noChangeArrowheads="1"/>
            </p:cNvSpPr>
            <p:nvPr/>
          </p:nvSpPr>
          <p:spPr bwMode="auto">
            <a:xfrm>
              <a:off x="1712" y="3084"/>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400" name="Line 26"/>
            <p:cNvSpPr>
              <a:spLocks noChangeShapeType="1"/>
            </p:cNvSpPr>
            <p:nvPr/>
          </p:nvSpPr>
          <p:spPr bwMode="auto">
            <a:xfrm flipV="1">
              <a:off x="1856" y="3004"/>
              <a:ext cx="192" cy="152"/>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27"/>
          <p:cNvGrpSpPr>
            <a:grpSpLocks/>
          </p:cNvGrpSpPr>
          <p:nvPr/>
        </p:nvGrpSpPr>
        <p:grpSpPr bwMode="auto">
          <a:xfrm>
            <a:off x="6629400" y="2203450"/>
            <a:ext cx="1066800" cy="1403350"/>
            <a:chOff x="4176" y="1388"/>
            <a:chExt cx="672" cy="884"/>
          </a:xfrm>
        </p:grpSpPr>
        <p:sp>
          <p:nvSpPr>
            <p:cNvPr id="58385" name="AutoShape 28"/>
            <p:cNvSpPr>
              <a:spLocks noChangeArrowheads="1"/>
            </p:cNvSpPr>
            <p:nvPr/>
          </p:nvSpPr>
          <p:spPr bwMode="auto">
            <a:xfrm>
              <a:off x="4224" y="1388"/>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86" name="Text Box 29"/>
            <p:cNvSpPr txBox="1">
              <a:spLocks noChangeArrowheads="1"/>
            </p:cNvSpPr>
            <p:nvPr/>
          </p:nvSpPr>
          <p:spPr bwMode="auto">
            <a:xfrm>
              <a:off x="4224" y="2060"/>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8387" name="Rectangle 30"/>
            <p:cNvSpPr>
              <a:spLocks noChangeArrowheads="1"/>
            </p:cNvSpPr>
            <p:nvPr/>
          </p:nvSpPr>
          <p:spPr bwMode="auto">
            <a:xfrm>
              <a:off x="4464" y="1628"/>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88" name="Line 31"/>
            <p:cNvSpPr>
              <a:spLocks noChangeShapeType="1"/>
            </p:cNvSpPr>
            <p:nvPr/>
          </p:nvSpPr>
          <p:spPr bwMode="auto">
            <a:xfrm>
              <a:off x="4272" y="1600"/>
              <a:ext cx="200" cy="88"/>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89" name="Oval 32"/>
            <p:cNvSpPr>
              <a:spLocks noChangeArrowheads="1"/>
            </p:cNvSpPr>
            <p:nvPr/>
          </p:nvSpPr>
          <p:spPr bwMode="auto">
            <a:xfrm>
              <a:off x="4176" y="1556"/>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90" name="Line 33"/>
            <p:cNvSpPr>
              <a:spLocks noChangeShapeType="1"/>
            </p:cNvSpPr>
            <p:nvPr/>
          </p:nvSpPr>
          <p:spPr bwMode="auto">
            <a:xfrm flipV="1">
              <a:off x="4272" y="1702"/>
              <a:ext cx="196" cy="9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91" name="Oval 34"/>
            <p:cNvSpPr>
              <a:spLocks noChangeArrowheads="1"/>
            </p:cNvSpPr>
            <p:nvPr/>
          </p:nvSpPr>
          <p:spPr bwMode="auto">
            <a:xfrm>
              <a:off x="4176" y="1748"/>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grpSp>
        <p:nvGrpSpPr>
          <p:cNvPr id="6" name="Group 35"/>
          <p:cNvGrpSpPr>
            <a:grpSpLocks/>
          </p:cNvGrpSpPr>
          <p:nvPr/>
        </p:nvGrpSpPr>
        <p:grpSpPr bwMode="auto">
          <a:xfrm>
            <a:off x="4000500" y="4235450"/>
            <a:ext cx="1143000" cy="1403350"/>
            <a:chOff x="2520" y="2668"/>
            <a:chExt cx="720" cy="884"/>
          </a:xfrm>
        </p:grpSpPr>
        <p:sp>
          <p:nvSpPr>
            <p:cNvPr id="58376" name="AutoShape 36"/>
            <p:cNvSpPr>
              <a:spLocks noChangeArrowheads="1"/>
            </p:cNvSpPr>
            <p:nvPr/>
          </p:nvSpPr>
          <p:spPr bwMode="auto">
            <a:xfrm>
              <a:off x="2568" y="2668"/>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77" name="Line 37"/>
            <p:cNvSpPr>
              <a:spLocks noChangeShapeType="1"/>
            </p:cNvSpPr>
            <p:nvPr/>
          </p:nvSpPr>
          <p:spPr bwMode="auto">
            <a:xfrm>
              <a:off x="2616" y="2980"/>
              <a:ext cx="528"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78" name="Oval 38"/>
            <p:cNvSpPr>
              <a:spLocks noChangeArrowheads="1"/>
            </p:cNvSpPr>
            <p:nvPr/>
          </p:nvSpPr>
          <p:spPr bwMode="auto">
            <a:xfrm>
              <a:off x="3144"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79" name="Text Box 39"/>
            <p:cNvSpPr txBox="1">
              <a:spLocks noChangeArrowheads="1"/>
            </p:cNvSpPr>
            <p:nvPr/>
          </p:nvSpPr>
          <p:spPr bwMode="auto">
            <a:xfrm>
              <a:off x="2568" y="3340"/>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8380" name="Line 40"/>
            <p:cNvSpPr>
              <a:spLocks noChangeShapeType="1"/>
            </p:cNvSpPr>
            <p:nvPr/>
          </p:nvSpPr>
          <p:spPr bwMode="auto">
            <a:xfrm flipV="1">
              <a:off x="2616" y="2812"/>
              <a:ext cx="192" cy="164"/>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8381" name="Oval 41"/>
            <p:cNvSpPr>
              <a:spLocks noChangeArrowheads="1"/>
            </p:cNvSpPr>
            <p:nvPr/>
          </p:nvSpPr>
          <p:spPr bwMode="auto">
            <a:xfrm>
              <a:off x="2520"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82" name="Rectangle 42"/>
            <p:cNvSpPr>
              <a:spLocks noChangeArrowheads="1"/>
            </p:cNvSpPr>
            <p:nvPr/>
          </p:nvSpPr>
          <p:spPr bwMode="auto">
            <a:xfrm>
              <a:off x="2808" y="2732"/>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83" name="Rectangle 43"/>
            <p:cNvSpPr>
              <a:spLocks noChangeArrowheads="1"/>
            </p:cNvSpPr>
            <p:nvPr/>
          </p:nvSpPr>
          <p:spPr bwMode="auto">
            <a:xfrm>
              <a:off x="2808" y="3084"/>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8384" name="Line 44"/>
            <p:cNvSpPr>
              <a:spLocks noChangeShapeType="1"/>
            </p:cNvSpPr>
            <p:nvPr/>
          </p:nvSpPr>
          <p:spPr bwMode="auto">
            <a:xfrm flipV="1">
              <a:off x="2952" y="3004"/>
              <a:ext cx="192" cy="152"/>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2.22222E-6 2.59259E-6 L -0.16805 -0.07547 " pathEditMode="relative" rAng="0" ptsTypes="AA">
                                      <p:cBhvr>
                                        <p:cTn id="6" dur="500" fill="hold"/>
                                        <p:tgtEl>
                                          <p:spTgt spid="4"/>
                                        </p:tgtEl>
                                        <p:attrNameLst>
                                          <p:attrName>ppt_x</p:attrName>
                                          <p:attrName>ppt_y</p:attrName>
                                        </p:attrNameLst>
                                      </p:cBhvr>
                                      <p:rCtr x="-8403" y="-3773"/>
                                    </p:animMotion>
                                  </p:childTnLst>
                                </p:cTn>
                              </p:par>
                              <p:par>
                                <p:cTn id="7" presetID="35" presetClass="path" presetSubtype="0" accel="50000" decel="50000" fill="hold" nodeType="withEffect">
                                  <p:stCondLst>
                                    <p:cond delay="0"/>
                                  </p:stCondLst>
                                  <p:childTnLst>
                                    <p:animMotion origin="layout" path="M 0 2.59259E-6 L -0.18247 -0.07963 " pathEditMode="relative" rAng="0" ptsTypes="AA">
                                      <p:cBhvr>
                                        <p:cTn id="8" dur="500" fill="hold"/>
                                        <p:tgtEl>
                                          <p:spTgt spid="6"/>
                                        </p:tgtEl>
                                        <p:attrNameLst>
                                          <p:attrName>ppt_x</p:attrName>
                                          <p:attrName>ppt_y</p:attrName>
                                        </p:attrNameLst>
                                      </p:cBhvr>
                                      <p:rCtr x="-9132" y="-3981"/>
                                    </p:animMotion>
                                  </p:childTnLst>
                                </p:cTn>
                              </p:par>
                              <p:par>
                                <p:cTn id="9" presetID="42" presetClass="path" presetSubtype="0" accel="50000" decel="50000" fill="hold" nodeType="withEffect">
                                  <p:stCondLst>
                                    <p:cond delay="0"/>
                                  </p:stCondLst>
                                  <p:childTnLst>
                                    <p:animMotion origin="layout" path="M 3.33333E-6 -4.81481E-6 L -0.01129 0.24237 " pathEditMode="relative" rAng="0" ptsTypes="AA">
                                      <p:cBhvr>
                                        <p:cTn id="10" dur="500" fill="hold"/>
                                        <p:tgtEl>
                                          <p:spTgt spid="2"/>
                                        </p:tgtEl>
                                        <p:attrNameLst>
                                          <p:attrName>ppt_x</p:attrName>
                                          <p:attrName>ppt_y</p:attrName>
                                        </p:attrNameLst>
                                      </p:cBhvr>
                                      <p:rCtr x="-573" y="12106"/>
                                    </p:animMotion>
                                  </p:childTnLst>
                                </p:cTn>
                              </p:par>
                              <p:par>
                                <p:cTn id="11" presetID="35" presetClass="path" presetSubtype="0" accel="50000" decel="50000" fill="hold" nodeType="withEffect">
                                  <p:stCondLst>
                                    <p:cond delay="0"/>
                                  </p:stCondLst>
                                  <p:childTnLst>
                                    <p:animMotion origin="layout" path="M -3.33333E-6 -1.11111E-6 L -0.10833 0.21667 " pathEditMode="relative" rAng="0" ptsTypes="AA">
                                      <p:cBhvr>
                                        <p:cTn id="12" dur="500" fill="hold"/>
                                        <p:tgtEl>
                                          <p:spTgt spid="5"/>
                                        </p:tgtEl>
                                        <p:attrNameLst>
                                          <p:attrName>ppt_x</p:attrName>
                                          <p:attrName>ppt_y</p:attrName>
                                        </p:attrNameLst>
                                      </p:cBhvr>
                                      <p:rCtr x="-5417" y="10833"/>
                                    </p:animMotion>
                                  </p:childTnLst>
                                </p:cTn>
                              </p:par>
                              <p:par>
                                <p:cTn id="13" presetID="63" presetClass="path" presetSubtype="0" accel="50000" decel="50000" fill="hold" nodeType="withEffect">
                                  <p:stCondLst>
                                    <p:cond delay="0"/>
                                  </p:stCondLst>
                                  <p:childTnLst>
                                    <p:animMotion origin="layout" path="M -3.33333E-6 4.81481E-6 L 0.06372 -0.05857 " pathEditMode="relative" rAng="0" ptsTypes="AA">
                                      <p:cBhvr>
                                        <p:cTn id="14" dur="500" fill="hold"/>
                                        <p:tgtEl>
                                          <p:spTgt spid="3"/>
                                        </p:tgtEl>
                                        <p:attrNameLst>
                                          <p:attrName>ppt_x</p:attrName>
                                          <p:attrName>ppt_y</p:attrName>
                                        </p:attrNameLst>
                                      </p:cBhvr>
                                      <p:rCtr x="3177" y="-29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p:cNvSpPr>
            <a:spLocks noChangeShapeType="1"/>
          </p:cNvSpPr>
          <p:nvPr/>
        </p:nvSpPr>
        <p:spPr bwMode="auto">
          <a:xfrm flipV="1">
            <a:off x="1266825" y="3352800"/>
            <a:ext cx="0" cy="1828800"/>
          </a:xfrm>
          <a:prstGeom prst="line">
            <a:avLst/>
          </a:prstGeom>
          <a:noFill/>
          <a:ln w="63500">
            <a:solidFill>
              <a:srgbClr val="8C8C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395" name="Line 3"/>
          <p:cNvSpPr>
            <a:spLocks noChangeShapeType="1"/>
          </p:cNvSpPr>
          <p:nvPr/>
        </p:nvSpPr>
        <p:spPr bwMode="auto">
          <a:xfrm flipV="1">
            <a:off x="2924175" y="3352800"/>
            <a:ext cx="0" cy="1828800"/>
          </a:xfrm>
          <a:prstGeom prst="line">
            <a:avLst/>
          </a:prstGeom>
          <a:noFill/>
          <a:ln w="63500">
            <a:solidFill>
              <a:srgbClr val="8C8C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396" name="Line 4"/>
          <p:cNvSpPr>
            <a:spLocks noChangeShapeType="1"/>
          </p:cNvSpPr>
          <p:nvPr/>
        </p:nvSpPr>
        <p:spPr bwMode="auto">
          <a:xfrm flipH="1" flipV="1">
            <a:off x="4495800" y="3276600"/>
            <a:ext cx="14288" cy="1905000"/>
          </a:xfrm>
          <a:prstGeom prst="line">
            <a:avLst/>
          </a:prstGeom>
          <a:noFill/>
          <a:ln w="63500">
            <a:solidFill>
              <a:srgbClr val="8C8CB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397" name="Line 5"/>
          <p:cNvSpPr>
            <a:spLocks noChangeShapeType="1"/>
          </p:cNvSpPr>
          <p:nvPr/>
        </p:nvSpPr>
        <p:spPr bwMode="auto">
          <a:xfrm flipV="1">
            <a:off x="6153150" y="3352800"/>
            <a:ext cx="0" cy="1828800"/>
          </a:xfrm>
          <a:prstGeom prst="line">
            <a:avLst/>
          </a:prstGeom>
          <a:noFill/>
          <a:ln w="63500">
            <a:solidFill>
              <a:srgbClr val="8C8C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398" name="Line 6"/>
          <p:cNvSpPr>
            <a:spLocks noChangeShapeType="1"/>
          </p:cNvSpPr>
          <p:nvPr/>
        </p:nvSpPr>
        <p:spPr bwMode="auto">
          <a:xfrm flipV="1">
            <a:off x="7739063" y="3352800"/>
            <a:ext cx="0" cy="1828800"/>
          </a:xfrm>
          <a:prstGeom prst="line">
            <a:avLst/>
          </a:prstGeom>
          <a:noFill/>
          <a:ln w="63500">
            <a:solidFill>
              <a:srgbClr val="8C8CB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399" name="Line 7"/>
          <p:cNvSpPr>
            <a:spLocks noChangeShapeType="1"/>
          </p:cNvSpPr>
          <p:nvPr/>
        </p:nvSpPr>
        <p:spPr bwMode="auto">
          <a:xfrm flipV="1">
            <a:off x="1252538" y="2590800"/>
            <a:ext cx="2633662" cy="776288"/>
          </a:xfrm>
          <a:prstGeom prst="line">
            <a:avLst/>
          </a:prstGeom>
          <a:noFill/>
          <a:ln w="63500">
            <a:solidFill>
              <a:srgbClr val="8C8CB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0" name="Line 8"/>
          <p:cNvSpPr>
            <a:spLocks noChangeShapeType="1"/>
          </p:cNvSpPr>
          <p:nvPr/>
        </p:nvSpPr>
        <p:spPr bwMode="auto">
          <a:xfrm flipV="1">
            <a:off x="2895600" y="2971800"/>
            <a:ext cx="914400" cy="381000"/>
          </a:xfrm>
          <a:prstGeom prst="line">
            <a:avLst/>
          </a:prstGeom>
          <a:noFill/>
          <a:ln w="63500">
            <a:solidFill>
              <a:srgbClr val="8C8CB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1" name="Line 9"/>
          <p:cNvSpPr>
            <a:spLocks noChangeShapeType="1"/>
          </p:cNvSpPr>
          <p:nvPr/>
        </p:nvSpPr>
        <p:spPr bwMode="auto">
          <a:xfrm flipH="1" flipV="1">
            <a:off x="5181600" y="2971800"/>
            <a:ext cx="990600" cy="381000"/>
          </a:xfrm>
          <a:prstGeom prst="line">
            <a:avLst/>
          </a:prstGeom>
          <a:noFill/>
          <a:ln w="63500">
            <a:solidFill>
              <a:srgbClr val="8C8CB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2" name="Line 10"/>
          <p:cNvSpPr>
            <a:spLocks noChangeShapeType="1"/>
          </p:cNvSpPr>
          <p:nvPr/>
        </p:nvSpPr>
        <p:spPr bwMode="auto">
          <a:xfrm flipH="1" flipV="1">
            <a:off x="5181600" y="2590800"/>
            <a:ext cx="2570163" cy="762000"/>
          </a:xfrm>
          <a:prstGeom prst="line">
            <a:avLst/>
          </a:prstGeom>
          <a:noFill/>
          <a:ln w="63500">
            <a:solidFill>
              <a:srgbClr val="8C8CB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9403" name="Rectangle 11"/>
          <p:cNvSpPr>
            <a:spLocks noGrp="1" noChangeArrowheads="1"/>
          </p:cNvSpPr>
          <p:nvPr>
            <p:ph type="title"/>
          </p:nvPr>
        </p:nvSpPr>
        <p:spPr/>
        <p:txBody>
          <a:bodyPr/>
          <a:lstStyle/>
          <a:p>
            <a:r>
              <a:rPr lang="en-US" altLang="x-none"/>
              <a:t>Where does the model come from?</a:t>
            </a:r>
          </a:p>
        </p:txBody>
      </p:sp>
      <p:grpSp>
        <p:nvGrpSpPr>
          <p:cNvPr id="59404" name="Group 12"/>
          <p:cNvGrpSpPr>
            <a:grpSpLocks/>
          </p:cNvGrpSpPr>
          <p:nvPr/>
        </p:nvGrpSpPr>
        <p:grpSpPr bwMode="auto">
          <a:xfrm>
            <a:off x="4006850" y="3689350"/>
            <a:ext cx="1066800" cy="1403350"/>
            <a:chOff x="2568" y="1296"/>
            <a:chExt cx="672" cy="884"/>
          </a:xfrm>
        </p:grpSpPr>
        <p:sp>
          <p:nvSpPr>
            <p:cNvPr id="59458" name="AutoShape 13"/>
            <p:cNvSpPr>
              <a:spLocks noChangeArrowheads="1"/>
            </p:cNvSpPr>
            <p:nvPr/>
          </p:nvSpPr>
          <p:spPr bwMode="auto">
            <a:xfrm>
              <a:off x="2568" y="1296"/>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59" name="Rectangle 14"/>
            <p:cNvSpPr>
              <a:spLocks noChangeArrowheads="1"/>
            </p:cNvSpPr>
            <p:nvPr/>
          </p:nvSpPr>
          <p:spPr bwMode="auto">
            <a:xfrm>
              <a:off x="2808" y="1536"/>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60" name="Line 15"/>
            <p:cNvSpPr>
              <a:spLocks noChangeShapeType="1"/>
            </p:cNvSpPr>
            <p:nvPr/>
          </p:nvSpPr>
          <p:spPr bwMode="auto">
            <a:xfrm>
              <a:off x="2952" y="1608"/>
              <a:ext cx="192"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61" name="Oval 16"/>
            <p:cNvSpPr>
              <a:spLocks noChangeArrowheads="1"/>
            </p:cNvSpPr>
            <p:nvPr/>
          </p:nvSpPr>
          <p:spPr bwMode="auto">
            <a:xfrm>
              <a:off x="3144" y="1560"/>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62" name="Text Box 17"/>
            <p:cNvSpPr txBox="1">
              <a:spLocks noChangeArrowheads="1"/>
            </p:cNvSpPr>
            <p:nvPr/>
          </p:nvSpPr>
          <p:spPr bwMode="auto">
            <a:xfrm>
              <a:off x="2568" y="1968"/>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DVD</a:t>
              </a:r>
            </a:p>
          </p:txBody>
        </p:sp>
      </p:grpSp>
      <p:grpSp>
        <p:nvGrpSpPr>
          <p:cNvPr id="59405" name="Group 18"/>
          <p:cNvGrpSpPr>
            <a:grpSpLocks/>
          </p:cNvGrpSpPr>
          <p:nvPr/>
        </p:nvGrpSpPr>
        <p:grpSpPr bwMode="auto">
          <a:xfrm>
            <a:off x="7162800" y="3657600"/>
            <a:ext cx="1066800" cy="1403350"/>
            <a:chOff x="4176" y="2572"/>
            <a:chExt cx="672" cy="884"/>
          </a:xfrm>
        </p:grpSpPr>
        <p:sp>
          <p:nvSpPr>
            <p:cNvPr id="59451" name="AutoShape 19"/>
            <p:cNvSpPr>
              <a:spLocks noChangeArrowheads="1"/>
            </p:cNvSpPr>
            <p:nvPr/>
          </p:nvSpPr>
          <p:spPr bwMode="auto">
            <a:xfrm>
              <a:off x="4224" y="2572"/>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52" name="Text Box 20"/>
            <p:cNvSpPr txBox="1">
              <a:spLocks noChangeArrowheads="1"/>
            </p:cNvSpPr>
            <p:nvPr/>
          </p:nvSpPr>
          <p:spPr bwMode="auto">
            <a:xfrm>
              <a:off x="4224" y="3244"/>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TV</a:t>
              </a:r>
            </a:p>
          </p:txBody>
        </p:sp>
        <p:sp>
          <p:nvSpPr>
            <p:cNvPr id="59453" name="Rectangle 21"/>
            <p:cNvSpPr>
              <a:spLocks noChangeArrowheads="1"/>
            </p:cNvSpPr>
            <p:nvPr/>
          </p:nvSpPr>
          <p:spPr bwMode="auto">
            <a:xfrm>
              <a:off x="4464" y="2812"/>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54" name="Line 22"/>
            <p:cNvSpPr>
              <a:spLocks noChangeShapeType="1"/>
            </p:cNvSpPr>
            <p:nvPr/>
          </p:nvSpPr>
          <p:spPr bwMode="auto">
            <a:xfrm>
              <a:off x="4272" y="2784"/>
              <a:ext cx="200" cy="88"/>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55" name="Oval 23"/>
            <p:cNvSpPr>
              <a:spLocks noChangeArrowheads="1"/>
            </p:cNvSpPr>
            <p:nvPr/>
          </p:nvSpPr>
          <p:spPr bwMode="auto">
            <a:xfrm>
              <a:off x="4176" y="2740"/>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56" name="Line 24"/>
            <p:cNvSpPr>
              <a:spLocks noChangeShapeType="1"/>
            </p:cNvSpPr>
            <p:nvPr/>
          </p:nvSpPr>
          <p:spPr bwMode="auto">
            <a:xfrm flipV="1">
              <a:off x="4272" y="2886"/>
              <a:ext cx="196" cy="9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57" name="Oval 25"/>
            <p:cNvSpPr>
              <a:spLocks noChangeArrowheads="1"/>
            </p:cNvSpPr>
            <p:nvPr/>
          </p:nvSpPr>
          <p:spPr bwMode="auto">
            <a:xfrm>
              <a:off x="4176"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grpSp>
        <p:nvGrpSpPr>
          <p:cNvPr id="59406" name="Group 26"/>
          <p:cNvGrpSpPr>
            <a:grpSpLocks/>
          </p:cNvGrpSpPr>
          <p:nvPr/>
        </p:nvGrpSpPr>
        <p:grpSpPr bwMode="auto">
          <a:xfrm>
            <a:off x="698500" y="3689350"/>
            <a:ext cx="1143000" cy="1403350"/>
            <a:chOff x="1424" y="2668"/>
            <a:chExt cx="720" cy="884"/>
          </a:xfrm>
        </p:grpSpPr>
        <p:sp>
          <p:nvSpPr>
            <p:cNvPr id="59442" name="AutoShape 27"/>
            <p:cNvSpPr>
              <a:spLocks noChangeArrowheads="1"/>
            </p:cNvSpPr>
            <p:nvPr/>
          </p:nvSpPr>
          <p:spPr bwMode="auto">
            <a:xfrm>
              <a:off x="1472" y="2668"/>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43" name="Line 28"/>
            <p:cNvSpPr>
              <a:spLocks noChangeShapeType="1"/>
            </p:cNvSpPr>
            <p:nvPr/>
          </p:nvSpPr>
          <p:spPr bwMode="auto">
            <a:xfrm>
              <a:off x="1520" y="2980"/>
              <a:ext cx="528"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44" name="Oval 29"/>
            <p:cNvSpPr>
              <a:spLocks noChangeArrowheads="1"/>
            </p:cNvSpPr>
            <p:nvPr/>
          </p:nvSpPr>
          <p:spPr bwMode="auto">
            <a:xfrm>
              <a:off x="2048"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45" name="Text Box 30"/>
            <p:cNvSpPr txBox="1">
              <a:spLocks noChangeArrowheads="1"/>
            </p:cNvSpPr>
            <p:nvPr/>
          </p:nvSpPr>
          <p:spPr bwMode="auto">
            <a:xfrm>
              <a:off x="1472" y="3340"/>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#1</a:t>
              </a:r>
            </a:p>
          </p:txBody>
        </p:sp>
        <p:sp>
          <p:nvSpPr>
            <p:cNvPr id="59446" name="Line 31"/>
            <p:cNvSpPr>
              <a:spLocks noChangeShapeType="1"/>
            </p:cNvSpPr>
            <p:nvPr/>
          </p:nvSpPr>
          <p:spPr bwMode="auto">
            <a:xfrm flipV="1">
              <a:off x="1520" y="2812"/>
              <a:ext cx="192" cy="164"/>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47" name="Oval 32"/>
            <p:cNvSpPr>
              <a:spLocks noChangeArrowheads="1"/>
            </p:cNvSpPr>
            <p:nvPr/>
          </p:nvSpPr>
          <p:spPr bwMode="auto">
            <a:xfrm>
              <a:off x="1424"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48" name="Rectangle 33"/>
            <p:cNvSpPr>
              <a:spLocks noChangeArrowheads="1"/>
            </p:cNvSpPr>
            <p:nvPr/>
          </p:nvSpPr>
          <p:spPr bwMode="auto">
            <a:xfrm>
              <a:off x="1712" y="2732"/>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49" name="Rectangle 34"/>
            <p:cNvSpPr>
              <a:spLocks noChangeArrowheads="1"/>
            </p:cNvSpPr>
            <p:nvPr/>
          </p:nvSpPr>
          <p:spPr bwMode="auto">
            <a:xfrm>
              <a:off x="1712" y="3084"/>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50" name="Line 35"/>
            <p:cNvSpPr>
              <a:spLocks noChangeShapeType="1"/>
            </p:cNvSpPr>
            <p:nvPr/>
          </p:nvSpPr>
          <p:spPr bwMode="auto">
            <a:xfrm flipV="1">
              <a:off x="1856" y="3004"/>
              <a:ext cx="192" cy="152"/>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9407" name="Group 36"/>
          <p:cNvGrpSpPr>
            <a:grpSpLocks/>
          </p:cNvGrpSpPr>
          <p:nvPr/>
        </p:nvGrpSpPr>
        <p:grpSpPr bwMode="auto">
          <a:xfrm>
            <a:off x="5584825" y="3689350"/>
            <a:ext cx="1066800" cy="1403350"/>
            <a:chOff x="4176" y="1388"/>
            <a:chExt cx="672" cy="884"/>
          </a:xfrm>
        </p:grpSpPr>
        <p:sp>
          <p:nvSpPr>
            <p:cNvPr id="59435" name="AutoShape 37"/>
            <p:cNvSpPr>
              <a:spLocks noChangeArrowheads="1"/>
            </p:cNvSpPr>
            <p:nvPr/>
          </p:nvSpPr>
          <p:spPr bwMode="auto">
            <a:xfrm>
              <a:off x="4224" y="1388"/>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36" name="Text Box 38"/>
            <p:cNvSpPr txBox="1">
              <a:spLocks noChangeArrowheads="1"/>
            </p:cNvSpPr>
            <p:nvPr/>
          </p:nvSpPr>
          <p:spPr bwMode="auto">
            <a:xfrm>
              <a:off x="4224" y="2060"/>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Receiver</a:t>
              </a:r>
            </a:p>
          </p:txBody>
        </p:sp>
        <p:sp>
          <p:nvSpPr>
            <p:cNvPr id="59437" name="Rectangle 39"/>
            <p:cNvSpPr>
              <a:spLocks noChangeArrowheads="1"/>
            </p:cNvSpPr>
            <p:nvPr/>
          </p:nvSpPr>
          <p:spPr bwMode="auto">
            <a:xfrm>
              <a:off x="4464" y="1628"/>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38" name="Line 40"/>
            <p:cNvSpPr>
              <a:spLocks noChangeShapeType="1"/>
            </p:cNvSpPr>
            <p:nvPr/>
          </p:nvSpPr>
          <p:spPr bwMode="auto">
            <a:xfrm>
              <a:off x="4272" y="1600"/>
              <a:ext cx="200" cy="88"/>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39" name="Oval 41"/>
            <p:cNvSpPr>
              <a:spLocks noChangeArrowheads="1"/>
            </p:cNvSpPr>
            <p:nvPr/>
          </p:nvSpPr>
          <p:spPr bwMode="auto">
            <a:xfrm>
              <a:off x="4176" y="1556"/>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40" name="Line 42"/>
            <p:cNvSpPr>
              <a:spLocks noChangeShapeType="1"/>
            </p:cNvSpPr>
            <p:nvPr/>
          </p:nvSpPr>
          <p:spPr bwMode="auto">
            <a:xfrm flipV="1">
              <a:off x="4272" y="1702"/>
              <a:ext cx="196" cy="9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41" name="Oval 43"/>
            <p:cNvSpPr>
              <a:spLocks noChangeArrowheads="1"/>
            </p:cNvSpPr>
            <p:nvPr/>
          </p:nvSpPr>
          <p:spPr bwMode="auto">
            <a:xfrm>
              <a:off x="4176" y="1748"/>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grpSp>
        <p:nvGrpSpPr>
          <p:cNvPr id="59408" name="Group 44"/>
          <p:cNvGrpSpPr>
            <a:grpSpLocks/>
          </p:cNvGrpSpPr>
          <p:nvPr/>
        </p:nvGrpSpPr>
        <p:grpSpPr bwMode="auto">
          <a:xfrm>
            <a:off x="2352675" y="3689350"/>
            <a:ext cx="1143000" cy="1403350"/>
            <a:chOff x="2520" y="2668"/>
            <a:chExt cx="720" cy="884"/>
          </a:xfrm>
        </p:grpSpPr>
        <p:sp>
          <p:nvSpPr>
            <p:cNvPr id="59426" name="AutoShape 45"/>
            <p:cNvSpPr>
              <a:spLocks noChangeArrowheads="1"/>
            </p:cNvSpPr>
            <p:nvPr/>
          </p:nvSpPr>
          <p:spPr bwMode="auto">
            <a:xfrm>
              <a:off x="2568" y="2668"/>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27" name="Line 46"/>
            <p:cNvSpPr>
              <a:spLocks noChangeShapeType="1"/>
            </p:cNvSpPr>
            <p:nvPr/>
          </p:nvSpPr>
          <p:spPr bwMode="auto">
            <a:xfrm>
              <a:off x="2616" y="2980"/>
              <a:ext cx="528" cy="0"/>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28" name="Oval 47"/>
            <p:cNvSpPr>
              <a:spLocks noChangeArrowheads="1"/>
            </p:cNvSpPr>
            <p:nvPr/>
          </p:nvSpPr>
          <p:spPr bwMode="auto">
            <a:xfrm>
              <a:off x="3144"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29" name="Text Box 48"/>
            <p:cNvSpPr txBox="1">
              <a:spLocks noChangeArrowheads="1"/>
            </p:cNvSpPr>
            <p:nvPr/>
          </p:nvSpPr>
          <p:spPr bwMode="auto">
            <a:xfrm>
              <a:off x="2568" y="3340"/>
              <a:ext cx="62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solidFill>
                    <a:schemeClr val="tx1"/>
                  </a:solidFill>
                  <a:latin typeface="Franklin Gothic Medium" charset="0"/>
                </a:rPr>
                <a:t>VCR #2</a:t>
              </a:r>
            </a:p>
          </p:txBody>
        </p:sp>
        <p:sp>
          <p:nvSpPr>
            <p:cNvPr id="59430" name="Line 49"/>
            <p:cNvSpPr>
              <a:spLocks noChangeShapeType="1"/>
            </p:cNvSpPr>
            <p:nvPr/>
          </p:nvSpPr>
          <p:spPr bwMode="auto">
            <a:xfrm flipV="1">
              <a:off x="2616" y="2812"/>
              <a:ext cx="192" cy="164"/>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59431" name="Oval 50"/>
            <p:cNvSpPr>
              <a:spLocks noChangeArrowheads="1"/>
            </p:cNvSpPr>
            <p:nvPr/>
          </p:nvSpPr>
          <p:spPr bwMode="auto">
            <a:xfrm>
              <a:off x="2520" y="2932"/>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32" name="Rectangle 51"/>
            <p:cNvSpPr>
              <a:spLocks noChangeArrowheads="1"/>
            </p:cNvSpPr>
            <p:nvPr/>
          </p:nvSpPr>
          <p:spPr bwMode="auto">
            <a:xfrm>
              <a:off x="2808" y="2732"/>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33" name="Rectangle 52"/>
            <p:cNvSpPr>
              <a:spLocks noChangeArrowheads="1"/>
            </p:cNvSpPr>
            <p:nvPr/>
          </p:nvSpPr>
          <p:spPr bwMode="auto">
            <a:xfrm>
              <a:off x="2808" y="3084"/>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34" name="Line 53"/>
            <p:cNvSpPr>
              <a:spLocks noChangeShapeType="1"/>
            </p:cNvSpPr>
            <p:nvPr/>
          </p:nvSpPr>
          <p:spPr bwMode="auto">
            <a:xfrm flipV="1">
              <a:off x="2952" y="3004"/>
              <a:ext cx="192" cy="152"/>
            </a:xfrm>
            <a:prstGeom prst="line">
              <a:avLst/>
            </a:prstGeom>
            <a:noFill/>
            <a:ln w="25400">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pic>
        <p:nvPicPr>
          <p:cNvPr id="59409" name="Picture 54"/>
          <p:cNvPicPr>
            <a:picLocks noChangeAspect="1" noChangeArrowheads="1"/>
          </p:cNvPicPr>
          <p:nvPr/>
        </p:nvPicPr>
        <p:blipFill>
          <a:blip r:embed="rId3">
            <a:extLst>
              <a:ext uri="{28A0092B-C50C-407E-A947-70E740481C1C}">
                <a14:useLocalDpi xmlns:a14="http://schemas.microsoft.com/office/drawing/2010/main" val="0"/>
              </a:ext>
            </a:extLst>
          </a:blip>
          <a:srcRect t="29715" b="24571"/>
          <a:stretch>
            <a:fillRect/>
          </a:stretch>
        </p:blipFill>
        <p:spPr bwMode="auto">
          <a:xfrm>
            <a:off x="3749675" y="5283200"/>
            <a:ext cx="1524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59410" name="Picture 55"/>
          <p:cNvPicPr>
            <a:picLocks noChangeAspect="1" noChangeArrowheads="1"/>
          </p:cNvPicPr>
          <p:nvPr/>
        </p:nvPicPr>
        <p:blipFill>
          <a:blip r:embed="rId4">
            <a:extLst>
              <a:ext uri="{28A0092B-C50C-407E-A947-70E740481C1C}">
                <a14:useLocalDpi xmlns:a14="http://schemas.microsoft.com/office/drawing/2010/main" val="0"/>
              </a:ext>
            </a:extLst>
          </a:blip>
          <a:srcRect l="11765" r="13725"/>
          <a:stretch>
            <a:fillRect/>
          </a:stretch>
        </p:blipFill>
        <p:spPr bwMode="auto">
          <a:xfrm>
            <a:off x="7086600" y="5060950"/>
            <a:ext cx="12112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1"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289550"/>
            <a:ext cx="12954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12" name="Picture 57"/>
          <p:cNvPicPr>
            <a:picLocks noChangeAspect="1" noChangeArrowheads="1"/>
          </p:cNvPicPr>
          <p:nvPr/>
        </p:nvPicPr>
        <p:blipFill>
          <a:blip r:embed="rId6">
            <a:extLst>
              <a:ext uri="{28A0092B-C50C-407E-A947-70E740481C1C}">
                <a14:useLocalDpi xmlns:a14="http://schemas.microsoft.com/office/drawing/2010/main" val="0"/>
              </a:ext>
            </a:extLst>
          </a:blip>
          <a:srcRect t="24242" b="24849"/>
          <a:stretch>
            <a:fillRect/>
          </a:stretch>
        </p:blipFill>
        <p:spPr bwMode="auto">
          <a:xfrm>
            <a:off x="2209800" y="536575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9413" name="Picture 58"/>
          <p:cNvPicPr>
            <a:picLocks noChangeAspect="1" noChangeArrowheads="1"/>
          </p:cNvPicPr>
          <p:nvPr/>
        </p:nvPicPr>
        <p:blipFill>
          <a:blip r:embed="rId6">
            <a:extLst>
              <a:ext uri="{28A0092B-C50C-407E-A947-70E740481C1C}">
                <a14:useLocalDpi xmlns:a14="http://schemas.microsoft.com/office/drawing/2010/main" val="0"/>
              </a:ext>
            </a:extLst>
          </a:blip>
          <a:srcRect t="24242" b="24849"/>
          <a:stretch>
            <a:fillRect/>
          </a:stretch>
        </p:blipFill>
        <p:spPr bwMode="auto">
          <a:xfrm>
            <a:off x="533400" y="536575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9414" name="Picture 59"/>
          <p:cNvPicPr>
            <a:picLocks noChangeAspect="1" noChangeArrowheads="1"/>
          </p:cNvPicPr>
          <p:nvPr/>
        </p:nvPicPr>
        <p:blipFill>
          <a:blip r:embed="rId7">
            <a:extLst>
              <a:ext uri="{28A0092B-C50C-407E-A947-70E740481C1C}">
                <a14:useLocalDpi xmlns:a14="http://schemas.microsoft.com/office/drawing/2010/main" val="0"/>
              </a:ext>
            </a:extLst>
          </a:blip>
          <a:srcRect l="2071" t="7167" r="2071" b="1237"/>
          <a:stretch>
            <a:fillRect/>
          </a:stretch>
        </p:blipFill>
        <p:spPr bwMode="auto">
          <a:xfrm>
            <a:off x="3962400" y="1371600"/>
            <a:ext cx="10969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lg"/>
                <a:tailEnd type="none" w="lg" len="lg"/>
              </a14:hiddenLine>
            </a:ext>
          </a:extLst>
        </p:spPr>
      </p:pic>
      <p:grpSp>
        <p:nvGrpSpPr>
          <p:cNvPr id="7" name="Group 60"/>
          <p:cNvGrpSpPr>
            <a:grpSpLocks/>
          </p:cNvGrpSpPr>
          <p:nvPr/>
        </p:nvGrpSpPr>
        <p:grpSpPr bwMode="auto">
          <a:xfrm>
            <a:off x="6172200" y="1676400"/>
            <a:ext cx="990600" cy="619125"/>
            <a:chOff x="3840" y="2880"/>
            <a:chExt cx="384" cy="240"/>
          </a:xfrm>
        </p:grpSpPr>
        <p:sp>
          <p:nvSpPr>
            <p:cNvPr id="59417" name="Line 61"/>
            <p:cNvSpPr>
              <a:spLocks noChangeShapeType="1"/>
            </p:cNvSpPr>
            <p:nvPr/>
          </p:nvSpPr>
          <p:spPr bwMode="auto">
            <a:xfrm>
              <a:off x="3888" y="3072"/>
              <a:ext cx="288"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8" name="Line 62"/>
            <p:cNvSpPr>
              <a:spLocks noChangeShapeType="1"/>
            </p:cNvSpPr>
            <p:nvPr/>
          </p:nvSpPr>
          <p:spPr bwMode="auto">
            <a:xfrm>
              <a:off x="4032" y="2928"/>
              <a:ext cx="144"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19" name="Line 63"/>
            <p:cNvSpPr>
              <a:spLocks noChangeShapeType="1"/>
            </p:cNvSpPr>
            <p:nvPr/>
          </p:nvSpPr>
          <p:spPr bwMode="auto">
            <a:xfrm>
              <a:off x="4032" y="2928"/>
              <a:ext cx="144" cy="1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0" name="Line 64"/>
            <p:cNvSpPr>
              <a:spLocks noChangeShapeType="1"/>
            </p:cNvSpPr>
            <p:nvPr/>
          </p:nvSpPr>
          <p:spPr bwMode="auto">
            <a:xfrm flipV="1">
              <a:off x="4032" y="2928"/>
              <a:ext cx="144" cy="144"/>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421" name="Oval 65"/>
            <p:cNvSpPr>
              <a:spLocks noChangeArrowheads="1"/>
            </p:cNvSpPr>
            <p:nvPr/>
          </p:nvSpPr>
          <p:spPr bwMode="auto">
            <a:xfrm>
              <a:off x="3984" y="2880"/>
              <a:ext cx="96" cy="96"/>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22" name="Oval 66"/>
            <p:cNvSpPr>
              <a:spLocks noChangeArrowheads="1"/>
            </p:cNvSpPr>
            <p:nvPr/>
          </p:nvSpPr>
          <p:spPr bwMode="auto">
            <a:xfrm>
              <a:off x="4128" y="2880"/>
              <a:ext cx="96" cy="96"/>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23" name="Oval 67"/>
            <p:cNvSpPr>
              <a:spLocks noChangeArrowheads="1"/>
            </p:cNvSpPr>
            <p:nvPr/>
          </p:nvSpPr>
          <p:spPr bwMode="auto">
            <a:xfrm>
              <a:off x="4128" y="3024"/>
              <a:ext cx="96" cy="96"/>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24" name="Oval 68"/>
            <p:cNvSpPr>
              <a:spLocks noChangeArrowheads="1"/>
            </p:cNvSpPr>
            <p:nvPr/>
          </p:nvSpPr>
          <p:spPr bwMode="auto">
            <a:xfrm>
              <a:off x="3984" y="3024"/>
              <a:ext cx="96" cy="96"/>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59425" name="Oval 69"/>
            <p:cNvSpPr>
              <a:spLocks noChangeArrowheads="1"/>
            </p:cNvSpPr>
            <p:nvPr/>
          </p:nvSpPr>
          <p:spPr bwMode="auto">
            <a:xfrm>
              <a:off x="3840" y="3024"/>
              <a:ext cx="96" cy="96"/>
            </a:xfrm>
            <a:prstGeom prst="ellipse">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sp>
        <p:nvSpPr>
          <p:cNvPr id="1270854" name="Line 70"/>
          <p:cNvSpPr>
            <a:spLocks noChangeShapeType="1"/>
          </p:cNvSpPr>
          <p:nvPr/>
        </p:nvSpPr>
        <p:spPr bwMode="auto">
          <a:xfrm flipH="1" flipV="1">
            <a:off x="5181600" y="1981200"/>
            <a:ext cx="838200" cy="0"/>
          </a:xfrm>
          <a:prstGeom prst="line">
            <a:avLst/>
          </a:prstGeom>
          <a:noFill/>
          <a:ln w="63500">
            <a:solidFill>
              <a:srgbClr val="8C8CB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08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08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x-none"/>
              <a:t>Interfaces From Content Flow</a:t>
            </a:r>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2632075"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Text Box 5"/>
          <p:cNvSpPr txBox="1">
            <a:spLocks noChangeArrowheads="1"/>
          </p:cNvSpPr>
          <p:nvPr/>
        </p:nvSpPr>
        <p:spPr bwMode="auto">
          <a:xfrm>
            <a:off x="1430338" y="5546725"/>
            <a:ext cx="2514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lg" len="lg"/>
                <a:tailEnd type="none" w="lg" len="lg"/>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latin typeface="Franklin Gothic Medium" charset="0"/>
              </a:rPr>
              <a:t>Flow-Based Interface</a:t>
            </a:r>
          </a:p>
        </p:txBody>
      </p:sp>
      <p:sp>
        <p:nvSpPr>
          <p:cNvPr id="60421" name="Text Box 6"/>
          <p:cNvSpPr txBox="1">
            <a:spLocks noChangeArrowheads="1"/>
          </p:cNvSpPr>
          <p:nvPr/>
        </p:nvSpPr>
        <p:spPr bwMode="auto">
          <a:xfrm>
            <a:off x="4819650" y="5546725"/>
            <a:ext cx="3067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type="none" w="lg" len="lg"/>
                <a:tailEnd type="none" w="lg" len="lg"/>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a:latin typeface="Franklin Gothic Medium" charset="0"/>
              </a:rPr>
              <a:t>Aggregate User Interfaces</a:t>
            </a:r>
          </a:p>
        </p:txBody>
      </p:sp>
      <p:pic>
        <p:nvPicPr>
          <p:cNvPr id="60422" name="Picture 7" descr="dvdcontr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63" y="1752600"/>
            <a:ext cx="2662237"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x-none"/>
              <a:t>Flow-Based Interface</a:t>
            </a:r>
          </a:p>
        </p:txBody>
      </p:sp>
      <p:pic>
        <p:nvPicPr>
          <p:cNvPr id="61443" name="Picture 5" descr="flo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4251325" y="5707063"/>
            <a:ext cx="825500" cy="1028700"/>
            <a:chOff x="2697" y="3615"/>
            <a:chExt cx="520" cy="648"/>
          </a:xfrm>
        </p:grpSpPr>
        <p:sp>
          <p:nvSpPr>
            <p:cNvPr id="61445" name="Line 16"/>
            <p:cNvSpPr>
              <a:spLocks noChangeShapeType="1"/>
            </p:cNvSpPr>
            <p:nvPr/>
          </p:nvSpPr>
          <p:spPr bwMode="auto">
            <a:xfrm flipH="1">
              <a:off x="2977" y="3615"/>
              <a:ext cx="240" cy="336"/>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61446" name="Oval 17"/>
            <p:cNvSpPr>
              <a:spLocks noChangeArrowheads="1"/>
            </p:cNvSpPr>
            <p:nvPr/>
          </p:nvSpPr>
          <p:spPr bwMode="auto">
            <a:xfrm>
              <a:off x="2697" y="3927"/>
              <a:ext cx="336" cy="336"/>
            </a:xfrm>
            <a:prstGeom prst="ellipse">
              <a:avLst/>
            </a:prstGeom>
            <a:noFill/>
            <a:ln w="38100">
              <a:solidFill>
                <a:srgbClr val="FF0000"/>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6" presetClass="path" presetSubtype="0" accel="50000" decel="50000" fill="hold" nodeType="clickEffect">
                                  <p:stCondLst>
                                    <p:cond delay="0"/>
                                  </p:stCondLst>
                                  <p:childTnLst>
                                    <p:animMotion origin="layout" path="M -3.33333E-6 4.07407E-6 L -0.16666 -0.5294 " pathEditMode="relative" rAng="0" ptsTypes="AA">
                                      <p:cBhvr>
                                        <p:cTn id="10" dur="500" fill="hold"/>
                                        <p:tgtEl>
                                          <p:spTgt spid="2"/>
                                        </p:tgtEl>
                                        <p:attrNameLst>
                                          <p:attrName>ppt_x</p:attrName>
                                          <p:attrName>ppt_y</p:attrName>
                                        </p:attrNameLst>
                                      </p:cBhvr>
                                      <p:rCtr x="-8333" y="-2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2"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93850"/>
            <a:ext cx="71628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p:txBody>
          <a:bodyPr/>
          <a:lstStyle/>
          <a:p>
            <a:r>
              <a:rPr lang="en-US" altLang="x-none"/>
              <a:t>Motivation</a:t>
            </a:r>
          </a:p>
        </p:txBody>
      </p:sp>
      <p:pic>
        <p:nvPicPr>
          <p:cNvPr id="8806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1333500"/>
            <a:ext cx="6705600" cy="517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06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600200"/>
            <a:ext cx="3198813" cy="4419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46" name="Picture 6" descr="100-0026_I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514600"/>
            <a:ext cx="3524250" cy="28781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600200"/>
            <a:ext cx="2076450" cy="17573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4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2209800"/>
            <a:ext cx="1905000" cy="12858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80650"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19400" y="4038600"/>
            <a:ext cx="3619500" cy="21526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88064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806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64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88064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88064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88065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8065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88064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806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80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x-none"/>
              <a:t>Flow-Based Interface</a:t>
            </a:r>
          </a:p>
        </p:txBody>
      </p:sp>
      <p:pic>
        <p:nvPicPr>
          <p:cNvPr id="62467" name="Picture 5" descr="flow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14" name="Oval 14"/>
          <p:cNvSpPr>
            <a:spLocks noChangeArrowheads="1"/>
          </p:cNvSpPr>
          <p:nvPr/>
        </p:nvSpPr>
        <p:spPr bwMode="auto">
          <a:xfrm>
            <a:off x="2882900" y="6140450"/>
            <a:ext cx="609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8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en-US" altLang="x-none"/>
              <a:t>Flow-Based Interface</a:t>
            </a:r>
          </a:p>
        </p:txBody>
      </p:sp>
      <p:pic>
        <p:nvPicPr>
          <p:cNvPr id="63491" name="Picture 8" descr="flow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39" name="Oval 15"/>
          <p:cNvSpPr>
            <a:spLocks noChangeArrowheads="1"/>
          </p:cNvSpPr>
          <p:nvPr/>
        </p:nvSpPr>
        <p:spPr bwMode="auto">
          <a:xfrm>
            <a:off x="3336925" y="2651125"/>
            <a:ext cx="609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8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83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x-none"/>
              <a:t>Flow-Based Interface</a:t>
            </a:r>
          </a:p>
        </p:txBody>
      </p:sp>
      <p:pic>
        <p:nvPicPr>
          <p:cNvPr id="64515" name="Picture 6" descr="flow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62" name="Oval 14"/>
          <p:cNvSpPr>
            <a:spLocks noChangeArrowheads="1"/>
          </p:cNvSpPr>
          <p:nvPr/>
        </p:nvSpPr>
        <p:spPr bwMode="auto">
          <a:xfrm>
            <a:off x="3336925" y="6156325"/>
            <a:ext cx="609600" cy="609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0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86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x-none"/>
              <a:t>Flow-Based Interface</a:t>
            </a:r>
          </a:p>
        </p:txBody>
      </p:sp>
      <p:pic>
        <p:nvPicPr>
          <p:cNvPr id="65539" name="Picture 7" descr="flow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886" name="Oval 14"/>
          <p:cNvSpPr>
            <a:spLocks noChangeArrowheads="1"/>
          </p:cNvSpPr>
          <p:nvPr/>
        </p:nvSpPr>
        <p:spPr bwMode="auto">
          <a:xfrm>
            <a:off x="2470150" y="2073275"/>
            <a:ext cx="4572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1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8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x-none"/>
              <a:t>Flow-Based Interface</a:t>
            </a:r>
          </a:p>
        </p:txBody>
      </p:sp>
      <p:pic>
        <p:nvPicPr>
          <p:cNvPr id="66563" name="Picture 3" descr="flow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910" name="Oval 14"/>
          <p:cNvSpPr>
            <a:spLocks noChangeArrowheads="1"/>
          </p:cNvSpPr>
          <p:nvPr/>
        </p:nvSpPr>
        <p:spPr bwMode="auto">
          <a:xfrm>
            <a:off x="4114800" y="4740275"/>
            <a:ext cx="9144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329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9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x-none"/>
              <a:t>Flow-Based Interface</a:t>
            </a:r>
          </a:p>
        </p:txBody>
      </p:sp>
      <p:pic>
        <p:nvPicPr>
          <p:cNvPr id="67587" name="Picture 9" descr="flow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x-none"/>
              <a:t>Flow-Based Interface</a:t>
            </a:r>
          </a:p>
        </p:txBody>
      </p:sp>
      <p:pic>
        <p:nvPicPr>
          <p:cNvPr id="68611" name="Picture 10" descr="flow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295400"/>
            <a:ext cx="4090987"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x-none"/>
              <a:t>Aggregate User Interfaces</a:t>
            </a:r>
          </a:p>
        </p:txBody>
      </p:sp>
      <p:sp>
        <p:nvSpPr>
          <p:cNvPr id="69635" name="Rectangle 3"/>
          <p:cNvSpPr>
            <a:spLocks noGrp="1" noChangeArrowheads="1"/>
          </p:cNvSpPr>
          <p:nvPr>
            <p:ph type="body" idx="1"/>
          </p:nvPr>
        </p:nvSpPr>
        <p:spPr>
          <a:xfrm>
            <a:off x="152400" y="1295400"/>
            <a:ext cx="5715000" cy="5410200"/>
          </a:xfrm>
        </p:spPr>
        <p:txBody>
          <a:bodyPr/>
          <a:lstStyle/>
          <a:p>
            <a:pPr marL="0" indent="0">
              <a:spcBef>
                <a:spcPct val="130000"/>
              </a:spcBef>
            </a:pPr>
            <a:r>
              <a:rPr lang="en-US" altLang="x-none">
                <a:latin typeface="Franklin Gothic Medium" charset="0"/>
              </a:rPr>
              <a:t>Allow users to manage low-level details</a:t>
            </a:r>
          </a:p>
          <a:p>
            <a:pPr marL="0" indent="0">
              <a:spcBef>
                <a:spcPct val="100000"/>
              </a:spcBef>
            </a:pPr>
            <a:r>
              <a:rPr lang="en-US" altLang="x-none">
                <a:latin typeface="Franklin Gothic Medium" charset="0"/>
              </a:rPr>
              <a:t>Three kinds:</a:t>
            </a:r>
          </a:p>
          <a:p>
            <a:pPr lvl="1">
              <a:spcBef>
                <a:spcPct val="40000"/>
              </a:spcBef>
            </a:pPr>
            <a:r>
              <a:rPr lang="en-US" altLang="x-none"/>
              <a:t>Control of active flows</a:t>
            </a:r>
          </a:p>
          <a:p>
            <a:pPr lvl="1">
              <a:spcBef>
                <a:spcPct val="40000"/>
              </a:spcBef>
            </a:pPr>
            <a:r>
              <a:rPr lang="en-US" altLang="x-none"/>
              <a:t>Setup of active flows</a:t>
            </a:r>
          </a:p>
          <a:p>
            <a:pPr lvl="1">
              <a:spcBef>
                <a:spcPct val="40000"/>
              </a:spcBef>
            </a:pPr>
            <a:r>
              <a:rPr lang="en-US" altLang="x-none"/>
              <a:t>General setup of all appliances</a:t>
            </a:r>
          </a:p>
          <a:p>
            <a:pPr marL="0" indent="0">
              <a:spcBef>
                <a:spcPct val="100000"/>
              </a:spcBef>
            </a:pPr>
            <a:r>
              <a:rPr lang="en-US" altLang="x-none">
                <a:latin typeface="Franklin Gothic Medium" charset="0"/>
              </a:rPr>
              <a:t>Also explored merging similar functions from all appliances into single controls</a:t>
            </a:r>
          </a:p>
          <a:p>
            <a:pPr lvl="1">
              <a:spcBef>
                <a:spcPct val="40000"/>
              </a:spcBef>
            </a:pPr>
            <a:r>
              <a:rPr lang="en-US" altLang="x-none"/>
              <a:t>E.g. one clock control sets all clocks on all appliances</a:t>
            </a:r>
          </a:p>
        </p:txBody>
      </p:sp>
      <p:pic>
        <p:nvPicPr>
          <p:cNvPr id="69636" name="Picture 26" descr="dvdcontr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08113"/>
            <a:ext cx="2662238"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x-none"/>
              <a:t>Aggregate User Interfaces</a:t>
            </a:r>
          </a:p>
        </p:txBody>
      </p:sp>
      <p:sp>
        <p:nvSpPr>
          <p:cNvPr id="70659" name="Rectangle 3"/>
          <p:cNvSpPr>
            <a:spLocks noGrp="1" noChangeArrowheads="1"/>
          </p:cNvSpPr>
          <p:nvPr>
            <p:ph type="body" idx="1"/>
          </p:nvPr>
        </p:nvSpPr>
        <p:spPr>
          <a:xfrm>
            <a:off x="152400" y="1295400"/>
            <a:ext cx="3810000" cy="5410200"/>
          </a:xfrm>
        </p:spPr>
        <p:txBody>
          <a:bodyPr/>
          <a:lstStyle/>
          <a:p>
            <a:pPr marL="0" indent="0"/>
            <a:r>
              <a:rPr lang="en-US" altLang="x-none">
                <a:latin typeface="Franklin Gothic Medium" charset="0"/>
              </a:rPr>
              <a:t>Control of Active Flows</a:t>
            </a:r>
            <a:endParaRPr lang="en-US" altLang="x-none"/>
          </a:p>
        </p:txBody>
      </p:sp>
      <p:sp>
        <p:nvSpPr>
          <p:cNvPr id="1058827" name="Line 11"/>
          <p:cNvSpPr>
            <a:spLocks noChangeShapeType="1"/>
          </p:cNvSpPr>
          <p:nvPr/>
        </p:nvSpPr>
        <p:spPr bwMode="auto">
          <a:xfrm>
            <a:off x="3692525" y="3048000"/>
            <a:ext cx="1196975" cy="14478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28" name="Line 12"/>
          <p:cNvSpPr>
            <a:spLocks noChangeShapeType="1"/>
          </p:cNvSpPr>
          <p:nvPr/>
        </p:nvSpPr>
        <p:spPr bwMode="auto">
          <a:xfrm>
            <a:off x="3702050" y="4770438"/>
            <a:ext cx="1171575"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29" name="Line 13"/>
          <p:cNvSpPr>
            <a:spLocks noChangeShapeType="1"/>
          </p:cNvSpPr>
          <p:nvPr/>
        </p:nvSpPr>
        <p:spPr bwMode="auto">
          <a:xfrm flipV="1">
            <a:off x="3692525" y="3333750"/>
            <a:ext cx="1190625" cy="14366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 name="Group 14"/>
          <p:cNvGrpSpPr>
            <a:grpSpLocks/>
          </p:cNvGrpSpPr>
          <p:nvPr/>
        </p:nvGrpSpPr>
        <p:grpSpPr bwMode="auto">
          <a:xfrm>
            <a:off x="2860675" y="2667000"/>
            <a:ext cx="841375" cy="1117600"/>
            <a:chOff x="2784" y="912"/>
            <a:chExt cx="672" cy="892"/>
          </a:xfrm>
        </p:grpSpPr>
        <p:sp>
          <p:nvSpPr>
            <p:cNvPr id="70702" name="AutoShape 15"/>
            <p:cNvSpPr>
              <a:spLocks noChangeArrowheads="1"/>
            </p:cNvSpPr>
            <p:nvPr/>
          </p:nvSpPr>
          <p:spPr bwMode="auto">
            <a:xfrm>
              <a:off x="2784" y="912"/>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703" name="Rectangle 16"/>
            <p:cNvSpPr>
              <a:spLocks noChangeArrowheads="1"/>
            </p:cNvSpPr>
            <p:nvPr/>
          </p:nvSpPr>
          <p:spPr bwMode="auto">
            <a:xfrm>
              <a:off x="3024" y="1152"/>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704" name="Line 17"/>
            <p:cNvSpPr>
              <a:spLocks noChangeShapeType="1"/>
            </p:cNvSpPr>
            <p:nvPr/>
          </p:nvSpPr>
          <p:spPr bwMode="auto">
            <a:xfrm>
              <a:off x="3168" y="1224"/>
              <a:ext cx="192"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0705" name="Oval 18"/>
            <p:cNvSpPr>
              <a:spLocks noChangeArrowheads="1"/>
            </p:cNvSpPr>
            <p:nvPr/>
          </p:nvSpPr>
          <p:spPr bwMode="auto">
            <a:xfrm>
              <a:off x="3360" y="1176"/>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706" name="Text Box 19"/>
            <p:cNvSpPr txBox="1">
              <a:spLocks noChangeArrowheads="1"/>
            </p:cNvSpPr>
            <p:nvPr/>
          </p:nvSpPr>
          <p:spPr bwMode="auto">
            <a:xfrm>
              <a:off x="2784" y="1585"/>
              <a:ext cx="624"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DVD</a:t>
              </a:r>
            </a:p>
          </p:txBody>
        </p:sp>
      </p:grpSp>
      <p:sp>
        <p:nvSpPr>
          <p:cNvPr id="1058836" name="AutoShape 20"/>
          <p:cNvSpPr>
            <a:spLocks noChangeArrowheads="1"/>
          </p:cNvSpPr>
          <p:nvPr/>
        </p:nvSpPr>
        <p:spPr bwMode="auto">
          <a:xfrm>
            <a:off x="4933950" y="4265613"/>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37" name="Text Box 21"/>
          <p:cNvSpPr txBox="1">
            <a:spLocks noChangeArrowheads="1"/>
          </p:cNvSpPr>
          <p:nvPr/>
        </p:nvSpPr>
        <p:spPr bwMode="auto">
          <a:xfrm>
            <a:off x="4933950" y="5108575"/>
            <a:ext cx="7810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TV</a:t>
            </a:r>
          </a:p>
        </p:txBody>
      </p:sp>
      <p:sp>
        <p:nvSpPr>
          <p:cNvPr id="1058838" name="Rectangle 22"/>
          <p:cNvSpPr>
            <a:spLocks noChangeArrowheads="1"/>
          </p:cNvSpPr>
          <p:nvPr/>
        </p:nvSpPr>
        <p:spPr bwMode="auto">
          <a:xfrm>
            <a:off x="5233988" y="4565650"/>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39" name="Line 23"/>
          <p:cNvSpPr>
            <a:spLocks noChangeShapeType="1"/>
          </p:cNvSpPr>
          <p:nvPr/>
        </p:nvSpPr>
        <p:spPr bwMode="auto">
          <a:xfrm>
            <a:off x="4994275" y="4530725"/>
            <a:ext cx="249238" cy="10953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40" name="Oval 24"/>
          <p:cNvSpPr>
            <a:spLocks noChangeArrowheads="1"/>
          </p:cNvSpPr>
          <p:nvPr/>
        </p:nvSpPr>
        <p:spPr bwMode="auto">
          <a:xfrm>
            <a:off x="4873625" y="4475163"/>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41" name="Line 25"/>
          <p:cNvSpPr>
            <a:spLocks noChangeShapeType="1"/>
          </p:cNvSpPr>
          <p:nvPr/>
        </p:nvSpPr>
        <p:spPr bwMode="auto">
          <a:xfrm flipV="1">
            <a:off x="4994275" y="4657725"/>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42" name="Oval 26"/>
          <p:cNvSpPr>
            <a:spLocks noChangeArrowheads="1"/>
          </p:cNvSpPr>
          <p:nvPr/>
        </p:nvSpPr>
        <p:spPr bwMode="auto">
          <a:xfrm>
            <a:off x="4873625"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43" name="AutoShape 27"/>
          <p:cNvSpPr>
            <a:spLocks noChangeArrowheads="1"/>
          </p:cNvSpPr>
          <p:nvPr/>
        </p:nvSpPr>
        <p:spPr bwMode="auto">
          <a:xfrm>
            <a:off x="1489075" y="4384675"/>
            <a:ext cx="781050" cy="782638"/>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44" name="Line 28"/>
          <p:cNvSpPr>
            <a:spLocks noChangeShapeType="1"/>
          </p:cNvSpPr>
          <p:nvPr/>
        </p:nvSpPr>
        <p:spPr bwMode="auto">
          <a:xfrm>
            <a:off x="15494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45" name="Oval 29"/>
          <p:cNvSpPr>
            <a:spLocks noChangeArrowheads="1"/>
          </p:cNvSpPr>
          <p:nvPr/>
        </p:nvSpPr>
        <p:spPr bwMode="auto">
          <a:xfrm>
            <a:off x="220980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46" name="Text Box 30"/>
          <p:cNvSpPr txBox="1">
            <a:spLocks noChangeArrowheads="1"/>
          </p:cNvSpPr>
          <p:nvPr/>
        </p:nvSpPr>
        <p:spPr bwMode="auto">
          <a:xfrm>
            <a:off x="1489075" y="5227638"/>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#1</a:t>
            </a:r>
          </a:p>
        </p:txBody>
      </p:sp>
      <p:sp>
        <p:nvSpPr>
          <p:cNvPr id="1058847" name="Line 31"/>
          <p:cNvSpPr>
            <a:spLocks noChangeShapeType="1"/>
          </p:cNvSpPr>
          <p:nvPr/>
        </p:nvSpPr>
        <p:spPr bwMode="auto">
          <a:xfrm flipV="1">
            <a:off x="15494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48" name="Oval 32"/>
          <p:cNvSpPr>
            <a:spLocks noChangeArrowheads="1"/>
          </p:cNvSpPr>
          <p:nvPr/>
        </p:nvSpPr>
        <p:spPr bwMode="auto">
          <a:xfrm>
            <a:off x="142875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49" name="Rectangle 33"/>
          <p:cNvSpPr>
            <a:spLocks noChangeArrowheads="1"/>
          </p:cNvSpPr>
          <p:nvPr/>
        </p:nvSpPr>
        <p:spPr bwMode="auto">
          <a:xfrm>
            <a:off x="1789113" y="4465638"/>
            <a:ext cx="180975" cy="179387"/>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50" name="Rectangle 34"/>
          <p:cNvSpPr>
            <a:spLocks noChangeArrowheads="1"/>
          </p:cNvSpPr>
          <p:nvPr/>
        </p:nvSpPr>
        <p:spPr bwMode="auto">
          <a:xfrm>
            <a:off x="17891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51" name="Line 35"/>
          <p:cNvSpPr>
            <a:spLocks noChangeShapeType="1"/>
          </p:cNvSpPr>
          <p:nvPr/>
        </p:nvSpPr>
        <p:spPr bwMode="auto">
          <a:xfrm flipV="1">
            <a:off x="19700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52" name="Rectangle 36"/>
          <p:cNvSpPr>
            <a:spLocks noChangeArrowheads="1"/>
          </p:cNvSpPr>
          <p:nvPr/>
        </p:nvSpPr>
        <p:spPr bwMode="auto">
          <a:xfrm>
            <a:off x="757238" y="4686300"/>
            <a:ext cx="180975" cy="179388"/>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53" name="Line 37"/>
          <p:cNvSpPr>
            <a:spLocks noChangeShapeType="1"/>
          </p:cNvSpPr>
          <p:nvPr/>
        </p:nvSpPr>
        <p:spPr bwMode="auto">
          <a:xfrm>
            <a:off x="938213" y="4775200"/>
            <a:ext cx="481012"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54" name="Text Box 38"/>
          <p:cNvSpPr txBox="1">
            <a:spLocks noChangeArrowheads="1"/>
          </p:cNvSpPr>
          <p:nvPr/>
        </p:nvSpPr>
        <p:spPr bwMode="auto">
          <a:xfrm>
            <a:off x="457200" y="4876800"/>
            <a:ext cx="781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900">
                <a:solidFill>
                  <a:schemeClr val="tx1"/>
                </a:solidFill>
                <a:latin typeface="Franklin Gothic Medium" charset="0"/>
              </a:rPr>
              <a:t>Broadcast</a:t>
            </a:r>
            <a:br>
              <a:rPr lang="en-US" altLang="x-none" sz="900">
                <a:solidFill>
                  <a:schemeClr val="tx1"/>
                </a:solidFill>
                <a:latin typeface="Franklin Gothic Medium" charset="0"/>
              </a:rPr>
            </a:br>
            <a:r>
              <a:rPr lang="en-US" altLang="x-none" sz="900">
                <a:solidFill>
                  <a:schemeClr val="tx1"/>
                </a:solidFill>
                <a:latin typeface="Franklin Gothic Medium" charset="0"/>
              </a:rPr>
              <a:t>Television</a:t>
            </a:r>
          </a:p>
        </p:txBody>
      </p:sp>
      <p:sp>
        <p:nvSpPr>
          <p:cNvPr id="1058855" name="AutoShape 39"/>
          <p:cNvSpPr>
            <a:spLocks noChangeArrowheads="1"/>
          </p:cNvSpPr>
          <p:nvPr/>
        </p:nvSpPr>
        <p:spPr bwMode="auto">
          <a:xfrm>
            <a:off x="4933950" y="2782888"/>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56" name="Text Box 40"/>
          <p:cNvSpPr txBox="1">
            <a:spLocks noChangeArrowheads="1"/>
          </p:cNvSpPr>
          <p:nvPr/>
        </p:nvSpPr>
        <p:spPr bwMode="auto">
          <a:xfrm>
            <a:off x="4933950" y="36242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Receiver</a:t>
            </a:r>
          </a:p>
        </p:txBody>
      </p:sp>
      <p:sp>
        <p:nvSpPr>
          <p:cNvPr id="1058857" name="Rectangle 41"/>
          <p:cNvSpPr>
            <a:spLocks noChangeArrowheads="1"/>
          </p:cNvSpPr>
          <p:nvPr/>
        </p:nvSpPr>
        <p:spPr bwMode="auto">
          <a:xfrm>
            <a:off x="5233988" y="308292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58" name="Line 42"/>
          <p:cNvSpPr>
            <a:spLocks noChangeShapeType="1"/>
          </p:cNvSpPr>
          <p:nvPr/>
        </p:nvSpPr>
        <p:spPr bwMode="auto">
          <a:xfrm>
            <a:off x="4994275" y="3048000"/>
            <a:ext cx="249238" cy="10953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59" name="Oval 43"/>
          <p:cNvSpPr>
            <a:spLocks noChangeArrowheads="1"/>
          </p:cNvSpPr>
          <p:nvPr/>
        </p:nvSpPr>
        <p:spPr bwMode="auto">
          <a:xfrm>
            <a:off x="4873625" y="2992438"/>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1058860" name="Line 44"/>
          <p:cNvSpPr>
            <a:spLocks noChangeShapeType="1"/>
          </p:cNvSpPr>
          <p:nvPr/>
        </p:nvSpPr>
        <p:spPr bwMode="auto">
          <a:xfrm flipV="1">
            <a:off x="4994275" y="3175000"/>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61" name="Oval 45"/>
          <p:cNvSpPr>
            <a:spLocks noChangeArrowheads="1"/>
          </p:cNvSpPr>
          <p:nvPr/>
        </p:nvSpPr>
        <p:spPr bwMode="auto">
          <a:xfrm>
            <a:off x="4873625" y="3233738"/>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nvGrpSpPr>
          <p:cNvPr id="3" name="Group 46"/>
          <p:cNvGrpSpPr>
            <a:grpSpLocks/>
          </p:cNvGrpSpPr>
          <p:nvPr/>
        </p:nvGrpSpPr>
        <p:grpSpPr bwMode="auto">
          <a:xfrm>
            <a:off x="2800350" y="4384675"/>
            <a:ext cx="901700" cy="1116013"/>
            <a:chOff x="2784" y="2284"/>
            <a:chExt cx="720" cy="891"/>
          </a:xfrm>
        </p:grpSpPr>
        <p:sp>
          <p:nvSpPr>
            <p:cNvPr id="70693" name="AutoShape 47"/>
            <p:cNvSpPr>
              <a:spLocks noChangeArrowheads="1"/>
            </p:cNvSpPr>
            <p:nvPr/>
          </p:nvSpPr>
          <p:spPr bwMode="auto">
            <a:xfrm>
              <a:off x="2832" y="2284"/>
              <a:ext cx="624" cy="624"/>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694" name="Line 48"/>
            <p:cNvSpPr>
              <a:spLocks noChangeShapeType="1"/>
            </p:cNvSpPr>
            <p:nvPr/>
          </p:nvSpPr>
          <p:spPr bwMode="auto">
            <a:xfrm>
              <a:off x="2880" y="2596"/>
              <a:ext cx="528"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0695" name="Oval 49"/>
            <p:cNvSpPr>
              <a:spLocks noChangeArrowheads="1"/>
            </p:cNvSpPr>
            <p:nvPr/>
          </p:nvSpPr>
          <p:spPr bwMode="auto">
            <a:xfrm>
              <a:off x="3408" y="2548"/>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696" name="Text Box 50"/>
            <p:cNvSpPr txBox="1">
              <a:spLocks noChangeArrowheads="1"/>
            </p:cNvSpPr>
            <p:nvPr/>
          </p:nvSpPr>
          <p:spPr bwMode="auto">
            <a:xfrm>
              <a:off x="2832" y="2956"/>
              <a:ext cx="624"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#2</a:t>
              </a:r>
            </a:p>
          </p:txBody>
        </p:sp>
        <p:sp>
          <p:nvSpPr>
            <p:cNvPr id="70697" name="Line 51"/>
            <p:cNvSpPr>
              <a:spLocks noChangeShapeType="1"/>
            </p:cNvSpPr>
            <p:nvPr/>
          </p:nvSpPr>
          <p:spPr bwMode="auto">
            <a:xfrm flipV="1">
              <a:off x="2880" y="2428"/>
              <a:ext cx="192" cy="164"/>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0698" name="Oval 52"/>
            <p:cNvSpPr>
              <a:spLocks noChangeArrowheads="1"/>
            </p:cNvSpPr>
            <p:nvPr/>
          </p:nvSpPr>
          <p:spPr bwMode="auto">
            <a:xfrm>
              <a:off x="2784" y="2548"/>
              <a:ext cx="96" cy="96"/>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699" name="Rectangle 53"/>
            <p:cNvSpPr>
              <a:spLocks noChangeArrowheads="1"/>
            </p:cNvSpPr>
            <p:nvPr/>
          </p:nvSpPr>
          <p:spPr bwMode="auto">
            <a:xfrm>
              <a:off x="3072" y="2348"/>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700" name="Rectangle 54"/>
            <p:cNvSpPr>
              <a:spLocks noChangeArrowheads="1"/>
            </p:cNvSpPr>
            <p:nvPr/>
          </p:nvSpPr>
          <p:spPr bwMode="auto">
            <a:xfrm>
              <a:off x="3072" y="2700"/>
              <a:ext cx="144" cy="144"/>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0701" name="Line 55"/>
            <p:cNvSpPr>
              <a:spLocks noChangeShapeType="1"/>
            </p:cNvSpPr>
            <p:nvPr/>
          </p:nvSpPr>
          <p:spPr bwMode="auto">
            <a:xfrm flipV="1">
              <a:off x="3216" y="2620"/>
              <a:ext cx="192" cy="152"/>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grpSp>
      <p:sp>
        <p:nvSpPr>
          <p:cNvPr id="1058872" name="Line 56"/>
          <p:cNvSpPr>
            <a:spLocks noChangeShapeType="1"/>
          </p:cNvSpPr>
          <p:nvPr/>
        </p:nvSpPr>
        <p:spPr bwMode="auto">
          <a:xfrm>
            <a:off x="2330450" y="4770438"/>
            <a:ext cx="481013"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58873" name="Line 57"/>
          <p:cNvSpPr>
            <a:spLocks noChangeShapeType="1"/>
          </p:cNvSpPr>
          <p:nvPr/>
        </p:nvSpPr>
        <p:spPr bwMode="auto">
          <a:xfrm>
            <a:off x="3702050" y="3057525"/>
            <a:ext cx="1171575"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88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588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588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88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588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88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588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88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588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588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588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588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588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588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5884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588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5884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5885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5885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5885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5885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588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5885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5885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5885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5885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5885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5886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5886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5887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0588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27" grpId="0" animBg="1"/>
      <p:bldP spid="1058828" grpId="0" animBg="1"/>
      <p:bldP spid="1058829" grpId="0" animBg="1"/>
      <p:bldP spid="1058836" grpId="0" animBg="1"/>
      <p:bldP spid="1058837" grpId="0"/>
      <p:bldP spid="1058838" grpId="0" animBg="1"/>
      <p:bldP spid="1058839" grpId="0" animBg="1"/>
      <p:bldP spid="1058840" grpId="0" animBg="1"/>
      <p:bldP spid="1058841" grpId="0" animBg="1"/>
      <p:bldP spid="1058842" grpId="0" animBg="1"/>
      <p:bldP spid="1058843" grpId="0" animBg="1"/>
      <p:bldP spid="1058844" grpId="0" animBg="1"/>
      <p:bldP spid="1058845" grpId="0" animBg="1"/>
      <p:bldP spid="1058846" grpId="0"/>
      <p:bldP spid="1058847" grpId="0" animBg="1"/>
      <p:bldP spid="1058848" grpId="0" animBg="1"/>
      <p:bldP spid="1058849" grpId="0" animBg="1"/>
      <p:bldP spid="1058850" grpId="0" animBg="1"/>
      <p:bldP spid="1058851" grpId="0" animBg="1"/>
      <p:bldP spid="1058852" grpId="0" animBg="1"/>
      <p:bldP spid="1058853" grpId="0" animBg="1"/>
      <p:bldP spid="1058854" grpId="0"/>
      <p:bldP spid="1058855" grpId="0" animBg="1"/>
      <p:bldP spid="1058856" grpId="0"/>
      <p:bldP spid="1058857" grpId="0" animBg="1"/>
      <p:bldP spid="1058858" grpId="0" animBg="1"/>
      <p:bldP spid="1058859" grpId="0" animBg="1"/>
      <p:bldP spid="1058860" grpId="0" animBg="1"/>
      <p:bldP spid="1058861" grpId="0" animBg="1"/>
      <p:bldP spid="1058872" grpId="0" animBg="1"/>
      <p:bldP spid="105887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x-none"/>
              <a:t>Aggregate User Interfaces</a:t>
            </a:r>
          </a:p>
        </p:txBody>
      </p:sp>
      <p:sp>
        <p:nvSpPr>
          <p:cNvPr id="71683" name="Rectangle 3"/>
          <p:cNvSpPr>
            <a:spLocks noGrp="1" noChangeArrowheads="1"/>
          </p:cNvSpPr>
          <p:nvPr>
            <p:ph type="body" idx="1"/>
          </p:nvPr>
        </p:nvSpPr>
        <p:spPr>
          <a:xfrm>
            <a:off x="152400" y="1295400"/>
            <a:ext cx="3810000" cy="5410200"/>
          </a:xfrm>
        </p:spPr>
        <p:txBody>
          <a:bodyPr/>
          <a:lstStyle/>
          <a:p>
            <a:pPr marL="0" indent="0"/>
            <a:r>
              <a:rPr lang="en-US" altLang="x-none">
                <a:latin typeface="Franklin Gothic Medium" charset="0"/>
              </a:rPr>
              <a:t>Control of Active Flows</a:t>
            </a:r>
            <a:endParaRPr lang="en-US" altLang="x-none"/>
          </a:p>
        </p:txBody>
      </p:sp>
      <p:sp>
        <p:nvSpPr>
          <p:cNvPr id="71684" name="Line 4"/>
          <p:cNvSpPr>
            <a:spLocks noChangeShapeType="1"/>
          </p:cNvSpPr>
          <p:nvPr/>
        </p:nvSpPr>
        <p:spPr bwMode="auto">
          <a:xfrm>
            <a:off x="3692525" y="3048000"/>
            <a:ext cx="1196975" cy="144780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685" name="Line 5"/>
          <p:cNvSpPr>
            <a:spLocks noChangeShapeType="1"/>
          </p:cNvSpPr>
          <p:nvPr/>
        </p:nvSpPr>
        <p:spPr bwMode="auto">
          <a:xfrm>
            <a:off x="3702050" y="4770438"/>
            <a:ext cx="1171575"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686" name="Line 6"/>
          <p:cNvSpPr>
            <a:spLocks noChangeShapeType="1"/>
          </p:cNvSpPr>
          <p:nvPr/>
        </p:nvSpPr>
        <p:spPr bwMode="auto">
          <a:xfrm flipV="1">
            <a:off x="3692525" y="3333750"/>
            <a:ext cx="1190625" cy="14366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687" name="AutoShape 7"/>
          <p:cNvSpPr>
            <a:spLocks noChangeArrowheads="1"/>
          </p:cNvSpPr>
          <p:nvPr/>
        </p:nvSpPr>
        <p:spPr bwMode="auto">
          <a:xfrm>
            <a:off x="2860675" y="2667000"/>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688" name="Rectangle 8"/>
          <p:cNvSpPr>
            <a:spLocks noChangeArrowheads="1"/>
          </p:cNvSpPr>
          <p:nvPr/>
        </p:nvSpPr>
        <p:spPr bwMode="auto">
          <a:xfrm>
            <a:off x="3160713" y="2967038"/>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689" name="Line 9"/>
          <p:cNvSpPr>
            <a:spLocks noChangeShapeType="1"/>
          </p:cNvSpPr>
          <p:nvPr/>
        </p:nvSpPr>
        <p:spPr bwMode="auto">
          <a:xfrm>
            <a:off x="3341688" y="3057525"/>
            <a:ext cx="239712"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690" name="Oval 10"/>
          <p:cNvSpPr>
            <a:spLocks noChangeArrowheads="1"/>
          </p:cNvSpPr>
          <p:nvPr/>
        </p:nvSpPr>
        <p:spPr bwMode="auto">
          <a:xfrm>
            <a:off x="3581400" y="2997200"/>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691" name="Text Box 11"/>
          <p:cNvSpPr txBox="1">
            <a:spLocks noChangeArrowheads="1"/>
          </p:cNvSpPr>
          <p:nvPr/>
        </p:nvSpPr>
        <p:spPr bwMode="auto">
          <a:xfrm>
            <a:off x="2860675" y="35099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DVD</a:t>
            </a:r>
          </a:p>
        </p:txBody>
      </p:sp>
      <p:sp>
        <p:nvSpPr>
          <p:cNvPr id="71692" name="AutoShape 12"/>
          <p:cNvSpPr>
            <a:spLocks noChangeArrowheads="1"/>
          </p:cNvSpPr>
          <p:nvPr/>
        </p:nvSpPr>
        <p:spPr bwMode="auto">
          <a:xfrm>
            <a:off x="4933950" y="4265613"/>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693" name="Text Box 13"/>
          <p:cNvSpPr txBox="1">
            <a:spLocks noChangeArrowheads="1"/>
          </p:cNvSpPr>
          <p:nvPr/>
        </p:nvSpPr>
        <p:spPr bwMode="auto">
          <a:xfrm>
            <a:off x="4933950" y="5108575"/>
            <a:ext cx="7810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TV</a:t>
            </a:r>
          </a:p>
        </p:txBody>
      </p:sp>
      <p:sp>
        <p:nvSpPr>
          <p:cNvPr id="71694" name="Rectangle 14"/>
          <p:cNvSpPr>
            <a:spLocks noChangeArrowheads="1"/>
          </p:cNvSpPr>
          <p:nvPr/>
        </p:nvSpPr>
        <p:spPr bwMode="auto">
          <a:xfrm>
            <a:off x="5233988" y="4565650"/>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695" name="Line 15"/>
          <p:cNvSpPr>
            <a:spLocks noChangeShapeType="1"/>
          </p:cNvSpPr>
          <p:nvPr/>
        </p:nvSpPr>
        <p:spPr bwMode="auto">
          <a:xfrm>
            <a:off x="4994275" y="4530725"/>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696" name="Oval 16"/>
          <p:cNvSpPr>
            <a:spLocks noChangeArrowheads="1"/>
          </p:cNvSpPr>
          <p:nvPr/>
        </p:nvSpPr>
        <p:spPr bwMode="auto">
          <a:xfrm>
            <a:off x="4873625" y="4475163"/>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697" name="Line 17"/>
          <p:cNvSpPr>
            <a:spLocks noChangeShapeType="1"/>
          </p:cNvSpPr>
          <p:nvPr/>
        </p:nvSpPr>
        <p:spPr bwMode="auto">
          <a:xfrm flipV="1">
            <a:off x="4994275" y="4657725"/>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698" name="Oval 18"/>
          <p:cNvSpPr>
            <a:spLocks noChangeArrowheads="1"/>
          </p:cNvSpPr>
          <p:nvPr/>
        </p:nvSpPr>
        <p:spPr bwMode="auto">
          <a:xfrm>
            <a:off x="4873625"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699" name="AutoShape 19"/>
          <p:cNvSpPr>
            <a:spLocks noChangeArrowheads="1"/>
          </p:cNvSpPr>
          <p:nvPr/>
        </p:nvSpPr>
        <p:spPr bwMode="auto">
          <a:xfrm>
            <a:off x="1489075" y="4384675"/>
            <a:ext cx="781050" cy="782638"/>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00" name="Line 20"/>
          <p:cNvSpPr>
            <a:spLocks noChangeShapeType="1"/>
          </p:cNvSpPr>
          <p:nvPr/>
        </p:nvSpPr>
        <p:spPr bwMode="auto">
          <a:xfrm>
            <a:off x="15494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01" name="Oval 21"/>
          <p:cNvSpPr>
            <a:spLocks noChangeArrowheads="1"/>
          </p:cNvSpPr>
          <p:nvPr/>
        </p:nvSpPr>
        <p:spPr bwMode="auto">
          <a:xfrm>
            <a:off x="220980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02" name="Text Box 22"/>
          <p:cNvSpPr txBox="1">
            <a:spLocks noChangeArrowheads="1"/>
          </p:cNvSpPr>
          <p:nvPr/>
        </p:nvSpPr>
        <p:spPr bwMode="auto">
          <a:xfrm>
            <a:off x="1489075" y="5227638"/>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#1</a:t>
            </a:r>
          </a:p>
        </p:txBody>
      </p:sp>
      <p:sp>
        <p:nvSpPr>
          <p:cNvPr id="71703" name="Line 23"/>
          <p:cNvSpPr>
            <a:spLocks noChangeShapeType="1"/>
          </p:cNvSpPr>
          <p:nvPr/>
        </p:nvSpPr>
        <p:spPr bwMode="auto">
          <a:xfrm flipV="1">
            <a:off x="15494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04" name="Oval 24"/>
          <p:cNvSpPr>
            <a:spLocks noChangeArrowheads="1"/>
          </p:cNvSpPr>
          <p:nvPr/>
        </p:nvSpPr>
        <p:spPr bwMode="auto">
          <a:xfrm>
            <a:off x="142875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05" name="Rectangle 25"/>
          <p:cNvSpPr>
            <a:spLocks noChangeArrowheads="1"/>
          </p:cNvSpPr>
          <p:nvPr/>
        </p:nvSpPr>
        <p:spPr bwMode="auto">
          <a:xfrm>
            <a:off x="1789113" y="4465638"/>
            <a:ext cx="180975" cy="179387"/>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06" name="Rectangle 26"/>
          <p:cNvSpPr>
            <a:spLocks noChangeArrowheads="1"/>
          </p:cNvSpPr>
          <p:nvPr/>
        </p:nvSpPr>
        <p:spPr bwMode="auto">
          <a:xfrm>
            <a:off x="17891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07" name="Line 27"/>
          <p:cNvSpPr>
            <a:spLocks noChangeShapeType="1"/>
          </p:cNvSpPr>
          <p:nvPr/>
        </p:nvSpPr>
        <p:spPr bwMode="auto">
          <a:xfrm flipV="1">
            <a:off x="19700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08" name="Rectangle 28"/>
          <p:cNvSpPr>
            <a:spLocks noChangeArrowheads="1"/>
          </p:cNvSpPr>
          <p:nvPr/>
        </p:nvSpPr>
        <p:spPr bwMode="auto">
          <a:xfrm>
            <a:off x="757238" y="4686300"/>
            <a:ext cx="180975" cy="179388"/>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09" name="Line 29"/>
          <p:cNvSpPr>
            <a:spLocks noChangeShapeType="1"/>
          </p:cNvSpPr>
          <p:nvPr/>
        </p:nvSpPr>
        <p:spPr bwMode="auto">
          <a:xfrm>
            <a:off x="938213" y="4775200"/>
            <a:ext cx="481012"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10" name="Text Box 30"/>
          <p:cNvSpPr txBox="1">
            <a:spLocks noChangeArrowheads="1"/>
          </p:cNvSpPr>
          <p:nvPr/>
        </p:nvSpPr>
        <p:spPr bwMode="auto">
          <a:xfrm>
            <a:off x="457200" y="4876800"/>
            <a:ext cx="781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900">
                <a:solidFill>
                  <a:schemeClr val="tx1"/>
                </a:solidFill>
                <a:latin typeface="Franklin Gothic Medium" charset="0"/>
              </a:rPr>
              <a:t>Broadcast</a:t>
            </a:r>
            <a:br>
              <a:rPr lang="en-US" altLang="x-none" sz="900">
                <a:solidFill>
                  <a:schemeClr val="tx1"/>
                </a:solidFill>
                <a:latin typeface="Franklin Gothic Medium" charset="0"/>
              </a:rPr>
            </a:br>
            <a:r>
              <a:rPr lang="en-US" altLang="x-none" sz="900">
                <a:solidFill>
                  <a:schemeClr val="tx1"/>
                </a:solidFill>
                <a:latin typeface="Franklin Gothic Medium" charset="0"/>
              </a:rPr>
              <a:t>Television</a:t>
            </a:r>
          </a:p>
        </p:txBody>
      </p:sp>
      <p:sp>
        <p:nvSpPr>
          <p:cNvPr id="71711" name="AutoShape 31"/>
          <p:cNvSpPr>
            <a:spLocks noChangeArrowheads="1"/>
          </p:cNvSpPr>
          <p:nvPr/>
        </p:nvSpPr>
        <p:spPr bwMode="auto">
          <a:xfrm>
            <a:off x="4933950" y="2782888"/>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12" name="Text Box 32"/>
          <p:cNvSpPr txBox="1">
            <a:spLocks noChangeArrowheads="1"/>
          </p:cNvSpPr>
          <p:nvPr/>
        </p:nvSpPr>
        <p:spPr bwMode="auto">
          <a:xfrm>
            <a:off x="4933950" y="36242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Receiver</a:t>
            </a:r>
          </a:p>
        </p:txBody>
      </p:sp>
      <p:sp>
        <p:nvSpPr>
          <p:cNvPr id="71713" name="Rectangle 33"/>
          <p:cNvSpPr>
            <a:spLocks noChangeArrowheads="1"/>
          </p:cNvSpPr>
          <p:nvPr/>
        </p:nvSpPr>
        <p:spPr bwMode="auto">
          <a:xfrm>
            <a:off x="5233988" y="3082925"/>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14" name="Line 34"/>
          <p:cNvSpPr>
            <a:spLocks noChangeShapeType="1"/>
          </p:cNvSpPr>
          <p:nvPr/>
        </p:nvSpPr>
        <p:spPr bwMode="auto">
          <a:xfrm>
            <a:off x="4994275" y="3048000"/>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15" name="Oval 35"/>
          <p:cNvSpPr>
            <a:spLocks noChangeArrowheads="1"/>
          </p:cNvSpPr>
          <p:nvPr/>
        </p:nvSpPr>
        <p:spPr bwMode="auto">
          <a:xfrm>
            <a:off x="4873625" y="2992438"/>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16" name="Line 36"/>
          <p:cNvSpPr>
            <a:spLocks noChangeShapeType="1"/>
          </p:cNvSpPr>
          <p:nvPr/>
        </p:nvSpPr>
        <p:spPr bwMode="auto">
          <a:xfrm flipV="1">
            <a:off x="4994275" y="3175000"/>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17" name="Oval 37"/>
          <p:cNvSpPr>
            <a:spLocks noChangeArrowheads="1"/>
          </p:cNvSpPr>
          <p:nvPr/>
        </p:nvSpPr>
        <p:spPr bwMode="auto">
          <a:xfrm>
            <a:off x="4873625" y="3233738"/>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18" name="AutoShape 38"/>
          <p:cNvSpPr>
            <a:spLocks noChangeArrowheads="1"/>
          </p:cNvSpPr>
          <p:nvPr/>
        </p:nvSpPr>
        <p:spPr bwMode="auto">
          <a:xfrm>
            <a:off x="2860675" y="4384675"/>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19" name="Line 39"/>
          <p:cNvSpPr>
            <a:spLocks noChangeShapeType="1"/>
          </p:cNvSpPr>
          <p:nvPr/>
        </p:nvSpPr>
        <p:spPr bwMode="auto">
          <a:xfrm>
            <a:off x="29210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20" name="Oval 40"/>
          <p:cNvSpPr>
            <a:spLocks noChangeArrowheads="1"/>
          </p:cNvSpPr>
          <p:nvPr/>
        </p:nvSpPr>
        <p:spPr bwMode="auto">
          <a:xfrm>
            <a:off x="358140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21" name="Text Box 41"/>
          <p:cNvSpPr txBox="1">
            <a:spLocks noChangeArrowheads="1"/>
          </p:cNvSpPr>
          <p:nvPr/>
        </p:nvSpPr>
        <p:spPr bwMode="auto">
          <a:xfrm>
            <a:off x="2860675" y="5226050"/>
            <a:ext cx="781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#2</a:t>
            </a:r>
          </a:p>
        </p:txBody>
      </p:sp>
      <p:sp>
        <p:nvSpPr>
          <p:cNvPr id="71722" name="Line 42"/>
          <p:cNvSpPr>
            <a:spLocks noChangeShapeType="1"/>
          </p:cNvSpPr>
          <p:nvPr/>
        </p:nvSpPr>
        <p:spPr bwMode="auto">
          <a:xfrm flipV="1">
            <a:off x="29210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23" name="Oval 43"/>
          <p:cNvSpPr>
            <a:spLocks noChangeArrowheads="1"/>
          </p:cNvSpPr>
          <p:nvPr/>
        </p:nvSpPr>
        <p:spPr bwMode="auto">
          <a:xfrm>
            <a:off x="280035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24" name="Rectangle 44"/>
          <p:cNvSpPr>
            <a:spLocks noChangeArrowheads="1"/>
          </p:cNvSpPr>
          <p:nvPr/>
        </p:nvSpPr>
        <p:spPr bwMode="auto">
          <a:xfrm>
            <a:off x="3160713" y="4464050"/>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25" name="Rectangle 45"/>
          <p:cNvSpPr>
            <a:spLocks noChangeArrowheads="1"/>
          </p:cNvSpPr>
          <p:nvPr/>
        </p:nvSpPr>
        <p:spPr bwMode="auto">
          <a:xfrm>
            <a:off x="31607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1726" name="Line 46"/>
          <p:cNvSpPr>
            <a:spLocks noChangeShapeType="1"/>
          </p:cNvSpPr>
          <p:nvPr/>
        </p:nvSpPr>
        <p:spPr bwMode="auto">
          <a:xfrm flipV="1">
            <a:off x="33416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27" name="Line 47"/>
          <p:cNvSpPr>
            <a:spLocks noChangeShapeType="1"/>
          </p:cNvSpPr>
          <p:nvPr/>
        </p:nvSpPr>
        <p:spPr bwMode="auto">
          <a:xfrm>
            <a:off x="2330450" y="4770438"/>
            <a:ext cx="481013"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1728" name="Line 48"/>
          <p:cNvSpPr>
            <a:spLocks noChangeShapeType="1"/>
          </p:cNvSpPr>
          <p:nvPr/>
        </p:nvSpPr>
        <p:spPr bwMode="auto">
          <a:xfrm>
            <a:off x="3702050" y="3057525"/>
            <a:ext cx="1171575"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71729" name="Picture 50" descr="dvd-activecontrols-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138" y="2292350"/>
            <a:ext cx="2651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1"/>
          <p:cNvPicPr>
            <a:picLocks noChangeAspect="1" noChangeArrowheads="1"/>
          </p:cNvPicPr>
          <p:nvPr/>
        </p:nvPicPr>
        <p:blipFill>
          <a:blip r:embed="rId3">
            <a:extLst>
              <a:ext uri="{28A0092B-C50C-407E-A947-70E740481C1C}">
                <a14:useLocalDpi xmlns:a14="http://schemas.microsoft.com/office/drawing/2010/main" val="0"/>
              </a:ext>
            </a:extLst>
          </a:blip>
          <a:srcRect l="1009" t="14960" r="28816" b="25629"/>
          <a:stretch>
            <a:fillRect/>
          </a:stretch>
        </p:blipFill>
        <p:spPr bwMode="auto">
          <a:xfrm>
            <a:off x="5214938" y="1371600"/>
            <a:ext cx="3319462" cy="2616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9" name="Rectangle 2"/>
          <p:cNvSpPr>
            <a:spLocks noGrp="1" noChangeArrowheads="1"/>
          </p:cNvSpPr>
          <p:nvPr>
            <p:ph type="title"/>
          </p:nvPr>
        </p:nvSpPr>
        <p:spPr/>
        <p:txBody>
          <a:bodyPr/>
          <a:lstStyle/>
          <a:p>
            <a:r>
              <a:rPr lang="en-US" altLang="x-none"/>
              <a:t>Motivation</a:t>
            </a:r>
          </a:p>
        </p:txBody>
      </p:sp>
      <p:pic>
        <p:nvPicPr>
          <p:cNvPr id="14340" name="Picture 3" descr="businessweekcan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00" y="1339850"/>
            <a:ext cx="3714750" cy="5181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1" name="Text Box 4"/>
          <p:cNvSpPr txBox="1">
            <a:spLocks noChangeArrowheads="1"/>
          </p:cNvSpPr>
          <p:nvPr/>
        </p:nvSpPr>
        <p:spPr bwMode="auto">
          <a:xfrm>
            <a:off x="2851150" y="6278563"/>
            <a:ext cx="1416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a:solidFill>
                  <a:schemeClr val="tx1"/>
                </a:solidFill>
                <a:latin typeface="Franklin Gothic Medium" charset="0"/>
              </a:rPr>
              <a:t>April 29, 1991</a:t>
            </a:r>
          </a:p>
        </p:txBody>
      </p:sp>
      <p:pic>
        <p:nvPicPr>
          <p:cNvPr id="1434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2722563"/>
            <a:ext cx="3422650" cy="29162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3" name="Picture 8"/>
          <p:cNvPicPr>
            <a:picLocks noChangeAspect="1" noChangeArrowheads="1"/>
          </p:cNvPicPr>
          <p:nvPr/>
        </p:nvPicPr>
        <p:blipFill>
          <a:blip r:embed="rId6">
            <a:extLst>
              <a:ext uri="{28A0092B-C50C-407E-A947-70E740481C1C}">
                <a14:useLocalDpi xmlns:a14="http://schemas.microsoft.com/office/drawing/2010/main" val="0"/>
              </a:ext>
            </a:extLst>
          </a:blip>
          <a:srcRect l="7593" t="17598" r="36424" b="14363"/>
          <a:stretch>
            <a:fillRect/>
          </a:stretch>
        </p:blipFill>
        <p:spPr bwMode="auto">
          <a:xfrm>
            <a:off x="5638800" y="3511550"/>
            <a:ext cx="3352800" cy="30257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44" name="Text Box 9"/>
          <p:cNvSpPr txBox="1">
            <a:spLocks noChangeArrowheads="1"/>
          </p:cNvSpPr>
          <p:nvPr/>
        </p:nvSpPr>
        <p:spPr bwMode="auto">
          <a:xfrm>
            <a:off x="7759700" y="4081463"/>
            <a:ext cx="138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a:solidFill>
                  <a:schemeClr val="tx1"/>
                </a:solidFill>
                <a:latin typeface="Franklin Gothic Medium" charset="0"/>
              </a:rPr>
              <a:t>CNN – Jan 2004</a:t>
            </a:r>
          </a:p>
        </p:txBody>
      </p:sp>
      <p:sp>
        <p:nvSpPr>
          <p:cNvPr id="14345" name="Text Box 10"/>
          <p:cNvSpPr txBox="1">
            <a:spLocks noChangeArrowheads="1"/>
          </p:cNvSpPr>
          <p:nvPr/>
        </p:nvSpPr>
        <p:spPr bwMode="auto">
          <a:xfrm>
            <a:off x="6235700" y="3027363"/>
            <a:ext cx="16891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a:solidFill>
                  <a:schemeClr val="tx1"/>
                </a:solidFill>
                <a:latin typeface="Franklin Gothic Medium" charset="0"/>
              </a:rPr>
              <a:t>Economist – Oct 2004</a:t>
            </a:r>
          </a:p>
        </p:txBody>
      </p:sp>
      <p:sp>
        <p:nvSpPr>
          <p:cNvPr id="14346" name="Text Box 6"/>
          <p:cNvSpPr txBox="1">
            <a:spLocks noChangeArrowheads="1"/>
          </p:cNvSpPr>
          <p:nvPr/>
        </p:nvSpPr>
        <p:spPr bwMode="auto">
          <a:xfrm>
            <a:off x="7467600" y="2057400"/>
            <a:ext cx="1181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200">
                <a:solidFill>
                  <a:schemeClr val="tx1"/>
                </a:solidFill>
                <a:latin typeface="Franklin Gothic Medium" charset="0"/>
              </a:rPr>
              <a:t>Nov 27, 2006</a:t>
            </a:r>
          </a:p>
        </p:txBody>
      </p:sp>
    </p:spTree>
  </p:cSld>
  <p:clrMapOvr>
    <a:masterClrMapping/>
  </p:clrMapOvr>
  <p:transition advTm="21561"/>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8" descr="dvd-activecontrols-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138" y="2292350"/>
            <a:ext cx="2651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p:cNvSpPr>
            <a:spLocks noGrp="1" noChangeArrowheads="1"/>
          </p:cNvSpPr>
          <p:nvPr>
            <p:ph type="title"/>
          </p:nvPr>
        </p:nvSpPr>
        <p:spPr/>
        <p:txBody>
          <a:bodyPr/>
          <a:lstStyle/>
          <a:p>
            <a:r>
              <a:rPr lang="en-US" altLang="x-none"/>
              <a:t>Aggregate User Interfaces</a:t>
            </a:r>
          </a:p>
        </p:txBody>
      </p:sp>
      <p:sp>
        <p:nvSpPr>
          <p:cNvPr id="72708" name="Rectangle 3"/>
          <p:cNvSpPr>
            <a:spLocks noGrp="1" noChangeArrowheads="1"/>
          </p:cNvSpPr>
          <p:nvPr>
            <p:ph type="body" idx="1"/>
          </p:nvPr>
        </p:nvSpPr>
        <p:spPr>
          <a:xfrm>
            <a:off x="152400" y="1295400"/>
            <a:ext cx="3810000" cy="5410200"/>
          </a:xfrm>
        </p:spPr>
        <p:txBody>
          <a:bodyPr/>
          <a:lstStyle/>
          <a:p>
            <a:pPr marL="0" indent="0"/>
            <a:r>
              <a:rPr lang="en-US" altLang="x-none">
                <a:latin typeface="Franklin Gothic Medium" charset="0"/>
              </a:rPr>
              <a:t>Control of Active Flows</a:t>
            </a:r>
            <a:endParaRPr lang="en-US" altLang="x-none"/>
          </a:p>
        </p:txBody>
      </p:sp>
      <p:sp>
        <p:nvSpPr>
          <p:cNvPr id="72709" name="Line 4"/>
          <p:cNvSpPr>
            <a:spLocks noChangeShapeType="1"/>
          </p:cNvSpPr>
          <p:nvPr/>
        </p:nvSpPr>
        <p:spPr bwMode="auto">
          <a:xfrm>
            <a:off x="3692525" y="3048000"/>
            <a:ext cx="1196975" cy="144780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10" name="Line 5"/>
          <p:cNvSpPr>
            <a:spLocks noChangeShapeType="1"/>
          </p:cNvSpPr>
          <p:nvPr/>
        </p:nvSpPr>
        <p:spPr bwMode="auto">
          <a:xfrm>
            <a:off x="3702050" y="4770438"/>
            <a:ext cx="1171575"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11" name="Line 6"/>
          <p:cNvSpPr>
            <a:spLocks noChangeShapeType="1"/>
          </p:cNvSpPr>
          <p:nvPr/>
        </p:nvSpPr>
        <p:spPr bwMode="auto">
          <a:xfrm flipV="1">
            <a:off x="3692525" y="3333750"/>
            <a:ext cx="1190625" cy="14366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12" name="AutoShape 8"/>
          <p:cNvSpPr>
            <a:spLocks noChangeArrowheads="1"/>
          </p:cNvSpPr>
          <p:nvPr/>
        </p:nvSpPr>
        <p:spPr bwMode="auto">
          <a:xfrm>
            <a:off x="2860675" y="2667000"/>
            <a:ext cx="781050" cy="781050"/>
          </a:xfrm>
          <a:prstGeom prst="roundRect">
            <a:avLst>
              <a:gd name="adj" fmla="val 16667"/>
            </a:avLst>
          </a:prstGeom>
          <a:solidFill>
            <a:srgbClr val="80808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13" name="Rectangle 9"/>
          <p:cNvSpPr>
            <a:spLocks noChangeArrowheads="1"/>
          </p:cNvSpPr>
          <p:nvPr/>
        </p:nvSpPr>
        <p:spPr bwMode="auto">
          <a:xfrm>
            <a:off x="3160713" y="2967038"/>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14" name="Line 10"/>
          <p:cNvSpPr>
            <a:spLocks noChangeShapeType="1"/>
          </p:cNvSpPr>
          <p:nvPr/>
        </p:nvSpPr>
        <p:spPr bwMode="auto">
          <a:xfrm>
            <a:off x="3341688" y="3057525"/>
            <a:ext cx="239712"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15" name="Oval 11"/>
          <p:cNvSpPr>
            <a:spLocks noChangeArrowheads="1"/>
          </p:cNvSpPr>
          <p:nvPr/>
        </p:nvSpPr>
        <p:spPr bwMode="auto">
          <a:xfrm>
            <a:off x="3581400" y="2997200"/>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16" name="Text Box 12"/>
          <p:cNvSpPr txBox="1">
            <a:spLocks noChangeArrowheads="1"/>
          </p:cNvSpPr>
          <p:nvPr/>
        </p:nvSpPr>
        <p:spPr bwMode="auto">
          <a:xfrm>
            <a:off x="2860675" y="35099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Demi" charset="0"/>
              </a:rPr>
              <a:t>DVD</a:t>
            </a:r>
          </a:p>
        </p:txBody>
      </p:sp>
      <p:sp>
        <p:nvSpPr>
          <p:cNvPr id="72717" name="AutoShape 13"/>
          <p:cNvSpPr>
            <a:spLocks noChangeArrowheads="1"/>
          </p:cNvSpPr>
          <p:nvPr/>
        </p:nvSpPr>
        <p:spPr bwMode="auto">
          <a:xfrm>
            <a:off x="4933950" y="4265613"/>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18" name="Text Box 14"/>
          <p:cNvSpPr txBox="1">
            <a:spLocks noChangeArrowheads="1"/>
          </p:cNvSpPr>
          <p:nvPr/>
        </p:nvSpPr>
        <p:spPr bwMode="auto">
          <a:xfrm>
            <a:off x="4933950" y="5108575"/>
            <a:ext cx="7810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TV</a:t>
            </a:r>
          </a:p>
        </p:txBody>
      </p:sp>
      <p:sp>
        <p:nvSpPr>
          <p:cNvPr id="72719" name="Rectangle 15"/>
          <p:cNvSpPr>
            <a:spLocks noChangeArrowheads="1"/>
          </p:cNvSpPr>
          <p:nvPr/>
        </p:nvSpPr>
        <p:spPr bwMode="auto">
          <a:xfrm>
            <a:off x="5233988" y="4565650"/>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20" name="Line 16"/>
          <p:cNvSpPr>
            <a:spLocks noChangeShapeType="1"/>
          </p:cNvSpPr>
          <p:nvPr/>
        </p:nvSpPr>
        <p:spPr bwMode="auto">
          <a:xfrm>
            <a:off x="4994275" y="4530725"/>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21" name="Oval 17"/>
          <p:cNvSpPr>
            <a:spLocks noChangeArrowheads="1"/>
          </p:cNvSpPr>
          <p:nvPr/>
        </p:nvSpPr>
        <p:spPr bwMode="auto">
          <a:xfrm>
            <a:off x="4873625" y="4475163"/>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22" name="Line 18"/>
          <p:cNvSpPr>
            <a:spLocks noChangeShapeType="1"/>
          </p:cNvSpPr>
          <p:nvPr/>
        </p:nvSpPr>
        <p:spPr bwMode="auto">
          <a:xfrm flipV="1">
            <a:off x="4994275" y="4657725"/>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23" name="Oval 19"/>
          <p:cNvSpPr>
            <a:spLocks noChangeArrowheads="1"/>
          </p:cNvSpPr>
          <p:nvPr/>
        </p:nvSpPr>
        <p:spPr bwMode="auto">
          <a:xfrm>
            <a:off x="4873625"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24" name="AutoShape 20"/>
          <p:cNvSpPr>
            <a:spLocks noChangeArrowheads="1"/>
          </p:cNvSpPr>
          <p:nvPr/>
        </p:nvSpPr>
        <p:spPr bwMode="auto">
          <a:xfrm>
            <a:off x="1489075" y="4384675"/>
            <a:ext cx="781050" cy="782638"/>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25" name="Line 21"/>
          <p:cNvSpPr>
            <a:spLocks noChangeShapeType="1"/>
          </p:cNvSpPr>
          <p:nvPr/>
        </p:nvSpPr>
        <p:spPr bwMode="auto">
          <a:xfrm>
            <a:off x="15494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26" name="Oval 22"/>
          <p:cNvSpPr>
            <a:spLocks noChangeArrowheads="1"/>
          </p:cNvSpPr>
          <p:nvPr/>
        </p:nvSpPr>
        <p:spPr bwMode="auto">
          <a:xfrm>
            <a:off x="220980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27" name="Text Box 23"/>
          <p:cNvSpPr txBox="1">
            <a:spLocks noChangeArrowheads="1"/>
          </p:cNvSpPr>
          <p:nvPr/>
        </p:nvSpPr>
        <p:spPr bwMode="auto">
          <a:xfrm>
            <a:off x="1489075" y="5227638"/>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#1</a:t>
            </a:r>
          </a:p>
        </p:txBody>
      </p:sp>
      <p:sp>
        <p:nvSpPr>
          <p:cNvPr id="72728" name="Line 24"/>
          <p:cNvSpPr>
            <a:spLocks noChangeShapeType="1"/>
          </p:cNvSpPr>
          <p:nvPr/>
        </p:nvSpPr>
        <p:spPr bwMode="auto">
          <a:xfrm flipV="1">
            <a:off x="15494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29" name="Oval 25"/>
          <p:cNvSpPr>
            <a:spLocks noChangeArrowheads="1"/>
          </p:cNvSpPr>
          <p:nvPr/>
        </p:nvSpPr>
        <p:spPr bwMode="auto">
          <a:xfrm>
            <a:off x="142875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30" name="Rectangle 26"/>
          <p:cNvSpPr>
            <a:spLocks noChangeArrowheads="1"/>
          </p:cNvSpPr>
          <p:nvPr/>
        </p:nvSpPr>
        <p:spPr bwMode="auto">
          <a:xfrm>
            <a:off x="1789113" y="4465638"/>
            <a:ext cx="180975" cy="179387"/>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31" name="Rectangle 27"/>
          <p:cNvSpPr>
            <a:spLocks noChangeArrowheads="1"/>
          </p:cNvSpPr>
          <p:nvPr/>
        </p:nvSpPr>
        <p:spPr bwMode="auto">
          <a:xfrm>
            <a:off x="17891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32" name="Line 28"/>
          <p:cNvSpPr>
            <a:spLocks noChangeShapeType="1"/>
          </p:cNvSpPr>
          <p:nvPr/>
        </p:nvSpPr>
        <p:spPr bwMode="auto">
          <a:xfrm flipV="1">
            <a:off x="19700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33" name="Rectangle 29"/>
          <p:cNvSpPr>
            <a:spLocks noChangeArrowheads="1"/>
          </p:cNvSpPr>
          <p:nvPr/>
        </p:nvSpPr>
        <p:spPr bwMode="auto">
          <a:xfrm>
            <a:off x="757238" y="4686300"/>
            <a:ext cx="180975" cy="179388"/>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34" name="Line 30"/>
          <p:cNvSpPr>
            <a:spLocks noChangeShapeType="1"/>
          </p:cNvSpPr>
          <p:nvPr/>
        </p:nvSpPr>
        <p:spPr bwMode="auto">
          <a:xfrm>
            <a:off x="938213" y="4775200"/>
            <a:ext cx="481012"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35" name="Text Box 31"/>
          <p:cNvSpPr txBox="1">
            <a:spLocks noChangeArrowheads="1"/>
          </p:cNvSpPr>
          <p:nvPr/>
        </p:nvSpPr>
        <p:spPr bwMode="auto">
          <a:xfrm>
            <a:off x="457200" y="4876800"/>
            <a:ext cx="781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900">
                <a:solidFill>
                  <a:schemeClr val="tx1"/>
                </a:solidFill>
                <a:latin typeface="Franklin Gothic Medium" charset="0"/>
              </a:rPr>
              <a:t>Broadcast</a:t>
            </a:r>
            <a:br>
              <a:rPr lang="en-US" altLang="x-none" sz="900">
                <a:solidFill>
                  <a:schemeClr val="tx1"/>
                </a:solidFill>
                <a:latin typeface="Franklin Gothic Medium" charset="0"/>
              </a:rPr>
            </a:br>
            <a:r>
              <a:rPr lang="en-US" altLang="x-none" sz="900">
                <a:solidFill>
                  <a:schemeClr val="tx1"/>
                </a:solidFill>
                <a:latin typeface="Franklin Gothic Medium" charset="0"/>
              </a:rPr>
              <a:t>Television</a:t>
            </a:r>
          </a:p>
        </p:txBody>
      </p:sp>
      <p:sp>
        <p:nvSpPr>
          <p:cNvPr id="72736" name="AutoShape 32"/>
          <p:cNvSpPr>
            <a:spLocks noChangeArrowheads="1"/>
          </p:cNvSpPr>
          <p:nvPr/>
        </p:nvSpPr>
        <p:spPr bwMode="auto">
          <a:xfrm>
            <a:off x="4933950" y="2782888"/>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37" name="Text Box 33"/>
          <p:cNvSpPr txBox="1">
            <a:spLocks noChangeArrowheads="1"/>
          </p:cNvSpPr>
          <p:nvPr/>
        </p:nvSpPr>
        <p:spPr bwMode="auto">
          <a:xfrm>
            <a:off x="4933950" y="36242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Receiver</a:t>
            </a:r>
          </a:p>
        </p:txBody>
      </p:sp>
      <p:sp>
        <p:nvSpPr>
          <p:cNvPr id="72738" name="Rectangle 34"/>
          <p:cNvSpPr>
            <a:spLocks noChangeArrowheads="1"/>
          </p:cNvSpPr>
          <p:nvPr/>
        </p:nvSpPr>
        <p:spPr bwMode="auto">
          <a:xfrm>
            <a:off x="5233988" y="3082925"/>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39" name="Line 35"/>
          <p:cNvSpPr>
            <a:spLocks noChangeShapeType="1"/>
          </p:cNvSpPr>
          <p:nvPr/>
        </p:nvSpPr>
        <p:spPr bwMode="auto">
          <a:xfrm>
            <a:off x="4994275" y="3048000"/>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40" name="Oval 36"/>
          <p:cNvSpPr>
            <a:spLocks noChangeArrowheads="1"/>
          </p:cNvSpPr>
          <p:nvPr/>
        </p:nvSpPr>
        <p:spPr bwMode="auto">
          <a:xfrm>
            <a:off x="4873625" y="2992438"/>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41" name="Line 37"/>
          <p:cNvSpPr>
            <a:spLocks noChangeShapeType="1"/>
          </p:cNvSpPr>
          <p:nvPr/>
        </p:nvSpPr>
        <p:spPr bwMode="auto">
          <a:xfrm flipV="1">
            <a:off x="4994275" y="3175000"/>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42" name="Oval 38"/>
          <p:cNvSpPr>
            <a:spLocks noChangeArrowheads="1"/>
          </p:cNvSpPr>
          <p:nvPr/>
        </p:nvSpPr>
        <p:spPr bwMode="auto">
          <a:xfrm>
            <a:off x="4873625" y="3233738"/>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43" name="AutoShape 40"/>
          <p:cNvSpPr>
            <a:spLocks noChangeArrowheads="1"/>
          </p:cNvSpPr>
          <p:nvPr/>
        </p:nvSpPr>
        <p:spPr bwMode="auto">
          <a:xfrm>
            <a:off x="2860675" y="4384675"/>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44" name="Line 41"/>
          <p:cNvSpPr>
            <a:spLocks noChangeShapeType="1"/>
          </p:cNvSpPr>
          <p:nvPr/>
        </p:nvSpPr>
        <p:spPr bwMode="auto">
          <a:xfrm>
            <a:off x="29210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45" name="Oval 42"/>
          <p:cNvSpPr>
            <a:spLocks noChangeArrowheads="1"/>
          </p:cNvSpPr>
          <p:nvPr/>
        </p:nvSpPr>
        <p:spPr bwMode="auto">
          <a:xfrm>
            <a:off x="358140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46" name="Text Box 43"/>
          <p:cNvSpPr txBox="1">
            <a:spLocks noChangeArrowheads="1"/>
          </p:cNvSpPr>
          <p:nvPr/>
        </p:nvSpPr>
        <p:spPr bwMode="auto">
          <a:xfrm>
            <a:off x="2860675" y="5226050"/>
            <a:ext cx="781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#2</a:t>
            </a:r>
          </a:p>
        </p:txBody>
      </p:sp>
      <p:sp>
        <p:nvSpPr>
          <p:cNvPr id="72747" name="Line 44"/>
          <p:cNvSpPr>
            <a:spLocks noChangeShapeType="1"/>
          </p:cNvSpPr>
          <p:nvPr/>
        </p:nvSpPr>
        <p:spPr bwMode="auto">
          <a:xfrm flipV="1">
            <a:off x="29210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48" name="Oval 45"/>
          <p:cNvSpPr>
            <a:spLocks noChangeArrowheads="1"/>
          </p:cNvSpPr>
          <p:nvPr/>
        </p:nvSpPr>
        <p:spPr bwMode="auto">
          <a:xfrm>
            <a:off x="280035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49" name="Rectangle 46"/>
          <p:cNvSpPr>
            <a:spLocks noChangeArrowheads="1"/>
          </p:cNvSpPr>
          <p:nvPr/>
        </p:nvSpPr>
        <p:spPr bwMode="auto">
          <a:xfrm>
            <a:off x="3160713" y="4464050"/>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50" name="Rectangle 47"/>
          <p:cNvSpPr>
            <a:spLocks noChangeArrowheads="1"/>
          </p:cNvSpPr>
          <p:nvPr/>
        </p:nvSpPr>
        <p:spPr bwMode="auto">
          <a:xfrm>
            <a:off x="31607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2751" name="Line 48"/>
          <p:cNvSpPr>
            <a:spLocks noChangeShapeType="1"/>
          </p:cNvSpPr>
          <p:nvPr/>
        </p:nvSpPr>
        <p:spPr bwMode="auto">
          <a:xfrm flipV="1">
            <a:off x="33416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52" name="Line 49"/>
          <p:cNvSpPr>
            <a:spLocks noChangeShapeType="1"/>
          </p:cNvSpPr>
          <p:nvPr/>
        </p:nvSpPr>
        <p:spPr bwMode="auto">
          <a:xfrm>
            <a:off x="2330450" y="4770438"/>
            <a:ext cx="481013"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2753" name="Line 50"/>
          <p:cNvSpPr>
            <a:spLocks noChangeShapeType="1"/>
          </p:cNvSpPr>
          <p:nvPr/>
        </p:nvSpPr>
        <p:spPr bwMode="auto">
          <a:xfrm>
            <a:off x="3702050" y="3057525"/>
            <a:ext cx="1171575"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61940" name="Rectangle 52"/>
          <p:cNvSpPr>
            <a:spLocks noChangeArrowheads="1"/>
          </p:cNvSpPr>
          <p:nvPr/>
        </p:nvSpPr>
        <p:spPr bwMode="auto">
          <a:xfrm>
            <a:off x="6146800" y="3251200"/>
            <a:ext cx="2590800" cy="2286000"/>
          </a:xfrm>
          <a:prstGeom prst="rect">
            <a:avLst/>
          </a:prstGeom>
          <a:noFill/>
          <a:ln w="38100">
            <a:solidFill>
              <a:srgbClr val="FF0000"/>
            </a:solidFill>
            <a:miter lim="800000"/>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1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94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52" descr="dvd-activecontrols-t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138" y="2292350"/>
            <a:ext cx="2651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2"/>
          <p:cNvSpPr>
            <a:spLocks noGrp="1" noChangeArrowheads="1"/>
          </p:cNvSpPr>
          <p:nvPr>
            <p:ph type="title"/>
          </p:nvPr>
        </p:nvSpPr>
        <p:spPr/>
        <p:txBody>
          <a:bodyPr/>
          <a:lstStyle/>
          <a:p>
            <a:r>
              <a:rPr lang="en-US" altLang="x-none"/>
              <a:t>Aggregate User Interfaces</a:t>
            </a:r>
          </a:p>
        </p:txBody>
      </p:sp>
      <p:sp>
        <p:nvSpPr>
          <p:cNvPr id="73732" name="Rectangle 3"/>
          <p:cNvSpPr>
            <a:spLocks noGrp="1" noChangeArrowheads="1"/>
          </p:cNvSpPr>
          <p:nvPr>
            <p:ph type="body" idx="1"/>
          </p:nvPr>
        </p:nvSpPr>
        <p:spPr>
          <a:xfrm>
            <a:off x="152400" y="1295400"/>
            <a:ext cx="3810000" cy="5410200"/>
          </a:xfrm>
        </p:spPr>
        <p:txBody>
          <a:bodyPr/>
          <a:lstStyle/>
          <a:p>
            <a:pPr marL="0" indent="0"/>
            <a:r>
              <a:rPr lang="en-US" altLang="x-none">
                <a:latin typeface="Franklin Gothic Medium" charset="0"/>
              </a:rPr>
              <a:t>Control of Active Flows</a:t>
            </a:r>
            <a:endParaRPr lang="en-US" altLang="x-none"/>
          </a:p>
        </p:txBody>
      </p:sp>
      <p:sp>
        <p:nvSpPr>
          <p:cNvPr id="73733" name="Line 4"/>
          <p:cNvSpPr>
            <a:spLocks noChangeShapeType="1"/>
          </p:cNvSpPr>
          <p:nvPr/>
        </p:nvSpPr>
        <p:spPr bwMode="auto">
          <a:xfrm>
            <a:off x="3692525" y="3048000"/>
            <a:ext cx="1196975" cy="144780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34" name="Line 5"/>
          <p:cNvSpPr>
            <a:spLocks noChangeShapeType="1"/>
          </p:cNvSpPr>
          <p:nvPr/>
        </p:nvSpPr>
        <p:spPr bwMode="auto">
          <a:xfrm>
            <a:off x="3702050" y="4770438"/>
            <a:ext cx="1171575"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35" name="Line 6"/>
          <p:cNvSpPr>
            <a:spLocks noChangeShapeType="1"/>
          </p:cNvSpPr>
          <p:nvPr/>
        </p:nvSpPr>
        <p:spPr bwMode="auto">
          <a:xfrm flipV="1">
            <a:off x="3692525" y="3333750"/>
            <a:ext cx="1190625" cy="14366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36" name="AutoShape 7"/>
          <p:cNvSpPr>
            <a:spLocks noChangeArrowheads="1"/>
          </p:cNvSpPr>
          <p:nvPr/>
        </p:nvSpPr>
        <p:spPr bwMode="auto">
          <a:xfrm>
            <a:off x="2860675" y="2667000"/>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37" name="Rectangle 8"/>
          <p:cNvSpPr>
            <a:spLocks noChangeArrowheads="1"/>
          </p:cNvSpPr>
          <p:nvPr/>
        </p:nvSpPr>
        <p:spPr bwMode="auto">
          <a:xfrm>
            <a:off x="3160713" y="2967038"/>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38" name="Line 9"/>
          <p:cNvSpPr>
            <a:spLocks noChangeShapeType="1"/>
          </p:cNvSpPr>
          <p:nvPr/>
        </p:nvSpPr>
        <p:spPr bwMode="auto">
          <a:xfrm>
            <a:off x="3341688" y="3057525"/>
            <a:ext cx="239712"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39" name="Oval 10"/>
          <p:cNvSpPr>
            <a:spLocks noChangeArrowheads="1"/>
          </p:cNvSpPr>
          <p:nvPr/>
        </p:nvSpPr>
        <p:spPr bwMode="auto">
          <a:xfrm>
            <a:off x="3581400" y="2997200"/>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40" name="Text Box 11"/>
          <p:cNvSpPr txBox="1">
            <a:spLocks noChangeArrowheads="1"/>
          </p:cNvSpPr>
          <p:nvPr/>
        </p:nvSpPr>
        <p:spPr bwMode="auto">
          <a:xfrm>
            <a:off x="2860675" y="35099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DVD</a:t>
            </a:r>
          </a:p>
        </p:txBody>
      </p:sp>
      <p:sp>
        <p:nvSpPr>
          <p:cNvPr id="73741" name="AutoShape 12"/>
          <p:cNvSpPr>
            <a:spLocks noChangeArrowheads="1"/>
          </p:cNvSpPr>
          <p:nvPr/>
        </p:nvSpPr>
        <p:spPr bwMode="auto">
          <a:xfrm>
            <a:off x="4933950" y="4265613"/>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42" name="Text Box 13"/>
          <p:cNvSpPr txBox="1">
            <a:spLocks noChangeArrowheads="1"/>
          </p:cNvSpPr>
          <p:nvPr/>
        </p:nvSpPr>
        <p:spPr bwMode="auto">
          <a:xfrm>
            <a:off x="4933950" y="5108575"/>
            <a:ext cx="7810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TV</a:t>
            </a:r>
          </a:p>
        </p:txBody>
      </p:sp>
      <p:sp>
        <p:nvSpPr>
          <p:cNvPr id="73743" name="Rectangle 14"/>
          <p:cNvSpPr>
            <a:spLocks noChangeArrowheads="1"/>
          </p:cNvSpPr>
          <p:nvPr/>
        </p:nvSpPr>
        <p:spPr bwMode="auto">
          <a:xfrm>
            <a:off x="5233988" y="4565650"/>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44" name="Line 15"/>
          <p:cNvSpPr>
            <a:spLocks noChangeShapeType="1"/>
          </p:cNvSpPr>
          <p:nvPr/>
        </p:nvSpPr>
        <p:spPr bwMode="auto">
          <a:xfrm>
            <a:off x="4994275" y="4530725"/>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45" name="Oval 16"/>
          <p:cNvSpPr>
            <a:spLocks noChangeArrowheads="1"/>
          </p:cNvSpPr>
          <p:nvPr/>
        </p:nvSpPr>
        <p:spPr bwMode="auto">
          <a:xfrm>
            <a:off x="4873625" y="4475163"/>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46" name="Line 17"/>
          <p:cNvSpPr>
            <a:spLocks noChangeShapeType="1"/>
          </p:cNvSpPr>
          <p:nvPr/>
        </p:nvSpPr>
        <p:spPr bwMode="auto">
          <a:xfrm flipV="1">
            <a:off x="4994275" y="4657725"/>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47" name="Oval 18"/>
          <p:cNvSpPr>
            <a:spLocks noChangeArrowheads="1"/>
          </p:cNvSpPr>
          <p:nvPr/>
        </p:nvSpPr>
        <p:spPr bwMode="auto">
          <a:xfrm>
            <a:off x="4873625"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48" name="AutoShape 19"/>
          <p:cNvSpPr>
            <a:spLocks noChangeArrowheads="1"/>
          </p:cNvSpPr>
          <p:nvPr/>
        </p:nvSpPr>
        <p:spPr bwMode="auto">
          <a:xfrm>
            <a:off x="1489075" y="4384675"/>
            <a:ext cx="781050" cy="782638"/>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49" name="Line 20"/>
          <p:cNvSpPr>
            <a:spLocks noChangeShapeType="1"/>
          </p:cNvSpPr>
          <p:nvPr/>
        </p:nvSpPr>
        <p:spPr bwMode="auto">
          <a:xfrm>
            <a:off x="15494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50" name="Oval 21"/>
          <p:cNvSpPr>
            <a:spLocks noChangeArrowheads="1"/>
          </p:cNvSpPr>
          <p:nvPr/>
        </p:nvSpPr>
        <p:spPr bwMode="auto">
          <a:xfrm>
            <a:off x="220980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51" name="Text Box 22"/>
          <p:cNvSpPr txBox="1">
            <a:spLocks noChangeArrowheads="1"/>
          </p:cNvSpPr>
          <p:nvPr/>
        </p:nvSpPr>
        <p:spPr bwMode="auto">
          <a:xfrm>
            <a:off x="1489075" y="5227638"/>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#1</a:t>
            </a:r>
          </a:p>
        </p:txBody>
      </p:sp>
      <p:sp>
        <p:nvSpPr>
          <p:cNvPr id="73752" name="Line 23"/>
          <p:cNvSpPr>
            <a:spLocks noChangeShapeType="1"/>
          </p:cNvSpPr>
          <p:nvPr/>
        </p:nvSpPr>
        <p:spPr bwMode="auto">
          <a:xfrm flipV="1">
            <a:off x="15494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53" name="Oval 24"/>
          <p:cNvSpPr>
            <a:spLocks noChangeArrowheads="1"/>
          </p:cNvSpPr>
          <p:nvPr/>
        </p:nvSpPr>
        <p:spPr bwMode="auto">
          <a:xfrm>
            <a:off x="142875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54" name="Rectangle 25"/>
          <p:cNvSpPr>
            <a:spLocks noChangeArrowheads="1"/>
          </p:cNvSpPr>
          <p:nvPr/>
        </p:nvSpPr>
        <p:spPr bwMode="auto">
          <a:xfrm>
            <a:off x="1789113" y="4465638"/>
            <a:ext cx="180975" cy="179387"/>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55" name="Rectangle 26"/>
          <p:cNvSpPr>
            <a:spLocks noChangeArrowheads="1"/>
          </p:cNvSpPr>
          <p:nvPr/>
        </p:nvSpPr>
        <p:spPr bwMode="auto">
          <a:xfrm>
            <a:off x="17891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56" name="Line 27"/>
          <p:cNvSpPr>
            <a:spLocks noChangeShapeType="1"/>
          </p:cNvSpPr>
          <p:nvPr/>
        </p:nvSpPr>
        <p:spPr bwMode="auto">
          <a:xfrm flipV="1">
            <a:off x="19700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57" name="Rectangle 28"/>
          <p:cNvSpPr>
            <a:spLocks noChangeArrowheads="1"/>
          </p:cNvSpPr>
          <p:nvPr/>
        </p:nvSpPr>
        <p:spPr bwMode="auto">
          <a:xfrm>
            <a:off x="757238" y="4686300"/>
            <a:ext cx="180975" cy="179388"/>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58" name="Line 29"/>
          <p:cNvSpPr>
            <a:spLocks noChangeShapeType="1"/>
          </p:cNvSpPr>
          <p:nvPr/>
        </p:nvSpPr>
        <p:spPr bwMode="auto">
          <a:xfrm>
            <a:off x="938213" y="4775200"/>
            <a:ext cx="481012"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59" name="Text Box 30"/>
          <p:cNvSpPr txBox="1">
            <a:spLocks noChangeArrowheads="1"/>
          </p:cNvSpPr>
          <p:nvPr/>
        </p:nvSpPr>
        <p:spPr bwMode="auto">
          <a:xfrm>
            <a:off x="457200" y="4876800"/>
            <a:ext cx="781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900">
                <a:solidFill>
                  <a:schemeClr val="tx1"/>
                </a:solidFill>
                <a:latin typeface="Franklin Gothic Medium" charset="0"/>
              </a:rPr>
              <a:t>Broadcast</a:t>
            </a:r>
            <a:br>
              <a:rPr lang="en-US" altLang="x-none" sz="900">
                <a:solidFill>
                  <a:schemeClr val="tx1"/>
                </a:solidFill>
                <a:latin typeface="Franklin Gothic Medium" charset="0"/>
              </a:rPr>
            </a:br>
            <a:r>
              <a:rPr lang="en-US" altLang="x-none" sz="900">
                <a:solidFill>
                  <a:schemeClr val="tx1"/>
                </a:solidFill>
                <a:latin typeface="Franklin Gothic Medium" charset="0"/>
              </a:rPr>
              <a:t>Television</a:t>
            </a:r>
          </a:p>
        </p:txBody>
      </p:sp>
      <p:sp>
        <p:nvSpPr>
          <p:cNvPr id="73760" name="AutoShape 31"/>
          <p:cNvSpPr>
            <a:spLocks noChangeArrowheads="1"/>
          </p:cNvSpPr>
          <p:nvPr/>
        </p:nvSpPr>
        <p:spPr bwMode="auto">
          <a:xfrm>
            <a:off x="4933950" y="2782888"/>
            <a:ext cx="781050" cy="781050"/>
          </a:xfrm>
          <a:prstGeom prst="roundRect">
            <a:avLst>
              <a:gd name="adj" fmla="val 16667"/>
            </a:avLst>
          </a:prstGeom>
          <a:solidFill>
            <a:srgbClr val="80808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61" name="Text Box 32"/>
          <p:cNvSpPr txBox="1">
            <a:spLocks noChangeArrowheads="1"/>
          </p:cNvSpPr>
          <p:nvPr/>
        </p:nvSpPr>
        <p:spPr bwMode="auto">
          <a:xfrm>
            <a:off x="4933950" y="36242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Demi" charset="0"/>
              </a:rPr>
              <a:t>Receiver</a:t>
            </a:r>
          </a:p>
        </p:txBody>
      </p:sp>
      <p:sp>
        <p:nvSpPr>
          <p:cNvPr id="73762" name="Rectangle 33"/>
          <p:cNvSpPr>
            <a:spLocks noChangeArrowheads="1"/>
          </p:cNvSpPr>
          <p:nvPr/>
        </p:nvSpPr>
        <p:spPr bwMode="auto">
          <a:xfrm>
            <a:off x="5233988" y="3082925"/>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63" name="Line 34"/>
          <p:cNvSpPr>
            <a:spLocks noChangeShapeType="1"/>
          </p:cNvSpPr>
          <p:nvPr/>
        </p:nvSpPr>
        <p:spPr bwMode="auto">
          <a:xfrm>
            <a:off x="4994275" y="3048000"/>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64" name="Oval 35"/>
          <p:cNvSpPr>
            <a:spLocks noChangeArrowheads="1"/>
          </p:cNvSpPr>
          <p:nvPr/>
        </p:nvSpPr>
        <p:spPr bwMode="auto">
          <a:xfrm>
            <a:off x="4873625" y="2992438"/>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65" name="Line 36"/>
          <p:cNvSpPr>
            <a:spLocks noChangeShapeType="1"/>
          </p:cNvSpPr>
          <p:nvPr/>
        </p:nvSpPr>
        <p:spPr bwMode="auto">
          <a:xfrm flipV="1">
            <a:off x="4994275" y="3175000"/>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66" name="Oval 37"/>
          <p:cNvSpPr>
            <a:spLocks noChangeArrowheads="1"/>
          </p:cNvSpPr>
          <p:nvPr/>
        </p:nvSpPr>
        <p:spPr bwMode="auto">
          <a:xfrm>
            <a:off x="4873625" y="3233738"/>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67" name="AutoShape 38"/>
          <p:cNvSpPr>
            <a:spLocks noChangeArrowheads="1"/>
          </p:cNvSpPr>
          <p:nvPr/>
        </p:nvSpPr>
        <p:spPr bwMode="auto">
          <a:xfrm>
            <a:off x="2860675" y="4384675"/>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68" name="Line 39"/>
          <p:cNvSpPr>
            <a:spLocks noChangeShapeType="1"/>
          </p:cNvSpPr>
          <p:nvPr/>
        </p:nvSpPr>
        <p:spPr bwMode="auto">
          <a:xfrm>
            <a:off x="29210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69" name="Oval 40"/>
          <p:cNvSpPr>
            <a:spLocks noChangeArrowheads="1"/>
          </p:cNvSpPr>
          <p:nvPr/>
        </p:nvSpPr>
        <p:spPr bwMode="auto">
          <a:xfrm>
            <a:off x="358140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70" name="Text Box 41"/>
          <p:cNvSpPr txBox="1">
            <a:spLocks noChangeArrowheads="1"/>
          </p:cNvSpPr>
          <p:nvPr/>
        </p:nvSpPr>
        <p:spPr bwMode="auto">
          <a:xfrm>
            <a:off x="2860675" y="5226050"/>
            <a:ext cx="781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#2</a:t>
            </a:r>
          </a:p>
        </p:txBody>
      </p:sp>
      <p:sp>
        <p:nvSpPr>
          <p:cNvPr id="73771" name="Line 42"/>
          <p:cNvSpPr>
            <a:spLocks noChangeShapeType="1"/>
          </p:cNvSpPr>
          <p:nvPr/>
        </p:nvSpPr>
        <p:spPr bwMode="auto">
          <a:xfrm flipV="1">
            <a:off x="29210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72" name="Oval 43"/>
          <p:cNvSpPr>
            <a:spLocks noChangeArrowheads="1"/>
          </p:cNvSpPr>
          <p:nvPr/>
        </p:nvSpPr>
        <p:spPr bwMode="auto">
          <a:xfrm>
            <a:off x="280035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73" name="Rectangle 44"/>
          <p:cNvSpPr>
            <a:spLocks noChangeArrowheads="1"/>
          </p:cNvSpPr>
          <p:nvPr/>
        </p:nvSpPr>
        <p:spPr bwMode="auto">
          <a:xfrm>
            <a:off x="3160713" y="4464050"/>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74" name="Rectangle 45"/>
          <p:cNvSpPr>
            <a:spLocks noChangeArrowheads="1"/>
          </p:cNvSpPr>
          <p:nvPr/>
        </p:nvSpPr>
        <p:spPr bwMode="auto">
          <a:xfrm>
            <a:off x="31607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3775" name="Line 46"/>
          <p:cNvSpPr>
            <a:spLocks noChangeShapeType="1"/>
          </p:cNvSpPr>
          <p:nvPr/>
        </p:nvSpPr>
        <p:spPr bwMode="auto">
          <a:xfrm flipV="1">
            <a:off x="33416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76" name="Line 47"/>
          <p:cNvSpPr>
            <a:spLocks noChangeShapeType="1"/>
          </p:cNvSpPr>
          <p:nvPr/>
        </p:nvSpPr>
        <p:spPr bwMode="auto">
          <a:xfrm>
            <a:off x="2330450" y="4770438"/>
            <a:ext cx="481013"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3777" name="Line 48"/>
          <p:cNvSpPr>
            <a:spLocks noChangeShapeType="1"/>
          </p:cNvSpPr>
          <p:nvPr/>
        </p:nvSpPr>
        <p:spPr bwMode="auto">
          <a:xfrm>
            <a:off x="3702050" y="3057525"/>
            <a:ext cx="1171575"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62962" name="Rectangle 50"/>
          <p:cNvSpPr>
            <a:spLocks noChangeArrowheads="1"/>
          </p:cNvSpPr>
          <p:nvPr/>
        </p:nvSpPr>
        <p:spPr bwMode="auto">
          <a:xfrm>
            <a:off x="6629400" y="2590800"/>
            <a:ext cx="20574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2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96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3" descr="dvd-activecontrols-t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138" y="2292350"/>
            <a:ext cx="2651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988" name="Picture 52" descr="dvd-activecontrols-bot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0138" y="2292350"/>
            <a:ext cx="2651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Rectangle 2"/>
          <p:cNvSpPr>
            <a:spLocks noGrp="1" noChangeArrowheads="1"/>
          </p:cNvSpPr>
          <p:nvPr>
            <p:ph type="title"/>
          </p:nvPr>
        </p:nvSpPr>
        <p:spPr/>
        <p:txBody>
          <a:bodyPr/>
          <a:lstStyle/>
          <a:p>
            <a:r>
              <a:rPr lang="en-US" altLang="x-none"/>
              <a:t>Aggregate User Interfaces</a:t>
            </a:r>
          </a:p>
        </p:txBody>
      </p:sp>
      <p:sp>
        <p:nvSpPr>
          <p:cNvPr id="74757" name="Rectangle 3"/>
          <p:cNvSpPr>
            <a:spLocks noGrp="1" noChangeArrowheads="1"/>
          </p:cNvSpPr>
          <p:nvPr>
            <p:ph type="body" idx="1"/>
          </p:nvPr>
        </p:nvSpPr>
        <p:spPr>
          <a:xfrm>
            <a:off x="152400" y="1295400"/>
            <a:ext cx="3810000" cy="5410200"/>
          </a:xfrm>
        </p:spPr>
        <p:txBody>
          <a:bodyPr/>
          <a:lstStyle/>
          <a:p>
            <a:pPr marL="0" indent="0"/>
            <a:r>
              <a:rPr lang="en-US" altLang="x-none">
                <a:latin typeface="Franklin Gothic Medium" charset="0"/>
              </a:rPr>
              <a:t>Control of Active Flows</a:t>
            </a:r>
            <a:endParaRPr lang="en-US" altLang="x-none"/>
          </a:p>
        </p:txBody>
      </p:sp>
      <p:sp>
        <p:nvSpPr>
          <p:cNvPr id="74758" name="Line 4"/>
          <p:cNvSpPr>
            <a:spLocks noChangeShapeType="1"/>
          </p:cNvSpPr>
          <p:nvPr/>
        </p:nvSpPr>
        <p:spPr bwMode="auto">
          <a:xfrm>
            <a:off x="3692525" y="3048000"/>
            <a:ext cx="1196975" cy="144780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59" name="Line 5"/>
          <p:cNvSpPr>
            <a:spLocks noChangeShapeType="1"/>
          </p:cNvSpPr>
          <p:nvPr/>
        </p:nvSpPr>
        <p:spPr bwMode="auto">
          <a:xfrm>
            <a:off x="3702050" y="4770438"/>
            <a:ext cx="1171575"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60" name="Line 6"/>
          <p:cNvSpPr>
            <a:spLocks noChangeShapeType="1"/>
          </p:cNvSpPr>
          <p:nvPr/>
        </p:nvSpPr>
        <p:spPr bwMode="auto">
          <a:xfrm flipV="1">
            <a:off x="3692525" y="3333750"/>
            <a:ext cx="1190625" cy="14366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61" name="AutoShape 7"/>
          <p:cNvSpPr>
            <a:spLocks noChangeArrowheads="1"/>
          </p:cNvSpPr>
          <p:nvPr/>
        </p:nvSpPr>
        <p:spPr bwMode="auto">
          <a:xfrm>
            <a:off x="2860675" y="2667000"/>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62" name="Rectangle 8"/>
          <p:cNvSpPr>
            <a:spLocks noChangeArrowheads="1"/>
          </p:cNvSpPr>
          <p:nvPr/>
        </p:nvSpPr>
        <p:spPr bwMode="auto">
          <a:xfrm>
            <a:off x="3160713" y="2967038"/>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63" name="Line 9"/>
          <p:cNvSpPr>
            <a:spLocks noChangeShapeType="1"/>
          </p:cNvSpPr>
          <p:nvPr/>
        </p:nvSpPr>
        <p:spPr bwMode="auto">
          <a:xfrm>
            <a:off x="3341688" y="3057525"/>
            <a:ext cx="239712"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64" name="Oval 10"/>
          <p:cNvSpPr>
            <a:spLocks noChangeArrowheads="1"/>
          </p:cNvSpPr>
          <p:nvPr/>
        </p:nvSpPr>
        <p:spPr bwMode="auto">
          <a:xfrm>
            <a:off x="3581400" y="2997200"/>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65" name="Text Box 11"/>
          <p:cNvSpPr txBox="1">
            <a:spLocks noChangeArrowheads="1"/>
          </p:cNvSpPr>
          <p:nvPr/>
        </p:nvSpPr>
        <p:spPr bwMode="auto">
          <a:xfrm>
            <a:off x="2860675" y="35099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DVD</a:t>
            </a:r>
          </a:p>
        </p:txBody>
      </p:sp>
      <p:sp>
        <p:nvSpPr>
          <p:cNvPr id="74766" name="AutoShape 12"/>
          <p:cNvSpPr>
            <a:spLocks noChangeArrowheads="1"/>
          </p:cNvSpPr>
          <p:nvPr/>
        </p:nvSpPr>
        <p:spPr bwMode="auto">
          <a:xfrm>
            <a:off x="4933950" y="4265613"/>
            <a:ext cx="781050" cy="781050"/>
          </a:xfrm>
          <a:prstGeom prst="roundRect">
            <a:avLst>
              <a:gd name="adj" fmla="val 16667"/>
            </a:avLst>
          </a:prstGeom>
          <a:solidFill>
            <a:srgbClr val="80808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67" name="Text Box 13"/>
          <p:cNvSpPr txBox="1">
            <a:spLocks noChangeArrowheads="1"/>
          </p:cNvSpPr>
          <p:nvPr/>
        </p:nvSpPr>
        <p:spPr bwMode="auto">
          <a:xfrm>
            <a:off x="4933950" y="5108575"/>
            <a:ext cx="7810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Demi" charset="0"/>
              </a:rPr>
              <a:t>TV</a:t>
            </a:r>
          </a:p>
        </p:txBody>
      </p:sp>
      <p:sp>
        <p:nvSpPr>
          <p:cNvPr id="74768" name="Rectangle 14"/>
          <p:cNvSpPr>
            <a:spLocks noChangeArrowheads="1"/>
          </p:cNvSpPr>
          <p:nvPr/>
        </p:nvSpPr>
        <p:spPr bwMode="auto">
          <a:xfrm>
            <a:off x="5233988" y="4565650"/>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69" name="Line 15"/>
          <p:cNvSpPr>
            <a:spLocks noChangeShapeType="1"/>
          </p:cNvSpPr>
          <p:nvPr/>
        </p:nvSpPr>
        <p:spPr bwMode="auto">
          <a:xfrm>
            <a:off x="4994275" y="4530725"/>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70" name="Oval 16"/>
          <p:cNvSpPr>
            <a:spLocks noChangeArrowheads="1"/>
          </p:cNvSpPr>
          <p:nvPr/>
        </p:nvSpPr>
        <p:spPr bwMode="auto">
          <a:xfrm>
            <a:off x="4873625" y="4475163"/>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71" name="Line 17"/>
          <p:cNvSpPr>
            <a:spLocks noChangeShapeType="1"/>
          </p:cNvSpPr>
          <p:nvPr/>
        </p:nvSpPr>
        <p:spPr bwMode="auto">
          <a:xfrm flipV="1">
            <a:off x="4994275" y="4657725"/>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72" name="Oval 18"/>
          <p:cNvSpPr>
            <a:spLocks noChangeArrowheads="1"/>
          </p:cNvSpPr>
          <p:nvPr/>
        </p:nvSpPr>
        <p:spPr bwMode="auto">
          <a:xfrm>
            <a:off x="4873625"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73" name="AutoShape 19"/>
          <p:cNvSpPr>
            <a:spLocks noChangeArrowheads="1"/>
          </p:cNvSpPr>
          <p:nvPr/>
        </p:nvSpPr>
        <p:spPr bwMode="auto">
          <a:xfrm>
            <a:off x="1489075" y="4384675"/>
            <a:ext cx="781050" cy="782638"/>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74" name="Line 20"/>
          <p:cNvSpPr>
            <a:spLocks noChangeShapeType="1"/>
          </p:cNvSpPr>
          <p:nvPr/>
        </p:nvSpPr>
        <p:spPr bwMode="auto">
          <a:xfrm>
            <a:off x="15494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75" name="Oval 21"/>
          <p:cNvSpPr>
            <a:spLocks noChangeArrowheads="1"/>
          </p:cNvSpPr>
          <p:nvPr/>
        </p:nvSpPr>
        <p:spPr bwMode="auto">
          <a:xfrm>
            <a:off x="220980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76" name="Text Box 22"/>
          <p:cNvSpPr txBox="1">
            <a:spLocks noChangeArrowheads="1"/>
          </p:cNvSpPr>
          <p:nvPr/>
        </p:nvSpPr>
        <p:spPr bwMode="auto">
          <a:xfrm>
            <a:off x="1489075" y="5227638"/>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#1</a:t>
            </a:r>
          </a:p>
        </p:txBody>
      </p:sp>
      <p:sp>
        <p:nvSpPr>
          <p:cNvPr id="74777" name="Line 23"/>
          <p:cNvSpPr>
            <a:spLocks noChangeShapeType="1"/>
          </p:cNvSpPr>
          <p:nvPr/>
        </p:nvSpPr>
        <p:spPr bwMode="auto">
          <a:xfrm flipV="1">
            <a:off x="15494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78" name="Oval 24"/>
          <p:cNvSpPr>
            <a:spLocks noChangeArrowheads="1"/>
          </p:cNvSpPr>
          <p:nvPr/>
        </p:nvSpPr>
        <p:spPr bwMode="auto">
          <a:xfrm>
            <a:off x="1428750" y="4716463"/>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79" name="Rectangle 25"/>
          <p:cNvSpPr>
            <a:spLocks noChangeArrowheads="1"/>
          </p:cNvSpPr>
          <p:nvPr/>
        </p:nvSpPr>
        <p:spPr bwMode="auto">
          <a:xfrm>
            <a:off x="1789113" y="4465638"/>
            <a:ext cx="180975" cy="179387"/>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80" name="Rectangle 26"/>
          <p:cNvSpPr>
            <a:spLocks noChangeArrowheads="1"/>
          </p:cNvSpPr>
          <p:nvPr/>
        </p:nvSpPr>
        <p:spPr bwMode="auto">
          <a:xfrm>
            <a:off x="17891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81" name="Line 27"/>
          <p:cNvSpPr>
            <a:spLocks noChangeShapeType="1"/>
          </p:cNvSpPr>
          <p:nvPr/>
        </p:nvSpPr>
        <p:spPr bwMode="auto">
          <a:xfrm flipV="1">
            <a:off x="19700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82" name="Rectangle 28"/>
          <p:cNvSpPr>
            <a:spLocks noChangeArrowheads="1"/>
          </p:cNvSpPr>
          <p:nvPr/>
        </p:nvSpPr>
        <p:spPr bwMode="auto">
          <a:xfrm>
            <a:off x="757238" y="4686300"/>
            <a:ext cx="180975" cy="179388"/>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83" name="Line 29"/>
          <p:cNvSpPr>
            <a:spLocks noChangeShapeType="1"/>
          </p:cNvSpPr>
          <p:nvPr/>
        </p:nvSpPr>
        <p:spPr bwMode="auto">
          <a:xfrm>
            <a:off x="938213" y="4775200"/>
            <a:ext cx="481012"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84" name="Text Box 30"/>
          <p:cNvSpPr txBox="1">
            <a:spLocks noChangeArrowheads="1"/>
          </p:cNvSpPr>
          <p:nvPr/>
        </p:nvSpPr>
        <p:spPr bwMode="auto">
          <a:xfrm>
            <a:off x="457200" y="4876800"/>
            <a:ext cx="7810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900">
                <a:solidFill>
                  <a:schemeClr val="tx1"/>
                </a:solidFill>
                <a:latin typeface="Franklin Gothic Medium" charset="0"/>
              </a:rPr>
              <a:t>Broadcast</a:t>
            </a:r>
            <a:br>
              <a:rPr lang="en-US" altLang="x-none" sz="900">
                <a:solidFill>
                  <a:schemeClr val="tx1"/>
                </a:solidFill>
                <a:latin typeface="Franklin Gothic Medium" charset="0"/>
              </a:rPr>
            </a:br>
            <a:r>
              <a:rPr lang="en-US" altLang="x-none" sz="900">
                <a:solidFill>
                  <a:schemeClr val="tx1"/>
                </a:solidFill>
                <a:latin typeface="Franklin Gothic Medium" charset="0"/>
              </a:rPr>
              <a:t>Television</a:t>
            </a:r>
          </a:p>
        </p:txBody>
      </p:sp>
      <p:sp>
        <p:nvSpPr>
          <p:cNvPr id="74785" name="AutoShape 31"/>
          <p:cNvSpPr>
            <a:spLocks noChangeArrowheads="1"/>
          </p:cNvSpPr>
          <p:nvPr/>
        </p:nvSpPr>
        <p:spPr bwMode="auto">
          <a:xfrm>
            <a:off x="4933950" y="2782888"/>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86" name="Text Box 32"/>
          <p:cNvSpPr txBox="1">
            <a:spLocks noChangeArrowheads="1"/>
          </p:cNvSpPr>
          <p:nvPr/>
        </p:nvSpPr>
        <p:spPr bwMode="auto">
          <a:xfrm>
            <a:off x="4933950" y="3624263"/>
            <a:ext cx="781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Receiver</a:t>
            </a:r>
          </a:p>
        </p:txBody>
      </p:sp>
      <p:sp>
        <p:nvSpPr>
          <p:cNvPr id="74787" name="Rectangle 33"/>
          <p:cNvSpPr>
            <a:spLocks noChangeArrowheads="1"/>
          </p:cNvSpPr>
          <p:nvPr/>
        </p:nvSpPr>
        <p:spPr bwMode="auto">
          <a:xfrm>
            <a:off x="5233988" y="3082925"/>
            <a:ext cx="180975" cy="180975"/>
          </a:xfrm>
          <a:prstGeom prst="rect">
            <a:avLst/>
          </a:prstGeom>
          <a:solidFill>
            <a:srgbClr val="FF0000"/>
          </a:solidFill>
          <a:ln w="38100">
            <a:solidFill>
              <a:srgbClr val="FF0000"/>
            </a:solidFill>
            <a:miter lim="800000"/>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88" name="Line 34"/>
          <p:cNvSpPr>
            <a:spLocks noChangeShapeType="1"/>
          </p:cNvSpPr>
          <p:nvPr/>
        </p:nvSpPr>
        <p:spPr bwMode="auto">
          <a:xfrm>
            <a:off x="4994275" y="3048000"/>
            <a:ext cx="249238" cy="109538"/>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89" name="Oval 35"/>
          <p:cNvSpPr>
            <a:spLocks noChangeArrowheads="1"/>
          </p:cNvSpPr>
          <p:nvPr/>
        </p:nvSpPr>
        <p:spPr bwMode="auto">
          <a:xfrm>
            <a:off x="4873625" y="2992438"/>
            <a:ext cx="120650" cy="120650"/>
          </a:xfrm>
          <a:prstGeom prst="ellipse">
            <a:avLst/>
          </a:prstGeom>
          <a:solidFill>
            <a:srgbClr val="FF0000"/>
          </a:solidFill>
          <a:ln w="38100">
            <a:solidFill>
              <a:srgbClr val="FF0000"/>
            </a:solidFill>
            <a:round/>
            <a:headEnd/>
            <a:tailEnd type="none" w="lg" len="med"/>
          </a:ln>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90" name="Line 36"/>
          <p:cNvSpPr>
            <a:spLocks noChangeShapeType="1"/>
          </p:cNvSpPr>
          <p:nvPr/>
        </p:nvSpPr>
        <p:spPr bwMode="auto">
          <a:xfrm flipV="1">
            <a:off x="4994275" y="3175000"/>
            <a:ext cx="244475" cy="112713"/>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91" name="Oval 37"/>
          <p:cNvSpPr>
            <a:spLocks noChangeArrowheads="1"/>
          </p:cNvSpPr>
          <p:nvPr/>
        </p:nvSpPr>
        <p:spPr bwMode="auto">
          <a:xfrm>
            <a:off x="4873625" y="3233738"/>
            <a:ext cx="120650" cy="119062"/>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92" name="AutoShape 38"/>
          <p:cNvSpPr>
            <a:spLocks noChangeArrowheads="1"/>
          </p:cNvSpPr>
          <p:nvPr/>
        </p:nvSpPr>
        <p:spPr bwMode="auto">
          <a:xfrm>
            <a:off x="2860675" y="4384675"/>
            <a:ext cx="781050" cy="781050"/>
          </a:xfrm>
          <a:prstGeom prst="roundRect">
            <a:avLst>
              <a:gd name="adj" fmla="val 16667"/>
            </a:avLst>
          </a:prstGeom>
          <a:solidFill>
            <a:srgbClr val="DDDDDD"/>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93" name="Line 39"/>
          <p:cNvSpPr>
            <a:spLocks noChangeShapeType="1"/>
          </p:cNvSpPr>
          <p:nvPr/>
        </p:nvSpPr>
        <p:spPr bwMode="auto">
          <a:xfrm>
            <a:off x="2921000" y="4775200"/>
            <a:ext cx="660400"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94" name="Oval 40"/>
          <p:cNvSpPr>
            <a:spLocks noChangeArrowheads="1"/>
          </p:cNvSpPr>
          <p:nvPr/>
        </p:nvSpPr>
        <p:spPr bwMode="auto">
          <a:xfrm>
            <a:off x="358140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95" name="Text Box 41"/>
          <p:cNvSpPr txBox="1">
            <a:spLocks noChangeArrowheads="1"/>
          </p:cNvSpPr>
          <p:nvPr/>
        </p:nvSpPr>
        <p:spPr bwMode="auto">
          <a:xfrm>
            <a:off x="2860675" y="5226050"/>
            <a:ext cx="781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me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200">
                <a:solidFill>
                  <a:schemeClr val="tx1"/>
                </a:solidFill>
                <a:latin typeface="Franklin Gothic Medium" charset="0"/>
              </a:rPr>
              <a:t>VCR #2</a:t>
            </a:r>
          </a:p>
        </p:txBody>
      </p:sp>
      <p:sp>
        <p:nvSpPr>
          <p:cNvPr id="74796" name="Line 42"/>
          <p:cNvSpPr>
            <a:spLocks noChangeShapeType="1"/>
          </p:cNvSpPr>
          <p:nvPr/>
        </p:nvSpPr>
        <p:spPr bwMode="auto">
          <a:xfrm flipV="1">
            <a:off x="2921000" y="4565650"/>
            <a:ext cx="239713" cy="204788"/>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797" name="Oval 43"/>
          <p:cNvSpPr>
            <a:spLocks noChangeArrowheads="1"/>
          </p:cNvSpPr>
          <p:nvPr/>
        </p:nvSpPr>
        <p:spPr bwMode="auto">
          <a:xfrm>
            <a:off x="2800350" y="4714875"/>
            <a:ext cx="120650" cy="120650"/>
          </a:xfrm>
          <a:prstGeom prst="ellipse">
            <a:avLst/>
          </a:prstGeom>
          <a:solidFill>
            <a:srgbClr val="FACA00"/>
          </a:solidFill>
          <a:ln>
            <a:noFill/>
          </a:ln>
          <a:extLst>
            <a:ext uri="{91240B29-F687-4F45-9708-019B960494DF}">
              <a14:hiddenLine xmlns:a14="http://schemas.microsoft.com/office/drawing/2010/main" w="38100">
                <a:solidFill>
                  <a:srgbClr val="000000"/>
                </a:solidFill>
                <a:round/>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98" name="Rectangle 44"/>
          <p:cNvSpPr>
            <a:spLocks noChangeArrowheads="1"/>
          </p:cNvSpPr>
          <p:nvPr/>
        </p:nvSpPr>
        <p:spPr bwMode="auto">
          <a:xfrm>
            <a:off x="3160713" y="4464050"/>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799" name="Rectangle 45"/>
          <p:cNvSpPr>
            <a:spLocks noChangeArrowheads="1"/>
          </p:cNvSpPr>
          <p:nvPr/>
        </p:nvSpPr>
        <p:spPr bwMode="auto">
          <a:xfrm>
            <a:off x="3160713" y="4905375"/>
            <a:ext cx="180975" cy="180975"/>
          </a:xfrm>
          <a:prstGeom prst="rect">
            <a:avLst/>
          </a:prstGeom>
          <a:solidFill>
            <a:schemeClr val="tx1"/>
          </a:solidFill>
          <a:ln>
            <a:noFill/>
          </a:ln>
          <a:extLst>
            <a:ext uri="{91240B29-F687-4F45-9708-019B960494DF}">
              <a14:hiddenLine xmlns:a14="http://schemas.microsoft.com/office/drawing/2010/main" w="38100">
                <a:solidFill>
                  <a:srgbClr val="000000"/>
                </a:solidFill>
                <a:miter lim="800000"/>
                <a:headEnd/>
                <a:tailEnd type="none" w="lg" len="me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74800" name="Line 46"/>
          <p:cNvSpPr>
            <a:spLocks noChangeShapeType="1"/>
          </p:cNvSpPr>
          <p:nvPr/>
        </p:nvSpPr>
        <p:spPr bwMode="auto">
          <a:xfrm flipV="1">
            <a:off x="3341688" y="4805363"/>
            <a:ext cx="239712" cy="19050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801" name="Line 47"/>
          <p:cNvSpPr>
            <a:spLocks noChangeShapeType="1"/>
          </p:cNvSpPr>
          <p:nvPr/>
        </p:nvSpPr>
        <p:spPr bwMode="auto">
          <a:xfrm>
            <a:off x="2330450" y="4770438"/>
            <a:ext cx="481013" cy="0"/>
          </a:xfrm>
          <a:prstGeom prst="line">
            <a:avLst/>
          </a:prstGeom>
          <a:noFill/>
          <a:ln w="9525">
            <a:solidFill>
              <a:schemeClr val="tx1"/>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74802" name="Line 48"/>
          <p:cNvSpPr>
            <a:spLocks noChangeShapeType="1"/>
          </p:cNvSpPr>
          <p:nvPr/>
        </p:nvSpPr>
        <p:spPr bwMode="auto">
          <a:xfrm>
            <a:off x="3702050" y="3057525"/>
            <a:ext cx="1171575" cy="0"/>
          </a:xfrm>
          <a:prstGeom prst="line">
            <a:avLst/>
          </a:prstGeom>
          <a:noFill/>
          <a:ln w="2540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1063987" name="Line 51"/>
          <p:cNvSpPr>
            <a:spLocks noChangeShapeType="1"/>
          </p:cNvSpPr>
          <p:nvPr/>
        </p:nvSpPr>
        <p:spPr bwMode="auto">
          <a:xfrm>
            <a:off x="8734425" y="3624263"/>
            <a:ext cx="0" cy="6096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063990" name="Line 54"/>
          <p:cNvSpPr>
            <a:spLocks noChangeShapeType="1"/>
          </p:cNvSpPr>
          <p:nvPr/>
        </p:nvSpPr>
        <p:spPr bwMode="auto">
          <a:xfrm>
            <a:off x="8729663" y="4648200"/>
            <a:ext cx="0" cy="609600"/>
          </a:xfrm>
          <a:prstGeom prst="line">
            <a:avLst/>
          </a:prstGeom>
          <a:noFill/>
          <a:ln w="38100">
            <a:solidFill>
              <a:srgbClr val="FF0000"/>
            </a:solidFill>
            <a:round/>
            <a:headEnd/>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1063986" name="Rectangle 50"/>
          <p:cNvSpPr>
            <a:spLocks noChangeArrowheads="1"/>
          </p:cNvSpPr>
          <p:nvPr/>
        </p:nvSpPr>
        <p:spPr bwMode="auto">
          <a:xfrm>
            <a:off x="6143625" y="3614738"/>
            <a:ext cx="2559050" cy="62547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39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3988"/>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6398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0639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6398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0639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987" grpId="0" animBg="1"/>
      <p:bldP spid="1063987" grpId="1" animBg="1"/>
      <p:bldP spid="1063990" grpId="0" animBg="1"/>
      <p:bldP spid="1063990" grpId="1" animBg="1"/>
      <p:bldP spid="106398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x-none"/>
              <a:t>Aggregate User Interfaces</a:t>
            </a:r>
          </a:p>
        </p:txBody>
      </p:sp>
      <p:sp>
        <p:nvSpPr>
          <p:cNvPr id="75779" name="Rectangle 3"/>
          <p:cNvSpPr>
            <a:spLocks noGrp="1" noChangeArrowheads="1"/>
          </p:cNvSpPr>
          <p:nvPr>
            <p:ph type="body" idx="1"/>
          </p:nvPr>
        </p:nvSpPr>
        <p:spPr>
          <a:xfrm>
            <a:off x="152400" y="1295400"/>
            <a:ext cx="3810000" cy="5410200"/>
          </a:xfrm>
        </p:spPr>
        <p:txBody>
          <a:bodyPr/>
          <a:lstStyle/>
          <a:p>
            <a:pPr marL="0" indent="0"/>
            <a:r>
              <a:rPr lang="en-US" altLang="x-none">
                <a:latin typeface="Franklin Gothic Medium" charset="0"/>
              </a:rPr>
              <a:t>Setup of Active Flows</a:t>
            </a:r>
            <a:endParaRPr lang="en-US" altLang="x-none"/>
          </a:p>
        </p:txBody>
      </p:sp>
      <p:pic>
        <p:nvPicPr>
          <p:cNvPr id="75780" name="Picture 10" descr="activeflowset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5715000" cy="365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11"/>
          <p:cNvSpPr txBox="1">
            <a:spLocks noChangeArrowheads="1"/>
          </p:cNvSpPr>
          <p:nvPr/>
        </p:nvSpPr>
        <p:spPr bwMode="auto">
          <a:xfrm>
            <a:off x="1752600" y="5759450"/>
            <a:ext cx="571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Two screens of “Watch DVD” setup</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x-none"/>
              <a:t>Aggregate User Interfaces</a:t>
            </a:r>
          </a:p>
        </p:txBody>
      </p:sp>
      <p:sp>
        <p:nvSpPr>
          <p:cNvPr id="76803" name="Rectangle 3"/>
          <p:cNvSpPr>
            <a:spLocks noGrp="1" noChangeArrowheads="1"/>
          </p:cNvSpPr>
          <p:nvPr>
            <p:ph type="body" idx="1"/>
          </p:nvPr>
        </p:nvSpPr>
        <p:spPr>
          <a:xfrm>
            <a:off x="152400" y="1295400"/>
            <a:ext cx="8763000" cy="5410200"/>
          </a:xfrm>
        </p:spPr>
        <p:txBody>
          <a:bodyPr/>
          <a:lstStyle/>
          <a:p>
            <a:pPr marL="0" indent="0"/>
            <a:r>
              <a:rPr lang="en-US" altLang="x-none">
                <a:latin typeface="Franklin Gothic Medium" charset="0"/>
              </a:rPr>
              <a:t>General Setup of all Appliances</a:t>
            </a:r>
            <a:endParaRPr lang="en-US" altLang="x-none"/>
          </a:p>
        </p:txBody>
      </p:sp>
      <p:pic>
        <p:nvPicPr>
          <p:cNvPr id="76804" name="Picture 5" descr="generalset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101850"/>
            <a:ext cx="5434013"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6"/>
          <p:cNvSpPr txBox="1">
            <a:spLocks noChangeArrowheads="1"/>
          </p:cNvSpPr>
          <p:nvPr/>
        </p:nvSpPr>
        <p:spPr bwMode="auto">
          <a:xfrm>
            <a:off x="1917700" y="5607050"/>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Two screens of General Setup for the home theater config.</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x-none"/>
              <a:t>Aggregate User Interfaces</a:t>
            </a:r>
          </a:p>
        </p:txBody>
      </p:sp>
      <p:sp>
        <p:nvSpPr>
          <p:cNvPr id="77827" name="Rectangle 3"/>
          <p:cNvSpPr>
            <a:spLocks noGrp="1" noChangeArrowheads="1"/>
          </p:cNvSpPr>
          <p:nvPr>
            <p:ph type="body" idx="1"/>
          </p:nvPr>
        </p:nvSpPr>
        <p:spPr>
          <a:xfrm>
            <a:off x="152400" y="1295400"/>
            <a:ext cx="4876800" cy="5410200"/>
          </a:xfrm>
        </p:spPr>
        <p:txBody>
          <a:bodyPr/>
          <a:lstStyle/>
          <a:p>
            <a:pPr marL="0" indent="0">
              <a:spcBef>
                <a:spcPct val="100000"/>
              </a:spcBef>
            </a:pPr>
            <a:r>
              <a:rPr lang="en-US" altLang="x-none">
                <a:latin typeface="Franklin Gothic Medium" charset="0"/>
              </a:rPr>
              <a:t>Merged Functions</a:t>
            </a:r>
          </a:p>
          <a:p>
            <a:pPr lvl="1">
              <a:spcBef>
                <a:spcPct val="40000"/>
              </a:spcBef>
            </a:pPr>
            <a:r>
              <a:rPr lang="en-US" altLang="x-none"/>
              <a:t>Most functions shouldn’t be </a:t>
            </a:r>
            <a:br>
              <a:rPr lang="en-US" altLang="x-none"/>
            </a:br>
            <a:r>
              <a:rPr lang="en-US" altLang="x-none"/>
              <a:t>merged</a:t>
            </a:r>
          </a:p>
          <a:p>
            <a:pPr lvl="1">
              <a:spcBef>
                <a:spcPct val="40000"/>
              </a:spcBef>
            </a:pPr>
            <a:r>
              <a:rPr lang="en-US" altLang="x-none"/>
              <a:t>Some should: </a:t>
            </a:r>
          </a:p>
          <a:p>
            <a:pPr lvl="2">
              <a:buFontTx/>
              <a:buNone/>
            </a:pPr>
            <a:r>
              <a:rPr lang="en-US" altLang="x-none"/>
              <a:t>clock, language, sleep timer…</a:t>
            </a:r>
          </a:p>
          <a:p>
            <a:pPr lvl="1">
              <a:spcBef>
                <a:spcPct val="40000"/>
              </a:spcBef>
            </a:pPr>
            <a:r>
              <a:rPr lang="en-US" altLang="x-none"/>
              <a:t>Future work…</a:t>
            </a:r>
          </a:p>
          <a:p>
            <a:pPr lvl="2">
              <a:buFontTx/>
              <a:buNone/>
            </a:pPr>
            <a:r>
              <a:rPr lang="en-US" altLang="x-none"/>
              <a:t>Baudisch’s flat volume control</a:t>
            </a:r>
          </a:p>
          <a:p>
            <a:pPr lvl="2">
              <a:buFontTx/>
              <a:buNone/>
            </a:pPr>
            <a:r>
              <a:rPr lang="en-US" altLang="x-none"/>
              <a:t>General merging</a:t>
            </a:r>
          </a:p>
        </p:txBody>
      </p:sp>
      <p:pic>
        <p:nvPicPr>
          <p:cNvPr id="77828" name="Picture 5" descr="mergedaggreg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2563" y="1676400"/>
            <a:ext cx="31242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6"/>
          <p:cNvSpPr txBox="1">
            <a:spLocks noChangeArrowheads="1"/>
          </p:cNvSpPr>
          <p:nvPr/>
        </p:nvSpPr>
        <p:spPr bwMode="auto">
          <a:xfrm>
            <a:off x="5105400" y="5791200"/>
            <a:ext cx="34401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Some merged functions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x-none"/>
              <a:t>Outline</a:t>
            </a:r>
          </a:p>
        </p:txBody>
      </p:sp>
      <p:sp>
        <p:nvSpPr>
          <p:cNvPr id="78851" name="Rectangle 3"/>
          <p:cNvSpPr>
            <a:spLocks noGrp="1" noChangeArrowheads="1"/>
          </p:cNvSpPr>
          <p:nvPr>
            <p:ph type="body" idx="1"/>
          </p:nvPr>
        </p:nvSpPr>
        <p:spPr>
          <a:xfrm>
            <a:off x="152400" y="1447800"/>
            <a:ext cx="8839200" cy="5029200"/>
          </a:xfrm>
        </p:spPr>
        <p:txBody>
          <a:bodyPr/>
          <a:lstStyle/>
          <a:p>
            <a:pPr marL="228600" indent="-228600">
              <a:spcBef>
                <a:spcPct val="70000"/>
              </a:spcBef>
              <a:buClr>
                <a:srgbClr val="B2B2B2"/>
              </a:buClr>
              <a:buFontTx/>
              <a:buChar char="•"/>
            </a:pPr>
            <a:r>
              <a:rPr lang="en-US" altLang="x-none" sz="2800">
                <a:solidFill>
                  <a:srgbClr val="B2B2B2"/>
                </a:solidFill>
                <a:latin typeface="Franklin Gothic Medium" charset="0"/>
              </a:rPr>
              <a:t>Introduction</a:t>
            </a:r>
          </a:p>
          <a:p>
            <a:pPr marL="228600" indent="-228600">
              <a:spcBef>
                <a:spcPct val="70000"/>
              </a:spcBef>
              <a:buClr>
                <a:srgbClr val="B2B2B2"/>
              </a:buClr>
              <a:buFontTx/>
              <a:buChar char="•"/>
            </a:pPr>
            <a:r>
              <a:rPr lang="en-US" altLang="x-none" sz="2800">
                <a:solidFill>
                  <a:srgbClr val="B2B2B2"/>
                </a:solidFill>
                <a:latin typeface="Franklin Gothic Medium" charset="0"/>
              </a:rPr>
              <a:t>Personal Universal Controller</a:t>
            </a:r>
          </a:p>
          <a:p>
            <a:pPr marL="228600" indent="-228600">
              <a:spcBef>
                <a:spcPct val="70000"/>
              </a:spcBef>
              <a:buClr>
                <a:srgbClr val="B2B2B2"/>
              </a:buClr>
              <a:buFontTx/>
              <a:buChar char="•"/>
            </a:pPr>
            <a:r>
              <a:rPr lang="en-US" altLang="x-none" sz="2800">
                <a:solidFill>
                  <a:srgbClr val="B2B2B2"/>
                </a:solidFill>
                <a:latin typeface="Franklin Gothic Medium" charset="0"/>
              </a:rPr>
              <a:t>Uniform: Generating User Interfaces with Consistency</a:t>
            </a:r>
          </a:p>
          <a:p>
            <a:pPr marL="228600" indent="-228600">
              <a:spcBef>
                <a:spcPct val="70000"/>
              </a:spcBef>
              <a:buClr>
                <a:srgbClr val="B2B2B2"/>
              </a:buClr>
              <a:buFontTx/>
              <a:buChar char="•"/>
            </a:pPr>
            <a:r>
              <a:rPr lang="en-US" altLang="x-none" sz="2800">
                <a:solidFill>
                  <a:srgbClr val="B2B2B2"/>
                </a:solidFill>
                <a:latin typeface="Franklin Gothic Medium" charset="0"/>
              </a:rPr>
              <a:t>Huddle: Combining Interfaces from Multiple Appliances</a:t>
            </a:r>
          </a:p>
          <a:p>
            <a:pPr marL="228600" indent="-228600">
              <a:spcBef>
                <a:spcPct val="70000"/>
              </a:spcBef>
              <a:buFontTx/>
              <a:buChar char="•"/>
            </a:pPr>
            <a:r>
              <a:rPr lang="en-US" altLang="x-none" sz="2800">
                <a:latin typeface="Franklin Gothic Medium" charset="0"/>
              </a:rPr>
              <a:t>Evaluation</a:t>
            </a:r>
          </a:p>
          <a:p>
            <a:pPr marL="228600" indent="-228600">
              <a:spcBef>
                <a:spcPct val="70000"/>
              </a:spcBef>
              <a:buFontTx/>
              <a:buChar char="•"/>
            </a:pPr>
            <a:r>
              <a:rPr lang="en-US" altLang="x-none" sz="2800">
                <a:latin typeface="Franklin Gothic Medium" charset="0"/>
              </a:rPr>
              <a:t>Discussion and Future Work</a:t>
            </a:r>
          </a:p>
        </p:txBody>
      </p:sp>
    </p:spTree>
  </p:cSld>
  <p:clrMapOvr>
    <a:masterClrMapping/>
  </p:clrMapOvr>
  <p:transition advTm="23293"/>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x-none"/>
              <a:t>Evaluation</a:t>
            </a:r>
          </a:p>
        </p:txBody>
      </p:sp>
      <p:sp>
        <p:nvSpPr>
          <p:cNvPr id="79875" name="Rectangle 3"/>
          <p:cNvSpPr>
            <a:spLocks noGrp="1" noChangeArrowheads="1"/>
          </p:cNvSpPr>
          <p:nvPr>
            <p:ph type="body" idx="1"/>
          </p:nvPr>
        </p:nvSpPr>
        <p:spPr/>
        <p:txBody>
          <a:bodyPr/>
          <a:lstStyle/>
          <a:p>
            <a:pPr marL="0" indent="0"/>
            <a:r>
              <a:rPr lang="en-US" altLang="x-none">
                <a:latin typeface="Franklin Gothic Medium" charset="0"/>
              </a:rPr>
              <a:t>Dimensions</a:t>
            </a:r>
          </a:p>
          <a:p>
            <a:pPr lvl="1">
              <a:spcBef>
                <a:spcPct val="50000"/>
              </a:spcBef>
            </a:pPr>
            <a:r>
              <a:rPr lang="en-US" altLang="x-none">
                <a:latin typeface="Franklin Gothic Medium" charset="0"/>
              </a:rPr>
              <a:t>Completeness</a:t>
            </a:r>
          </a:p>
          <a:p>
            <a:pPr lvl="2">
              <a:buFontTx/>
              <a:buNone/>
            </a:pPr>
            <a:r>
              <a:rPr lang="en-US" altLang="x-none"/>
              <a:t>What appliances can we write specifications for?</a:t>
            </a:r>
          </a:p>
          <a:p>
            <a:pPr lvl="2">
              <a:buFontTx/>
              <a:buNone/>
            </a:pPr>
            <a:r>
              <a:rPr lang="en-US" altLang="x-none"/>
              <a:t>What specifications can we generate interfaces for?</a:t>
            </a:r>
            <a:endParaRPr lang="en-US" altLang="x-none">
              <a:latin typeface="Franklin Gothic Medium" charset="0"/>
            </a:endParaRPr>
          </a:p>
          <a:p>
            <a:pPr lvl="1">
              <a:spcBef>
                <a:spcPct val="50000"/>
              </a:spcBef>
            </a:pPr>
            <a:r>
              <a:rPr lang="en-US" altLang="x-none">
                <a:latin typeface="Franklin Gothic Medium" charset="0"/>
              </a:rPr>
              <a:t>Usability of Generated Interfaces</a:t>
            </a:r>
          </a:p>
          <a:p>
            <a:pPr lvl="2">
              <a:buFontTx/>
              <a:buNone/>
            </a:pPr>
            <a:r>
              <a:rPr lang="en-US" altLang="x-none"/>
              <a:t>How good are the generated interfaces?</a:t>
            </a:r>
          </a:p>
          <a:p>
            <a:pPr lvl="1">
              <a:spcBef>
                <a:spcPct val="50000"/>
              </a:spcBef>
              <a:buClr>
                <a:schemeClr val="bg2"/>
              </a:buClr>
            </a:pPr>
            <a:r>
              <a:rPr lang="en-US" altLang="x-none">
                <a:solidFill>
                  <a:schemeClr val="bg2"/>
                </a:solidFill>
                <a:latin typeface="Franklin Gothic Medium" charset="0"/>
              </a:rPr>
              <a:t>Usability of Specification Language</a:t>
            </a:r>
          </a:p>
          <a:p>
            <a:pPr lvl="1">
              <a:spcBef>
                <a:spcPct val="50000"/>
              </a:spcBef>
              <a:buClr>
                <a:schemeClr val="bg2"/>
              </a:buClr>
            </a:pPr>
            <a:r>
              <a:rPr lang="en-US" altLang="x-none">
                <a:solidFill>
                  <a:schemeClr val="bg2"/>
                </a:solidFill>
                <a:latin typeface="Franklin Gothic Medium" charset="0"/>
              </a:rPr>
              <a:t>Performance</a:t>
            </a:r>
          </a:p>
          <a:p>
            <a:pPr lvl="1">
              <a:spcBef>
                <a:spcPct val="50000"/>
              </a:spcBef>
              <a:buClr>
                <a:schemeClr val="bg2"/>
              </a:buClr>
            </a:pPr>
            <a:endParaRPr lang="en-US" altLang="x-none">
              <a:solidFill>
                <a:schemeClr val="bg2"/>
              </a:solidFill>
              <a:latin typeface="Franklin Gothic Medium" charset="0"/>
            </a:endParaRPr>
          </a:p>
          <a:p>
            <a:pPr marL="0" indent="0">
              <a:spcBef>
                <a:spcPct val="60000"/>
              </a:spcBef>
            </a:pPr>
            <a:endParaRPr lang="en-US" altLang="x-none" sz="200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50" y="1409700"/>
            <a:ext cx="16192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089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895600"/>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0900" name="Rectangle 2"/>
          <p:cNvSpPr>
            <a:spLocks noGrp="1" noChangeArrowheads="1"/>
          </p:cNvSpPr>
          <p:nvPr>
            <p:ph type="title"/>
          </p:nvPr>
        </p:nvSpPr>
        <p:spPr/>
        <p:txBody>
          <a:bodyPr/>
          <a:lstStyle/>
          <a:p>
            <a:r>
              <a:rPr lang="en-US" altLang="x-none"/>
              <a:t>Completeness</a:t>
            </a:r>
          </a:p>
        </p:txBody>
      </p:sp>
      <p:sp>
        <p:nvSpPr>
          <p:cNvPr id="80901" name="Rectangle 3"/>
          <p:cNvSpPr>
            <a:spLocks noGrp="1" noChangeArrowheads="1"/>
          </p:cNvSpPr>
          <p:nvPr>
            <p:ph type="body" idx="1"/>
          </p:nvPr>
        </p:nvSpPr>
        <p:spPr>
          <a:xfrm>
            <a:off x="152400" y="1295400"/>
            <a:ext cx="4724400" cy="5410200"/>
          </a:xfrm>
        </p:spPr>
        <p:txBody>
          <a:bodyPr/>
          <a:lstStyle/>
          <a:p>
            <a:pPr marL="0" indent="0">
              <a:lnSpc>
                <a:spcPct val="90000"/>
              </a:lnSpc>
            </a:pPr>
            <a:r>
              <a:rPr lang="en-US" altLang="x-none" sz="1800">
                <a:latin typeface="Franklin Gothic Medium" charset="0"/>
              </a:rPr>
              <a:t>We have written 33 complete specifications for a wide variety of appliances</a:t>
            </a:r>
            <a:r>
              <a:rPr lang="en-US" altLang="x-none" sz="2000"/>
              <a:t>  </a:t>
            </a:r>
          </a:p>
          <a:p>
            <a:pPr lvl="1">
              <a:lnSpc>
                <a:spcPct val="90000"/>
              </a:lnSpc>
              <a:spcBef>
                <a:spcPct val="40000"/>
              </a:spcBef>
            </a:pPr>
            <a:r>
              <a:rPr lang="en-US" altLang="x-none" sz="1600"/>
              <a:t>Home theater appliances</a:t>
            </a:r>
          </a:p>
          <a:p>
            <a:pPr marL="685800" lvl="2" indent="3175">
              <a:lnSpc>
                <a:spcPct val="90000"/>
              </a:lnSpc>
              <a:buFontTx/>
              <a:buNone/>
            </a:pPr>
            <a:r>
              <a:rPr lang="en-US" altLang="x-none" sz="1400" b="1"/>
              <a:t>InFocus Television, VCRs, DVD players, </a:t>
            </a:r>
            <a:br>
              <a:rPr lang="en-US" altLang="x-none" sz="1400" b="1"/>
            </a:br>
            <a:r>
              <a:rPr lang="en-US" altLang="x-none" sz="1400" b="1"/>
              <a:t>Sony receiver, Audiophase shelf stereo, </a:t>
            </a:r>
            <a:br>
              <a:rPr lang="en-US" altLang="x-none" sz="1400" b="1"/>
            </a:br>
            <a:r>
              <a:rPr lang="en-US" altLang="x-none" sz="1400" b="1"/>
              <a:t>Sony camcorder, Windows Media Player</a:t>
            </a:r>
          </a:p>
          <a:p>
            <a:pPr lvl="1">
              <a:lnSpc>
                <a:spcPct val="90000"/>
              </a:lnSpc>
              <a:spcBef>
                <a:spcPct val="40000"/>
              </a:spcBef>
            </a:pPr>
            <a:r>
              <a:rPr lang="en-US" altLang="x-none" sz="1600"/>
              <a:t>Copiers, All-in-one printers</a:t>
            </a:r>
          </a:p>
          <a:p>
            <a:pPr lvl="1">
              <a:lnSpc>
                <a:spcPct val="90000"/>
              </a:lnSpc>
              <a:spcBef>
                <a:spcPct val="40000"/>
              </a:spcBef>
            </a:pPr>
            <a:r>
              <a:rPr lang="en-US" altLang="x-none" sz="1600"/>
              <a:t>Lighting controls (X10, Lutron, UPnP)</a:t>
            </a:r>
          </a:p>
          <a:p>
            <a:pPr lvl="1">
              <a:lnSpc>
                <a:spcPct val="90000"/>
              </a:lnSpc>
              <a:spcBef>
                <a:spcPct val="40000"/>
              </a:spcBef>
            </a:pPr>
            <a:r>
              <a:rPr lang="en-US" altLang="x-none" sz="1600"/>
              <a:t>AT&amp;T telephone/answering machine</a:t>
            </a:r>
          </a:p>
          <a:p>
            <a:pPr lvl="1">
              <a:lnSpc>
                <a:spcPct val="90000"/>
              </a:lnSpc>
              <a:spcBef>
                <a:spcPct val="40000"/>
              </a:spcBef>
            </a:pPr>
            <a:r>
              <a:rPr lang="en-US" altLang="x-none" sz="1600"/>
              <a:t>Alarm clocks</a:t>
            </a:r>
          </a:p>
          <a:p>
            <a:pPr lvl="1">
              <a:lnSpc>
                <a:spcPct val="90000"/>
              </a:lnSpc>
              <a:spcBef>
                <a:spcPct val="40000"/>
              </a:spcBef>
            </a:pPr>
            <a:r>
              <a:rPr lang="en-US" altLang="x-none" sz="1600"/>
              <a:t>Elevator</a:t>
            </a:r>
          </a:p>
          <a:p>
            <a:pPr lvl="1">
              <a:lnSpc>
                <a:spcPct val="90000"/>
              </a:lnSpc>
              <a:spcBef>
                <a:spcPct val="40000"/>
              </a:spcBef>
            </a:pPr>
            <a:r>
              <a:rPr lang="en-US" altLang="x-none" sz="1600"/>
              <a:t>Desktop computer applications</a:t>
            </a:r>
          </a:p>
          <a:p>
            <a:pPr marL="685800" lvl="2" indent="3175">
              <a:lnSpc>
                <a:spcPct val="90000"/>
              </a:lnSpc>
              <a:buFontTx/>
              <a:buNone/>
            </a:pPr>
            <a:r>
              <a:rPr lang="en-US" altLang="x-none" sz="1400" b="1"/>
              <a:t>PowerPoint, Photo browser, To-do list</a:t>
            </a:r>
          </a:p>
          <a:p>
            <a:pPr lvl="1">
              <a:lnSpc>
                <a:spcPct val="90000"/>
              </a:lnSpc>
              <a:spcBef>
                <a:spcPct val="40000"/>
              </a:spcBef>
            </a:pPr>
            <a:r>
              <a:rPr lang="en-US" altLang="x-none" sz="1600"/>
              <a:t>In-vehicle systems for GMC Yukon Denali</a:t>
            </a:r>
          </a:p>
          <a:p>
            <a:pPr marL="685800" lvl="2" indent="3175">
              <a:lnSpc>
                <a:spcPct val="90000"/>
              </a:lnSpc>
              <a:buFontTx/>
              <a:buNone/>
            </a:pPr>
            <a:r>
              <a:rPr lang="en-US" altLang="x-none" sz="1400" b="1"/>
              <a:t>Driver Information Console, Climate Controls, Navigation System</a:t>
            </a:r>
          </a:p>
          <a:p>
            <a:pPr marL="0" indent="0">
              <a:spcBef>
                <a:spcPct val="140000"/>
              </a:spcBef>
            </a:pPr>
            <a:r>
              <a:rPr lang="en-US" altLang="x-none" sz="1600">
                <a:latin typeface="Franklin Gothic Medium" charset="0"/>
              </a:rPr>
              <a:t>PUC can generate interfaces for all of these specifications</a:t>
            </a:r>
          </a:p>
        </p:txBody>
      </p:sp>
      <p:pic>
        <p:nvPicPr>
          <p:cNvPr id="8090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5873750"/>
            <a:ext cx="1295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090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4888" y="3338513"/>
            <a:ext cx="1789112"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090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054225"/>
            <a:ext cx="20716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stere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7750" y="4191000"/>
            <a:ext cx="299085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62750" y="6010275"/>
            <a:ext cx="23812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0907"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0513" y="1320800"/>
            <a:ext cx="96202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80908" name="Picture 14" descr="ATTphonePhoto"/>
          <p:cNvPicPr>
            <a:picLocks noChangeAspect="1" noChangeArrowheads="1"/>
          </p:cNvPicPr>
          <p:nvPr/>
        </p:nvPicPr>
        <p:blipFill>
          <a:blip r:embed="rId11">
            <a:lum bright="12000" contrast="30000"/>
            <a:extLst>
              <a:ext uri="{28A0092B-C50C-407E-A947-70E740481C1C}">
                <a14:useLocalDpi xmlns:a14="http://schemas.microsoft.com/office/drawing/2010/main" val="0"/>
              </a:ext>
            </a:extLst>
          </a:blip>
          <a:srcRect/>
          <a:stretch>
            <a:fillRect/>
          </a:stretch>
        </p:blipFill>
        <p:spPr bwMode="auto">
          <a:xfrm>
            <a:off x="5362575" y="1866900"/>
            <a:ext cx="10810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9" name="Picture 1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2325" y="4891088"/>
            <a:ext cx="197167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48400" y="2819400"/>
            <a:ext cx="174466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1" name="Rectangle 2"/>
          <p:cNvSpPr>
            <a:spLocks noGrp="1" noChangeArrowheads="1"/>
          </p:cNvSpPr>
          <p:nvPr>
            <p:ph type="title"/>
          </p:nvPr>
        </p:nvSpPr>
        <p:spPr/>
        <p:txBody>
          <a:bodyPr/>
          <a:lstStyle/>
          <a:p>
            <a:r>
              <a:rPr lang="en-US" altLang="x-none"/>
              <a:t>Completeness: Navigation Interface</a:t>
            </a:r>
          </a:p>
        </p:txBody>
      </p:sp>
      <p:grpSp>
        <p:nvGrpSpPr>
          <p:cNvPr id="5142" name="Group 4"/>
          <p:cNvGrpSpPr>
            <a:grpSpLocks/>
          </p:cNvGrpSpPr>
          <p:nvPr/>
        </p:nvGrpSpPr>
        <p:grpSpPr bwMode="auto">
          <a:xfrm>
            <a:off x="228600" y="1279525"/>
            <a:ext cx="7467600" cy="5476875"/>
            <a:chOff x="288" y="336"/>
            <a:chExt cx="5236" cy="3840"/>
          </a:xfrm>
        </p:grpSpPr>
        <p:sp>
          <p:nvSpPr>
            <p:cNvPr id="5145" name="Line 5"/>
            <p:cNvSpPr>
              <a:spLocks noChangeShapeType="1"/>
            </p:cNvSpPr>
            <p:nvPr/>
          </p:nvSpPr>
          <p:spPr bwMode="auto">
            <a:xfrm>
              <a:off x="1128" y="528"/>
              <a:ext cx="177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6" name="Line 6"/>
            <p:cNvSpPr>
              <a:spLocks noChangeShapeType="1"/>
            </p:cNvSpPr>
            <p:nvPr/>
          </p:nvSpPr>
          <p:spPr bwMode="auto">
            <a:xfrm>
              <a:off x="1128" y="528"/>
              <a:ext cx="0" cy="312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7" name="Line 7"/>
            <p:cNvSpPr>
              <a:spLocks noChangeShapeType="1"/>
            </p:cNvSpPr>
            <p:nvPr/>
          </p:nvSpPr>
          <p:spPr bwMode="auto">
            <a:xfrm>
              <a:off x="1128" y="3600"/>
              <a:ext cx="57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8" name="Line 8"/>
            <p:cNvSpPr>
              <a:spLocks noChangeShapeType="1"/>
            </p:cNvSpPr>
            <p:nvPr/>
          </p:nvSpPr>
          <p:spPr bwMode="auto">
            <a:xfrm>
              <a:off x="1128" y="2064"/>
              <a:ext cx="398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aphicFrame>
          <p:nvGraphicFramePr>
            <p:cNvPr id="5122" name="Object 9"/>
            <p:cNvGraphicFramePr>
              <a:graphicFrameLocks noChangeAspect="1"/>
            </p:cNvGraphicFramePr>
            <p:nvPr/>
          </p:nvGraphicFramePr>
          <p:xfrm>
            <a:off x="288" y="1152"/>
            <a:ext cx="508" cy="672"/>
          </p:xfrm>
          <a:graphic>
            <a:graphicData uri="http://schemas.openxmlformats.org/presentationml/2006/ole">
              <mc:AlternateContent xmlns:mc="http://schemas.openxmlformats.org/markup-compatibility/2006">
                <mc:Choice xmlns:v="urn:schemas-microsoft-com:vml" Requires="v">
                  <p:oleObj spid="_x0000_s5231" name="Image" r:id="rId4" imgW="3073016" imgH="4063492" progId="Photoshop.Image.7">
                    <p:embed/>
                  </p:oleObj>
                </mc:Choice>
                <mc:Fallback>
                  <p:oleObj name="Image" r:id="rId4" imgW="3073016" imgH="4063492" progId="Photoshop.Image.7">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1152"/>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3" name="Object 10"/>
            <p:cNvGraphicFramePr>
              <a:graphicFrameLocks noChangeAspect="1"/>
            </p:cNvGraphicFramePr>
            <p:nvPr/>
          </p:nvGraphicFramePr>
          <p:xfrm>
            <a:off x="288" y="384"/>
            <a:ext cx="508" cy="672"/>
          </p:xfrm>
          <a:graphic>
            <a:graphicData uri="http://schemas.openxmlformats.org/presentationml/2006/ole">
              <mc:AlternateContent xmlns:mc="http://schemas.openxmlformats.org/markup-compatibility/2006">
                <mc:Choice xmlns:v="urn:schemas-microsoft-com:vml" Requires="v">
                  <p:oleObj spid="_x0000_s5232" name="Image" r:id="rId6" imgW="3073016" imgH="4063492" progId="Photoshop.Image.7">
                    <p:embed/>
                  </p:oleObj>
                </mc:Choice>
                <mc:Fallback>
                  <p:oleObj name="Image" r:id="rId6" imgW="3073016" imgH="4063492" progId="Photoshop.Image.7">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 y="384"/>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4" name="Object 11"/>
            <p:cNvGraphicFramePr>
              <a:graphicFrameLocks noChangeAspect="1"/>
            </p:cNvGraphicFramePr>
            <p:nvPr/>
          </p:nvGraphicFramePr>
          <p:xfrm>
            <a:off x="1560" y="3456"/>
            <a:ext cx="508" cy="672"/>
          </p:xfrm>
          <a:graphic>
            <a:graphicData uri="http://schemas.openxmlformats.org/presentationml/2006/ole">
              <mc:AlternateContent xmlns:mc="http://schemas.openxmlformats.org/markup-compatibility/2006">
                <mc:Choice xmlns:v="urn:schemas-microsoft-com:vml" Requires="v">
                  <p:oleObj spid="_x0000_s5233" name="Image" r:id="rId8" imgW="3073016" imgH="4063492" progId="Photoshop.Image.7">
                    <p:embed/>
                  </p:oleObj>
                </mc:Choice>
                <mc:Fallback>
                  <p:oleObj name="Image" r:id="rId8" imgW="3073016" imgH="4063492" progId="Photoshop.Image.7">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60" y="3456"/>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5" name="Object 12"/>
            <p:cNvGraphicFramePr>
              <a:graphicFrameLocks noChangeAspect="1"/>
            </p:cNvGraphicFramePr>
            <p:nvPr/>
          </p:nvGraphicFramePr>
          <p:xfrm>
            <a:off x="984" y="3456"/>
            <a:ext cx="508" cy="672"/>
          </p:xfrm>
          <a:graphic>
            <a:graphicData uri="http://schemas.openxmlformats.org/presentationml/2006/ole">
              <mc:AlternateContent xmlns:mc="http://schemas.openxmlformats.org/markup-compatibility/2006">
                <mc:Choice xmlns:v="urn:schemas-microsoft-com:vml" Requires="v">
                  <p:oleObj spid="_x0000_s5234" name="Image" r:id="rId10" imgW="3073016" imgH="4063492" progId="Photoshop.Image.7">
                    <p:embed/>
                  </p:oleObj>
                </mc:Choice>
                <mc:Fallback>
                  <p:oleObj name="Image" r:id="rId10" imgW="3073016" imgH="4063492" progId="Photoshop.Image.7">
                    <p:embed/>
                    <p:pic>
                      <p:nvPicPr>
                        <p:cNvPr id="0"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84" y="3456"/>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6" name="Object 13"/>
            <p:cNvGraphicFramePr>
              <a:graphicFrameLocks noChangeAspect="1"/>
            </p:cNvGraphicFramePr>
            <p:nvPr/>
          </p:nvGraphicFramePr>
          <p:xfrm>
            <a:off x="984" y="2688"/>
            <a:ext cx="508" cy="672"/>
          </p:xfrm>
          <a:graphic>
            <a:graphicData uri="http://schemas.openxmlformats.org/presentationml/2006/ole">
              <mc:AlternateContent xmlns:mc="http://schemas.openxmlformats.org/markup-compatibility/2006">
                <mc:Choice xmlns:v="urn:schemas-microsoft-com:vml" Requires="v">
                  <p:oleObj spid="_x0000_s5235" name="Image" r:id="rId12" imgW="3073016" imgH="4063492" progId="Photoshop.Image.7">
                    <p:embed/>
                  </p:oleObj>
                </mc:Choice>
                <mc:Fallback>
                  <p:oleObj name="Image" r:id="rId12" imgW="3073016" imgH="4063492" progId="Photoshop.Image.7">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4" y="2688"/>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7" name="Object 14"/>
            <p:cNvGraphicFramePr>
              <a:graphicFrameLocks noChangeAspect="1"/>
            </p:cNvGraphicFramePr>
            <p:nvPr/>
          </p:nvGraphicFramePr>
          <p:xfrm>
            <a:off x="5016" y="1920"/>
            <a:ext cx="508" cy="672"/>
          </p:xfrm>
          <a:graphic>
            <a:graphicData uri="http://schemas.openxmlformats.org/presentationml/2006/ole">
              <mc:AlternateContent xmlns:mc="http://schemas.openxmlformats.org/markup-compatibility/2006">
                <mc:Choice xmlns:v="urn:schemas-microsoft-com:vml" Requires="v">
                  <p:oleObj spid="_x0000_s5236" name="Image" r:id="rId14" imgW="3073016" imgH="4063492" progId="Photoshop.Image.7">
                    <p:embed/>
                  </p:oleObj>
                </mc:Choice>
                <mc:Fallback>
                  <p:oleObj name="Image" r:id="rId14" imgW="3073016" imgH="4063492" progId="Photoshop.Image.7">
                    <p:embed/>
                    <p:pic>
                      <p:nvPicPr>
                        <p:cNvPr id="0"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16"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8" name="Object 15"/>
            <p:cNvGraphicFramePr>
              <a:graphicFrameLocks noChangeAspect="1"/>
            </p:cNvGraphicFramePr>
            <p:nvPr/>
          </p:nvGraphicFramePr>
          <p:xfrm>
            <a:off x="4440" y="1920"/>
            <a:ext cx="508" cy="672"/>
          </p:xfrm>
          <a:graphic>
            <a:graphicData uri="http://schemas.openxmlformats.org/presentationml/2006/ole">
              <mc:AlternateContent xmlns:mc="http://schemas.openxmlformats.org/markup-compatibility/2006">
                <mc:Choice xmlns:v="urn:schemas-microsoft-com:vml" Requires="v">
                  <p:oleObj spid="_x0000_s5237" name="Image" r:id="rId16" imgW="3073016" imgH="4063492" progId="Photoshop.Image.7">
                    <p:embed/>
                  </p:oleObj>
                </mc:Choice>
                <mc:Fallback>
                  <p:oleObj name="Image" r:id="rId16" imgW="3073016" imgH="4063492" progId="Photoshop.Image.7">
                    <p:embed/>
                    <p:pic>
                      <p:nvPicPr>
                        <p:cNvPr id="0"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40"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29" name="Object 16"/>
            <p:cNvGraphicFramePr>
              <a:graphicFrameLocks noChangeAspect="1"/>
            </p:cNvGraphicFramePr>
            <p:nvPr/>
          </p:nvGraphicFramePr>
          <p:xfrm>
            <a:off x="3864" y="1920"/>
            <a:ext cx="508" cy="672"/>
          </p:xfrm>
          <a:graphic>
            <a:graphicData uri="http://schemas.openxmlformats.org/presentationml/2006/ole">
              <mc:AlternateContent xmlns:mc="http://schemas.openxmlformats.org/markup-compatibility/2006">
                <mc:Choice xmlns:v="urn:schemas-microsoft-com:vml" Requires="v">
                  <p:oleObj spid="_x0000_s5238" name="Image" r:id="rId18" imgW="3073016" imgH="4063492" progId="Photoshop.Image.7">
                    <p:embed/>
                  </p:oleObj>
                </mc:Choice>
                <mc:Fallback>
                  <p:oleObj name="Image" r:id="rId18" imgW="3073016" imgH="4063492" progId="Photoshop.Image.7">
                    <p:embed/>
                    <p:pic>
                      <p:nvPicPr>
                        <p:cNvPr id="0"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64"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0" name="Object 17"/>
            <p:cNvGraphicFramePr>
              <a:graphicFrameLocks noChangeAspect="1"/>
            </p:cNvGraphicFramePr>
            <p:nvPr/>
          </p:nvGraphicFramePr>
          <p:xfrm>
            <a:off x="3288" y="1920"/>
            <a:ext cx="508" cy="672"/>
          </p:xfrm>
          <a:graphic>
            <a:graphicData uri="http://schemas.openxmlformats.org/presentationml/2006/ole">
              <mc:AlternateContent xmlns:mc="http://schemas.openxmlformats.org/markup-compatibility/2006">
                <mc:Choice xmlns:v="urn:schemas-microsoft-com:vml" Requires="v">
                  <p:oleObj spid="_x0000_s5239" name="Image" r:id="rId20" imgW="3073016" imgH="4063492" progId="Photoshop.Image.7">
                    <p:embed/>
                  </p:oleObj>
                </mc:Choice>
                <mc:Fallback>
                  <p:oleObj name="Image" r:id="rId20" imgW="3073016" imgH="4063492" progId="Photoshop.Image.7">
                    <p:embed/>
                    <p:pic>
                      <p:nvPicPr>
                        <p:cNvPr id="0" name="Object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88"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1" name="Object 18"/>
            <p:cNvGraphicFramePr>
              <a:graphicFrameLocks noChangeAspect="1"/>
            </p:cNvGraphicFramePr>
            <p:nvPr/>
          </p:nvGraphicFramePr>
          <p:xfrm>
            <a:off x="2712" y="1920"/>
            <a:ext cx="508" cy="672"/>
          </p:xfrm>
          <a:graphic>
            <a:graphicData uri="http://schemas.openxmlformats.org/presentationml/2006/ole">
              <mc:AlternateContent xmlns:mc="http://schemas.openxmlformats.org/markup-compatibility/2006">
                <mc:Choice xmlns:v="urn:schemas-microsoft-com:vml" Requires="v">
                  <p:oleObj spid="_x0000_s5240" name="Image" r:id="rId22" imgW="3073016" imgH="4063492" progId="Photoshop.Image.7">
                    <p:embed/>
                  </p:oleObj>
                </mc:Choice>
                <mc:Fallback>
                  <p:oleObj name="Image" r:id="rId22" imgW="3073016" imgH="4063492" progId="Photoshop.Image.7">
                    <p:embed/>
                    <p:pic>
                      <p:nvPicPr>
                        <p:cNvPr id="0" name="Object 1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12"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2" name="Object 19"/>
            <p:cNvGraphicFramePr>
              <a:graphicFrameLocks noChangeAspect="1"/>
            </p:cNvGraphicFramePr>
            <p:nvPr/>
          </p:nvGraphicFramePr>
          <p:xfrm>
            <a:off x="2136" y="1920"/>
            <a:ext cx="508" cy="672"/>
          </p:xfrm>
          <a:graphic>
            <a:graphicData uri="http://schemas.openxmlformats.org/presentationml/2006/ole">
              <mc:AlternateContent xmlns:mc="http://schemas.openxmlformats.org/markup-compatibility/2006">
                <mc:Choice xmlns:v="urn:schemas-microsoft-com:vml" Requires="v">
                  <p:oleObj spid="_x0000_s5241" name="Image" r:id="rId24" imgW="3073016" imgH="4063492" progId="Photoshop.Image.7">
                    <p:embed/>
                  </p:oleObj>
                </mc:Choice>
                <mc:Fallback>
                  <p:oleObj name="Image" r:id="rId24" imgW="3073016" imgH="4063492" progId="Photoshop.Image.7">
                    <p:embed/>
                    <p:pic>
                      <p:nvPicPr>
                        <p:cNvPr id="0" name="Object 19"/>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136"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3" name="Object 20"/>
            <p:cNvGraphicFramePr>
              <a:graphicFrameLocks noChangeAspect="1"/>
            </p:cNvGraphicFramePr>
            <p:nvPr/>
          </p:nvGraphicFramePr>
          <p:xfrm>
            <a:off x="1560" y="1920"/>
            <a:ext cx="508" cy="672"/>
          </p:xfrm>
          <a:graphic>
            <a:graphicData uri="http://schemas.openxmlformats.org/presentationml/2006/ole">
              <mc:AlternateContent xmlns:mc="http://schemas.openxmlformats.org/markup-compatibility/2006">
                <mc:Choice xmlns:v="urn:schemas-microsoft-com:vml" Requires="v">
                  <p:oleObj spid="_x0000_s5242" name="Image" r:id="rId26" imgW="3073016" imgH="4063492" progId="Photoshop.Image.7">
                    <p:embed/>
                  </p:oleObj>
                </mc:Choice>
                <mc:Fallback>
                  <p:oleObj name="Image" r:id="rId26" imgW="3073016" imgH="4063492" progId="Photoshop.Image.7">
                    <p:embed/>
                    <p:pic>
                      <p:nvPicPr>
                        <p:cNvPr id="0" name="Object 20"/>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60"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4" name="Object 21"/>
            <p:cNvGraphicFramePr>
              <a:graphicFrameLocks noChangeAspect="1"/>
            </p:cNvGraphicFramePr>
            <p:nvPr/>
          </p:nvGraphicFramePr>
          <p:xfrm>
            <a:off x="984" y="1920"/>
            <a:ext cx="508" cy="672"/>
          </p:xfrm>
          <a:graphic>
            <a:graphicData uri="http://schemas.openxmlformats.org/presentationml/2006/ole">
              <mc:AlternateContent xmlns:mc="http://schemas.openxmlformats.org/markup-compatibility/2006">
                <mc:Choice xmlns:v="urn:schemas-microsoft-com:vml" Requires="v">
                  <p:oleObj spid="_x0000_s5243" name="Image" r:id="rId28" imgW="3073016" imgH="4063492" progId="Photoshop.Image.7">
                    <p:embed/>
                  </p:oleObj>
                </mc:Choice>
                <mc:Fallback>
                  <p:oleObj name="Image" r:id="rId28" imgW="3073016" imgH="4063492" progId="Photoshop.Image.7">
                    <p:embed/>
                    <p:pic>
                      <p:nvPicPr>
                        <p:cNvPr id="0" name="Object 21"/>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84" y="1920"/>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5" name="Object 22"/>
            <p:cNvGraphicFramePr>
              <a:graphicFrameLocks noChangeAspect="1"/>
            </p:cNvGraphicFramePr>
            <p:nvPr/>
          </p:nvGraphicFramePr>
          <p:xfrm>
            <a:off x="984" y="1152"/>
            <a:ext cx="508" cy="672"/>
          </p:xfrm>
          <a:graphic>
            <a:graphicData uri="http://schemas.openxmlformats.org/presentationml/2006/ole">
              <mc:AlternateContent xmlns:mc="http://schemas.openxmlformats.org/markup-compatibility/2006">
                <mc:Choice xmlns:v="urn:schemas-microsoft-com:vml" Requires="v">
                  <p:oleObj spid="_x0000_s5244" name="Image" r:id="rId30" imgW="3073016" imgH="4063492" progId="Photoshop.Image.7">
                    <p:embed/>
                  </p:oleObj>
                </mc:Choice>
                <mc:Fallback>
                  <p:oleObj name="Image" r:id="rId30" imgW="3073016" imgH="4063492" progId="Photoshop.Image.7">
                    <p:embed/>
                    <p:pic>
                      <p:nvPicPr>
                        <p:cNvPr id="0" name="Object 2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84" y="1152"/>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6" name="Object 23"/>
            <p:cNvGraphicFramePr>
              <a:graphicFrameLocks noChangeAspect="1"/>
            </p:cNvGraphicFramePr>
            <p:nvPr/>
          </p:nvGraphicFramePr>
          <p:xfrm>
            <a:off x="2712" y="384"/>
            <a:ext cx="508" cy="672"/>
          </p:xfrm>
          <a:graphic>
            <a:graphicData uri="http://schemas.openxmlformats.org/presentationml/2006/ole">
              <mc:AlternateContent xmlns:mc="http://schemas.openxmlformats.org/markup-compatibility/2006">
                <mc:Choice xmlns:v="urn:schemas-microsoft-com:vml" Requires="v">
                  <p:oleObj spid="_x0000_s5245" name="Image" r:id="rId32" imgW="3073016" imgH="4063492" progId="Photoshop.Image.7">
                    <p:embed/>
                  </p:oleObj>
                </mc:Choice>
                <mc:Fallback>
                  <p:oleObj name="Image" r:id="rId32" imgW="3073016" imgH="4063492" progId="Photoshop.Image.7">
                    <p:embed/>
                    <p:pic>
                      <p:nvPicPr>
                        <p:cNvPr id="0" name="Object 2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2712" y="384"/>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7" name="Object 24"/>
            <p:cNvGraphicFramePr>
              <a:graphicFrameLocks noChangeAspect="1"/>
            </p:cNvGraphicFramePr>
            <p:nvPr/>
          </p:nvGraphicFramePr>
          <p:xfrm>
            <a:off x="2136" y="384"/>
            <a:ext cx="508" cy="672"/>
          </p:xfrm>
          <a:graphic>
            <a:graphicData uri="http://schemas.openxmlformats.org/presentationml/2006/ole">
              <mc:AlternateContent xmlns:mc="http://schemas.openxmlformats.org/markup-compatibility/2006">
                <mc:Choice xmlns:v="urn:schemas-microsoft-com:vml" Requires="v">
                  <p:oleObj spid="_x0000_s5246" name="Image" r:id="rId34" imgW="3073016" imgH="4063492" progId="Photoshop.Image.7">
                    <p:embed/>
                  </p:oleObj>
                </mc:Choice>
                <mc:Fallback>
                  <p:oleObj name="Image" r:id="rId34" imgW="3073016" imgH="4063492" progId="Photoshop.Image.7">
                    <p:embed/>
                    <p:pic>
                      <p:nvPicPr>
                        <p:cNvPr id="0" name="Object 24"/>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136" y="384"/>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8" name="Object 25"/>
            <p:cNvGraphicFramePr>
              <a:graphicFrameLocks noChangeAspect="1"/>
            </p:cNvGraphicFramePr>
            <p:nvPr/>
          </p:nvGraphicFramePr>
          <p:xfrm>
            <a:off x="1560" y="384"/>
            <a:ext cx="508" cy="672"/>
          </p:xfrm>
          <a:graphic>
            <a:graphicData uri="http://schemas.openxmlformats.org/presentationml/2006/ole">
              <mc:AlternateContent xmlns:mc="http://schemas.openxmlformats.org/markup-compatibility/2006">
                <mc:Choice xmlns:v="urn:schemas-microsoft-com:vml" Requires="v">
                  <p:oleObj spid="_x0000_s5247" name="Image" r:id="rId36" imgW="3073016" imgH="4063492" progId="Photoshop.Image.7">
                    <p:embed/>
                  </p:oleObj>
                </mc:Choice>
                <mc:Fallback>
                  <p:oleObj name="Image" r:id="rId36" imgW="3073016" imgH="4063492" progId="Photoshop.Image.7">
                    <p:embed/>
                    <p:pic>
                      <p:nvPicPr>
                        <p:cNvPr id="0" name="Object 25"/>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560" y="384"/>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39" name="Object 26"/>
            <p:cNvGraphicFramePr>
              <a:graphicFrameLocks noChangeAspect="1"/>
            </p:cNvGraphicFramePr>
            <p:nvPr/>
          </p:nvGraphicFramePr>
          <p:xfrm>
            <a:off x="4034" y="672"/>
            <a:ext cx="508" cy="672"/>
          </p:xfrm>
          <a:graphic>
            <a:graphicData uri="http://schemas.openxmlformats.org/presentationml/2006/ole">
              <mc:AlternateContent xmlns:mc="http://schemas.openxmlformats.org/markup-compatibility/2006">
                <mc:Choice xmlns:v="urn:schemas-microsoft-com:vml" Requires="v">
                  <p:oleObj spid="_x0000_s5248" name="Image" r:id="rId38" imgW="3073016" imgH="4063492" progId="Photoshop.Image.7">
                    <p:embed/>
                  </p:oleObj>
                </mc:Choice>
                <mc:Fallback>
                  <p:oleObj name="Image" r:id="rId38" imgW="3073016" imgH="4063492" progId="Photoshop.Image.7">
                    <p:embed/>
                    <p:pic>
                      <p:nvPicPr>
                        <p:cNvPr id="0" name="Object 26"/>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4034" y="672"/>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140" name="Object 27"/>
            <p:cNvGraphicFramePr>
              <a:graphicFrameLocks noChangeAspect="1"/>
            </p:cNvGraphicFramePr>
            <p:nvPr/>
          </p:nvGraphicFramePr>
          <p:xfrm>
            <a:off x="984" y="384"/>
            <a:ext cx="508" cy="672"/>
          </p:xfrm>
          <a:graphic>
            <a:graphicData uri="http://schemas.openxmlformats.org/presentationml/2006/ole">
              <mc:AlternateContent xmlns:mc="http://schemas.openxmlformats.org/markup-compatibility/2006">
                <mc:Choice xmlns:v="urn:schemas-microsoft-com:vml" Requires="v">
                  <p:oleObj spid="_x0000_s5249" name="Image" r:id="rId40" imgW="3073016" imgH="4063492" progId="Photoshop.Image.7">
                    <p:embed/>
                  </p:oleObj>
                </mc:Choice>
                <mc:Fallback>
                  <p:oleObj name="Image" r:id="rId40" imgW="3073016" imgH="4063492" progId="Photoshop.Image.7">
                    <p:embed/>
                    <p:pic>
                      <p:nvPicPr>
                        <p:cNvPr id="0" name="Object 27"/>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984" y="384"/>
                          <a:ext cx="508"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149" name="Line 28"/>
            <p:cNvSpPr>
              <a:spLocks noChangeShapeType="1"/>
            </p:cNvSpPr>
            <p:nvPr/>
          </p:nvSpPr>
          <p:spPr bwMode="auto">
            <a:xfrm>
              <a:off x="888" y="336"/>
              <a:ext cx="0" cy="38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50" name="Line 29"/>
            <p:cNvSpPr>
              <a:spLocks noChangeShapeType="1"/>
            </p:cNvSpPr>
            <p:nvPr/>
          </p:nvSpPr>
          <p:spPr bwMode="auto">
            <a:xfrm>
              <a:off x="744" y="816"/>
              <a:ext cx="0" cy="336"/>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5151" name="Line 30"/>
            <p:cNvSpPr>
              <a:spLocks noChangeShapeType="1"/>
            </p:cNvSpPr>
            <p:nvPr/>
          </p:nvSpPr>
          <p:spPr bwMode="auto">
            <a:xfrm flipV="1">
              <a:off x="3398" y="1344"/>
              <a:ext cx="754" cy="1023"/>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5152" name="Line 31"/>
            <p:cNvSpPr>
              <a:spLocks noChangeShapeType="1"/>
            </p:cNvSpPr>
            <p:nvPr/>
          </p:nvSpPr>
          <p:spPr bwMode="auto">
            <a:xfrm flipV="1">
              <a:off x="3991" y="1344"/>
              <a:ext cx="291" cy="1032"/>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5153" name="Line 32"/>
            <p:cNvSpPr>
              <a:spLocks noChangeShapeType="1"/>
            </p:cNvSpPr>
            <p:nvPr/>
          </p:nvSpPr>
          <p:spPr bwMode="auto">
            <a:xfrm flipH="1" flipV="1">
              <a:off x="4426" y="1344"/>
              <a:ext cx="115" cy="1076"/>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5154" name="Line 33"/>
            <p:cNvSpPr>
              <a:spLocks noChangeShapeType="1"/>
            </p:cNvSpPr>
            <p:nvPr/>
          </p:nvSpPr>
          <p:spPr bwMode="auto">
            <a:xfrm>
              <a:off x="1386" y="840"/>
              <a:ext cx="2648" cy="0"/>
            </a:xfrm>
            <a:prstGeom prst="line">
              <a:avLst/>
            </a:prstGeom>
            <a:noFill/>
            <a:ln w="952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pic>
        <p:nvPicPr>
          <p:cNvPr id="5143" name="Picture 37"/>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5422900" y="4686300"/>
            <a:ext cx="3200400"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44" name="Rectangle 36"/>
          <p:cNvSpPr>
            <a:spLocks noChangeArrowheads="1"/>
          </p:cNvSpPr>
          <p:nvPr/>
        </p:nvSpPr>
        <p:spPr bwMode="auto">
          <a:xfrm>
            <a:off x="7696200" y="5105400"/>
            <a:ext cx="914400" cy="5334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575" y="4648200"/>
            <a:ext cx="1295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3" name="Rectangle 2"/>
          <p:cNvSpPr>
            <a:spLocks noGrp="1" noChangeArrowheads="1"/>
          </p:cNvSpPr>
          <p:nvPr>
            <p:ph type="title"/>
          </p:nvPr>
        </p:nvSpPr>
        <p:spPr/>
        <p:txBody>
          <a:bodyPr/>
          <a:lstStyle/>
          <a:p>
            <a:r>
              <a:rPr lang="en-US" altLang="x-none"/>
              <a:t>Inconsistent Interfaces</a:t>
            </a:r>
          </a:p>
        </p:txBody>
      </p:sp>
      <p:pic>
        <p:nvPicPr>
          <p:cNvPr id="1536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3409950"/>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2231" name="Rectangle 23"/>
          <p:cNvSpPr>
            <a:spLocks noChangeArrowheads="1"/>
          </p:cNvSpPr>
          <p:nvPr/>
        </p:nvSpPr>
        <p:spPr bwMode="auto">
          <a:xfrm>
            <a:off x="2593975" y="4953000"/>
            <a:ext cx="914400" cy="228600"/>
          </a:xfrm>
          <a:prstGeom prst="rect">
            <a:avLst/>
          </a:prstGeom>
          <a:noFill/>
          <a:ln w="22225">
            <a:solidFill>
              <a:srgbClr val="FF0000"/>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sp>
        <p:nvSpPr>
          <p:cNvPr id="862232" name="Rectangle 24"/>
          <p:cNvSpPr>
            <a:spLocks noChangeArrowheads="1"/>
          </p:cNvSpPr>
          <p:nvPr/>
        </p:nvSpPr>
        <p:spPr bwMode="auto">
          <a:xfrm>
            <a:off x="7315200" y="3486150"/>
            <a:ext cx="381000" cy="609600"/>
          </a:xfrm>
          <a:prstGeom prst="rect">
            <a:avLst/>
          </a:prstGeom>
          <a:noFill/>
          <a:ln w="22225">
            <a:solidFill>
              <a:srgbClr val="FF0000"/>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pic>
        <p:nvPicPr>
          <p:cNvPr id="862228"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375" y="4343400"/>
            <a:ext cx="47974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247900"/>
            <a:ext cx="1295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2236" name="Picture 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854200"/>
            <a:ext cx="17399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2230" name="Rectangle 22"/>
          <p:cNvSpPr>
            <a:spLocks noChangeArrowheads="1"/>
          </p:cNvSpPr>
          <p:nvPr/>
        </p:nvSpPr>
        <p:spPr bwMode="auto">
          <a:xfrm>
            <a:off x="2959100" y="2565400"/>
            <a:ext cx="533400" cy="228600"/>
          </a:xfrm>
          <a:prstGeom prst="rect">
            <a:avLst/>
          </a:prstGeom>
          <a:noFill/>
          <a:ln w="22225">
            <a:solidFill>
              <a:srgbClr val="FF0000"/>
            </a:solidFill>
            <a:miter lim="800000"/>
            <a:headEnd type="none" w="lg" len="lg"/>
            <a:tailEnd type="none" w="lg" len="lg"/>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pic>
        <p:nvPicPr>
          <p:cNvPr id="862235" name="Picture 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752600"/>
            <a:ext cx="464820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22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622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22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862228"/>
                                        </p:tgtEl>
                                        <p:attrNameLst>
                                          <p:attrName>style.visibility</p:attrName>
                                        </p:attrNameLst>
                                      </p:cBhvr>
                                      <p:to>
                                        <p:strVal val="visible"/>
                                      </p:to>
                                    </p:set>
                                    <p:anim calcmode="lin" valueType="num">
                                      <p:cBhvr>
                                        <p:cTn id="15" dur="500" fill="hold"/>
                                        <p:tgtEl>
                                          <p:spTgt spid="862228"/>
                                        </p:tgtEl>
                                        <p:attrNameLst>
                                          <p:attrName>ppt_w</p:attrName>
                                        </p:attrNameLst>
                                      </p:cBhvr>
                                      <p:tavLst>
                                        <p:tav tm="0">
                                          <p:val>
                                            <p:fltVal val="0"/>
                                          </p:val>
                                        </p:tav>
                                        <p:tav tm="100000">
                                          <p:val>
                                            <p:strVal val="#ppt_w"/>
                                          </p:val>
                                        </p:tav>
                                      </p:tavLst>
                                    </p:anim>
                                    <p:anim calcmode="lin" valueType="num">
                                      <p:cBhvr>
                                        <p:cTn id="16" dur="500" fill="hold"/>
                                        <p:tgtEl>
                                          <p:spTgt spid="862228"/>
                                        </p:tgtEl>
                                        <p:attrNameLst>
                                          <p:attrName>ppt_h</p:attrName>
                                        </p:attrNameLst>
                                      </p:cBhvr>
                                      <p:tavLst>
                                        <p:tav tm="0">
                                          <p:val>
                                            <p:fltVal val="0"/>
                                          </p:val>
                                        </p:tav>
                                        <p:tav tm="100000">
                                          <p:val>
                                            <p:strVal val="#ppt_h"/>
                                          </p:val>
                                        </p:tav>
                                      </p:tavLst>
                                    </p:anim>
                                    <p:animEffect transition="in" filter="fade">
                                      <p:cBhvr>
                                        <p:cTn id="17" dur="500"/>
                                        <p:tgtEl>
                                          <p:spTgt spid="862228"/>
                                        </p:tgtEl>
                                      </p:cBhvr>
                                    </p:animEffect>
                                  </p:childTnLst>
                                </p:cTn>
                              </p:par>
                              <p:par>
                                <p:cTn id="18" presetID="53" presetClass="entr" presetSubtype="0" fill="hold" nodeType="withEffect">
                                  <p:stCondLst>
                                    <p:cond delay="0"/>
                                  </p:stCondLst>
                                  <p:childTnLst>
                                    <p:set>
                                      <p:cBhvr>
                                        <p:cTn id="19" dur="1" fill="hold">
                                          <p:stCondLst>
                                            <p:cond delay="0"/>
                                          </p:stCondLst>
                                        </p:cTn>
                                        <p:tgtEl>
                                          <p:spTgt spid="862236"/>
                                        </p:tgtEl>
                                        <p:attrNameLst>
                                          <p:attrName>style.visibility</p:attrName>
                                        </p:attrNameLst>
                                      </p:cBhvr>
                                      <p:to>
                                        <p:strVal val="visible"/>
                                      </p:to>
                                    </p:set>
                                    <p:anim calcmode="lin" valueType="num">
                                      <p:cBhvr>
                                        <p:cTn id="20" dur="500" fill="hold"/>
                                        <p:tgtEl>
                                          <p:spTgt spid="862236"/>
                                        </p:tgtEl>
                                        <p:attrNameLst>
                                          <p:attrName>ppt_w</p:attrName>
                                        </p:attrNameLst>
                                      </p:cBhvr>
                                      <p:tavLst>
                                        <p:tav tm="0">
                                          <p:val>
                                            <p:fltVal val="0"/>
                                          </p:val>
                                        </p:tav>
                                        <p:tav tm="100000">
                                          <p:val>
                                            <p:strVal val="#ppt_w"/>
                                          </p:val>
                                        </p:tav>
                                      </p:tavLst>
                                    </p:anim>
                                    <p:anim calcmode="lin" valueType="num">
                                      <p:cBhvr>
                                        <p:cTn id="21" dur="500" fill="hold"/>
                                        <p:tgtEl>
                                          <p:spTgt spid="862236"/>
                                        </p:tgtEl>
                                        <p:attrNameLst>
                                          <p:attrName>ppt_h</p:attrName>
                                        </p:attrNameLst>
                                      </p:cBhvr>
                                      <p:tavLst>
                                        <p:tav tm="0">
                                          <p:val>
                                            <p:fltVal val="0"/>
                                          </p:val>
                                        </p:tav>
                                        <p:tav tm="100000">
                                          <p:val>
                                            <p:strVal val="#ppt_h"/>
                                          </p:val>
                                        </p:tav>
                                      </p:tavLst>
                                    </p:anim>
                                    <p:animEffect transition="in" filter="fade">
                                      <p:cBhvr>
                                        <p:cTn id="22" dur="500"/>
                                        <p:tgtEl>
                                          <p:spTgt spid="862236"/>
                                        </p:tgtEl>
                                      </p:cBhvr>
                                    </p:animEffect>
                                  </p:childTnLst>
                                </p:cTn>
                              </p:par>
                              <p:par>
                                <p:cTn id="23" presetID="53" presetClass="entr" presetSubtype="0" fill="hold" nodeType="withEffect">
                                  <p:stCondLst>
                                    <p:cond delay="0"/>
                                  </p:stCondLst>
                                  <p:childTnLst>
                                    <p:set>
                                      <p:cBhvr>
                                        <p:cTn id="24" dur="1" fill="hold">
                                          <p:stCondLst>
                                            <p:cond delay="0"/>
                                          </p:stCondLst>
                                        </p:cTn>
                                        <p:tgtEl>
                                          <p:spTgt spid="862235"/>
                                        </p:tgtEl>
                                        <p:attrNameLst>
                                          <p:attrName>style.visibility</p:attrName>
                                        </p:attrNameLst>
                                      </p:cBhvr>
                                      <p:to>
                                        <p:strVal val="visible"/>
                                      </p:to>
                                    </p:set>
                                    <p:anim calcmode="lin" valueType="num">
                                      <p:cBhvr>
                                        <p:cTn id="25" dur="500" fill="hold"/>
                                        <p:tgtEl>
                                          <p:spTgt spid="862235"/>
                                        </p:tgtEl>
                                        <p:attrNameLst>
                                          <p:attrName>ppt_w</p:attrName>
                                        </p:attrNameLst>
                                      </p:cBhvr>
                                      <p:tavLst>
                                        <p:tav tm="0">
                                          <p:val>
                                            <p:fltVal val="0"/>
                                          </p:val>
                                        </p:tav>
                                        <p:tav tm="100000">
                                          <p:val>
                                            <p:strVal val="#ppt_w"/>
                                          </p:val>
                                        </p:tav>
                                      </p:tavLst>
                                    </p:anim>
                                    <p:anim calcmode="lin" valueType="num">
                                      <p:cBhvr>
                                        <p:cTn id="26" dur="500" fill="hold"/>
                                        <p:tgtEl>
                                          <p:spTgt spid="862235"/>
                                        </p:tgtEl>
                                        <p:attrNameLst>
                                          <p:attrName>ppt_h</p:attrName>
                                        </p:attrNameLst>
                                      </p:cBhvr>
                                      <p:tavLst>
                                        <p:tav tm="0">
                                          <p:val>
                                            <p:fltVal val="0"/>
                                          </p:val>
                                        </p:tav>
                                        <p:tav tm="100000">
                                          <p:val>
                                            <p:strVal val="#ppt_h"/>
                                          </p:val>
                                        </p:tav>
                                      </p:tavLst>
                                    </p:anim>
                                    <p:animEffect transition="in" filter="fade">
                                      <p:cBhvr>
                                        <p:cTn id="27" dur="500"/>
                                        <p:tgtEl>
                                          <p:spTgt spid="862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2231" grpId="0" animBg="1"/>
      <p:bldP spid="862232" grpId="0" animBg="1"/>
      <p:bldP spid="86223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x-none"/>
              <a:t>Usability</a:t>
            </a:r>
          </a:p>
        </p:txBody>
      </p:sp>
      <p:sp>
        <p:nvSpPr>
          <p:cNvPr id="81923" name="Rectangle 3"/>
          <p:cNvSpPr>
            <a:spLocks noGrp="1" noChangeArrowheads="1"/>
          </p:cNvSpPr>
          <p:nvPr>
            <p:ph type="body" idx="1"/>
          </p:nvPr>
        </p:nvSpPr>
        <p:spPr>
          <a:xfrm>
            <a:off x="152400" y="1295400"/>
            <a:ext cx="5334000" cy="5410200"/>
          </a:xfrm>
        </p:spPr>
        <p:txBody>
          <a:bodyPr/>
          <a:lstStyle/>
          <a:p>
            <a:pPr marL="0" indent="0"/>
            <a:r>
              <a:rPr lang="en-US" altLang="x-none">
                <a:latin typeface="Franklin Gothic Medium" charset="0"/>
              </a:rPr>
              <a:t>Evaluation of Generated Interfaces</a:t>
            </a:r>
            <a:endParaRPr lang="en-US" altLang="x-none" sz="1800"/>
          </a:p>
          <a:p>
            <a:pPr lvl="1">
              <a:spcBef>
                <a:spcPct val="40000"/>
              </a:spcBef>
            </a:pPr>
            <a:r>
              <a:rPr lang="en-US" altLang="x-none"/>
              <a:t>Users perform tasks with two all-in-one printer interfaces </a:t>
            </a:r>
            <a:r>
              <a:rPr lang="en-US" altLang="x-none" sz="1600"/>
              <a:t>(HP and Canon)</a:t>
            </a:r>
            <a:endParaRPr lang="en-US" altLang="x-none"/>
          </a:p>
          <a:p>
            <a:pPr lvl="1">
              <a:spcBef>
                <a:spcPct val="60000"/>
              </a:spcBef>
            </a:pPr>
            <a:r>
              <a:rPr lang="en-US" altLang="x-none"/>
              <a:t>Two comparisons</a:t>
            </a:r>
          </a:p>
          <a:p>
            <a:pPr lvl="2">
              <a:spcBef>
                <a:spcPct val="30000"/>
              </a:spcBef>
              <a:buFontTx/>
              <a:buNone/>
            </a:pPr>
            <a:r>
              <a:rPr lang="en-US" altLang="x-none"/>
              <a:t>Physical interface to PUC interface</a:t>
            </a:r>
          </a:p>
          <a:p>
            <a:pPr lvl="2">
              <a:spcBef>
                <a:spcPct val="30000"/>
              </a:spcBef>
              <a:buFontTx/>
              <a:buNone/>
            </a:pPr>
            <a:r>
              <a:rPr lang="en-US" altLang="x-none"/>
              <a:t>Without consistency and with consistency</a:t>
            </a:r>
          </a:p>
          <a:p>
            <a:pPr lvl="1">
              <a:spcBef>
                <a:spcPct val="60000"/>
              </a:spcBef>
            </a:pPr>
            <a:r>
              <a:rPr lang="en-US" altLang="x-none"/>
              <a:t>48 participants </a:t>
            </a:r>
            <a:r>
              <a:rPr lang="en-US" altLang="x-none" sz="1600"/>
              <a:t>(28 male, 20 female)</a:t>
            </a:r>
          </a:p>
          <a:p>
            <a:pPr lvl="2">
              <a:spcBef>
                <a:spcPct val="30000"/>
              </a:spcBef>
              <a:buFontTx/>
              <a:buNone/>
            </a:pPr>
            <a:r>
              <a:rPr lang="en-US" altLang="x-none"/>
              <a:t>Divided into 6 groups, 8 per group</a:t>
            </a:r>
          </a:p>
          <a:p>
            <a:pPr lvl="2">
              <a:spcBef>
                <a:spcPct val="30000"/>
              </a:spcBef>
              <a:buFontTx/>
              <a:buNone/>
            </a:pPr>
            <a:r>
              <a:rPr lang="en-US" altLang="x-none"/>
              <a:t>Recruited through CBDR web page</a:t>
            </a:r>
          </a:p>
          <a:p>
            <a:pPr lvl="1">
              <a:spcBef>
                <a:spcPct val="60000"/>
              </a:spcBef>
            </a:pPr>
            <a:r>
              <a:rPr lang="en-US" altLang="x-none"/>
              <a:t>Metrics</a:t>
            </a:r>
          </a:p>
          <a:p>
            <a:pPr lvl="2">
              <a:buFontTx/>
              <a:buNone/>
            </a:pPr>
            <a:r>
              <a:rPr lang="en-US" altLang="x-none"/>
              <a:t>Completion time</a:t>
            </a:r>
          </a:p>
          <a:p>
            <a:pPr lvl="2">
              <a:buFontTx/>
              <a:buNone/>
            </a:pPr>
            <a:r>
              <a:rPr lang="en-US" altLang="x-none"/>
              <a:t>Failures</a:t>
            </a:r>
          </a:p>
        </p:txBody>
      </p:sp>
      <p:pic>
        <p:nvPicPr>
          <p:cNvPr id="81924" name="Picture 4"/>
          <p:cNvPicPr>
            <a:picLocks noChangeAspect="1" noChangeArrowheads="1"/>
          </p:cNvPicPr>
          <p:nvPr/>
        </p:nvPicPr>
        <p:blipFill>
          <a:blip r:embed="rId2">
            <a:extLst>
              <a:ext uri="{28A0092B-C50C-407E-A947-70E740481C1C}">
                <a14:useLocalDpi xmlns:a14="http://schemas.microsoft.com/office/drawing/2010/main" val="0"/>
              </a:ext>
            </a:extLst>
          </a:blip>
          <a:srcRect t="7773" b="6720"/>
          <a:stretch>
            <a:fillRect/>
          </a:stretch>
        </p:blipFill>
        <p:spPr bwMode="auto">
          <a:xfrm>
            <a:off x="5502275" y="1752600"/>
            <a:ext cx="16605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19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325" y="1676400"/>
            <a:ext cx="1616075" cy="122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81926" name="Group 9"/>
          <p:cNvGrpSpPr>
            <a:grpSpLocks/>
          </p:cNvGrpSpPr>
          <p:nvPr/>
        </p:nvGrpSpPr>
        <p:grpSpPr bwMode="auto">
          <a:xfrm>
            <a:off x="5638800" y="3505200"/>
            <a:ext cx="3276600" cy="2862263"/>
            <a:chOff x="48" y="984"/>
            <a:chExt cx="2784" cy="2433"/>
          </a:xfrm>
        </p:grpSpPr>
        <p:pic>
          <p:nvPicPr>
            <p:cNvPr id="81927" name="Picture 6"/>
            <p:cNvPicPr>
              <a:picLocks noChangeAspect="1" noChangeArrowheads="1"/>
            </p:cNvPicPr>
            <p:nvPr/>
          </p:nvPicPr>
          <p:blipFill>
            <a:blip r:embed="rId4">
              <a:extLst>
                <a:ext uri="{28A0092B-C50C-407E-A947-70E740481C1C}">
                  <a14:useLocalDpi xmlns:a14="http://schemas.microsoft.com/office/drawing/2010/main" val="0"/>
                </a:ext>
              </a:extLst>
            </a:blip>
            <a:srcRect r="51666"/>
            <a:stretch>
              <a:fillRect/>
            </a:stretch>
          </p:blipFill>
          <p:spPr bwMode="auto">
            <a:xfrm>
              <a:off x="48" y="984"/>
              <a:ext cx="2784" cy="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 Box 7"/>
            <p:cNvSpPr txBox="1">
              <a:spLocks noChangeArrowheads="1"/>
            </p:cNvSpPr>
            <p:nvPr/>
          </p:nvSpPr>
          <p:spPr bwMode="auto">
            <a:xfrm>
              <a:off x="97" y="3131"/>
              <a:ext cx="1247"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HP printer</a:t>
              </a:r>
            </a:p>
          </p:txBody>
        </p:sp>
        <p:sp>
          <p:nvSpPr>
            <p:cNvPr id="81929" name="Text Box 8"/>
            <p:cNvSpPr txBox="1">
              <a:spLocks noChangeArrowheads="1"/>
            </p:cNvSpPr>
            <p:nvPr/>
          </p:nvSpPr>
          <p:spPr bwMode="auto">
            <a:xfrm>
              <a:off x="1489" y="3131"/>
              <a:ext cx="1247"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spcBef>
                  <a:spcPct val="50000"/>
                </a:spcBef>
              </a:pPr>
              <a:r>
                <a:rPr lang="en-US" altLang="x-none" sz="1600">
                  <a:latin typeface="Franklin Gothic Medium" charset="0"/>
                </a:rPr>
                <a:t>Canon printer</a:t>
              </a:r>
            </a:p>
          </p:txBody>
        </p:sp>
      </p:gr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234" name="Rectangle 2"/>
          <p:cNvSpPr>
            <a:spLocks noGrp="1" noChangeArrowheads="1"/>
          </p:cNvSpPr>
          <p:nvPr>
            <p:ph type="title"/>
          </p:nvPr>
        </p:nvSpPr>
        <p:spPr/>
        <p:txBody>
          <a:bodyPr/>
          <a:lstStyle/>
          <a:p>
            <a:r>
              <a:rPr lang="en-US" altLang="x-none"/>
              <a:t>Interfaces</a:t>
            </a:r>
          </a:p>
        </p:txBody>
      </p:sp>
      <p:pic>
        <p:nvPicPr>
          <p:cNvPr id="1503235" name="Picture 3"/>
          <p:cNvPicPr>
            <a:picLocks noChangeAspect="1" noChangeArrowheads="1"/>
          </p:cNvPicPr>
          <p:nvPr/>
        </p:nvPicPr>
        <p:blipFill>
          <a:blip r:embed="rId2">
            <a:extLst>
              <a:ext uri="{28A0092B-C50C-407E-A947-70E740481C1C}">
                <a14:useLocalDpi xmlns:a14="http://schemas.microsoft.com/office/drawing/2010/main" val="0"/>
              </a:ext>
            </a:extLst>
          </a:blip>
          <a:srcRect r="51666"/>
          <a:stretch>
            <a:fillRect/>
          </a:stretch>
        </p:blipFill>
        <p:spPr bwMode="auto">
          <a:xfrm>
            <a:off x="1219200" y="1790700"/>
            <a:ext cx="44196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3236" name="Picture 4"/>
          <p:cNvPicPr>
            <a:picLocks noChangeAspect="1" noChangeArrowheads="1"/>
          </p:cNvPicPr>
          <p:nvPr/>
        </p:nvPicPr>
        <p:blipFill>
          <a:blip r:embed="rId2">
            <a:extLst>
              <a:ext uri="{28A0092B-C50C-407E-A947-70E740481C1C}">
                <a14:useLocalDpi xmlns:a14="http://schemas.microsoft.com/office/drawing/2010/main" val="0"/>
              </a:ext>
            </a:extLst>
          </a:blip>
          <a:srcRect l="75833" r="-833"/>
          <a:stretch>
            <a:fillRect/>
          </a:stretch>
        </p:blipFill>
        <p:spPr bwMode="auto">
          <a:xfrm>
            <a:off x="5562600" y="1790700"/>
            <a:ext cx="228600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3237" name="Text Box 5"/>
          <p:cNvSpPr txBox="1">
            <a:spLocks noChangeArrowheads="1"/>
          </p:cNvSpPr>
          <p:nvPr/>
        </p:nvSpPr>
        <p:spPr bwMode="auto">
          <a:xfrm>
            <a:off x="1295400" y="5197475"/>
            <a:ext cx="19812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ltLang="x-none" sz="1400">
                <a:latin typeface="Franklin Gothic Medium" charset="0"/>
              </a:rPr>
              <a:t>HP printer </a:t>
            </a:r>
            <a:br>
              <a:rPr lang="en-US" altLang="x-none" sz="1400">
                <a:latin typeface="Franklin Gothic Medium" charset="0"/>
              </a:rPr>
            </a:br>
            <a:r>
              <a:rPr lang="en-US" altLang="x-none" sz="1400">
                <a:latin typeface="Franklin Gothic Medium" charset="0"/>
              </a:rPr>
              <a:t>without consistency</a:t>
            </a:r>
          </a:p>
        </p:txBody>
      </p:sp>
      <p:sp>
        <p:nvSpPr>
          <p:cNvPr id="1503238" name="Text Box 6"/>
          <p:cNvSpPr txBox="1">
            <a:spLocks noChangeArrowheads="1"/>
          </p:cNvSpPr>
          <p:nvPr/>
        </p:nvSpPr>
        <p:spPr bwMode="auto">
          <a:xfrm>
            <a:off x="3505200" y="5197475"/>
            <a:ext cx="19812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ltLang="x-none" sz="1400">
                <a:latin typeface="Franklin Gothic Medium" charset="0"/>
              </a:rPr>
              <a:t>Canon printer </a:t>
            </a:r>
            <a:br>
              <a:rPr lang="en-US" altLang="x-none" sz="1400">
                <a:latin typeface="Franklin Gothic Medium" charset="0"/>
              </a:rPr>
            </a:br>
            <a:r>
              <a:rPr lang="en-US" altLang="x-none" sz="1400">
                <a:latin typeface="Franklin Gothic Medium" charset="0"/>
              </a:rPr>
              <a:t>without consistency</a:t>
            </a:r>
          </a:p>
        </p:txBody>
      </p:sp>
      <p:sp>
        <p:nvSpPr>
          <p:cNvPr id="1503239" name="Text Box 7"/>
          <p:cNvSpPr txBox="1">
            <a:spLocks noChangeArrowheads="1"/>
          </p:cNvSpPr>
          <p:nvPr/>
        </p:nvSpPr>
        <p:spPr bwMode="auto">
          <a:xfrm>
            <a:off x="5715000" y="5197475"/>
            <a:ext cx="19812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ltLang="x-none" sz="1400">
                <a:latin typeface="Franklin Gothic Medium" charset="0"/>
              </a:rPr>
              <a:t>Canon printer </a:t>
            </a:r>
            <a:br>
              <a:rPr lang="en-US" altLang="x-none" sz="1400">
                <a:latin typeface="Franklin Gothic Medium" charset="0"/>
              </a:rPr>
            </a:br>
            <a:r>
              <a:rPr lang="en-US" altLang="x-none" sz="1400">
                <a:latin typeface="Franklin Gothic Medium" charset="0"/>
              </a:rPr>
              <a:t>consistent with HP</a:t>
            </a:r>
          </a:p>
        </p:txBody>
      </p:sp>
      <p:sp>
        <p:nvSpPr>
          <p:cNvPr id="1503241" name="Oval 9"/>
          <p:cNvSpPr>
            <a:spLocks noChangeArrowheads="1"/>
          </p:cNvSpPr>
          <p:nvPr/>
        </p:nvSpPr>
        <p:spPr bwMode="auto">
          <a:xfrm>
            <a:off x="1447800" y="2514600"/>
            <a:ext cx="6096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3242" name="Oval 10"/>
          <p:cNvSpPr>
            <a:spLocks noChangeArrowheads="1"/>
          </p:cNvSpPr>
          <p:nvPr/>
        </p:nvSpPr>
        <p:spPr bwMode="auto">
          <a:xfrm>
            <a:off x="4038600" y="2324100"/>
            <a:ext cx="12954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3243" name="Oval 11"/>
          <p:cNvSpPr>
            <a:spLocks noChangeArrowheads="1"/>
          </p:cNvSpPr>
          <p:nvPr/>
        </p:nvSpPr>
        <p:spPr bwMode="auto">
          <a:xfrm>
            <a:off x="5867400" y="2514600"/>
            <a:ext cx="533400" cy="7620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3312" name="Rectangle 80"/>
          <p:cNvSpPr>
            <a:spLocks noChangeArrowheads="1"/>
          </p:cNvSpPr>
          <p:nvPr/>
        </p:nvSpPr>
        <p:spPr bwMode="auto">
          <a:xfrm>
            <a:off x="3384550" y="1524000"/>
            <a:ext cx="2209800" cy="4495800"/>
          </a:xfrm>
          <a:prstGeom prst="rect">
            <a:avLst/>
          </a:prstGeom>
          <a:solidFill>
            <a:schemeClr val="bg1">
              <a:alpha val="50000"/>
            </a:schemeClr>
          </a:solidFill>
          <a:ln>
            <a:noFill/>
          </a:ln>
          <a:effectLst/>
          <a:extLs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3313" name="Rectangle 81"/>
          <p:cNvSpPr>
            <a:spLocks noChangeArrowheads="1"/>
          </p:cNvSpPr>
          <p:nvPr/>
        </p:nvSpPr>
        <p:spPr bwMode="auto">
          <a:xfrm>
            <a:off x="1936750" y="2606675"/>
            <a:ext cx="1143000" cy="13716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3314" name="Rectangle 82"/>
          <p:cNvSpPr>
            <a:spLocks noChangeArrowheads="1"/>
          </p:cNvSpPr>
          <p:nvPr/>
        </p:nvSpPr>
        <p:spPr bwMode="auto">
          <a:xfrm>
            <a:off x="4114800" y="2759075"/>
            <a:ext cx="1143000" cy="12192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3315" name="Rectangle 83"/>
          <p:cNvSpPr>
            <a:spLocks noChangeArrowheads="1"/>
          </p:cNvSpPr>
          <p:nvPr/>
        </p:nvSpPr>
        <p:spPr bwMode="auto">
          <a:xfrm>
            <a:off x="6324600" y="2590800"/>
            <a:ext cx="1143000"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3104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32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324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0324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0324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33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3313"/>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03314"/>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0331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032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0323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033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03243"/>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1503241"/>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503243"/>
                                        </p:tgtEl>
                                        <p:attrNameLst>
                                          <p:attrName>style.visibility</p:attrName>
                                        </p:attrNameLst>
                                      </p:cBhvr>
                                      <p:to>
                                        <p:strVal val="hidden"/>
                                      </p:to>
                                    </p:set>
                                  </p:childTnLst>
                                </p:cTn>
                              </p:par>
                              <p:par>
                                <p:cTn id="45" presetID="1" presetClass="exit" presetSubtype="0" fill="hold" grpId="3" nodeType="withEffect">
                                  <p:stCondLst>
                                    <p:cond delay="0"/>
                                  </p:stCondLst>
                                  <p:childTnLst>
                                    <p:set>
                                      <p:cBhvr>
                                        <p:cTn id="46" dur="1" fill="hold">
                                          <p:stCondLst>
                                            <p:cond delay="0"/>
                                          </p:stCondLst>
                                        </p:cTn>
                                        <p:tgtEl>
                                          <p:spTgt spid="1503241"/>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03315"/>
                                        </p:tgtEl>
                                        <p:attrNameLst>
                                          <p:attrName>style.visibility</p:attrName>
                                        </p:attrNameLst>
                                      </p:cBhvr>
                                      <p:to>
                                        <p:strVal val="visible"/>
                                      </p:to>
                                    </p:set>
                                  </p:childTnLst>
                                </p:cTn>
                              </p:par>
                              <p:par>
                                <p:cTn id="51" presetID="1" presetClass="entr" presetSubtype="0" fill="hold" grpId="2" nodeType="withEffect">
                                  <p:stCondLst>
                                    <p:cond delay="0"/>
                                  </p:stCondLst>
                                  <p:childTnLst>
                                    <p:set>
                                      <p:cBhvr>
                                        <p:cTn id="52" dur="1" fill="hold">
                                          <p:stCondLst>
                                            <p:cond delay="0"/>
                                          </p:stCondLst>
                                        </p:cTn>
                                        <p:tgtEl>
                                          <p:spTgt spid="1503313"/>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503315"/>
                                        </p:tgtEl>
                                        <p:attrNameLst>
                                          <p:attrName>style.visibility</p:attrName>
                                        </p:attrNameLst>
                                      </p:cBhvr>
                                      <p:to>
                                        <p:strVal val="hidden"/>
                                      </p:to>
                                    </p:set>
                                  </p:childTnLst>
                                </p:cTn>
                              </p:par>
                              <p:par>
                                <p:cTn id="57" presetID="1" presetClass="exit" presetSubtype="0" fill="hold" grpId="3" nodeType="withEffect">
                                  <p:stCondLst>
                                    <p:cond delay="0"/>
                                  </p:stCondLst>
                                  <p:childTnLst>
                                    <p:set>
                                      <p:cBhvr>
                                        <p:cTn id="58" dur="1" fill="hold">
                                          <p:stCondLst>
                                            <p:cond delay="0"/>
                                          </p:stCondLst>
                                        </p:cTn>
                                        <p:tgtEl>
                                          <p:spTgt spid="15033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3239" grpId="0"/>
      <p:bldP spid="1503241" grpId="0" animBg="1"/>
      <p:bldP spid="1503241" grpId="1" animBg="1"/>
      <p:bldP spid="1503241" grpId="2" animBg="1"/>
      <p:bldP spid="1503241" grpId="3" animBg="1"/>
      <p:bldP spid="1503242" grpId="0" animBg="1"/>
      <p:bldP spid="1503242" grpId="1" animBg="1"/>
      <p:bldP spid="1503243" grpId="0" animBg="1"/>
      <p:bldP spid="1503243" grpId="1" animBg="1"/>
      <p:bldP spid="1503312" grpId="0" animBg="1"/>
      <p:bldP spid="1503313" grpId="0" animBg="1"/>
      <p:bldP spid="1503313" grpId="1" animBg="1"/>
      <p:bldP spid="1503313" grpId="2" animBg="1"/>
      <p:bldP spid="1503313" grpId="3" animBg="1"/>
      <p:bldP spid="1503314" grpId="0" animBg="1"/>
      <p:bldP spid="1503314" grpId="1" animBg="1"/>
      <p:bldP spid="1503315" grpId="0" animBg="1"/>
      <p:bldP spid="1503315"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4258" name="Rectangle 2"/>
          <p:cNvSpPr>
            <a:spLocks noGrp="1" noChangeArrowheads="1"/>
          </p:cNvSpPr>
          <p:nvPr>
            <p:ph type="title"/>
          </p:nvPr>
        </p:nvSpPr>
        <p:spPr/>
        <p:txBody>
          <a:bodyPr/>
          <a:lstStyle/>
          <a:p>
            <a:r>
              <a:rPr lang="en-US" altLang="x-none"/>
              <a:t>Interfaces – Full View</a:t>
            </a:r>
          </a:p>
        </p:txBody>
      </p:sp>
      <p:pic>
        <p:nvPicPr>
          <p:cNvPr id="1504259" name="Picture 3" descr="hp-norm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28725"/>
            <a:ext cx="2187575" cy="5105400"/>
          </a:xfrm>
          <a:prstGeom prst="rect">
            <a:avLst/>
          </a:prstGeom>
          <a:noFill/>
          <a:extLst>
            <a:ext uri="{909E8E84-426E-40DD-AFC4-6F175D3DCCD1}">
              <a14:hiddenFill xmlns:a14="http://schemas.microsoft.com/office/drawing/2010/main">
                <a:solidFill>
                  <a:srgbClr val="FFFFFF"/>
                </a:solidFill>
              </a14:hiddenFill>
            </a:ext>
          </a:extLst>
        </p:spPr>
      </p:pic>
      <p:pic>
        <p:nvPicPr>
          <p:cNvPr id="1504260" name="Picture 4" descr="canon-norm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219200"/>
            <a:ext cx="3162300" cy="5181600"/>
          </a:xfrm>
          <a:prstGeom prst="rect">
            <a:avLst/>
          </a:prstGeom>
          <a:noFill/>
          <a:extLst>
            <a:ext uri="{909E8E84-426E-40DD-AFC4-6F175D3DCCD1}">
              <a14:hiddenFill xmlns:a14="http://schemas.microsoft.com/office/drawing/2010/main">
                <a:solidFill>
                  <a:srgbClr val="FFFFFF"/>
                </a:solidFill>
              </a14:hiddenFill>
            </a:ext>
          </a:extLst>
        </p:spPr>
      </p:pic>
      <p:sp>
        <p:nvSpPr>
          <p:cNvPr id="1504261" name="Oval 5"/>
          <p:cNvSpPr>
            <a:spLocks noChangeArrowheads="1"/>
          </p:cNvSpPr>
          <p:nvPr/>
        </p:nvSpPr>
        <p:spPr bwMode="auto">
          <a:xfrm>
            <a:off x="2105025" y="1609725"/>
            <a:ext cx="762000" cy="3200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4262" name="Oval 6"/>
          <p:cNvSpPr>
            <a:spLocks noChangeArrowheads="1"/>
          </p:cNvSpPr>
          <p:nvPr/>
        </p:nvSpPr>
        <p:spPr bwMode="auto">
          <a:xfrm>
            <a:off x="5848350" y="4124325"/>
            <a:ext cx="685800" cy="23622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4263" name="Text Box 7"/>
          <p:cNvSpPr txBox="1">
            <a:spLocks noChangeArrowheads="1"/>
          </p:cNvSpPr>
          <p:nvPr/>
        </p:nvSpPr>
        <p:spPr bwMode="auto">
          <a:xfrm>
            <a:off x="990600" y="6477000"/>
            <a:ext cx="19812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ltLang="x-none" sz="1400">
                <a:latin typeface="Franklin Gothic Medium" charset="0"/>
              </a:rPr>
              <a:t>HP printer</a:t>
            </a:r>
          </a:p>
        </p:txBody>
      </p:sp>
      <p:sp>
        <p:nvSpPr>
          <p:cNvPr id="1504264" name="Text Box 8"/>
          <p:cNvSpPr txBox="1">
            <a:spLocks noChangeArrowheads="1"/>
          </p:cNvSpPr>
          <p:nvPr/>
        </p:nvSpPr>
        <p:spPr bwMode="auto">
          <a:xfrm>
            <a:off x="5410200" y="6477000"/>
            <a:ext cx="19812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ltLang="x-none" sz="1400">
                <a:latin typeface="Franklin Gothic Medium" charset="0"/>
              </a:rPr>
              <a:t>Canon printer</a:t>
            </a:r>
          </a:p>
        </p:txBody>
      </p:sp>
      <p:pic>
        <p:nvPicPr>
          <p:cNvPr id="1504265" name="Picture 9" descr="canon-consistent-with-h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19200"/>
            <a:ext cx="1809750" cy="5181600"/>
          </a:xfrm>
          <a:prstGeom prst="rect">
            <a:avLst/>
          </a:prstGeom>
          <a:noFill/>
          <a:extLst>
            <a:ext uri="{909E8E84-426E-40DD-AFC4-6F175D3DCCD1}">
              <a14:hiddenFill xmlns:a14="http://schemas.microsoft.com/office/drawing/2010/main">
                <a:solidFill>
                  <a:srgbClr val="FFFFFF"/>
                </a:solidFill>
              </a14:hiddenFill>
            </a:ext>
          </a:extLst>
        </p:spPr>
      </p:pic>
      <p:sp>
        <p:nvSpPr>
          <p:cNvPr id="1504266" name="Oval 10"/>
          <p:cNvSpPr>
            <a:spLocks noChangeArrowheads="1"/>
          </p:cNvSpPr>
          <p:nvPr/>
        </p:nvSpPr>
        <p:spPr bwMode="auto">
          <a:xfrm>
            <a:off x="6419850" y="1981200"/>
            <a:ext cx="762000" cy="3200400"/>
          </a:xfrm>
          <a:prstGeom prst="ellipse">
            <a:avLst/>
          </a:prstGeom>
          <a:noFill/>
          <a:ln w="3810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04267" name="Text Box 11"/>
          <p:cNvSpPr txBox="1">
            <a:spLocks noChangeArrowheads="1"/>
          </p:cNvSpPr>
          <p:nvPr/>
        </p:nvSpPr>
        <p:spPr bwMode="auto">
          <a:xfrm>
            <a:off x="5181600" y="6477000"/>
            <a:ext cx="24384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FF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spAutoFit/>
          </a:bodyPr>
          <a:lstStyle/>
          <a:p>
            <a:pPr>
              <a:spcBef>
                <a:spcPct val="50000"/>
              </a:spcBef>
            </a:pPr>
            <a:r>
              <a:rPr lang="en-US" altLang="x-none" sz="1400">
                <a:latin typeface="Franklin Gothic Medium" charset="0"/>
              </a:rPr>
              <a:t>Consistent Canon printer</a:t>
            </a:r>
          </a:p>
        </p:txBody>
      </p:sp>
    </p:spTree>
    <p:extLst>
      <p:ext uri="{BB962C8B-B14F-4D97-AF65-F5344CB8AC3E}">
        <p14:creationId xmlns:p14="http://schemas.microsoft.com/office/powerpoint/2010/main" val="2709395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426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426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04265"/>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5042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50426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50426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5042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0426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50426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15042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4261" grpId="0" animBg="1"/>
      <p:bldP spid="1504261" grpId="1" animBg="1"/>
      <p:bldP spid="1504262" grpId="0" animBg="1"/>
      <p:bldP spid="1504262" grpId="1" animBg="1"/>
      <p:bldP spid="1504264" grpId="0"/>
      <p:bldP spid="1504266" grpId="0" animBg="1"/>
      <p:bldP spid="1504266" grpId="1" animBg="1"/>
      <p:bldP spid="150426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x-none"/>
              <a:t>Procedure</a:t>
            </a:r>
          </a:p>
        </p:txBody>
      </p:sp>
      <p:sp>
        <p:nvSpPr>
          <p:cNvPr id="82947" name="Rectangle 3"/>
          <p:cNvSpPr>
            <a:spLocks noGrp="1" noChangeArrowheads="1"/>
          </p:cNvSpPr>
          <p:nvPr>
            <p:ph type="body" idx="1"/>
          </p:nvPr>
        </p:nvSpPr>
        <p:spPr/>
        <p:txBody>
          <a:bodyPr/>
          <a:lstStyle/>
          <a:p>
            <a:pPr marL="350838" indent="-350838">
              <a:buFontTx/>
              <a:buAutoNum type="arabicPeriod"/>
            </a:pPr>
            <a:r>
              <a:rPr lang="en-US" altLang="x-none">
                <a:latin typeface="Franklin Gothic Medium" charset="0"/>
              </a:rPr>
              <a:t>Subject performs all 8 tasks on appliance #1</a:t>
            </a:r>
            <a:r>
              <a:rPr lang="en-US" altLang="x-none"/>
              <a:t> </a:t>
            </a:r>
            <a:r>
              <a:rPr lang="en-US" altLang="x-none" sz="1800"/>
              <a:t>(HP or Canon)</a:t>
            </a:r>
          </a:p>
          <a:p>
            <a:pPr marL="685800" lvl="1" indent="-60325">
              <a:buFontTx/>
              <a:buNone/>
            </a:pPr>
            <a:r>
              <a:rPr lang="en-US" altLang="x-none"/>
              <a:t>Five minutes maximum allowed for each task</a:t>
            </a:r>
            <a:endParaRPr lang="en-US" altLang="x-none" sz="1600"/>
          </a:p>
          <a:p>
            <a:pPr marL="350838" indent="-350838">
              <a:spcBef>
                <a:spcPct val="60000"/>
              </a:spcBef>
              <a:buFontTx/>
              <a:buAutoNum type="arabicPeriod"/>
            </a:pPr>
            <a:r>
              <a:rPr lang="en-US" altLang="x-none">
                <a:latin typeface="Franklin Gothic Medium" charset="0"/>
              </a:rPr>
              <a:t>Subject is instructed on the optimal way to perform each task</a:t>
            </a:r>
            <a:r>
              <a:rPr lang="en-US" altLang="x-none"/>
              <a:t> </a:t>
            </a:r>
          </a:p>
          <a:p>
            <a:pPr marL="685800" lvl="1" indent="-60325">
              <a:buFontTx/>
              <a:buNone/>
            </a:pPr>
            <a:r>
              <a:rPr lang="en-US" altLang="x-none"/>
              <a:t>Subject performs the task again until completed correctly. </a:t>
            </a:r>
          </a:p>
          <a:p>
            <a:pPr marL="685800" lvl="1" indent="-60325">
              <a:buFontTx/>
              <a:buNone/>
            </a:pPr>
            <a:r>
              <a:rPr lang="en-US" altLang="x-none"/>
              <a:t>Additional instruction given as necessary</a:t>
            </a:r>
          </a:p>
          <a:p>
            <a:pPr marL="350838" indent="-350838">
              <a:spcBef>
                <a:spcPct val="60000"/>
              </a:spcBef>
              <a:buFontTx/>
              <a:buAutoNum type="arabicPeriod"/>
            </a:pPr>
            <a:r>
              <a:rPr lang="en-US" altLang="x-none">
                <a:latin typeface="Franklin Gothic Medium" charset="0"/>
              </a:rPr>
              <a:t>Subject performs all 8 tasks on appliance #2 </a:t>
            </a:r>
            <a:r>
              <a:rPr lang="en-US" altLang="x-none" sz="1800"/>
              <a:t>(Canon or HP)</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a:spcBef>
                <a:spcPct val="80000"/>
              </a:spcBef>
            </a:pPr>
            <a:r>
              <a:rPr lang="en-US" altLang="x-none"/>
              <a:t>Three Interface Conditions</a:t>
            </a:r>
          </a:p>
        </p:txBody>
      </p:sp>
      <p:sp>
        <p:nvSpPr>
          <p:cNvPr id="83971" name="Rectangle 3"/>
          <p:cNvSpPr>
            <a:spLocks noGrp="1" noChangeArrowheads="1"/>
          </p:cNvSpPr>
          <p:nvPr>
            <p:ph type="body" idx="1"/>
          </p:nvPr>
        </p:nvSpPr>
        <p:spPr/>
        <p:txBody>
          <a:bodyPr/>
          <a:lstStyle/>
          <a:p>
            <a:pPr marL="228600" indent="-228600">
              <a:buFontTx/>
              <a:buChar char="•"/>
            </a:pPr>
            <a:r>
              <a:rPr lang="en-US" altLang="x-none">
                <a:latin typeface="Franklin Gothic Medium" charset="0"/>
              </a:rPr>
              <a:t>Built-In </a:t>
            </a:r>
          </a:p>
          <a:p>
            <a:pPr marL="628650" lvl="1" indent="-3175">
              <a:buFontTx/>
              <a:buNone/>
            </a:pPr>
            <a:r>
              <a:rPr lang="en-US" altLang="x-none">
                <a:latin typeface="Franklin Gothic Medium" charset="0"/>
              </a:rPr>
              <a:t>User sees only physical appliance interfaces</a:t>
            </a:r>
          </a:p>
          <a:p>
            <a:pPr marL="628650" lvl="1" indent="-3175">
              <a:buFontTx/>
              <a:buNone/>
            </a:pPr>
            <a:r>
              <a:rPr lang="en-US" altLang="x-none" sz="1800"/>
              <a:t>Physical HP → Physical Canon</a:t>
            </a:r>
          </a:p>
          <a:p>
            <a:pPr marL="628650" lvl="1" indent="-3175">
              <a:buFontTx/>
              <a:buNone/>
            </a:pPr>
            <a:r>
              <a:rPr lang="en-US" altLang="x-none" sz="1800"/>
              <a:t>Physical Canon → Physical HP</a:t>
            </a:r>
          </a:p>
          <a:p>
            <a:pPr marL="228600" indent="-228600">
              <a:spcBef>
                <a:spcPct val="60000"/>
              </a:spcBef>
              <a:buFontTx/>
              <a:buChar char="•"/>
            </a:pPr>
            <a:r>
              <a:rPr lang="en-US" altLang="x-none">
                <a:latin typeface="Franklin Gothic Medium" charset="0"/>
              </a:rPr>
              <a:t>AutoGen</a:t>
            </a:r>
          </a:p>
          <a:p>
            <a:pPr marL="628650" lvl="1" indent="-3175">
              <a:buFontTx/>
              <a:buNone/>
            </a:pPr>
            <a:r>
              <a:rPr lang="en-US" altLang="x-none">
                <a:latin typeface="Franklin Gothic Medium" charset="0"/>
              </a:rPr>
              <a:t>User sees only PUC interfaces without consistency</a:t>
            </a:r>
          </a:p>
          <a:p>
            <a:pPr marL="628650" lvl="1" indent="-3175">
              <a:buFontTx/>
              <a:buNone/>
            </a:pPr>
            <a:r>
              <a:rPr lang="en-US" altLang="x-none" sz="1800"/>
              <a:t>PUC HP → PUC Canon</a:t>
            </a:r>
          </a:p>
          <a:p>
            <a:pPr marL="628650" lvl="1" indent="-3175">
              <a:buFontTx/>
              <a:buNone/>
            </a:pPr>
            <a:r>
              <a:rPr lang="en-US" altLang="x-none" sz="1800"/>
              <a:t>PUC Canon → PUC HP</a:t>
            </a:r>
          </a:p>
          <a:p>
            <a:pPr marL="228600" indent="-228600">
              <a:spcBef>
                <a:spcPct val="60000"/>
              </a:spcBef>
              <a:buFontTx/>
              <a:buChar char="•"/>
            </a:pPr>
            <a:r>
              <a:rPr lang="en-US" altLang="x-none">
                <a:latin typeface="Franklin Gothic Medium" charset="0"/>
              </a:rPr>
              <a:t>Consistent</a:t>
            </a:r>
          </a:p>
          <a:p>
            <a:pPr marL="628650" lvl="1" indent="-3175">
              <a:buFontTx/>
              <a:buNone/>
            </a:pPr>
            <a:r>
              <a:rPr lang="en-US" altLang="x-none">
                <a:latin typeface="Franklin Gothic Medium" charset="0"/>
              </a:rPr>
              <a:t>User sees a PUC interface without consistency followed by a Uniform interface generated to be consistent with the previous PUC interface</a:t>
            </a:r>
          </a:p>
          <a:p>
            <a:pPr marL="628650" lvl="1" indent="-3175">
              <a:buFontTx/>
              <a:buNone/>
            </a:pPr>
            <a:r>
              <a:rPr lang="en-US" altLang="x-none" sz="1800"/>
              <a:t>PUC HP → Uniform Canon generated to be consistent with HP</a:t>
            </a:r>
          </a:p>
          <a:p>
            <a:pPr marL="628650" lvl="1" indent="-3175">
              <a:buFontTx/>
              <a:buNone/>
            </a:pPr>
            <a:r>
              <a:rPr lang="en-US" altLang="x-none" sz="1800"/>
              <a:t>PUC Canon → Uniform HP generated to be consistent with Canon</a:t>
            </a:r>
            <a:endParaRPr lang="en-US" altLang="x-none" sz="1800">
              <a:latin typeface="Franklin Gothic Medium"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a:spcBef>
                <a:spcPct val="80000"/>
              </a:spcBef>
            </a:pPr>
            <a:r>
              <a:rPr lang="en-US" altLang="x-none"/>
              <a:t>Conditions</a:t>
            </a:r>
          </a:p>
        </p:txBody>
      </p:sp>
      <p:sp>
        <p:nvSpPr>
          <p:cNvPr id="84995" name="Rectangle 3"/>
          <p:cNvSpPr>
            <a:spLocks noGrp="1" noChangeArrowheads="1"/>
          </p:cNvSpPr>
          <p:nvPr>
            <p:ph type="body" idx="1"/>
          </p:nvPr>
        </p:nvSpPr>
        <p:spPr/>
        <p:txBody>
          <a:bodyPr/>
          <a:lstStyle/>
          <a:p>
            <a:pPr marL="0" indent="0"/>
            <a:r>
              <a:rPr lang="en-US" altLang="x-none">
                <a:latin typeface="Franklin Gothic Medium" charset="0"/>
              </a:rPr>
              <a:t>3 interface conditions * 2 appliance orderings = 6 groups</a:t>
            </a:r>
          </a:p>
        </p:txBody>
      </p:sp>
      <p:graphicFrame>
        <p:nvGraphicFramePr>
          <p:cNvPr id="1459262" name="Group 62"/>
          <p:cNvGraphicFramePr>
            <a:graphicFrameLocks noGrp="1"/>
          </p:cNvGraphicFramePr>
          <p:nvPr/>
        </p:nvGraphicFramePr>
        <p:xfrm>
          <a:off x="228600" y="2286000"/>
          <a:ext cx="4191000" cy="1524000"/>
        </p:xfrm>
        <a:graphic>
          <a:graphicData uri="http://schemas.openxmlformats.org/drawingml/2006/table">
            <a:tbl>
              <a:tblPr/>
              <a:tblGrid>
                <a:gridCol w="1397000"/>
                <a:gridCol w="1397000"/>
                <a:gridCol w="1397000"/>
              </a:tblGrid>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1800" b="0" i="0" u="none" strike="noStrike" cap="none" normalizeH="0" baseline="0">
                        <a:ln>
                          <a:noFill/>
                        </a:ln>
                        <a:solidFill>
                          <a:srgbClr val="41007C"/>
                        </a:solidFill>
                        <a:effectLst/>
                        <a:latin typeface="Franklin Gothic Book" charset="0"/>
                      </a:endParaRPr>
                    </a:p>
                  </a:txBody>
                  <a:tcPr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#1 - HP</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#2 - Canon</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Built-In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AutoGen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Consistent</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Uniform</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59233" name="Group 33"/>
          <p:cNvGraphicFramePr>
            <a:graphicFrameLocks noGrp="1"/>
          </p:cNvGraphicFramePr>
          <p:nvPr/>
        </p:nvGraphicFramePr>
        <p:xfrm>
          <a:off x="4587875" y="2286000"/>
          <a:ext cx="4191000" cy="1524000"/>
        </p:xfrm>
        <a:graphic>
          <a:graphicData uri="http://schemas.openxmlformats.org/drawingml/2006/table">
            <a:tbl>
              <a:tblPr/>
              <a:tblGrid>
                <a:gridCol w="1397000"/>
                <a:gridCol w="1397000"/>
                <a:gridCol w="1397000"/>
              </a:tblGrid>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1800" b="0" i="0" u="none" strike="noStrike" cap="none" normalizeH="0" baseline="0">
                        <a:ln>
                          <a:noFill/>
                        </a:ln>
                        <a:solidFill>
                          <a:srgbClr val="41007C"/>
                        </a:solidFill>
                        <a:effectLst/>
                        <a:latin typeface="Franklin Gothic Book" charset="0"/>
                      </a:endParaRPr>
                    </a:p>
                  </a:txBody>
                  <a:tcPr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#1 - Canon</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#2 - HP</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Built-In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AutoGen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Consistent</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Uniform</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x-none"/>
              <a:t>Comparing Usability</a:t>
            </a:r>
          </a:p>
        </p:txBody>
      </p:sp>
      <p:sp>
        <p:nvSpPr>
          <p:cNvPr id="86019" name="Rectangle 3"/>
          <p:cNvSpPr>
            <a:spLocks noGrp="1" noChangeArrowheads="1"/>
          </p:cNvSpPr>
          <p:nvPr>
            <p:ph type="body" idx="1"/>
          </p:nvPr>
        </p:nvSpPr>
        <p:spPr/>
        <p:txBody>
          <a:bodyPr/>
          <a:lstStyle/>
          <a:p>
            <a:pPr marL="0" indent="0">
              <a:spcBef>
                <a:spcPct val="30000"/>
              </a:spcBef>
            </a:pPr>
            <a:r>
              <a:rPr lang="en-US" altLang="x-none"/>
              <a:t>Focus primarily on the first set of tasks</a:t>
            </a:r>
          </a:p>
          <a:p>
            <a:pPr marL="0" indent="0">
              <a:spcBef>
                <a:spcPct val="30000"/>
              </a:spcBef>
            </a:pPr>
            <a:r>
              <a:rPr lang="en-US" altLang="x-none"/>
              <a:t>First set not affected by earlier tasks or instruction</a:t>
            </a:r>
          </a:p>
        </p:txBody>
      </p:sp>
      <p:graphicFrame>
        <p:nvGraphicFramePr>
          <p:cNvPr id="1451072" name="Group 64"/>
          <p:cNvGraphicFramePr>
            <a:graphicFrameLocks noGrp="1"/>
          </p:cNvGraphicFramePr>
          <p:nvPr/>
        </p:nvGraphicFramePr>
        <p:xfrm>
          <a:off x="104775" y="3048000"/>
          <a:ext cx="4191000" cy="1524000"/>
        </p:xfrm>
        <a:graphic>
          <a:graphicData uri="http://schemas.openxmlformats.org/drawingml/2006/table">
            <a:tbl>
              <a:tblPr/>
              <a:tblGrid>
                <a:gridCol w="1397000"/>
                <a:gridCol w="1397000"/>
                <a:gridCol w="1397000"/>
              </a:tblGrid>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1800" b="0" i="0" u="none" strike="noStrike" cap="none" normalizeH="0" baseline="0">
                        <a:ln>
                          <a:noFill/>
                        </a:ln>
                        <a:solidFill>
                          <a:srgbClr val="41007C"/>
                        </a:solidFill>
                        <a:effectLst/>
                        <a:latin typeface="Franklin Gothic Book" charset="0"/>
                      </a:endParaRPr>
                    </a:p>
                  </a:txBody>
                  <a:tcPr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#1 - HP</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#2 - Canon</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Built-In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2"/>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Physical</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AutoGen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3"/>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PUC</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Consistent</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Uniform</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451041" name="Group 33"/>
          <p:cNvGraphicFramePr>
            <a:graphicFrameLocks noGrp="1"/>
          </p:cNvGraphicFramePr>
          <p:nvPr/>
        </p:nvGraphicFramePr>
        <p:xfrm>
          <a:off x="4464050" y="3048000"/>
          <a:ext cx="4191000" cy="1524000"/>
        </p:xfrm>
        <a:graphic>
          <a:graphicData uri="http://schemas.openxmlformats.org/drawingml/2006/table">
            <a:tbl>
              <a:tblPr/>
              <a:tblGrid>
                <a:gridCol w="1397000"/>
                <a:gridCol w="1397000"/>
                <a:gridCol w="1397000"/>
              </a:tblGrid>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1800" b="0" i="0" u="none" strike="noStrike" cap="none" normalizeH="0" baseline="0">
                        <a:ln>
                          <a:noFill/>
                        </a:ln>
                        <a:solidFill>
                          <a:srgbClr val="41007C"/>
                        </a:solidFill>
                        <a:effectLst/>
                        <a:latin typeface="Franklin Gothic Book" charset="0"/>
                      </a:endParaRPr>
                    </a:p>
                  </a:txBody>
                  <a:tcPr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#1 - Canon</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#2 - HP</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Built-In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4"/>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Physical</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AutoGen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5"/>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PUC</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Consistent</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Uniform</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x-none"/>
              <a:t>Usability Results</a:t>
            </a:r>
          </a:p>
        </p:txBody>
      </p:sp>
      <p:graphicFrame>
        <p:nvGraphicFramePr>
          <p:cNvPr id="1275063" name="Group 183"/>
          <p:cNvGraphicFramePr>
            <a:graphicFrameLocks noGrp="1"/>
          </p:cNvGraphicFramePr>
          <p:nvPr/>
        </p:nvGraphicFramePr>
        <p:xfrm>
          <a:off x="3124200" y="1447800"/>
          <a:ext cx="2971800" cy="773114"/>
        </p:xfrm>
        <a:graphic>
          <a:graphicData uri="http://schemas.openxmlformats.org/drawingml/2006/table">
            <a:tbl>
              <a:tblPr/>
              <a:tblGrid>
                <a:gridCol w="990600"/>
                <a:gridCol w="990600"/>
                <a:gridCol w="990600"/>
              </a:tblGrid>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900" b="0" i="0" u="none" strike="noStrike" cap="none" normalizeH="0" baseline="0">
                        <a:ln>
                          <a:noFill/>
                        </a:ln>
                        <a:solidFill>
                          <a:srgbClr val="41007C"/>
                        </a:solidFill>
                        <a:effectLst/>
                        <a:latin typeface="Franklin Gothic Book" charset="0"/>
                      </a:endParaRPr>
                    </a:p>
                  </a:txBody>
                  <a:tcPr marT="27432" marB="27432"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#1 - HP</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#2 - Canon</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685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Built-In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Physical</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2"/>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Physical</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r>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AutoGen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3"/>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PUC</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Consistent</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Uniform</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275038" name="Group 158"/>
          <p:cNvGraphicFramePr>
            <a:graphicFrameLocks noGrp="1"/>
          </p:cNvGraphicFramePr>
          <p:nvPr/>
        </p:nvGraphicFramePr>
        <p:xfrm>
          <a:off x="5943600" y="1447800"/>
          <a:ext cx="2971800" cy="769875"/>
        </p:xfrm>
        <a:graphic>
          <a:graphicData uri="http://schemas.openxmlformats.org/drawingml/2006/table">
            <a:tbl>
              <a:tblPr/>
              <a:tblGrid>
                <a:gridCol w="990600"/>
                <a:gridCol w="990600"/>
                <a:gridCol w="990600"/>
              </a:tblGrid>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900" b="0" i="0" u="none" strike="noStrike" cap="none" normalizeH="0" baseline="0">
                        <a:ln>
                          <a:noFill/>
                        </a:ln>
                        <a:solidFill>
                          <a:srgbClr val="41007C"/>
                        </a:solidFill>
                        <a:effectLst/>
                        <a:latin typeface="Franklin Gothic Book" charset="0"/>
                      </a:endParaRPr>
                    </a:p>
                  </a:txBody>
                  <a:tcPr marT="27432" marB="27432"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#1 - Canon</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#2 - HP</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3675">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Built-In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Physical</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4"/>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Physical</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180975">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AutoGen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5"/>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PUC</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Consistent</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stretch>
                        <a:fillRect/>
                      </a:stretch>
                    </a:blip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Uniform</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7083" name="Text Box 161"/>
          <p:cNvSpPr txBox="1">
            <a:spLocks noChangeArrowheads="1"/>
          </p:cNvSpPr>
          <p:nvPr/>
        </p:nvSpPr>
        <p:spPr bwMode="auto">
          <a:xfrm>
            <a:off x="6477000" y="6521450"/>
            <a:ext cx="1169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 = </a:t>
            </a:r>
            <a:r>
              <a:rPr lang="en-US" altLang="x-none" sz="1400">
                <a:solidFill>
                  <a:schemeClr val="tx1"/>
                </a:solidFill>
                <a:latin typeface="Franklin Gothic Medium" charset="0"/>
              </a:rPr>
              <a:t>p &lt; 0.05</a:t>
            </a:r>
          </a:p>
        </p:txBody>
      </p:sp>
      <p:sp>
        <p:nvSpPr>
          <p:cNvPr id="87084" name="Text Box 162"/>
          <p:cNvSpPr txBox="1">
            <a:spLocks noChangeArrowheads="1"/>
          </p:cNvSpPr>
          <p:nvPr/>
        </p:nvSpPr>
        <p:spPr bwMode="auto">
          <a:xfrm>
            <a:off x="7667625" y="6521450"/>
            <a:ext cx="1065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 = </a:t>
            </a:r>
            <a:r>
              <a:rPr lang="en-US" altLang="x-none" sz="1400">
                <a:solidFill>
                  <a:schemeClr val="tx1"/>
                </a:solidFill>
                <a:latin typeface="Franklin Gothic Medium" charset="0"/>
              </a:rPr>
              <a:t>p &lt; 0.1</a:t>
            </a:r>
          </a:p>
        </p:txBody>
      </p:sp>
      <p:grpSp>
        <p:nvGrpSpPr>
          <p:cNvPr id="87085" name="Group 181"/>
          <p:cNvGrpSpPr>
            <a:grpSpLocks/>
          </p:cNvGrpSpPr>
          <p:nvPr/>
        </p:nvGrpSpPr>
        <p:grpSpPr bwMode="auto">
          <a:xfrm>
            <a:off x="30163" y="1219200"/>
            <a:ext cx="2914650" cy="5638800"/>
            <a:chOff x="4560" y="1392"/>
            <a:chExt cx="1120" cy="2165"/>
          </a:xfrm>
        </p:grpSpPr>
        <p:pic>
          <p:nvPicPr>
            <p:cNvPr id="87101" name="Picture 180"/>
            <p:cNvPicPr>
              <a:picLocks noChangeAspect="1" noChangeArrowheads="1"/>
            </p:cNvPicPr>
            <p:nvPr/>
          </p:nvPicPr>
          <p:blipFill>
            <a:blip r:embed="rId6">
              <a:extLst>
                <a:ext uri="{28A0092B-C50C-407E-A947-70E740481C1C}">
                  <a14:useLocalDpi xmlns:a14="http://schemas.microsoft.com/office/drawing/2010/main" val="0"/>
                </a:ext>
              </a:extLst>
            </a:blip>
            <a:srcRect l="80057"/>
            <a:stretch>
              <a:fillRect/>
            </a:stretch>
          </p:blipFill>
          <p:spPr bwMode="auto">
            <a:xfrm>
              <a:off x="4560" y="1392"/>
              <a:ext cx="1120"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102" name="Text Box 172"/>
            <p:cNvSpPr txBox="1">
              <a:spLocks noChangeArrowheads="1"/>
            </p:cNvSpPr>
            <p:nvPr/>
          </p:nvSpPr>
          <p:spPr bwMode="auto">
            <a:xfrm>
              <a:off x="5077" y="3312"/>
              <a:ext cx="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103" name="Text Box 173"/>
            <p:cNvSpPr txBox="1">
              <a:spLocks noChangeArrowheads="1"/>
            </p:cNvSpPr>
            <p:nvPr/>
          </p:nvSpPr>
          <p:spPr bwMode="auto">
            <a:xfrm>
              <a:off x="5356" y="3312"/>
              <a:ext cx="11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grpSp>
      <p:sp>
        <p:nvSpPr>
          <p:cNvPr id="87086" name="Rectangle 179"/>
          <p:cNvSpPr>
            <a:spLocks noGrp="1" noChangeArrowheads="1"/>
          </p:cNvSpPr>
          <p:nvPr>
            <p:ph type="body" idx="1"/>
          </p:nvPr>
        </p:nvSpPr>
        <p:spPr>
          <a:xfrm>
            <a:off x="3352800" y="5334000"/>
            <a:ext cx="5638800" cy="1066800"/>
          </a:xfrm>
        </p:spPr>
        <p:txBody>
          <a:bodyPr/>
          <a:lstStyle/>
          <a:p>
            <a:pPr marL="0" indent="0"/>
            <a:r>
              <a:rPr lang="en-US" altLang="x-none" sz="1400"/>
              <a:t>Failures per subject also significantly less for PUC than Physical</a:t>
            </a:r>
            <a:br>
              <a:rPr lang="en-US" altLang="x-none" sz="1400"/>
            </a:br>
            <a:r>
              <a:rPr lang="en-US" altLang="x-none" sz="1200"/>
              <a:t>(Fisher’s Exact Test, p &lt; 0.05)</a:t>
            </a:r>
          </a:p>
          <a:p>
            <a:pPr lvl="1">
              <a:buFontTx/>
              <a:buNone/>
            </a:pPr>
            <a:r>
              <a:rPr lang="en-US" altLang="x-none" sz="1200"/>
              <a:t>HP:          1.125 Built-In vs. 0.125 PUC</a:t>
            </a:r>
          </a:p>
          <a:p>
            <a:pPr lvl="1">
              <a:buFontTx/>
              <a:buNone/>
            </a:pPr>
            <a:r>
              <a:rPr lang="en-US" altLang="x-none" sz="1200"/>
              <a:t>Canon:         2.0 Built-In vs. 0.625 PUC </a:t>
            </a:r>
          </a:p>
        </p:txBody>
      </p:sp>
      <p:grpSp>
        <p:nvGrpSpPr>
          <p:cNvPr id="87087" name="Group 184"/>
          <p:cNvGrpSpPr>
            <a:grpSpLocks/>
          </p:cNvGrpSpPr>
          <p:nvPr/>
        </p:nvGrpSpPr>
        <p:grpSpPr bwMode="auto">
          <a:xfrm>
            <a:off x="3711575" y="2692400"/>
            <a:ext cx="4851400" cy="2336800"/>
            <a:chOff x="64" y="1392"/>
            <a:chExt cx="4496" cy="2165"/>
          </a:xfrm>
        </p:grpSpPr>
        <p:pic>
          <p:nvPicPr>
            <p:cNvPr id="87088" name="Picture 185"/>
            <p:cNvPicPr>
              <a:picLocks noChangeAspect="1" noChangeArrowheads="1"/>
            </p:cNvPicPr>
            <p:nvPr/>
          </p:nvPicPr>
          <p:blipFill>
            <a:blip r:embed="rId6">
              <a:extLst>
                <a:ext uri="{28A0092B-C50C-407E-A947-70E740481C1C}">
                  <a14:useLocalDpi xmlns:a14="http://schemas.microsoft.com/office/drawing/2010/main" val="0"/>
                </a:ext>
              </a:extLst>
            </a:blip>
            <a:srcRect r="19943"/>
            <a:stretch>
              <a:fillRect/>
            </a:stretch>
          </p:blipFill>
          <p:spPr bwMode="auto">
            <a:xfrm>
              <a:off x="64" y="1392"/>
              <a:ext cx="4496" cy="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89" name="Text Box 186"/>
            <p:cNvSpPr txBox="1">
              <a:spLocks noChangeArrowheads="1"/>
            </p:cNvSpPr>
            <p:nvPr/>
          </p:nvSpPr>
          <p:spPr bwMode="auto">
            <a:xfrm>
              <a:off x="627"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0" name="Text Box 187"/>
            <p:cNvSpPr txBox="1">
              <a:spLocks noChangeArrowheads="1"/>
            </p:cNvSpPr>
            <p:nvPr/>
          </p:nvSpPr>
          <p:spPr bwMode="auto">
            <a:xfrm>
              <a:off x="944"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1" name="Text Box 188"/>
            <p:cNvSpPr txBox="1">
              <a:spLocks noChangeArrowheads="1"/>
            </p:cNvSpPr>
            <p:nvPr/>
          </p:nvSpPr>
          <p:spPr bwMode="auto">
            <a:xfrm>
              <a:off x="1444"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2" name="Text Box 189"/>
            <p:cNvSpPr txBox="1">
              <a:spLocks noChangeArrowheads="1"/>
            </p:cNvSpPr>
            <p:nvPr/>
          </p:nvSpPr>
          <p:spPr bwMode="auto">
            <a:xfrm>
              <a:off x="2163"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3" name="Text Box 190"/>
            <p:cNvSpPr txBox="1">
              <a:spLocks noChangeArrowheads="1"/>
            </p:cNvSpPr>
            <p:nvPr/>
          </p:nvSpPr>
          <p:spPr bwMode="auto">
            <a:xfrm>
              <a:off x="2643"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4" name="Text Box 191"/>
            <p:cNvSpPr txBox="1">
              <a:spLocks noChangeArrowheads="1"/>
            </p:cNvSpPr>
            <p:nvPr/>
          </p:nvSpPr>
          <p:spPr bwMode="auto">
            <a:xfrm>
              <a:off x="3145"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5" name="Text Box 192"/>
            <p:cNvSpPr txBox="1">
              <a:spLocks noChangeArrowheads="1"/>
            </p:cNvSpPr>
            <p:nvPr/>
          </p:nvSpPr>
          <p:spPr bwMode="auto">
            <a:xfrm>
              <a:off x="3467"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6" name="Text Box 193"/>
            <p:cNvSpPr txBox="1">
              <a:spLocks noChangeArrowheads="1"/>
            </p:cNvSpPr>
            <p:nvPr/>
          </p:nvSpPr>
          <p:spPr bwMode="auto">
            <a:xfrm>
              <a:off x="3661"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7" name="Text Box 194"/>
            <p:cNvSpPr txBox="1">
              <a:spLocks noChangeArrowheads="1"/>
            </p:cNvSpPr>
            <p:nvPr/>
          </p:nvSpPr>
          <p:spPr bwMode="auto">
            <a:xfrm>
              <a:off x="3977" y="3053"/>
              <a:ext cx="281" cy="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7098" name="Text Box 195"/>
            <p:cNvSpPr txBox="1">
              <a:spLocks noChangeArrowheads="1"/>
            </p:cNvSpPr>
            <p:nvPr/>
          </p:nvSpPr>
          <p:spPr bwMode="auto">
            <a:xfrm>
              <a:off x="1656" y="3061"/>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000">
                  <a:solidFill>
                    <a:schemeClr val="tx1"/>
                  </a:solidFill>
                  <a:latin typeface="Franklin Gothic Medium" charset="0"/>
                </a:rPr>
                <a:t>†</a:t>
              </a:r>
            </a:p>
          </p:txBody>
        </p:sp>
        <p:sp>
          <p:nvSpPr>
            <p:cNvPr id="87099" name="Text Box 196"/>
            <p:cNvSpPr txBox="1">
              <a:spLocks noChangeArrowheads="1"/>
            </p:cNvSpPr>
            <p:nvPr/>
          </p:nvSpPr>
          <p:spPr bwMode="auto">
            <a:xfrm>
              <a:off x="4186" y="3061"/>
              <a:ext cx="240"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000">
                  <a:solidFill>
                    <a:schemeClr val="tx1"/>
                  </a:solidFill>
                  <a:latin typeface="Franklin Gothic Medium" charset="0"/>
                </a:rPr>
                <a:t>†</a:t>
              </a:r>
            </a:p>
          </p:txBody>
        </p:sp>
        <p:sp>
          <p:nvSpPr>
            <p:cNvPr id="87100" name="Rectangle 197"/>
            <p:cNvSpPr>
              <a:spLocks noChangeArrowheads="1"/>
            </p:cNvSpPr>
            <p:nvPr/>
          </p:nvSpPr>
          <p:spPr bwMode="auto">
            <a:xfrm>
              <a:off x="1296" y="3408"/>
              <a:ext cx="1968" cy="144"/>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x-none"/>
              <a:t>Comparing Consistency</a:t>
            </a:r>
          </a:p>
        </p:txBody>
      </p:sp>
      <p:sp>
        <p:nvSpPr>
          <p:cNvPr id="88067" name="Rectangle 3"/>
          <p:cNvSpPr>
            <a:spLocks noGrp="1" noChangeArrowheads="1"/>
          </p:cNvSpPr>
          <p:nvPr>
            <p:ph type="body" idx="1"/>
          </p:nvPr>
        </p:nvSpPr>
        <p:spPr/>
        <p:txBody>
          <a:bodyPr/>
          <a:lstStyle/>
          <a:p>
            <a:pPr marL="0" indent="0">
              <a:spcBef>
                <a:spcPct val="30000"/>
              </a:spcBef>
            </a:pPr>
            <a:r>
              <a:rPr lang="en-US" altLang="x-none"/>
              <a:t>Focus only on the second set of tasks</a:t>
            </a:r>
          </a:p>
          <a:p>
            <a:pPr marL="0" indent="0">
              <a:spcBef>
                <a:spcPct val="30000"/>
              </a:spcBef>
            </a:pPr>
            <a:r>
              <a:rPr lang="en-US" altLang="x-none"/>
              <a:t>Previous experience during study should influence results</a:t>
            </a:r>
          </a:p>
        </p:txBody>
      </p:sp>
      <p:graphicFrame>
        <p:nvGraphicFramePr>
          <p:cNvPr id="1454084" name="Group 4"/>
          <p:cNvGraphicFramePr>
            <a:graphicFrameLocks noGrp="1"/>
          </p:cNvGraphicFramePr>
          <p:nvPr/>
        </p:nvGraphicFramePr>
        <p:xfrm>
          <a:off x="104775" y="3048000"/>
          <a:ext cx="4191000" cy="1524000"/>
        </p:xfrm>
        <a:graphic>
          <a:graphicData uri="http://schemas.openxmlformats.org/drawingml/2006/table">
            <a:tbl>
              <a:tblPr/>
              <a:tblGrid>
                <a:gridCol w="1397000"/>
                <a:gridCol w="1397000"/>
                <a:gridCol w="1397000"/>
              </a:tblGrid>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1800" b="0" i="0" u="none" strike="noStrike" cap="none" normalizeH="0" baseline="0">
                        <a:ln>
                          <a:noFill/>
                        </a:ln>
                        <a:solidFill>
                          <a:srgbClr val="41007C"/>
                        </a:solidFill>
                        <a:effectLst/>
                        <a:latin typeface="Franklin Gothic Book" charset="0"/>
                      </a:endParaRPr>
                    </a:p>
                  </a:txBody>
                  <a:tcPr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#1 - HP</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#2 - Canon</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Built-In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Physical</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AutoGen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2"/>
                      <a:srcRect/>
                      <a:stretch>
                        <a:fillRect/>
                      </a:stretch>
                    </a:blip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Consistent</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Uniform</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stretch>
                        <a:fillRect/>
                      </a:stretch>
                    </a:blipFill>
                  </a:tcPr>
                </a:tc>
              </a:tr>
            </a:tbl>
          </a:graphicData>
        </a:graphic>
      </p:graphicFrame>
      <p:graphicFrame>
        <p:nvGraphicFramePr>
          <p:cNvPr id="1454113" name="Group 33"/>
          <p:cNvGraphicFramePr>
            <a:graphicFrameLocks noGrp="1"/>
          </p:cNvGraphicFramePr>
          <p:nvPr/>
        </p:nvGraphicFramePr>
        <p:xfrm>
          <a:off x="4464050" y="3048000"/>
          <a:ext cx="4191000" cy="1524000"/>
        </p:xfrm>
        <a:graphic>
          <a:graphicData uri="http://schemas.openxmlformats.org/drawingml/2006/table">
            <a:tbl>
              <a:tblPr/>
              <a:tblGrid>
                <a:gridCol w="1397000"/>
                <a:gridCol w="1397000"/>
                <a:gridCol w="1397000"/>
              </a:tblGrid>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1800" b="0" i="0" u="none" strike="noStrike" cap="none" normalizeH="0" baseline="0">
                        <a:ln>
                          <a:noFill/>
                        </a:ln>
                        <a:solidFill>
                          <a:srgbClr val="41007C"/>
                        </a:solidFill>
                        <a:effectLst/>
                        <a:latin typeface="Franklin Gothic Book" charset="0"/>
                      </a:endParaRPr>
                    </a:p>
                  </a:txBody>
                  <a:tcPr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#1 - Canon</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#2 - HP</a:t>
                      </a:r>
                    </a:p>
                  </a:txBody>
                  <a:tcPr anchor="ctr" horzOverflow="overflow">
                    <a:lnL>
                      <a:noFill/>
                    </a:lnL>
                    <a:lnR>
                      <a:noFill/>
                    </a:lnR>
                    <a:lnT>
                      <a:noFill/>
                    </a:lnT>
                    <a:lnB w="28575" cap="flat" cmpd="sng" algn="ctr">
                      <a:solidFill>
                        <a:schemeClr val="tx1"/>
                      </a:solidFill>
                      <a:prstDash val="solid"/>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Built-In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Physical</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Physical</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AutoGen</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PUC</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4"/>
                      <a:srcRect/>
                      <a:stretch>
                        <a:fillRect/>
                      </a:stretch>
                    </a:blipFill>
                  </a:tcPr>
                </a:tc>
              </a:tr>
              <a:tr h="381000">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800" b="0" i="0" u="none" strike="noStrike" cap="none" normalizeH="0" baseline="0">
                          <a:ln>
                            <a:noFill/>
                          </a:ln>
                          <a:solidFill>
                            <a:srgbClr val="41007C"/>
                          </a:solidFill>
                          <a:effectLst/>
                          <a:latin typeface="Franklin Gothic Medium" charset="0"/>
                        </a:rPr>
                        <a:t>Consistent</a:t>
                      </a:r>
                    </a:p>
                  </a:txBody>
                  <a:tcPr anchor="ctr" horzOverflow="overflow">
                    <a:lnL>
                      <a:noFill/>
                    </a:lnL>
                    <a:lnR w="28575"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rgbClr val="B2B2B2"/>
                          </a:solidFill>
                          <a:effectLst/>
                          <a:latin typeface="Franklin Gothic Book" charset="0"/>
                        </a:rPr>
                        <a:t>PUC</a:t>
                      </a:r>
                    </a:p>
                  </a:txBody>
                  <a:tcPr anchor="ctr" horzOverflow="overflow">
                    <a:lnL w="28575"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1600" b="0" i="0" u="none" strike="noStrike" cap="none" normalizeH="0" baseline="0">
                          <a:ln>
                            <a:noFill/>
                          </a:ln>
                          <a:solidFill>
                            <a:schemeClr val="tx1"/>
                          </a:solidFill>
                          <a:effectLst/>
                          <a:latin typeface="Franklin Gothic Book" charset="0"/>
                        </a:rPr>
                        <a:t>Uniform</a:t>
                      </a:r>
                    </a:p>
                  </a:txBody>
                  <a:tcPr anchor="ctr" horzOverflow="overflow">
                    <a:lnL w="6350" cap="flat" cmpd="sng" algn="ctr">
                      <a:solidFill>
                        <a:schemeClr val="tx1"/>
                      </a:solidFill>
                      <a:prstDash val="sysDot"/>
                      <a:round/>
                      <a:headEnd type="none" w="med" len="med"/>
                      <a:tailEnd type="none" w="med" len="med"/>
                    </a:lnL>
                    <a:lnR w="28575"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5"/>
                      <a:srcRect/>
                      <a:stretch>
                        <a:fillRect/>
                      </a:stretch>
                    </a:blipFill>
                  </a:tcPr>
                </a:tc>
              </a:tr>
            </a:tbl>
          </a:graphicData>
        </a:graphic>
      </p:graphicFrame>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x-none"/>
              <a:t>Consistency Results</a:t>
            </a:r>
          </a:p>
        </p:txBody>
      </p:sp>
      <p:graphicFrame>
        <p:nvGraphicFramePr>
          <p:cNvPr id="1276001" name="Group 97"/>
          <p:cNvGraphicFramePr>
            <a:graphicFrameLocks noGrp="1"/>
          </p:cNvGraphicFramePr>
          <p:nvPr/>
        </p:nvGraphicFramePr>
        <p:xfrm>
          <a:off x="3048000" y="1516063"/>
          <a:ext cx="2971800" cy="769939"/>
        </p:xfrm>
        <a:graphic>
          <a:graphicData uri="http://schemas.openxmlformats.org/drawingml/2006/table">
            <a:tbl>
              <a:tblPr/>
              <a:tblGrid>
                <a:gridCol w="990600"/>
                <a:gridCol w="990600"/>
                <a:gridCol w="990600"/>
              </a:tblGrid>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900" b="0" i="0" u="none" strike="noStrike" cap="none" normalizeH="0" baseline="0">
                        <a:ln>
                          <a:noFill/>
                        </a:ln>
                        <a:solidFill>
                          <a:srgbClr val="41007C"/>
                        </a:solidFill>
                        <a:effectLst/>
                        <a:latin typeface="Franklin Gothic Book" charset="0"/>
                      </a:endParaRPr>
                    </a:p>
                  </a:txBody>
                  <a:tcPr marT="27432" marB="27432"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#1 - HP</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#2 - Canon</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3675">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Built-In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Physical</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Physical</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solidFill>
                      <a:schemeClr val="bg1"/>
                    </a:solidFill>
                  </a:tcPr>
                </a:tc>
              </a:tr>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AutoGen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PUC</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2"/>
                      <a:srcRect/>
                      <a:stretch>
                        <a:fillRect/>
                      </a:stretch>
                    </a:blipFill>
                  </a:tcPr>
                </a:tc>
              </a:tr>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Consistent</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Uniform</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stretch>
                        <a:fillRect/>
                      </a:stretch>
                    </a:blipFill>
                  </a:tcPr>
                </a:tc>
              </a:tr>
            </a:tbl>
          </a:graphicData>
        </a:graphic>
      </p:graphicFrame>
      <p:graphicFrame>
        <p:nvGraphicFramePr>
          <p:cNvPr id="1276000" name="Group 96"/>
          <p:cNvGraphicFramePr>
            <a:graphicFrameLocks noGrp="1"/>
          </p:cNvGraphicFramePr>
          <p:nvPr/>
        </p:nvGraphicFramePr>
        <p:xfrm>
          <a:off x="5943600" y="1516063"/>
          <a:ext cx="2971800" cy="769875"/>
        </p:xfrm>
        <a:graphic>
          <a:graphicData uri="http://schemas.openxmlformats.org/drawingml/2006/table">
            <a:tbl>
              <a:tblPr/>
              <a:tblGrid>
                <a:gridCol w="990600"/>
                <a:gridCol w="990600"/>
                <a:gridCol w="990600"/>
              </a:tblGrid>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l" defTabSz="914400" rtl="0" eaLnBrk="1" fontAlgn="base" latinLnBrk="0" hangingPunct="1">
                        <a:lnSpc>
                          <a:spcPct val="100000"/>
                        </a:lnSpc>
                        <a:spcBef>
                          <a:spcPct val="20000"/>
                        </a:spcBef>
                        <a:spcAft>
                          <a:spcPct val="0"/>
                        </a:spcAft>
                        <a:buClr>
                          <a:srgbClr val="41007C"/>
                        </a:buClr>
                        <a:buSzPct val="80000"/>
                        <a:buFontTx/>
                        <a:buNone/>
                        <a:tabLst/>
                      </a:pPr>
                      <a:endParaRPr kumimoji="0" lang="x-none" altLang="x-none" sz="900" b="0" i="0" u="none" strike="noStrike" cap="none" normalizeH="0" baseline="0">
                        <a:ln>
                          <a:noFill/>
                        </a:ln>
                        <a:solidFill>
                          <a:srgbClr val="41007C"/>
                        </a:solidFill>
                        <a:effectLst/>
                        <a:latin typeface="Franklin Gothic Book" charset="0"/>
                      </a:endParaRPr>
                    </a:p>
                  </a:txBody>
                  <a:tcPr marT="27432" marB="27432" anchor="ctr" horzOverflow="overflow">
                    <a:lnL>
                      <a:noFill/>
                    </a:lnL>
                    <a:lnR>
                      <a:noFill/>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#1 - Canon</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#2 - HP</a:t>
                      </a:r>
                    </a:p>
                  </a:txBody>
                  <a:tcPr marT="27432" marB="27432"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3675">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Built-In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Physical</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Physical</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r>
              <a:tr h="180975">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AutoGen</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PUC</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6350" cap="flat" cmpd="sng" algn="ctr">
                      <a:solidFill>
                        <a:schemeClr val="tx1"/>
                      </a:solidFill>
                      <a:prstDash val="sysDot"/>
                      <a:round/>
                      <a:headEnd type="none" w="med" len="med"/>
                      <a:tailEnd type="none" w="med" len="med"/>
                    </a:lnB>
                    <a:lnTlToBr>
                      <a:noFill/>
                    </a:lnTlToBr>
                    <a:lnBlToTr>
                      <a:noFill/>
                    </a:lnBlToTr>
                    <a:blipFill dpi="0" rotWithShape="0">
                      <a:blip r:embed="rId4"/>
                      <a:srcRect/>
                      <a:stretch>
                        <a:fillRect/>
                      </a:stretch>
                    </a:blipFill>
                  </a:tcPr>
                </a:tc>
              </a:tr>
              <a:tr h="192088">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900" b="0" i="0" u="none" strike="noStrike" cap="none" normalizeH="0" baseline="0">
                          <a:ln>
                            <a:noFill/>
                          </a:ln>
                          <a:solidFill>
                            <a:srgbClr val="41007C"/>
                          </a:solidFill>
                          <a:effectLst/>
                          <a:latin typeface="Franklin Gothic Medium" charset="0"/>
                        </a:rPr>
                        <a:t>Consistent</a:t>
                      </a:r>
                    </a:p>
                  </a:txBody>
                  <a:tcPr marT="27432" marB="27432" anchor="ctr" horzOverflow="overflow">
                    <a:lnL>
                      <a:noFill/>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rgbClr val="B2B2B2"/>
                          </a:solidFill>
                          <a:effectLst/>
                          <a:latin typeface="Franklin Gothic Book" charset="0"/>
                        </a:rPr>
                        <a:t>PUC</a:t>
                      </a:r>
                    </a:p>
                  </a:txBody>
                  <a:tcPr marT="27432" marB="27432" anchor="ctr" horzOverflow="overflow">
                    <a:lnL w="12700" cap="flat" cmpd="sng" algn="ctr">
                      <a:solidFill>
                        <a:schemeClr val="tx1"/>
                      </a:solidFill>
                      <a:prstDash val="solid"/>
                      <a:round/>
                      <a:headEnd type="none" w="med" len="med"/>
                      <a:tailEnd type="none" w="med" len="med"/>
                    </a:lnL>
                    <a:lnR w="6350" cap="flat" cmpd="sng" algn="ctr">
                      <a:solidFill>
                        <a:schemeClr val="tx1"/>
                      </a:solidFill>
                      <a:prstDash val="sysDot"/>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rgbClr val="41007C"/>
                        </a:buClr>
                        <a:buSzPct val="80000"/>
                        <a:defRPr sz="2000">
                          <a:solidFill>
                            <a:srgbClr val="41007C"/>
                          </a:solidFill>
                          <a:latin typeface="Franklin Gothic Book" charset="0"/>
                        </a:defRPr>
                      </a:lvl1pPr>
                      <a:lvl2pPr marL="742950" indent="-285750" algn="l">
                        <a:spcBef>
                          <a:spcPct val="20000"/>
                        </a:spcBef>
                        <a:buClr>
                          <a:srgbClr val="41007C"/>
                        </a:buClr>
                        <a:buSzPct val="80000"/>
                        <a:defRPr>
                          <a:solidFill>
                            <a:srgbClr val="41007C"/>
                          </a:solidFill>
                          <a:latin typeface="Franklin Gothic Book" charset="0"/>
                        </a:defRPr>
                      </a:lvl2pPr>
                      <a:lvl3pPr marL="1143000" indent="-228600" algn="l">
                        <a:spcBef>
                          <a:spcPct val="20000"/>
                        </a:spcBef>
                        <a:buClr>
                          <a:srgbClr val="41007C"/>
                        </a:buClr>
                        <a:buSzPct val="80000"/>
                        <a:defRPr sz="1600">
                          <a:solidFill>
                            <a:srgbClr val="41007C"/>
                          </a:solidFill>
                          <a:latin typeface="Franklin Gothic Book" charset="0"/>
                        </a:defRPr>
                      </a:lvl3pPr>
                      <a:lvl4pPr marL="1600200" indent="-228600" algn="l">
                        <a:spcBef>
                          <a:spcPct val="20000"/>
                        </a:spcBef>
                        <a:buClr>
                          <a:srgbClr val="41007C"/>
                        </a:buClr>
                        <a:buSzPct val="80000"/>
                        <a:defRPr sz="1400">
                          <a:solidFill>
                            <a:srgbClr val="41007C"/>
                          </a:solidFill>
                          <a:latin typeface="Franklin Gothic Book" charset="0"/>
                        </a:defRPr>
                      </a:lvl4pPr>
                      <a:lvl5pPr marL="2057400" indent="-228600" algn="l">
                        <a:spcBef>
                          <a:spcPct val="20000"/>
                        </a:spcBef>
                        <a:buClr>
                          <a:srgbClr val="41007C"/>
                        </a:buClr>
                        <a:buSzPct val="80000"/>
                        <a:defRPr sz="1400">
                          <a:solidFill>
                            <a:srgbClr val="41007C"/>
                          </a:solidFill>
                          <a:latin typeface="Franklin Gothic Book" charset="0"/>
                        </a:defRPr>
                      </a:lvl5pPr>
                      <a:lvl6pPr marL="2514600" indent="-228600" fontAlgn="base">
                        <a:spcBef>
                          <a:spcPct val="20000"/>
                        </a:spcBef>
                        <a:spcAft>
                          <a:spcPct val="0"/>
                        </a:spcAft>
                        <a:buClr>
                          <a:srgbClr val="41007C"/>
                        </a:buClr>
                        <a:buSzPct val="80000"/>
                        <a:defRPr sz="1400">
                          <a:solidFill>
                            <a:srgbClr val="41007C"/>
                          </a:solidFill>
                          <a:latin typeface="Franklin Gothic Book" charset="0"/>
                        </a:defRPr>
                      </a:lvl6pPr>
                      <a:lvl7pPr marL="2971800" indent="-228600" fontAlgn="base">
                        <a:spcBef>
                          <a:spcPct val="20000"/>
                        </a:spcBef>
                        <a:spcAft>
                          <a:spcPct val="0"/>
                        </a:spcAft>
                        <a:buClr>
                          <a:srgbClr val="41007C"/>
                        </a:buClr>
                        <a:buSzPct val="80000"/>
                        <a:defRPr sz="1400">
                          <a:solidFill>
                            <a:srgbClr val="41007C"/>
                          </a:solidFill>
                          <a:latin typeface="Franklin Gothic Book" charset="0"/>
                        </a:defRPr>
                      </a:lvl7pPr>
                      <a:lvl8pPr marL="3429000" indent="-228600" fontAlgn="base">
                        <a:spcBef>
                          <a:spcPct val="20000"/>
                        </a:spcBef>
                        <a:spcAft>
                          <a:spcPct val="0"/>
                        </a:spcAft>
                        <a:buClr>
                          <a:srgbClr val="41007C"/>
                        </a:buClr>
                        <a:buSzPct val="80000"/>
                        <a:defRPr sz="1400">
                          <a:solidFill>
                            <a:srgbClr val="41007C"/>
                          </a:solidFill>
                          <a:latin typeface="Franklin Gothic Book" charset="0"/>
                        </a:defRPr>
                      </a:lvl8pPr>
                      <a:lvl9pPr marL="3886200" indent="-228600" fontAlgn="base">
                        <a:spcBef>
                          <a:spcPct val="20000"/>
                        </a:spcBef>
                        <a:spcAft>
                          <a:spcPct val="0"/>
                        </a:spcAft>
                        <a:buClr>
                          <a:srgbClr val="41007C"/>
                        </a:buClr>
                        <a:buSzPct val="80000"/>
                        <a:defRPr sz="1400">
                          <a:solidFill>
                            <a:srgbClr val="41007C"/>
                          </a:solidFill>
                          <a:latin typeface="Franklin Gothic Book" charset="0"/>
                        </a:defRPr>
                      </a:lvl9pPr>
                    </a:lstStyle>
                    <a:p>
                      <a:pPr marL="0" marR="0" lvl="0" indent="0" algn="ctr" defTabSz="914400" rtl="0" eaLnBrk="1" fontAlgn="base" latinLnBrk="0" hangingPunct="1">
                        <a:lnSpc>
                          <a:spcPct val="100000"/>
                        </a:lnSpc>
                        <a:spcBef>
                          <a:spcPct val="20000"/>
                        </a:spcBef>
                        <a:spcAft>
                          <a:spcPct val="0"/>
                        </a:spcAft>
                        <a:buClr>
                          <a:srgbClr val="41007C"/>
                        </a:buClr>
                        <a:buSzPct val="80000"/>
                        <a:buFontTx/>
                        <a:buNone/>
                        <a:tabLst/>
                      </a:pPr>
                      <a:r>
                        <a:rPr kumimoji="0" lang="en-US" altLang="x-none" sz="800" b="0" i="0" u="none" strike="noStrike" cap="none" normalizeH="0" baseline="0">
                          <a:ln>
                            <a:noFill/>
                          </a:ln>
                          <a:solidFill>
                            <a:schemeClr val="tx1"/>
                          </a:solidFill>
                          <a:effectLst/>
                          <a:latin typeface="Franklin Gothic Book" charset="0"/>
                        </a:rPr>
                        <a:t>Uniform</a:t>
                      </a:r>
                    </a:p>
                  </a:txBody>
                  <a:tcPr marT="27432" marB="27432" anchor="ctr" horzOverflow="overflow">
                    <a:lnL w="635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5"/>
                      <a:srcRect/>
                      <a:stretch>
                        <a:fillRect/>
                      </a:stretch>
                    </a:blipFill>
                  </a:tcPr>
                </a:tc>
              </a:tr>
            </a:tbl>
          </a:graphicData>
        </a:graphic>
      </p:graphicFrame>
      <p:sp>
        <p:nvSpPr>
          <p:cNvPr id="89131" name="Text Box 106"/>
          <p:cNvSpPr txBox="1">
            <a:spLocks noChangeArrowheads="1"/>
          </p:cNvSpPr>
          <p:nvPr/>
        </p:nvSpPr>
        <p:spPr bwMode="auto">
          <a:xfrm>
            <a:off x="6477000" y="6521450"/>
            <a:ext cx="11699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 = </a:t>
            </a:r>
            <a:r>
              <a:rPr lang="en-US" altLang="x-none" sz="1400">
                <a:solidFill>
                  <a:schemeClr val="tx1"/>
                </a:solidFill>
                <a:latin typeface="Franklin Gothic Medium" charset="0"/>
              </a:rPr>
              <a:t>p &lt; 0.05</a:t>
            </a:r>
          </a:p>
        </p:txBody>
      </p:sp>
      <p:sp>
        <p:nvSpPr>
          <p:cNvPr id="89132" name="Text Box 107"/>
          <p:cNvSpPr txBox="1">
            <a:spLocks noChangeArrowheads="1"/>
          </p:cNvSpPr>
          <p:nvPr/>
        </p:nvSpPr>
        <p:spPr bwMode="auto">
          <a:xfrm>
            <a:off x="7667625" y="6521450"/>
            <a:ext cx="10652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 = </a:t>
            </a:r>
            <a:r>
              <a:rPr lang="en-US" altLang="x-none" sz="1400">
                <a:solidFill>
                  <a:schemeClr val="tx1"/>
                </a:solidFill>
                <a:latin typeface="Franklin Gothic Medium" charset="0"/>
              </a:rPr>
              <a:t>p &lt; 0.1</a:t>
            </a:r>
          </a:p>
        </p:txBody>
      </p:sp>
      <p:grpSp>
        <p:nvGrpSpPr>
          <p:cNvPr id="89133" name="Group 112"/>
          <p:cNvGrpSpPr>
            <a:grpSpLocks/>
          </p:cNvGrpSpPr>
          <p:nvPr/>
        </p:nvGrpSpPr>
        <p:grpSpPr bwMode="auto">
          <a:xfrm>
            <a:off x="0" y="1219200"/>
            <a:ext cx="2851150" cy="5638800"/>
            <a:chOff x="4560" y="1320"/>
            <a:chExt cx="1104" cy="2184"/>
          </a:xfrm>
        </p:grpSpPr>
        <p:pic>
          <p:nvPicPr>
            <p:cNvPr id="89144" name="Picture 111"/>
            <p:cNvPicPr>
              <a:picLocks noChangeAspect="1" noChangeArrowheads="1"/>
            </p:cNvPicPr>
            <p:nvPr/>
          </p:nvPicPr>
          <p:blipFill>
            <a:blip r:embed="rId6">
              <a:extLst>
                <a:ext uri="{28A0092B-C50C-407E-A947-70E740481C1C}">
                  <a14:useLocalDpi xmlns:a14="http://schemas.microsoft.com/office/drawing/2010/main" val="0"/>
                </a:ext>
              </a:extLst>
            </a:blip>
            <a:srcRect l="80508"/>
            <a:stretch>
              <a:fillRect/>
            </a:stretch>
          </p:blipFill>
          <p:spPr bwMode="auto">
            <a:xfrm>
              <a:off x="4560" y="1320"/>
              <a:ext cx="1104" cy="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45" name="Text Box 103"/>
            <p:cNvSpPr txBox="1">
              <a:spLocks noChangeArrowheads="1"/>
            </p:cNvSpPr>
            <p:nvPr/>
          </p:nvSpPr>
          <p:spPr bwMode="auto">
            <a:xfrm>
              <a:off x="5078" y="3224"/>
              <a:ext cx="117"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9146" name="Text Box 104"/>
            <p:cNvSpPr txBox="1">
              <a:spLocks noChangeArrowheads="1"/>
            </p:cNvSpPr>
            <p:nvPr/>
          </p:nvSpPr>
          <p:spPr bwMode="auto">
            <a:xfrm>
              <a:off x="5346" y="3226"/>
              <a:ext cx="117"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grpSp>
      <p:grpSp>
        <p:nvGrpSpPr>
          <p:cNvPr id="89134" name="Group 113"/>
          <p:cNvGrpSpPr>
            <a:grpSpLocks/>
          </p:cNvGrpSpPr>
          <p:nvPr/>
        </p:nvGrpSpPr>
        <p:grpSpPr bwMode="auto">
          <a:xfrm>
            <a:off x="3613150" y="2667000"/>
            <a:ext cx="5302250" cy="2538413"/>
            <a:chOff x="0" y="1320"/>
            <a:chExt cx="4560" cy="2184"/>
          </a:xfrm>
        </p:grpSpPr>
        <p:pic>
          <p:nvPicPr>
            <p:cNvPr id="89136" name="Picture 4"/>
            <p:cNvPicPr>
              <a:picLocks noChangeAspect="1" noChangeArrowheads="1"/>
            </p:cNvPicPr>
            <p:nvPr/>
          </p:nvPicPr>
          <p:blipFill>
            <a:blip r:embed="rId6">
              <a:extLst>
                <a:ext uri="{28A0092B-C50C-407E-A947-70E740481C1C}">
                  <a14:useLocalDpi xmlns:a14="http://schemas.microsoft.com/office/drawing/2010/main" val="0"/>
                </a:ext>
              </a:extLst>
            </a:blip>
            <a:srcRect r="19492"/>
            <a:stretch>
              <a:fillRect/>
            </a:stretch>
          </p:blipFill>
          <p:spPr bwMode="auto">
            <a:xfrm>
              <a:off x="0" y="1320"/>
              <a:ext cx="4560" cy="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37" name="Text Box 98"/>
            <p:cNvSpPr txBox="1">
              <a:spLocks noChangeArrowheads="1"/>
            </p:cNvSpPr>
            <p:nvPr/>
          </p:nvSpPr>
          <p:spPr bwMode="auto">
            <a:xfrm>
              <a:off x="927" y="2975"/>
              <a:ext cx="26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9138" name="Text Box 99"/>
            <p:cNvSpPr txBox="1">
              <a:spLocks noChangeArrowheads="1"/>
            </p:cNvSpPr>
            <p:nvPr/>
          </p:nvSpPr>
          <p:spPr bwMode="auto">
            <a:xfrm>
              <a:off x="1660" y="2986"/>
              <a:ext cx="223"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000">
                  <a:solidFill>
                    <a:schemeClr val="tx1"/>
                  </a:solidFill>
                  <a:latin typeface="Franklin Gothic Medium" charset="0"/>
                </a:rPr>
                <a:t>†</a:t>
              </a:r>
            </a:p>
          </p:txBody>
        </p:sp>
        <p:sp>
          <p:nvSpPr>
            <p:cNvPr id="89139" name="Text Box 100"/>
            <p:cNvSpPr txBox="1">
              <a:spLocks noChangeArrowheads="1"/>
            </p:cNvSpPr>
            <p:nvPr/>
          </p:nvSpPr>
          <p:spPr bwMode="auto">
            <a:xfrm>
              <a:off x="1129" y="2975"/>
              <a:ext cx="26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9140" name="Text Box 101"/>
            <p:cNvSpPr txBox="1">
              <a:spLocks noChangeArrowheads="1"/>
            </p:cNvSpPr>
            <p:nvPr/>
          </p:nvSpPr>
          <p:spPr bwMode="auto">
            <a:xfrm>
              <a:off x="2991" y="2975"/>
              <a:ext cx="26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9141" name="Text Box 102"/>
            <p:cNvSpPr txBox="1">
              <a:spLocks noChangeArrowheads="1"/>
            </p:cNvSpPr>
            <p:nvPr/>
          </p:nvSpPr>
          <p:spPr bwMode="auto">
            <a:xfrm>
              <a:off x="3181" y="2975"/>
              <a:ext cx="261" cy="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600">
                  <a:solidFill>
                    <a:schemeClr val="tx1"/>
                  </a:solidFill>
                  <a:latin typeface="Franklin Gothic Medium" charset="0"/>
                </a:rPr>
                <a:t>*</a:t>
              </a:r>
            </a:p>
          </p:txBody>
        </p:sp>
        <p:sp>
          <p:nvSpPr>
            <p:cNvPr id="89142" name="Text Box 105"/>
            <p:cNvSpPr txBox="1">
              <a:spLocks noChangeArrowheads="1"/>
            </p:cNvSpPr>
            <p:nvPr/>
          </p:nvSpPr>
          <p:spPr bwMode="auto">
            <a:xfrm>
              <a:off x="3532" y="2986"/>
              <a:ext cx="22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r>
                <a:rPr lang="en-US" altLang="x-none" sz="1000">
                  <a:solidFill>
                    <a:schemeClr val="tx1"/>
                  </a:solidFill>
                  <a:latin typeface="Franklin Gothic Medium" charset="0"/>
                </a:rPr>
                <a:t>†</a:t>
              </a:r>
            </a:p>
          </p:txBody>
        </p:sp>
        <p:sp>
          <p:nvSpPr>
            <p:cNvPr id="89143" name="Rectangle 108"/>
            <p:cNvSpPr>
              <a:spLocks noChangeArrowheads="1"/>
            </p:cNvSpPr>
            <p:nvPr/>
          </p:nvSpPr>
          <p:spPr bwMode="auto">
            <a:xfrm>
              <a:off x="1200" y="3360"/>
              <a:ext cx="2448" cy="144"/>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grpSp>
      <p:sp>
        <p:nvSpPr>
          <p:cNvPr id="89135" name="Rectangle 110"/>
          <p:cNvSpPr>
            <a:spLocks noGrp="1" noChangeArrowheads="1"/>
          </p:cNvSpPr>
          <p:nvPr>
            <p:ph type="body" idx="1"/>
          </p:nvPr>
        </p:nvSpPr>
        <p:spPr>
          <a:xfrm>
            <a:off x="3505200" y="5410200"/>
            <a:ext cx="5486400" cy="533400"/>
          </a:xfrm>
          <a:noFill/>
        </p:spPr>
        <p:txBody>
          <a:bodyPr/>
          <a:lstStyle/>
          <a:p>
            <a:pPr marL="0" indent="0">
              <a:lnSpc>
                <a:spcPct val="80000"/>
              </a:lnSpc>
            </a:pPr>
            <a:r>
              <a:rPr lang="en-US" altLang="x-none" sz="1400"/>
              <a:t>Very few failures in these conditions: 4 total for all tasks performed by 32 subjects (256 tasks, 1.5% failure rate)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x-none"/>
              <a:t>Multiple appliances used together</a:t>
            </a:r>
          </a:p>
        </p:txBody>
      </p:sp>
      <p:pic>
        <p:nvPicPr>
          <p:cNvPr id="16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267200"/>
            <a:ext cx="33147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16388"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00200"/>
            <a:ext cx="39592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267200"/>
            <a:ext cx="3810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p:txBody>
          <a:bodyPr/>
          <a:lstStyle/>
          <a:p>
            <a:r>
              <a:rPr lang="en-US" altLang="x-none" dirty="0" smtClean="0"/>
              <a:t>Questions about the PUC?</a:t>
            </a:r>
            <a:endParaRPr lang="en-US" altLang="x-none" dirty="0"/>
          </a:p>
        </p:txBody>
      </p:sp>
    </p:spTree>
  </p:cSld>
  <p:clrMapOvr>
    <a:masterClrMapping/>
  </p:clrMapOvr>
  <p:transition advTm="8502"/>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0" y="0"/>
            <a:ext cx="9144000" cy="4953000"/>
          </a:xfrm>
          <a:prstGeom prst="rect">
            <a:avLst/>
          </a:prstGeom>
          <a:gradFill rotWithShape="1">
            <a:gsLst>
              <a:gs pos="0">
                <a:srgbClr val="3399FF"/>
              </a:gs>
              <a:gs pos="100000">
                <a:srgbClr val="0066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243" name="Rectangle 5"/>
          <p:cNvSpPr>
            <a:spLocks noChangeArrowheads="1"/>
          </p:cNvSpPr>
          <p:nvPr/>
        </p:nvSpPr>
        <p:spPr bwMode="auto">
          <a:xfrm>
            <a:off x="0" y="4953000"/>
            <a:ext cx="9144000" cy="1905000"/>
          </a:xfrm>
          <a:prstGeom prst="rect">
            <a:avLst/>
          </a:prstGeom>
          <a:gradFill rotWithShape="1">
            <a:gsLst>
              <a:gs pos="0">
                <a:srgbClr val="0066FF"/>
              </a:gs>
              <a:gs pos="100000">
                <a:srgbClr val="3399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244" name="Rectangle 7"/>
          <p:cNvSpPr>
            <a:spLocks noChangeArrowheads="1"/>
          </p:cNvSpPr>
          <p:nvPr/>
        </p:nvSpPr>
        <p:spPr bwMode="auto">
          <a:xfrm>
            <a:off x="0" y="1981200"/>
            <a:ext cx="9144000" cy="20574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245" name="Rectangle 2"/>
          <p:cNvSpPr>
            <a:spLocks noGrp="1" noChangeArrowheads="1"/>
          </p:cNvSpPr>
          <p:nvPr>
            <p:ph type="ctrTitle"/>
          </p:nvPr>
        </p:nvSpPr>
        <p:spPr>
          <a:xfrm>
            <a:off x="533400" y="2286000"/>
            <a:ext cx="8458200" cy="1470025"/>
          </a:xfrm>
        </p:spPr>
        <p:txBody>
          <a:bodyPr/>
          <a:lstStyle/>
          <a:p>
            <a:pPr eaLnBrk="1" hangingPunct="1"/>
            <a:r>
              <a:rPr lang="en-US" altLang="x-none" sz="4400">
                <a:solidFill>
                  <a:srgbClr val="0066FF"/>
                </a:solidFill>
              </a:rPr>
              <a:t>Highlight:</a:t>
            </a:r>
            <a:r>
              <a:rPr lang="en-US" altLang="x-none" sz="3200">
                <a:solidFill>
                  <a:srgbClr val="0066FF"/>
                </a:solidFill>
              </a:rPr>
              <a:t/>
            </a:r>
            <a:br>
              <a:rPr lang="en-US" altLang="x-none" sz="3200">
                <a:solidFill>
                  <a:srgbClr val="0066FF"/>
                </a:solidFill>
              </a:rPr>
            </a:br>
            <a:r>
              <a:rPr lang="en-US" altLang="x-none" sz="3200">
                <a:solidFill>
                  <a:srgbClr val="0066FF"/>
                </a:solidFill>
              </a:rPr>
              <a:t>Mobilizing Existing Web Sites</a:t>
            </a:r>
          </a:p>
        </p:txBody>
      </p:sp>
      <p:sp>
        <p:nvSpPr>
          <p:cNvPr id="10246" name="Rectangle 3"/>
          <p:cNvSpPr>
            <a:spLocks noGrp="1" noChangeArrowheads="1"/>
          </p:cNvSpPr>
          <p:nvPr>
            <p:ph type="subTitle" idx="1"/>
          </p:nvPr>
        </p:nvSpPr>
        <p:spPr>
          <a:xfrm>
            <a:off x="533400" y="4343400"/>
            <a:ext cx="7543800" cy="1676400"/>
          </a:xfrm>
        </p:spPr>
        <p:txBody>
          <a:bodyPr/>
          <a:lstStyle/>
          <a:p>
            <a:pPr algn="l" eaLnBrk="1" hangingPunct="1"/>
            <a:r>
              <a:rPr lang="en-US" altLang="x-none" sz="1800"/>
              <a:t> Jeffrey Nichols</a:t>
            </a:r>
            <a:br>
              <a:rPr lang="en-US" altLang="x-none" sz="1800"/>
            </a:br>
            <a:r>
              <a:rPr lang="en-US" altLang="x-none" sz="1800"/>
              <a:t> </a:t>
            </a:r>
            <a:r>
              <a:rPr lang="en-US" altLang="x-none" sz="1400"/>
              <a:t>IBM Research - Almaden</a:t>
            </a:r>
          </a:p>
          <a:p>
            <a:pPr algn="l" eaLnBrk="1" hangingPunct="1"/>
            <a:endParaRPr lang="en-US" altLang="x-none" sz="1400"/>
          </a:p>
          <a:p>
            <a:pPr algn="l" eaLnBrk="1" hangingPunct="1"/>
            <a:r>
              <a:rPr lang="en-US" altLang="x-none" sz="1400"/>
              <a:t> </a:t>
            </a:r>
          </a:p>
          <a:p>
            <a:pPr algn="l" eaLnBrk="1" hangingPunct="1"/>
            <a:r>
              <a:rPr lang="en-US" altLang="x-none" sz="1400"/>
              <a:t> </a:t>
            </a:r>
            <a:r>
              <a:rPr lang="en-US" altLang="x-none" sz="1200"/>
              <a:t>November 11, 2009 – Google</a:t>
            </a:r>
          </a:p>
          <a:p>
            <a:pPr eaLnBrk="1" hangingPunct="1"/>
            <a:endParaRPr lang="en-US" altLang="x-none"/>
          </a:p>
        </p:txBody>
      </p:sp>
    </p:spTree>
    <p:extLst>
      <p:ext uri="{BB962C8B-B14F-4D97-AF65-F5344CB8AC3E}">
        <p14:creationId xmlns:p14="http://schemas.microsoft.com/office/powerpoint/2010/main" val="42395623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x-none"/>
              <a:t>Mobile Internet</a:t>
            </a:r>
          </a:p>
        </p:txBody>
      </p:sp>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l="21123" t="4498" r="22852" b="4671"/>
          <a:stretch>
            <a:fillRect/>
          </a:stretch>
        </p:blipFill>
        <p:spPr bwMode="auto">
          <a:xfrm>
            <a:off x="3124200" y="2057400"/>
            <a:ext cx="2159000" cy="3886200"/>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522538"/>
            <a:ext cx="3095625" cy="2887662"/>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7"/>
          <p:cNvPicPr>
            <a:picLocks noChangeAspect="1" noChangeArrowheads="1"/>
          </p:cNvPicPr>
          <p:nvPr/>
        </p:nvPicPr>
        <p:blipFill>
          <a:blip r:embed="rId5">
            <a:extLst>
              <a:ext uri="{28A0092B-C50C-407E-A947-70E740481C1C}">
                <a14:useLocalDpi xmlns:a14="http://schemas.microsoft.com/office/drawing/2010/main" val="0"/>
              </a:ext>
            </a:extLst>
          </a:blip>
          <a:srcRect l="8215" t="10022" r="8647" b="647"/>
          <a:stretch>
            <a:fillRect/>
          </a:stretch>
        </p:blipFill>
        <p:spPr bwMode="auto">
          <a:xfrm>
            <a:off x="381000" y="2362200"/>
            <a:ext cx="2281238" cy="3276600"/>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345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x-none"/>
              <a:t>Accessing the Mobile Web</a:t>
            </a:r>
          </a:p>
        </p:txBody>
      </p:sp>
      <p:sp>
        <p:nvSpPr>
          <p:cNvPr id="12291" name="Rectangle 3"/>
          <p:cNvSpPr>
            <a:spLocks noGrp="1" noChangeArrowheads="1"/>
          </p:cNvSpPr>
          <p:nvPr>
            <p:ph type="body" idx="1"/>
          </p:nvPr>
        </p:nvSpPr>
        <p:spPr>
          <a:xfrm>
            <a:off x="2057400" y="1828800"/>
            <a:ext cx="6629400" cy="4724400"/>
          </a:xfrm>
        </p:spPr>
        <p:txBody>
          <a:bodyPr/>
          <a:lstStyle/>
          <a:p>
            <a:pPr marL="0" indent="0" eaLnBrk="1" hangingPunct="1">
              <a:buFontTx/>
              <a:buNone/>
            </a:pPr>
            <a:r>
              <a:rPr lang="en-US" altLang="x-none"/>
              <a:t>Site designed for mobile use</a:t>
            </a:r>
          </a:p>
          <a:p>
            <a:pPr lvl="1" eaLnBrk="1" hangingPunct="1"/>
            <a:r>
              <a:rPr lang="en-US" altLang="x-none"/>
              <a:t>Designed for low-end devices</a:t>
            </a:r>
          </a:p>
          <a:p>
            <a:pPr lvl="1" eaLnBrk="1" hangingPunct="1"/>
            <a:r>
              <a:rPr lang="en-US" altLang="x-none"/>
              <a:t>Limited functionality chosen by designer</a:t>
            </a:r>
          </a:p>
          <a:p>
            <a:pPr lvl="1" eaLnBrk="1" hangingPunct="1"/>
            <a:r>
              <a:rPr lang="en-US" altLang="x-none"/>
              <a:t>Costly to create</a:t>
            </a:r>
          </a:p>
          <a:p>
            <a:pPr lvl="2" eaLnBrk="1" hangingPunct="1"/>
            <a:r>
              <a:rPr lang="en-US" altLang="x-none"/>
              <a:t>Only available for popular, consumer sites</a:t>
            </a:r>
          </a:p>
          <a:p>
            <a:pPr marL="0" indent="0" eaLnBrk="1" hangingPunct="1">
              <a:spcBef>
                <a:spcPct val="80000"/>
              </a:spcBef>
              <a:buFontTx/>
              <a:buNone/>
            </a:pPr>
            <a:r>
              <a:rPr lang="en-US" altLang="x-none"/>
              <a:t>Normal site through a mobile viewport</a:t>
            </a:r>
          </a:p>
          <a:p>
            <a:pPr lvl="1" eaLnBrk="1" hangingPunct="1"/>
            <a:r>
              <a:rPr lang="en-US" altLang="x-none"/>
              <a:t>Most functionality of existing site</a:t>
            </a:r>
          </a:p>
          <a:p>
            <a:pPr lvl="1" eaLnBrk="1" hangingPunct="1"/>
            <a:r>
              <a:rPr lang="en-US" altLang="x-none"/>
              <a:t>Greater costs of navigation</a:t>
            </a:r>
          </a:p>
          <a:p>
            <a:pPr lvl="2" eaLnBrk="1" hangingPunct="1"/>
            <a:r>
              <a:rPr lang="en-US" altLang="x-none"/>
              <a:t>Many items per page</a:t>
            </a:r>
          </a:p>
          <a:p>
            <a:pPr lvl="2" eaLnBrk="1" hangingPunct="1"/>
            <a:r>
              <a:rPr lang="en-US" altLang="x-none"/>
              <a:t>More pages than needed</a:t>
            </a:r>
          </a:p>
        </p:txBody>
      </p:sp>
      <p:pic>
        <p:nvPicPr>
          <p:cNvPr id="12292" name="Picture 10"/>
          <p:cNvPicPr>
            <a:picLocks noChangeAspect="1" noChangeArrowheads="1"/>
          </p:cNvPicPr>
          <p:nvPr/>
        </p:nvPicPr>
        <p:blipFill>
          <a:blip r:embed="rId3">
            <a:extLst>
              <a:ext uri="{28A0092B-C50C-407E-A947-70E740481C1C}">
                <a14:useLocalDpi xmlns:a14="http://schemas.microsoft.com/office/drawing/2010/main" val="0"/>
              </a:ext>
            </a:extLst>
          </a:blip>
          <a:srcRect l="8215" t="10022" r="8647" b="647"/>
          <a:stretch>
            <a:fillRect/>
          </a:stretch>
        </p:blipFill>
        <p:spPr bwMode="auto">
          <a:xfrm>
            <a:off x="457200" y="1905000"/>
            <a:ext cx="1379538" cy="1981200"/>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pic>
      <p:pic>
        <p:nvPicPr>
          <p:cNvPr id="12293" name="Picture 4"/>
          <p:cNvPicPr>
            <a:picLocks noChangeAspect="1" noChangeArrowheads="1"/>
          </p:cNvPicPr>
          <p:nvPr/>
        </p:nvPicPr>
        <p:blipFill>
          <a:blip r:embed="rId4">
            <a:extLst>
              <a:ext uri="{28A0092B-C50C-407E-A947-70E740481C1C}">
                <a14:useLocalDpi xmlns:a14="http://schemas.microsoft.com/office/drawing/2010/main" val="0"/>
              </a:ext>
            </a:extLst>
          </a:blip>
          <a:srcRect l="21123" t="4498" r="22852" b="4671"/>
          <a:stretch>
            <a:fillRect/>
          </a:stretch>
        </p:blipFill>
        <p:spPr bwMode="auto">
          <a:xfrm>
            <a:off x="609600" y="4343400"/>
            <a:ext cx="1219200" cy="2193925"/>
          </a:xfrm>
          <a:prstGeom prst="rect">
            <a:avLst/>
          </a:prstGeom>
          <a:noFill/>
          <a:ln w="19050">
            <a:solidFill>
              <a:srgbClr val="FFFF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662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x-none"/>
              <a:t>Previous Work: Transcoding</a:t>
            </a:r>
          </a:p>
        </p:txBody>
      </p:sp>
      <p:sp>
        <p:nvSpPr>
          <p:cNvPr id="12291" name="Content Placeholder 2"/>
          <p:cNvSpPr>
            <a:spLocks noGrp="1"/>
          </p:cNvSpPr>
          <p:nvPr>
            <p:ph idx="1"/>
          </p:nvPr>
        </p:nvSpPr>
        <p:spPr>
          <a:xfrm>
            <a:off x="2971800" y="1828800"/>
            <a:ext cx="5867400" cy="4297363"/>
          </a:xfrm>
        </p:spPr>
        <p:txBody>
          <a:bodyPr/>
          <a:lstStyle/>
          <a:p>
            <a:pPr>
              <a:buFontTx/>
              <a:buNone/>
              <a:defRPr/>
            </a:pPr>
            <a:r>
              <a:rPr lang="en-US" dirty="0" smtClean="0">
                <a:ea typeface="+mn-ea"/>
              </a:rPr>
              <a:t>Traditional proxy server techniques</a:t>
            </a:r>
          </a:p>
          <a:p>
            <a:pPr lvl="1">
              <a:spcBef>
                <a:spcPts val="1200"/>
              </a:spcBef>
              <a:defRPr/>
            </a:pPr>
            <a:r>
              <a:rPr lang="en-US" dirty="0" smtClean="0"/>
              <a:t>Mostly automated</a:t>
            </a:r>
          </a:p>
          <a:p>
            <a:pPr lvl="2">
              <a:defRPr/>
            </a:pPr>
            <a:r>
              <a:rPr lang="en-US" dirty="0" smtClean="0"/>
              <a:t>www.skweezer.com</a:t>
            </a:r>
          </a:p>
          <a:p>
            <a:pPr lvl="2">
              <a:defRPr/>
            </a:pPr>
            <a:r>
              <a:rPr lang="en-US" dirty="0" smtClean="0"/>
              <a:t>mobile </a:t>
            </a:r>
            <a:r>
              <a:rPr lang="en-US" dirty="0" err="1" smtClean="0"/>
              <a:t>google</a:t>
            </a:r>
            <a:r>
              <a:rPr lang="en-US" dirty="0" smtClean="0"/>
              <a:t> search</a:t>
            </a:r>
          </a:p>
          <a:p>
            <a:pPr lvl="1">
              <a:spcBef>
                <a:spcPts val="1200"/>
              </a:spcBef>
              <a:defRPr/>
            </a:pPr>
            <a:r>
              <a:rPr lang="en-US" dirty="0" smtClean="0"/>
              <a:t>Quality of result varies based on site</a:t>
            </a:r>
          </a:p>
          <a:p>
            <a:pPr lvl="1">
              <a:spcBef>
                <a:spcPts val="1200"/>
              </a:spcBef>
              <a:defRPr/>
            </a:pPr>
            <a:r>
              <a:rPr lang="en-US" dirty="0" smtClean="0"/>
              <a:t>Often includes all content of a page</a:t>
            </a:r>
          </a:p>
          <a:p>
            <a:pPr marL="0" indent="0">
              <a:spcBef>
                <a:spcPts val="3600"/>
              </a:spcBef>
              <a:buFontTx/>
              <a:buNone/>
              <a:defRPr/>
            </a:pPr>
            <a:r>
              <a:rPr lang="en-US" dirty="0" smtClean="0">
                <a:ea typeface="+mn-ea"/>
              </a:rPr>
              <a:t>Doesn’t work with AJAX/dynamic JavaScript sites</a:t>
            </a:r>
          </a:p>
        </p:txBody>
      </p:sp>
      <p:grpSp>
        <p:nvGrpSpPr>
          <p:cNvPr id="13316" name="Group 9"/>
          <p:cNvGrpSpPr>
            <a:grpSpLocks/>
          </p:cNvGrpSpPr>
          <p:nvPr/>
        </p:nvGrpSpPr>
        <p:grpSpPr bwMode="auto">
          <a:xfrm>
            <a:off x="581025" y="1981200"/>
            <a:ext cx="2162175" cy="3276600"/>
            <a:chOff x="381000" y="2057400"/>
            <a:chExt cx="2514600" cy="3810000"/>
          </a:xfrm>
        </p:grpSpPr>
        <p:sp>
          <p:nvSpPr>
            <p:cNvPr id="13317" name="Rectangle 8"/>
            <p:cNvSpPr>
              <a:spLocks noChangeArrowheads="1"/>
            </p:cNvSpPr>
            <p:nvPr/>
          </p:nvSpPr>
          <p:spPr bwMode="auto">
            <a:xfrm>
              <a:off x="381000" y="2057400"/>
              <a:ext cx="2514600" cy="3810000"/>
            </a:xfrm>
            <a:prstGeom prst="rect">
              <a:avLst/>
            </a:prstGeom>
            <a:solidFill>
              <a:schemeClr val="bg1"/>
            </a:solidFill>
            <a:ln w="38100">
              <a:solidFill>
                <a:srgbClr val="FFFF99"/>
              </a:solidFill>
              <a:round/>
              <a:headEnd/>
              <a:tailEnd/>
            </a:ln>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13318" name="Picture 6"/>
            <p:cNvPicPr>
              <a:picLocks noChangeAspect="1" noChangeArrowheads="1"/>
            </p:cNvPicPr>
            <p:nvPr/>
          </p:nvPicPr>
          <p:blipFill>
            <a:blip r:embed="rId2">
              <a:extLst>
                <a:ext uri="{28A0092B-C50C-407E-A947-70E740481C1C}">
                  <a14:useLocalDpi xmlns:a14="http://schemas.microsoft.com/office/drawing/2010/main" val="0"/>
                </a:ext>
              </a:extLst>
            </a:blip>
            <a:srcRect l="1428" t="7050" r="2452" b="780"/>
            <a:stretch>
              <a:fillRect/>
            </a:stretch>
          </p:blipFill>
          <p:spPr bwMode="auto">
            <a:xfrm>
              <a:off x="565265" y="2244436"/>
              <a:ext cx="2144684" cy="344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spTree>
    <p:extLst>
      <p:ext uri="{BB962C8B-B14F-4D97-AF65-F5344CB8AC3E}">
        <p14:creationId xmlns:p14="http://schemas.microsoft.com/office/powerpoint/2010/main" val="36539193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tLang="x-none"/>
              <a:t>Goals</a:t>
            </a:r>
          </a:p>
        </p:txBody>
      </p:sp>
      <p:sp>
        <p:nvSpPr>
          <p:cNvPr id="90115" name="Rectangle 3"/>
          <p:cNvSpPr>
            <a:spLocks noGrp="1" noChangeArrowheads="1"/>
          </p:cNvSpPr>
          <p:nvPr>
            <p:ph type="body" idx="1"/>
          </p:nvPr>
        </p:nvSpPr>
        <p:spPr/>
        <p:txBody>
          <a:bodyPr/>
          <a:lstStyle/>
          <a:p>
            <a:pPr marL="0" indent="0" eaLnBrk="1" hangingPunct="1">
              <a:buFontTx/>
              <a:buNone/>
            </a:pPr>
            <a:r>
              <a:rPr lang="en-US" altLang="x-none"/>
              <a:t>Allow end users to create their own mobile “applications” for particular tasks</a:t>
            </a:r>
          </a:p>
          <a:p>
            <a:pPr lvl="1" eaLnBrk="1" hangingPunct="1">
              <a:spcBef>
                <a:spcPct val="80000"/>
              </a:spcBef>
            </a:pPr>
            <a:r>
              <a:rPr lang="en-US" altLang="x-none"/>
              <a:t>No programming required</a:t>
            </a:r>
          </a:p>
          <a:p>
            <a:pPr lvl="1" eaLnBrk="1" hangingPunct="1">
              <a:spcBef>
                <a:spcPct val="40000"/>
              </a:spcBef>
            </a:pPr>
            <a:r>
              <a:rPr lang="en-US" altLang="x-none"/>
              <a:t>Possible for any existing site</a:t>
            </a:r>
          </a:p>
          <a:p>
            <a:pPr lvl="1" eaLnBrk="1" hangingPunct="1">
              <a:spcBef>
                <a:spcPct val="40000"/>
              </a:spcBef>
            </a:pPr>
            <a:r>
              <a:rPr lang="en-US" altLang="x-none"/>
              <a:t>All design decisions made by users</a:t>
            </a:r>
          </a:p>
          <a:p>
            <a:pPr marL="0" indent="0" eaLnBrk="1" hangingPunct="1">
              <a:spcBef>
                <a:spcPts val="4800"/>
              </a:spcBef>
              <a:buFontTx/>
              <a:buNone/>
            </a:pPr>
            <a:r>
              <a:rPr lang="en-US" altLang="x-none"/>
              <a:t>Allow programmers to extend capabilities of mobile applications</a:t>
            </a:r>
          </a:p>
        </p:txBody>
      </p:sp>
    </p:spTree>
    <p:extLst>
      <p:ext uri="{BB962C8B-B14F-4D97-AF65-F5344CB8AC3E}">
        <p14:creationId xmlns:p14="http://schemas.microsoft.com/office/powerpoint/2010/main" val="1486572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1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Picture 16" descr="MCj041592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4648200"/>
            <a:ext cx="11969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8" name="Text Box 52"/>
          <p:cNvSpPr txBox="1">
            <a:spLocks noChangeArrowheads="1"/>
          </p:cNvSpPr>
          <p:nvPr/>
        </p:nvSpPr>
        <p:spPr bwMode="auto">
          <a:xfrm>
            <a:off x="977900" y="4267200"/>
            <a:ext cx="137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mobile user</a:t>
            </a:r>
          </a:p>
        </p:txBody>
      </p:sp>
      <p:sp>
        <p:nvSpPr>
          <p:cNvPr id="4149" name="Text Box 53"/>
          <p:cNvSpPr txBox="1">
            <a:spLocks noChangeArrowheads="1"/>
          </p:cNvSpPr>
          <p:nvPr/>
        </p:nvSpPr>
        <p:spPr bwMode="auto">
          <a:xfrm>
            <a:off x="3276600" y="6338888"/>
            <a:ext cx="3276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proxy server</a:t>
            </a:r>
          </a:p>
        </p:txBody>
      </p:sp>
      <p:sp>
        <p:nvSpPr>
          <p:cNvPr id="4150" name="Rectangle 54"/>
          <p:cNvSpPr>
            <a:spLocks noChangeArrowheads="1"/>
          </p:cNvSpPr>
          <p:nvPr/>
        </p:nvSpPr>
        <p:spPr bwMode="auto">
          <a:xfrm>
            <a:off x="3276600" y="4191000"/>
            <a:ext cx="3276600" cy="2133600"/>
          </a:xfrm>
          <a:prstGeom prst="rect">
            <a:avLst/>
          </a:prstGeom>
          <a:noFill/>
          <a:ln w="38100">
            <a:solidFill>
              <a:srgbClr val="FFFF99"/>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4151" name="Picture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588" y="4394200"/>
            <a:ext cx="11398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2" name="Text Box 56"/>
          <p:cNvSpPr txBox="1">
            <a:spLocks noChangeArrowheads="1"/>
          </p:cNvSpPr>
          <p:nvPr/>
        </p:nvSpPr>
        <p:spPr bwMode="auto">
          <a:xfrm>
            <a:off x="4648200" y="58674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600">
                <a:solidFill>
                  <a:srgbClr val="FFFF99"/>
                </a:solidFill>
                <a:latin typeface="Franklin Gothic Medium" charset="0"/>
              </a:rPr>
              <a:t>proxy browser</a:t>
            </a:r>
          </a:p>
        </p:txBody>
      </p:sp>
      <p:pic>
        <p:nvPicPr>
          <p:cNvPr id="4154" name="Picture 58" descr="MCj0435242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4648200"/>
            <a:ext cx="6556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55" name="Text Box 59"/>
          <p:cNvSpPr txBox="1">
            <a:spLocks noChangeArrowheads="1"/>
          </p:cNvSpPr>
          <p:nvPr/>
        </p:nvSpPr>
        <p:spPr bwMode="auto">
          <a:xfrm>
            <a:off x="3200400" y="5867400"/>
            <a:ext cx="175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600">
                <a:solidFill>
                  <a:srgbClr val="FFFF99"/>
                </a:solidFill>
                <a:latin typeface="Franklin Gothic Medium" charset="0"/>
              </a:rPr>
              <a:t>web server</a:t>
            </a:r>
          </a:p>
        </p:txBody>
      </p:sp>
      <p:sp>
        <p:nvSpPr>
          <p:cNvPr id="4156" name="Line 60"/>
          <p:cNvSpPr>
            <a:spLocks noChangeShapeType="1"/>
          </p:cNvSpPr>
          <p:nvPr/>
        </p:nvSpPr>
        <p:spPr bwMode="auto">
          <a:xfrm>
            <a:off x="4432300" y="5105400"/>
            <a:ext cx="381000" cy="0"/>
          </a:xfrm>
          <a:prstGeom prst="line">
            <a:avLst/>
          </a:prstGeom>
          <a:noFill/>
          <a:ln w="381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4157" name="Line 61"/>
          <p:cNvSpPr>
            <a:spLocks noChangeShapeType="1"/>
          </p:cNvSpPr>
          <p:nvPr/>
        </p:nvSpPr>
        <p:spPr bwMode="auto">
          <a:xfrm>
            <a:off x="2409825" y="5116513"/>
            <a:ext cx="1158875" cy="1587"/>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4158" name="Line 62"/>
          <p:cNvSpPr>
            <a:spLocks noChangeShapeType="1"/>
          </p:cNvSpPr>
          <p:nvPr/>
        </p:nvSpPr>
        <p:spPr bwMode="auto">
          <a:xfrm flipV="1">
            <a:off x="6248400" y="4267200"/>
            <a:ext cx="1498600" cy="762000"/>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4159" name="Line 63"/>
          <p:cNvSpPr>
            <a:spLocks noChangeShapeType="1"/>
          </p:cNvSpPr>
          <p:nvPr/>
        </p:nvSpPr>
        <p:spPr bwMode="auto">
          <a:xfrm flipV="1">
            <a:off x="4876800" y="3657600"/>
            <a:ext cx="0" cy="457200"/>
          </a:xfrm>
          <a:prstGeom prst="line">
            <a:avLst/>
          </a:prstGeom>
          <a:noFill/>
          <a:ln w="63500">
            <a:solidFill>
              <a:srgbClr val="FFFF99"/>
            </a:solidFill>
            <a:round/>
            <a:headEnd type="triangle" w="med" len="med"/>
            <a:tailEn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039" name="Rectangle 2"/>
          <p:cNvSpPr>
            <a:spLocks noGrp="1" noChangeArrowheads="1"/>
          </p:cNvSpPr>
          <p:nvPr>
            <p:ph type="title"/>
          </p:nvPr>
        </p:nvSpPr>
        <p:spPr/>
        <p:txBody>
          <a:bodyPr/>
          <a:lstStyle/>
          <a:p>
            <a:pPr eaLnBrk="1" hangingPunct="1"/>
            <a:r>
              <a:rPr lang="en-US" altLang="x-none"/>
              <a:t>Highlight</a:t>
            </a:r>
          </a:p>
        </p:txBody>
      </p:sp>
      <p:pic>
        <p:nvPicPr>
          <p:cNvPr id="1040" name="Picture 7" descr="MCj0435242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971800"/>
            <a:ext cx="96996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1" name="Text Box 8"/>
          <p:cNvSpPr txBox="1">
            <a:spLocks noChangeArrowheads="1"/>
          </p:cNvSpPr>
          <p:nvPr/>
        </p:nvSpPr>
        <p:spPr bwMode="auto">
          <a:xfrm>
            <a:off x="8001000" y="2286000"/>
            <a:ext cx="7826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web</a:t>
            </a:r>
            <a:br>
              <a:rPr lang="en-US" altLang="x-none" sz="1800">
                <a:solidFill>
                  <a:srgbClr val="FFFF99"/>
                </a:solidFill>
                <a:latin typeface="Franklin Gothic Medium" charset="0"/>
              </a:rPr>
            </a:br>
            <a:r>
              <a:rPr lang="en-US" altLang="x-none" sz="1800">
                <a:solidFill>
                  <a:srgbClr val="FFFF99"/>
                </a:solidFill>
                <a:latin typeface="Franklin Gothic Medium" charset="0"/>
              </a:rPr>
              <a:t>server</a:t>
            </a:r>
          </a:p>
        </p:txBody>
      </p:sp>
      <p:grpSp>
        <p:nvGrpSpPr>
          <p:cNvPr id="1042" name="Group 18"/>
          <p:cNvGrpSpPr>
            <a:grpSpLocks noChangeAspect="1"/>
          </p:cNvGrpSpPr>
          <p:nvPr/>
        </p:nvGrpSpPr>
        <p:grpSpPr bwMode="auto">
          <a:xfrm>
            <a:off x="1066800" y="1952625"/>
            <a:ext cx="1227138" cy="1447800"/>
            <a:chOff x="2383" y="1574"/>
            <a:chExt cx="994" cy="1172"/>
          </a:xfrm>
        </p:grpSpPr>
        <p:sp>
          <p:nvSpPr>
            <p:cNvPr id="1047" name="AutoShape 17"/>
            <p:cNvSpPr>
              <a:spLocks noChangeAspect="1" noChangeArrowheads="1" noTextEdit="1"/>
            </p:cNvSpPr>
            <p:nvPr/>
          </p:nvSpPr>
          <p:spPr bwMode="auto">
            <a:xfrm>
              <a:off x="2383" y="1574"/>
              <a:ext cx="994" cy="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800">
                <a:solidFill>
                  <a:srgbClr val="000000"/>
                </a:solidFill>
                <a:latin typeface="Arial" charset="0"/>
                <a:ea typeface="Arial" charset="0"/>
              </a:endParaRPr>
            </a:p>
          </p:txBody>
        </p:sp>
        <p:sp>
          <p:nvSpPr>
            <p:cNvPr id="1048" name="Rectangle 19"/>
            <p:cNvSpPr>
              <a:spLocks noChangeArrowheads="1"/>
            </p:cNvSpPr>
            <p:nvPr/>
          </p:nvSpPr>
          <p:spPr bwMode="auto">
            <a:xfrm>
              <a:off x="2393" y="1584"/>
              <a:ext cx="972" cy="1152"/>
            </a:xfrm>
            <a:prstGeom prst="rect">
              <a:avLst/>
            </a:prstGeom>
            <a:solidFill>
              <a:srgbClr val="A1A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49" name="Rectangle 20"/>
            <p:cNvSpPr>
              <a:spLocks noChangeArrowheads="1"/>
            </p:cNvSpPr>
            <p:nvPr/>
          </p:nvSpPr>
          <p:spPr bwMode="auto">
            <a:xfrm>
              <a:off x="2709" y="2398"/>
              <a:ext cx="656" cy="338"/>
            </a:xfrm>
            <a:prstGeom prst="rect">
              <a:avLst/>
            </a:prstGeom>
            <a:solidFill>
              <a:srgbClr val="968E8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50" name="Rectangle 21"/>
            <p:cNvSpPr>
              <a:spLocks noChangeArrowheads="1"/>
            </p:cNvSpPr>
            <p:nvPr/>
          </p:nvSpPr>
          <p:spPr bwMode="auto">
            <a:xfrm>
              <a:off x="3087" y="1584"/>
              <a:ext cx="278" cy="1148"/>
            </a:xfrm>
            <a:prstGeom prst="rect">
              <a:avLst/>
            </a:prstGeom>
            <a:solidFill>
              <a:srgbClr val="CAD1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51" name="Rectangle 22"/>
            <p:cNvSpPr>
              <a:spLocks noChangeArrowheads="1"/>
            </p:cNvSpPr>
            <p:nvPr/>
          </p:nvSpPr>
          <p:spPr bwMode="auto">
            <a:xfrm>
              <a:off x="3087" y="2398"/>
              <a:ext cx="278" cy="334"/>
            </a:xfrm>
            <a:prstGeom prst="rect">
              <a:avLst/>
            </a:prstGeom>
            <a:solidFill>
              <a:srgbClr val="A59C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052" name="Freeform 23"/>
            <p:cNvSpPr>
              <a:spLocks/>
            </p:cNvSpPr>
            <p:nvPr/>
          </p:nvSpPr>
          <p:spPr bwMode="auto">
            <a:xfrm>
              <a:off x="2393" y="2018"/>
              <a:ext cx="568" cy="718"/>
            </a:xfrm>
            <a:custGeom>
              <a:avLst/>
              <a:gdLst>
                <a:gd name="T0" fmla="*/ 214 w 568"/>
                <a:gd name="T1" fmla="*/ 6 h 718"/>
                <a:gd name="T2" fmla="*/ 180 w 568"/>
                <a:gd name="T3" fmla="*/ 28 h 718"/>
                <a:gd name="T4" fmla="*/ 144 w 568"/>
                <a:gd name="T5" fmla="*/ 34 h 718"/>
                <a:gd name="T6" fmla="*/ 100 w 568"/>
                <a:gd name="T7" fmla="*/ 36 h 718"/>
                <a:gd name="T8" fmla="*/ 56 w 568"/>
                <a:gd name="T9" fmla="*/ 42 h 718"/>
                <a:gd name="T10" fmla="*/ 48 w 568"/>
                <a:gd name="T11" fmla="*/ 46 h 718"/>
                <a:gd name="T12" fmla="*/ 22 w 568"/>
                <a:gd name="T13" fmla="*/ 72 h 718"/>
                <a:gd name="T14" fmla="*/ 0 w 568"/>
                <a:gd name="T15" fmla="*/ 718 h 718"/>
                <a:gd name="T16" fmla="*/ 322 w 568"/>
                <a:gd name="T17" fmla="*/ 718 h 718"/>
                <a:gd name="T18" fmla="*/ 324 w 568"/>
                <a:gd name="T19" fmla="*/ 716 h 718"/>
                <a:gd name="T20" fmla="*/ 328 w 568"/>
                <a:gd name="T21" fmla="*/ 700 h 718"/>
                <a:gd name="T22" fmla="*/ 326 w 568"/>
                <a:gd name="T23" fmla="*/ 686 h 718"/>
                <a:gd name="T24" fmla="*/ 324 w 568"/>
                <a:gd name="T25" fmla="*/ 670 h 718"/>
                <a:gd name="T26" fmla="*/ 328 w 568"/>
                <a:gd name="T27" fmla="*/ 650 h 718"/>
                <a:gd name="T28" fmla="*/ 338 w 568"/>
                <a:gd name="T29" fmla="*/ 620 h 718"/>
                <a:gd name="T30" fmla="*/ 344 w 568"/>
                <a:gd name="T31" fmla="*/ 608 h 718"/>
                <a:gd name="T32" fmla="*/ 346 w 568"/>
                <a:gd name="T33" fmla="*/ 590 h 718"/>
                <a:gd name="T34" fmla="*/ 358 w 568"/>
                <a:gd name="T35" fmla="*/ 616 h 718"/>
                <a:gd name="T36" fmla="*/ 374 w 568"/>
                <a:gd name="T37" fmla="*/ 646 h 718"/>
                <a:gd name="T38" fmla="*/ 390 w 568"/>
                <a:gd name="T39" fmla="*/ 660 h 718"/>
                <a:gd name="T40" fmla="*/ 402 w 568"/>
                <a:gd name="T41" fmla="*/ 666 h 718"/>
                <a:gd name="T42" fmla="*/ 436 w 568"/>
                <a:gd name="T43" fmla="*/ 680 h 718"/>
                <a:gd name="T44" fmla="*/ 448 w 568"/>
                <a:gd name="T45" fmla="*/ 680 h 718"/>
                <a:gd name="T46" fmla="*/ 464 w 568"/>
                <a:gd name="T47" fmla="*/ 672 h 718"/>
                <a:gd name="T48" fmla="*/ 510 w 568"/>
                <a:gd name="T49" fmla="*/ 648 h 718"/>
                <a:gd name="T50" fmla="*/ 524 w 568"/>
                <a:gd name="T51" fmla="*/ 634 h 718"/>
                <a:gd name="T52" fmla="*/ 532 w 568"/>
                <a:gd name="T53" fmla="*/ 620 h 718"/>
                <a:gd name="T54" fmla="*/ 548 w 568"/>
                <a:gd name="T55" fmla="*/ 586 h 718"/>
                <a:gd name="T56" fmla="*/ 552 w 568"/>
                <a:gd name="T57" fmla="*/ 564 h 718"/>
                <a:gd name="T58" fmla="*/ 554 w 568"/>
                <a:gd name="T59" fmla="*/ 512 h 718"/>
                <a:gd name="T60" fmla="*/ 556 w 568"/>
                <a:gd name="T61" fmla="*/ 478 h 718"/>
                <a:gd name="T62" fmla="*/ 558 w 568"/>
                <a:gd name="T63" fmla="*/ 472 h 718"/>
                <a:gd name="T64" fmla="*/ 560 w 568"/>
                <a:gd name="T65" fmla="*/ 448 h 718"/>
                <a:gd name="T66" fmla="*/ 560 w 568"/>
                <a:gd name="T67" fmla="*/ 418 h 718"/>
                <a:gd name="T68" fmla="*/ 568 w 568"/>
                <a:gd name="T69" fmla="*/ 360 h 718"/>
                <a:gd name="T70" fmla="*/ 566 w 568"/>
                <a:gd name="T71" fmla="*/ 358 h 718"/>
                <a:gd name="T72" fmla="*/ 550 w 568"/>
                <a:gd name="T73" fmla="*/ 350 h 718"/>
                <a:gd name="T74" fmla="*/ 534 w 568"/>
                <a:gd name="T75" fmla="*/ 348 h 718"/>
                <a:gd name="T76" fmla="*/ 524 w 568"/>
                <a:gd name="T77" fmla="*/ 350 h 718"/>
                <a:gd name="T78" fmla="*/ 518 w 568"/>
                <a:gd name="T79" fmla="*/ 344 h 718"/>
                <a:gd name="T80" fmla="*/ 502 w 568"/>
                <a:gd name="T81" fmla="*/ 298 h 718"/>
                <a:gd name="T82" fmla="*/ 482 w 568"/>
                <a:gd name="T83" fmla="*/ 206 h 718"/>
                <a:gd name="T84" fmla="*/ 454 w 568"/>
                <a:gd name="T85" fmla="*/ 146 h 718"/>
                <a:gd name="T86" fmla="*/ 350 w 568"/>
                <a:gd name="T87" fmla="*/ 76 h 718"/>
                <a:gd name="T88" fmla="*/ 232 w 568"/>
                <a:gd name="T89" fmla="*/ 0 h 71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8"/>
                <a:gd name="T136" fmla="*/ 0 h 718"/>
                <a:gd name="T137" fmla="*/ 568 w 568"/>
                <a:gd name="T138" fmla="*/ 718 h 71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8" h="718">
                  <a:moveTo>
                    <a:pt x="232" y="0"/>
                  </a:moveTo>
                  <a:lnTo>
                    <a:pt x="214" y="6"/>
                  </a:lnTo>
                  <a:lnTo>
                    <a:pt x="180" y="28"/>
                  </a:lnTo>
                  <a:lnTo>
                    <a:pt x="166" y="30"/>
                  </a:lnTo>
                  <a:lnTo>
                    <a:pt x="144" y="34"/>
                  </a:lnTo>
                  <a:lnTo>
                    <a:pt x="100" y="36"/>
                  </a:lnTo>
                  <a:lnTo>
                    <a:pt x="74" y="38"/>
                  </a:lnTo>
                  <a:lnTo>
                    <a:pt x="56" y="42"/>
                  </a:lnTo>
                  <a:lnTo>
                    <a:pt x="48" y="46"/>
                  </a:lnTo>
                  <a:lnTo>
                    <a:pt x="40" y="52"/>
                  </a:lnTo>
                  <a:lnTo>
                    <a:pt x="22" y="72"/>
                  </a:lnTo>
                  <a:lnTo>
                    <a:pt x="0" y="96"/>
                  </a:lnTo>
                  <a:lnTo>
                    <a:pt x="0" y="718"/>
                  </a:lnTo>
                  <a:lnTo>
                    <a:pt x="322" y="718"/>
                  </a:lnTo>
                  <a:lnTo>
                    <a:pt x="324" y="716"/>
                  </a:lnTo>
                  <a:lnTo>
                    <a:pt x="326" y="710"/>
                  </a:lnTo>
                  <a:lnTo>
                    <a:pt x="328" y="700"/>
                  </a:lnTo>
                  <a:lnTo>
                    <a:pt x="326" y="686"/>
                  </a:lnTo>
                  <a:lnTo>
                    <a:pt x="324" y="680"/>
                  </a:lnTo>
                  <a:lnTo>
                    <a:pt x="324" y="670"/>
                  </a:lnTo>
                  <a:lnTo>
                    <a:pt x="328" y="650"/>
                  </a:lnTo>
                  <a:lnTo>
                    <a:pt x="332" y="628"/>
                  </a:lnTo>
                  <a:lnTo>
                    <a:pt x="338" y="620"/>
                  </a:lnTo>
                  <a:lnTo>
                    <a:pt x="342" y="616"/>
                  </a:lnTo>
                  <a:lnTo>
                    <a:pt x="344" y="608"/>
                  </a:lnTo>
                  <a:lnTo>
                    <a:pt x="346" y="590"/>
                  </a:lnTo>
                  <a:lnTo>
                    <a:pt x="358" y="616"/>
                  </a:lnTo>
                  <a:lnTo>
                    <a:pt x="374" y="646"/>
                  </a:lnTo>
                  <a:lnTo>
                    <a:pt x="382" y="654"/>
                  </a:lnTo>
                  <a:lnTo>
                    <a:pt x="390" y="660"/>
                  </a:lnTo>
                  <a:lnTo>
                    <a:pt x="402" y="666"/>
                  </a:lnTo>
                  <a:lnTo>
                    <a:pt x="420" y="676"/>
                  </a:lnTo>
                  <a:lnTo>
                    <a:pt x="436" y="680"/>
                  </a:lnTo>
                  <a:lnTo>
                    <a:pt x="442" y="682"/>
                  </a:lnTo>
                  <a:lnTo>
                    <a:pt x="448" y="680"/>
                  </a:lnTo>
                  <a:lnTo>
                    <a:pt x="464" y="672"/>
                  </a:lnTo>
                  <a:lnTo>
                    <a:pt x="488" y="662"/>
                  </a:lnTo>
                  <a:lnTo>
                    <a:pt x="510" y="648"/>
                  </a:lnTo>
                  <a:lnTo>
                    <a:pt x="518" y="640"/>
                  </a:lnTo>
                  <a:lnTo>
                    <a:pt x="524" y="634"/>
                  </a:lnTo>
                  <a:lnTo>
                    <a:pt x="532" y="620"/>
                  </a:lnTo>
                  <a:lnTo>
                    <a:pt x="540" y="604"/>
                  </a:lnTo>
                  <a:lnTo>
                    <a:pt x="548" y="586"/>
                  </a:lnTo>
                  <a:lnTo>
                    <a:pt x="552" y="564"/>
                  </a:lnTo>
                  <a:lnTo>
                    <a:pt x="554" y="538"/>
                  </a:lnTo>
                  <a:lnTo>
                    <a:pt x="554" y="512"/>
                  </a:lnTo>
                  <a:lnTo>
                    <a:pt x="556" y="488"/>
                  </a:lnTo>
                  <a:lnTo>
                    <a:pt x="556" y="478"/>
                  </a:lnTo>
                  <a:lnTo>
                    <a:pt x="558" y="472"/>
                  </a:lnTo>
                  <a:lnTo>
                    <a:pt x="560" y="460"/>
                  </a:lnTo>
                  <a:lnTo>
                    <a:pt x="560" y="448"/>
                  </a:lnTo>
                  <a:lnTo>
                    <a:pt x="560" y="434"/>
                  </a:lnTo>
                  <a:lnTo>
                    <a:pt x="560" y="418"/>
                  </a:lnTo>
                  <a:lnTo>
                    <a:pt x="568" y="360"/>
                  </a:lnTo>
                  <a:lnTo>
                    <a:pt x="566" y="358"/>
                  </a:lnTo>
                  <a:lnTo>
                    <a:pt x="556" y="352"/>
                  </a:lnTo>
                  <a:lnTo>
                    <a:pt x="550" y="350"/>
                  </a:lnTo>
                  <a:lnTo>
                    <a:pt x="542" y="348"/>
                  </a:lnTo>
                  <a:lnTo>
                    <a:pt x="534" y="348"/>
                  </a:lnTo>
                  <a:lnTo>
                    <a:pt x="524" y="350"/>
                  </a:lnTo>
                  <a:lnTo>
                    <a:pt x="520" y="348"/>
                  </a:lnTo>
                  <a:lnTo>
                    <a:pt x="518" y="344"/>
                  </a:lnTo>
                  <a:lnTo>
                    <a:pt x="510" y="324"/>
                  </a:lnTo>
                  <a:lnTo>
                    <a:pt x="502" y="298"/>
                  </a:lnTo>
                  <a:lnTo>
                    <a:pt x="494" y="266"/>
                  </a:lnTo>
                  <a:lnTo>
                    <a:pt x="482" y="206"/>
                  </a:lnTo>
                  <a:lnTo>
                    <a:pt x="478" y="178"/>
                  </a:lnTo>
                  <a:lnTo>
                    <a:pt x="454" y="146"/>
                  </a:lnTo>
                  <a:lnTo>
                    <a:pt x="350" y="76"/>
                  </a:lnTo>
                  <a:lnTo>
                    <a:pt x="274" y="26"/>
                  </a:lnTo>
                  <a:lnTo>
                    <a:pt x="2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1053" name="Freeform 24"/>
            <p:cNvSpPr>
              <a:spLocks/>
            </p:cNvSpPr>
            <p:nvPr/>
          </p:nvSpPr>
          <p:spPr bwMode="auto">
            <a:xfrm>
              <a:off x="2613" y="1700"/>
              <a:ext cx="354" cy="298"/>
            </a:xfrm>
            <a:custGeom>
              <a:avLst/>
              <a:gdLst>
                <a:gd name="T0" fmla="*/ 350 w 354"/>
                <a:gd name="T1" fmla="*/ 112 h 298"/>
                <a:gd name="T2" fmla="*/ 350 w 354"/>
                <a:gd name="T3" fmla="*/ 112 h 298"/>
                <a:gd name="T4" fmla="*/ 354 w 354"/>
                <a:gd name="T5" fmla="*/ 104 h 298"/>
                <a:gd name="T6" fmla="*/ 354 w 354"/>
                <a:gd name="T7" fmla="*/ 96 h 298"/>
                <a:gd name="T8" fmla="*/ 352 w 354"/>
                <a:gd name="T9" fmla="*/ 86 h 298"/>
                <a:gd name="T10" fmla="*/ 352 w 354"/>
                <a:gd name="T11" fmla="*/ 86 h 298"/>
                <a:gd name="T12" fmla="*/ 346 w 354"/>
                <a:gd name="T13" fmla="*/ 80 h 298"/>
                <a:gd name="T14" fmla="*/ 336 w 354"/>
                <a:gd name="T15" fmla="*/ 72 h 298"/>
                <a:gd name="T16" fmla="*/ 302 w 354"/>
                <a:gd name="T17" fmla="*/ 50 h 298"/>
                <a:gd name="T18" fmla="*/ 262 w 354"/>
                <a:gd name="T19" fmla="*/ 26 h 298"/>
                <a:gd name="T20" fmla="*/ 226 w 354"/>
                <a:gd name="T21" fmla="*/ 10 h 298"/>
                <a:gd name="T22" fmla="*/ 226 w 354"/>
                <a:gd name="T23" fmla="*/ 10 h 298"/>
                <a:gd name="T24" fmla="*/ 210 w 354"/>
                <a:gd name="T25" fmla="*/ 4 h 298"/>
                <a:gd name="T26" fmla="*/ 194 w 354"/>
                <a:gd name="T27" fmla="*/ 2 h 298"/>
                <a:gd name="T28" fmla="*/ 176 w 354"/>
                <a:gd name="T29" fmla="*/ 0 h 298"/>
                <a:gd name="T30" fmla="*/ 158 w 354"/>
                <a:gd name="T31" fmla="*/ 0 h 298"/>
                <a:gd name="T32" fmla="*/ 138 w 354"/>
                <a:gd name="T33" fmla="*/ 4 h 298"/>
                <a:gd name="T34" fmla="*/ 118 w 354"/>
                <a:gd name="T35" fmla="*/ 8 h 298"/>
                <a:gd name="T36" fmla="*/ 98 w 354"/>
                <a:gd name="T37" fmla="*/ 18 h 298"/>
                <a:gd name="T38" fmla="*/ 78 w 354"/>
                <a:gd name="T39" fmla="*/ 28 h 298"/>
                <a:gd name="T40" fmla="*/ 78 w 354"/>
                <a:gd name="T41" fmla="*/ 28 h 298"/>
                <a:gd name="T42" fmla="*/ 68 w 354"/>
                <a:gd name="T43" fmla="*/ 36 h 298"/>
                <a:gd name="T44" fmla="*/ 60 w 354"/>
                <a:gd name="T45" fmla="*/ 46 h 298"/>
                <a:gd name="T46" fmla="*/ 52 w 354"/>
                <a:gd name="T47" fmla="*/ 56 h 298"/>
                <a:gd name="T48" fmla="*/ 44 w 354"/>
                <a:gd name="T49" fmla="*/ 68 h 298"/>
                <a:gd name="T50" fmla="*/ 32 w 354"/>
                <a:gd name="T51" fmla="*/ 94 h 298"/>
                <a:gd name="T52" fmla="*/ 24 w 354"/>
                <a:gd name="T53" fmla="*/ 122 h 298"/>
                <a:gd name="T54" fmla="*/ 16 w 354"/>
                <a:gd name="T55" fmla="*/ 148 h 298"/>
                <a:gd name="T56" fmla="*/ 10 w 354"/>
                <a:gd name="T57" fmla="*/ 174 h 298"/>
                <a:gd name="T58" fmla="*/ 4 w 354"/>
                <a:gd name="T59" fmla="*/ 210 h 298"/>
                <a:gd name="T60" fmla="*/ 4 w 354"/>
                <a:gd name="T61" fmla="*/ 210 h 298"/>
                <a:gd name="T62" fmla="*/ 0 w 354"/>
                <a:gd name="T63" fmla="*/ 228 h 298"/>
                <a:gd name="T64" fmla="*/ 0 w 354"/>
                <a:gd name="T65" fmla="*/ 244 h 298"/>
                <a:gd name="T66" fmla="*/ 0 w 354"/>
                <a:gd name="T67" fmla="*/ 258 h 298"/>
                <a:gd name="T68" fmla="*/ 2 w 354"/>
                <a:gd name="T69" fmla="*/ 270 h 298"/>
                <a:gd name="T70" fmla="*/ 4 w 354"/>
                <a:gd name="T71" fmla="*/ 280 h 298"/>
                <a:gd name="T72" fmla="*/ 8 w 354"/>
                <a:gd name="T73" fmla="*/ 288 h 298"/>
                <a:gd name="T74" fmla="*/ 12 w 354"/>
                <a:gd name="T75" fmla="*/ 294 h 298"/>
                <a:gd name="T76" fmla="*/ 16 w 354"/>
                <a:gd name="T77" fmla="*/ 296 h 298"/>
                <a:gd name="T78" fmla="*/ 16 w 354"/>
                <a:gd name="T79" fmla="*/ 296 h 298"/>
                <a:gd name="T80" fmla="*/ 22 w 354"/>
                <a:gd name="T81" fmla="*/ 298 h 298"/>
                <a:gd name="T82" fmla="*/ 30 w 354"/>
                <a:gd name="T83" fmla="*/ 296 h 298"/>
                <a:gd name="T84" fmla="*/ 52 w 354"/>
                <a:gd name="T85" fmla="*/ 294 h 298"/>
                <a:gd name="T86" fmla="*/ 80 w 354"/>
                <a:gd name="T87" fmla="*/ 290 h 298"/>
                <a:gd name="T88" fmla="*/ 80 w 354"/>
                <a:gd name="T89" fmla="*/ 290 h 298"/>
                <a:gd name="T90" fmla="*/ 136 w 354"/>
                <a:gd name="T91" fmla="*/ 284 h 298"/>
                <a:gd name="T92" fmla="*/ 176 w 354"/>
                <a:gd name="T93" fmla="*/ 276 h 298"/>
                <a:gd name="T94" fmla="*/ 190 w 354"/>
                <a:gd name="T95" fmla="*/ 274 h 298"/>
                <a:gd name="T96" fmla="*/ 198 w 354"/>
                <a:gd name="T97" fmla="*/ 270 h 298"/>
                <a:gd name="T98" fmla="*/ 198 w 354"/>
                <a:gd name="T99" fmla="*/ 270 h 298"/>
                <a:gd name="T100" fmla="*/ 236 w 354"/>
                <a:gd name="T101" fmla="*/ 226 h 298"/>
                <a:gd name="T102" fmla="*/ 260 w 354"/>
                <a:gd name="T103" fmla="*/ 198 h 298"/>
                <a:gd name="T104" fmla="*/ 274 w 354"/>
                <a:gd name="T105" fmla="*/ 182 h 298"/>
                <a:gd name="T106" fmla="*/ 274 w 354"/>
                <a:gd name="T107" fmla="*/ 182 h 298"/>
                <a:gd name="T108" fmla="*/ 316 w 354"/>
                <a:gd name="T109" fmla="*/ 144 h 298"/>
                <a:gd name="T110" fmla="*/ 350 w 354"/>
                <a:gd name="T111" fmla="*/ 112 h 298"/>
                <a:gd name="T112" fmla="*/ 350 w 354"/>
                <a:gd name="T113" fmla="*/ 112 h 2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54"/>
                <a:gd name="T172" fmla="*/ 0 h 298"/>
                <a:gd name="T173" fmla="*/ 354 w 354"/>
                <a:gd name="T174" fmla="*/ 298 h 2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54" h="298">
                  <a:moveTo>
                    <a:pt x="350" y="112"/>
                  </a:moveTo>
                  <a:lnTo>
                    <a:pt x="350" y="112"/>
                  </a:lnTo>
                  <a:lnTo>
                    <a:pt x="354" y="104"/>
                  </a:lnTo>
                  <a:lnTo>
                    <a:pt x="354" y="96"/>
                  </a:lnTo>
                  <a:lnTo>
                    <a:pt x="352" y="86"/>
                  </a:lnTo>
                  <a:lnTo>
                    <a:pt x="346" y="80"/>
                  </a:lnTo>
                  <a:lnTo>
                    <a:pt x="336" y="72"/>
                  </a:lnTo>
                  <a:lnTo>
                    <a:pt x="302" y="50"/>
                  </a:lnTo>
                  <a:lnTo>
                    <a:pt x="262" y="26"/>
                  </a:lnTo>
                  <a:lnTo>
                    <a:pt x="226" y="10"/>
                  </a:lnTo>
                  <a:lnTo>
                    <a:pt x="210" y="4"/>
                  </a:lnTo>
                  <a:lnTo>
                    <a:pt x="194" y="2"/>
                  </a:lnTo>
                  <a:lnTo>
                    <a:pt x="176" y="0"/>
                  </a:lnTo>
                  <a:lnTo>
                    <a:pt x="158" y="0"/>
                  </a:lnTo>
                  <a:lnTo>
                    <a:pt x="138" y="4"/>
                  </a:lnTo>
                  <a:lnTo>
                    <a:pt x="118" y="8"/>
                  </a:lnTo>
                  <a:lnTo>
                    <a:pt x="98" y="18"/>
                  </a:lnTo>
                  <a:lnTo>
                    <a:pt x="78" y="28"/>
                  </a:lnTo>
                  <a:lnTo>
                    <a:pt x="68" y="36"/>
                  </a:lnTo>
                  <a:lnTo>
                    <a:pt x="60" y="46"/>
                  </a:lnTo>
                  <a:lnTo>
                    <a:pt x="52" y="56"/>
                  </a:lnTo>
                  <a:lnTo>
                    <a:pt x="44" y="68"/>
                  </a:lnTo>
                  <a:lnTo>
                    <a:pt x="32" y="94"/>
                  </a:lnTo>
                  <a:lnTo>
                    <a:pt x="24" y="122"/>
                  </a:lnTo>
                  <a:lnTo>
                    <a:pt x="16" y="148"/>
                  </a:lnTo>
                  <a:lnTo>
                    <a:pt x="10" y="174"/>
                  </a:lnTo>
                  <a:lnTo>
                    <a:pt x="4" y="210"/>
                  </a:lnTo>
                  <a:lnTo>
                    <a:pt x="0" y="228"/>
                  </a:lnTo>
                  <a:lnTo>
                    <a:pt x="0" y="244"/>
                  </a:lnTo>
                  <a:lnTo>
                    <a:pt x="0" y="258"/>
                  </a:lnTo>
                  <a:lnTo>
                    <a:pt x="2" y="270"/>
                  </a:lnTo>
                  <a:lnTo>
                    <a:pt x="4" y="280"/>
                  </a:lnTo>
                  <a:lnTo>
                    <a:pt x="8" y="288"/>
                  </a:lnTo>
                  <a:lnTo>
                    <a:pt x="12" y="294"/>
                  </a:lnTo>
                  <a:lnTo>
                    <a:pt x="16" y="296"/>
                  </a:lnTo>
                  <a:lnTo>
                    <a:pt x="22" y="298"/>
                  </a:lnTo>
                  <a:lnTo>
                    <a:pt x="30" y="296"/>
                  </a:lnTo>
                  <a:lnTo>
                    <a:pt x="52" y="294"/>
                  </a:lnTo>
                  <a:lnTo>
                    <a:pt x="80" y="290"/>
                  </a:lnTo>
                  <a:lnTo>
                    <a:pt x="136" y="284"/>
                  </a:lnTo>
                  <a:lnTo>
                    <a:pt x="176" y="276"/>
                  </a:lnTo>
                  <a:lnTo>
                    <a:pt x="190" y="274"/>
                  </a:lnTo>
                  <a:lnTo>
                    <a:pt x="198" y="270"/>
                  </a:lnTo>
                  <a:lnTo>
                    <a:pt x="236" y="226"/>
                  </a:lnTo>
                  <a:lnTo>
                    <a:pt x="260" y="198"/>
                  </a:lnTo>
                  <a:lnTo>
                    <a:pt x="274" y="182"/>
                  </a:lnTo>
                  <a:lnTo>
                    <a:pt x="316" y="144"/>
                  </a:lnTo>
                  <a:lnTo>
                    <a:pt x="350" y="112"/>
                  </a:lnTo>
                  <a:close/>
                </a:path>
              </a:pathLst>
            </a:custGeom>
            <a:solidFill>
              <a:srgbClr val="211E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1054" name="Freeform 25"/>
            <p:cNvSpPr>
              <a:spLocks/>
            </p:cNvSpPr>
            <p:nvPr/>
          </p:nvSpPr>
          <p:spPr bwMode="auto">
            <a:xfrm>
              <a:off x="2615" y="1780"/>
              <a:ext cx="368" cy="376"/>
            </a:xfrm>
            <a:custGeom>
              <a:avLst/>
              <a:gdLst>
                <a:gd name="T0" fmla="*/ 348 w 368"/>
                <a:gd name="T1" fmla="*/ 24 h 376"/>
                <a:gd name="T2" fmla="*/ 362 w 368"/>
                <a:gd name="T3" fmla="*/ 90 h 376"/>
                <a:gd name="T4" fmla="*/ 366 w 368"/>
                <a:gd name="T5" fmla="*/ 106 h 376"/>
                <a:gd name="T6" fmla="*/ 368 w 368"/>
                <a:gd name="T7" fmla="*/ 114 h 376"/>
                <a:gd name="T8" fmla="*/ 360 w 368"/>
                <a:gd name="T9" fmla="*/ 130 h 376"/>
                <a:gd name="T10" fmla="*/ 340 w 368"/>
                <a:gd name="T11" fmla="*/ 140 h 376"/>
                <a:gd name="T12" fmla="*/ 338 w 368"/>
                <a:gd name="T13" fmla="*/ 146 h 376"/>
                <a:gd name="T14" fmla="*/ 338 w 368"/>
                <a:gd name="T15" fmla="*/ 164 h 376"/>
                <a:gd name="T16" fmla="*/ 352 w 368"/>
                <a:gd name="T17" fmla="*/ 202 h 376"/>
                <a:gd name="T18" fmla="*/ 360 w 368"/>
                <a:gd name="T19" fmla="*/ 222 h 376"/>
                <a:gd name="T20" fmla="*/ 356 w 368"/>
                <a:gd name="T21" fmla="*/ 234 h 376"/>
                <a:gd name="T22" fmla="*/ 350 w 368"/>
                <a:gd name="T23" fmla="*/ 238 h 376"/>
                <a:gd name="T24" fmla="*/ 336 w 368"/>
                <a:gd name="T25" fmla="*/ 242 h 376"/>
                <a:gd name="T26" fmla="*/ 330 w 368"/>
                <a:gd name="T27" fmla="*/ 246 h 376"/>
                <a:gd name="T28" fmla="*/ 310 w 368"/>
                <a:gd name="T29" fmla="*/ 290 h 376"/>
                <a:gd name="T30" fmla="*/ 312 w 368"/>
                <a:gd name="T31" fmla="*/ 308 h 376"/>
                <a:gd name="T32" fmla="*/ 242 w 368"/>
                <a:gd name="T33" fmla="*/ 366 h 376"/>
                <a:gd name="T34" fmla="*/ 224 w 368"/>
                <a:gd name="T35" fmla="*/ 376 h 376"/>
                <a:gd name="T36" fmla="*/ 190 w 368"/>
                <a:gd name="T37" fmla="*/ 360 h 376"/>
                <a:gd name="T38" fmla="*/ 158 w 368"/>
                <a:gd name="T39" fmla="*/ 348 h 376"/>
                <a:gd name="T40" fmla="*/ 150 w 368"/>
                <a:gd name="T41" fmla="*/ 346 h 376"/>
                <a:gd name="T42" fmla="*/ 124 w 368"/>
                <a:gd name="T43" fmla="*/ 350 h 376"/>
                <a:gd name="T44" fmla="*/ 112 w 368"/>
                <a:gd name="T45" fmla="*/ 356 h 376"/>
                <a:gd name="T46" fmla="*/ 98 w 368"/>
                <a:gd name="T47" fmla="*/ 350 h 376"/>
                <a:gd name="T48" fmla="*/ 68 w 368"/>
                <a:gd name="T49" fmla="*/ 332 h 376"/>
                <a:gd name="T50" fmla="*/ 32 w 368"/>
                <a:gd name="T51" fmla="*/ 298 h 376"/>
                <a:gd name="T52" fmla="*/ 6 w 368"/>
                <a:gd name="T53" fmla="*/ 262 h 376"/>
                <a:gd name="T54" fmla="*/ 0 w 368"/>
                <a:gd name="T55" fmla="*/ 248 h 376"/>
                <a:gd name="T56" fmla="*/ 10 w 368"/>
                <a:gd name="T57" fmla="*/ 232 h 376"/>
                <a:gd name="T58" fmla="*/ 12 w 368"/>
                <a:gd name="T59" fmla="*/ 222 h 376"/>
                <a:gd name="T60" fmla="*/ 16 w 368"/>
                <a:gd name="T61" fmla="*/ 206 h 376"/>
                <a:gd name="T62" fmla="*/ 34 w 368"/>
                <a:gd name="T63" fmla="*/ 164 h 376"/>
                <a:gd name="T64" fmla="*/ 44 w 368"/>
                <a:gd name="T65" fmla="*/ 138 h 376"/>
                <a:gd name="T66" fmla="*/ 44 w 368"/>
                <a:gd name="T67" fmla="*/ 120 h 376"/>
                <a:gd name="T68" fmla="*/ 48 w 368"/>
                <a:gd name="T69" fmla="*/ 98 h 376"/>
                <a:gd name="T70" fmla="*/ 60 w 368"/>
                <a:gd name="T71" fmla="*/ 88 h 376"/>
                <a:gd name="T72" fmla="*/ 72 w 368"/>
                <a:gd name="T73" fmla="*/ 84 h 376"/>
                <a:gd name="T74" fmla="*/ 80 w 368"/>
                <a:gd name="T75" fmla="*/ 86 h 376"/>
                <a:gd name="T76" fmla="*/ 96 w 368"/>
                <a:gd name="T77" fmla="*/ 90 h 376"/>
                <a:gd name="T78" fmla="*/ 108 w 368"/>
                <a:gd name="T79" fmla="*/ 98 h 376"/>
                <a:gd name="T80" fmla="*/ 120 w 368"/>
                <a:gd name="T81" fmla="*/ 122 h 376"/>
                <a:gd name="T82" fmla="*/ 122 w 368"/>
                <a:gd name="T83" fmla="*/ 144 h 376"/>
                <a:gd name="T84" fmla="*/ 146 w 368"/>
                <a:gd name="T85" fmla="*/ 162 h 376"/>
                <a:gd name="T86" fmla="*/ 146 w 368"/>
                <a:gd name="T87" fmla="*/ 152 h 376"/>
                <a:gd name="T88" fmla="*/ 152 w 368"/>
                <a:gd name="T89" fmla="*/ 116 h 376"/>
                <a:gd name="T90" fmla="*/ 166 w 368"/>
                <a:gd name="T91" fmla="*/ 90 h 376"/>
                <a:gd name="T92" fmla="*/ 176 w 368"/>
                <a:gd name="T93" fmla="*/ 80 h 376"/>
                <a:gd name="T94" fmla="*/ 206 w 368"/>
                <a:gd name="T95" fmla="*/ 56 h 376"/>
                <a:gd name="T96" fmla="*/ 216 w 368"/>
                <a:gd name="T97" fmla="*/ 32 h 376"/>
                <a:gd name="T98" fmla="*/ 218 w 368"/>
                <a:gd name="T99" fmla="*/ 24 h 376"/>
                <a:gd name="T100" fmla="*/ 230 w 368"/>
                <a:gd name="T101" fmla="*/ 12 h 376"/>
                <a:gd name="T102" fmla="*/ 246 w 368"/>
                <a:gd name="T103" fmla="*/ 2 h 376"/>
                <a:gd name="T104" fmla="*/ 266 w 368"/>
                <a:gd name="T105" fmla="*/ 0 h 376"/>
                <a:gd name="T106" fmla="*/ 278 w 368"/>
                <a:gd name="T107" fmla="*/ 2 h 376"/>
                <a:gd name="T108" fmla="*/ 324 w 368"/>
                <a:gd name="T109" fmla="*/ 16 h 376"/>
                <a:gd name="T110" fmla="*/ 348 w 368"/>
                <a:gd name="T111" fmla="*/ 24 h 3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68"/>
                <a:gd name="T169" fmla="*/ 0 h 376"/>
                <a:gd name="T170" fmla="*/ 368 w 368"/>
                <a:gd name="T171" fmla="*/ 376 h 3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68" h="376">
                  <a:moveTo>
                    <a:pt x="348" y="24"/>
                  </a:moveTo>
                  <a:lnTo>
                    <a:pt x="348" y="24"/>
                  </a:lnTo>
                  <a:lnTo>
                    <a:pt x="356" y="62"/>
                  </a:lnTo>
                  <a:lnTo>
                    <a:pt x="362" y="90"/>
                  </a:lnTo>
                  <a:lnTo>
                    <a:pt x="366" y="106"/>
                  </a:lnTo>
                  <a:lnTo>
                    <a:pt x="368" y="110"/>
                  </a:lnTo>
                  <a:lnTo>
                    <a:pt x="368" y="114"/>
                  </a:lnTo>
                  <a:lnTo>
                    <a:pt x="364" y="122"/>
                  </a:lnTo>
                  <a:lnTo>
                    <a:pt x="360" y="130"/>
                  </a:lnTo>
                  <a:lnTo>
                    <a:pt x="340" y="140"/>
                  </a:lnTo>
                  <a:lnTo>
                    <a:pt x="340" y="142"/>
                  </a:lnTo>
                  <a:lnTo>
                    <a:pt x="338" y="146"/>
                  </a:lnTo>
                  <a:lnTo>
                    <a:pt x="336" y="154"/>
                  </a:lnTo>
                  <a:lnTo>
                    <a:pt x="338" y="164"/>
                  </a:lnTo>
                  <a:lnTo>
                    <a:pt x="352" y="202"/>
                  </a:lnTo>
                  <a:lnTo>
                    <a:pt x="360" y="222"/>
                  </a:lnTo>
                  <a:lnTo>
                    <a:pt x="360" y="230"/>
                  </a:lnTo>
                  <a:lnTo>
                    <a:pt x="356" y="234"/>
                  </a:lnTo>
                  <a:lnTo>
                    <a:pt x="354" y="236"/>
                  </a:lnTo>
                  <a:lnTo>
                    <a:pt x="350" y="238"/>
                  </a:lnTo>
                  <a:lnTo>
                    <a:pt x="336" y="242"/>
                  </a:lnTo>
                  <a:lnTo>
                    <a:pt x="330" y="246"/>
                  </a:lnTo>
                  <a:lnTo>
                    <a:pt x="326" y="278"/>
                  </a:lnTo>
                  <a:lnTo>
                    <a:pt x="310" y="290"/>
                  </a:lnTo>
                  <a:lnTo>
                    <a:pt x="312" y="308"/>
                  </a:lnTo>
                  <a:lnTo>
                    <a:pt x="272" y="342"/>
                  </a:lnTo>
                  <a:lnTo>
                    <a:pt x="242" y="366"/>
                  </a:lnTo>
                  <a:lnTo>
                    <a:pt x="232" y="372"/>
                  </a:lnTo>
                  <a:lnTo>
                    <a:pt x="224" y="376"/>
                  </a:lnTo>
                  <a:lnTo>
                    <a:pt x="190" y="360"/>
                  </a:lnTo>
                  <a:lnTo>
                    <a:pt x="170" y="352"/>
                  </a:lnTo>
                  <a:lnTo>
                    <a:pt x="158" y="348"/>
                  </a:lnTo>
                  <a:lnTo>
                    <a:pt x="150" y="346"/>
                  </a:lnTo>
                  <a:lnTo>
                    <a:pt x="138" y="346"/>
                  </a:lnTo>
                  <a:lnTo>
                    <a:pt x="124" y="350"/>
                  </a:lnTo>
                  <a:lnTo>
                    <a:pt x="118" y="352"/>
                  </a:lnTo>
                  <a:lnTo>
                    <a:pt x="112" y="356"/>
                  </a:lnTo>
                  <a:lnTo>
                    <a:pt x="98" y="350"/>
                  </a:lnTo>
                  <a:lnTo>
                    <a:pt x="86" y="342"/>
                  </a:lnTo>
                  <a:lnTo>
                    <a:pt x="68" y="332"/>
                  </a:lnTo>
                  <a:lnTo>
                    <a:pt x="50" y="316"/>
                  </a:lnTo>
                  <a:lnTo>
                    <a:pt x="32" y="298"/>
                  </a:lnTo>
                  <a:lnTo>
                    <a:pt x="14" y="274"/>
                  </a:lnTo>
                  <a:lnTo>
                    <a:pt x="6" y="262"/>
                  </a:lnTo>
                  <a:lnTo>
                    <a:pt x="0" y="248"/>
                  </a:lnTo>
                  <a:lnTo>
                    <a:pt x="6" y="240"/>
                  </a:lnTo>
                  <a:lnTo>
                    <a:pt x="10" y="232"/>
                  </a:lnTo>
                  <a:lnTo>
                    <a:pt x="12" y="222"/>
                  </a:lnTo>
                  <a:lnTo>
                    <a:pt x="12" y="216"/>
                  </a:lnTo>
                  <a:lnTo>
                    <a:pt x="16" y="206"/>
                  </a:lnTo>
                  <a:lnTo>
                    <a:pt x="24" y="188"/>
                  </a:lnTo>
                  <a:lnTo>
                    <a:pt x="34" y="164"/>
                  </a:lnTo>
                  <a:lnTo>
                    <a:pt x="44" y="138"/>
                  </a:lnTo>
                  <a:lnTo>
                    <a:pt x="44" y="130"/>
                  </a:lnTo>
                  <a:lnTo>
                    <a:pt x="44" y="120"/>
                  </a:lnTo>
                  <a:lnTo>
                    <a:pt x="44" y="110"/>
                  </a:lnTo>
                  <a:lnTo>
                    <a:pt x="48" y="98"/>
                  </a:lnTo>
                  <a:lnTo>
                    <a:pt x="56" y="90"/>
                  </a:lnTo>
                  <a:lnTo>
                    <a:pt x="60" y="88"/>
                  </a:lnTo>
                  <a:lnTo>
                    <a:pt x="66" y="86"/>
                  </a:lnTo>
                  <a:lnTo>
                    <a:pt x="72" y="84"/>
                  </a:lnTo>
                  <a:lnTo>
                    <a:pt x="80" y="86"/>
                  </a:lnTo>
                  <a:lnTo>
                    <a:pt x="90" y="88"/>
                  </a:lnTo>
                  <a:lnTo>
                    <a:pt x="96" y="90"/>
                  </a:lnTo>
                  <a:lnTo>
                    <a:pt x="102" y="94"/>
                  </a:lnTo>
                  <a:lnTo>
                    <a:pt x="108" y="98"/>
                  </a:lnTo>
                  <a:lnTo>
                    <a:pt x="114" y="110"/>
                  </a:lnTo>
                  <a:lnTo>
                    <a:pt x="120" y="122"/>
                  </a:lnTo>
                  <a:lnTo>
                    <a:pt x="122" y="134"/>
                  </a:lnTo>
                  <a:lnTo>
                    <a:pt x="122" y="144"/>
                  </a:lnTo>
                  <a:lnTo>
                    <a:pt x="122" y="154"/>
                  </a:lnTo>
                  <a:lnTo>
                    <a:pt x="146" y="162"/>
                  </a:lnTo>
                  <a:lnTo>
                    <a:pt x="146" y="152"/>
                  </a:lnTo>
                  <a:lnTo>
                    <a:pt x="148" y="130"/>
                  </a:lnTo>
                  <a:lnTo>
                    <a:pt x="152" y="116"/>
                  </a:lnTo>
                  <a:lnTo>
                    <a:pt x="158" y="102"/>
                  </a:lnTo>
                  <a:lnTo>
                    <a:pt x="166" y="90"/>
                  </a:lnTo>
                  <a:lnTo>
                    <a:pt x="176" y="80"/>
                  </a:lnTo>
                  <a:lnTo>
                    <a:pt x="196" y="66"/>
                  </a:lnTo>
                  <a:lnTo>
                    <a:pt x="206" y="56"/>
                  </a:lnTo>
                  <a:lnTo>
                    <a:pt x="212" y="44"/>
                  </a:lnTo>
                  <a:lnTo>
                    <a:pt x="216" y="32"/>
                  </a:lnTo>
                  <a:lnTo>
                    <a:pt x="218" y="24"/>
                  </a:lnTo>
                  <a:lnTo>
                    <a:pt x="222" y="18"/>
                  </a:lnTo>
                  <a:lnTo>
                    <a:pt x="230" y="12"/>
                  </a:lnTo>
                  <a:lnTo>
                    <a:pt x="238" y="6"/>
                  </a:lnTo>
                  <a:lnTo>
                    <a:pt x="246" y="2"/>
                  </a:lnTo>
                  <a:lnTo>
                    <a:pt x="256" y="0"/>
                  </a:lnTo>
                  <a:lnTo>
                    <a:pt x="266" y="0"/>
                  </a:lnTo>
                  <a:lnTo>
                    <a:pt x="278" y="2"/>
                  </a:lnTo>
                  <a:lnTo>
                    <a:pt x="302" y="8"/>
                  </a:lnTo>
                  <a:lnTo>
                    <a:pt x="324" y="16"/>
                  </a:lnTo>
                  <a:lnTo>
                    <a:pt x="348" y="24"/>
                  </a:lnTo>
                  <a:close/>
                </a:path>
              </a:pathLst>
            </a:custGeom>
            <a:solidFill>
              <a:srgbClr val="8863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1055" name="Freeform 26"/>
            <p:cNvSpPr>
              <a:spLocks/>
            </p:cNvSpPr>
            <p:nvPr/>
          </p:nvSpPr>
          <p:spPr bwMode="auto">
            <a:xfrm>
              <a:off x="2687" y="2640"/>
              <a:ext cx="166" cy="96"/>
            </a:xfrm>
            <a:custGeom>
              <a:avLst/>
              <a:gdLst>
                <a:gd name="T0" fmla="*/ 50 w 166"/>
                <a:gd name="T1" fmla="*/ 0 h 96"/>
                <a:gd name="T2" fmla="*/ 0 w 166"/>
                <a:gd name="T3" fmla="*/ 96 h 96"/>
                <a:gd name="T4" fmla="*/ 166 w 166"/>
                <a:gd name="T5" fmla="*/ 96 h 96"/>
                <a:gd name="T6" fmla="*/ 50 w 166"/>
                <a:gd name="T7" fmla="*/ 0 h 96"/>
                <a:gd name="T8" fmla="*/ 0 60000 65536"/>
                <a:gd name="T9" fmla="*/ 0 60000 65536"/>
                <a:gd name="T10" fmla="*/ 0 60000 65536"/>
                <a:gd name="T11" fmla="*/ 0 60000 65536"/>
                <a:gd name="T12" fmla="*/ 0 w 166"/>
                <a:gd name="T13" fmla="*/ 0 h 96"/>
                <a:gd name="T14" fmla="*/ 166 w 166"/>
                <a:gd name="T15" fmla="*/ 96 h 96"/>
              </a:gdLst>
              <a:ahLst/>
              <a:cxnLst>
                <a:cxn ang="T8">
                  <a:pos x="T0" y="T1"/>
                </a:cxn>
                <a:cxn ang="T9">
                  <a:pos x="T2" y="T3"/>
                </a:cxn>
                <a:cxn ang="T10">
                  <a:pos x="T4" y="T5"/>
                </a:cxn>
                <a:cxn ang="T11">
                  <a:pos x="T6" y="T7"/>
                </a:cxn>
              </a:cxnLst>
              <a:rect l="T12" t="T13" r="T14" b="T15"/>
              <a:pathLst>
                <a:path w="166" h="96">
                  <a:moveTo>
                    <a:pt x="50" y="0"/>
                  </a:moveTo>
                  <a:lnTo>
                    <a:pt x="0" y="96"/>
                  </a:lnTo>
                  <a:lnTo>
                    <a:pt x="166" y="96"/>
                  </a:lnTo>
                  <a:lnTo>
                    <a:pt x="50" y="0"/>
                  </a:lnTo>
                  <a:close/>
                </a:path>
              </a:pathLst>
            </a:custGeom>
            <a:solidFill>
              <a:srgbClr val="968E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1056" name="Freeform 27"/>
            <p:cNvSpPr>
              <a:spLocks/>
            </p:cNvSpPr>
            <p:nvPr/>
          </p:nvSpPr>
          <p:spPr bwMode="auto">
            <a:xfrm>
              <a:off x="2615" y="1918"/>
              <a:ext cx="158" cy="228"/>
            </a:xfrm>
            <a:custGeom>
              <a:avLst/>
              <a:gdLst>
                <a:gd name="T0" fmla="*/ 44 w 158"/>
                <a:gd name="T1" fmla="*/ 0 h 228"/>
                <a:gd name="T2" fmla="*/ 44 w 158"/>
                <a:gd name="T3" fmla="*/ 0 h 228"/>
                <a:gd name="T4" fmla="*/ 52 w 158"/>
                <a:gd name="T5" fmla="*/ 26 h 228"/>
                <a:gd name="T6" fmla="*/ 58 w 158"/>
                <a:gd name="T7" fmla="*/ 46 h 228"/>
                <a:gd name="T8" fmla="*/ 68 w 158"/>
                <a:gd name="T9" fmla="*/ 64 h 228"/>
                <a:gd name="T10" fmla="*/ 68 w 158"/>
                <a:gd name="T11" fmla="*/ 64 h 228"/>
                <a:gd name="T12" fmla="*/ 72 w 158"/>
                <a:gd name="T13" fmla="*/ 68 h 228"/>
                <a:gd name="T14" fmla="*/ 78 w 158"/>
                <a:gd name="T15" fmla="*/ 72 h 228"/>
                <a:gd name="T16" fmla="*/ 84 w 158"/>
                <a:gd name="T17" fmla="*/ 74 h 228"/>
                <a:gd name="T18" fmla="*/ 90 w 158"/>
                <a:gd name="T19" fmla="*/ 74 h 228"/>
                <a:gd name="T20" fmla="*/ 98 w 158"/>
                <a:gd name="T21" fmla="*/ 74 h 228"/>
                <a:gd name="T22" fmla="*/ 102 w 158"/>
                <a:gd name="T23" fmla="*/ 72 h 228"/>
                <a:gd name="T24" fmla="*/ 102 w 158"/>
                <a:gd name="T25" fmla="*/ 72 h 228"/>
                <a:gd name="T26" fmla="*/ 102 w 158"/>
                <a:gd name="T27" fmla="*/ 94 h 228"/>
                <a:gd name="T28" fmla="*/ 102 w 158"/>
                <a:gd name="T29" fmla="*/ 112 h 228"/>
                <a:gd name="T30" fmla="*/ 104 w 158"/>
                <a:gd name="T31" fmla="*/ 124 h 228"/>
                <a:gd name="T32" fmla="*/ 104 w 158"/>
                <a:gd name="T33" fmla="*/ 124 h 228"/>
                <a:gd name="T34" fmla="*/ 110 w 158"/>
                <a:gd name="T35" fmla="*/ 138 h 228"/>
                <a:gd name="T36" fmla="*/ 120 w 158"/>
                <a:gd name="T37" fmla="*/ 158 h 228"/>
                <a:gd name="T38" fmla="*/ 132 w 158"/>
                <a:gd name="T39" fmla="*/ 178 h 228"/>
                <a:gd name="T40" fmla="*/ 144 w 158"/>
                <a:gd name="T41" fmla="*/ 194 h 228"/>
                <a:gd name="T42" fmla="*/ 144 w 158"/>
                <a:gd name="T43" fmla="*/ 194 h 228"/>
                <a:gd name="T44" fmla="*/ 158 w 158"/>
                <a:gd name="T45" fmla="*/ 210 h 228"/>
                <a:gd name="T46" fmla="*/ 148 w 158"/>
                <a:gd name="T47" fmla="*/ 228 h 228"/>
                <a:gd name="T48" fmla="*/ 148 w 158"/>
                <a:gd name="T49" fmla="*/ 228 h 228"/>
                <a:gd name="T50" fmla="*/ 130 w 158"/>
                <a:gd name="T51" fmla="*/ 226 h 228"/>
                <a:gd name="T52" fmla="*/ 112 w 158"/>
                <a:gd name="T53" fmla="*/ 220 h 228"/>
                <a:gd name="T54" fmla="*/ 90 w 158"/>
                <a:gd name="T55" fmla="*/ 212 h 228"/>
                <a:gd name="T56" fmla="*/ 76 w 158"/>
                <a:gd name="T57" fmla="*/ 204 h 228"/>
                <a:gd name="T58" fmla="*/ 64 w 158"/>
                <a:gd name="T59" fmla="*/ 196 h 228"/>
                <a:gd name="T60" fmla="*/ 52 w 158"/>
                <a:gd name="T61" fmla="*/ 188 h 228"/>
                <a:gd name="T62" fmla="*/ 40 w 158"/>
                <a:gd name="T63" fmla="*/ 176 h 228"/>
                <a:gd name="T64" fmla="*/ 28 w 158"/>
                <a:gd name="T65" fmla="*/ 162 h 228"/>
                <a:gd name="T66" fmla="*/ 18 w 158"/>
                <a:gd name="T67" fmla="*/ 148 h 228"/>
                <a:gd name="T68" fmla="*/ 8 w 158"/>
                <a:gd name="T69" fmla="*/ 130 h 228"/>
                <a:gd name="T70" fmla="*/ 0 w 158"/>
                <a:gd name="T71" fmla="*/ 110 h 228"/>
                <a:gd name="T72" fmla="*/ 0 w 158"/>
                <a:gd name="T73" fmla="*/ 110 h 228"/>
                <a:gd name="T74" fmla="*/ 14 w 158"/>
                <a:gd name="T75" fmla="*/ 74 h 228"/>
                <a:gd name="T76" fmla="*/ 44 w 158"/>
                <a:gd name="T77" fmla="*/ 0 h 228"/>
                <a:gd name="T78" fmla="*/ 44 w 158"/>
                <a:gd name="T79" fmla="*/ 0 h 2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58"/>
                <a:gd name="T121" fmla="*/ 0 h 228"/>
                <a:gd name="T122" fmla="*/ 158 w 158"/>
                <a:gd name="T123" fmla="*/ 228 h 22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58" h="228">
                  <a:moveTo>
                    <a:pt x="44" y="0"/>
                  </a:moveTo>
                  <a:lnTo>
                    <a:pt x="44" y="0"/>
                  </a:lnTo>
                  <a:lnTo>
                    <a:pt x="52" y="26"/>
                  </a:lnTo>
                  <a:lnTo>
                    <a:pt x="58" y="46"/>
                  </a:lnTo>
                  <a:lnTo>
                    <a:pt x="68" y="64"/>
                  </a:lnTo>
                  <a:lnTo>
                    <a:pt x="72" y="68"/>
                  </a:lnTo>
                  <a:lnTo>
                    <a:pt x="78" y="72"/>
                  </a:lnTo>
                  <a:lnTo>
                    <a:pt x="84" y="74"/>
                  </a:lnTo>
                  <a:lnTo>
                    <a:pt x="90" y="74"/>
                  </a:lnTo>
                  <a:lnTo>
                    <a:pt x="98" y="74"/>
                  </a:lnTo>
                  <a:lnTo>
                    <a:pt x="102" y="72"/>
                  </a:lnTo>
                  <a:lnTo>
                    <a:pt x="102" y="94"/>
                  </a:lnTo>
                  <a:lnTo>
                    <a:pt x="102" y="112"/>
                  </a:lnTo>
                  <a:lnTo>
                    <a:pt x="104" y="124"/>
                  </a:lnTo>
                  <a:lnTo>
                    <a:pt x="110" y="138"/>
                  </a:lnTo>
                  <a:lnTo>
                    <a:pt x="120" y="158"/>
                  </a:lnTo>
                  <a:lnTo>
                    <a:pt x="132" y="178"/>
                  </a:lnTo>
                  <a:lnTo>
                    <a:pt x="144" y="194"/>
                  </a:lnTo>
                  <a:lnTo>
                    <a:pt x="158" y="210"/>
                  </a:lnTo>
                  <a:lnTo>
                    <a:pt x="148" y="228"/>
                  </a:lnTo>
                  <a:lnTo>
                    <a:pt x="130" y="226"/>
                  </a:lnTo>
                  <a:lnTo>
                    <a:pt x="112" y="220"/>
                  </a:lnTo>
                  <a:lnTo>
                    <a:pt x="90" y="212"/>
                  </a:lnTo>
                  <a:lnTo>
                    <a:pt x="76" y="204"/>
                  </a:lnTo>
                  <a:lnTo>
                    <a:pt x="64" y="196"/>
                  </a:lnTo>
                  <a:lnTo>
                    <a:pt x="52" y="188"/>
                  </a:lnTo>
                  <a:lnTo>
                    <a:pt x="40" y="176"/>
                  </a:lnTo>
                  <a:lnTo>
                    <a:pt x="28" y="162"/>
                  </a:lnTo>
                  <a:lnTo>
                    <a:pt x="18" y="148"/>
                  </a:lnTo>
                  <a:lnTo>
                    <a:pt x="8" y="130"/>
                  </a:lnTo>
                  <a:lnTo>
                    <a:pt x="0" y="110"/>
                  </a:lnTo>
                  <a:lnTo>
                    <a:pt x="14" y="74"/>
                  </a:lnTo>
                  <a:lnTo>
                    <a:pt x="44" y="0"/>
                  </a:lnTo>
                  <a:close/>
                </a:path>
              </a:pathLst>
            </a:custGeom>
            <a:solidFill>
              <a:srgbClr val="7E5C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1057" name="Freeform 28"/>
            <p:cNvSpPr>
              <a:spLocks/>
            </p:cNvSpPr>
            <p:nvPr/>
          </p:nvSpPr>
          <p:spPr bwMode="auto">
            <a:xfrm>
              <a:off x="2723" y="2000"/>
              <a:ext cx="234" cy="392"/>
            </a:xfrm>
            <a:custGeom>
              <a:avLst/>
              <a:gdLst>
                <a:gd name="T0" fmla="*/ 82 w 234"/>
                <a:gd name="T1" fmla="*/ 2 h 392"/>
                <a:gd name="T2" fmla="*/ 102 w 234"/>
                <a:gd name="T3" fmla="*/ 8 h 392"/>
                <a:gd name="T4" fmla="*/ 130 w 234"/>
                <a:gd name="T5" fmla="*/ 20 h 392"/>
                <a:gd name="T6" fmla="*/ 152 w 234"/>
                <a:gd name="T7" fmla="*/ 28 h 392"/>
                <a:gd name="T8" fmla="*/ 162 w 234"/>
                <a:gd name="T9" fmla="*/ 36 h 392"/>
                <a:gd name="T10" fmla="*/ 166 w 234"/>
                <a:gd name="T11" fmla="*/ 40 h 392"/>
                <a:gd name="T12" fmla="*/ 194 w 234"/>
                <a:gd name="T13" fmla="*/ 70 h 392"/>
                <a:gd name="T14" fmla="*/ 202 w 234"/>
                <a:gd name="T15" fmla="*/ 80 h 392"/>
                <a:gd name="T16" fmla="*/ 216 w 234"/>
                <a:gd name="T17" fmla="*/ 96 h 392"/>
                <a:gd name="T18" fmla="*/ 226 w 234"/>
                <a:gd name="T19" fmla="*/ 110 h 392"/>
                <a:gd name="T20" fmla="*/ 228 w 234"/>
                <a:gd name="T21" fmla="*/ 142 h 392"/>
                <a:gd name="T22" fmla="*/ 234 w 234"/>
                <a:gd name="T23" fmla="*/ 306 h 392"/>
                <a:gd name="T24" fmla="*/ 230 w 234"/>
                <a:gd name="T25" fmla="*/ 360 h 392"/>
                <a:gd name="T26" fmla="*/ 230 w 234"/>
                <a:gd name="T27" fmla="*/ 380 h 392"/>
                <a:gd name="T28" fmla="*/ 224 w 234"/>
                <a:gd name="T29" fmla="*/ 390 h 392"/>
                <a:gd name="T30" fmla="*/ 210 w 234"/>
                <a:gd name="T31" fmla="*/ 392 h 392"/>
                <a:gd name="T32" fmla="*/ 172 w 234"/>
                <a:gd name="T33" fmla="*/ 388 h 392"/>
                <a:gd name="T34" fmla="*/ 152 w 234"/>
                <a:gd name="T35" fmla="*/ 380 h 392"/>
                <a:gd name="T36" fmla="*/ 150 w 234"/>
                <a:gd name="T37" fmla="*/ 374 h 392"/>
                <a:gd name="T38" fmla="*/ 152 w 234"/>
                <a:gd name="T39" fmla="*/ 324 h 392"/>
                <a:gd name="T40" fmla="*/ 150 w 234"/>
                <a:gd name="T41" fmla="*/ 318 h 392"/>
                <a:gd name="T42" fmla="*/ 144 w 234"/>
                <a:gd name="T43" fmla="*/ 306 h 392"/>
                <a:gd name="T44" fmla="*/ 140 w 234"/>
                <a:gd name="T45" fmla="*/ 300 h 392"/>
                <a:gd name="T46" fmla="*/ 134 w 234"/>
                <a:gd name="T47" fmla="*/ 282 h 392"/>
                <a:gd name="T48" fmla="*/ 130 w 234"/>
                <a:gd name="T49" fmla="*/ 270 h 392"/>
                <a:gd name="T50" fmla="*/ 120 w 234"/>
                <a:gd name="T51" fmla="*/ 210 h 392"/>
                <a:gd name="T52" fmla="*/ 118 w 234"/>
                <a:gd name="T53" fmla="*/ 204 h 392"/>
                <a:gd name="T54" fmla="*/ 114 w 234"/>
                <a:gd name="T55" fmla="*/ 196 h 392"/>
                <a:gd name="T56" fmla="*/ 92 w 234"/>
                <a:gd name="T57" fmla="*/ 186 h 392"/>
                <a:gd name="T58" fmla="*/ 38 w 234"/>
                <a:gd name="T59" fmla="*/ 174 h 392"/>
                <a:gd name="T60" fmla="*/ 36 w 234"/>
                <a:gd name="T61" fmla="*/ 174 h 392"/>
                <a:gd name="T62" fmla="*/ 28 w 234"/>
                <a:gd name="T63" fmla="*/ 168 h 392"/>
                <a:gd name="T64" fmla="*/ 30 w 234"/>
                <a:gd name="T65" fmla="*/ 160 h 392"/>
                <a:gd name="T66" fmla="*/ 34 w 234"/>
                <a:gd name="T67" fmla="*/ 154 h 392"/>
                <a:gd name="T68" fmla="*/ 18 w 234"/>
                <a:gd name="T69" fmla="*/ 152 h 392"/>
                <a:gd name="T70" fmla="*/ 6 w 234"/>
                <a:gd name="T71" fmla="*/ 148 h 392"/>
                <a:gd name="T72" fmla="*/ 0 w 234"/>
                <a:gd name="T73" fmla="*/ 138 h 392"/>
                <a:gd name="T74" fmla="*/ 0 w 234"/>
                <a:gd name="T75" fmla="*/ 136 h 392"/>
                <a:gd name="T76" fmla="*/ 6 w 234"/>
                <a:gd name="T77" fmla="*/ 128 h 392"/>
                <a:gd name="T78" fmla="*/ 24 w 234"/>
                <a:gd name="T79" fmla="*/ 124 h 392"/>
                <a:gd name="T80" fmla="*/ 22 w 234"/>
                <a:gd name="T81" fmla="*/ 122 h 392"/>
                <a:gd name="T82" fmla="*/ 10 w 234"/>
                <a:gd name="T83" fmla="*/ 114 h 392"/>
                <a:gd name="T84" fmla="*/ 8 w 234"/>
                <a:gd name="T85" fmla="*/ 106 h 392"/>
                <a:gd name="T86" fmla="*/ 10 w 234"/>
                <a:gd name="T87" fmla="*/ 100 h 392"/>
                <a:gd name="T88" fmla="*/ 22 w 234"/>
                <a:gd name="T89" fmla="*/ 90 h 392"/>
                <a:gd name="T90" fmla="*/ 34 w 234"/>
                <a:gd name="T91" fmla="*/ 88 h 392"/>
                <a:gd name="T92" fmla="*/ 64 w 234"/>
                <a:gd name="T93" fmla="*/ 80 h 392"/>
                <a:gd name="T94" fmla="*/ 92 w 234"/>
                <a:gd name="T95" fmla="*/ 74 h 392"/>
                <a:gd name="T96" fmla="*/ 114 w 234"/>
                <a:gd name="T97" fmla="*/ 74 h 392"/>
                <a:gd name="T98" fmla="*/ 136 w 234"/>
                <a:gd name="T99" fmla="*/ 78 h 392"/>
                <a:gd name="T100" fmla="*/ 136 w 234"/>
                <a:gd name="T101" fmla="*/ 66 h 392"/>
                <a:gd name="T102" fmla="*/ 102 w 234"/>
                <a:gd name="T103" fmla="*/ 46 h 392"/>
                <a:gd name="T104" fmla="*/ 82 w 234"/>
                <a:gd name="T105" fmla="*/ 34 h 392"/>
                <a:gd name="T106" fmla="*/ 68 w 234"/>
                <a:gd name="T107" fmla="*/ 20 h 392"/>
                <a:gd name="T108" fmla="*/ 66 w 234"/>
                <a:gd name="T109" fmla="*/ 16 h 392"/>
                <a:gd name="T110" fmla="*/ 70 w 234"/>
                <a:gd name="T111" fmla="*/ 4 h 392"/>
                <a:gd name="T112" fmla="*/ 82 w 234"/>
                <a:gd name="T113" fmla="*/ 2 h 39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
                <a:gd name="T172" fmla="*/ 0 h 392"/>
                <a:gd name="T173" fmla="*/ 234 w 234"/>
                <a:gd name="T174" fmla="*/ 392 h 39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 h="392">
                  <a:moveTo>
                    <a:pt x="82" y="2"/>
                  </a:moveTo>
                  <a:lnTo>
                    <a:pt x="82" y="2"/>
                  </a:lnTo>
                  <a:lnTo>
                    <a:pt x="88" y="2"/>
                  </a:lnTo>
                  <a:lnTo>
                    <a:pt x="102" y="8"/>
                  </a:lnTo>
                  <a:lnTo>
                    <a:pt x="130" y="20"/>
                  </a:lnTo>
                  <a:lnTo>
                    <a:pt x="152" y="28"/>
                  </a:lnTo>
                  <a:lnTo>
                    <a:pt x="158" y="32"/>
                  </a:lnTo>
                  <a:lnTo>
                    <a:pt x="162" y="36"/>
                  </a:lnTo>
                  <a:lnTo>
                    <a:pt x="166" y="40"/>
                  </a:lnTo>
                  <a:lnTo>
                    <a:pt x="182" y="58"/>
                  </a:lnTo>
                  <a:lnTo>
                    <a:pt x="194" y="70"/>
                  </a:lnTo>
                  <a:lnTo>
                    <a:pt x="202" y="80"/>
                  </a:lnTo>
                  <a:lnTo>
                    <a:pt x="208" y="88"/>
                  </a:lnTo>
                  <a:lnTo>
                    <a:pt x="216" y="96"/>
                  </a:lnTo>
                  <a:lnTo>
                    <a:pt x="222" y="104"/>
                  </a:lnTo>
                  <a:lnTo>
                    <a:pt x="226" y="110"/>
                  </a:lnTo>
                  <a:lnTo>
                    <a:pt x="228" y="142"/>
                  </a:lnTo>
                  <a:lnTo>
                    <a:pt x="230" y="210"/>
                  </a:lnTo>
                  <a:lnTo>
                    <a:pt x="234" y="306"/>
                  </a:lnTo>
                  <a:lnTo>
                    <a:pt x="230" y="360"/>
                  </a:lnTo>
                  <a:lnTo>
                    <a:pt x="230" y="380"/>
                  </a:lnTo>
                  <a:lnTo>
                    <a:pt x="228" y="386"/>
                  </a:lnTo>
                  <a:lnTo>
                    <a:pt x="224" y="390"/>
                  </a:lnTo>
                  <a:lnTo>
                    <a:pt x="210" y="392"/>
                  </a:lnTo>
                  <a:lnTo>
                    <a:pt x="184" y="390"/>
                  </a:lnTo>
                  <a:lnTo>
                    <a:pt x="172" y="388"/>
                  </a:lnTo>
                  <a:lnTo>
                    <a:pt x="160" y="386"/>
                  </a:lnTo>
                  <a:lnTo>
                    <a:pt x="152" y="380"/>
                  </a:lnTo>
                  <a:lnTo>
                    <a:pt x="150" y="378"/>
                  </a:lnTo>
                  <a:lnTo>
                    <a:pt x="150" y="374"/>
                  </a:lnTo>
                  <a:lnTo>
                    <a:pt x="152" y="324"/>
                  </a:lnTo>
                  <a:lnTo>
                    <a:pt x="150" y="318"/>
                  </a:lnTo>
                  <a:lnTo>
                    <a:pt x="148" y="312"/>
                  </a:lnTo>
                  <a:lnTo>
                    <a:pt x="144" y="306"/>
                  </a:lnTo>
                  <a:lnTo>
                    <a:pt x="140" y="300"/>
                  </a:lnTo>
                  <a:lnTo>
                    <a:pt x="136" y="292"/>
                  </a:lnTo>
                  <a:lnTo>
                    <a:pt x="134" y="282"/>
                  </a:lnTo>
                  <a:lnTo>
                    <a:pt x="130" y="270"/>
                  </a:lnTo>
                  <a:lnTo>
                    <a:pt x="124" y="232"/>
                  </a:lnTo>
                  <a:lnTo>
                    <a:pt x="120" y="210"/>
                  </a:lnTo>
                  <a:lnTo>
                    <a:pt x="118" y="204"/>
                  </a:lnTo>
                  <a:lnTo>
                    <a:pt x="118" y="200"/>
                  </a:lnTo>
                  <a:lnTo>
                    <a:pt x="114" y="196"/>
                  </a:lnTo>
                  <a:lnTo>
                    <a:pt x="92" y="186"/>
                  </a:lnTo>
                  <a:lnTo>
                    <a:pt x="74" y="178"/>
                  </a:lnTo>
                  <a:lnTo>
                    <a:pt x="38" y="174"/>
                  </a:lnTo>
                  <a:lnTo>
                    <a:pt x="36" y="174"/>
                  </a:lnTo>
                  <a:lnTo>
                    <a:pt x="32" y="172"/>
                  </a:lnTo>
                  <a:lnTo>
                    <a:pt x="28" y="168"/>
                  </a:lnTo>
                  <a:lnTo>
                    <a:pt x="28" y="164"/>
                  </a:lnTo>
                  <a:lnTo>
                    <a:pt x="30" y="160"/>
                  </a:lnTo>
                  <a:lnTo>
                    <a:pt x="34" y="154"/>
                  </a:lnTo>
                  <a:lnTo>
                    <a:pt x="28" y="154"/>
                  </a:lnTo>
                  <a:lnTo>
                    <a:pt x="18" y="152"/>
                  </a:lnTo>
                  <a:lnTo>
                    <a:pt x="12" y="150"/>
                  </a:lnTo>
                  <a:lnTo>
                    <a:pt x="6" y="148"/>
                  </a:lnTo>
                  <a:lnTo>
                    <a:pt x="2" y="144"/>
                  </a:lnTo>
                  <a:lnTo>
                    <a:pt x="0" y="138"/>
                  </a:lnTo>
                  <a:lnTo>
                    <a:pt x="0" y="136"/>
                  </a:lnTo>
                  <a:lnTo>
                    <a:pt x="2" y="132"/>
                  </a:lnTo>
                  <a:lnTo>
                    <a:pt x="6" y="128"/>
                  </a:lnTo>
                  <a:lnTo>
                    <a:pt x="18" y="126"/>
                  </a:lnTo>
                  <a:lnTo>
                    <a:pt x="24" y="124"/>
                  </a:lnTo>
                  <a:lnTo>
                    <a:pt x="22" y="122"/>
                  </a:lnTo>
                  <a:lnTo>
                    <a:pt x="14" y="118"/>
                  </a:lnTo>
                  <a:lnTo>
                    <a:pt x="10" y="114"/>
                  </a:lnTo>
                  <a:lnTo>
                    <a:pt x="8" y="110"/>
                  </a:lnTo>
                  <a:lnTo>
                    <a:pt x="8" y="106"/>
                  </a:lnTo>
                  <a:lnTo>
                    <a:pt x="10" y="100"/>
                  </a:lnTo>
                  <a:lnTo>
                    <a:pt x="16" y="92"/>
                  </a:lnTo>
                  <a:lnTo>
                    <a:pt x="22" y="90"/>
                  </a:lnTo>
                  <a:lnTo>
                    <a:pt x="28" y="90"/>
                  </a:lnTo>
                  <a:lnTo>
                    <a:pt x="34" y="88"/>
                  </a:lnTo>
                  <a:lnTo>
                    <a:pt x="64" y="80"/>
                  </a:lnTo>
                  <a:lnTo>
                    <a:pt x="92" y="74"/>
                  </a:lnTo>
                  <a:lnTo>
                    <a:pt x="114" y="74"/>
                  </a:lnTo>
                  <a:lnTo>
                    <a:pt x="126" y="76"/>
                  </a:lnTo>
                  <a:lnTo>
                    <a:pt x="136" y="78"/>
                  </a:lnTo>
                  <a:lnTo>
                    <a:pt x="144" y="82"/>
                  </a:lnTo>
                  <a:lnTo>
                    <a:pt x="136" y="66"/>
                  </a:lnTo>
                  <a:lnTo>
                    <a:pt x="102" y="46"/>
                  </a:lnTo>
                  <a:lnTo>
                    <a:pt x="82" y="34"/>
                  </a:lnTo>
                  <a:lnTo>
                    <a:pt x="72" y="24"/>
                  </a:lnTo>
                  <a:lnTo>
                    <a:pt x="68" y="20"/>
                  </a:lnTo>
                  <a:lnTo>
                    <a:pt x="66" y="16"/>
                  </a:lnTo>
                  <a:lnTo>
                    <a:pt x="68" y="10"/>
                  </a:lnTo>
                  <a:lnTo>
                    <a:pt x="70" y="4"/>
                  </a:lnTo>
                  <a:lnTo>
                    <a:pt x="76" y="0"/>
                  </a:lnTo>
                  <a:lnTo>
                    <a:pt x="82" y="2"/>
                  </a:lnTo>
                  <a:close/>
                </a:path>
              </a:pathLst>
            </a:custGeom>
            <a:solidFill>
              <a:srgbClr val="6E50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1058" name="Freeform 29"/>
            <p:cNvSpPr>
              <a:spLocks/>
            </p:cNvSpPr>
            <p:nvPr/>
          </p:nvSpPr>
          <p:spPr bwMode="auto">
            <a:xfrm>
              <a:off x="2393" y="1584"/>
              <a:ext cx="254" cy="266"/>
            </a:xfrm>
            <a:custGeom>
              <a:avLst/>
              <a:gdLst>
                <a:gd name="T0" fmla="*/ 254 w 254"/>
                <a:gd name="T1" fmla="*/ 42 h 266"/>
                <a:gd name="T2" fmla="*/ 254 w 254"/>
                <a:gd name="T3" fmla="*/ 42 h 266"/>
                <a:gd name="T4" fmla="*/ 254 w 254"/>
                <a:gd name="T5" fmla="*/ 20 h 266"/>
                <a:gd name="T6" fmla="*/ 252 w 254"/>
                <a:gd name="T7" fmla="*/ 0 h 266"/>
                <a:gd name="T8" fmla="*/ 0 w 254"/>
                <a:gd name="T9" fmla="*/ 0 h 266"/>
                <a:gd name="T10" fmla="*/ 0 w 254"/>
                <a:gd name="T11" fmla="*/ 264 h 266"/>
                <a:gd name="T12" fmla="*/ 0 w 254"/>
                <a:gd name="T13" fmla="*/ 264 h 266"/>
                <a:gd name="T14" fmla="*/ 30 w 254"/>
                <a:gd name="T15" fmla="*/ 266 h 266"/>
                <a:gd name="T16" fmla="*/ 30 w 254"/>
                <a:gd name="T17" fmla="*/ 266 h 266"/>
                <a:gd name="T18" fmla="*/ 54 w 254"/>
                <a:gd name="T19" fmla="*/ 264 h 266"/>
                <a:gd name="T20" fmla="*/ 76 w 254"/>
                <a:gd name="T21" fmla="*/ 260 h 266"/>
                <a:gd name="T22" fmla="*/ 98 w 254"/>
                <a:gd name="T23" fmla="*/ 256 h 266"/>
                <a:gd name="T24" fmla="*/ 118 w 254"/>
                <a:gd name="T25" fmla="*/ 248 h 266"/>
                <a:gd name="T26" fmla="*/ 138 w 254"/>
                <a:gd name="T27" fmla="*/ 238 h 266"/>
                <a:gd name="T28" fmla="*/ 156 w 254"/>
                <a:gd name="T29" fmla="*/ 228 h 266"/>
                <a:gd name="T30" fmla="*/ 174 w 254"/>
                <a:gd name="T31" fmla="*/ 214 h 266"/>
                <a:gd name="T32" fmla="*/ 190 w 254"/>
                <a:gd name="T33" fmla="*/ 200 h 266"/>
                <a:gd name="T34" fmla="*/ 204 w 254"/>
                <a:gd name="T35" fmla="*/ 184 h 266"/>
                <a:gd name="T36" fmla="*/ 216 w 254"/>
                <a:gd name="T37" fmla="*/ 166 h 266"/>
                <a:gd name="T38" fmla="*/ 228 w 254"/>
                <a:gd name="T39" fmla="*/ 148 h 266"/>
                <a:gd name="T40" fmla="*/ 238 w 254"/>
                <a:gd name="T41" fmla="*/ 128 h 266"/>
                <a:gd name="T42" fmla="*/ 244 w 254"/>
                <a:gd name="T43" fmla="*/ 108 h 266"/>
                <a:gd name="T44" fmla="*/ 250 w 254"/>
                <a:gd name="T45" fmla="*/ 86 h 266"/>
                <a:gd name="T46" fmla="*/ 254 w 254"/>
                <a:gd name="T47" fmla="*/ 64 h 266"/>
                <a:gd name="T48" fmla="*/ 254 w 254"/>
                <a:gd name="T49" fmla="*/ 42 h 266"/>
                <a:gd name="T50" fmla="*/ 254 w 254"/>
                <a:gd name="T51" fmla="*/ 42 h 26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54"/>
                <a:gd name="T79" fmla="*/ 0 h 266"/>
                <a:gd name="T80" fmla="*/ 254 w 254"/>
                <a:gd name="T81" fmla="*/ 266 h 26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54" h="266">
                  <a:moveTo>
                    <a:pt x="254" y="42"/>
                  </a:moveTo>
                  <a:lnTo>
                    <a:pt x="254" y="42"/>
                  </a:lnTo>
                  <a:lnTo>
                    <a:pt x="254" y="20"/>
                  </a:lnTo>
                  <a:lnTo>
                    <a:pt x="252" y="0"/>
                  </a:lnTo>
                  <a:lnTo>
                    <a:pt x="0" y="0"/>
                  </a:lnTo>
                  <a:lnTo>
                    <a:pt x="0" y="264"/>
                  </a:lnTo>
                  <a:lnTo>
                    <a:pt x="30" y="266"/>
                  </a:lnTo>
                  <a:lnTo>
                    <a:pt x="54" y="264"/>
                  </a:lnTo>
                  <a:lnTo>
                    <a:pt x="76" y="260"/>
                  </a:lnTo>
                  <a:lnTo>
                    <a:pt x="98" y="256"/>
                  </a:lnTo>
                  <a:lnTo>
                    <a:pt x="118" y="248"/>
                  </a:lnTo>
                  <a:lnTo>
                    <a:pt x="138" y="238"/>
                  </a:lnTo>
                  <a:lnTo>
                    <a:pt x="156" y="228"/>
                  </a:lnTo>
                  <a:lnTo>
                    <a:pt x="174" y="214"/>
                  </a:lnTo>
                  <a:lnTo>
                    <a:pt x="190" y="200"/>
                  </a:lnTo>
                  <a:lnTo>
                    <a:pt x="204" y="184"/>
                  </a:lnTo>
                  <a:lnTo>
                    <a:pt x="216" y="166"/>
                  </a:lnTo>
                  <a:lnTo>
                    <a:pt x="228" y="148"/>
                  </a:lnTo>
                  <a:lnTo>
                    <a:pt x="238" y="128"/>
                  </a:lnTo>
                  <a:lnTo>
                    <a:pt x="244" y="108"/>
                  </a:lnTo>
                  <a:lnTo>
                    <a:pt x="250" y="86"/>
                  </a:lnTo>
                  <a:lnTo>
                    <a:pt x="254" y="64"/>
                  </a:lnTo>
                  <a:lnTo>
                    <a:pt x="254" y="42"/>
                  </a:lnTo>
                  <a:close/>
                </a:path>
              </a:pathLst>
            </a:custGeom>
            <a:solidFill>
              <a:srgbClr val="CAD1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sp>
          <p:nvSpPr>
            <p:cNvPr id="1059" name="Freeform 30"/>
            <p:cNvSpPr>
              <a:spLocks noEditPoints="1"/>
            </p:cNvSpPr>
            <p:nvPr/>
          </p:nvSpPr>
          <p:spPr bwMode="auto">
            <a:xfrm>
              <a:off x="2387" y="1578"/>
              <a:ext cx="986" cy="1164"/>
            </a:xfrm>
            <a:custGeom>
              <a:avLst/>
              <a:gdLst>
                <a:gd name="T0" fmla="*/ 978 w 986"/>
                <a:gd name="T1" fmla="*/ 0 h 1164"/>
                <a:gd name="T2" fmla="*/ 0 w 986"/>
                <a:gd name="T3" fmla="*/ 0 h 1164"/>
                <a:gd name="T4" fmla="*/ 0 w 986"/>
                <a:gd name="T5" fmla="*/ 1164 h 1164"/>
                <a:gd name="T6" fmla="*/ 986 w 986"/>
                <a:gd name="T7" fmla="*/ 1164 h 1164"/>
                <a:gd name="T8" fmla="*/ 986 w 986"/>
                <a:gd name="T9" fmla="*/ 0 h 1164"/>
                <a:gd name="T10" fmla="*/ 978 w 986"/>
                <a:gd name="T11" fmla="*/ 0 h 1164"/>
                <a:gd name="T12" fmla="*/ 970 w 986"/>
                <a:gd name="T13" fmla="*/ 16 h 1164"/>
                <a:gd name="T14" fmla="*/ 970 w 986"/>
                <a:gd name="T15" fmla="*/ 16 h 1164"/>
                <a:gd name="T16" fmla="*/ 970 w 986"/>
                <a:gd name="T17" fmla="*/ 1148 h 1164"/>
                <a:gd name="T18" fmla="*/ 970 w 986"/>
                <a:gd name="T19" fmla="*/ 1148 h 1164"/>
                <a:gd name="T20" fmla="*/ 16 w 986"/>
                <a:gd name="T21" fmla="*/ 1148 h 1164"/>
                <a:gd name="T22" fmla="*/ 16 w 986"/>
                <a:gd name="T23" fmla="*/ 1148 h 1164"/>
                <a:gd name="T24" fmla="*/ 16 w 986"/>
                <a:gd name="T25" fmla="*/ 16 h 1164"/>
                <a:gd name="T26" fmla="*/ 16 w 986"/>
                <a:gd name="T27" fmla="*/ 16 h 1164"/>
                <a:gd name="T28" fmla="*/ 970 w 986"/>
                <a:gd name="T29" fmla="*/ 16 h 1164"/>
                <a:gd name="T30" fmla="*/ 970 w 986"/>
                <a:gd name="T31" fmla="*/ 16 h 11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86"/>
                <a:gd name="T49" fmla="*/ 0 h 1164"/>
                <a:gd name="T50" fmla="*/ 986 w 986"/>
                <a:gd name="T51" fmla="*/ 1164 h 11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86" h="1164">
                  <a:moveTo>
                    <a:pt x="978" y="0"/>
                  </a:moveTo>
                  <a:lnTo>
                    <a:pt x="0" y="0"/>
                  </a:lnTo>
                  <a:lnTo>
                    <a:pt x="0" y="1164"/>
                  </a:lnTo>
                  <a:lnTo>
                    <a:pt x="986" y="1164"/>
                  </a:lnTo>
                  <a:lnTo>
                    <a:pt x="986" y="0"/>
                  </a:lnTo>
                  <a:lnTo>
                    <a:pt x="978" y="0"/>
                  </a:lnTo>
                  <a:close/>
                  <a:moveTo>
                    <a:pt x="970" y="16"/>
                  </a:moveTo>
                  <a:lnTo>
                    <a:pt x="970" y="16"/>
                  </a:lnTo>
                  <a:lnTo>
                    <a:pt x="970" y="1148"/>
                  </a:lnTo>
                  <a:lnTo>
                    <a:pt x="16" y="1148"/>
                  </a:lnTo>
                  <a:lnTo>
                    <a:pt x="16" y="16"/>
                  </a:lnTo>
                  <a:lnTo>
                    <a:pt x="97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000000"/>
                </a:solidFill>
                <a:latin typeface="Arial" charset="0"/>
                <a:ea typeface="Arial" charset="0"/>
              </a:endParaRPr>
            </a:p>
          </p:txBody>
        </p:sp>
      </p:grpSp>
      <p:sp>
        <p:nvSpPr>
          <p:cNvPr id="1043" name="Text Box 47"/>
          <p:cNvSpPr txBox="1">
            <a:spLocks noChangeArrowheads="1"/>
          </p:cNvSpPr>
          <p:nvPr/>
        </p:nvSpPr>
        <p:spPr bwMode="auto">
          <a:xfrm>
            <a:off x="1066800" y="1571625"/>
            <a:ext cx="1203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user</a:t>
            </a:r>
          </a:p>
        </p:txBody>
      </p:sp>
      <p:graphicFrame>
        <p:nvGraphicFramePr>
          <p:cNvPr id="4144" name="Object 48"/>
          <p:cNvGraphicFramePr>
            <a:graphicFrameLocks noChangeAspect="1"/>
          </p:cNvGraphicFramePr>
          <p:nvPr/>
        </p:nvGraphicFramePr>
        <p:xfrm>
          <a:off x="3805238" y="1800225"/>
          <a:ext cx="2170112" cy="1781175"/>
        </p:xfrm>
        <a:graphic>
          <a:graphicData uri="http://schemas.openxmlformats.org/presentationml/2006/ole">
            <mc:AlternateContent xmlns:mc="http://schemas.openxmlformats.org/markup-compatibility/2006">
              <mc:Choice xmlns:v="urn:schemas-microsoft-com:vml" Requires="v">
                <p:oleObj spid="_x0000_s634883" name="Bitmap Image" r:id="rId7" imgW="11342857" imgH="9314286" progId="Paint.Picture">
                  <p:embed/>
                </p:oleObj>
              </mc:Choice>
              <mc:Fallback>
                <p:oleObj name="Bitmap Image" r:id="rId7" imgW="11342857" imgH="9314286" progId="Paint.Picture">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5238" y="1800225"/>
                        <a:ext cx="2170112"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145" name="Text Box 49"/>
          <p:cNvSpPr txBox="1">
            <a:spLocks noChangeArrowheads="1"/>
          </p:cNvSpPr>
          <p:nvPr/>
        </p:nvSpPr>
        <p:spPr bwMode="auto">
          <a:xfrm>
            <a:off x="3327400" y="1143000"/>
            <a:ext cx="3124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x-none" sz="1800">
                <a:solidFill>
                  <a:srgbClr val="FFFF99"/>
                </a:solidFill>
                <a:latin typeface="Franklin Gothic Medium" charset="0"/>
              </a:rPr>
              <a:t>mobile app designer</a:t>
            </a:r>
            <a:br>
              <a:rPr lang="en-US" altLang="x-none" sz="1800">
                <a:solidFill>
                  <a:srgbClr val="FFFF99"/>
                </a:solidFill>
                <a:latin typeface="Franklin Gothic Medium" charset="0"/>
              </a:rPr>
            </a:br>
            <a:r>
              <a:rPr lang="en-US" altLang="x-none" sz="1800">
                <a:solidFill>
                  <a:srgbClr val="FFFF99"/>
                </a:solidFill>
                <a:latin typeface="Franklin Gothic Medium" charset="0"/>
              </a:rPr>
              <a:t>(browser extension)</a:t>
            </a:r>
          </a:p>
        </p:txBody>
      </p:sp>
      <p:sp>
        <p:nvSpPr>
          <p:cNvPr id="4146" name="Line 50"/>
          <p:cNvSpPr>
            <a:spLocks noChangeShapeType="1"/>
          </p:cNvSpPr>
          <p:nvPr/>
        </p:nvSpPr>
        <p:spPr bwMode="auto">
          <a:xfrm>
            <a:off x="6172200" y="2743200"/>
            <a:ext cx="1600200" cy="533400"/>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4147" name="Line 51"/>
          <p:cNvSpPr>
            <a:spLocks noChangeShapeType="1"/>
          </p:cNvSpPr>
          <p:nvPr/>
        </p:nvSpPr>
        <p:spPr bwMode="auto">
          <a:xfrm>
            <a:off x="2438400" y="2638425"/>
            <a:ext cx="1219200" cy="0"/>
          </a:xfrm>
          <a:prstGeom prst="line">
            <a:avLst/>
          </a:prstGeom>
          <a:noFill/>
          <a:ln w="63500">
            <a:solidFill>
              <a:srgbClr val="FFFF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Tree>
    <p:extLst>
      <p:ext uri="{BB962C8B-B14F-4D97-AF65-F5344CB8AC3E}">
        <p14:creationId xmlns:p14="http://schemas.microsoft.com/office/powerpoint/2010/main" val="1708458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4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5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41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15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1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5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15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8" grpId="0"/>
      <p:bldP spid="4149" grpId="0"/>
      <p:bldP spid="4150" grpId="0" animBg="1"/>
      <p:bldP spid="4152" grpId="0"/>
      <p:bldP spid="4155" grpId="0"/>
      <p:bldP spid="4156" grpId="0" animBg="1"/>
      <p:bldP spid="4157" grpId="0" animBg="1"/>
      <p:bldP spid="4158" grpId="0" animBg="1"/>
      <p:bldP spid="4159" grpId="0" animBg="1"/>
      <p:bldP spid="4145" grpId="0"/>
      <p:bldP spid="4146" grpId="0" animBg="1"/>
      <p:bldP spid="414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x-none"/>
              <a:t>Overview</a:t>
            </a:r>
          </a:p>
        </p:txBody>
      </p:sp>
      <p:sp>
        <p:nvSpPr>
          <p:cNvPr id="15363" name="Rectangle 3"/>
          <p:cNvSpPr>
            <a:spLocks noGrp="1" noChangeArrowheads="1"/>
          </p:cNvSpPr>
          <p:nvPr>
            <p:ph type="body" idx="1"/>
          </p:nvPr>
        </p:nvSpPr>
        <p:spPr/>
        <p:txBody>
          <a:bodyPr/>
          <a:lstStyle/>
          <a:p>
            <a:pPr eaLnBrk="1" hangingPunct="1">
              <a:spcBef>
                <a:spcPts val="1800"/>
              </a:spcBef>
            </a:pPr>
            <a:r>
              <a:rPr lang="en-US" altLang="x-none">
                <a:solidFill>
                  <a:schemeClr val="accent1"/>
                </a:solidFill>
              </a:rPr>
              <a:t>Introduction</a:t>
            </a:r>
          </a:p>
          <a:p>
            <a:pPr eaLnBrk="1" hangingPunct="1">
              <a:spcBef>
                <a:spcPts val="1800"/>
              </a:spcBef>
            </a:pPr>
            <a:r>
              <a:rPr lang="en-US" altLang="x-none"/>
              <a:t>Creating a mobile application</a:t>
            </a:r>
          </a:p>
          <a:p>
            <a:pPr eaLnBrk="1" hangingPunct="1">
              <a:spcBef>
                <a:spcPts val="1800"/>
              </a:spcBef>
            </a:pPr>
            <a:r>
              <a:rPr lang="en-US" altLang="x-none"/>
              <a:t>Deploying a mobile application</a:t>
            </a:r>
          </a:p>
          <a:p>
            <a:pPr eaLnBrk="1" hangingPunct="1">
              <a:spcBef>
                <a:spcPts val="1800"/>
              </a:spcBef>
            </a:pPr>
            <a:r>
              <a:rPr lang="en-US" altLang="x-none"/>
              <a:t>Evaluation</a:t>
            </a:r>
          </a:p>
          <a:p>
            <a:pPr eaLnBrk="1" hangingPunct="1">
              <a:spcBef>
                <a:spcPts val="1800"/>
              </a:spcBef>
            </a:pPr>
            <a:r>
              <a:rPr lang="en-US" altLang="x-none"/>
              <a:t>Conclusion</a:t>
            </a:r>
          </a:p>
        </p:txBody>
      </p:sp>
    </p:spTree>
    <p:extLst>
      <p:ext uri="{BB962C8B-B14F-4D97-AF65-F5344CB8AC3E}">
        <p14:creationId xmlns:p14="http://schemas.microsoft.com/office/powerpoint/2010/main" val="560813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x-none"/>
              <a:t>AA.com – Flight Tracking</a:t>
            </a: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19200"/>
            <a:ext cx="5995988" cy="52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4214" name="Rectangle 6"/>
          <p:cNvSpPr>
            <a:spLocks noChangeArrowheads="1"/>
          </p:cNvSpPr>
          <p:nvPr/>
        </p:nvSpPr>
        <p:spPr bwMode="auto">
          <a:xfrm>
            <a:off x="5241925" y="4984750"/>
            <a:ext cx="685800" cy="6858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942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1539875"/>
            <a:ext cx="5995987"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4215" name="Rectangle 7"/>
          <p:cNvSpPr>
            <a:spLocks noChangeArrowheads="1"/>
          </p:cNvSpPr>
          <p:nvPr/>
        </p:nvSpPr>
        <p:spPr bwMode="auto">
          <a:xfrm>
            <a:off x="3990975" y="4006850"/>
            <a:ext cx="4876800" cy="12192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Tree>
    <p:extLst>
      <p:ext uri="{BB962C8B-B14F-4D97-AF65-F5344CB8AC3E}">
        <p14:creationId xmlns:p14="http://schemas.microsoft.com/office/powerpoint/2010/main" val="1962168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42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p:txBody>
          <a:bodyPr/>
          <a:lstStyle/>
          <a:p>
            <a:pPr eaLnBrk="1" hangingPunct="1"/>
            <a:r>
              <a:rPr lang="en-US" altLang="x-none"/>
              <a:t>AA.com – Flight Tracking</a:t>
            </a:r>
          </a:p>
        </p:txBody>
      </p:sp>
      <p:grpSp>
        <p:nvGrpSpPr>
          <p:cNvPr id="2053" name="Group 7"/>
          <p:cNvGrpSpPr>
            <a:grpSpLocks/>
          </p:cNvGrpSpPr>
          <p:nvPr/>
        </p:nvGrpSpPr>
        <p:grpSpPr bwMode="auto">
          <a:xfrm>
            <a:off x="685800" y="2438400"/>
            <a:ext cx="7543800" cy="2808288"/>
            <a:chOff x="285" y="1769"/>
            <a:chExt cx="4462" cy="1660"/>
          </a:xfrm>
        </p:grpSpPr>
        <p:graphicFrame>
          <p:nvGraphicFramePr>
            <p:cNvPr id="2050" name="Object 8"/>
            <p:cNvGraphicFramePr>
              <a:graphicFrameLocks noChangeAspect="1"/>
            </p:cNvGraphicFramePr>
            <p:nvPr/>
          </p:nvGraphicFramePr>
          <p:xfrm>
            <a:off x="285" y="1769"/>
            <a:ext cx="1715" cy="1660"/>
          </p:xfrm>
          <a:graphic>
            <a:graphicData uri="http://schemas.openxmlformats.org/presentationml/2006/ole">
              <mc:AlternateContent xmlns:mc="http://schemas.openxmlformats.org/markup-compatibility/2006">
                <mc:Choice xmlns:v="urn:schemas-microsoft-com:vml" Requires="v">
                  <p:oleObj spid="_x0000_s637957" name="Bitmap Image" r:id="rId3" imgW="10828571" imgH="9345329" progId="Paint.Picture">
                    <p:embed/>
                  </p:oleObj>
                </mc:Choice>
                <mc:Fallback>
                  <p:oleObj name="Bitmap Image" r:id="rId3" imgW="10828571" imgH="9345329"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49258" r="83990" b="32773"/>
                        <a:stretch>
                          <a:fillRect/>
                        </a:stretch>
                      </p:blipFill>
                      <p:spPr bwMode="auto">
                        <a:xfrm>
                          <a:off x="285" y="1769"/>
                          <a:ext cx="1715" cy="1660"/>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051" name="Object 9"/>
            <p:cNvGraphicFramePr>
              <a:graphicFrameLocks noChangeAspect="1"/>
            </p:cNvGraphicFramePr>
            <p:nvPr/>
          </p:nvGraphicFramePr>
          <p:xfrm>
            <a:off x="3072" y="1776"/>
            <a:ext cx="1675" cy="1646"/>
          </p:xfrm>
          <a:graphic>
            <a:graphicData uri="http://schemas.openxmlformats.org/presentationml/2006/ole">
              <mc:AlternateContent xmlns:mc="http://schemas.openxmlformats.org/markup-compatibility/2006">
                <mc:Choice xmlns:v="urn:schemas-microsoft-com:vml" Requires="v">
                  <p:oleObj spid="_x0000_s637958" name="Bitmap Image" r:id="rId5" imgW="10828571" imgH="9345329" progId="Paint.Picture">
                    <p:embed/>
                  </p:oleObj>
                </mc:Choice>
                <mc:Fallback>
                  <p:oleObj name="Bitmap Image" r:id="rId5" imgW="10828571" imgH="934532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t="49023" r="66969" b="13359"/>
                        <a:stretch>
                          <a:fillRect/>
                        </a:stretch>
                      </p:blipFill>
                      <p:spPr bwMode="auto">
                        <a:xfrm>
                          <a:off x="3072" y="1776"/>
                          <a:ext cx="1675" cy="1646"/>
                        </a:xfrm>
                        <a:prstGeom prst="rect">
                          <a:avLst/>
                        </a:prstGeom>
                        <a:noFill/>
                        <a:ln w="9525">
                          <a:solidFill>
                            <a:srgbClr val="808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054" name="Line 10"/>
            <p:cNvSpPr>
              <a:spLocks noChangeShapeType="1"/>
            </p:cNvSpPr>
            <p:nvPr/>
          </p:nvSpPr>
          <p:spPr bwMode="auto">
            <a:xfrm>
              <a:off x="2077" y="2598"/>
              <a:ext cx="902" cy="1"/>
            </a:xfrm>
            <a:prstGeom prst="line">
              <a:avLst/>
            </a:prstGeom>
            <a:noFill/>
            <a:ln w="762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grpSp>
    </p:spTree>
    <p:extLst>
      <p:ext uri="{BB962C8B-B14F-4D97-AF65-F5344CB8AC3E}">
        <p14:creationId xmlns:p14="http://schemas.microsoft.com/office/powerpoint/2010/main" val="14050625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s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059363"/>
            <a:ext cx="1417638"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p:txBody>
          <a:bodyPr/>
          <a:lstStyle/>
          <a:p>
            <a:r>
              <a:rPr lang="en-US" altLang="x-none"/>
              <a:t>Approach:</a:t>
            </a:r>
            <a:r>
              <a:rPr lang="en-US" altLang="x-none" sz="3200"/>
              <a:t> Move Interfaces to Mobile Devices</a:t>
            </a:r>
          </a:p>
        </p:txBody>
      </p:sp>
      <p:sp>
        <p:nvSpPr>
          <p:cNvPr id="17412" name="Rectangle 4"/>
          <p:cNvSpPr>
            <a:spLocks noGrp="1" noChangeArrowheads="1"/>
          </p:cNvSpPr>
          <p:nvPr>
            <p:ph type="body" sz="half" idx="1"/>
          </p:nvPr>
        </p:nvSpPr>
        <p:spPr>
          <a:xfrm>
            <a:off x="185738" y="1295400"/>
            <a:ext cx="8729662" cy="533400"/>
          </a:xfrm>
        </p:spPr>
        <p:txBody>
          <a:bodyPr/>
          <a:lstStyle/>
          <a:p>
            <a:pPr marL="0" indent="0"/>
            <a:r>
              <a:rPr lang="en-US" altLang="x-none" sz="1800"/>
              <a:t>Common, cheap, and often have ability to communicate</a:t>
            </a:r>
          </a:p>
        </p:txBody>
      </p:sp>
      <p:pic>
        <p:nvPicPr>
          <p:cNvPr id="17413" name="Picture 5" descr="avengerbla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7813" y="2854325"/>
            <a:ext cx="1144587"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p:cNvSpPr>
            <a:spLocks noChangeArrowheads="1"/>
          </p:cNvSpPr>
          <p:nvPr/>
        </p:nvSpPr>
        <p:spPr bwMode="auto">
          <a:xfrm>
            <a:off x="0" y="1905000"/>
            <a:ext cx="914400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eaLnBrk="1" hangingPunct="1"/>
            <a:endParaRPr lang="x-none" altLang="x-none"/>
          </a:p>
        </p:txBody>
      </p:sp>
      <p:pic>
        <p:nvPicPr>
          <p:cNvPr id="17415" name="Picture 7" descr="iPAQ H39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119380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8"/>
          <p:cNvSpPr txBox="1">
            <a:spLocks noChangeArrowheads="1"/>
          </p:cNvSpPr>
          <p:nvPr/>
        </p:nvSpPr>
        <p:spPr bwMode="auto">
          <a:xfrm>
            <a:off x="609600" y="1600200"/>
            <a:ext cx="6248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a:spAutoFit/>
          </a:bodyPr>
          <a:lstStyle>
            <a:lvl1pPr eaLnBrk="0" hangingPunct="0">
              <a:defRPr sz="2000">
                <a:solidFill>
                  <a:srgbClr val="41007C"/>
                </a:solidFill>
                <a:latin typeface="Franklin Gothic Book" charset="0"/>
              </a:defRPr>
            </a:lvl1pPr>
            <a:lvl2pPr marL="742950" indent="-285750" eaLnBrk="0" hangingPunct="0">
              <a:defRPr sz="2000">
                <a:solidFill>
                  <a:srgbClr val="41007C"/>
                </a:solidFill>
                <a:latin typeface="Franklin Gothic Book" charset="0"/>
              </a:defRPr>
            </a:lvl2pPr>
            <a:lvl3pPr marL="1143000" indent="-228600" eaLnBrk="0" hangingPunct="0">
              <a:defRPr sz="2000">
                <a:solidFill>
                  <a:srgbClr val="41007C"/>
                </a:solidFill>
                <a:latin typeface="Franklin Gothic Book" charset="0"/>
              </a:defRPr>
            </a:lvl3pPr>
            <a:lvl4pPr marL="1600200" indent="-228600" eaLnBrk="0" hangingPunct="0">
              <a:defRPr sz="2000">
                <a:solidFill>
                  <a:srgbClr val="41007C"/>
                </a:solidFill>
                <a:latin typeface="Franklin Gothic Book" charset="0"/>
              </a:defRPr>
            </a:lvl4pPr>
            <a:lvl5pPr marL="2057400" indent="-228600" eaLnBrk="0" hangingPunct="0">
              <a:defRPr sz="2000">
                <a:solidFill>
                  <a:srgbClr val="41007C"/>
                </a:solidFill>
                <a:latin typeface="Franklin Gothic Book" charset="0"/>
              </a:defRPr>
            </a:lvl5pPr>
            <a:lvl6pPr marL="2514600" indent="-228600" algn="ctr" eaLnBrk="0" fontAlgn="base" hangingPunct="0">
              <a:spcBef>
                <a:spcPct val="0"/>
              </a:spcBef>
              <a:spcAft>
                <a:spcPct val="0"/>
              </a:spcAft>
              <a:defRPr sz="2000">
                <a:solidFill>
                  <a:srgbClr val="41007C"/>
                </a:solidFill>
                <a:latin typeface="Franklin Gothic Book" charset="0"/>
              </a:defRPr>
            </a:lvl6pPr>
            <a:lvl7pPr marL="2971800" indent="-228600" algn="ctr" eaLnBrk="0" fontAlgn="base" hangingPunct="0">
              <a:spcBef>
                <a:spcPct val="0"/>
              </a:spcBef>
              <a:spcAft>
                <a:spcPct val="0"/>
              </a:spcAft>
              <a:defRPr sz="2000">
                <a:solidFill>
                  <a:srgbClr val="41007C"/>
                </a:solidFill>
                <a:latin typeface="Franklin Gothic Book" charset="0"/>
              </a:defRPr>
            </a:lvl7pPr>
            <a:lvl8pPr marL="3429000" indent="-228600" algn="ctr" eaLnBrk="0" fontAlgn="base" hangingPunct="0">
              <a:spcBef>
                <a:spcPct val="0"/>
              </a:spcBef>
              <a:spcAft>
                <a:spcPct val="0"/>
              </a:spcAft>
              <a:defRPr sz="2000">
                <a:solidFill>
                  <a:srgbClr val="41007C"/>
                </a:solidFill>
                <a:latin typeface="Franklin Gothic Book" charset="0"/>
              </a:defRPr>
            </a:lvl8pPr>
            <a:lvl9pPr marL="3886200" indent="-228600" algn="ctr" eaLnBrk="0" fontAlgn="base" hangingPunct="0">
              <a:spcBef>
                <a:spcPct val="0"/>
              </a:spcBef>
              <a:spcAft>
                <a:spcPct val="0"/>
              </a:spcAft>
              <a:defRPr sz="2000">
                <a:solidFill>
                  <a:srgbClr val="41007C"/>
                </a:solidFill>
                <a:latin typeface="Franklin Gothic Book" charset="0"/>
              </a:defRPr>
            </a:lvl9pPr>
          </a:lstStyle>
          <a:p>
            <a:pPr algn="l" eaLnBrk="1" hangingPunct="1">
              <a:spcBef>
                <a:spcPct val="50000"/>
              </a:spcBef>
            </a:pPr>
            <a:r>
              <a:rPr lang="en-US" altLang="x-none" sz="1600"/>
              <a:t>203 million mobile phone subscribers (US)</a:t>
            </a:r>
            <a:br>
              <a:rPr lang="en-US" altLang="x-none" sz="1600"/>
            </a:br>
            <a:r>
              <a:rPr lang="en-US" altLang="x-none" sz="1600"/>
              <a:t>75% always within reach of phone while awake</a:t>
            </a:r>
            <a:br>
              <a:rPr lang="en-US" altLang="x-none" sz="1600"/>
            </a:br>
            <a:r>
              <a:rPr lang="en-US" altLang="x-none" sz="1600"/>
              <a:t>17.8 million smart phones and 3.65 million PDAs shipped in Q1’06</a:t>
            </a:r>
          </a:p>
        </p:txBody>
      </p:sp>
      <p:pic>
        <p:nvPicPr>
          <p:cNvPr id="1741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6625" y="4972050"/>
            <a:ext cx="12223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1" descr="phone-stereo-cd-border"/>
          <p:cNvPicPr>
            <a:picLocks noChangeAspect="1" noChangeArrowheads="1"/>
          </p:cNvPicPr>
          <p:nvPr/>
        </p:nvPicPr>
        <p:blipFill>
          <a:blip r:embed="rId7">
            <a:extLst>
              <a:ext uri="{28A0092B-C50C-407E-A947-70E740481C1C}">
                <a14:useLocalDpi xmlns:a14="http://schemas.microsoft.com/office/drawing/2010/main" val="0"/>
              </a:ext>
            </a:extLst>
          </a:blip>
          <a:srcRect l="2484" t="7475" r="3209" b="1082"/>
          <a:stretch>
            <a:fillRect/>
          </a:stretch>
        </p:blipFill>
        <p:spPr bwMode="auto">
          <a:xfrm>
            <a:off x="7391400" y="2514600"/>
            <a:ext cx="1500188" cy="320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3550" y="3429000"/>
            <a:ext cx="17462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26578"/>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1"/>
          <p:cNvSpPr>
            <a:spLocks noChangeShapeType="1"/>
          </p:cNvSpPr>
          <p:nvPr/>
        </p:nvSpPr>
        <p:spPr bwMode="auto">
          <a:xfrm flipV="1">
            <a:off x="838200" y="4191000"/>
            <a:ext cx="533400" cy="838200"/>
          </a:xfrm>
          <a:prstGeom prst="line">
            <a:avLst/>
          </a:prstGeom>
          <a:noFill/>
          <a:ln w="50800">
            <a:solidFill>
              <a:srgbClr val="33CCCC"/>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a typeface="Arial" charset="0"/>
            </a:endParaRPr>
          </a:p>
        </p:txBody>
      </p:sp>
      <p:sp>
        <p:nvSpPr>
          <p:cNvPr id="17411" name="Rectangle 2"/>
          <p:cNvSpPr>
            <a:spLocks noGrp="1" noChangeArrowheads="1"/>
          </p:cNvSpPr>
          <p:nvPr>
            <p:ph type="title"/>
          </p:nvPr>
        </p:nvSpPr>
        <p:spPr>
          <a:xfrm>
            <a:off x="457200" y="236538"/>
            <a:ext cx="8229600" cy="1143000"/>
          </a:xfrm>
        </p:spPr>
        <p:txBody>
          <a:bodyPr/>
          <a:lstStyle/>
          <a:p>
            <a:pPr eaLnBrk="1" hangingPunct="1"/>
            <a:r>
              <a:rPr lang="en-US" altLang="x-none"/>
              <a:t>amazon.com</a:t>
            </a:r>
            <a:r>
              <a:rPr lang="en-US" altLang="x-none" sz="4000"/>
              <a:t> – Buy one item</a:t>
            </a:r>
          </a:p>
        </p:txBody>
      </p:sp>
      <p:sp>
        <p:nvSpPr>
          <p:cNvPr id="17412" name="Oval 4"/>
          <p:cNvSpPr>
            <a:spLocks noChangeArrowheads="1"/>
          </p:cNvSpPr>
          <p:nvPr/>
        </p:nvSpPr>
        <p:spPr bwMode="auto">
          <a:xfrm>
            <a:off x="3182938" y="4648200"/>
            <a:ext cx="527050" cy="527050"/>
          </a:xfrm>
          <a:prstGeom prst="ellipse">
            <a:avLst/>
          </a:prstGeom>
          <a:noFill/>
          <a:ln w="50800">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t="49182" r="62122" b="2965"/>
          <a:stretch>
            <a:fillRect/>
          </a:stretch>
        </p:blipFill>
        <p:spPr bwMode="auto">
          <a:xfrm>
            <a:off x="190500" y="4914900"/>
            <a:ext cx="1376363" cy="1720850"/>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t="49113" r="61986" b="2965"/>
          <a:stretch>
            <a:fillRect/>
          </a:stretch>
        </p:blipFill>
        <p:spPr bwMode="auto">
          <a:xfrm>
            <a:off x="2019300" y="4914900"/>
            <a:ext cx="1382713"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7415" name="Picture 7"/>
          <p:cNvPicPr>
            <a:picLocks noChangeAspect="1" noChangeArrowheads="1"/>
          </p:cNvPicPr>
          <p:nvPr/>
        </p:nvPicPr>
        <p:blipFill>
          <a:blip r:embed="rId5">
            <a:extLst>
              <a:ext uri="{28A0092B-C50C-407E-A947-70E740481C1C}">
                <a14:useLocalDpi xmlns:a14="http://schemas.microsoft.com/office/drawing/2010/main" val="0"/>
              </a:ext>
            </a:extLst>
          </a:blip>
          <a:srcRect t="49113" r="62239" b="2982"/>
          <a:stretch>
            <a:fillRect/>
          </a:stretch>
        </p:blipFill>
        <p:spPr bwMode="auto">
          <a:xfrm>
            <a:off x="3873500" y="4914900"/>
            <a:ext cx="1374775"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7416" name="Picture 8"/>
          <p:cNvPicPr>
            <a:picLocks noChangeAspect="1" noChangeArrowheads="1"/>
          </p:cNvPicPr>
          <p:nvPr/>
        </p:nvPicPr>
        <p:blipFill>
          <a:blip r:embed="rId6">
            <a:extLst>
              <a:ext uri="{28A0092B-C50C-407E-A947-70E740481C1C}">
                <a14:useLocalDpi xmlns:a14="http://schemas.microsoft.com/office/drawing/2010/main" val="0"/>
              </a:ext>
            </a:extLst>
          </a:blip>
          <a:srcRect t="49266" r="67134" b="3102"/>
          <a:stretch>
            <a:fillRect/>
          </a:stretch>
        </p:blipFill>
        <p:spPr bwMode="auto">
          <a:xfrm>
            <a:off x="7567613" y="4914900"/>
            <a:ext cx="1376362" cy="171291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7417" name="Picture 9"/>
          <p:cNvPicPr>
            <a:picLocks noChangeAspect="1" noChangeArrowheads="1"/>
          </p:cNvPicPr>
          <p:nvPr/>
        </p:nvPicPr>
        <p:blipFill>
          <a:blip r:embed="rId7">
            <a:extLst>
              <a:ext uri="{28A0092B-C50C-407E-A947-70E740481C1C}">
                <a14:useLocalDpi xmlns:a14="http://schemas.microsoft.com/office/drawing/2010/main" val="0"/>
              </a:ext>
            </a:extLst>
          </a:blip>
          <a:srcRect t="49132" r="67062" b="3102"/>
          <a:stretch>
            <a:fillRect/>
          </a:stretch>
        </p:blipFill>
        <p:spPr bwMode="auto">
          <a:xfrm>
            <a:off x="5716588" y="4914900"/>
            <a:ext cx="1377950" cy="171767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7418" name="Line 10"/>
          <p:cNvSpPr>
            <a:spLocks noChangeShapeType="1"/>
          </p:cNvSpPr>
          <p:nvPr/>
        </p:nvSpPr>
        <p:spPr bwMode="auto">
          <a:xfrm>
            <a:off x="1631950" y="5746750"/>
            <a:ext cx="331788"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7419" name="Line 11"/>
          <p:cNvSpPr>
            <a:spLocks noChangeShapeType="1"/>
          </p:cNvSpPr>
          <p:nvPr/>
        </p:nvSpPr>
        <p:spPr bwMode="auto">
          <a:xfrm flipH="1">
            <a:off x="3328988" y="5168900"/>
            <a:ext cx="15875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7420" name="Line 12"/>
          <p:cNvSpPr>
            <a:spLocks noChangeShapeType="1"/>
          </p:cNvSpPr>
          <p:nvPr/>
        </p:nvSpPr>
        <p:spPr bwMode="auto">
          <a:xfrm>
            <a:off x="34686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7421" name="Line 13"/>
          <p:cNvSpPr>
            <a:spLocks noChangeShapeType="1"/>
          </p:cNvSpPr>
          <p:nvPr/>
        </p:nvSpPr>
        <p:spPr bwMode="auto">
          <a:xfrm>
            <a:off x="53101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7422" name="Line 14"/>
          <p:cNvSpPr>
            <a:spLocks noChangeShapeType="1"/>
          </p:cNvSpPr>
          <p:nvPr/>
        </p:nvSpPr>
        <p:spPr bwMode="auto">
          <a:xfrm>
            <a:off x="7167563" y="5751513"/>
            <a:ext cx="33020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pic>
        <p:nvPicPr>
          <p:cNvPr id="1742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244600"/>
            <a:ext cx="3457575" cy="3022600"/>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080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Line 22"/>
          <p:cNvSpPr>
            <a:spLocks noChangeShapeType="1"/>
          </p:cNvSpPr>
          <p:nvPr/>
        </p:nvSpPr>
        <p:spPr bwMode="auto">
          <a:xfrm flipH="1" flipV="1">
            <a:off x="2438400" y="4191000"/>
            <a:ext cx="228600" cy="838200"/>
          </a:xfrm>
          <a:prstGeom prst="line">
            <a:avLst/>
          </a:prstGeom>
          <a:noFill/>
          <a:ln w="50800">
            <a:solidFill>
              <a:srgbClr val="33CCCC"/>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a typeface="Arial" charset="0"/>
            </a:endParaRPr>
          </a:p>
        </p:txBody>
      </p:sp>
      <p:sp>
        <p:nvSpPr>
          <p:cNvPr id="18435" name="Rectangle 2"/>
          <p:cNvSpPr>
            <a:spLocks noGrp="1" noChangeArrowheads="1"/>
          </p:cNvSpPr>
          <p:nvPr>
            <p:ph type="title"/>
          </p:nvPr>
        </p:nvSpPr>
        <p:spPr>
          <a:xfrm>
            <a:off x="457200" y="236538"/>
            <a:ext cx="8229600" cy="1143000"/>
          </a:xfrm>
        </p:spPr>
        <p:txBody>
          <a:bodyPr/>
          <a:lstStyle/>
          <a:p>
            <a:pPr eaLnBrk="1" hangingPunct="1"/>
            <a:r>
              <a:rPr lang="en-US" altLang="x-none"/>
              <a:t>amazon.com</a:t>
            </a:r>
            <a:r>
              <a:rPr lang="en-US" altLang="x-none" sz="4000"/>
              <a:t> – Buy one item</a:t>
            </a:r>
          </a:p>
        </p:txBody>
      </p:sp>
      <p:sp>
        <p:nvSpPr>
          <p:cNvPr id="18436" name="Oval 4"/>
          <p:cNvSpPr>
            <a:spLocks noChangeArrowheads="1"/>
          </p:cNvSpPr>
          <p:nvPr/>
        </p:nvSpPr>
        <p:spPr bwMode="auto">
          <a:xfrm>
            <a:off x="3182938" y="4648200"/>
            <a:ext cx="527050" cy="527050"/>
          </a:xfrm>
          <a:prstGeom prst="ellipse">
            <a:avLst/>
          </a:prstGeom>
          <a:noFill/>
          <a:ln w="50800">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t="49182" r="62122" b="2965"/>
          <a:stretch>
            <a:fillRect/>
          </a:stretch>
        </p:blipFill>
        <p:spPr bwMode="auto">
          <a:xfrm>
            <a:off x="190500" y="4914900"/>
            <a:ext cx="1376363" cy="172085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8438" name="Picture 6"/>
          <p:cNvPicPr>
            <a:picLocks noChangeAspect="1" noChangeArrowheads="1"/>
          </p:cNvPicPr>
          <p:nvPr/>
        </p:nvPicPr>
        <p:blipFill>
          <a:blip r:embed="rId4">
            <a:extLst>
              <a:ext uri="{28A0092B-C50C-407E-A947-70E740481C1C}">
                <a14:useLocalDpi xmlns:a14="http://schemas.microsoft.com/office/drawing/2010/main" val="0"/>
              </a:ext>
            </a:extLst>
          </a:blip>
          <a:srcRect t="49113" r="61986" b="2965"/>
          <a:stretch>
            <a:fillRect/>
          </a:stretch>
        </p:blipFill>
        <p:spPr bwMode="auto">
          <a:xfrm>
            <a:off x="2019300" y="4914900"/>
            <a:ext cx="1382713" cy="1722438"/>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7"/>
          <p:cNvPicPr>
            <a:picLocks noChangeAspect="1" noChangeArrowheads="1"/>
          </p:cNvPicPr>
          <p:nvPr/>
        </p:nvPicPr>
        <p:blipFill>
          <a:blip r:embed="rId5">
            <a:extLst>
              <a:ext uri="{28A0092B-C50C-407E-A947-70E740481C1C}">
                <a14:useLocalDpi xmlns:a14="http://schemas.microsoft.com/office/drawing/2010/main" val="0"/>
              </a:ext>
            </a:extLst>
          </a:blip>
          <a:srcRect t="49113" r="62239" b="2982"/>
          <a:stretch>
            <a:fillRect/>
          </a:stretch>
        </p:blipFill>
        <p:spPr bwMode="auto">
          <a:xfrm>
            <a:off x="3873500" y="4914900"/>
            <a:ext cx="1374775"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8440" name="Picture 8"/>
          <p:cNvPicPr>
            <a:picLocks noChangeAspect="1" noChangeArrowheads="1"/>
          </p:cNvPicPr>
          <p:nvPr/>
        </p:nvPicPr>
        <p:blipFill>
          <a:blip r:embed="rId6">
            <a:extLst>
              <a:ext uri="{28A0092B-C50C-407E-A947-70E740481C1C}">
                <a14:useLocalDpi xmlns:a14="http://schemas.microsoft.com/office/drawing/2010/main" val="0"/>
              </a:ext>
            </a:extLst>
          </a:blip>
          <a:srcRect t="49266" r="67134" b="3102"/>
          <a:stretch>
            <a:fillRect/>
          </a:stretch>
        </p:blipFill>
        <p:spPr bwMode="auto">
          <a:xfrm>
            <a:off x="7567613" y="4914900"/>
            <a:ext cx="1376362" cy="171291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9"/>
          <p:cNvPicPr>
            <a:picLocks noChangeAspect="1" noChangeArrowheads="1"/>
          </p:cNvPicPr>
          <p:nvPr/>
        </p:nvPicPr>
        <p:blipFill>
          <a:blip r:embed="rId7">
            <a:extLst>
              <a:ext uri="{28A0092B-C50C-407E-A947-70E740481C1C}">
                <a14:useLocalDpi xmlns:a14="http://schemas.microsoft.com/office/drawing/2010/main" val="0"/>
              </a:ext>
            </a:extLst>
          </a:blip>
          <a:srcRect t="49132" r="67062" b="3102"/>
          <a:stretch>
            <a:fillRect/>
          </a:stretch>
        </p:blipFill>
        <p:spPr bwMode="auto">
          <a:xfrm>
            <a:off x="5716588" y="4914900"/>
            <a:ext cx="1377950" cy="171767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8442" name="Line 10"/>
          <p:cNvSpPr>
            <a:spLocks noChangeShapeType="1"/>
          </p:cNvSpPr>
          <p:nvPr/>
        </p:nvSpPr>
        <p:spPr bwMode="auto">
          <a:xfrm>
            <a:off x="1631950" y="5746750"/>
            <a:ext cx="331788"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8443" name="Line 11"/>
          <p:cNvSpPr>
            <a:spLocks noChangeShapeType="1"/>
          </p:cNvSpPr>
          <p:nvPr/>
        </p:nvSpPr>
        <p:spPr bwMode="auto">
          <a:xfrm flipH="1">
            <a:off x="3328988" y="5168900"/>
            <a:ext cx="15875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8444" name="Line 12"/>
          <p:cNvSpPr>
            <a:spLocks noChangeShapeType="1"/>
          </p:cNvSpPr>
          <p:nvPr/>
        </p:nvSpPr>
        <p:spPr bwMode="auto">
          <a:xfrm>
            <a:off x="34686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8445" name="Line 13"/>
          <p:cNvSpPr>
            <a:spLocks noChangeShapeType="1"/>
          </p:cNvSpPr>
          <p:nvPr/>
        </p:nvSpPr>
        <p:spPr bwMode="auto">
          <a:xfrm>
            <a:off x="53101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8446" name="Line 14"/>
          <p:cNvSpPr>
            <a:spLocks noChangeShapeType="1"/>
          </p:cNvSpPr>
          <p:nvPr/>
        </p:nvSpPr>
        <p:spPr bwMode="auto">
          <a:xfrm>
            <a:off x="7167563" y="5751513"/>
            <a:ext cx="33020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pic>
        <p:nvPicPr>
          <p:cNvPr id="1844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2446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844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320800"/>
            <a:ext cx="3457575" cy="3022600"/>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17148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3"/>
          <p:cNvSpPr>
            <a:spLocks noChangeShapeType="1"/>
          </p:cNvSpPr>
          <p:nvPr/>
        </p:nvSpPr>
        <p:spPr bwMode="auto">
          <a:xfrm flipH="1" flipV="1">
            <a:off x="4343400" y="4267200"/>
            <a:ext cx="152400" cy="838200"/>
          </a:xfrm>
          <a:prstGeom prst="line">
            <a:avLst/>
          </a:prstGeom>
          <a:noFill/>
          <a:ln w="50800">
            <a:solidFill>
              <a:srgbClr val="33CCCC"/>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a typeface="Arial" charset="0"/>
            </a:endParaRPr>
          </a:p>
        </p:txBody>
      </p:sp>
      <p:sp>
        <p:nvSpPr>
          <p:cNvPr id="19459" name="Rectangle 2"/>
          <p:cNvSpPr>
            <a:spLocks noGrp="1" noChangeArrowheads="1"/>
          </p:cNvSpPr>
          <p:nvPr>
            <p:ph type="title"/>
          </p:nvPr>
        </p:nvSpPr>
        <p:spPr>
          <a:xfrm>
            <a:off x="457200" y="236538"/>
            <a:ext cx="8229600" cy="1143000"/>
          </a:xfrm>
        </p:spPr>
        <p:txBody>
          <a:bodyPr/>
          <a:lstStyle/>
          <a:p>
            <a:pPr eaLnBrk="1" hangingPunct="1"/>
            <a:r>
              <a:rPr lang="en-US" altLang="x-none"/>
              <a:t>amazon.com</a:t>
            </a:r>
            <a:r>
              <a:rPr lang="en-US" altLang="x-none" sz="4000"/>
              <a:t> – Buy one item</a:t>
            </a:r>
          </a:p>
        </p:txBody>
      </p:sp>
      <p:sp>
        <p:nvSpPr>
          <p:cNvPr id="19460" name="Oval 4"/>
          <p:cNvSpPr>
            <a:spLocks noChangeArrowheads="1"/>
          </p:cNvSpPr>
          <p:nvPr/>
        </p:nvSpPr>
        <p:spPr bwMode="auto">
          <a:xfrm>
            <a:off x="3182938" y="4648200"/>
            <a:ext cx="527050" cy="527050"/>
          </a:xfrm>
          <a:prstGeom prst="ellipse">
            <a:avLst/>
          </a:prstGeom>
          <a:noFill/>
          <a:ln w="50800">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19461" name="Picture 5"/>
          <p:cNvPicPr>
            <a:picLocks noChangeAspect="1" noChangeArrowheads="1"/>
          </p:cNvPicPr>
          <p:nvPr/>
        </p:nvPicPr>
        <p:blipFill>
          <a:blip r:embed="rId3">
            <a:extLst>
              <a:ext uri="{28A0092B-C50C-407E-A947-70E740481C1C}">
                <a14:useLocalDpi xmlns:a14="http://schemas.microsoft.com/office/drawing/2010/main" val="0"/>
              </a:ext>
            </a:extLst>
          </a:blip>
          <a:srcRect t="49182" r="62122" b="2965"/>
          <a:stretch>
            <a:fillRect/>
          </a:stretch>
        </p:blipFill>
        <p:spPr bwMode="auto">
          <a:xfrm>
            <a:off x="190500" y="4914900"/>
            <a:ext cx="1376363" cy="172085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9462" name="Picture 6"/>
          <p:cNvPicPr>
            <a:picLocks noChangeAspect="1" noChangeArrowheads="1"/>
          </p:cNvPicPr>
          <p:nvPr/>
        </p:nvPicPr>
        <p:blipFill>
          <a:blip r:embed="rId4">
            <a:extLst>
              <a:ext uri="{28A0092B-C50C-407E-A947-70E740481C1C}">
                <a14:useLocalDpi xmlns:a14="http://schemas.microsoft.com/office/drawing/2010/main" val="0"/>
              </a:ext>
            </a:extLst>
          </a:blip>
          <a:srcRect t="49113" r="61986" b="2965"/>
          <a:stretch>
            <a:fillRect/>
          </a:stretch>
        </p:blipFill>
        <p:spPr bwMode="auto">
          <a:xfrm>
            <a:off x="2019300" y="4914900"/>
            <a:ext cx="1382713"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9463" name="Picture 7"/>
          <p:cNvPicPr>
            <a:picLocks noChangeAspect="1" noChangeArrowheads="1"/>
          </p:cNvPicPr>
          <p:nvPr/>
        </p:nvPicPr>
        <p:blipFill>
          <a:blip r:embed="rId5">
            <a:extLst>
              <a:ext uri="{28A0092B-C50C-407E-A947-70E740481C1C}">
                <a14:useLocalDpi xmlns:a14="http://schemas.microsoft.com/office/drawing/2010/main" val="0"/>
              </a:ext>
            </a:extLst>
          </a:blip>
          <a:srcRect t="49113" r="62239" b="2982"/>
          <a:stretch>
            <a:fillRect/>
          </a:stretch>
        </p:blipFill>
        <p:spPr bwMode="auto">
          <a:xfrm>
            <a:off x="3873500" y="4914900"/>
            <a:ext cx="1374775" cy="1722438"/>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19464" name="Picture 8"/>
          <p:cNvPicPr>
            <a:picLocks noChangeAspect="1" noChangeArrowheads="1"/>
          </p:cNvPicPr>
          <p:nvPr/>
        </p:nvPicPr>
        <p:blipFill>
          <a:blip r:embed="rId6">
            <a:extLst>
              <a:ext uri="{28A0092B-C50C-407E-A947-70E740481C1C}">
                <a14:useLocalDpi xmlns:a14="http://schemas.microsoft.com/office/drawing/2010/main" val="0"/>
              </a:ext>
            </a:extLst>
          </a:blip>
          <a:srcRect t="49266" r="67134" b="3102"/>
          <a:stretch>
            <a:fillRect/>
          </a:stretch>
        </p:blipFill>
        <p:spPr bwMode="auto">
          <a:xfrm>
            <a:off x="7567613" y="4914900"/>
            <a:ext cx="1376362" cy="171291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19465" name="Picture 9"/>
          <p:cNvPicPr>
            <a:picLocks noChangeAspect="1" noChangeArrowheads="1"/>
          </p:cNvPicPr>
          <p:nvPr/>
        </p:nvPicPr>
        <p:blipFill>
          <a:blip r:embed="rId7">
            <a:extLst>
              <a:ext uri="{28A0092B-C50C-407E-A947-70E740481C1C}">
                <a14:useLocalDpi xmlns:a14="http://schemas.microsoft.com/office/drawing/2010/main" val="0"/>
              </a:ext>
            </a:extLst>
          </a:blip>
          <a:srcRect t="49132" r="67062" b="3102"/>
          <a:stretch>
            <a:fillRect/>
          </a:stretch>
        </p:blipFill>
        <p:spPr bwMode="auto">
          <a:xfrm>
            <a:off x="5716588" y="4914900"/>
            <a:ext cx="1377950" cy="171767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9466" name="Line 10"/>
          <p:cNvSpPr>
            <a:spLocks noChangeShapeType="1"/>
          </p:cNvSpPr>
          <p:nvPr/>
        </p:nvSpPr>
        <p:spPr bwMode="auto">
          <a:xfrm>
            <a:off x="1631950" y="5746750"/>
            <a:ext cx="331788"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9467" name="Line 11"/>
          <p:cNvSpPr>
            <a:spLocks noChangeShapeType="1"/>
          </p:cNvSpPr>
          <p:nvPr/>
        </p:nvSpPr>
        <p:spPr bwMode="auto">
          <a:xfrm flipH="1">
            <a:off x="3328988" y="5168900"/>
            <a:ext cx="15875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9468" name="Line 12"/>
          <p:cNvSpPr>
            <a:spLocks noChangeShapeType="1"/>
          </p:cNvSpPr>
          <p:nvPr/>
        </p:nvSpPr>
        <p:spPr bwMode="auto">
          <a:xfrm>
            <a:off x="34686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9469" name="Line 13"/>
          <p:cNvSpPr>
            <a:spLocks noChangeShapeType="1"/>
          </p:cNvSpPr>
          <p:nvPr/>
        </p:nvSpPr>
        <p:spPr bwMode="auto">
          <a:xfrm>
            <a:off x="53101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19470" name="Line 14"/>
          <p:cNvSpPr>
            <a:spLocks noChangeShapeType="1"/>
          </p:cNvSpPr>
          <p:nvPr/>
        </p:nvSpPr>
        <p:spPr bwMode="auto">
          <a:xfrm>
            <a:off x="7167563" y="5751513"/>
            <a:ext cx="33020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pic>
        <p:nvPicPr>
          <p:cNvPr id="19471"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2446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472"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3208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9473"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1397000"/>
            <a:ext cx="3457575" cy="3022600"/>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0531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0"/>
          <p:cNvSpPr>
            <a:spLocks noChangeShapeType="1"/>
          </p:cNvSpPr>
          <p:nvPr/>
        </p:nvSpPr>
        <p:spPr bwMode="auto">
          <a:xfrm flipV="1">
            <a:off x="5486400" y="4419600"/>
            <a:ext cx="0" cy="1143000"/>
          </a:xfrm>
          <a:prstGeom prst="line">
            <a:avLst/>
          </a:prstGeom>
          <a:noFill/>
          <a:ln w="50800">
            <a:solidFill>
              <a:srgbClr val="33CCCC"/>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a typeface="Arial" charset="0"/>
            </a:endParaRPr>
          </a:p>
        </p:txBody>
      </p:sp>
      <p:sp>
        <p:nvSpPr>
          <p:cNvPr id="20483" name="Rectangle 2"/>
          <p:cNvSpPr>
            <a:spLocks noGrp="1" noChangeArrowheads="1"/>
          </p:cNvSpPr>
          <p:nvPr>
            <p:ph type="title"/>
          </p:nvPr>
        </p:nvSpPr>
        <p:spPr>
          <a:xfrm>
            <a:off x="457200" y="236538"/>
            <a:ext cx="8229600" cy="1143000"/>
          </a:xfrm>
        </p:spPr>
        <p:txBody>
          <a:bodyPr/>
          <a:lstStyle/>
          <a:p>
            <a:pPr eaLnBrk="1" hangingPunct="1"/>
            <a:r>
              <a:rPr lang="en-US" altLang="x-none"/>
              <a:t>amazon.com</a:t>
            </a:r>
            <a:r>
              <a:rPr lang="en-US" altLang="x-none" sz="4000"/>
              <a:t> – Buy one item</a:t>
            </a:r>
          </a:p>
        </p:txBody>
      </p:sp>
      <p:sp>
        <p:nvSpPr>
          <p:cNvPr id="20484" name="Oval 3"/>
          <p:cNvSpPr>
            <a:spLocks noChangeArrowheads="1"/>
          </p:cNvSpPr>
          <p:nvPr/>
        </p:nvSpPr>
        <p:spPr bwMode="auto">
          <a:xfrm>
            <a:off x="3182938" y="4648200"/>
            <a:ext cx="527050" cy="527050"/>
          </a:xfrm>
          <a:prstGeom prst="ellipse">
            <a:avLst/>
          </a:prstGeom>
          <a:noFill/>
          <a:ln w="50800">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20485" name="Picture 4"/>
          <p:cNvPicPr>
            <a:picLocks noChangeAspect="1" noChangeArrowheads="1"/>
          </p:cNvPicPr>
          <p:nvPr/>
        </p:nvPicPr>
        <p:blipFill>
          <a:blip r:embed="rId3">
            <a:extLst>
              <a:ext uri="{28A0092B-C50C-407E-A947-70E740481C1C}">
                <a14:useLocalDpi xmlns:a14="http://schemas.microsoft.com/office/drawing/2010/main" val="0"/>
              </a:ext>
            </a:extLst>
          </a:blip>
          <a:srcRect t="49182" r="62122" b="2965"/>
          <a:stretch>
            <a:fillRect/>
          </a:stretch>
        </p:blipFill>
        <p:spPr bwMode="auto">
          <a:xfrm>
            <a:off x="190500" y="4914900"/>
            <a:ext cx="1376363" cy="172085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0486" name="Picture 5"/>
          <p:cNvPicPr>
            <a:picLocks noChangeAspect="1" noChangeArrowheads="1"/>
          </p:cNvPicPr>
          <p:nvPr/>
        </p:nvPicPr>
        <p:blipFill>
          <a:blip r:embed="rId4">
            <a:extLst>
              <a:ext uri="{28A0092B-C50C-407E-A947-70E740481C1C}">
                <a14:useLocalDpi xmlns:a14="http://schemas.microsoft.com/office/drawing/2010/main" val="0"/>
              </a:ext>
            </a:extLst>
          </a:blip>
          <a:srcRect t="49113" r="61986" b="2965"/>
          <a:stretch>
            <a:fillRect/>
          </a:stretch>
        </p:blipFill>
        <p:spPr bwMode="auto">
          <a:xfrm>
            <a:off x="2019300" y="4914900"/>
            <a:ext cx="1382713"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0487" name="Picture 6"/>
          <p:cNvPicPr>
            <a:picLocks noChangeAspect="1" noChangeArrowheads="1"/>
          </p:cNvPicPr>
          <p:nvPr/>
        </p:nvPicPr>
        <p:blipFill>
          <a:blip r:embed="rId5">
            <a:extLst>
              <a:ext uri="{28A0092B-C50C-407E-A947-70E740481C1C}">
                <a14:useLocalDpi xmlns:a14="http://schemas.microsoft.com/office/drawing/2010/main" val="0"/>
              </a:ext>
            </a:extLst>
          </a:blip>
          <a:srcRect t="49113" r="62239" b="2982"/>
          <a:stretch>
            <a:fillRect/>
          </a:stretch>
        </p:blipFill>
        <p:spPr bwMode="auto">
          <a:xfrm>
            <a:off x="3873500" y="4914900"/>
            <a:ext cx="1374775"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0488" name="Picture 7"/>
          <p:cNvPicPr>
            <a:picLocks noChangeAspect="1" noChangeArrowheads="1"/>
          </p:cNvPicPr>
          <p:nvPr/>
        </p:nvPicPr>
        <p:blipFill>
          <a:blip r:embed="rId6">
            <a:extLst>
              <a:ext uri="{28A0092B-C50C-407E-A947-70E740481C1C}">
                <a14:useLocalDpi xmlns:a14="http://schemas.microsoft.com/office/drawing/2010/main" val="0"/>
              </a:ext>
            </a:extLst>
          </a:blip>
          <a:srcRect t="49266" r="67134" b="3102"/>
          <a:stretch>
            <a:fillRect/>
          </a:stretch>
        </p:blipFill>
        <p:spPr bwMode="auto">
          <a:xfrm>
            <a:off x="7567613" y="4914900"/>
            <a:ext cx="1376362" cy="171291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0489" name="Picture 8"/>
          <p:cNvPicPr>
            <a:picLocks noChangeAspect="1" noChangeArrowheads="1"/>
          </p:cNvPicPr>
          <p:nvPr/>
        </p:nvPicPr>
        <p:blipFill>
          <a:blip r:embed="rId7">
            <a:extLst>
              <a:ext uri="{28A0092B-C50C-407E-A947-70E740481C1C}">
                <a14:useLocalDpi xmlns:a14="http://schemas.microsoft.com/office/drawing/2010/main" val="0"/>
              </a:ext>
            </a:extLst>
          </a:blip>
          <a:srcRect t="49132" r="67062" b="3102"/>
          <a:stretch>
            <a:fillRect/>
          </a:stretch>
        </p:blipFill>
        <p:spPr bwMode="auto">
          <a:xfrm>
            <a:off x="5716588" y="4914900"/>
            <a:ext cx="1377950" cy="171767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0490" name="Line 9"/>
          <p:cNvSpPr>
            <a:spLocks noChangeShapeType="1"/>
          </p:cNvSpPr>
          <p:nvPr/>
        </p:nvSpPr>
        <p:spPr bwMode="auto">
          <a:xfrm>
            <a:off x="1631950" y="5746750"/>
            <a:ext cx="331788"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0491" name="Line 10"/>
          <p:cNvSpPr>
            <a:spLocks noChangeShapeType="1"/>
          </p:cNvSpPr>
          <p:nvPr/>
        </p:nvSpPr>
        <p:spPr bwMode="auto">
          <a:xfrm flipH="1">
            <a:off x="3328988" y="5168900"/>
            <a:ext cx="15875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0492" name="Line 11"/>
          <p:cNvSpPr>
            <a:spLocks noChangeShapeType="1"/>
          </p:cNvSpPr>
          <p:nvPr/>
        </p:nvSpPr>
        <p:spPr bwMode="auto">
          <a:xfrm>
            <a:off x="34686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0493" name="Line 12"/>
          <p:cNvSpPr>
            <a:spLocks noChangeShapeType="1"/>
          </p:cNvSpPr>
          <p:nvPr/>
        </p:nvSpPr>
        <p:spPr bwMode="auto">
          <a:xfrm>
            <a:off x="53101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0494" name="Line 13"/>
          <p:cNvSpPr>
            <a:spLocks noChangeShapeType="1"/>
          </p:cNvSpPr>
          <p:nvPr/>
        </p:nvSpPr>
        <p:spPr bwMode="auto">
          <a:xfrm>
            <a:off x="7167563" y="5751513"/>
            <a:ext cx="33020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pic>
        <p:nvPicPr>
          <p:cNvPr id="20495"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2446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496"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3208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497"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13970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0498"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1473200"/>
            <a:ext cx="3457575" cy="3022600"/>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3175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0"/>
          <p:cNvSpPr>
            <a:spLocks noChangeShapeType="1"/>
          </p:cNvSpPr>
          <p:nvPr/>
        </p:nvSpPr>
        <p:spPr bwMode="auto">
          <a:xfrm flipH="1" flipV="1">
            <a:off x="5943600" y="4267200"/>
            <a:ext cx="457200" cy="838200"/>
          </a:xfrm>
          <a:prstGeom prst="line">
            <a:avLst/>
          </a:prstGeom>
          <a:noFill/>
          <a:ln w="50800">
            <a:solidFill>
              <a:srgbClr val="33CCCC"/>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a typeface="Arial" charset="0"/>
            </a:endParaRPr>
          </a:p>
        </p:txBody>
      </p:sp>
      <p:sp>
        <p:nvSpPr>
          <p:cNvPr id="21507" name="Rectangle 2"/>
          <p:cNvSpPr>
            <a:spLocks noGrp="1" noChangeArrowheads="1"/>
          </p:cNvSpPr>
          <p:nvPr>
            <p:ph type="title"/>
          </p:nvPr>
        </p:nvSpPr>
        <p:spPr>
          <a:xfrm>
            <a:off x="457200" y="236538"/>
            <a:ext cx="8229600" cy="1143000"/>
          </a:xfrm>
        </p:spPr>
        <p:txBody>
          <a:bodyPr/>
          <a:lstStyle/>
          <a:p>
            <a:pPr eaLnBrk="1" hangingPunct="1"/>
            <a:r>
              <a:rPr lang="en-US" altLang="x-none"/>
              <a:t>amazon.com</a:t>
            </a:r>
            <a:r>
              <a:rPr lang="en-US" altLang="x-none" sz="4000"/>
              <a:t> – Buy one item</a:t>
            </a:r>
          </a:p>
        </p:txBody>
      </p:sp>
      <p:sp>
        <p:nvSpPr>
          <p:cNvPr id="21508" name="Oval 3"/>
          <p:cNvSpPr>
            <a:spLocks noChangeArrowheads="1"/>
          </p:cNvSpPr>
          <p:nvPr/>
        </p:nvSpPr>
        <p:spPr bwMode="auto">
          <a:xfrm>
            <a:off x="3182938" y="4648200"/>
            <a:ext cx="527050" cy="527050"/>
          </a:xfrm>
          <a:prstGeom prst="ellipse">
            <a:avLst/>
          </a:prstGeom>
          <a:noFill/>
          <a:ln w="50800">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21509" name="Picture 4"/>
          <p:cNvPicPr>
            <a:picLocks noChangeAspect="1" noChangeArrowheads="1"/>
          </p:cNvPicPr>
          <p:nvPr/>
        </p:nvPicPr>
        <p:blipFill>
          <a:blip r:embed="rId3">
            <a:extLst>
              <a:ext uri="{28A0092B-C50C-407E-A947-70E740481C1C}">
                <a14:useLocalDpi xmlns:a14="http://schemas.microsoft.com/office/drawing/2010/main" val="0"/>
              </a:ext>
            </a:extLst>
          </a:blip>
          <a:srcRect t="49182" r="62122" b="2965"/>
          <a:stretch>
            <a:fillRect/>
          </a:stretch>
        </p:blipFill>
        <p:spPr bwMode="auto">
          <a:xfrm>
            <a:off x="190500" y="4914900"/>
            <a:ext cx="1376363" cy="172085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1510" name="Picture 5"/>
          <p:cNvPicPr>
            <a:picLocks noChangeAspect="1" noChangeArrowheads="1"/>
          </p:cNvPicPr>
          <p:nvPr/>
        </p:nvPicPr>
        <p:blipFill>
          <a:blip r:embed="rId4">
            <a:extLst>
              <a:ext uri="{28A0092B-C50C-407E-A947-70E740481C1C}">
                <a14:useLocalDpi xmlns:a14="http://schemas.microsoft.com/office/drawing/2010/main" val="0"/>
              </a:ext>
            </a:extLst>
          </a:blip>
          <a:srcRect t="49113" r="61986" b="2965"/>
          <a:stretch>
            <a:fillRect/>
          </a:stretch>
        </p:blipFill>
        <p:spPr bwMode="auto">
          <a:xfrm>
            <a:off x="2019300" y="4914900"/>
            <a:ext cx="1382713"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1511" name="Picture 6"/>
          <p:cNvPicPr>
            <a:picLocks noChangeAspect="1" noChangeArrowheads="1"/>
          </p:cNvPicPr>
          <p:nvPr/>
        </p:nvPicPr>
        <p:blipFill>
          <a:blip r:embed="rId5">
            <a:extLst>
              <a:ext uri="{28A0092B-C50C-407E-A947-70E740481C1C}">
                <a14:useLocalDpi xmlns:a14="http://schemas.microsoft.com/office/drawing/2010/main" val="0"/>
              </a:ext>
            </a:extLst>
          </a:blip>
          <a:srcRect t="49113" r="62239" b="2982"/>
          <a:stretch>
            <a:fillRect/>
          </a:stretch>
        </p:blipFill>
        <p:spPr bwMode="auto">
          <a:xfrm>
            <a:off x="3873500" y="4914900"/>
            <a:ext cx="1374775"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1512" name="Picture 7"/>
          <p:cNvPicPr>
            <a:picLocks noChangeAspect="1" noChangeArrowheads="1"/>
          </p:cNvPicPr>
          <p:nvPr/>
        </p:nvPicPr>
        <p:blipFill>
          <a:blip r:embed="rId6">
            <a:extLst>
              <a:ext uri="{28A0092B-C50C-407E-A947-70E740481C1C}">
                <a14:useLocalDpi xmlns:a14="http://schemas.microsoft.com/office/drawing/2010/main" val="0"/>
              </a:ext>
            </a:extLst>
          </a:blip>
          <a:srcRect t="49266" r="67134" b="3102"/>
          <a:stretch>
            <a:fillRect/>
          </a:stretch>
        </p:blipFill>
        <p:spPr bwMode="auto">
          <a:xfrm>
            <a:off x="7567613" y="4914900"/>
            <a:ext cx="1376362" cy="1712913"/>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1513" name="Picture 8"/>
          <p:cNvPicPr>
            <a:picLocks noChangeAspect="1" noChangeArrowheads="1"/>
          </p:cNvPicPr>
          <p:nvPr/>
        </p:nvPicPr>
        <p:blipFill>
          <a:blip r:embed="rId7">
            <a:extLst>
              <a:ext uri="{28A0092B-C50C-407E-A947-70E740481C1C}">
                <a14:useLocalDpi xmlns:a14="http://schemas.microsoft.com/office/drawing/2010/main" val="0"/>
              </a:ext>
            </a:extLst>
          </a:blip>
          <a:srcRect t="49132" r="67062" b="3102"/>
          <a:stretch>
            <a:fillRect/>
          </a:stretch>
        </p:blipFill>
        <p:spPr bwMode="auto">
          <a:xfrm>
            <a:off x="5716588" y="4914900"/>
            <a:ext cx="1377950" cy="1717675"/>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
        <p:nvSpPr>
          <p:cNvPr id="21514" name="Line 9"/>
          <p:cNvSpPr>
            <a:spLocks noChangeShapeType="1"/>
          </p:cNvSpPr>
          <p:nvPr/>
        </p:nvSpPr>
        <p:spPr bwMode="auto">
          <a:xfrm>
            <a:off x="1631950" y="5746750"/>
            <a:ext cx="331788"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1515" name="Line 10"/>
          <p:cNvSpPr>
            <a:spLocks noChangeShapeType="1"/>
          </p:cNvSpPr>
          <p:nvPr/>
        </p:nvSpPr>
        <p:spPr bwMode="auto">
          <a:xfrm flipH="1">
            <a:off x="3328988" y="5168900"/>
            <a:ext cx="15875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1516" name="Line 11"/>
          <p:cNvSpPr>
            <a:spLocks noChangeShapeType="1"/>
          </p:cNvSpPr>
          <p:nvPr/>
        </p:nvSpPr>
        <p:spPr bwMode="auto">
          <a:xfrm>
            <a:off x="34686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1517" name="Line 12"/>
          <p:cNvSpPr>
            <a:spLocks noChangeShapeType="1"/>
          </p:cNvSpPr>
          <p:nvPr/>
        </p:nvSpPr>
        <p:spPr bwMode="auto">
          <a:xfrm>
            <a:off x="53101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1518" name="Line 13"/>
          <p:cNvSpPr>
            <a:spLocks noChangeShapeType="1"/>
          </p:cNvSpPr>
          <p:nvPr/>
        </p:nvSpPr>
        <p:spPr bwMode="auto">
          <a:xfrm>
            <a:off x="7167563" y="5751513"/>
            <a:ext cx="33020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pic>
        <p:nvPicPr>
          <p:cNvPr id="21519"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2446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1520"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3208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1521"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13970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1522"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14732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1523"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1549400"/>
            <a:ext cx="3457575" cy="3022600"/>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4776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0"/>
          <p:cNvSpPr>
            <a:spLocks noChangeShapeType="1"/>
          </p:cNvSpPr>
          <p:nvPr/>
        </p:nvSpPr>
        <p:spPr bwMode="auto">
          <a:xfrm flipH="1" flipV="1">
            <a:off x="7772400" y="4267200"/>
            <a:ext cx="381000" cy="914400"/>
          </a:xfrm>
          <a:prstGeom prst="line">
            <a:avLst/>
          </a:prstGeom>
          <a:noFill/>
          <a:ln w="50800">
            <a:solidFill>
              <a:srgbClr val="33CCCC"/>
            </a:solidFill>
            <a:round/>
            <a:headEnd/>
            <a:tailEnd/>
          </a:ln>
          <a:extLst>
            <a:ext uri="{909E8E84-426E-40DD-AFC4-6F175D3DCCD1}">
              <a14:hiddenFill xmlns:a14="http://schemas.microsoft.com/office/drawing/2010/main">
                <a:noFill/>
              </a14:hiddenFill>
            </a:ext>
          </a:extLst>
        </p:spPr>
        <p:txBody>
          <a:bodyPr wrap="none" anchor="ctr"/>
          <a:lstStyle/>
          <a:p>
            <a:endParaRPr lang="en-US" sz="1800">
              <a:solidFill>
                <a:srgbClr val="000000"/>
              </a:solidFill>
              <a:latin typeface="Arial" charset="0"/>
              <a:ea typeface="Arial" charset="0"/>
            </a:endParaRPr>
          </a:p>
        </p:txBody>
      </p:sp>
      <p:sp>
        <p:nvSpPr>
          <p:cNvPr id="22531" name="Rectangle 2"/>
          <p:cNvSpPr>
            <a:spLocks noGrp="1" noChangeArrowheads="1"/>
          </p:cNvSpPr>
          <p:nvPr>
            <p:ph type="title"/>
          </p:nvPr>
        </p:nvSpPr>
        <p:spPr>
          <a:xfrm>
            <a:off x="457200" y="236538"/>
            <a:ext cx="8229600" cy="1143000"/>
          </a:xfrm>
        </p:spPr>
        <p:txBody>
          <a:bodyPr/>
          <a:lstStyle/>
          <a:p>
            <a:pPr eaLnBrk="1" hangingPunct="1"/>
            <a:r>
              <a:rPr lang="en-US" altLang="x-none"/>
              <a:t>amazon.com</a:t>
            </a:r>
            <a:r>
              <a:rPr lang="en-US" altLang="x-none" sz="4000"/>
              <a:t> – Buy one item</a:t>
            </a:r>
          </a:p>
        </p:txBody>
      </p:sp>
      <p:sp>
        <p:nvSpPr>
          <p:cNvPr id="22532" name="Oval 3"/>
          <p:cNvSpPr>
            <a:spLocks noChangeArrowheads="1"/>
          </p:cNvSpPr>
          <p:nvPr/>
        </p:nvSpPr>
        <p:spPr bwMode="auto">
          <a:xfrm>
            <a:off x="3182938" y="4648200"/>
            <a:ext cx="527050" cy="527050"/>
          </a:xfrm>
          <a:prstGeom prst="ellipse">
            <a:avLst/>
          </a:prstGeom>
          <a:noFill/>
          <a:ln w="50800">
            <a:solidFill>
              <a:srgbClr val="FFFF99"/>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pic>
        <p:nvPicPr>
          <p:cNvPr id="22533" name="Picture 4"/>
          <p:cNvPicPr>
            <a:picLocks noChangeAspect="1" noChangeArrowheads="1"/>
          </p:cNvPicPr>
          <p:nvPr/>
        </p:nvPicPr>
        <p:blipFill>
          <a:blip r:embed="rId3">
            <a:extLst>
              <a:ext uri="{28A0092B-C50C-407E-A947-70E740481C1C}">
                <a14:useLocalDpi xmlns:a14="http://schemas.microsoft.com/office/drawing/2010/main" val="0"/>
              </a:ext>
            </a:extLst>
          </a:blip>
          <a:srcRect t="49182" r="62122" b="2965"/>
          <a:stretch>
            <a:fillRect/>
          </a:stretch>
        </p:blipFill>
        <p:spPr bwMode="auto">
          <a:xfrm>
            <a:off x="190500" y="4914900"/>
            <a:ext cx="1376363" cy="172085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2534" name="Picture 5"/>
          <p:cNvPicPr>
            <a:picLocks noChangeAspect="1" noChangeArrowheads="1"/>
          </p:cNvPicPr>
          <p:nvPr/>
        </p:nvPicPr>
        <p:blipFill>
          <a:blip r:embed="rId4">
            <a:extLst>
              <a:ext uri="{28A0092B-C50C-407E-A947-70E740481C1C}">
                <a14:useLocalDpi xmlns:a14="http://schemas.microsoft.com/office/drawing/2010/main" val="0"/>
              </a:ext>
            </a:extLst>
          </a:blip>
          <a:srcRect t="49113" r="61986" b="2965"/>
          <a:stretch>
            <a:fillRect/>
          </a:stretch>
        </p:blipFill>
        <p:spPr bwMode="auto">
          <a:xfrm>
            <a:off x="2019300" y="4914900"/>
            <a:ext cx="1382713"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2535" name="Picture 6"/>
          <p:cNvPicPr>
            <a:picLocks noChangeAspect="1" noChangeArrowheads="1"/>
          </p:cNvPicPr>
          <p:nvPr/>
        </p:nvPicPr>
        <p:blipFill>
          <a:blip r:embed="rId5">
            <a:extLst>
              <a:ext uri="{28A0092B-C50C-407E-A947-70E740481C1C}">
                <a14:useLocalDpi xmlns:a14="http://schemas.microsoft.com/office/drawing/2010/main" val="0"/>
              </a:ext>
            </a:extLst>
          </a:blip>
          <a:srcRect t="49113" r="62239" b="2982"/>
          <a:stretch>
            <a:fillRect/>
          </a:stretch>
        </p:blipFill>
        <p:spPr bwMode="auto">
          <a:xfrm>
            <a:off x="3873500" y="4914900"/>
            <a:ext cx="1374775" cy="17224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pic>
        <p:nvPicPr>
          <p:cNvPr id="22536" name="Picture 7"/>
          <p:cNvPicPr>
            <a:picLocks noChangeAspect="1" noChangeArrowheads="1"/>
          </p:cNvPicPr>
          <p:nvPr/>
        </p:nvPicPr>
        <p:blipFill>
          <a:blip r:embed="rId6">
            <a:extLst>
              <a:ext uri="{28A0092B-C50C-407E-A947-70E740481C1C}">
                <a14:useLocalDpi xmlns:a14="http://schemas.microsoft.com/office/drawing/2010/main" val="0"/>
              </a:ext>
            </a:extLst>
          </a:blip>
          <a:srcRect t="49266" r="67134" b="3102"/>
          <a:stretch>
            <a:fillRect/>
          </a:stretch>
        </p:blipFill>
        <p:spPr bwMode="auto">
          <a:xfrm>
            <a:off x="7567613" y="4914900"/>
            <a:ext cx="1376362" cy="1712913"/>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pic>
        <p:nvPicPr>
          <p:cNvPr id="22537" name="Picture 8"/>
          <p:cNvPicPr>
            <a:picLocks noChangeAspect="1" noChangeArrowheads="1"/>
          </p:cNvPicPr>
          <p:nvPr/>
        </p:nvPicPr>
        <p:blipFill>
          <a:blip r:embed="rId7">
            <a:extLst>
              <a:ext uri="{28A0092B-C50C-407E-A947-70E740481C1C}">
                <a14:useLocalDpi xmlns:a14="http://schemas.microsoft.com/office/drawing/2010/main" val="0"/>
              </a:ext>
            </a:extLst>
          </a:blip>
          <a:srcRect t="49132" r="67062" b="3102"/>
          <a:stretch>
            <a:fillRect/>
          </a:stretch>
        </p:blipFill>
        <p:spPr bwMode="auto">
          <a:xfrm>
            <a:off x="5716588" y="4914900"/>
            <a:ext cx="1377950" cy="1717675"/>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22538" name="Line 9"/>
          <p:cNvSpPr>
            <a:spLocks noChangeShapeType="1"/>
          </p:cNvSpPr>
          <p:nvPr/>
        </p:nvSpPr>
        <p:spPr bwMode="auto">
          <a:xfrm>
            <a:off x="1631950" y="5746750"/>
            <a:ext cx="331788"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2539" name="Line 10"/>
          <p:cNvSpPr>
            <a:spLocks noChangeShapeType="1"/>
          </p:cNvSpPr>
          <p:nvPr/>
        </p:nvSpPr>
        <p:spPr bwMode="auto">
          <a:xfrm flipH="1">
            <a:off x="3328988" y="5168900"/>
            <a:ext cx="15875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2540" name="Line 11"/>
          <p:cNvSpPr>
            <a:spLocks noChangeShapeType="1"/>
          </p:cNvSpPr>
          <p:nvPr/>
        </p:nvSpPr>
        <p:spPr bwMode="auto">
          <a:xfrm>
            <a:off x="34686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2541" name="Line 12"/>
          <p:cNvSpPr>
            <a:spLocks noChangeShapeType="1"/>
          </p:cNvSpPr>
          <p:nvPr/>
        </p:nvSpPr>
        <p:spPr bwMode="auto">
          <a:xfrm>
            <a:off x="5310188" y="5751513"/>
            <a:ext cx="331787"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sp>
        <p:nvSpPr>
          <p:cNvPr id="22542" name="Line 13"/>
          <p:cNvSpPr>
            <a:spLocks noChangeShapeType="1"/>
          </p:cNvSpPr>
          <p:nvPr/>
        </p:nvSpPr>
        <p:spPr bwMode="auto">
          <a:xfrm>
            <a:off x="7167563" y="5751513"/>
            <a:ext cx="330200" cy="0"/>
          </a:xfrm>
          <a:prstGeom prst="line">
            <a:avLst/>
          </a:prstGeom>
          <a:noFill/>
          <a:ln w="508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sz="1800">
              <a:solidFill>
                <a:srgbClr val="000000"/>
              </a:solidFill>
              <a:latin typeface="Arial" charset="0"/>
              <a:ea typeface="Arial" charset="0"/>
            </a:endParaRPr>
          </a:p>
        </p:txBody>
      </p:sp>
      <p:pic>
        <p:nvPicPr>
          <p:cNvPr id="22543"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12446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4"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6400" y="13208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5"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13970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6"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52800" y="14732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7"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1549400"/>
            <a:ext cx="345757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22548"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76825" y="1625600"/>
            <a:ext cx="3457575" cy="3022600"/>
          </a:xfrm>
          <a:prstGeom prst="rect">
            <a:avLst/>
          </a:prstGeom>
          <a:noFill/>
          <a:ln w="50800">
            <a:solidFill>
              <a:srgbClr val="33CCCC"/>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24467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pPr eaLnBrk="1" hangingPunct="1"/>
            <a:r>
              <a:rPr lang="en-US" altLang="x-none"/>
              <a:t>How do end users create applications?</a:t>
            </a:r>
          </a:p>
        </p:txBody>
      </p:sp>
      <p:sp>
        <p:nvSpPr>
          <p:cNvPr id="3076" name="Rectangle 3"/>
          <p:cNvSpPr>
            <a:spLocks noGrp="1" noChangeArrowheads="1"/>
          </p:cNvSpPr>
          <p:nvPr>
            <p:ph type="body" idx="1"/>
          </p:nvPr>
        </p:nvSpPr>
        <p:spPr>
          <a:xfrm>
            <a:off x="457200" y="1828800"/>
            <a:ext cx="3733800" cy="4572000"/>
          </a:xfrm>
        </p:spPr>
        <p:txBody>
          <a:bodyPr/>
          <a:lstStyle/>
          <a:p>
            <a:pPr marL="0" indent="0" eaLnBrk="1" hangingPunct="1">
              <a:buFontTx/>
              <a:buNone/>
            </a:pPr>
            <a:r>
              <a:rPr lang="en-US" altLang="x-none"/>
              <a:t>Highlight Designer</a:t>
            </a:r>
          </a:p>
          <a:p>
            <a:pPr marL="517525" lvl="1" indent="-288925" eaLnBrk="1" hangingPunct="1">
              <a:spcBef>
                <a:spcPct val="50000"/>
              </a:spcBef>
            </a:pPr>
            <a:r>
              <a:rPr lang="en-US" altLang="x-none" sz="2000"/>
              <a:t>Built into Firefox web browser</a:t>
            </a:r>
          </a:p>
          <a:p>
            <a:pPr marL="517525" lvl="1" indent="-288925" eaLnBrk="1" hangingPunct="1">
              <a:spcBef>
                <a:spcPct val="50000"/>
              </a:spcBef>
            </a:pPr>
            <a:r>
              <a:rPr lang="en-US" altLang="x-none" sz="2000"/>
              <a:t>Allows user to demonstrate a “trace” of interaction</a:t>
            </a:r>
          </a:p>
          <a:p>
            <a:pPr marL="517525" lvl="1" indent="-288925" eaLnBrk="1" hangingPunct="1">
              <a:spcBef>
                <a:spcPct val="50000"/>
              </a:spcBef>
            </a:pPr>
            <a:r>
              <a:rPr lang="en-US" altLang="x-none" sz="2000"/>
              <a:t>Direct manipulation tools</a:t>
            </a:r>
          </a:p>
          <a:p>
            <a:pPr marL="517525" lvl="1" indent="-288925" eaLnBrk="1" hangingPunct="1">
              <a:spcBef>
                <a:spcPct val="50000"/>
              </a:spcBef>
            </a:pPr>
            <a:r>
              <a:rPr lang="en-US" altLang="x-none" sz="2000"/>
              <a:t>Generalization allows creation of mobile apps with complex structure</a:t>
            </a:r>
          </a:p>
        </p:txBody>
      </p:sp>
      <p:graphicFrame>
        <p:nvGraphicFramePr>
          <p:cNvPr id="3074" name="Object 4"/>
          <p:cNvGraphicFramePr>
            <a:graphicFrameLocks noChangeAspect="1"/>
          </p:cNvGraphicFramePr>
          <p:nvPr/>
        </p:nvGraphicFramePr>
        <p:xfrm>
          <a:off x="4419600" y="1752600"/>
          <a:ext cx="4303713" cy="3533775"/>
        </p:xfrm>
        <a:graphic>
          <a:graphicData uri="http://schemas.openxmlformats.org/presentationml/2006/ole">
            <mc:AlternateContent xmlns:mc="http://schemas.openxmlformats.org/markup-compatibility/2006">
              <mc:Choice xmlns:v="urn:schemas-microsoft-com:vml" Requires="v">
                <p:oleObj spid="_x0000_s651267" name="Bitmap Image" r:id="rId3" imgW="11342857" imgH="9314286" progId="Paint.Picture">
                  <p:embed/>
                </p:oleObj>
              </mc:Choice>
              <mc:Fallback>
                <p:oleObj name="Bitmap Image" r:id="rId3" imgW="11342857" imgH="931428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752600"/>
                        <a:ext cx="4303713" cy="3533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552155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pPr eaLnBrk="1" hangingPunct="1"/>
            <a:r>
              <a:rPr lang="en-US" altLang="x-none"/>
              <a:t>Highlight Designer</a:t>
            </a:r>
          </a:p>
        </p:txBody>
      </p:sp>
      <p:graphicFrame>
        <p:nvGraphicFramePr>
          <p:cNvPr id="4098" name="Object 4"/>
          <p:cNvGraphicFramePr>
            <a:graphicFrameLocks noChangeAspect="1"/>
          </p:cNvGraphicFramePr>
          <p:nvPr/>
        </p:nvGraphicFramePr>
        <p:xfrm>
          <a:off x="1371600" y="1371600"/>
          <a:ext cx="6400800" cy="5256213"/>
        </p:xfrm>
        <a:graphic>
          <a:graphicData uri="http://schemas.openxmlformats.org/presentationml/2006/ole">
            <mc:AlternateContent xmlns:mc="http://schemas.openxmlformats.org/markup-compatibility/2006">
              <mc:Choice xmlns:v="urn:schemas-microsoft-com:vml" Requires="v">
                <p:oleObj spid="_x0000_s652291" name="Bitmap Image" r:id="rId3" imgW="11342857" imgH="9314286" progId="Paint.Picture">
                  <p:embed/>
                </p:oleObj>
              </mc:Choice>
              <mc:Fallback>
                <p:oleObj name="Bitmap Image" r:id="rId3" imgW="11342857" imgH="9314286"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71600"/>
                        <a:ext cx="6400800" cy="52562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42341" name="Rectangle 5"/>
          <p:cNvSpPr>
            <a:spLocks noChangeArrowheads="1"/>
          </p:cNvSpPr>
          <p:nvPr/>
        </p:nvSpPr>
        <p:spPr bwMode="auto">
          <a:xfrm>
            <a:off x="3168650" y="2041525"/>
            <a:ext cx="4619625" cy="44958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42342" name="Rectangle 6"/>
          <p:cNvSpPr>
            <a:spLocks noChangeArrowheads="1"/>
          </p:cNvSpPr>
          <p:nvPr/>
        </p:nvSpPr>
        <p:spPr bwMode="auto">
          <a:xfrm>
            <a:off x="1343025" y="2041525"/>
            <a:ext cx="1857375" cy="44958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42343" name="Rectangle 7"/>
          <p:cNvSpPr>
            <a:spLocks noChangeArrowheads="1"/>
          </p:cNvSpPr>
          <p:nvPr/>
        </p:nvSpPr>
        <p:spPr bwMode="auto">
          <a:xfrm>
            <a:off x="1339850" y="2193925"/>
            <a:ext cx="1860550" cy="930275"/>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42344" name="Rectangle 8"/>
          <p:cNvSpPr>
            <a:spLocks noChangeArrowheads="1"/>
          </p:cNvSpPr>
          <p:nvPr/>
        </p:nvSpPr>
        <p:spPr bwMode="auto">
          <a:xfrm>
            <a:off x="1339850" y="3108325"/>
            <a:ext cx="1860550" cy="854075"/>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42345" name="Rectangle 9"/>
          <p:cNvSpPr>
            <a:spLocks noChangeArrowheads="1"/>
          </p:cNvSpPr>
          <p:nvPr/>
        </p:nvSpPr>
        <p:spPr bwMode="auto">
          <a:xfrm>
            <a:off x="1339850" y="3962400"/>
            <a:ext cx="1860550" cy="2590800"/>
          </a:xfrm>
          <a:prstGeom prst="rect">
            <a:avLst/>
          </a:prstGeom>
          <a:noFill/>
          <a:ln w="635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x-none" altLang="x-none" sz="1800">
              <a:solidFill>
                <a:srgbClr val="000000"/>
              </a:solidFill>
            </a:endParaRPr>
          </a:p>
        </p:txBody>
      </p:sp>
      <p:sp>
        <p:nvSpPr>
          <p:cNvPr id="142346" name="Text Box 10"/>
          <p:cNvSpPr txBox="1">
            <a:spLocks noChangeArrowheads="1"/>
          </p:cNvSpPr>
          <p:nvPr/>
        </p:nvSpPr>
        <p:spPr bwMode="auto">
          <a:xfrm>
            <a:off x="7794625" y="2362200"/>
            <a:ext cx="13938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en-US" altLang="x-none" sz="2400">
                <a:solidFill>
                  <a:srgbClr val="FFFF99"/>
                </a:solidFill>
                <a:latin typeface="Franklin Gothic Medium" charset="0"/>
              </a:rPr>
              <a:t>Main Browser Area</a:t>
            </a:r>
          </a:p>
        </p:txBody>
      </p:sp>
      <p:sp>
        <p:nvSpPr>
          <p:cNvPr id="142347" name="Text Box 11"/>
          <p:cNvSpPr txBox="1">
            <a:spLocks noChangeArrowheads="1"/>
          </p:cNvSpPr>
          <p:nvPr/>
        </p:nvSpPr>
        <p:spPr bwMode="auto">
          <a:xfrm>
            <a:off x="-15875" y="2193925"/>
            <a:ext cx="1393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en-US" altLang="x-none">
                <a:solidFill>
                  <a:srgbClr val="FFFF99"/>
                </a:solidFill>
                <a:latin typeface="Franklin Gothic Medium" charset="0"/>
              </a:rPr>
              <a:t>Storyboard View</a:t>
            </a:r>
          </a:p>
        </p:txBody>
      </p:sp>
      <p:sp>
        <p:nvSpPr>
          <p:cNvPr id="142348" name="Text Box 12"/>
          <p:cNvSpPr txBox="1">
            <a:spLocks noChangeArrowheads="1"/>
          </p:cNvSpPr>
          <p:nvPr/>
        </p:nvSpPr>
        <p:spPr bwMode="auto">
          <a:xfrm>
            <a:off x="0" y="3184525"/>
            <a:ext cx="1393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en-US" altLang="x-none">
                <a:solidFill>
                  <a:srgbClr val="FFFF99"/>
                </a:solidFill>
                <a:latin typeface="Franklin Gothic Medium" charset="0"/>
              </a:rPr>
              <a:t>Toolbar</a:t>
            </a:r>
          </a:p>
        </p:txBody>
      </p:sp>
      <p:sp>
        <p:nvSpPr>
          <p:cNvPr id="142349" name="Text Box 13"/>
          <p:cNvSpPr txBox="1">
            <a:spLocks noChangeArrowheads="1"/>
          </p:cNvSpPr>
          <p:nvPr/>
        </p:nvSpPr>
        <p:spPr bwMode="auto">
          <a:xfrm>
            <a:off x="0" y="4022725"/>
            <a:ext cx="13938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en-US" altLang="x-none">
                <a:solidFill>
                  <a:srgbClr val="FFFF99"/>
                </a:solidFill>
                <a:latin typeface="Franklin Gothic Medium" charset="0"/>
              </a:rPr>
              <a:t>Preview Browser</a:t>
            </a:r>
          </a:p>
        </p:txBody>
      </p:sp>
      <p:sp>
        <p:nvSpPr>
          <p:cNvPr id="142350" name="Text Box 14"/>
          <p:cNvSpPr txBox="1">
            <a:spLocks noChangeArrowheads="1"/>
          </p:cNvSpPr>
          <p:nvPr/>
        </p:nvSpPr>
        <p:spPr bwMode="auto">
          <a:xfrm>
            <a:off x="0" y="2362200"/>
            <a:ext cx="1393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ea typeface="Arial" charset="0"/>
                <a:cs typeface="Arial" charset="0"/>
              </a:defRPr>
            </a:lvl9pPr>
          </a:lstStyle>
          <a:p>
            <a:pPr algn="l" eaLnBrk="1" hangingPunct="1"/>
            <a:r>
              <a:rPr lang="en-US" altLang="x-none" sz="2400">
                <a:solidFill>
                  <a:srgbClr val="FFFF99"/>
                </a:solidFill>
                <a:latin typeface="Franklin Gothic Medium" charset="0"/>
              </a:rPr>
              <a:t>Sidebar</a:t>
            </a:r>
          </a:p>
        </p:txBody>
      </p:sp>
    </p:spTree>
    <p:extLst>
      <p:ext uri="{BB962C8B-B14F-4D97-AF65-F5344CB8AC3E}">
        <p14:creationId xmlns:p14="http://schemas.microsoft.com/office/powerpoint/2010/main" val="1662164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3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234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42341"/>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234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423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23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4234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42350"/>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23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234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4234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4234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423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2348"/>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4234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42348"/>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4234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2349"/>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42345"/>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23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1" grpId="0" animBg="1"/>
      <p:bldP spid="142341" grpId="1" animBg="1"/>
      <p:bldP spid="142342" grpId="0" animBg="1"/>
      <p:bldP spid="142342" grpId="1" animBg="1"/>
      <p:bldP spid="142343" grpId="0" animBg="1"/>
      <p:bldP spid="142343" grpId="1" animBg="1"/>
      <p:bldP spid="142344" grpId="0" animBg="1"/>
      <p:bldP spid="142344" grpId="1" animBg="1"/>
      <p:bldP spid="142345" grpId="0" animBg="1"/>
      <p:bldP spid="142345" grpId="1" animBg="1"/>
      <p:bldP spid="142346" grpId="0"/>
      <p:bldP spid="142346" grpId="1"/>
      <p:bldP spid="142347" grpId="0"/>
      <p:bldP spid="142347" grpId="1"/>
      <p:bldP spid="142348" grpId="0"/>
      <p:bldP spid="142348" grpId="1"/>
      <p:bldP spid="142349" grpId="0"/>
      <p:bldP spid="142349" grpId="1"/>
      <p:bldP spid="142350" grpId="0"/>
      <p:bldP spid="142350" grpId="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0" y="3352800"/>
            <a:ext cx="9144000" cy="461665"/>
          </a:xfrm>
          <a:prstGeom prst="rect">
            <a:avLst/>
          </a:prstGeom>
          <a:noFill/>
        </p:spPr>
        <p:txBody>
          <a:bodyPr wrap="square" rtlCol="0">
            <a:spAutoFit/>
          </a:bodyPr>
          <a:lstStyle/>
          <a:p>
            <a:r>
              <a:rPr lang="en-US" sz="2400" dirty="0">
                <a:solidFill>
                  <a:prstClr val="white">
                    <a:lumMod val="95000"/>
                  </a:prstClr>
                </a:solidFill>
                <a:latin typeface="Calibri"/>
                <a:ea typeface="ＭＳ Ｐゴシック" charset="0"/>
                <a:cs typeface="Calibri"/>
                <a:hlinkClick r:id="rId2"/>
              </a:rPr>
              <a:t>http://</a:t>
            </a:r>
            <a:r>
              <a:rPr lang="en-US" sz="2400" dirty="0" err="1">
                <a:solidFill>
                  <a:prstClr val="white">
                    <a:lumMod val="95000"/>
                  </a:prstClr>
                </a:solidFill>
                <a:latin typeface="Calibri"/>
                <a:ea typeface="ＭＳ Ｐゴシック" charset="0"/>
                <a:cs typeface="Calibri"/>
                <a:hlinkClick r:id="rId2"/>
              </a:rPr>
              <a:t>www.youtube.com</a:t>
            </a:r>
            <a:r>
              <a:rPr lang="en-US" sz="2400" dirty="0">
                <a:solidFill>
                  <a:prstClr val="white">
                    <a:lumMod val="95000"/>
                  </a:prstClr>
                </a:solidFill>
                <a:latin typeface="Calibri"/>
                <a:ea typeface="ＭＳ Ｐゴシック" charset="0"/>
                <a:cs typeface="Calibri"/>
                <a:hlinkClick r:id="rId2"/>
              </a:rPr>
              <a:t>/</a:t>
            </a:r>
            <a:r>
              <a:rPr lang="en-US" sz="2400" dirty="0" err="1">
                <a:solidFill>
                  <a:prstClr val="white">
                    <a:lumMod val="95000"/>
                  </a:prstClr>
                </a:solidFill>
                <a:latin typeface="Calibri"/>
                <a:ea typeface="ＭＳ Ｐゴシック" charset="0"/>
                <a:cs typeface="Calibri"/>
                <a:hlinkClick r:id="rId2"/>
              </a:rPr>
              <a:t>watch?v</a:t>
            </a:r>
            <a:r>
              <a:rPr lang="en-US" sz="2400" dirty="0">
                <a:solidFill>
                  <a:prstClr val="white">
                    <a:lumMod val="95000"/>
                  </a:prstClr>
                </a:solidFill>
                <a:latin typeface="Calibri"/>
                <a:ea typeface="ＭＳ Ｐゴシック" charset="0"/>
                <a:cs typeface="Calibri"/>
                <a:hlinkClick r:id="rId2"/>
              </a:rPr>
              <a:t>=1H1wIIbXtec</a:t>
            </a:r>
            <a:endParaRPr lang="en-US" sz="2400" dirty="0">
              <a:solidFill>
                <a:prstClr val="white">
                  <a:lumMod val="95000"/>
                </a:prstClr>
              </a:solidFill>
              <a:latin typeface="Calibri"/>
              <a:ea typeface="ＭＳ Ｐゴシック" charset="0"/>
              <a:cs typeface="Calibri"/>
            </a:endParaRPr>
          </a:p>
        </p:txBody>
      </p:sp>
    </p:spTree>
    <p:extLst>
      <p:ext uri="{BB962C8B-B14F-4D97-AF65-F5344CB8AC3E}">
        <p14:creationId xmlns:p14="http://schemas.microsoft.com/office/powerpoint/2010/main" val="11202929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x-none"/>
              <a:t>Creating complex structures</a:t>
            </a:r>
          </a:p>
        </p:txBody>
      </p:sp>
      <p:sp>
        <p:nvSpPr>
          <p:cNvPr id="24579" name="Rectangle 3"/>
          <p:cNvSpPr>
            <a:spLocks noGrp="1" noChangeArrowheads="1"/>
          </p:cNvSpPr>
          <p:nvPr>
            <p:ph type="body" idx="1"/>
          </p:nvPr>
        </p:nvSpPr>
        <p:spPr/>
        <p:txBody>
          <a:bodyPr/>
          <a:lstStyle/>
          <a:p>
            <a:pPr eaLnBrk="1" hangingPunct="1">
              <a:buFontTx/>
              <a:buNone/>
            </a:pPr>
            <a:r>
              <a:rPr lang="en-US" altLang="x-none"/>
              <a:t>Additional traces allow for:</a:t>
            </a:r>
          </a:p>
          <a:p>
            <a:pPr lvl="1" eaLnBrk="1" hangingPunct="1"/>
            <a:r>
              <a:rPr lang="en-US" altLang="x-none"/>
              <a:t>Branching</a:t>
            </a:r>
          </a:p>
          <a:p>
            <a:pPr lvl="1" eaLnBrk="1" hangingPunct="1"/>
            <a:r>
              <a:rPr lang="en-US" altLang="x-none"/>
              <a:t>Looping</a:t>
            </a:r>
          </a:p>
          <a:p>
            <a:pPr lvl="1" eaLnBrk="1" hangingPunct="1"/>
            <a:r>
              <a:rPr lang="en-US" altLang="x-none"/>
              <a:t>Generalization</a:t>
            </a:r>
          </a:p>
        </p:txBody>
      </p:sp>
      <p:pic>
        <p:nvPicPr>
          <p:cNvPr id="24580" name="Picture 5"/>
          <p:cNvPicPr>
            <a:picLocks noChangeAspect="1" noChangeArrowheads="1"/>
          </p:cNvPicPr>
          <p:nvPr/>
        </p:nvPicPr>
        <p:blipFill>
          <a:blip r:embed="rId3">
            <a:extLst>
              <a:ext uri="{28A0092B-C50C-407E-A947-70E740481C1C}">
                <a14:useLocalDpi xmlns:a14="http://schemas.microsoft.com/office/drawing/2010/main" val="0"/>
              </a:ext>
            </a:extLst>
          </a:blip>
          <a:srcRect r="61194" b="28085"/>
          <a:stretch>
            <a:fillRect/>
          </a:stretch>
        </p:blipFill>
        <p:spPr bwMode="auto">
          <a:xfrm>
            <a:off x="5181600" y="1752600"/>
            <a:ext cx="3962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4658088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2|28.1|17.4"/>
</p:tagLst>
</file>

<file path=ppt/theme/theme1.xml><?xml version="1.0" encoding="utf-8"?>
<a:theme xmlns:a="http://schemas.openxmlformats.org/drawingml/2006/main" name="defense-talk">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41007C"/>
            </a:solidFill>
            <a:effectLst/>
            <a:latin typeface="Franklin Gothic Book" pitchFamily="34" charset="0"/>
          </a:defRPr>
        </a:defPPr>
      </a:lstStyle>
    </a:spDef>
    <a:lnDef>
      <a:spPr bwMode="auto">
        <a:xfrm>
          <a:off x="0" y="0"/>
          <a:ext cx="1" cy="1"/>
        </a:xfrm>
        <a:custGeom>
          <a:avLst/>
          <a:gdLst/>
          <a:ahLst/>
          <a:cxnLst/>
          <a:rect l="0" t="0" r="0" b="0"/>
          <a:pathLst/>
        </a:custGeom>
        <a:noFill/>
        <a:ln w="38100" cap="flat"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41007C"/>
            </a:solidFill>
            <a:effectLst/>
            <a:latin typeface="Franklin Gothic Boo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C000"/>
      </a:hlink>
      <a:folHlink>
        <a:srgbClr val="FFFF00"/>
      </a:folHlink>
    </a:clrScheme>
    <a:fontScheme name="Default Design">
      <a:majorFont>
        <a:latin typeface="Franklin Gothic Medium"/>
        <a:ea typeface=""/>
        <a:cs typeface="Arial"/>
      </a:majorFont>
      <a:minorFont>
        <a:latin typeface="Franklin Gothic 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solidFill>
          <a:schemeClr val="bg1"/>
        </a:solidFill>
        <a:ln w="38100" cap="flat" cmpd="sng" algn="ctr">
          <a:solidFill>
            <a:srgbClr val="FF0000"/>
          </a:solidFill>
          <a:prstDash val="solid"/>
          <a:round/>
          <a:headEnd type="none" w="med" len="med"/>
          <a:tailEnd type="arrow"/>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Custom 1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6A3FF"/>
      </a:hlink>
      <a:folHlink>
        <a:srgbClr val="7A2D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lumMod val="75000"/>
            </a:schemeClr>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1_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C000"/>
      </a:hlink>
      <a:folHlink>
        <a:srgbClr val="FFFF00"/>
      </a:folHlink>
    </a:clrScheme>
    <a:fontScheme name="Default Design">
      <a:majorFont>
        <a:latin typeface="Franklin Gothic Medium"/>
        <a:ea typeface=""/>
        <a:cs typeface="Arial"/>
      </a:majorFont>
      <a:minorFont>
        <a:latin typeface="Franklin Gothic 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solidFill>
          <a:schemeClr val="bg1"/>
        </a:solidFill>
        <a:ln w="38100" cap="flat" cmpd="sng" algn="ctr">
          <a:solidFill>
            <a:srgbClr val="FF0000"/>
          </a:solidFill>
          <a:prstDash val="solid"/>
          <a:round/>
          <a:headEnd type="none" w="med" len="med"/>
          <a:tailEnd type="arrow"/>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Custom 1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6A3FF"/>
      </a:hlink>
      <a:folHlink>
        <a:srgbClr val="7A2D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lumMod val="75000"/>
            </a:schemeClr>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2_Office Theme">
  <a:themeElements>
    <a:clrScheme name="Custom 1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6A3FF"/>
      </a:hlink>
      <a:folHlink>
        <a:srgbClr val="7A2D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lumMod val="75000"/>
            </a:schemeClr>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3_Office Theme">
  <a:themeElements>
    <a:clrScheme name="Custom 1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6A3FF"/>
      </a:hlink>
      <a:folHlink>
        <a:srgbClr val="7A2D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accent1">
              <a:lumMod val="75000"/>
            </a:schemeClr>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2_Default Design">
  <a:themeElements>
    <a:clrScheme name="Custo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C000"/>
      </a:hlink>
      <a:folHlink>
        <a:srgbClr val="FFFF00"/>
      </a:folHlink>
    </a:clrScheme>
    <a:fontScheme name="Default Design">
      <a:majorFont>
        <a:latin typeface="Franklin Gothic Medium"/>
        <a:ea typeface=""/>
        <a:cs typeface="Arial"/>
      </a:majorFont>
      <a:minorFont>
        <a:latin typeface="Franklin Gothic Medium"/>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905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solidFill>
          <a:schemeClr val="bg1"/>
        </a:solidFill>
        <a:ln w="38100" cap="flat" cmpd="sng" algn="ctr">
          <a:solidFill>
            <a:srgbClr val="FF0000"/>
          </a:solidFill>
          <a:prstDash val="solid"/>
          <a:round/>
          <a:headEnd type="none" w="med" len="med"/>
          <a:tailEnd type="arrow"/>
        </a:ln>
        <a:effec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defense-talk</Template>
  <TotalTime>811</TotalTime>
  <Words>4131</Words>
  <Application>Microsoft Macintosh PowerPoint</Application>
  <PresentationFormat>On-screen Show (4:3)</PresentationFormat>
  <Paragraphs>1087</Paragraphs>
  <Slides>132</Slides>
  <Notes>54</Notes>
  <HiddenSlides>0</HiddenSlides>
  <MMClips>0</MMClips>
  <ScaleCrop>false</ScaleCrop>
  <HeadingPairs>
    <vt:vector size="8" baseType="variant">
      <vt:variant>
        <vt:lpstr>Fonts Used</vt:lpstr>
      </vt:variant>
      <vt:variant>
        <vt:i4>8</vt:i4>
      </vt:variant>
      <vt:variant>
        <vt:lpstr>Theme</vt:lpstr>
      </vt:variant>
      <vt:variant>
        <vt:i4>8</vt:i4>
      </vt:variant>
      <vt:variant>
        <vt:lpstr>Embedded OLE Servers</vt:lpstr>
      </vt:variant>
      <vt:variant>
        <vt:i4>2</vt:i4>
      </vt:variant>
      <vt:variant>
        <vt:lpstr>Slide Titles</vt:lpstr>
      </vt:variant>
      <vt:variant>
        <vt:i4>132</vt:i4>
      </vt:variant>
    </vt:vector>
  </HeadingPairs>
  <TitlesOfParts>
    <vt:vector size="150" baseType="lpstr">
      <vt:lpstr>Franklin Gothic Book</vt:lpstr>
      <vt:lpstr>Arial</vt:lpstr>
      <vt:lpstr>Franklin Gothic Medium</vt:lpstr>
      <vt:lpstr>Wingdings</vt:lpstr>
      <vt:lpstr>Franklin Gothic Demi</vt:lpstr>
      <vt:lpstr>Helvetica</vt:lpstr>
      <vt:lpstr>Times New Roman</vt:lpstr>
      <vt:lpstr>Courier New</vt:lpstr>
      <vt:lpstr>defense-talk</vt:lpstr>
      <vt:lpstr>Default Design</vt:lpstr>
      <vt:lpstr>Office Theme</vt:lpstr>
      <vt:lpstr>1_Default Design</vt:lpstr>
      <vt:lpstr>1_Office Theme</vt:lpstr>
      <vt:lpstr>2_Office Theme</vt:lpstr>
      <vt:lpstr>3_Office Theme</vt:lpstr>
      <vt:lpstr>2_Default Design</vt:lpstr>
      <vt:lpstr>Adobe Photoshop Image</vt:lpstr>
      <vt:lpstr>Bitmap Image</vt:lpstr>
      <vt:lpstr>From Automated Interface Generation to End-User Programming</vt:lpstr>
      <vt:lpstr>DISCLAIMER: Some of the content in these slides is rather old.  Also, these slides come from several different decks. The format may change randomly and for no obvious reason. Just roll with it…</vt:lpstr>
      <vt:lpstr>Outline</vt:lpstr>
      <vt:lpstr>The Personal Universal Controller</vt:lpstr>
      <vt:lpstr>Motivation</vt:lpstr>
      <vt:lpstr>Motivation</vt:lpstr>
      <vt:lpstr>Inconsistent Interfaces</vt:lpstr>
      <vt:lpstr>Multiple appliances used together</vt:lpstr>
      <vt:lpstr>Approach: Move Interfaces to Mobile Devices</vt:lpstr>
      <vt:lpstr>Personal Universal Controller</vt:lpstr>
      <vt:lpstr>Outline</vt:lpstr>
      <vt:lpstr>Overview</vt:lpstr>
      <vt:lpstr>Specification Language</vt:lpstr>
      <vt:lpstr>Interface Generation</vt:lpstr>
      <vt:lpstr>Dependency Information</vt:lpstr>
      <vt:lpstr>Outline</vt:lpstr>
      <vt:lpstr>Problem</vt:lpstr>
      <vt:lpstr>Specification Authoring Study</vt:lpstr>
      <vt:lpstr>How to achieve consistency?</vt:lpstr>
      <vt:lpstr>Uniform Architecture</vt:lpstr>
      <vt:lpstr>Uniform Architecture</vt:lpstr>
      <vt:lpstr>Uniform Architecture</vt:lpstr>
      <vt:lpstr>Modifying the Abstract Interface</vt:lpstr>
      <vt:lpstr>Moving</vt:lpstr>
      <vt:lpstr>Moving</vt:lpstr>
      <vt:lpstr>Moving</vt:lpstr>
      <vt:lpstr>Moving</vt:lpstr>
      <vt:lpstr>Moving</vt:lpstr>
      <vt:lpstr>Re-Ordering</vt:lpstr>
      <vt:lpstr>Re-Ordering</vt:lpstr>
      <vt:lpstr>Re-Ordering</vt:lpstr>
      <vt:lpstr>Re-Ordering</vt:lpstr>
      <vt:lpstr>Uniform</vt:lpstr>
      <vt:lpstr>Uniform</vt:lpstr>
      <vt:lpstr>Outline</vt:lpstr>
      <vt:lpstr>Multi-Appliance Interfaces</vt:lpstr>
      <vt:lpstr>Content Flow Model</vt:lpstr>
      <vt:lpstr>Modeling Tasks</vt:lpstr>
      <vt:lpstr>Modeling Tasks</vt:lpstr>
      <vt:lpstr>Modeling Tasks</vt:lpstr>
      <vt:lpstr>Modeling Tasks</vt:lpstr>
      <vt:lpstr>Modeling Tasks</vt:lpstr>
      <vt:lpstr>Modeling Tasks</vt:lpstr>
      <vt:lpstr>Modeling Tasks</vt:lpstr>
      <vt:lpstr>Where does the model come from?</vt:lpstr>
      <vt:lpstr>Where does the model come from?</vt:lpstr>
      <vt:lpstr>Where does the model come from?</vt:lpstr>
      <vt:lpstr>Interfaces From Content Flow</vt:lpstr>
      <vt:lpstr>Flow-Based Interface</vt:lpstr>
      <vt:lpstr>Flow-Based Interface</vt:lpstr>
      <vt:lpstr>Flow-Based Interface</vt:lpstr>
      <vt:lpstr>Flow-Based Interface</vt:lpstr>
      <vt:lpstr>Flow-Based Interface</vt:lpstr>
      <vt:lpstr>Flow-Based Interface</vt:lpstr>
      <vt:lpstr>Flow-Based Interface</vt:lpstr>
      <vt:lpstr>Flow-Based Interface</vt:lpstr>
      <vt:lpstr>Aggregate User Interfaces</vt:lpstr>
      <vt:lpstr>Aggregate User Interfaces</vt:lpstr>
      <vt:lpstr>Aggregate User Interfaces</vt:lpstr>
      <vt:lpstr>Aggregate User Interfaces</vt:lpstr>
      <vt:lpstr>Aggregate User Interfaces</vt:lpstr>
      <vt:lpstr>Aggregate User Interfaces</vt:lpstr>
      <vt:lpstr>Aggregate User Interfaces</vt:lpstr>
      <vt:lpstr>Aggregate User Interfaces</vt:lpstr>
      <vt:lpstr>Aggregate User Interfaces</vt:lpstr>
      <vt:lpstr>Outline</vt:lpstr>
      <vt:lpstr>Evaluation</vt:lpstr>
      <vt:lpstr>Completeness</vt:lpstr>
      <vt:lpstr>Completeness: Navigation Interface</vt:lpstr>
      <vt:lpstr>Usability</vt:lpstr>
      <vt:lpstr>Interfaces</vt:lpstr>
      <vt:lpstr>Interfaces – Full View</vt:lpstr>
      <vt:lpstr>Procedure</vt:lpstr>
      <vt:lpstr>Three Interface Conditions</vt:lpstr>
      <vt:lpstr>Conditions</vt:lpstr>
      <vt:lpstr>Comparing Usability</vt:lpstr>
      <vt:lpstr>Usability Results</vt:lpstr>
      <vt:lpstr>Comparing Consistency</vt:lpstr>
      <vt:lpstr>Consistency Results</vt:lpstr>
      <vt:lpstr>Questions about the PUC?</vt:lpstr>
      <vt:lpstr>Highlight: Mobilizing Existing Web Sites</vt:lpstr>
      <vt:lpstr>Mobile Internet</vt:lpstr>
      <vt:lpstr>Accessing the Mobile Web</vt:lpstr>
      <vt:lpstr>Previous Work: Transcoding</vt:lpstr>
      <vt:lpstr>Goals</vt:lpstr>
      <vt:lpstr>Highlight</vt:lpstr>
      <vt:lpstr>Overview</vt:lpstr>
      <vt:lpstr>AA.com – Flight Tracking</vt:lpstr>
      <vt:lpstr>AA.com – Flight Tracking</vt:lpstr>
      <vt:lpstr>amazon.com – Buy one item</vt:lpstr>
      <vt:lpstr>amazon.com – Buy one item</vt:lpstr>
      <vt:lpstr>amazon.com – Buy one item</vt:lpstr>
      <vt:lpstr>amazon.com – Buy one item</vt:lpstr>
      <vt:lpstr>amazon.com – Buy one item</vt:lpstr>
      <vt:lpstr>amazon.com – Buy one item</vt:lpstr>
      <vt:lpstr>How do end users create applications?</vt:lpstr>
      <vt:lpstr>Highlight Designer</vt:lpstr>
      <vt:lpstr>PowerPoint Presentation</vt:lpstr>
      <vt:lpstr>Creating complex structures</vt:lpstr>
      <vt:lpstr>Some Supported Page Structures</vt:lpstr>
      <vt:lpstr>Ceiling on End User Authoring</vt:lpstr>
      <vt:lpstr>Highlight</vt:lpstr>
      <vt:lpstr>Highlight Server Architecture</vt:lpstr>
      <vt:lpstr>Remote Control Metaphor</vt:lpstr>
      <vt:lpstr>Remote Control Metaphor</vt:lpstr>
      <vt:lpstr>Remote Control Metaphor</vt:lpstr>
      <vt:lpstr>Remote Control Metaphor</vt:lpstr>
      <vt:lpstr>Remote Control Metaphor Discussion</vt:lpstr>
      <vt:lpstr>Implementation</vt:lpstr>
      <vt:lpstr>CoScripter</vt:lpstr>
      <vt:lpstr>CoScripter:  Capture &amp; Reuse Web Tasks</vt:lpstr>
      <vt:lpstr>PowerPoint Presentation</vt:lpstr>
      <vt:lpstr>CoScripter Key Features</vt:lpstr>
      <vt:lpstr>CoScripter Adoption</vt:lpstr>
      <vt:lpstr>Conclusions</vt:lpstr>
      <vt:lpstr>CoCo</vt:lpstr>
      <vt:lpstr>The CoCo research vision</vt:lpstr>
      <vt:lpstr>PowerPoint Presentation</vt:lpstr>
      <vt:lpstr>PowerPoint Presentation</vt:lpstr>
      <vt:lpstr>PowerPoint Presentation</vt:lpstr>
      <vt:lpstr>Two paths to determining process:</vt:lpstr>
      <vt:lpstr>Conclusions</vt:lpstr>
      <vt:lpstr>More CoScripter Fun…</vt:lpstr>
      <vt:lpstr>A Few Other CoScripter Projects…</vt:lpstr>
      <vt:lpstr>Thanks!</vt:lpstr>
      <vt:lpstr>From Automated Interface Generation to End-User Programming</vt:lpstr>
      <vt:lpstr>PowerPoint Presentation</vt:lpstr>
      <vt:lpstr>Summary of Contributions</vt:lpstr>
      <vt:lpstr>Tasks</vt:lpstr>
      <vt:lpstr>Modifying the Concrete Interface</vt:lpstr>
      <vt:lpstr>Complex Phone Interface</vt:lpstr>
      <vt:lpstr>Flow-Based Interface</vt:lpstr>
    </vt:vector>
  </TitlesOfParts>
  <Company>IBM</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Automatically Generating High-Quality User Interfaces for Appliances</dc:title>
  <dc:creator>Jeffrey Nichols</dc:creator>
  <cp:lastModifiedBy>Jeff Nichols</cp:lastModifiedBy>
  <cp:revision>11</cp:revision>
  <dcterms:created xsi:type="dcterms:W3CDTF">2010-04-15T05:38:12Z</dcterms:created>
  <dcterms:modified xsi:type="dcterms:W3CDTF">2017-04-25T02:38:15Z</dcterms:modified>
</cp:coreProperties>
</file>