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3"/>
  </p:notesMasterIdLst>
  <p:sldIdLst>
    <p:sldId id="306" r:id="rId2"/>
    <p:sldId id="307" r:id="rId3"/>
    <p:sldId id="308" r:id="rId4"/>
    <p:sldId id="309" r:id="rId5"/>
    <p:sldId id="313" r:id="rId6"/>
    <p:sldId id="314" r:id="rId7"/>
    <p:sldId id="361" r:id="rId8"/>
    <p:sldId id="350" r:id="rId9"/>
    <p:sldId id="351" r:id="rId10"/>
    <p:sldId id="352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57" r:id="rId19"/>
    <p:sldId id="325" r:id="rId20"/>
    <p:sldId id="326" r:id="rId21"/>
    <p:sldId id="353" r:id="rId22"/>
    <p:sldId id="329" r:id="rId23"/>
    <p:sldId id="364" r:id="rId24"/>
    <p:sldId id="330" r:id="rId25"/>
    <p:sldId id="358" r:id="rId26"/>
    <p:sldId id="331" r:id="rId27"/>
    <p:sldId id="332" r:id="rId28"/>
    <p:sldId id="354" r:id="rId29"/>
    <p:sldId id="355" r:id="rId30"/>
    <p:sldId id="335" r:id="rId31"/>
    <p:sldId id="340" r:id="rId32"/>
    <p:sldId id="341" r:id="rId33"/>
    <p:sldId id="342" r:id="rId34"/>
    <p:sldId id="343" r:id="rId35"/>
    <p:sldId id="363" r:id="rId36"/>
    <p:sldId id="365" r:id="rId37"/>
    <p:sldId id="356" r:id="rId38"/>
    <p:sldId id="347" r:id="rId39"/>
    <p:sldId id="346" r:id="rId40"/>
    <p:sldId id="348" r:id="rId41"/>
    <p:sldId id="349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16" autoAdjust="0"/>
  </p:normalViewPr>
  <p:slideViewPr>
    <p:cSldViewPr snapToGrid="0">
      <p:cViewPr varScale="1">
        <p:scale>
          <a:sx n="48" d="100"/>
          <a:sy n="48" d="100"/>
        </p:scale>
        <p:origin x="54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7" Type="http://schemas.openxmlformats.org/officeDocument/2006/relationships/slide" Target="slides/slide41.xml"/><Relationship Id="rId2" Type="http://schemas.openxmlformats.org/officeDocument/2006/relationships/slide" Target="slides/slide7.xml"/><Relationship Id="rId1" Type="http://schemas.openxmlformats.org/officeDocument/2006/relationships/slide" Target="slides/slide1.xml"/><Relationship Id="rId6" Type="http://schemas.openxmlformats.org/officeDocument/2006/relationships/slide" Target="slides/slide35.xml"/><Relationship Id="rId5" Type="http://schemas.openxmlformats.org/officeDocument/2006/relationships/slide" Target="slides/slide26.xml"/><Relationship Id="rId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40BB7-015A-40B8-BE57-531F49F7230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480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25B1-D607-4332-AD82-6B439A99198D}" type="slidenum">
              <a:rPr lang="en-US"/>
              <a:pPr/>
              <a:t>26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1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2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1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F4F06-00BF-4FE3-B657-51BA0BF94F08}" type="slidenum">
              <a:rPr lang="en-US"/>
              <a:pPr/>
              <a:t>7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5837" cy="3413125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r>
              <a:rPr lang="en-US" dirty="0"/>
              <a:t>Wide Walls = Mitch Resnick</a:t>
            </a:r>
          </a:p>
        </p:txBody>
      </p:sp>
    </p:spTree>
    <p:extLst>
      <p:ext uri="{BB962C8B-B14F-4D97-AF65-F5344CB8AC3E}">
        <p14:creationId xmlns:p14="http://schemas.microsoft.com/office/powerpoint/2010/main" val="92307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5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contrast</a:t>
            </a:r>
            <a:r>
              <a:rPr lang="en-US" baseline="0" dirty="0" smtClean="0"/>
              <a:t> to just the researcher’s intuition, or what the technology lets you create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813049" y="2813050"/>
            <a:ext cx="6858000" cy="1231900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1" y="4021139"/>
            <a:ext cx="117932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18" y="1443038"/>
            <a:ext cx="10356849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6885" y="4425951"/>
            <a:ext cx="835236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220E-1FCC-49C6-B257-D5107EBF8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313D9-74FF-416F-A40B-E59A16EA0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6AFB-8DB4-4BFF-9212-C64548DF2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B506D-6CF8-4DAF-8343-371E5B8CA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63456" y="134938"/>
            <a:ext cx="264227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1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s.dal.ca/HCC03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016.msrconf.org/#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cs.cmu.edu/~NatProg/papers/p484-kery-2016MSR.pdf" TargetMode="External"/><Relationship Id="rId4" Type="http://schemas.openxmlformats.org/officeDocument/2006/relationships/hyperlink" Target="http://dl.acm.org/citation.cfm?id=290349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NatProg/papers/p101-yoon-VLHCC2014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NatProg/papers/vlhcc-survey-mm7_1_paper_26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surveymonkey.com/s.aspx?sm=JXMRCz7stE6a041U5fhhlw_3d_3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6gVZ-qZ4sI" TargetMode="External"/><Relationship Id="rId2" Type="http://schemas.openxmlformats.org/officeDocument/2006/relationships/hyperlink" Target="http://faculty.washington.edu/ajko/papers/Ko2009JavaWhylineU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rBrvT7vGleM&amp;feature=youtu.be" TargetMode="External"/><Relationship Id="rId4" Type="http://schemas.openxmlformats.org/officeDocument/2006/relationships/hyperlink" Target="http://marybethkery.com/assets/variolite-supporting-exploratory-programming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y.li/sugilite_video" TargetMode="External"/><Relationship Id="rId2" Type="http://schemas.openxmlformats.org/officeDocument/2006/relationships/hyperlink" Target="http://www.toby.li/wp-content/uploads/2017/01/TobyLi-CHI2017-Sugilit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shihpinc/video/gneiss_uist14.mp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edcUYXtcKU&amp;index=1&amp;list=PL3856C8FlIWfr_tX8CMUhOJvl34ylClgb" TargetMode="External"/><Relationship Id="rId5" Type="http://schemas.openxmlformats.org/officeDocument/2006/relationships/hyperlink" Target="https://youtu.be/9edcUYXtcKU" TargetMode="Externa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ordtech.co.in/Product%20Development%20Lifecycle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Lecture 21:</a:t>
            </a:r>
            <a:br>
              <a:rPr lang="en-US" smtClean="0"/>
            </a:br>
            <a:r>
              <a:rPr lang="en-US" smtClean="0"/>
              <a:t>Human-Centered Methods for Improving Programming Tools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Brad Myers</a:t>
            </a:r>
          </a:p>
          <a:p>
            <a:endParaRPr lang="en-US" smtClean="0"/>
          </a:p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05-830</a:t>
            </a:r>
            <a:br>
              <a:rPr lang="en-US" smtClean="0"/>
            </a:br>
            <a:r>
              <a:rPr lang="en-US" smtClean="0"/>
              <a:t>Advanced User Interface Software</a:t>
            </a:r>
          </a:p>
          <a:p>
            <a:r>
              <a:rPr lang="en-US" smtClean="0"/>
              <a:t>Spring, 2017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AAC8506-7AFA-4506-9EF4-92A3AAB4CCE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88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252181"/>
            <a:ext cx="8763000" cy="1843819"/>
          </a:xfrm>
        </p:spPr>
        <p:txBody>
          <a:bodyPr/>
          <a:lstStyle/>
          <a:p>
            <a:r>
              <a:rPr lang="en-US" dirty="0" smtClean="0"/>
              <a:t>Identify what is really happening</a:t>
            </a:r>
          </a:p>
          <a:p>
            <a:r>
              <a:rPr lang="en-US" dirty="0" smtClean="0"/>
              <a:t>Discover important problems</a:t>
            </a:r>
          </a:p>
          <a:p>
            <a:r>
              <a:rPr lang="en-US" dirty="0" smtClean="0"/>
              <a:t>Quantify need</a:t>
            </a:r>
          </a:p>
        </p:txBody>
      </p:sp>
      <p:pic>
        <p:nvPicPr>
          <p:cNvPr id="5" name="Picture 6" descr="C:\Users\bam\Documents\papers\natprog\ICSE 2012 Switzerland\lifecycle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138" y="1178679"/>
            <a:ext cx="3339433" cy="2917093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 rot="6851821">
            <a:off x="5965490" y="450905"/>
            <a:ext cx="1033120" cy="266781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98827" y="1250606"/>
            <a:ext cx="4435878" cy="26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kern="0" smtClean="0"/>
              <a:t>Exploratory Studies</a:t>
            </a:r>
          </a:p>
          <a:p>
            <a:pPr lvl="1"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kern="0" smtClean="0"/>
              <a:t>Contextual Inquiries</a:t>
            </a:r>
          </a:p>
          <a:p>
            <a:pPr lvl="1"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kern="0" smtClean="0"/>
              <a:t>Interviews</a:t>
            </a:r>
          </a:p>
          <a:p>
            <a:pPr lvl="1"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kern="0" smtClean="0"/>
              <a:t>Surveys</a:t>
            </a:r>
          </a:p>
          <a:p>
            <a:pPr lvl="1"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kern="0" smtClean="0"/>
              <a:t>Lab Studies</a:t>
            </a:r>
          </a:p>
          <a:p>
            <a:pPr lvl="1"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kern="0" smtClean="0"/>
              <a:t>Corpus data mining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449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Contextual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Beyer, H. and </a:t>
            </a:r>
            <a:r>
              <a:rPr lang="en-US" sz="2400" dirty="0" err="1" smtClean="0"/>
              <a:t>Holtzblatt</a:t>
            </a:r>
            <a:r>
              <a:rPr lang="en-US" sz="2400" dirty="0" smtClean="0"/>
              <a:t>, K., Contextual Design: Defining Custom-Centered Systems. 1998, San Francisco, CA: Morgan Kaufmann Publishers, Inc. </a:t>
            </a:r>
          </a:p>
          <a:p>
            <a:r>
              <a:rPr lang="en-US" dirty="0" smtClean="0"/>
              <a:t>A kind of “ethnographic” or “participatory design” method</a:t>
            </a:r>
          </a:p>
          <a:p>
            <a:r>
              <a:rPr lang="en-US" dirty="0" smtClean="0"/>
              <a:t>Watch developers while they are performing their </a:t>
            </a:r>
            <a:r>
              <a:rPr lang="en-US" dirty="0" smtClean="0">
                <a:solidFill>
                  <a:schemeClr val="tx2"/>
                </a:solidFill>
              </a:rPr>
              <a:t>real tasks</a:t>
            </a:r>
          </a:p>
          <a:p>
            <a:r>
              <a:rPr lang="en-US" dirty="0" smtClean="0"/>
              <a:t>Objective, concrete data about real activities</a:t>
            </a:r>
          </a:p>
          <a:p>
            <a:r>
              <a:rPr lang="en-US" dirty="0" smtClean="0"/>
              <a:t>May be followed by a survey, to establish generality of the issues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Contextual Inquiry?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Usually reveals many barriers and problems in current practice</a:t>
            </a:r>
          </a:p>
          <a:p>
            <a:r>
              <a:rPr lang="en-US" smtClean="0"/>
              <a:t>Helps develop insights</a:t>
            </a:r>
          </a:p>
          <a:p>
            <a:pPr lvl="1"/>
            <a:r>
              <a:rPr lang="en-US" smtClean="0"/>
              <a:t>Be open to inspiration</a:t>
            </a:r>
          </a:p>
          <a:p>
            <a:r>
              <a:rPr lang="en-US" smtClean="0"/>
              <a:t>Not for confirming what you already know</a:t>
            </a:r>
          </a:p>
          <a:p>
            <a:r>
              <a:rPr lang="en-US" smtClean="0"/>
              <a:t>Qualitative data (not quantitative)</a:t>
            </a:r>
          </a:p>
          <a:p>
            <a:pPr lvl="1"/>
            <a:r>
              <a:rPr lang="en-US" smtClean="0"/>
              <a:t>CIs are not for gathering statistics, analytics</a:t>
            </a:r>
          </a:p>
          <a:p>
            <a:pPr lvl="2"/>
            <a:r>
              <a:rPr lang="en-US" smtClean="0"/>
              <a:t>In contrast to surveys &amp; lab studies</a:t>
            </a:r>
          </a:p>
          <a:p>
            <a:r>
              <a:rPr lang="en-US" smtClean="0"/>
              <a:t>But need to be able to observe real tasks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Contextual Inquiry &amp;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“Developers Ask Reachability Questions”</a:t>
            </a:r>
          </a:p>
          <a:p>
            <a:pPr lvl="1"/>
            <a:r>
              <a:rPr lang="en-US" dirty="0" smtClean="0"/>
              <a:t>Thomas D. LaToza and Brad Myers, ICSE'2010, Cape Town, South Africa, 2-8 May 2010. pp. 185-194.</a:t>
            </a:r>
          </a:p>
          <a:p>
            <a:pPr lvl="1"/>
            <a:r>
              <a:rPr lang="en-US" dirty="0" smtClean="0"/>
              <a:t>“Search across feasible paths through a program for target statements matching search criteria”</a:t>
            </a:r>
          </a:p>
          <a:p>
            <a:pPr lvl="2"/>
            <a:r>
              <a:rPr lang="en-US" dirty="0" smtClean="0"/>
              <a:t>Watched 17 developers investigating unfamiliar code</a:t>
            </a:r>
          </a:p>
          <a:p>
            <a:pPr lvl="2"/>
            <a:r>
              <a:rPr lang="en-US" dirty="0" smtClean="0"/>
              <a:t>Also surveyed 460</a:t>
            </a:r>
            <a:br>
              <a:rPr lang="en-US" dirty="0" smtClean="0"/>
            </a:br>
            <a:r>
              <a:rPr lang="en-US" dirty="0" smtClean="0"/>
              <a:t>developers</a:t>
            </a:r>
          </a:p>
          <a:p>
            <a:pPr lvl="2"/>
            <a:r>
              <a:rPr lang="en-US" dirty="0" smtClean="0"/>
              <a:t>Over 100 other</a:t>
            </a:r>
            <a:br>
              <a:rPr lang="en-US" dirty="0" smtClean="0"/>
            </a:br>
            <a:r>
              <a:rPr lang="en-US" dirty="0" smtClean="0"/>
              <a:t>hard-to-answer</a:t>
            </a:r>
            <a:br>
              <a:rPr lang="en-US" dirty="0" smtClean="0"/>
            </a:br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 t="7319"/>
          <a:stretch>
            <a:fillRect/>
          </a:stretch>
        </p:blipFill>
        <p:spPr bwMode="auto">
          <a:xfrm>
            <a:off x="5052446" y="4025934"/>
            <a:ext cx="7139553" cy="2863061"/>
          </a:xfrm>
          <a:prstGeom prst="rect">
            <a:avLst/>
          </a:prstGeom>
          <a:noFill/>
          <a:ln w="9525">
            <a:solidFill>
              <a:srgbClr val="2A638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5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7302" y="303690"/>
            <a:ext cx="10193919" cy="71496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ea typeface="Tahoma" pitchFamily="34" charset="0"/>
                <a:cs typeface="Tahoma" pitchFamily="34" charset="0"/>
              </a:rPr>
              <a:t>Many hard-to-answer questions about code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77301" y="2544405"/>
            <a:ext cx="2750344" cy="94654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did this runtime state occur? (12) [15]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runtime state changed when this executed?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Where was this variable last changed?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is this object different from that object?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Why didn’t this happen? (3)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do I debug this bug in this environment? (3)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In what circumstances does this bug occur? (3) [15]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Which team’s component caused this bug? (1)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77302" y="2254378"/>
            <a:ext cx="2303859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Debugging (26)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262255" y="2433557"/>
            <a:ext cx="3018234" cy="4018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do I implement this (8), given this constraint (2)? (10)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Which function or object should I pick?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What’s the best design for implementing this? (7)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262255" y="2182101"/>
            <a:ext cx="2661047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Implementing (19)</a:t>
            </a: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177301" y="1673760"/>
            <a:ext cx="2446734" cy="5089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Why was it done this way? (14) [15][7]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Why wasn’t it done this other way? (15)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Was this intentional, accidental, or a hack? (9)[15]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did this ever work? (4)</a:t>
            </a: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177302" y="1423824"/>
            <a:ext cx="2303859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Rationale (42)</a:t>
            </a:r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9278147" y="1573782"/>
            <a:ext cx="3187898" cy="94654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When, how, by whom, and why was this code changed or inserted? (13)[7]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else changed when this code was changed or inserted?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has it changed over time? (4)[7]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Has this code always been this way?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recent changes have been made? (1)[15][7]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Have changes in another branch been integrated into this branch? (1)</a:t>
            </a: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9278148" y="1355005"/>
            <a:ext cx="1643063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History (23)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9326713" y="5747239"/>
            <a:ext cx="2821781" cy="34825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>
              <a:lnSpc>
                <a:spcPts val="703"/>
              </a:lnSpc>
              <a:spcBef>
                <a:spcPts val="633"/>
              </a:spcBef>
            </a:pPr>
            <a:r>
              <a:rPr lang="en-US" sz="700" dirty="0">
                <a:latin typeface="Times New Roman Italic" charset="0"/>
                <a:cs typeface="Times New Roman Italic" charset="0"/>
                <a:sym typeface="Times New Roman Italic" charset="0"/>
              </a:rPr>
              <a:t>What are the implications of this change for (5) API clients (5), security (3), concurrency (3), performance (2), platforms (1), tests (1), or obfuscation (1)? (21) [15][24]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9326713" y="5474885"/>
            <a:ext cx="2089547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Implications (21)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177301" y="4598233"/>
            <a:ext cx="3089672" cy="73223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there functionality or code that could be </a:t>
            </a:r>
            <a:r>
              <a:rPr lang="en-US" sz="800" dirty="0" err="1">
                <a:latin typeface="Times New Roman Italic" charset="0"/>
                <a:cs typeface="Times New Roman Italic" charset="0"/>
                <a:sym typeface="Times New Roman Italic" charset="0"/>
              </a:rPr>
              <a:t>refactored</a:t>
            </a: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? (4)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the existing design a good design?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it possible to </a:t>
            </a:r>
            <a:r>
              <a:rPr lang="en-US" sz="800" dirty="0" err="1">
                <a:latin typeface="Times New Roman Italic" charset="0"/>
                <a:cs typeface="Times New Roman Italic" charset="0"/>
                <a:sym typeface="Times New Roman Italic" charset="0"/>
              </a:rPr>
              <a:t>refactor</a:t>
            </a: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 this? (9)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can I </a:t>
            </a:r>
            <a:r>
              <a:rPr lang="en-US" sz="800" dirty="0" err="1">
                <a:latin typeface="Times New Roman Italic" charset="0"/>
                <a:cs typeface="Times New Roman Italic" charset="0"/>
                <a:sym typeface="Times New Roman Italic" charset="0"/>
              </a:rPr>
              <a:t>refactor</a:t>
            </a: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 this (2) without breaking existing users(7)? (9)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Should I </a:t>
            </a:r>
            <a:r>
              <a:rPr lang="en-US" sz="800" dirty="0" err="1">
                <a:latin typeface="Times New Roman Italic" charset="0"/>
                <a:cs typeface="Times New Roman Italic" charset="0"/>
                <a:sym typeface="Times New Roman Italic" charset="0"/>
              </a:rPr>
              <a:t>refactor</a:t>
            </a: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 this?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Are the benefits of this refactoring worth the time investment? (3)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177302" y="4349816"/>
            <a:ext cx="2089547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Refactoring (25)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3262254" y="1594167"/>
            <a:ext cx="2741414" cy="6161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this code correct? (6) [15]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can I test this code or functionality? (9)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this tested? (3)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the test or code responsible for this test failure? (1) 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the documentation wrong, or is the code wrong? (1)</a:t>
            </a:r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3250380" y="1327890"/>
            <a:ext cx="2205633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Testing (20)</a:t>
            </a:r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6381043" y="4154368"/>
            <a:ext cx="3321844" cy="8393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Should I branch or code against the main branch?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can I move this code to this branch?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do I need to include to build this? (3)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includes are unnecessary?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do I build this without doing a full build?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Why did the build break? (2)[59]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Which preprocessor definitions were active when this was built? (1)</a:t>
            </a:r>
          </a:p>
        </p:txBody>
      </p:sp>
      <p:sp>
        <p:nvSpPr>
          <p:cNvPr id="22" name="Rectangle 20"/>
          <p:cNvSpPr>
            <a:spLocks/>
          </p:cNvSpPr>
          <p:nvPr/>
        </p:nvSpPr>
        <p:spPr bwMode="auto">
          <a:xfrm>
            <a:off x="6381045" y="3883626"/>
            <a:ext cx="3161109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Building and branching (11)</a:t>
            </a:r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169488" y="3809072"/>
            <a:ext cx="2687836" cy="5268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the intent of this code? (12) [15]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does this do (6) in this case (10)? (16) 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does it implement this behavior? (4) [24]</a:t>
            </a:r>
          </a:p>
        </p:txBody>
      </p:sp>
      <p:sp>
        <p:nvSpPr>
          <p:cNvPr id="26" name="Rectangle 24"/>
          <p:cNvSpPr>
            <a:spLocks/>
          </p:cNvSpPr>
          <p:nvPr/>
        </p:nvSpPr>
        <p:spPr bwMode="auto">
          <a:xfrm>
            <a:off x="169489" y="3570418"/>
            <a:ext cx="3696891" cy="4107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Intent and Implementation (32)</a:t>
            </a:r>
          </a:p>
        </p:txBody>
      </p:sp>
      <p:sp>
        <p:nvSpPr>
          <p:cNvPr id="27" name="Rectangle 25"/>
          <p:cNvSpPr>
            <a:spLocks/>
          </p:cNvSpPr>
          <p:nvPr/>
        </p:nvSpPr>
        <p:spPr bwMode="auto">
          <a:xfrm>
            <a:off x="9291235" y="3845416"/>
            <a:ext cx="2741414" cy="29468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big is this code?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overloaded are the parameters to this function? (1)</a:t>
            </a: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9291236" y="3628160"/>
            <a:ext cx="2661047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Method properties (2)</a:t>
            </a:r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6381043" y="3510004"/>
            <a:ext cx="3036094" cy="4018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Where is this functionality implemented? (5) 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this functionality already implemented? (5) [15]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Where is this defined? (3)</a:t>
            </a: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6381043" y="3267478"/>
            <a:ext cx="1991320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Location (13)</a:t>
            </a:r>
          </a:p>
        </p:txBody>
      </p:sp>
      <p:sp>
        <p:nvSpPr>
          <p:cNvPr id="31" name="Rectangle 29"/>
          <p:cNvSpPr>
            <a:spLocks/>
          </p:cNvSpPr>
          <p:nvPr/>
        </p:nvSpPr>
        <p:spPr bwMode="auto">
          <a:xfrm>
            <a:off x="3262254" y="5487417"/>
            <a:ext cx="3337732" cy="6161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the performance of this code (5) on a large, real dataset (3)? (8)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Which part of this code takes the most time? (4)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Can this method have high stack consumption from recursion?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big is this in memory?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many of these objects get created? (1)</a:t>
            </a:r>
          </a:p>
        </p:txBody>
      </p:sp>
      <p:sp>
        <p:nvSpPr>
          <p:cNvPr id="32" name="Rectangle 30"/>
          <p:cNvSpPr>
            <a:spLocks/>
          </p:cNvSpPr>
          <p:nvPr/>
        </p:nvSpPr>
        <p:spPr bwMode="auto">
          <a:xfrm>
            <a:off x="3262256" y="5209265"/>
            <a:ext cx="2187773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Performance (16)</a:t>
            </a:r>
          </a:p>
        </p:txBody>
      </p:sp>
      <p:sp>
        <p:nvSpPr>
          <p:cNvPr id="33" name="Rectangle 31"/>
          <p:cNvSpPr>
            <a:spLocks/>
          </p:cNvSpPr>
          <p:nvPr/>
        </p:nvSpPr>
        <p:spPr bwMode="auto">
          <a:xfrm>
            <a:off x="9291236" y="2724741"/>
            <a:ext cx="2955727" cy="4018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threads reach this code (4) or data structure (2)? (6)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this class or method thread-safe? (2) 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members of this class does this lock protect? (1)</a:t>
            </a:r>
          </a:p>
        </p:txBody>
      </p:sp>
      <p:sp>
        <p:nvSpPr>
          <p:cNvPr id="34" name="Rectangle 32"/>
          <p:cNvSpPr>
            <a:spLocks/>
          </p:cNvSpPr>
          <p:nvPr/>
        </p:nvSpPr>
        <p:spPr bwMode="auto">
          <a:xfrm>
            <a:off x="9266647" y="2501139"/>
            <a:ext cx="2303859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Concurrency (9)</a:t>
            </a:r>
          </a:p>
        </p:txBody>
      </p:sp>
      <p:sp>
        <p:nvSpPr>
          <p:cNvPr id="35" name="Rectangle 33"/>
          <p:cNvSpPr>
            <a:spLocks/>
          </p:cNvSpPr>
          <p:nvPr/>
        </p:nvSpPr>
        <p:spPr bwMode="auto">
          <a:xfrm>
            <a:off x="3262254" y="4407019"/>
            <a:ext cx="3152180" cy="8393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assumptions about preconditions does this code make? (5)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assumptions about pre(3)/post(2)conditions can be made?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exceptions or errors can this method generate?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are the constraints on or normal values of this variable?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the correct order for calling these methods or initializing these objects?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responsible for updating this field? (1)</a:t>
            </a:r>
          </a:p>
        </p:txBody>
      </p:sp>
      <p:sp>
        <p:nvSpPr>
          <p:cNvPr id="36" name="Rectangle 34"/>
          <p:cNvSpPr>
            <a:spLocks/>
          </p:cNvSpPr>
          <p:nvPr/>
        </p:nvSpPr>
        <p:spPr bwMode="auto">
          <a:xfrm>
            <a:off x="3262255" y="4140742"/>
            <a:ext cx="1919883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Contracts (17)</a:t>
            </a:r>
          </a:p>
        </p:txBody>
      </p:sp>
      <p:sp>
        <p:nvSpPr>
          <p:cNvPr id="37" name="Rectangle 35"/>
          <p:cNvSpPr>
            <a:spLocks/>
          </p:cNvSpPr>
          <p:nvPr/>
        </p:nvSpPr>
        <p:spPr bwMode="auto">
          <a:xfrm>
            <a:off x="3262254" y="3036312"/>
            <a:ext cx="3480237" cy="11608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In what situations or user scenarios is this called? (3) [15][24]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parameter values does each situation pass to this method?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parameter values could lead to this case?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are the possible actual methods called by dynamic dispatch here? (6)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do calls flow across process boundaries?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many recursive calls happen during this operation?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this method or code path called frequently, or is it dead? (4)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throws this exception?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catching this exception? (1)</a:t>
            </a:r>
          </a:p>
        </p:txBody>
      </p:sp>
      <p:sp>
        <p:nvSpPr>
          <p:cNvPr id="38" name="Rectangle 36"/>
          <p:cNvSpPr>
            <a:spLocks/>
          </p:cNvSpPr>
          <p:nvPr/>
        </p:nvSpPr>
        <p:spPr bwMode="auto">
          <a:xfrm>
            <a:off x="3262255" y="2795304"/>
            <a:ext cx="2553891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Control flow (19)</a:t>
            </a:r>
          </a:p>
        </p:txBody>
      </p:sp>
      <p:sp>
        <p:nvSpPr>
          <p:cNvPr id="39" name="Rectangle 37"/>
          <p:cNvSpPr>
            <a:spLocks/>
          </p:cNvSpPr>
          <p:nvPr/>
        </p:nvSpPr>
        <p:spPr bwMode="auto">
          <a:xfrm>
            <a:off x="9291236" y="3354283"/>
            <a:ext cx="2661047" cy="29468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depends on this code or design decision? (4)[7]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does this code depend on? (1)</a:t>
            </a:r>
          </a:p>
        </p:txBody>
      </p:sp>
      <p:sp>
        <p:nvSpPr>
          <p:cNvPr id="40" name="Rectangle 38"/>
          <p:cNvSpPr>
            <a:spLocks/>
          </p:cNvSpPr>
          <p:nvPr/>
        </p:nvSpPr>
        <p:spPr bwMode="auto">
          <a:xfrm>
            <a:off x="9291236" y="3110238"/>
            <a:ext cx="2205633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Dependencies (5)</a:t>
            </a:r>
          </a:p>
        </p:txBody>
      </p:sp>
      <p:sp>
        <p:nvSpPr>
          <p:cNvPr id="41" name="Rectangle 39"/>
          <p:cNvSpPr>
            <a:spLocks/>
          </p:cNvSpPr>
          <p:nvPr/>
        </p:nvSpPr>
        <p:spPr bwMode="auto">
          <a:xfrm>
            <a:off x="6381044" y="2437017"/>
            <a:ext cx="3295055" cy="8393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the original source of this data? (2) [15]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code directly or indirectly uses this data? (5)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Where is the data referenced by this variable modified? (2)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Where can this global variable be changed? (1)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Where is this data structure used (1) for this purpose (1)? (2) 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parts of this data structure are modified by this code? (1) 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resources is this code using? (1)</a:t>
            </a:r>
          </a:p>
        </p:txBody>
      </p:sp>
      <p:sp>
        <p:nvSpPr>
          <p:cNvPr id="42" name="Rectangle 40"/>
          <p:cNvSpPr>
            <a:spLocks/>
          </p:cNvSpPr>
          <p:nvPr/>
        </p:nvSpPr>
        <p:spPr bwMode="auto">
          <a:xfrm>
            <a:off x="6381044" y="2190025"/>
            <a:ext cx="2143125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Data flow (14)</a:t>
            </a:r>
          </a:p>
        </p:txBody>
      </p:sp>
      <p:sp>
        <p:nvSpPr>
          <p:cNvPr id="43" name="Rectangle 41"/>
          <p:cNvSpPr>
            <a:spLocks/>
          </p:cNvSpPr>
          <p:nvPr/>
        </p:nvSpPr>
        <p:spPr bwMode="auto">
          <a:xfrm>
            <a:off x="6381044" y="1606555"/>
            <a:ext cx="3116461" cy="6161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are the composition, ownership, or usage relationships of this type? (5) 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this type’s type hierarchy? (4) 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implements this interface? (4) 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Where is this method overridden? (2)</a:t>
            </a:r>
          </a:p>
        </p:txBody>
      </p:sp>
      <p:sp>
        <p:nvSpPr>
          <p:cNvPr id="44" name="Rectangle 42"/>
          <p:cNvSpPr>
            <a:spLocks/>
          </p:cNvSpPr>
          <p:nvPr/>
        </p:nvSpPr>
        <p:spPr bwMode="auto">
          <a:xfrm>
            <a:off x="6381043" y="1341705"/>
            <a:ext cx="2741414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Type relationships (15)</a:t>
            </a:r>
          </a:p>
        </p:txBody>
      </p:sp>
      <p:sp>
        <p:nvSpPr>
          <p:cNvPr id="45" name="Rectangle 43"/>
          <p:cNvSpPr>
            <a:spLocks/>
          </p:cNvSpPr>
          <p:nvPr/>
        </p:nvSpPr>
        <p:spPr bwMode="auto">
          <a:xfrm>
            <a:off x="6381044" y="5190211"/>
            <a:ext cx="2661047" cy="5089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does this code interact with libraries? (4)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the architecture of the code base? (3)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is this functionality organized into layers? (1)</a:t>
            </a:r>
            <a:r>
              <a:rPr lang="en-US" sz="600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/>
            </a:r>
            <a:br>
              <a:rPr lang="en-US" sz="600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our API understandable and flexible? (3)</a:t>
            </a:r>
          </a:p>
        </p:txBody>
      </p:sp>
      <p:sp>
        <p:nvSpPr>
          <p:cNvPr id="46" name="Rectangle 44"/>
          <p:cNvSpPr>
            <a:spLocks/>
          </p:cNvSpPr>
          <p:nvPr/>
        </p:nvSpPr>
        <p:spPr bwMode="auto">
          <a:xfrm>
            <a:off x="6381044" y="4939900"/>
            <a:ext cx="2482453" cy="55364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Architecture (11)</a:t>
            </a:r>
            <a:b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</a:br>
            <a:endParaRPr lang="en-US" sz="1700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415885" y="542815"/>
            <a:ext cx="155677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600" i="1" dirty="0"/>
              <a:t> (PLATEAU'2010)</a:t>
            </a:r>
          </a:p>
        </p:txBody>
      </p:sp>
      <p:sp>
        <p:nvSpPr>
          <p:cNvPr id="49" name="Rectangle 7"/>
          <p:cNvSpPr>
            <a:spLocks/>
          </p:cNvSpPr>
          <p:nvPr/>
        </p:nvSpPr>
        <p:spPr bwMode="auto">
          <a:xfrm>
            <a:off x="9302963" y="5015618"/>
            <a:ext cx="2839641" cy="4018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What is the policy for doing this? (10) [24]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Is this the correct policy for doing this? (2) [15]</a:t>
            </a:r>
            <a:r>
              <a:rPr lang="en-US" sz="600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/>
            </a:r>
            <a:br>
              <a:rPr lang="en-US" sz="600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is the allocation lifetime of this object maintained? (3)</a:t>
            </a:r>
          </a:p>
        </p:txBody>
      </p:sp>
      <p:sp>
        <p:nvSpPr>
          <p:cNvPr id="50" name="Rectangle 8"/>
          <p:cNvSpPr>
            <a:spLocks/>
          </p:cNvSpPr>
          <p:nvPr/>
        </p:nvSpPr>
        <p:spPr bwMode="auto">
          <a:xfrm>
            <a:off x="9302963" y="4773091"/>
            <a:ext cx="1643063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Policies (15)</a:t>
            </a:r>
          </a:p>
        </p:txBody>
      </p:sp>
      <p:sp>
        <p:nvSpPr>
          <p:cNvPr id="51" name="Rectangle 21"/>
          <p:cNvSpPr>
            <a:spLocks/>
          </p:cNvSpPr>
          <p:nvPr/>
        </p:nvSpPr>
        <p:spPr bwMode="auto">
          <a:xfrm>
            <a:off x="9326713" y="4399469"/>
            <a:ext cx="3125391" cy="4018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Who is the owner or expert for this code? (3)[7]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How do I convince my teammates to do this the “right way”? (12)</a:t>
            </a:r>
            <a:b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</a:br>
            <a:r>
              <a:rPr lang="en-US" sz="800" dirty="0">
                <a:latin typeface="Times New Roman Italic" charset="0"/>
                <a:cs typeface="Times New Roman Italic" charset="0"/>
                <a:sym typeface="Times New Roman Italic" charset="0"/>
              </a:rPr>
              <a:t>Did my teammates do this? (1)</a:t>
            </a:r>
          </a:p>
        </p:txBody>
      </p:sp>
      <p:sp>
        <p:nvSpPr>
          <p:cNvPr id="52" name="Rectangle 22"/>
          <p:cNvSpPr>
            <a:spLocks/>
          </p:cNvSpPr>
          <p:nvPr/>
        </p:nvSpPr>
        <p:spPr bwMode="auto">
          <a:xfrm>
            <a:off x="9302962" y="4171763"/>
            <a:ext cx="1991320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21457" bIns="0" anchor="ctr"/>
          <a:lstStyle/>
          <a:p>
            <a:pPr algn="l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Teammates (16)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749D-ACD8-4639-AA4F-6048D67EFA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opportunities for better tools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Of all the reported questions</a:t>
            </a:r>
          </a:p>
          <a:p>
            <a:pPr lvl="1"/>
            <a:r>
              <a:rPr lang="en-US" smtClean="0"/>
              <a:t>34% addressed by commercial tools</a:t>
            </a:r>
          </a:p>
          <a:p>
            <a:pPr lvl="1"/>
            <a:r>
              <a:rPr lang="en-US" smtClean="0"/>
              <a:t>25% addressed by research tools</a:t>
            </a:r>
          </a:p>
          <a:p>
            <a:pPr lvl="1"/>
            <a:r>
              <a:rPr lang="en-US" smtClean="0"/>
              <a:t>41% unaddressed by any tools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2015 – Brad A.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0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10823"/>
          </a:xfrm>
        </p:spPr>
        <p:txBody>
          <a:bodyPr/>
          <a:lstStyle/>
          <a:p>
            <a:r>
              <a:rPr lang="en-US" dirty="0" smtClean="0"/>
              <a:t>Example of Interviews: Immutability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83" y="1133061"/>
            <a:ext cx="10972800" cy="5287961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Michael Coblenz, Joshua Sunshine, Jonathan Aldrich, Brad Myers, Sam Weber, Forrest Shull, "Exploring Language Support for Immutability" ICSE'2016. pp. 736-747.</a:t>
            </a:r>
          </a:p>
          <a:p>
            <a:r>
              <a:rPr lang="en-US" dirty="0" smtClean="0"/>
              <a:t>Experts recommend making classes immutable so instances cannot change accidentally</a:t>
            </a:r>
          </a:p>
          <a:p>
            <a:pPr lvl="1"/>
            <a:r>
              <a:rPr lang="en-US" dirty="0" smtClean="0"/>
              <a:t>Thread safe, more secure, no unexpected state changes, etc.</a:t>
            </a:r>
          </a:p>
          <a:p>
            <a:r>
              <a:rPr lang="en-US" dirty="0" smtClean="0"/>
              <a:t>Usability studies suggest programmers prefer classes that can change</a:t>
            </a:r>
          </a:p>
          <a:p>
            <a:r>
              <a:rPr lang="en-US" dirty="0" smtClean="0"/>
              <a:t>Various relevant language features</a:t>
            </a:r>
          </a:p>
          <a:p>
            <a:pPr lvl="1"/>
            <a:r>
              <a:rPr lang="en-US" dirty="0" smtClean="0"/>
              <a:t>C++ </a:t>
            </a:r>
            <a:r>
              <a:rPr lang="en-US" dirty="0" err="1" smtClean="0"/>
              <a:t>const</a:t>
            </a:r>
            <a:r>
              <a:rPr lang="en-US" dirty="0" smtClean="0"/>
              <a:t>, Java final, </a:t>
            </a:r>
            <a:r>
              <a:rPr lang="en-US" dirty="0" err="1" smtClean="0"/>
              <a:t>Obj</a:t>
            </a:r>
            <a:r>
              <a:rPr lang="en-US" dirty="0" smtClean="0"/>
              <a:t>-C immutable collections, .NET Freezable, etc.</a:t>
            </a:r>
          </a:p>
          <a:p>
            <a:r>
              <a:rPr lang="en-US" dirty="0" smtClean="0"/>
              <a:t>Semi-structured interviews with a convenience sample of 8 software engineers </a:t>
            </a:r>
          </a:p>
          <a:p>
            <a:pPr lvl="1"/>
            <a:r>
              <a:rPr lang="en-US" dirty="0" smtClean="0"/>
              <a:t>Agreed that mutability is a frequent source of bugs</a:t>
            </a:r>
          </a:p>
          <a:p>
            <a:pPr lvl="1"/>
            <a:r>
              <a:rPr lang="en-US" dirty="0" smtClean="0"/>
              <a:t>But none of these features are what is needed</a:t>
            </a:r>
          </a:p>
          <a:p>
            <a:pPr lvl="1"/>
            <a:r>
              <a:rPr lang="en-US" dirty="0" smtClean="0"/>
              <a:t>Preferred transitive, class-based immutability</a:t>
            </a:r>
          </a:p>
          <a:p>
            <a:pPr lvl="2"/>
            <a:r>
              <a:rPr lang="en-US" dirty="0" smtClean="0"/>
              <a:t>Provide this in the Glacier tool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dirty="0" smtClean="0"/>
              <a:t>© 2017 – Brad A. Myers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69949"/>
          </a:xfrm>
        </p:spPr>
        <p:txBody>
          <a:bodyPr/>
          <a:lstStyle/>
          <a:p>
            <a:r>
              <a:rPr lang="en-US" dirty="0" smtClean="0"/>
              <a:t>Exploratory Lab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6287"/>
            <a:ext cx="10972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understand what is happening</a:t>
            </a:r>
          </a:p>
          <a:p>
            <a:r>
              <a:rPr lang="en-US" dirty="0" smtClean="0"/>
              <a:t>More controlled than field studies</a:t>
            </a:r>
          </a:p>
          <a:p>
            <a:pPr lvl="1"/>
            <a:r>
              <a:rPr lang="en-US" dirty="0" smtClean="0"/>
              <a:t>Can compare multiple people on same tasks</a:t>
            </a:r>
          </a:p>
          <a:p>
            <a:r>
              <a:rPr lang="en-US" dirty="0" smtClean="0"/>
              <a:t>Example: studying Eclipse for maintenance tasks</a:t>
            </a:r>
          </a:p>
          <a:p>
            <a:pPr lvl="1"/>
            <a:r>
              <a:rPr lang="en-US" sz="1900" dirty="0" smtClean="0"/>
              <a:t>Andrew J. </a:t>
            </a:r>
            <a:r>
              <a:rPr lang="en-US" sz="1900" dirty="0" err="1" smtClean="0"/>
              <a:t>Ko</a:t>
            </a:r>
            <a:r>
              <a:rPr lang="en-US" sz="1900" dirty="0" smtClean="0"/>
              <a:t>, </a:t>
            </a:r>
            <a:r>
              <a:rPr lang="en-US" sz="1900" dirty="0" err="1" smtClean="0"/>
              <a:t>Htet</a:t>
            </a:r>
            <a:r>
              <a:rPr lang="en-US" sz="1900" dirty="0" smtClean="0"/>
              <a:t> </a:t>
            </a:r>
            <a:r>
              <a:rPr lang="en-US" sz="1900" dirty="0" err="1" smtClean="0"/>
              <a:t>Htet</a:t>
            </a:r>
            <a:r>
              <a:rPr lang="en-US" sz="1900" dirty="0" smtClean="0"/>
              <a:t> Aung, and Brad A. Myers. "Eliciting Design Requirements for Maintenance-Oriented IDEs: A Detailed Study of Corrective and Perfective Maintenance Tasks". ICSE’2005. pp. 126-135. </a:t>
            </a:r>
            <a:r>
              <a:rPr lang="en-US" sz="1900" b="1" dirty="0" smtClean="0"/>
              <a:t>Winner, Distinguished Paper Award</a:t>
            </a:r>
            <a:r>
              <a:rPr lang="en-US" sz="1900" dirty="0" smtClean="0"/>
              <a:t>.</a:t>
            </a:r>
          </a:p>
          <a:p>
            <a:pPr lvl="1"/>
            <a:r>
              <a:rPr lang="en-US" dirty="0" smtClean="0"/>
              <a:t>Detailed study of fixing bugs and adding features</a:t>
            </a:r>
          </a:p>
          <a:p>
            <a:pPr lvl="1"/>
            <a:r>
              <a:rPr lang="en-US" dirty="0" smtClean="0"/>
              <a:t>Dataset used for 3 different award-winning papers: interruptions, navigation, code editing behaviors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93559" y="5689084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90099"/>
                </a:solidFill>
              </a:rPr>
              <a:t>=35%</a:t>
            </a:r>
            <a:endParaRPr lang="en-US" sz="2800" dirty="0">
              <a:solidFill>
                <a:srgbClr val="990099"/>
              </a:solidFill>
            </a:endParaRPr>
          </a:p>
        </p:txBody>
      </p:sp>
      <p:graphicFrame>
        <p:nvGraphicFramePr>
          <p:cNvPr id="7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60798"/>
              </p:ext>
            </p:extLst>
          </p:nvPr>
        </p:nvGraphicFramePr>
        <p:xfrm>
          <a:off x="1524001" y="5046814"/>
          <a:ext cx="7892716" cy="1811187"/>
        </p:xfrm>
        <a:graphic>
          <a:graphicData uri="http://schemas.openxmlformats.org/drawingml/2006/table">
            <a:tbl>
              <a:tblPr/>
              <a:tblGrid>
                <a:gridCol w="591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548">
                <a:tc>
                  <a:txBody>
                    <a:bodyPr/>
                    <a:lstStyle/>
                    <a:p>
                      <a:pPr marL="242888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Interactive Bottleneck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Overall Cost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83">
                <a:tc>
                  <a:txBody>
                    <a:bodyPr/>
                    <a:lstStyle/>
                    <a:p>
                      <a:pPr marL="242888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Navigating to fragment in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same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 file 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via scrolling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sym typeface="Gill Sans Light" charset="0"/>
                        </a:rPr>
                        <a:t>~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 11 minutes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29">
                <a:tc>
                  <a:txBody>
                    <a:bodyPr/>
                    <a:lstStyle/>
                    <a:p>
                      <a:pPr marL="242888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Navigating to fragment in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different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 file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via tabs and explorer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sym typeface="Gill Sans Light" charset="0"/>
                        </a:rPr>
                        <a:t>~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  7 minutes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68">
                <a:tc>
                  <a:txBody>
                    <a:bodyPr/>
                    <a:lstStyle/>
                    <a:p>
                      <a:pPr marL="242888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Recovering working set after returning to a task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sym typeface="Gill Sans Light" charset="0"/>
                        </a:rPr>
                        <a:t>~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Light" charset="0"/>
                          <a:sym typeface="Gill Sans Light" charset="0"/>
                        </a:rPr>
                        <a:t>  1 minute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169863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Total Costs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~19 minutes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1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38200"/>
          </a:xfrm>
        </p:spPr>
        <p:txBody>
          <a:bodyPr/>
          <a:lstStyle/>
          <a:p>
            <a:r>
              <a:rPr lang="en-US" dirty="0" smtClean="0"/>
              <a:t>Can Create “Models” from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417638"/>
            <a:ext cx="7133465" cy="4830762"/>
          </a:xfrm>
        </p:spPr>
        <p:txBody>
          <a:bodyPr>
            <a:normAutofit/>
          </a:bodyPr>
          <a:lstStyle/>
          <a:p>
            <a:r>
              <a:rPr lang="en-US" dirty="0" smtClean="0"/>
              <a:t>Explanations of observed behaviors</a:t>
            </a:r>
          </a:p>
          <a:p>
            <a:r>
              <a:rPr lang="en-US" dirty="0" smtClean="0"/>
              <a:t>Idealized, but based on real data</a:t>
            </a:r>
          </a:p>
          <a:p>
            <a:r>
              <a:rPr lang="en-US" dirty="0" smtClean="0"/>
              <a:t>Example: causes of breakdowns when trying to debug</a:t>
            </a:r>
          </a:p>
          <a:p>
            <a:pPr lvl="1"/>
            <a:r>
              <a:rPr lang="en-US" dirty="0" smtClean="0"/>
              <a:t>Today, users must </a:t>
            </a:r>
            <a:r>
              <a:rPr lang="en-US" dirty="0" smtClean="0">
                <a:solidFill>
                  <a:schemeClr val="tx2"/>
                </a:solidFill>
              </a:rPr>
              <a:t>guess</a:t>
            </a:r>
            <a:r>
              <a:rPr lang="en-US" dirty="0" smtClean="0"/>
              <a:t> where bug is or where to look &amp; are often </a:t>
            </a:r>
            <a:r>
              <a:rPr lang="en-US" dirty="0" smtClean="0">
                <a:solidFill>
                  <a:schemeClr val="tx2"/>
                </a:solidFill>
              </a:rPr>
              <a:t>wrong</a:t>
            </a:r>
          </a:p>
          <a:p>
            <a:pPr lvl="1"/>
            <a:r>
              <a:rPr lang="en-US" sz="1800" dirty="0" smtClean="0"/>
              <a:t>Andrew J. </a:t>
            </a:r>
            <a:r>
              <a:rPr lang="en-US" sz="1800" dirty="0" err="1" smtClean="0"/>
              <a:t>Ko</a:t>
            </a:r>
            <a:r>
              <a:rPr lang="en-US" sz="1800" dirty="0" smtClean="0"/>
              <a:t> and Brad A. Myers. "Development and Evaluation of a Model of Programming Errors". 2003. IEEE Symposium on End-User and Domain-Specific Programming (EUP'03), part of the IEEE Symposia on Human-Centric Computing Languages and Environments  </a:t>
            </a:r>
            <a:r>
              <a:rPr lang="en-US" sz="1800" dirty="0" smtClean="0">
                <a:hlinkClick r:id="rId2"/>
              </a:rPr>
              <a:t>(HCC'03)</a:t>
            </a:r>
            <a:r>
              <a:rPr lang="en-US" sz="1800" dirty="0" smtClean="0"/>
              <a:t>. October 28-31, 2003. Auckland, New Zealand. pp. 7-14. </a:t>
            </a:r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2012 – Brad A.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00" y="1106488"/>
            <a:ext cx="4019727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7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91339"/>
          </a:xfrm>
        </p:spPr>
        <p:txBody>
          <a:bodyPr/>
          <a:lstStyle/>
          <a:p>
            <a:r>
              <a:rPr lang="en-US" dirty="0" smtClean="0"/>
              <a:t>Corpus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" y="1116537"/>
            <a:ext cx="11710416" cy="3380820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Mary Beth Kery, Claire Le </a:t>
            </a:r>
            <a:r>
              <a:rPr lang="en-US" sz="1800" dirty="0" err="1"/>
              <a:t>Goues</a:t>
            </a:r>
            <a:r>
              <a:rPr lang="en-US" sz="1800" dirty="0"/>
              <a:t>, Brad A. Myers, "Examining Programmer Practices for Locally Handling Exceptions", </a:t>
            </a:r>
            <a:r>
              <a:rPr lang="en-US" sz="1800" i="1" dirty="0"/>
              <a:t>Proceedings of the 13th International Conference on Mining Software Repositories</a:t>
            </a:r>
            <a:r>
              <a:rPr lang="en-US" sz="1800" dirty="0"/>
              <a:t> (</a:t>
            </a:r>
            <a:r>
              <a:rPr lang="en-US" sz="1800" dirty="0">
                <a:hlinkClick r:id="rId3"/>
              </a:rPr>
              <a:t>MSR'2016</a:t>
            </a:r>
            <a:r>
              <a:rPr lang="en-US" sz="1800" dirty="0"/>
              <a:t>) Mining Challenge Track, Austin, TX, USA, 14-15 May, 2016. pp. 484-487. </a:t>
            </a:r>
            <a:r>
              <a:rPr lang="en-US" sz="1800" dirty="0">
                <a:hlinkClick r:id="rId4"/>
              </a:rPr>
              <a:t>ACM DL</a:t>
            </a:r>
            <a:r>
              <a:rPr lang="en-US" sz="1800" dirty="0"/>
              <a:t> or </a:t>
            </a:r>
            <a:r>
              <a:rPr lang="en-US" sz="1800" dirty="0">
                <a:hlinkClick r:id="rId5"/>
              </a:rPr>
              <a:t>local pdf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r>
              <a:rPr lang="en-US" dirty="0" smtClean="0"/>
              <a:t>Studied 11 million Java try/catch blocks from GitHub using Boa tool</a:t>
            </a:r>
          </a:p>
          <a:p>
            <a:r>
              <a:rPr lang="en-US" dirty="0" smtClean="0"/>
              <a:t>12% of catch blocks were completely empty. </a:t>
            </a:r>
          </a:p>
          <a:p>
            <a:r>
              <a:rPr lang="en-US" dirty="0" smtClean="0"/>
              <a:t>25% of all exceptions caught are simply Exception</a:t>
            </a:r>
          </a:p>
          <a:p>
            <a:r>
              <a:rPr lang="en-US" dirty="0" smtClean="0"/>
              <a:t>Motivated a new tool to help programmers write better exception handling code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60" y="4496974"/>
            <a:ext cx="10965467" cy="23610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4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66807"/>
          </a:xfrm>
        </p:spPr>
        <p:txBody>
          <a:bodyPr/>
          <a:lstStyle/>
          <a:p>
            <a:r>
              <a:rPr lang="en-US" dirty="0" smtClean="0"/>
              <a:t>Human Centered Approaches?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93" y="1021394"/>
            <a:ext cx="10972800" cy="52879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Concerned with everything the user encounters</a:t>
            </a:r>
          </a:p>
          <a:p>
            <a:pPr lvl="1"/>
            <a:r>
              <a:rPr lang="en-US" dirty="0" smtClean="0"/>
              <a:t>Functionality &amp; Usefulness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Labels</a:t>
            </a:r>
          </a:p>
          <a:p>
            <a:pPr lvl="1"/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Speed of response</a:t>
            </a:r>
          </a:p>
          <a:p>
            <a:pPr lvl="1"/>
            <a:r>
              <a:rPr lang="en-US" dirty="0" smtClean="0"/>
              <a:t>Emotional Impact</a:t>
            </a:r>
          </a:p>
          <a:p>
            <a:pPr lvl="1"/>
            <a:r>
              <a:rPr lang="en-US" dirty="0" smtClean="0"/>
              <a:t>Context (social environment in which use happens)</a:t>
            </a:r>
          </a:p>
          <a:p>
            <a:pPr lvl="1"/>
            <a:r>
              <a:rPr lang="en-US" dirty="0" smtClean="0"/>
              <a:t>Documentation &amp; Help</a:t>
            </a:r>
          </a:p>
          <a:p>
            <a:r>
              <a:rPr lang="en-US" dirty="0"/>
              <a:t>Measures:</a:t>
            </a:r>
          </a:p>
          <a:p>
            <a:pPr lvl="1"/>
            <a:r>
              <a:rPr lang="en-US" dirty="0"/>
              <a:t>Learnability, Productivity, Errors, …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Some </a:t>
            </a:r>
            <a:r>
              <a:rPr lang="en-US" dirty="0">
                <a:solidFill>
                  <a:schemeClr val="tx2"/>
                </a:solidFill>
              </a:rPr>
              <a:t>aspects of this topic covered in Lecture 1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Focus on new material here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06775" y="6397689"/>
            <a:ext cx="3860800" cy="457200"/>
          </a:xfrm>
        </p:spPr>
        <p:txBody>
          <a:bodyPr/>
          <a:lstStyle/>
          <a:p>
            <a:r>
              <a:rPr lang="en-US" dirty="0" smtClean="0"/>
              <a:t>© 2017 – Brad A.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78774"/>
          </a:xfrm>
        </p:spPr>
        <p:txBody>
          <a:bodyPr/>
          <a:lstStyle/>
          <a:p>
            <a:r>
              <a:rPr lang="en-US" dirty="0" smtClean="0"/>
              <a:t>Editor Log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30762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YoungSeok</a:t>
            </a:r>
            <a:r>
              <a:rPr lang="en-US" sz="1800" dirty="0"/>
              <a:t> Yoon and Brad A. Myers, "A Longitudinal Study of Programmers’ Backtracking,"</a:t>
            </a:r>
            <a:r>
              <a:rPr lang="en-US" sz="1800" i="1" dirty="0"/>
              <a:t> 2014 IEEE Symposium on Visual Languages and Human-Centric Computing (VL/HCC'14),</a:t>
            </a:r>
            <a:r>
              <a:rPr lang="en-US" sz="1800" dirty="0"/>
              <a:t>Melbourne, Australia, 28 July - 1 August 2014. pp. 101-108. </a:t>
            </a:r>
            <a:r>
              <a:rPr lang="en-US" sz="1800" dirty="0">
                <a:hlinkClick r:id="rId2"/>
              </a:rPr>
              <a:t>local </a:t>
            </a:r>
            <a:r>
              <a:rPr lang="en-US" sz="1800" dirty="0" smtClean="0">
                <a:hlinkClick r:id="rId2"/>
              </a:rPr>
              <a:t>pdf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For example, we wondered how often developers backtrack (return code to a previous state) while editing code, possibly by using the editor’s undo command. So, we analyzed 1,460 hours of fine-grained code-editing logs from 21 developers. We detected 15,095 backtracking instances, for an average rate of 10.3 per hour. This motivated us to create Azurite, an Eclipse plug-in that provides more flexible selective undo, in which developers can undo past edits without necessarily undoing more recent ones.11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0" y="4184280"/>
            <a:ext cx="7335078" cy="2146519"/>
          </a:xfrm>
        </p:spPr>
        <p:txBody>
          <a:bodyPr/>
          <a:lstStyle/>
          <a:p>
            <a:r>
              <a:rPr lang="en-US" dirty="0" smtClean="0"/>
              <a:t>Now know the problem, what is the solution?</a:t>
            </a:r>
          </a:p>
          <a:p>
            <a:r>
              <a:rPr lang="en-US" dirty="0" smtClean="0"/>
              <a:t>How do I design it so it is attractive and effective?</a:t>
            </a:r>
          </a:p>
        </p:txBody>
      </p:sp>
      <p:pic>
        <p:nvPicPr>
          <p:cNvPr id="5" name="Picture 6" descr="C:\Users\bam\Documents\papers\natprog\ICSE 2012 Switzerland\lifecycle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138" y="1178679"/>
            <a:ext cx="3339433" cy="2917093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 rot="1825934">
            <a:off x="6600094" y="2237537"/>
            <a:ext cx="1123926" cy="147075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733737" y="4184280"/>
            <a:ext cx="4273384" cy="193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sz="2800" dirty="0">
                <a:ea typeface="Tahoma" pitchFamily="34" charset="0"/>
                <a:cs typeface="Tahoma" pitchFamily="34" charset="0"/>
              </a:rPr>
              <a:t>   Design Practices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“Natural programming”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Graphic &amp; Interaction Design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Prototyping</a:t>
            </a:r>
            <a:r>
              <a:rPr lang="en-US" sz="2400" dirty="0">
                <a:latin typeface="Verdana" pitchFamily="-112" charset="0"/>
                <a:ea typeface="ＭＳ Ｐゴシック" pitchFamily="-112" charset="-128"/>
                <a:cs typeface="ＭＳ Ｐゴシック" pitchFamily="-112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06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Programming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 developed by my group to elicit developer’s “natural” expressions</a:t>
            </a:r>
          </a:p>
          <a:p>
            <a:pPr lvl="1"/>
            <a:r>
              <a:rPr lang="en-US" dirty="0"/>
              <a:t>Mental models of tasks, vocabulary, etc.</a:t>
            </a:r>
          </a:p>
          <a:p>
            <a:r>
              <a:rPr lang="en-US" dirty="0" smtClean="0"/>
              <a:t>When want design to be easily learned by novices</a:t>
            </a:r>
          </a:p>
          <a:p>
            <a:r>
              <a:rPr lang="en-US" dirty="0" smtClean="0"/>
              <a:t>But biased by what they already know</a:t>
            </a:r>
          </a:p>
          <a:p>
            <a:pPr lvl="1"/>
            <a:r>
              <a:rPr lang="en-US" dirty="0" smtClean="0"/>
              <a:t>Graphic designers will think </a:t>
            </a:r>
            <a:r>
              <a:rPr lang="en-US" dirty="0" err="1" smtClean="0"/>
              <a:t>PhotoShop</a:t>
            </a:r>
            <a:r>
              <a:rPr lang="en-US" dirty="0" smtClean="0"/>
              <a:t> is “natural”</a:t>
            </a:r>
          </a:p>
          <a:p>
            <a:pPr lvl="1"/>
            <a:r>
              <a:rPr lang="en-US" dirty="0" smtClean="0"/>
              <a:t>Programmers will think Java is “natural”</a:t>
            </a:r>
          </a:p>
          <a:p>
            <a:r>
              <a:rPr lang="en-US" i="1" dirty="0" smtClean="0"/>
              <a:t>(Introduced in previous lecture)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90336"/>
          </a:xfrm>
        </p:spPr>
        <p:txBody>
          <a:bodyPr/>
          <a:lstStyle/>
          <a:p>
            <a:r>
              <a:rPr lang="en-US" dirty="0" smtClean="0"/>
              <a:t>Interactive Behaviors for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212574"/>
            <a:ext cx="10972800" cy="472374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Brad Myers, </a:t>
            </a:r>
            <a:r>
              <a:rPr lang="en-US" sz="2200" dirty="0" err="1"/>
              <a:t>Sunyoung</a:t>
            </a:r>
            <a:r>
              <a:rPr lang="en-US" sz="2200" dirty="0"/>
              <a:t> Park, Yoko Nakano, Greg Mueller, Andrew </a:t>
            </a:r>
            <a:r>
              <a:rPr lang="en-US" sz="2200" dirty="0" err="1"/>
              <a:t>Ko</a:t>
            </a:r>
            <a:r>
              <a:rPr lang="en-US" sz="2200" dirty="0"/>
              <a:t>, "How Designers Design and Program Interactive Behaviors," </a:t>
            </a:r>
            <a:r>
              <a:rPr lang="en-US" sz="2200" i="1" dirty="0"/>
              <a:t>2008 IEEE Symposium on Visual Languages and Human-Centric Computing, VL/HCC'08</a:t>
            </a:r>
            <a:r>
              <a:rPr lang="en-US" sz="2200" dirty="0"/>
              <a:t>. Sept 15-18, 2008, </a:t>
            </a:r>
            <a:r>
              <a:rPr lang="en-US" sz="2200" dirty="0" err="1"/>
              <a:t>Herrsching</a:t>
            </a:r>
            <a:r>
              <a:rPr lang="en-US" sz="2200" dirty="0"/>
              <a:t> am </a:t>
            </a:r>
            <a:r>
              <a:rPr lang="en-US" sz="2200" dirty="0" err="1"/>
              <a:t>Ammersee</a:t>
            </a:r>
            <a:r>
              <a:rPr lang="en-US" sz="2200" dirty="0"/>
              <a:t>, Germany. pp. 177-184. </a:t>
            </a:r>
            <a:r>
              <a:rPr lang="en-US" sz="2200" dirty="0">
                <a:hlinkClick r:id="rId3"/>
              </a:rPr>
              <a:t>pdf</a:t>
            </a:r>
            <a:r>
              <a:rPr lang="en-US" sz="2200" dirty="0"/>
              <a:t>. See also </a:t>
            </a:r>
            <a:r>
              <a:rPr lang="en-US" sz="2200" dirty="0">
                <a:hlinkClick r:id="rId4"/>
              </a:rPr>
              <a:t>the original survey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dirty="0" smtClean="0"/>
              <a:t>Natural Programming elicitation</a:t>
            </a:r>
          </a:p>
          <a:p>
            <a:r>
              <a:rPr lang="en-US" dirty="0" smtClean="0"/>
              <a:t>Studied natural expression for interactive behaviors &amp; animations</a:t>
            </a:r>
          </a:p>
          <a:p>
            <a:r>
              <a:rPr lang="en-US" dirty="0" smtClean="0"/>
              <a:t>Before and after pictures</a:t>
            </a:r>
            <a:br>
              <a:rPr lang="en-US" dirty="0" smtClean="0"/>
            </a:br>
            <a:r>
              <a:rPr lang="en-US" dirty="0" smtClean="0"/>
              <a:t>of primitives of</a:t>
            </a:r>
            <a:br>
              <a:rPr lang="en-US" dirty="0" smtClean="0"/>
            </a:br>
            <a:r>
              <a:rPr lang="en-US" dirty="0" smtClean="0"/>
              <a:t>interactive behaviors</a:t>
            </a:r>
          </a:p>
          <a:p>
            <a:r>
              <a:rPr lang="en-US" dirty="0" smtClean="0"/>
              <a:t>More use of constraints</a:t>
            </a:r>
          </a:p>
          <a:p>
            <a:r>
              <a:rPr lang="en-US" dirty="0" smtClean="0"/>
              <a:t>Consistent wording -- “appears”,</a:t>
            </a:r>
            <a:br>
              <a:rPr lang="en-US" dirty="0" smtClean="0"/>
            </a:br>
            <a:r>
              <a:rPr lang="en-US" dirty="0" smtClean="0"/>
              <a:t>“fades out”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2015 – Brad A. Myers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5" descr="Fig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006" y="3419061"/>
            <a:ext cx="5735994" cy="235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25482"/>
          </a:xfrm>
        </p:spPr>
        <p:txBody>
          <a:bodyPr/>
          <a:lstStyle/>
          <a:p>
            <a:r>
              <a:rPr lang="en-US" dirty="0" smtClean="0"/>
              <a:t>Graphic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4" y="1004503"/>
            <a:ext cx="11590362" cy="48551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Importance of graphic design and interaction design</a:t>
            </a:r>
          </a:p>
          <a:p>
            <a:r>
              <a:rPr lang="en-US" dirty="0" smtClean="0"/>
              <a:t>Software Engineers (and researchers) are not necessarily</a:t>
            </a:r>
            <a:br>
              <a:rPr lang="en-US" dirty="0" smtClean="0"/>
            </a:br>
            <a:r>
              <a:rPr lang="en-US" dirty="0" smtClean="0"/>
              <a:t>the best interaction designers</a:t>
            </a:r>
          </a:p>
          <a:p>
            <a:r>
              <a:rPr lang="en-US" dirty="0" smtClean="0"/>
              <a:t>Design can have a big impact even with same functionality</a:t>
            </a:r>
          </a:p>
          <a:p>
            <a:r>
              <a:rPr lang="en-US" dirty="0" smtClean="0"/>
              <a:t>Might involve designers for colors, icons, which controls, layout, …</a:t>
            </a:r>
          </a:p>
          <a:p>
            <a:r>
              <a:rPr lang="en-US" dirty="0" err="1" smtClean="0"/>
              <a:t>InterState</a:t>
            </a:r>
            <a:r>
              <a:rPr lang="en-US" dirty="0" smtClean="0"/>
              <a:t> system combines state transition diagrams and spreadsheets.</a:t>
            </a:r>
          </a:p>
          <a:p>
            <a:r>
              <a:rPr lang="en-US" sz="2100" dirty="0" smtClean="0"/>
              <a:t>Stephen </a:t>
            </a:r>
            <a:r>
              <a:rPr lang="en-US" sz="2100" dirty="0" err="1" smtClean="0"/>
              <a:t>Oney</a:t>
            </a:r>
            <a:r>
              <a:rPr lang="en-US" sz="2100" dirty="0" smtClean="0"/>
              <a:t>, Brad A. Myers, and Joel Brandt, "</a:t>
            </a:r>
            <a:r>
              <a:rPr lang="en-US" sz="2100" dirty="0" err="1" smtClean="0"/>
              <a:t>InterState</a:t>
            </a:r>
            <a:r>
              <a:rPr lang="en-US" sz="2100" dirty="0" smtClean="0"/>
              <a:t>: A Language and Environment for Expressing Interface Behavior", UIST'14, October 5-8, 2014, Honolulu, Hawaii. pp. 263-272. </a:t>
            </a:r>
          </a:p>
          <a:p>
            <a:pPr lvl="1"/>
            <a:r>
              <a:rPr lang="en-US" dirty="0" smtClean="0"/>
              <a:t>Carefully designed to</a:t>
            </a:r>
            <a:br>
              <a:rPr lang="en-US" dirty="0" smtClean="0"/>
            </a:br>
            <a:r>
              <a:rPr lang="en-US" dirty="0" smtClean="0"/>
              <a:t>be usable and</a:t>
            </a:r>
            <a:br>
              <a:rPr lang="en-US" dirty="0" smtClean="0"/>
            </a:br>
            <a:r>
              <a:rPr lang="en-US" dirty="0" smtClean="0"/>
              <a:t>attractive</a:t>
            </a:r>
          </a:p>
          <a:p>
            <a:pPr lvl="1"/>
            <a:r>
              <a:rPr lang="en-US" dirty="0" smtClean="0"/>
              <a:t>Good graphic design</a:t>
            </a:r>
          </a:p>
          <a:p>
            <a:pPr lvl="1"/>
            <a:r>
              <a:rPr lang="en-US" dirty="0" smtClean="0"/>
              <a:t>Animations on change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741" y="4185153"/>
            <a:ext cx="7940259" cy="2672847"/>
          </a:xfrm>
          <a:prstGeom prst="rect">
            <a:avLst/>
          </a:prstGeom>
        </p:spPr>
      </p:pic>
      <p:pic>
        <p:nvPicPr>
          <p:cNvPr id="9" name="Picture 2" descr="interstat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4678" y="1004503"/>
            <a:ext cx="1577722" cy="1437132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215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20724"/>
          </a:xfrm>
        </p:spPr>
        <p:txBody>
          <a:bodyPr/>
          <a:lstStyle/>
          <a:p>
            <a:r>
              <a:rPr lang="en-US" dirty="0" smtClean="0"/>
              <a:t>Graphic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5" y="842962"/>
            <a:ext cx="11613499" cy="5287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Whyline</a:t>
            </a:r>
            <a:r>
              <a:rPr lang="en-US" dirty="0" smtClean="0"/>
              <a:t> for Java designed to be visually appealing even though for programmers</a:t>
            </a:r>
          </a:p>
          <a:p>
            <a:r>
              <a:rPr lang="en-US" sz="2000" dirty="0"/>
              <a:t>Andrew J. </a:t>
            </a:r>
            <a:r>
              <a:rPr lang="en-US" sz="2000" dirty="0" err="1"/>
              <a:t>Ko</a:t>
            </a:r>
            <a:r>
              <a:rPr lang="en-US" sz="2000" dirty="0"/>
              <a:t> and Brad A. Myers. "Finding Causes of Program Output with the Java </a:t>
            </a:r>
            <a:r>
              <a:rPr lang="en-US" sz="2000" dirty="0" err="1"/>
              <a:t>Whyline</a:t>
            </a:r>
            <a:r>
              <a:rPr lang="en-US" sz="2000" dirty="0"/>
              <a:t>", </a:t>
            </a:r>
            <a:r>
              <a:rPr lang="en-US" sz="2000" i="1" dirty="0"/>
              <a:t>Proceedings CHI'2009: Human Factors in Computing Systems</a:t>
            </a:r>
            <a:r>
              <a:rPr lang="en-US" sz="2000" dirty="0"/>
              <a:t>. Boston, MA, April 4-9, 2009. pp. 1569-1578. </a:t>
            </a:r>
            <a:r>
              <a:rPr lang="en-US" sz="2000" dirty="0">
                <a:hlinkClick r:id="rId2"/>
              </a:rPr>
              <a:t>pdf</a:t>
            </a:r>
            <a:r>
              <a:rPr lang="en-US" sz="2000" dirty="0"/>
              <a:t> and </a:t>
            </a:r>
            <a:r>
              <a:rPr lang="en-US" sz="2000" dirty="0" smtClean="0">
                <a:hlinkClick r:id="rId3"/>
              </a:rPr>
              <a:t>video</a:t>
            </a:r>
            <a:endParaRPr lang="en-US" sz="2000" dirty="0"/>
          </a:p>
          <a:p>
            <a:r>
              <a:rPr lang="en-US" dirty="0" smtClean="0"/>
              <a:t>Might involve</a:t>
            </a:r>
            <a:br>
              <a:rPr lang="en-US" dirty="0" smtClean="0"/>
            </a:br>
            <a:r>
              <a:rPr lang="en-US" dirty="0" smtClean="0"/>
              <a:t>designers for</a:t>
            </a:r>
            <a:br>
              <a:rPr lang="en-US" dirty="0" smtClean="0"/>
            </a:br>
            <a:r>
              <a:rPr lang="en-US" dirty="0" smtClean="0"/>
              <a:t>colors, icons,</a:t>
            </a:r>
            <a:br>
              <a:rPr lang="en-US" dirty="0" smtClean="0"/>
            </a:br>
            <a:r>
              <a:rPr lang="en-US" dirty="0" smtClean="0"/>
              <a:t>which controls,</a:t>
            </a:r>
            <a:br>
              <a:rPr lang="en-US" dirty="0" smtClean="0"/>
            </a:br>
            <a:r>
              <a:rPr lang="en-US" dirty="0" smtClean="0"/>
              <a:t>layout, …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2012 – Brad A.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4" cstate="print"/>
          <a:srcRect b="8707"/>
          <a:stretch>
            <a:fillRect/>
          </a:stretch>
        </p:blipFill>
        <p:spPr bwMode="auto">
          <a:xfrm>
            <a:off x="4945224" y="2788823"/>
            <a:ext cx="7246776" cy="39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2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956754"/>
          </a:xfrm>
        </p:spPr>
        <p:txBody>
          <a:bodyPr/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7638"/>
            <a:ext cx="10972800" cy="47132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Try out designs with developers before implementing them</a:t>
            </a:r>
          </a:p>
          <a:p>
            <a:pPr lvl="1"/>
            <a:r>
              <a:rPr lang="en-US" dirty="0" smtClean="0"/>
              <a:t>Paper </a:t>
            </a:r>
          </a:p>
          <a:p>
            <a:pPr lvl="2"/>
            <a:r>
              <a:rPr lang="en-US" dirty="0" smtClean="0"/>
              <a:t>“Low fidelity prototyping”</a:t>
            </a:r>
          </a:p>
          <a:p>
            <a:pPr lvl="2"/>
            <a:r>
              <a:rPr lang="en-US" dirty="0" smtClean="0"/>
              <a:t>Often surprisingly effective</a:t>
            </a:r>
          </a:p>
          <a:p>
            <a:pPr lvl="2"/>
            <a:r>
              <a:rPr lang="en-US" dirty="0" smtClean="0"/>
              <a:t>Experimenter plays the computer</a:t>
            </a:r>
          </a:p>
          <a:p>
            <a:pPr lvl="2"/>
            <a:r>
              <a:rPr lang="en-US" dirty="0" smtClean="0"/>
              <a:t>Drawn on paper </a:t>
            </a:r>
            <a:r>
              <a:rPr lang="en-US" dirty="0" smtClean="0">
                <a:sym typeface="Wingdings" pitchFamily="2" charset="2"/>
              </a:rPr>
              <a:t> drawn on computer</a:t>
            </a:r>
            <a:endParaRPr lang="en-US" dirty="0" smtClean="0"/>
          </a:p>
          <a:p>
            <a:pPr lvl="1"/>
            <a:r>
              <a:rPr lang="en-US" dirty="0" smtClean="0"/>
              <a:t>Implemented Prototype (“Click through”)</a:t>
            </a:r>
          </a:p>
          <a:p>
            <a:pPr lvl="2"/>
            <a:r>
              <a:rPr lang="en-US" dirty="0" err="1" smtClean="0"/>
              <a:t>Balsamiq</a:t>
            </a:r>
            <a:r>
              <a:rPr lang="en-US" dirty="0" smtClean="0"/>
              <a:t>, </a:t>
            </a:r>
            <a:r>
              <a:rPr lang="en-US" dirty="0" err="1" smtClean="0"/>
              <a:t>Axure</a:t>
            </a:r>
            <a:r>
              <a:rPr lang="en-US" dirty="0" smtClean="0"/>
              <a:t>, PowerPoint, Web tools (even for non-web UIs)</a:t>
            </a:r>
          </a:p>
          <a:p>
            <a:pPr lvl="2"/>
            <a:r>
              <a:rPr lang="en-US" dirty="0" smtClean="0"/>
              <a:t>(no database)</a:t>
            </a:r>
          </a:p>
          <a:p>
            <a:pPr lvl="1"/>
            <a:r>
              <a:rPr lang="en-US" dirty="0" smtClean="0"/>
              <a:t>Real system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test these with users!</a:t>
            </a:r>
          </a:p>
          <a:p>
            <a:r>
              <a:rPr lang="en-US" dirty="0" smtClean="0"/>
              <a:t>Better if sketchier for early design </a:t>
            </a:r>
          </a:p>
          <a:p>
            <a:pPr lvl="1"/>
            <a:r>
              <a:rPr lang="en-US" dirty="0" smtClean="0"/>
              <a:t>Use paper or “sketchy” tools, not real widgets </a:t>
            </a:r>
          </a:p>
          <a:p>
            <a:pPr lvl="1"/>
            <a:r>
              <a:rPr lang="en-US" dirty="0" smtClean="0"/>
              <a:t>People focus on wrong issues: colors, alignment, labels</a:t>
            </a:r>
          </a:p>
          <a:p>
            <a:pPr lvl="1"/>
            <a:r>
              <a:rPr lang="en-US" dirty="0" smtClean="0"/>
              <a:t>Rather than overall structure and fundamental design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76200" y="1601788"/>
            <a:ext cx="533400" cy="2929786"/>
          </a:xfrm>
          <a:prstGeom prst="downArrow">
            <a:avLst>
              <a:gd name="adj1" fmla="val 50000"/>
              <a:gd name="adj2" fmla="val 21071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Increasing fidelity</a:t>
            </a:r>
          </a:p>
        </p:txBody>
      </p:sp>
    </p:spTree>
    <p:extLst>
      <p:ext uri="{BB962C8B-B14F-4D97-AF65-F5344CB8AC3E}">
        <p14:creationId xmlns:p14="http://schemas.microsoft.com/office/powerpoint/2010/main" val="313437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dirty="0" smtClean="0"/>
              <a:t>© 2017 – Brad A. Myers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94" y="4916220"/>
            <a:ext cx="3863414" cy="19417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48194"/>
          </a:xfrm>
        </p:spPr>
        <p:txBody>
          <a:bodyPr/>
          <a:lstStyle/>
          <a:p>
            <a:r>
              <a:rPr lang="en-US" dirty="0" smtClean="0"/>
              <a:t>Example of Early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536" y="1335215"/>
            <a:ext cx="10972800" cy="4411662"/>
          </a:xfrm>
        </p:spPr>
        <p:txBody>
          <a:bodyPr/>
          <a:lstStyle/>
          <a:p>
            <a:r>
              <a:rPr lang="en-US" dirty="0" smtClean="0"/>
              <a:t>Thomas LaToza designing new visualization tool to try to help answer Reachability Questions</a:t>
            </a:r>
          </a:p>
          <a:p>
            <a:r>
              <a:rPr lang="en-US" dirty="0" smtClean="0"/>
              <a:t>Prototypes created with </a:t>
            </a:r>
            <a:r>
              <a:rPr lang="en-US" dirty="0" err="1" smtClean="0"/>
              <a:t>Omnigraffle</a:t>
            </a:r>
            <a:r>
              <a:rPr lang="en-US" dirty="0" smtClean="0"/>
              <a:t> and printed</a:t>
            </a:r>
          </a:p>
          <a:p>
            <a:r>
              <a:rPr lang="en-US" dirty="0" smtClean="0"/>
              <a:t>Revealed significant usability</a:t>
            </a:r>
            <a:br>
              <a:rPr lang="en-US" dirty="0" smtClean="0"/>
            </a:br>
            <a:r>
              <a:rPr lang="en-US" dirty="0" smtClean="0"/>
              <a:t>problems that were fixed</a:t>
            </a:r>
            <a:br>
              <a:rPr lang="en-US" dirty="0" smtClean="0"/>
            </a:br>
            <a:r>
              <a:rPr lang="en-US" dirty="0" smtClean="0"/>
              <a:t>before implementation</a:t>
            </a:r>
          </a:p>
          <a:p>
            <a:pPr lvl="1"/>
            <a:r>
              <a:rPr lang="en-US" dirty="0" smtClean="0"/>
              <a:t>Graphical presentation</a:t>
            </a:r>
          </a:p>
          <a:p>
            <a:pPr lvl="1"/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4"/>
          <a:stretch/>
        </p:blipFill>
        <p:spPr bwMode="auto">
          <a:xfrm>
            <a:off x="6201473" y="2991173"/>
            <a:ext cx="5990528" cy="3866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7197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Image result for Variolite gemst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744127"/>
            <a:ext cx="1739338" cy="12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62129"/>
          </a:xfrm>
        </p:spPr>
        <p:txBody>
          <a:bodyPr/>
          <a:lstStyle/>
          <a:p>
            <a:r>
              <a:rPr lang="en-US" dirty="0" smtClean="0"/>
              <a:t>Another Example: </a:t>
            </a:r>
            <a:r>
              <a:rPr lang="en-US" dirty="0" err="1" smtClean="0"/>
              <a:t>Variolite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9990"/>
            <a:ext cx="10972800" cy="54839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support data scientists with exploratory programming?</a:t>
            </a:r>
          </a:p>
          <a:p>
            <a:r>
              <a:rPr lang="en-US" sz="1900" dirty="0"/>
              <a:t>Mary Beth Kery, Amber Horvath, Brad Myers. "</a:t>
            </a:r>
            <a:r>
              <a:rPr lang="en-US" sz="1900" dirty="0" err="1"/>
              <a:t>Variolite</a:t>
            </a:r>
            <a:r>
              <a:rPr lang="en-US" sz="1900" dirty="0"/>
              <a:t>: Supporting Exploratory Programming by Data Scientists", </a:t>
            </a:r>
            <a:r>
              <a:rPr lang="en-US" sz="1900" i="1" dirty="0"/>
              <a:t>Proceedings CHI'2017: Human Factors in Computing Systems</a:t>
            </a:r>
            <a:r>
              <a:rPr lang="en-US" sz="1900" dirty="0"/>
              <a:t>, Denver, CO, May 6-11, 2017. To appear. </a:t>
            </a:r>
            <a:r>
              <a:rPr lang="en-US" sz="1900" dirty="0">
                <a:hlinkClick r:id="rId4"/>
              </a:rPr>
              <a:t>preprint pdf</a:t>
            </a:r>
            <a:r>
              <a:rPr lang="en-US" sz="1900" dirty="0"/>
              <a:t> and </a:t>
            </a:r>
            <a:r>
              <a:rPr lang="en-US" sz="1900" dirty="0">
                <a:hlinkClick r:id="rId5"/>
              </a:rPr>
              <a:t>YouTube video</a:t>
            </a:r>
            <a:r>
              <a:rPr lang="en-US" sz="1900" dirty="0"/>
              <a:t>. </a:t>
            </a:r>
            <a:r>
              <a:rPr lang="en-US" sz="1900" b="1" dirty="0"/>
              <a:t>Best paper Honorable Mention award</a:t>
            </a:r>
            <a:r>
              <a:rPr lang="en-US" sz="1900" dirty="0" smtClean="0"/>
              <a:t>.</a:t>
            </a:r>
            <a:endParaRPr lang="en-US" sz="1900" dirty="0" smtClean="0"/>
          </a:p>
          <a:p>
            <a:r>
              <a:rPr lang="en-US" dirty="0" smtClean="0"/>
              <a:t>What kind of version control support would be useful?</a:t>
            </a:r>
          </a:p>
          <a:p>
            <a:pPr lvl="1"/>
            <a:r>
              <a:rPr lang="en-US" dirty="0" smtClean="0"/>
              <a:t>Interviews and CIs showed that conventional approaches</a:t>
            </a:r>
            <a:br>
              <a:rPr lang="en-US" dirty="0" smtClean="0"/>
            </a:br>
            <a:r>
              <a:rPr lang="en-US" dirty="0" smtClean="0"/>
              <a:t>like </a:t>
            </a:r>
            <a:r>
              <a:rPr lang="en-US" dirty="0" err="1" smtClean="0"/>
              <a:t>Git</a:t>
            </a:r>
            <a:r>
              <a:rPr lang="en-US" dirty="0" smtClean="0"/>
              <a:t> are too heavy-weight</a:t>
            </a:r>
          </a:p>
          <a:p>
            <a:r>
              <a:rPr lang="en-US" dirty="0" smtClean="0"/>
              <a:t>Showed dozens of sketches to</a:t>
            </a:r>
            <a:br>
              <a:rPr lang="en-US" dirty="0" smtClean="0"/>
            </a:br>
            <a:r>
              <a:rPr lang="en-US" dirty="0" smtClean="0"/>
              <a:t>target users to get feedback on</a:t>
            </a:r>
            <a:br>
              <a:rPr lang="en-US" dirty="0" smtClean="0"/>
            </a:br>
            <a:r>
              <a:rPr lang="en-US" dirty="0" smtClean="0"/>
              <a:t>which seemed usable and useful</a:t>
            </a:r>
          </a:p>
          <a:p>
            <a:r>
              <a:rPr lang="en-US" sz="3200" b="1" u="sng" dirty="0" smtClean="0"/>
              <a:t>V</a:t>
            </a:r>
            <a:r>
              <a:rPr lang="en-US" sz="3200" dirty="0" smtClean="0"/>
              <a:t>ariations </a:t>
            </a:r>
            <a:r>
              <a:rPr lang="en-US" sz="3200" b="1" u="sng" dirty="0"/>
              <a:t>A</a:t>
            </a:r>
            <a:r>
              <a:rPr lang="en-US" sz="3200" dirty="0"/>
              <a:t>ugment </a:t>
            </a:r>
            <a:r>
              <a:rPr lang="en-US" sz="3200" b="1" u="sng" dirty="0"/>
              <a:t>R</a:t>
            </a:r>
            <a:r>
              <a:rPr lang="en-US" sz="3200" dirty="0"/>
              <a:t>eal </a:t>
            </a:r>
            <a:r>
              <a:rPr lang="en-US" sz="3200" b="1" u="sng" dirty="0" smtClean="0"/>
              <a:t>I</a:t>
            </a:r>
            <a:r>
              <a:rPr lang="en-US" sz="3200" dirty="0" smtClean="0"/>
              <a:t>terative</a:t>
            </a:r>
            <a:br>
              <a:rPr lang="en-US" sz="3200" dirty="0" smtClean="0"/>
            </a:br>
            <a:r>
              <a:rPr lang="en-US" sz="3200" b="1" u="sng" dirty="0" smtClean="0"/>
              <a:t>O</a:t>
            </a:r>
            <a:r>
              <a:rPr lang="en-US" sz="3200" dirty="0" smtClean="0"/>
              <a:t>utcomes </a:t>
            </a:r>
            <a:r>
              <a:rPr lang="en-US" sz="3200" b="1" u="sng" dirty="0" smtClean="0"/>
              <a:t>L</a:t>
            </a:r>
            <a:r>
              <a:rPr lang="en-US" sz="3200" dirty="0" smtClean="0"/>
              <a:t>etting </a:t>
            </a:r>
            <a:r>
              <a:rPr lang="en-US" sz="3200" b="1" u="sng" dirty="0" smtClean="0"/>
              <a:t>I</a:t>
            </a:r>
            <a:r>
              <a:rPr lang="en-US" sz="3200" dirty="0" smtClean="0"/>
              <a:t>nformation</a:t>
            </a:r>
            <a:br>
              <a:rPr lang="en-US" sz="3200" dirty="0" smtClean="0"/>
            </a:br>
            <a:r>
              <a:rPr lang="en-US" sz="3200" b="1" u="sng" dirty="0" smtClean="0"/>
              <a:t>T</a:t>
            </a:r>
            <a:r>
              <a:rPr lang="en-US" sz="3200" dirty="0" smtClean="0"/>
              <a:t>ranscend </a:t>
            </a:r>
            <a:r>
              <a:rPr lang="en-US" sz="3200" b="1" u="sng" dirty="0"/>
              <a:t>E</a:t>
            </a:r>
            <a:r>
              <a:rPr lang="en-US" sz="3200" dirty="0"/>
              <a:t>xploration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5"/>
          <a:stretch/>
        </p:blipFill>
        <p:spPr bwMode="auto">
          <a:xfrm>
            <a:off x="6814655" y="3108961"/>
            <a:ext cx="5377345" cy="3749040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1899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002" y="4313583"/>
            <a:ext cx="5844208" cy="2246244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Does my tool work?</a:t>
            </a:r>
          </a:p>
          <a:p>
            <a:r>
              <a:rPr lang="en-US" dirty="0" smtClean="0"/>
              <a:t>Does it solve the developer’s problems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5" name="Picture 6" descr="C:\Users\bam\Documents\papers\natprog\ICSE 2012 Switzerland\lifecycle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138" y="1178679"/>
            <a:ext cx="3339433" cy="2917093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 rot="19206621">
            <a:off x="4247250" y="2321762"/>
            <a:ext cx="1123926" cy="147075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46421" y="3491336"/>
            <a:ext cx="4138864" cy="162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sz="3200" kern="0" dirty="0">
                <a:latin typeface="+mn-lt"/>
                <a:cs typeface="+mn-cs"/>
              </a:rPr>
              <a:t>   </a:t>
            </a:r>
            <a:r>
              <a:rPr lang="en-US" sz="2800" dirty="0">
                <a:ea typeface="Tahoma" pitchFamily="34" charset="0"/>
                <a:cs typeface="Tahoma" pitchFamily="34" charset="0"/>
              </a:rPr>
              <a:t>Evaluative Studies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Expert analyses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Usability Evaluation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Formal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A/B Lab Testing</a:t>
            </a:r>
            <a:endParaRPr lang="en-US" sz="24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Be Addressed?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132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Everything</a:t>
            </a:r>
            <a:r>
              <a:rPr lang="en-US" dirty="0" smtClean="0"/>
              <a:t> the developer encounters</a:t>
            </a:r>
          </a:p>
          <a:p>
            <a:r>
              <a:rPr lang="en-US" dirty="0" smtClean="0"/>
              <a:t>Tools – IDEs &amp; their user interfaces</a:t>
            </a:r>
          </a:p>
          <a:p>
            <a:r>
              <a:rPr lang="en-US" dirty="0" smtClean="0"/>
              <a:t>Languages themselves</a:t>
            </a:r>
          </a:p>
          <a:p>
            <a:pPr lvl="1"/>
            <a:r>
              <a:rPr lang="en-US" dirty="0" smtClean="0"/>
              <a:t>Not necessarily just “taste”, “intuition”</a:t>
            </a:r>
          </a:p>
          <a:p>
            <a:pPr lvl="1"/>
            <a:r>
              <a:rPr lang="en-US" dirty="0" smtClean="0"/>
              <a:t>Error-proneness</a:t>
            </a:r>
          </a:p>
          <a:p>
            <a:r>
              <a:rPr lang="en-US" dirty="0" smtClean="0"/>
              <a:t>APIs (see last lecture)</a:t>
            </a:r>
          </a:p>
          <a:p>
            <a:r>
              <a:rPr lang="en-US" dirty="0" smtClean="0"/>
              <a:t>Documentation for all of the above</a:t>
            </a:r>
          </a:p>
          <a:p>
            <a:r>
              <a:rPr lang="en-US" dirty="0" smtClean="0"/>
              <a:t>Processes &amp; context of development</a:t>
            </a:r>
          </a:p>
          <a:p>
            <a:r>
              <a:rPr lang="en-US" dirty="0" smtClean="0"/>
              <a:t>Consider the whole “system” together</a:t>
            </a:r>
          </a:p>
          <a:p>
            <a:r>
              <a:rPr lang="en-US" dirty="0" smtClean="0"/>
              <a:t>New as well as legacy systems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Expert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Usability experts evaluating designs to look for problems</a:t>
            </a:r>
          </a:p>
          <a:p>
            <a:pPr lvl="1"/>
            <a:r>
              <a:rPr lang="en-US" smtClean="0"/>
              <a:t>Heuristic Analysis – [Nielsen] set of guidelines</a:t>
            </a:r>
          </a:p>
          <a:p>
            <a:pPr lvl="1"/>
            <a:r>
              <a:rPr lang="en-US" smtClean="0"/>
              <a:t>Cognitive Dimensions – [Green] another set</a:t>
            </a:r>
          </a:p>
          <a:p>
            <a:pPr lvl="1"/>
            <a:r>
              <a:rPr lang="en-US" smtClean="0"/>
              <a:t>Cognitive Walkthroughs – evaluate a task</a:t>
            </a:r>
          </a:p>
          <a:p>
            <a:r>
              <a:rPr lang="en-US" smtClean="0"/>
              <a:t>Can be inexpensive and quick</a:t>
            </a:r>
          </a:p>
          <a:p>
            <a:r>
              <a:rPr lang="en-US" smtClean="0"/>
              <a:t>However, experienced evaluators are better</a:t>
            </a:r>
          </a:p>
          <a:p>
            <a:pPr lvl="1"/>
            <a:r>
              <a:rPr lang="en-US" smtClean="0"/>
              <a:t>22% vs. 41% vs. 60% of errors found [Nielsen]</a:t>
            </a:r>
          </a:p>
          <a:p>
            <a:r>
              <a:rPr lang="en-US" smtClean="0"/>
              <a:t>Disadvantage: “just” opinions, open to arguments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22238"/>
            <a:ext cx="10058400" cy="843200"/>
          </a:xfrm>
        </p:spPr>
        <p:txBody>
          <a:bodyPr/>
          <a:lstStyle/>
          <a:p>
            <a:r>
              <a:rPr lang="en-US" dirty="0" smtClean="0"/>
              <a:t>Example of Usability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07" y="947246"/>
            <a:ext cx="8734781" cy="57241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Sugilite</a:t>
            </a:r>
            <a:r>
              <a:rPr lang="en-US" dirty="0"/>
              <a:t>: </a:t>
            </a:r>
            <a:r>
              <a:rPr lang="en-US" b="1" dirty="0"/>
              <a:t>S</a:t>
            </a:r>
            <a:r>
              <a:rPr lang="en-US" dirty="0"/>
              <a:t>martphone </a:t>
            </a:r>
            <a:r>
              <a:rPr lang="en-US" b="1" dirty="0" smtClean="0"/>
              <a:t>U</a:t>
            </a:r>
            <a:r>
              <a:rPr lang="en-US" dirty="0" smtClean="0"/>
              <a:t>sers </a:t>
            </a:r>
            <a:r>
              <a:rPr lang="en-US" b="1" dirty="0" smtClean="0"/>
              <a:t>G</a:t>
            </a:r>
            <a:r>
              <a:rPr lang="en-US" dirty="0" smtClean="0"/>
              <a:t>enerating </a:t>
            </a:r>
            <a:r>
              <a:rPr lang="en-US" b="1" dirty="0"/>
              <a:t>I</a:t>
            </a:r>
            <a:r>
              <a:rPr lang="en-US" dirty="0"/>
              <a:t>ntelligent </a:t>
            </a:r>
            <a:r>
              <a:rPr lang="en-US" b="1" dirty="0"/>
              <a:t>L</a:t>
            </a:r>
            <a:r>
              <a:rPr lang="en-US" dirty="0"/>
              <a:t>ikeable</a:t>
            </a:r>
            <a:br>
              <a:rPr lang="en-US" dirty="0"/>
            </a:br>
            <a:r>
              <a:rPr lang="en-US" b="1" dirty="0"/>
              <a:t>I</a:t>
            </a:r>
            <a:r>
              <a:rPr lang="en-US" dirty="0"/>
              <a:t>nterfaces </a:t>
            </a:r>
            <a:r>
              <a:rPr lang="en-US" b="1" dirty="0"/>
              <a:t>T</a:t>
            </a:r>
            <a:r>
              <a:rPr lang="en-US" dirty="0"/>
              <a:t>hrough </a:t>
            </a:r>
            <a:r>
              <a:rPr lang="en-US" b="1" dirty="0"/>
              <a:t>E</a:t>
            </a:r>
            <a:r>
              <a:rPr lang="en-US" dirty="0"/>
              <a:t>xamples</a:t>
            </a:r>
          </a:p>
          <a:p>
            <a:r>
              <a:rPr lang="en-US" sz="2300" dirty="0"/>
              <a:t>Toby Li, Amos Azaria, and Brad Myers. "SUGILITE: Creating Multimodal Smartphone Automation by Demonstration", </a:t>
            </a:r>
            <a:r>
              <a:rPr lang="en-US" sz="2300" i="1" dirty="0"/>
              <a:t>Proceedings CHI'2017: Human Factors in Computing Systems</a:t>
            </a:r>
            <a:r>
              <a:rPr lang="en-US" sz="2300" dirty="0"/>
              <a:t>, Denver, CO, May 6-11, 2017. To appear. </a:t>
            </a:r>
            <a:r>
              <a:rPr lang="en-US" sz="2300" dirty="0">
                <a:hlinkClick r:id="rId2"/>
              </a:rPr>
              <a:t>preprint pdf</a:t>
            </a:r>
            <a:r>
              <a:rPr lang="en-US" sz="2300" dirty="0"/>
              <a:t> and </a:t>
            </a:r>
            <a:r>
              <a:rPr lang="en-US" sz="2300" dirty="0">
                <a:hlinkClick r:id="rId3"/>
              </a:rPr>
              <a:t>video</a:t>
            </a:r>
            <a:r>
              <a:rPr lang="en-US" sz="2300" dirty="0"/>
              <a:t>. </a:t>
            </a:r>
            <a:r>
              <a:rPr lang="en-US" sz="2300" b="1" dirty="0"/>
              <a:t>Best paper Honorable Mention award</a:t>
            </a:r>
            <a:r>
              <a:rPr lang="en-US" sz="2300" dirty="0" smtClean="0"/>
              <a:t>.</a:t>
            </a:r>
            <a:endParaRPr lang="en-US" sz="2300" dirty="0" smtClean="0"/>
          </a:p>
          <a:p>
            <a:r>
              <a:rPr lang="en-US" dirty="0" smtClean="0"/>
              <a:t>Allow end-users to create </a:t>
            </a:r>
            <a:br>
              <a:rPr lang="en-US" dirty="0" smtClean="0"/>
            </a:br>
            <a:r>
              <a:rPr lang="en-US" dirty="0" smtClean="0"/>
              <a:t>automations on Smartphones</a:t>
            </a:r>
          </a:p>
          <a:p>
            <a:r>
              <a:rPr lang="en-US" dirty="0" smtClean="0"/>
              <a:t>Initiate with speech commands</a:t>
            </a:r>
          </a:p>
          <a:p>
            <a:r>
              <a:rPr lang="en-US" dirty="0" smtClean="0"/>
              <a:t>Record scripts by example</a:t>
            </a:r>
          </a:p>
          <a:p>
            <a:r>
              <a:rPr lang="en-US" dirty="0" smtClean="0"/>
              <a:t>Generalizes from one or more examples</a:t>
            </a:r>
          </a:p>
          <a:p>
            <a:r>
              <a:rPr lang="en-US" dirty="0" smtClean="0"/>
              <a:t>19 participants attempted 5 tasks</a:t>
            </a:r>
          </a:p>
          <a:p>
            <a:pPr lvl="1"/>
            <a:r>
              <a:rPr lang="en-US" dirty="0" smtClean="0"/>
              <a:t>All completed at least 2 tasks successfully</a:t>
            </a:r>
          </a:p>
          <a:p>
            <a:pPr lvl="1"/>
            <a:r>
              <a:rPr lang="en-US" dirty="0" smtClean="0"/>
              <a:t>8 (42.1%) succeed in all 4 tasks</a:t>
            </a:r>
          </a:p>
          <a:p>
            <a:pPr lvl="1"/>
            <a:r>
              <a:rPr lang="en-US" dirty="0" smtClean="0"/>
              <a:t>Overall, 65 out of 76 (85.5%) scripts worked</a:t>
            </a:r>
          </a:p>
          <a:p>
            <a:pPr lvl="1"/>
            <a:r>
              <a:rPr lang="en-US" dirty="0" smtClean="0"/>
              <a:t>Feedback on what we need to improve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482" y="6511212"/>
            <a:ext cx="3860800" cy="457200"/>
          </a:xfrm>
        </p:spPr>
        <p:txBody>
          <a:bodyPr/>
          <a:lstStyle/>
          <a:p>
            <a:r>
              <a:rPr lang="en-US" dirty="0" smtClean="0"/>
              <a:t>© 2017 – Brad A. Myers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381" y="817191"/>
            <a:ext cx="2847619" cy="5542857"/>
          </a:xfrm>
          <a:prstGeom prst="rect">
            <a:avLst/>
          </a:prstGeom>
        </p:spPr>
      </p:pic>
      <p:pic>
        <p:nvPicPr>
          <p:cNvPr id="148482" name="Picture 2" descr="Sugilite-1626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07" y="3034805"/>
            <a:ext cx="1553774" cy="14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Formal A/B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13287"/>
          </a:xfrm>
        </p:spPr>
        <p:txBody>
          <a:bodyPr>
            <a:normAutofit/>
          </a:bodyPr>
          <a:lstStyle/>
          <a:p>
            <a:r>
              <a:rPr lang="en-US" dirty="0" smtClean="0"/>
              <a:t>Formal </a:t>
            </a:r>
            <a:r>
              <a:rPr lang="en-US" dirty="0" smtClean="0">
                <a:solidFill>
                  <a:schemeClr val="tx2"/>
                </a:solidFill>
              </a:rPr>
              <a:t>A/B</a:t>
            </a:r>
            <a:r>
              <a:rPr lang="en-US" dirty="0" smtClean="0"/>
              <a:t> lab user tests are “gold standard” for academic papers – to show something is </a:t>
            </a:r>
            <a:r>
              <a:rPr lang="en-US" dirty="0" smtClean="0">
                <a:solidFill>
                  <a:schemeClr val="tx2"/>
                </a:solidFill>
              </a:rPr>
              <a:t>better</a:t>
            </a:r>
          </a:p>
          <a:p>
            <a:r>
              <a:rPr lang="en-US" dirty="0" smtClean="0"/>
              <a:t>But many issues in the study design</a:t>
            </a:r>
          </a:p>
          <a:p>
            <a:pPr lvl="1"/>
            <a:r>
              <a:rPr lang="en-US" dirty="0" smtClean="0"/>
              <a:t>“Confounding” factors which were not controlled and are not relevant to study, but affect results</a:t>
            </a:r>
          </a:p>
          <a:p>
            <a:pPr lvl="1"/>
            <a:r>
              <a:rPr lang="en-US" dirty="0" smtClean="0"/>
              <a:t>Tasks or instructions are </a:t>
            </a:r>
            <a:r>
              <a:rPr lang="en-US" dirty="0" err="1" smtClean="0"/>
              <a:t>mis</a:t>
            </a:r>
            <a:r>
              <a:rPr lang="en-US" dirty="0" smtClean="0"/>
              <a:t>-understood</a:t>
            </a:r>
          </a:p>
          <a:p>
            <a:pPr lvl="2"/>
            <a:r>
              <a:rPr lang="en-US" dirty="0" smtClean="0"/>
              <a:t>Use prototypes &amp; pilot studies to find these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14488"/>
          </a:xfrm>
        </p:spPr>
        <p:txBody>
          <a:bodyPr/>
          <a:lstStyle/>
          <a:p>
            <a:r>
              <a:rPr lang="en-US" dirty="0" smtClean="0"/>
              <a:t>Example of A/B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78" y="1405285"/>
            <a:ext cx="10972800" cy="4411662"/>
          </a:xfrm>
        </p:spPr>
        <p:txBody>
          <a:bodyPr/>
          <a:lstStyle/>
          <a:p>
            <a:r>
              <a:rPr lang="en-US" dirty="0" smtClean="0"/>
              <a:t>User testing of </a:t>
            </a:r>
            <a:r>
              <a:rPr lang="en-US" dirty="0" err="1" smtClean="0"/>
              <a:t>InterState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compared to JavaScript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5" name="Group 1397"/>
          <p:cNvGrpSpPr/>
          <p:nvPr/>
        </p:nvGrpSpPr>
        <p:grpSpPr>
          <a:xfrm>
            <a:off x="5638332" y="1742531"/>
            <a:ext cx="6265543" cy="3134599"/>
            <a:chOff x="0" y="0"/>
            <a:chExt cx="8910992" cy="4458095"/>
          </a:xfrm>
        </p:grpSpPr>
        <p:sp>
          <p:nvSpPr>
            <p:cNvPr id="36" name="Shape 1377"/>
            <p:cNvSpPr/>
            <p:nvPr/>
          </p:nvSpPr>
          <p:spPr>
            <a:xfrm flipV="1">
              <a:off x="811541" y="1202839"/>
              <a:ext cx="773528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37" name="Shape 1378"/>
            <p:cNvSpPr/>
            <p:nvPr/>
          </p:nvSpPr>
          <p:spPr>
            <a:xfrm flipV="1">
              <a:off x="811541" y="2031336"/>
              <a:ext cx="773528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38" name="Shape 1379"/>
            <p:cNvSpPr/>
            <p:nvPr/>
          </p:nvSpPr>
          <p:spPr>
            <a:xfrm flipV="1">
              <a:off x="811541" y="2859832"/>
              <a:ext cx="773528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39" name="Shape 1380"/>
            <p:cNvSpPr/>
            <p:nvPr/>
          </p:nvSpPr>
          <p:spPr>
            <a:xfrm flipV="1">
              <a:off x="811541" y="3688329"/>
              <a:ext cx="773528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40" name="Shape 1381"/>
            <p:cNvSpPr/>
            <p:nvPr/>
          </p:nvSpPr>
          <p:spPr>
            <a:xfrm>
              <a:off x="1509482" y="3696478"/>
              <a:ext cx="2611091" cy="7616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>
                  <a:latin typeface="Aller Light"/>
                  <a:ea typeface="Aller Light"/>
                  <a:cs typeface="Aller Light"/>
                  <a:sym typeface="Aller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391" dirty="0" smtClean="0"/>
                <a:t>Task 1</a:t>
              </a:r>
              <a:r>
                <a:rPr sz="2391" dirty="0" smtClean="0"/>
                <a:t>*</a:t>
              </a:r>
              <a:endParaRPr sz="2391" dirty="0"/>
            </a:p>
          </p:txBody>
        </p:sp>
        <p:sp>
          <p:nvSpPr>
            <p:cNvPr id="41" name="Shape 1382"/>
            <p:cNvSpPr/>
            <p:nvPr/>
          </p:nvSpPr>
          <p:spPr>
            <a:xfrm>
              <a:off x="4574705" y="3696478"/>
              <a:ext cx="4336288" cy="7616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>
                  <a:latin typeface="Aller Light"/>
                  <a:ea typeface="Aller Light"/>
                  <a:cs typeface="Aller Light"/>
                  <a:sym typeface="Aller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391" dirty="0" smtClean="0"/>
                <a:t>Task 2</a:t>
              </a:r>
              <a:r>
                <a:rPr sz="2391" dirty="0" smtClean="0"/>
                <a:t>**</a:t>
              </a:r>
              <a:endParaRPr sz="2391" dirty="0"/>
            </a:p>
          </p:txBody>
        </p:sp>
        <p:sp>
          <p:nvSpPr>
            <p:cNvPr id="42" name="Shape 1383"/>
            <p:cNvSpPr/>
            <p:nvPr/>
          </p:nvSpPr>
          <p:spPr>
            <a:xfrm>
              <a:off x="2831331" y="3036085"/>
              <a:ext cx="1045430" cy="664145"/>
            </a:xfrm>
            <a:prstGeom prst="rect">
              <a:avLst/>
            </a:prstGeom>
            <a:solidFill>
              <a:srgbClr val="3CD9FF"/>
            </a:solidFill>
            <a:ln w="3175" cap="flat">
              <a:solidFill>
                <a:srgbClr val="00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3CD9FF"/>
                  </a:solidFill>
                </a:defRPr>
              </a:pPr>
              <a:endParaRPr sz="1125"/>
            </a:p>
          </p:txBody>
        </p:sp>
        <p:sp>
          <p:nvSpPr>
            <p:cNvPr id="43" name="Shape 1384"/>
            <p:cNvSpPr/>
            <p:nvPr/>
          </p:nvSpPr>
          <p:spPr>
            <a:xfrm>
              <a:off x="6691469" y="2503458"/>
              <a:ext cx="1045430" cy="1196772"/>
            </a:xfrm>
            <a:prstGeom prst="rect">
              <a:avLst/>
            </a:prstGeom>
            <a:solidFill>
              <a:srgbClr val="3CD9FF"/>
            </a:solidFill>
            <a:ln w="3175" cap="flat">
              <a:solidFill>
                <a:srgbClr val="00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 sz="1125"/>
            </a:p>
          </p:txBody>
        </p:sp>
        <p:sp>
          <p:nvSpPr>
            <p:cNvPr id="44" name="Shape 1385"/>
            <p:cNvSpPr/>
            <p:nvPr/>
          </p:nvSpPr>
          <p:spPr>
            <a:xfrm>
              <a:off x="1790322" y="2113837"/>
              <a:ext cx="1045430" cy="1586393"/>
            </a:xfrm>
            <a:prstGeom prst="rect">
              <a:avLst/>
            </a:prstGeom>
            <a:solidFill>
              <a:srgbClr val="FF0048"/>
            </a:solidFill>
            <a:ln w="3175" cap="flat">
              <a:solidFill>
                <a:srgbClr val="00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45" name="Shape 1386"/>
            <p:cNvSpPr/>
            <p:nvPr/>
          </p:nvSpPr>
          <p:spPr>
            <a:xfrm>
              <a:off x="5647228" y="1413803"/>
              <a:ext cx="1045430" cy="2286427"/>
            </a:xfrm>
            <a:prstGeom prst="rect">
              <a:avLst/>
            </a:prstGeom>
            <a:solidFill>
              <a:srgbClr val="FF0048"/>
            </a:solidFill>
            <a:ln w="3175" cap="flat">
              <a:solidFill>
                <a:srgbClr val="00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46" name="Shape 1387"/>
            <p:cNvSpPr/>
            <p:nvPr/>
          </p:nvSpPr>
          <p:spPr>
            <a:xfrm flipV="1">
              <a:off x="2313036" y="1729811"/>
              <a:ext cx="1" cy="7346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47" name="Shape 1388"/>
            <p:cNvSpPr/>
            <p:nvPr/>
          </p:nvSpPr>
          <p:spPr>
            <a:xfrm flipV="1">
              <a:off x="3354045" y="2859204"/>
              <a:ext cx="1" cy="3814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48" name="Shape 1389"/>
            <p:cNvSpPr/>
            <p:nvPr/>
          </p:nvSpPr>
          <p:spPr>
            <a:xfrm flipV="1">
              <a:off x="6169942" y="1222194"/>
              <a:ext cx="1" cy="2926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49" name="Shape 1390"/>
            <p:cNvSpPr/>
            <p:nvPr/>
          </p:nvSpPr>
          <p:spPr>
            <a:xfrm flipV="1">
              <a:off x="7214184" y="2327025"/>
              <a:ext cx="1" cy="3180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50" name="Shape 1391"/>
            <p:cNvSpPr/>
            <p:nvPr/>
          </p:nvSpPr>
          <p:spPr>
            <a:xfrm flipV="1">
              <a:off x="811541" y="388136"/>
              <a:ext cx="773528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51" name="Shape 1392"/>
            <p:cNvSpPr/>
            <p:nvPr/>
          </p:nvSpPr>
          <p:spPr>
            <a:xfrm>
              <a:off x="255402" y="3301055"/>
              <a:ext cx="442915" cy="7616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>
                  <a:solidFill>
                    <a:srgbClr val="A6AAA8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9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2" name="Shape 1393"/>
            <p:cNvSpPr/>
            <p:nvPr/>
          </p:nvSpPr>
          <p:spPr>
            <a:xfrm>
              <a:off x="0" y="2472558"/>
              <a:ext cx="772675" cy="7616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>
                  <a:solidFill>
                    <a:srgbClr val="A6AAA8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9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3" name="Shape 1394"/>
            <p:cNvSpPr/>
            <p:nvPr/>
          </p:nvSpPr>
          <p:spPr>
            <a:xfrm>
              <a:off x="0" y="1650526"/>
              <a:ext cx="772675" cy="7616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>
                  <a:solidFill>
                    <a:srgbClr val="A6AAA8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9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4" name="Shape 1395"/>
            <p:cNvSpPr/>
            <p:nvPr/>
          </p:nvSpPr>
          <p:spPr>
            <a:xfrm>
              <a:off x="0" y="815564"/>
              <a:ext cx="772675" cy="7616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>
                  <a:solidFill>
                    <a:srgbClr val="A6AAA8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91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55" name="Shape 1396"/>
            <p:cNvSpPr/>
            <p:nvPr/>
          </p:nvSpPr>
          <p:spPr>
            <a:xfrm>
              <a:off x="0" y="0"/>
              <a:ext cx="772675" cy="7616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>
                  <a:solidFill>
                    <a:srgbClr val="A6AAA8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91" dirty="0">
                  <a:solidFill>
                    <a:schemeClr val="tx1"/>
                  </a:solidFill>
                </a:rPr>
                <a:t>40</a:t>
              </a:r>
            </a:p>
          </p:txBody>
        </p:sp>
      </p:grpSp>
      <p:sp>
        <p:nvSpPr>
          <p:cNvPr id="56" name="Shape 1398"/>
          <p:cNvSpPr/>
          <p:nvPr/>
        </p:nvSpPr>
        <p:spPr>
          <a:xfrm>
            <a:off x="4189967" y="2914858"/>
            <a:ext cx="1464745" cy="789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2391" dirty="0">
                <a:latin typeface="Aller Light"/>
                <a:ea typeface="Aller Light"/>
                <a:cs typeface="Aller Light"/>
                <a:sym typeface="Aller Light"/>
              </a:rPr>
              <a:t>time taken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2391" dirty="0">
                <a:latin typeface="Aller Light"/>
                <a:ea typeface="Aller Light"/>
                <a:cs typeface="Aller Light"/>
                <a:sym typeface="Aller Light"/>
              </a:rPr>
              <a:t>(minutes)</a:t>
            </a:r>
          </a:p>
        </p:txBody>
      </p:sp>
      <p:sp>
        <p:nvSpPr>
          <p:cNvPr id="57" name="Shape 1399"/>
          <p:cNvSpPr/>
          <p:nvPr/>
        </p:nvSpPr>
        <p:spPr>
          <a:xfrm>
            <a:off x="5940356" y="5100036"/>
            <a:ext cx="181790" cy="181789"/>
          </a:xfrm>
          <a:prstGeom prst="rect">
            <a:avLst/>
          </a:prstGeom>
          <a:solidFill>
            <a:srgbClr val="FF0048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58" name="Shape 1400"/>
          <p:cNvSpPr/>
          <p:nvPr/>
        </p:nvSpPr>
        <p:spPr>
          <a:xfrm>
            <a:off x="6171179" y="4979919"/>
            <a:ext cx="1485583" cy="4220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91"/>
              <a:t>JavaScript</a:t>
            </a:r>
          </a:p>
        </p:txBody>
      </p:sp>
      <p:sp>
        <p:nvSpPr>
          <p:cNvPr id="59" name="Shape 1401"/>
          <p:cNvSpPr/>
          <p:nvPr/>
        </p:nvSpPr>
        <p:spPr>
          <a:xfrm>
            <a:off x="5940356" y="5415411"/>
            <a:ext cx="181790" cy="181789"/>
          </a:xfrm>
          <a:prstGeom prst="rect">
            <a:avLst/>
          </a:prstGeom>
          <a:solidFill>
            <a:srgbClr val="3CD9F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60" name="Shape 1402"/>
          <p:cNvSpPr/>
          <p:nvPr/>
        </p:nvSpPr>
        <p:spPr>
          <a:xfrm>
            <a:off x="6223276" y="5292084"/>
            <a:ext cx="1381388" cy="4220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91" dirty="0" err="1"/>
              <a:t>InterState</a:t>
            </a:r>
            <a:endParaRPr sz="2391" dirty="0"/>
          </a:p>
        </p:txBody>
      </p:sp>
      <p:sp>
        <p:nvSpPr>
          <p:cNvPr id="61" name="Shape 1403"/>
          <p:cNvSpPr/>
          <p:nvPr/>
        </p:nvSpPr>
        <p:spPr>
          <a:xfrm>
            <a:off x="10278331" y="4959670"/>
            <a:ext cx="1286811" cy="789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2391" dirty="0">
                <a:latin typeface="Aller Light"/>
                <a:ea typeface="Aller Light"/>
                <a:cs typeface="Aller Light"/>
                <a:sym typeface="Aller Light"/>
              </a:rPr>
              <a:t>p &lt; .01**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2391" dirty="0">
                <a:latin typeface="Aller Light"/>
                <a:ea typeface="Aller Light"/>
                <a:cs typeface="Aller Light"/>
                <a:sym typeface="Aller Light"/>
              </a:rPr>
              <a:t>p &lt; .05  *</a:t>
            </a:r>
          </a:p>
        </p:txBody>
      </p:sp>
      <p:sp>
        <p:nvSpPr>
          <p:cNvPr id="62" name="Shape 1404"/>
          <p:cNvSpPr/>
          <p:nvPr/>
        </p:nvSpPr>
        <p:spPr>
          <a:xfrm>
            <a:off x="6223528" y="5657554"/>
            <a:ext cx="2213347" cy="4220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>
                <a:solidFill>
                  <a:srgbClr val="A6AAA8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91" i="1" dirty="0">
                <a:solidFill>
                  <a:schemeClr val="accent2"/>
                </a:solidFill>
              </a:rPr>
              <a:t>smaller is better</a:t>
            </a:r>
          </a:p>
        </p:txBody>
      </p:sp>
      <p:sp>
        <p:nvSpPr>
          <p:cNvPr id="63" name="Shape 1405"/>
          <p:cNvSpPr txBox="1">
            <a:spLocks/>
          </p:cNvSpPr>
          <p:nvPr/>
        </p:nvSpPr>
        <p:spPr>
          <a:xfrm>
            <a:off x="8424522" y="7073618"/>
            <a:ext cx="319684" cy="21952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219067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Verdana" charset="0"/>
                <a:ea typeface="ＭＳ Ｐゴシック" charset="-128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en-US" sz="1125" smtClean="0">
                <a:solidFill>
                  <a:srgbClr val="000000"/>
                </a:solidFill>
              </a:rPr>
              <a:pPr>
                <a:defRPr sz="1800">
                  <a:solidFill>
                    <a:srgbClr val="000000"/>
                  </a:solidFill>
                </a:defRPr>
              </a:pPr>
              <a:t>33</a:t>
            </a:fld>
            <a:endParaRPr lang="en-US" sz="1125">
              <a:solidFill>
                <a:srgbClr val="000000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" y="4478451"/>
            <a:ext cx="5533333" cy="1752381"/>
          </a:xfrm>
          <a:prstGeom prst="rect">
            <a:avLst/>
          </a:prstGeom>
        </p:spPr>
      </p:pic>
      <p:pic>
        <p:nvPicPr>
          <p:cNvPr id="65" name="auto_advance_js.png"/>
          <p:cNvPicPr/>
          <p:nvPr/>
        </p:nvPicPr>
        <p:blipFill>
          <a:blip r:embed="rId4">
            <a:extLst/>
          </a:blip>
          <a:srcRect r="47500"/>
          <a:stretch>
            <a:fillRect/>
          </a:stretch>
        </p:blipFill>
        <p:spPr>
          <a:xfrm>
            <a:off x="122067" y="2841340"/>
            <a:ext cx="3299084" cy="1539553"/>
          </a:xfrm>
          <a:prstGeom prst="rect">
            <a:avLst/>
          </a:prstGeom>
          <a:ln w="3175">
            <a:miter lim="400000"/>
          </a:ln>
        </p:spPr>
      </p:pic>
      <p:pic>
        <p:nvPicPr>
          <p:cNvPr id="66" name="Picture 2" descr="interstat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6575" y="320615"/>
            <a:ext cx="1994321" cy="1816608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8925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er study cha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3357" y="520092"/>
            <a:ext cx="3402587" cy="58811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122238"/>
            <a:ext cx="7672510" cy="869950"/>
          </a:xfrm>
        </p:spPr>
        <p:txBody>
          <a:bodyPr/>
          <a:lstStyle/>
          <a:p>
            <a:r>
              <a:rPr lang="en-US" dirty="0" smtClean="0"/>
              <a:t>Another Example of A/B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55635"/>
            <a:ext cx="8851392" cy="356338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Gneiss: </a:t>
            </a:r>
            <a:r>
              <a:rPr lang="en-US" sz="2800" b="1" dirty="0">
                <a:sym typeface="Helvetica Neue"/>
              </a:rPr>
              <a:t>G</a:t>
            </a:r>
            <a:r>
              <a:rPr lang="en-US" sz="2800" dirty="0"/>
              <a:t>athering </a:t>
            </a:r>
            <a:r>
              <a:rPr lang="en-US" sz="2800" b="1" dirty="0">
                <a:sym typeface="Helvetica Neue"/>
              </a:rPr>
              <a:t>N</a:t>
            </a:r>
            <a:r>
              <a:rPr lang="en-US" sz="2800" dirty="0"/>
              <a:t>ovel </a:t>
            </a:r>
            <a:r>
              <a:rPr lang="en-US" sz="2800" b="1" dirty="0">
                <a:sym typeface="Helvetica Neue"/>
              </a:rPr>
              <a:t>E</a:t>
            </a:r>
            <a:r>
              <a:rPr lang="en-US" sz="2800" dirty="0"/>
              <a:t>nd-user </a:t>
            </a:r>
            <a:r>
              <a:rPr lang="en-US" sz="2800" b="1" dirty="0">
                <a:sym typeface="Helvetica Neue"/>
              </a:rPr>
              <a:t>I</a:t>
            </a:r>
            <a:r>
              <a:rPr lang="en-US" sz="2800" dirty="0"/>
              <a:t>nternet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ym typeface="Helvetica Neue"/>
              </a:rPr>
              <a:t>S</a:t>
            </a:r>
            <a:r>
              <a:rPr lang="en-US" sz="2800" dirty="0" smtClean="0"/>
              <a:t>ervices using </a:t>
            </a:r>
            <a:r>
              <a:rPr lang="en-US" sz="2800" b="1" dirty="0">
                <a:sym typeface="Helvetica Neue"/>
              </a:rPr>
              <a:t>S</a:t>
            </a:r>
            <a:r>
              <a:rPr lang="en-US" sz="2800" dirty="0"/>
              <a:t>preadsheets</a:t>
            </a:r>
          </a:p>
          <a:p>
            <a:pPr lvl="1"/>
            <a:r>
              <a:rPr lang="en-US" sz="2000" dirty="0"/>
              <a:t>Kerry Chang and Brad A. Myers, "Using and Exploring Hierarchical Data in Spreadsheets." </a:t>
            </a:r>
            <a:r>
              <a:rPr lang="en-US" sz="2000" i="1" dirty="0"/>
              <a:t>CHI'2016</a:t>
            </a:r>
            <a:r>
              <a:rPr lang="en-US" sz="2000" dirty="0"/>
              <a:t>, pp. 2497-2507.</a:t>
            </a:r>
            <a:endParaRPr lang="en-US" sz="1700" dirty="0"/>
          </a:p>
          <a:p>
            <a:r>
              <a:rPr lang="en-US" sz="2800" dirty="0"/>
              <a:t>Novel spreadsheet interface for investigating hierarchical (e.g., JSON) data</a:t>
            </a:r>
          </a:p>
          <a:p>
            <a:pPr lvl="1"/>
            <a:r>
              <a:rPr lang="en-US" sz="2400" dirty="0" smtClean="0"/>
              <a:t>Investigated </a:t>
            </a:r>
            <a:r>
              <a:rPr lang="en-US" sz="2400" dirty="0"/>
              <a:t>using conventional spreadsheet formulas and drag-and-drop of columns</a:t>
            </a:r>
          </a:p>
          <a:p>
            <a:r>
              <a:rPr lang="en-US" sz="2800" dirty="0"/>
              <a:t>Gneiss users significantly outperformed Excel users and programmers (p&lt;.001)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3678" y="238063"/>
            <a:ext cx="1374501" cy="109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Macintosh HD:Users:shihpinc:Documents:research:Gneiss:CHI16:paper:newnewfig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79" y="4325924"/>
            <a:ext cx="5825469" cy="2532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3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69950"/>
          </a:xfrm>
        </p:spPr>
        <p:txBody>
          <a:bodyPr/>
          <a:lstStyle/>
          <a:p>
            <a:r>
              <a:rPr lang="en-US" dirty="0" smtClean="0"/>
              <a:t>Gneiss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2188"/>
            <a:ext cx="10972800" cy="4411662"/>
          </a:xfrm>
        </p:spPr>
        <p:txBody>
          <a:bodyPr/>
          <a:lstStyle/>
          <a:p>
            <a:r>
              <a:rPr lang="en-US" dirty="0" smtClean="0"/>
              <a:t>Code using familiar spreadsheet language</a:t>
            </a:r>
          </a:p>
          <a:p>
            <a:pPr lvl="1"/>
            <a:r>
              <a:rPr lang="en-US" dirty="0" smtClean="0"/>
              <a:t>Innovation: pull (formula) semantics even</a:t>
            </a:r>
            <a:br>
              <a:rPr lang="en-US" dirty="0" smtClean="0"/>
            </a:br>
            <a:r>
              <a:rPr lang="en-US" dirty="0" smtClean="0"/>
              <a:t>for user interface elements (instead of events)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2015 – Brad A.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7584" y="2"/>
            <a:ext cx="1570415" cy="12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cintosh HD:Users:shihpinc:Desktop:Screen Shot 2014-07-08 at 10.39.23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38" y="2762524"/>
            <a:ext cx="8497813" cy="4095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632503" y="1628634"/>
            <a:ext cx="1286416" cy="84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B8BBE"/>
              </a:buClr>
              <a:defRPr/>
            </a:pPr>
            <a:r>
              <a:rPr lang="en-US" sz="2400" i="1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Video</a:t>
            </a:r>
            <a:endParaRPr lang="en-US" sz="2400" i="1" dirty="0">
              <a:ea typeface="Tahoma" pitchFamily="34" charset="0"/>
              <a:cs typeface="Tahoma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3B8BBE"/>
              </a:buClr>
              <a:defRPr/>
            </a:pPr>
            <a:r>
              <a:rPr lang="en-US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(5:00min)</a:t>
            </a:r>
            <a:endParaRPr lang="en-US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38200"/>
          </a:xfrm>
        </p:spPr>
        <p:txBody>
          <a:bodyPr/>
          <a:lstStyle/>
          <a:p>
            <a:r>
              <a:rPr lang="en-US" dirty="0" smtClean="0"/>
              <a:t>Brand New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5" y="1077036"/>
            <a:ext cx="10972800" cy="4713287"/>
          </a:xfrm>
        </p:spPr>
        <p:txBody>
          <a:bodyPr/>
          <a:lstStyle/>
          <a:p>
            <a:r>
              <a:rPr lang="en-US" sz="2000" dirty="0"/>
              <a:t>Florian Kistner, Mary Beth Kery, Michael Puskas, Steven Moore and Brad Myers, "Moonstone: Support for Understanding and Writing Exception Handling Code</a:t>
            </a:r>
            <a:r>
              <a:rPr lang="en-US" sz="2000" dirty="0" smtClean="0"/>
              <a:t>.“ </a:t>
            </a:r>
            <a:r>
              <a:rPr lang="en-US" sz="2000" i="1" dirty="0" smtClean="0"/>
              <a:t>Submitted for Publication, 2017</a:t>
            </a:r>
            <a:endParaRPr lang="en-US" sz="2000" dirty="0"/>
          </a:p>
          <a:p>
            <a:r>
              <a:rPr lang="en-US" dirty="0" smtClean="0"/>
              <a:t>Help users understand control flow when exceptions happen</a:t>
            </a:r>
          </a:p>
          <a:p>
            <a:r>
              <a:rPr lang="en-US" dirty="0" smtClean="0"/>
              <a:t>Help user write more correct exception</a:t>
            </a:r>
            <a:br>
              <a:rPr lang="en-US" dirty="0" smtClean="0"/>
            </a:br>
            <a:r>
              <a:rPr lang="en-US" dirty="0" smtClean="0"/>
              <a:t>handlers</a:t>
            </a:r>
          </a:p>
          <a:p>
            <a:r>
              <a:rPr lang="en-US" dirty="0" smtClean="0"/>
              <a:t>Users are more accurate and faster</a:t>
            </a:r>
            <a:br>
              <a:rPr lang="en-US" dirty="0" smtClean="0"/>
            </a:br>
            <a:r>
              <a:rPr lang="en-US" dirty="0" smtClean="0"/>
              <a:t>compared to regular Eclipse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38" y="4851747"/>
            <a:ext cx="8058638" cy="187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ection_poin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92" y="2762993"/>
            <a:ext cx="3879101" cy="203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ection_dura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68" y="4851746"/>
            <a:ext cx="3541353" cy="185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7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45806"/>
          </a:xfrm>
        </p:spPr>
        <p:txBody>
          <a:bodyPr/>
          <a:lstStyle/>
          <a:p>
            <a:r>
              <a:rPr lang="en-US" dirty="0" smtClean="0"/>
              <a:t>Field Studies of System in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095772"/>
            <a:ext cx="8763000" cy="1843819"/>
          </a:xfrm>
        </p:spPr>
        <p:txBody>
          <a:bodyPr/>
          <a:lstStyle/>
          <a:p>
            <a:r>
              <a:rPr lang="en-US" sz="2800" dirty="0"/>
              <a:t>Find out what happens when the tool is really used</a:t>
            </a:r>
          </a:p>
          <a:p>
            <a:r>
              <a:rPr lang="en-US" sz="2800" dirty="0"/>
              <a:t>Requires significant effort to make the tool sufficiently solid</a:t>
            </a:r>
          </a:p>
        </p:txBody>
      </p:sp>
      <p:pic>
        <p:nvPicPr>
          <p:cNvPr id="5" name="Picture 6" descr="C:\Users\bam\Documents\papers\natprog\ICSE 2012 Switzerland\lifecycle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138" y="1178679"/>
            <a:ext cx="3339433" cy="2917093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 rot="1825934">
            <a:off x="4314091" y="1351376"/>
            <a:ext cx="1123926" cy="147075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3036" y="1394124"/>
            <a:ext cx="4439948" cy="162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sz="2800" kern="0" dirty="0">
                <a:latin typeface="+mn-lt"/>
                <a:cs typeface="+mn-cs"/>
              </a:rPr>
              <a:t>  </a:t>
            </a:r>
            <a:r>
              <a:rPr lang="en-US" sz="2800" dirty="0">
                <a:ea typeface="Tahoma" pitchFamily="34" charset="0"/>
                <a:cs typeface="Tahoma" pitchFamily="34" charset="0"/>
              </a:rPr>
              <a:t> Field Studies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Logs &amp; error reports</a:t>
            </a:r>
          </a:p>
        </p:txBody>
      </p:sp>
    </p:spTree>
    <p:extLst>
      <p:ext uri="{BB962C8B-B14F-4D97-AF65-F5344CB8AC3E}">
        <p14:creationId xmlns:p14="http://schemas.microsoft.com/office/powerpoint/2010/main" val="33390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Field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Understand which features are used and how</a:t>
            </a:r>
          </a:p>
          <a:p>
            <a:pPr lvl="1"/>
            <a:r>
              <a:rPr lang="en-US" smtClean="0"/>
              <a:t>Not necessarily why</a:t>
            </a:r>
          </a:p>
          <a:p>
            <a:pPr lvl="1"/>
            <a:r>
              <a:rPr lang="en-US" smtClean="0"/>
              <a:t>Can sometimes follow up with questionnaires, interviews of actual users</a:t>
            </a:r>
          </a:p>
          <a:p>
            <a:pPr lvl="1"/>
            <a:r>
              <a:rPr lang="en-US" smtClean="0"/>
              <a:t>Developers often are surprised at how system is used</a:t>
            </a:r>
          </a:p>
          <a:p>
            <a:r>
              <a:rPr lang="en-US" smtClean="0"/>
              <a:t>Demonstrate that people choose to use the system when optional</a:t>
            </a:r>
          </a:p>
          <a:p>
            <a:r>
              <a:rPr lang="en-US" smtClean="0"/>
              <a:t>Easy to instrument web systems, some on-line tools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Actual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Easier if instrument your tools</a:t>
            </a:r>
          </a:p>
          <a:p>
            <a:r>
              <a:rPr lang="en-US" smtClean="0"/>
              <a:t>Objective use data better than users’ recollections and opinions</a:t>
            </a:r>
          </a:p>
          <a:p>
            <a:r>
              <a:rPr lang="en-US" smtClean="0"/>
              <a:t>Many levels of data can be collected</a:t>
            </a:r>
          </a:p>
          <a:p>
            <a:pPr lvl="1"/>
            <a:r>
              <a:rPr lang="en-US" smtClean="0"/>
              <a:t>Privacy issues</a:t>
            </a:r>
          </a:p>
          <a:p>
            <a:r>
              <a:rPr lang="en-US" smtClean="0"/>
              <a:t>Example: Fluorite logger for Eclipse</a:t>
            </a:r>
          </a:p>
          <a:p>
            <a:pPr lvl="1"/>
            <a:r>
              <a:rPr lang="en-US" smtClean="0"/>
              <a:t>Fluorite: Full of Low-level User Operations Recorded In The Editor</a:t>
            </a:r>
          </a:p>
          <a:p>
            <a:pPr lvl="1"/>
            <a:r>
              <a:rPr lang="en-US" smtClean="0"/>
              <a:t>Records all edits and events, including</a:t>
            </a:r>
            <a:br>
              <a:rPr lang="en-US" smtClean="0"/>
            </a:br>
            <a:r>
              <a:rPr lang="en-US" smtClean="0"/>
              <a:t>scrolling operations &amp; source code, </a:t>
            </a:r>
          </a:p>
          <a:p>
            <a:pPr lvl="1"/>
            <a:r>
              <a:rPr lang="en-US" smtClean="0"/>
              <a:t>Necessary to identify patterns of backtracking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5" descr="http://t0.gstatic.com/images?q=tbn:ANd9GcTiTbCLlxWnOOYBZBAkNITb3SK_keNGH54iBlJqvRkk5oP0ww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2902" y="4804158"/>
            <a:ext cx="1743456" cy="1341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“Human Centered Approaches”  ̶̶ </a:t>
            </a:r>
            <a:br>
              <a:rPr lang="en-US" smtClean="0"/>
            </a:br>
            <a:r>
              <a:rPr lang="en-US" smtClean="0"/>
              <a:t> More Than Lab User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Design &amp; aesthetics matter &amp; will affect:</a:t>
            </a:r>
          </a:p>
          <a:p>
            <a:pPr lvl="1"/>
            <a:r>
              <a:rPr lang="en-US" smtClean="0"/>
              <a:t>User’s performance</a:t>
            </a:r>
          </a:p>
          <a:p>
            <a:pPr lvl="1"/>
            <a:r>
              <a:rPr lang="en-US" smtClean="0"/>
              <a:t>Errors</a:t>
            </a:r>
          </a:p>
          <a:p>
            <a:pPr lvl="1"/>
            <a:r>
              <a:rPr lang="en-US" smtClean="0"/>
              <a:t>Adoption of your tool</a:t>
            </a:r>
          </a:p>
          <a:p>
            <a:r>
              <a:rPr lang="en-US" smtClean="0"/>
              <a:t>Many different methods for answering many different questions</a:t>
            </a:r>
          </a:p>
          <a:p>
            <a:pPr lvl="1"/>
            <a:r>
              <a:rPr lang="en-US" smtClean="0"/>
              <a:t>Before design time</a:t>
            </a:r>
          </a:p>
          <a:p>
            <a:pPr lvl="1"/>
            <a:r>
              <a:rPr lang="en-US" smtClean="0"/>
              <a:t>During design &amp; implementation</a:t>
            </a:r>
          </a:p>
          <a:p>
            <a:pPr lvl="1"/>
            <a:r>
              <a:rPr lang="en-US" smtClean="0"/>
              <a:t>After implementation</a:t>
            </a:r>
            <a:endParaRPr lang="en-US" dirty="0" smtClean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Field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Apatite (covered last time)</a:t>
            </a:r>
          </a:p>
          <a:p>
            <a:r>
              <a:rPr lang="en-US" dirty="0" smtClean="0"/>
              <a:t>Couldn’t figure out a comparison tool or </a:t>
            </a:r>
            <a:br>
              <a:rPr lang="en-US" dirty="0" smtClean="0"/>
            </a:br>
            <a:r>
              <a:rPr lang="en-US" dirty="0" err="1" smtClean="0"/>
              <a:t>or</a:t>
            </a:r>
            <a:r>
              <a:rPr lang="en-US" dirty="0" smtClean="0"/>
              <a:t> a lab study</a:t>
            </a:r>
          </a:p>
          <a:p>
            <a:r>
              <a:rPr lang="en-US" dirty="0" smtClean="0"/>
              <a:t>Deployed on the web</a:t>
            </a:r>
          </a:p>
          <a:p>
            <a:r>
              <a:rPr lang="en-US" dirty="0" smtClean="0"/>
              <a:t>Mostly used for fast lookup from</a:t>
            </a:r>
            <a:br>
              <a:rPr lang="en-US" dirty="0" smtClean="0"/>
            </a:br>
            <a:r>
              <a:rPr lang="en-US" dirty="0" smtClean="0"/>
              <a:t>partial names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2061" y="1719263"/>
            <a:ext cx="3910306" cy="511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4" name="Picture 2" descr="Apatite Can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55" y="191090"/>
            <a:ext cx="1011373" cy="12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5"/>
          </p:cNvPr>
          <p:cNvSpPr txBox="1"/>
          <p:nvPr/>
        </p:nvSpPr>
        <p:spPr>
          <a:xfrm>
            <a:off x="6373853" y="5101408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hlinkClick r:id="rId6"/>
              </a:rPr>
              <a:t>Video (2:45)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876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Field and lab studies can reveal the real questions</a:t>
            </a:r>
          </a:p>
          <a:p>
            <a:pPr lvl="1"/>
            <a:r>
              <a:rPr lang="en-US" smtClean="0"/>
              <a:t>Answering these questions creates tools that are actually useful</a:t>
            </a:r>
          </a:p>
          <a:p>
            <a:r>
              <a:rPr lang="en-US" smtClean="0"/>
              <a:t>Researcher’s intuitions about what might be useful may be wrong</a:t>
            </a:r>
          </a:p>
          <a:p>
            <a:r>
              <a:rPr lang="en-US" smtClean="0"/>
              <a:t>Our experience highlights:</a:t>
            </a:r>
          </a:p>
          <a:p>
            <a:pPr lvl="1"/>
            <a:r>
              <a:rPr lang="en-US" smtClean="0"/>
              <a:t>Developers often have specific questions in mind, which can be exploited in tools</a:t>
            </a:r>
          </a:p>
          <a:p>
            <a:pPr lvl="1"/>
            <a:r>
              <a:rPr lang="en-US" smtClean="0"/>
              <a:t>Code views are central</a:t>
            </a:r>
          </a:p>
          <a:p>
            <a:pPr lvl="1"/>
            <a:r>
              <a:rPr lang="en-US" smtClean="0"/>
              <a:t>Visualizations are often useful as navigation aides for code</a:t>
            </a:r>
          </a:p>
          <a:p>
            <a:pPr lvl="1"/>
            <a:r>
              <a:rPr lang="en-US" smtClean="0"/>
              <a:t>Ability to search is key</a:t>
            </a:r>
          </a:p>
          <a:p>
            <a:pPr lvl="2"/>
            <a:r>
              <a:rPr lang="en-US" smtClean="0"/>
              <a:t>Not just through code, but also through dynamic and static call-graphs, through time, etc.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2015 – Brad A.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Centered Approaches are</a:t>
            </a:r>
            <a:br>
              <a:rPr lang="en-US" smtClean="0"/>
            </a:br>
            <a:r>
              <a:rPr lang="en-US" smtClean="0"/>
              <a:t>Not Too Difficult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Getting some user data better than none</a:t>
            </a:r>
          </a:p>
          <a:p>
            <a:r>
              <a:rPr lang="en-US" dirty="0" smtClean="0"/>
              <a:t>Observing real usage reveals many opportunities</a:t>
            </a:r>
          </a:p>
          <a:p>
            <a:pPr lvl="1"/>
            <a:r>
              <a:rPr lang="en-US" dirty="0" smtClean="0"/>
              <a:t>Insights about new issues to address, not necessarily what originally planned</a:t>
            </a:r>
          </a:p>
          <a:p>
            <a:pPr lvl="2"/>
            <a:r>
              <a:rPr lang="en-US" dirty="0" smtClean="0"/>
              <a:t>Thomas </a:t>
            </a:r>
            <a:r>
              <a:rPr lang="en-US" dirty="0" err="1" smtClean="0"/>
              <a:t>LaToza’s</a:t>
            </a:r>
            <a:r>
              <a:rPr lang="en-US" dirty="0" smtClean="0"/>
              <a:t> Reachability Questions from Architecture study</a:t>
            </a:r>
          </a:p>
          <a:p>
            <a:pPr lvl="2"/>
            <a:r>
              <a:rPr lang="en-US" dirty="0" smtClean="0"/>
              <a:t>Jeff </a:t>
            </a:r>
            <a:r>
              <a:rPr lang="en-US" dirty="0" err="1" smtClean="0"/>
              <a:t>Stylos’s</a:t>
            </a:r>
            <a:r>
              <a:rPr lang="en-US" dirty="0" smtClean="0"/>
              <a:t> method placement result from study of class size: from </a:t>
            </a:r>
            <a:r>
              <a:rPr lang="en-US" dirty="0" smtClean="0">
                <a:solidFill>
                  <a:schemeClr val="tx2"/>
                </a:solidFill>
              </a:rPr>
              <a:t>2.4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tx2"/>
                </a:solidFill>
              </a:rPr>
              <a:t>11.2 times faster</a:t>
            </a:r>
          </a:p>
          <a:p>
            <a:pPr lvl="1"/>
            <a:r>
              <a:rPr lang="en-US" dirty="0" err="1" smtClean="0"/>
              <a:t>server.send</a:t>
            </a:r>
            <a:r>
              <a:rPr lang="en-US" dirty="0" smtClean="0"/>
              <a:t> ( message )  vs. </a:t>
            </a:r>
            <a:br>
              <a:rPr lang="en-US" dirty="0" smtClean="0"/>
            </a:br>
            <a:r>
              <a:rPr lang="en-US" dirty="0" err="1" smtClean="0"/>
              <a:t>mail.send</a:t>
            </a:r>
            <a:r>
              <a:rPr lang="en-US" dirty="0" smtClean="0"/>
              <a:t> ( server )</a:t>
            </a:r>
          </a:p>
          <a:p>
            <a:r>
              <a:rPr lang="en-US" dirty="0" smtClean="0"/>
              <a:t>Collaborating with Graphic Designers for even a short time can provide significant improvements in aesthetics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Decision: What is Your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you need to find out or show?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>
                <a:solidFill>
                  <a:schemeClr val="tx2"/>
                </a:solidFill>
              </a:rPr>
              <a:t>claim</a:t>
            </a:r>
            <a:r>
              <a:rPr lang="en-US" dirty="0" smtClean="0"/>
              <a:t> to do you want to make?</a:t>
            </a:r>
          </a:p>
          <a:p>
            <a:r>
              <a:rPr lang="en-US" dirty="0" smtClean="0"/>
              <a:t>Showing that a tool is </a:t>
            </a:r>
            <a:r>
              <a:rPr lang="en-US" dirty="0" smtClean="0">
                <a:solidFill>
                  <a:schemeClr val="tx2"/>
                </a:solidFill>
              </a:rPr>
              <a:t>usable</a:t>
            </a:r>
            <a:r>
              <a:rPr lang="en-US" dirty="0" smtClean="0"/>
              <a:t> is different from</a:t>
            </a:r>
            <a:br>
              <a:rPr lang="en-US" dirty="0" smtClean="0"/>
            </a:br>
            <a:r>
              <a:rPr lang="en-US" dirty="0" smtClean="0"/>
              <a:t>whether it is </a:t>
            </a:r>
            <a:r>
              <a:rPr lang="en-US" dirty="0" smtClean="0">
                <a:solidFill>
                  <a:schemeClr val="tx2"/>
                </a:solidFill>
              </a:rPr>
              <a:t>useful</a:t>
            </a:r>
          </a:p>
          <a:p>
            <a:r>
              <a:rPr lang="en-US" dirty="0" smtClean="0"/>
              <a:t>Exploring </a:t>
            </a:r>
            <a:r>
              <a:rPr lang="en-US" dirty="0" smtClean="0">
                <a:solidFill>
                  <a:schemeClr val="tx2"/>
                </a:solidFill>
              </a:rPr>
              <a:t>what</a:t>
            </a:r>
            <a:r>
              <a:rPr lang="en-US" dirty="0" smtClean="0"/>
              <a:t> people are doing, is different from determining </a:t>
            </a:r>
            <a:r>
              <a:rPr lang="en-US" dirty="0" smtClean="0">
                <a:solidFill>
                  <a:schemeClr val="tx2"/>
                </a:solidFill>
              </a:rPr>
              <a:t>how often </a:t>
            </a:r>
            <a:r>
              <a:rPr lang="en-US" dirty="0" smtClean="0"/>
              <a:t>an observed behavior happens</a:t>
            </a:r>
          </a:p>
          <a:p>
            <a:r>
              <a:rPr lang="en-US" dirty="0" smtClean="0"/>
              <a:t>CS research claim is often: “</a:t>
            </a:r>
            <a:r>
              <a:rPr lang="en-US" dirty="0" smtClean="0">
                <a:solidFill>
                  <a:schemeClr val="tx2"/>
                </a:solidFill>
              </a:rPr>
              <a:t>it can be done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/>
              <a:t>Drives what </a:t>
            </a:r>
            <a:r>
              <a:rPr lang="en-US" dirty="0" smtClean="0">
                <a:solidFill>
                  <a:schemeClr val="tx2"/>
                </a:solidFill>
              </a:rPr>
              <a:t>type</a:t>
            </a:r>
            <a:r>
              <a:rPr lang="en-US" dirty="0" smtClean="0"/>
              <a:t> of method to use, and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tasks</a:t>
            </a:r>
            <a:r>
              <a:rPr lang="en-US" dirty="0" smtClean="0"/>
              <a:t> to be done with it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r>
              <a:rPr lang="en-US" smtClean="0"/>
              <a:t>© 2017 – Brad A.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26D3749D-ACD8-4639-AA4F-6048D67EFA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4" name="Rectangle 34"/>
          <p:cNvSpPr>
            <a:spLocks noChangeArrowheads="1"/>
          </p:cNvSpPr>
          <p:nvPr/>
        </p:nvSpPr>
        <p:spPr bwMode="auto">
          <a:xfrm>
            <a:off x="3474873" y="6098040"/>
            <a:ext cx="532036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en-US" b="1" dirty="0">
                <a:latin typeface="Verdana" pitchFamily="34" charset="0"/>
              </a:rPr>
              <a:t>Program Complexity and Sophistication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  <a:noFill/>
          <a:ln/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Goal: Gentle Slope Systems</a:t>
            </a:r>
          </a:p>
        </p:txBody>
      </p:sp>
      <p:sp>
        <p:nvSpPr>
          <p:cNvPr id="337923" name="Line 3"/>
          <p:cNvSpPr>
            <a:spLocks noChangeShapeType="1"/>
          </p:cNvSpPr>
          <p:nvPr/>
        </p:nvSpPr>
        <p:spPr bwMode="auto">
          <a:xfrm>
            <a:off x="3092939" y="2137227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3092939" y="6099627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698591" y="3645352"/>
            <a:ext cx="1367361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en-US" b="1" dirty="0">
                <a:latin typeface="Verdana" pitchFamily="34" charset="0"/>
              </a:rPr>
              <a:t>Difficulty</a:t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of</a:t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Use</a:t>
            </a:r>
          </a:p>
        </p:txBody>
      </p:sp>
      <p:sp>
        <p:nvSpPr>
          <p:cNvPr id="337926" name="Line 6"/>
          <p:cNvSpPr>
            <a:spLocks noChangeShapeType="1"/>
          </p:cNvSpPr>
          <p:nvPr/>
        </p:nvSpPr>
        <p:spPr bwMode="auto">
          <a:xfrm flipV="1">
            <a:off x="3092939" y="5305877"/>
            <a:ext cx="5105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8106264" y="5093153"/>
            <a:ext cx="95859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1" dirty="0">
                <a:latin typeface="Verdana" pitchFamily="34" charset="0"/>
              </a:rPr>
              <a:t>Goal</a:t>
            </a:r>
          </a:p>
        </p:txBody>
      </p:sp>
      <p:grpSp>
        <p:nvGrpSpPr>
          <p:cNvPr id="337928" name="Group 8"/>
          <p:cNvGrpSpPr>
            <a:grpSpLocks/>
          </p:cNvGrpSpPr>
          <p:nvPr/>
        </p:nvGrpSpPr>
        <p:grpSpPr bwMode="auto">
          <a:xfrm>
            <a:off x="3092940" y="2132465"/>
            <a:ext cx="5500687" cy="3435350"/>
            <a:chOff x="1248" y="1022"/>
            <a:chExt cx="3465" cy="2403"/>
          </a:xfrm>
        </p:grpSpPr>
        <p:sp>
          <p:nvSpPr>
            <p:cNvPr id="337929" name="Rectangle 9"/>
            <p:cNvSpPr>
              <a:spLocks noChangeArrowheads="1"/>
            </p:cNvSpPr>
            <p:nvPr/>
          </p:nvSpPr>
          <p:spPr bwMode="auto">
            <a:xfrm>
              <a:off x="4091" y="1022"/>
              <a:ext cx="62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400">
                  <a:solidFill>
                    <a:srgbClr val="4BFF4B"/>
                  </a:solidFill>
                  <a:latin typeface="Verdana" pitchFamily="34" charset="0"/>
                </a:rPr>
                <a:t>Flash</a:t>
              </a:r>
            </a:p>
          </p:txBody>
        </p:sp>
        <p:sp>
          <p:nvSpPr>
            <p:cNvPr id="337930" name="Rectangle 10"/>
            <p:cNvSpPr>
              <a:spLocks noChangeArrowheads="1"/>
            </p:cNvSpPr>
            <p:nvPr/>
          </p:nvSpPr>
          <p:spPr bwMode="auto">
            <a:xfrm>
              <a:off x="2479" y="2913"/>
              <a:ext cx="99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i="1">
                  <a:solidFill>
                    <a:srgbClr val="4BFF4B"/>
                  </a:solidFill>
                  <a:latin typeface="Verdana" pitchFamily="34" charset="0"/>
                </a:rPr>
                <a:t>ActionScript</a:t>
              </a:r>
            </a:p>
          </p:txBody>
        </p:sp>
        <p:sp>
          <p:nvSpPr>
            <p:cNvPr id="337931" name="Rectangle 11"/>
            <p:cNvSpPr>
              <a:spLocks noChangeArrowheads="1"/>
            </p:cNvSpPr>
            <p:nvPr/>
          </p:nvSpPr>
          <p:spPr bwMode="auto">
            <a:xfrm>
              <a:off x="2040" y="1684"/>
              <a:ext cx="125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i="1">
                  <a:solidFill>
                    <a:srgbClr val="4BFF4B"/>
                  </a:solidFill>
                  <a:latin typeface="Verdana" pitchFamily="34" charset="0"/>
                </a:rPr>
                <a:t>C Programming</a:t>
              </a:r>
            </a:p>
          </p:txBody>
        </p:sp>
        <p:sp>
          <p:nvSpPr>
            <p:cNvPr id="337932" name="Freeform 12"/>
            <p:cNvSpPr>
              <a:spLocks/>
            </p:cNvSpPr>
            <p:nvPr/>
          </p:nvSpPr>
          <p:spPr bwMode="auto">
            <a:xfrm>
              <a:off x="1248" y="1120"/>
              <a:ext cx="2881" cy="2305"/>
            </a:xfrm>
            <a:custGeom>
              <a:avLst/>
              <a:gdLst/>
              <a:ahLst/>
              <a:cxnLst>
                <a:cxn ang="0">
                  <a:pos x="0" y="2304"/>
                </a:cxn>
                <a:cxn ang="0">
                  <a:pos x="1104" y="2112"/>
                </a:cxn>
                <a:cxn ang="0">
                  <a:pos x="1104" y="1632"/>
                </a:cxn>
                <a:cxn ang="0">
                  <a:pos x="1964" y="1176"/>
                </a:cxn>
                <a:cxn ang="0">
                  <a:pos x="1968" y="336"/>
                </a:cxn>
                <a:cxn ang="0">
                  <a:pos x="2880" y="0"/>
                </a:cxn>
              </a:cxnLst>
              <a:rect l="0" t="0" r="r" b="b"/>
              <a:pathLst>
                <a:path w="2881" h="2305">
                  <a:moveTo>
                    <a:pt x="0" y="2304"/>
                  </a:moveTo>
                  <a:lnTo>
                    <a:pt x="1104" y="2112"/>
                  </a:lnTo>
                  <a:lnTo>
                    <a:pt x="1104" y="1632"/>
                  </a:lnTo>
                  <a:lnTo>
                    <a:pt x="1964" y="1176"/>
                  </a:lnTo>
                  <a:lnTo>
                    <a:pt x="1968" y="336"/>
                  </a:lnTo>
                  <a:lnTo>
                    <a:pt x="2880" y="0"/>
                  </a:lnTo>
                </a:path>
              </a:pathLst>
            </a:custGeom>
            <a:noFill/>
            <a:ln w="50800" cap="rnd" cmpd="sng">
              <a:solidFill>
                <a:srgbClr val="4BFF4B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33" name="Line 13"/>
            <p:cNvSpPr>
              <a:spLocks noChangeShapeType="1"/>
            </p:cNvSpPr>
            <p:nvPr/>
          </p:nvSpPr>
          <p:spPr bwMode="auto">
            <a:xfrm flipH="1">
              <a:off x="2400" y="3032"/>
              <a:ext cx="144" cy="48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Line 14"/>
            <p:cNvSpPr>
              <a:spLocks noChangeShapeType="1"/>
            </p:cNvSpPr>
            <p:nvPr/>
          </p:nvSpPr>
          <p:spPr bwMode="auto">
            <a:xfrm flipV="1">
              <a:off x="2669" y="1598"/>
              <a:ext cx="495" cy="114"/>
            </a:xfrm>
            <a:prstGeom prst="line">
              <a:avLst/>
            </a:prstGeom>
            <a:noFill/>
            <a:ln w="25400">
              <a:solidFill>
                <a:srgbClr val="4BFF4B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35" name="Group 15"/>
          <p:cNvGrpSpPr>
            <a:grpSpLocks/>
          </p:cNvGrpSpPr>
          <p:nvPr/>
        </p:nvGrpSpPr>
        <p:grpSpPr bwMode="auto">
          <a:xfrm>
            <a:off x="3092940" y="1678441"/>
            <a:ext cx="6905625" cy="4079875"/>
            <a:chOff x="1248" y="1254"/>
            <a:chExt cx="4350" cy="2291"/>
          </a:xfrm>
        </p:grpSpPr>
        <p:sp>
          <p:nvSpPr>
            <p:cNvPr id="337936" name="Rectangle 16"/>
            <p:cNvSpPr>
              <a:spLocks noChangeArrowheads="1"/>
            </p:cNvSpPr>
            <p:nvPr/>
          </p:nvSpPr>
          <p:spPr bwMode="auto">
            <a:xfrm>
              <a:off x="4099" y="1254"/>
              <a:ext cx="125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400" dirty="0">
                  <a:solidFill>
                    <a:schemeClr val="accent1"/>
                  </a:solidFill>
                  <a:latin typeface="Verdana" pitchFamily="34" charset="0"/>
                </a:rPr>
                <a:t>Visual Basic</a:t>
              </a:r>
            </a:p>
          </p:txBody>
        </p:sp>
        <p:sp>
          <p:nvSpPr>
            <p:cNvPr id="337937" name="Rectangle 17"/>
            <p:cNvSpPr>
              <a:spLocks noChangeArrowheads="1"/>
            </p:cNvSpPr>
            <p:nvPr/>
          </p:nvSpPr>
          <p:spPr bwMode="auto">
            <a:xfrm>
              <a:off x="2479" y="3233"/>
              <a:ext cx="49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i="1">
                  <a:solidFill>
                    <a:schemeClr val="accent1"/>
                  </a:solidFill>
                  <a:latin typeface="Verdana" pitchFamily="34" charset="0"/>
                </a:rPr>
                <a:t>Basic</a:t>
              </a:r>
            </a:p>
          </p:txBody>
        </p:sp>
        <p:sp>
          <p:nvSpPr>
            <p:cNvPr id="337938" name="Rectangle 18"/>
            <p:cNvSpPr>
              <a:spLocks noChangeArrowheads="1"/>
            </p:cNvSpPr>
            <p:nvPr/>
          </p:nvSpPr>
          <p:spPr bwMode="auto">
            <a:xfrm>
              <a:off x="3888" y="2202"/>
              <a:ext cx="171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i="1">
                  <a:solidFill>
                    <a:schemeClr val="accent1"/>
                  </a:solidFill>
                  <a:latin typeface="Verdana" pitchFamily="34" charset="0"/>
                </a:rPr>
                <a:t>C or C# Programming</a:t>
              </a:r>
            </a:p>
          </p:txBody>
        </p:sp>
        <p:sp>
          <p:nvSpPr>
            <p:cNvPr id="337939" name="Freeform 19"/>
            <p:cNvSpPr>
              <a:spLocks/>
            </p:cNvSpPr>
            <p:nvPr/>
          </p:nvSpPr>
          <p:spPr bwMode="auto">
            <a:xfrm>
              <a:off x="1248" y="1336"/>
              <a:ext cx="2881" cy="2209"/>
            </a:xfrm>
            <a:custGeom>
              <a:avLst/>
              <a:gdLst/>
              <a:ahLst/>
              <a:cxnLst>
                <a:cxn ang="0">
                  <a:pos x="0" y="2208"/>
                </a:cxn>
                <a:cxn ang="0">
                  <a:pos x="624" y="2112"/>
                </a:cxn>
                <a:cxn ang="0">
                  <a:pos x="624" y="1680"/>
                </a:cxn>
                <a:cxn ang="0">
                  <a:pos x="2256" y="1152"/>
                </a:cxn>
                <a:cxn ang="0">
                  <a:pos x="2256" y="240"/>
                </a:cxn>
                <a:cxn ang="0">
                  <a:pos x="2880" y="0"/>
                </a:cxn>
              </a:cxnLst>
              <a:rect l="0" t="0" r="r" b="b"/>
              <a:pathLst>
                <a:path w="2881" h="2209">
                  <a:moveTo>
                    <a:pt x="0" y="2208"/>
                  </a:moveTo>
                  <a:lnTo>
                    <a:pt x="624" y="2112"/>
                  </a:lnTo>
                  <a:lnTo>
                    <a:pt x="624" y="1680"/>
                  </a:lnTo>
                  <a:lnTo>
                    <a:pt x="2256" y="1152"/>
                  </a:lnTo>
                  <a:lnTo>
                    <a:pt x="2256" y="240"/>
                  </a:lnTo>
                  <a:lnTo>
                    <a:pt x="2880" y="0"/>
                  </a:lnTo>
                </a:path>
              </a:pathLst>
            </a:custGeom>
            <a:noFill/>
            <a:ln w="50800" cap="rnd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40" name="Line 20"/>
            <p:cNvSpPr>
              <a:spLocks noChangeShapeType="1"/>
            </p:cNvSpPr>
            <p:nvPr/>
          </p:nvSpPr>
          <p:spPr bwMode="auto">
            <a:xfrm flipH="1">
              <a:off x="1920" y="3328"/>
              <a:ext cx="624" cy="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41" name="Line 21"/>
            <p:cNvSpPr>
              <a:spLocks noChangeShapeType="1"/>
            </p:cNvSpPr>
            <p:nvPr/>
          </p:nvSpPr>
          <p:spPr bwMode="auto">
            <a:xfrm flipH="1">
              <a:off x="3528" y="2320"/>
              <a:ext cx="40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49" name="Group 29"/>
          <p:cNvGrpSpPr>
            <a:grpSpLocks/>
          </p:cNvGrpSpPr>
          <p:nvPr/>
        </p:nvGrpSpPr>
        <p:grpSpPr bwMode="auto">
          <a:xfrm>
            <a:off x="3108814" y="1313316"/>
            <a:ext cx="5111750" cy="2770187"/>
            <a:chOff x="1258" y="745"/>
            <a:chExt cx="3220" cy="1745"/>
          </a:xfrm>
        </p:grpSpPr>
        <p:sp>
          <p:nvSpPr>
            <p:cNvPr id="337950" name="Rectangle 30"/>
            <p:cNvSpPr>
              <a:spLocks noChangeArrowheads="1"/>
            </p:cNvSpPr>
            <p:nvPr/>
          </p:nvSpPr>
          <p:spPr bwMode="auto">
            <a:xfrm>
              <a:off x="1314" y="1849"/>
              <a:ext cx="5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i="1">
                  <a:solidFill>
                    <a:srgbClr val="FF93A8"/>
                  </a:solidFill>
                  <a:latin typeface="Verdana" pitchFamily="34" charset="0"/>
                </a:rPr>
                <a:t>Swing</a:t>
              </a:r>
            </a:p>
          </p:txBody>
        </p:sp>
        <p:sp>
          <p:nvSpPr>
            <p:cNvPr id="337951" name="Freeform 31"/>
            <p:cNvSpPr>
              <a:spLocks/>
            </p:cNvSpPr>
            <p:nvPr/>
          </p:nvSpPr>
          <p:spPr bwMode="auto">
            <a:xfrm>
              <a:off x="1788" y="1941"/>
              <a:ext cx="266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6" y="0"/>
                </a:cxn>
              </a:cxnLst>
              <a:rect l="0" t="0" r="r" b="b"/>
              <a:pathLst>
                <a:path w="266" h="36">
                  <a:moveTo>
                    <a:pt x="0" y="36"/>
                  </a:moveTo>
                  <a:lnTo>
                    <a:pt x="266" y="0"/>
                  </a:lnTo>
                </a:path>
              </a:pathLst>
            </a:custGeom>
            <a:noFill/>
            <a:ln w="25400">
              <a:solidFill>
                <a:srgbClr val="FF93A8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2" name="Rectangle 32"/>
            <p:cNvSpPr>
              <a:spLocks noChangeArrowheads="1"/>
            </p:cNvSpPr>
            <p:nvPr/>
          </p:nvSpPr>
          <p:spPr bwMode="auto">
            <a:xfrm>
              <a:off x="3931" y="745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400">
                  <a:solidFill>
                    <a:srgbClr val="FF93A8"/>
                  </a:solidFill>
                  <a:latin typeface="Verdana" pitchFamily="34" charset="0"/>
                </a:rPr>
                <a:t>Java</a:t>
              </a:r>
            </a:p>
          </p:txBody>
        </p:sp>
        <p:sp>
          <p:nvSpPr>
            <p:cNvPr id="337953" name="Freeform 33"/>
            <p:cNvSpPr>
              <a:spLocks/>
            </p:cNvSpPr>
            <p:nvPr/>
          </p:nvSpPr>
          <p:spPr bwMode="auto">
            <a:xfrm>
              <a:off x="1258" y="899"/>
              <a:ext cx="2707" cy="1591"/>
            </a:xfrm>
            <a:custGeom>
              <a:avLst/>
              <a:gdLst/>
              <a:ahLst/>
              <a:cxnLst>
                <a:cxn ang="0">
                  <a:pos x="0" y="1591"/>
                </a:cxn>
                <a:cxn ang="0">
                  <a:pos x="816" y="1178"/>
                </a:cxn>
                <a:cxn ang="0">
                  <a:pos x="816" y="664"/>
                </a:cxn>
                <a:cxn ang="0">
                  <a:pos x="2707" y="0"/>
                </a:cxn>
              </a:cxnLst>
              <a:rect l="0" t="0" r="r" b="b"/>
              <a:pathLst>
                <a:path w="2707" h="1591">
                  <a:moveTo>
                    <a:pt x="0" y="1591"/>
                  </a:moveTo>
                  <a:lnTo>
                    <a:pt x="816" y="1178"/>
                  </a:lnTo>
                  <a:lnTo>
                    <a:pt x="816" y="664"/>
                  </a:lnTo>
                  <a:lnTo>
                    <a:pt x="2707" y="0"/>
                  </a:lnTo>
                </a:path>
              </a:pathLst>
            </a:custGeom>
            <a:noFill/>
            <a:ln w="50800" cap="rnd" cmpd="sng">
              <a:solidFill>
                <a:srgbClr val="FF93A8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55" name="Group 35"/>
          <p:cNvGrpSpPr>
            <a:grpSpLocks/>
          </p:cNvGrpSpPr>
          <p:nvPr/>
        </p:nvGrpSpPr>
        <p:grpSpPr bwMode="auto">
          <a:xfrm rot="590523">
            <a:off x="3113856" y="5400510"/>
            <a:ext cx="908176" cy="646574"/>
            <a:chOff x="1239" y="2621"/>
            <a:chExt cx="1842" cy="751"/>
          </a:xfrm>
        </p:grpSpPr>
        <p:sp>
          <p:nvSpPr>
            <p:cNvPr id="337956" name="Line 36"/>
            <p:cNvSpPr>
              <a:spLocks noChangeShapeType="1"/>
            </p:cNvSpPr>
            <p:nvPr/>
          </p:nvSpPr>
          <p:spPr bwMode="auto">
            <a:xfrm flipV="1">
              <a:off x="1239" y="2904"/>
              <a:ext cx="1488" cy="432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7" name="Rectangle 37"/>
            <p:cNvSpPr>
              <a:spLocks noChangeArrowheads="1"/>
            </p:cNvSpPr>
            <p:nvPr/>
          </p:nvSpPr>
          <p:spPr bwMode="auto">
            <a:xfrm rot="20700000">
              <a:off x="1267" y="2621"/>
              <a:ext cx="1814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>
                  <a:solidFill>
                    <a:srgbClr val="FF99FF"/>
                  </a:solidFill>
                  <a:latin typeface="Verdana" pitchFamily="34" charset="0"/>
                </a:rPr>
                <a:t>Email</a:t>
              </a:r>
              <a:br>
                <a:rPr lang="en-US">
                  <a:solidFill>
                    <a:srgbClr val="FF99FF"/>
                  </a:solidFill>
                  <a:latin typeface="Verdana" pitchFamily="34" charset="0"/>
                </a:rPr>
              </a:br>
              <a:r>
                <a:rPr lang="en-US">
                  <a:solidFill>
                    <a:srgbClr val="FF99FF"/>
                  </a:solidFill>
                  <a:latin typeface="Verdana" pitchFamily="34" charset="0"/>
                </a:rPr>
                <a:t>Filters</a:t>
              </a:r>
            </a:p>
          </p:txBody>
        </p:sp>
        <p:sp>
          <p:nvSpPr>
            <p:cNvPr id="337958" name="Line 38"/>
            <p:cNvSpPr>
              <a:spLocks noChangeShapeType="1"/>
            </p:cNvSpPr>
            <p:nvPr/>
          </p:nvSpPr>
          <p:spPr bwMode="auto">
            <a:xfrm>
              <a:off x="2736" y="2794"/>
              <a:ext cx="0" cy="192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59" name="Text Box 39"/>
          <p:cNvSpPr txBox="1">
            <a:spLocks noChangeArrowheads="1"/>
          </p:cNvSpPr>
          <p:nvPr/>
        </p:nvSpPr>
        <p:spPr bwMode="auto">
          <a:xfrm>
            <a:off x="1216768" y="5269366"/>
            <a:ext cx="1720343" cy="830997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E265"/>
                </a:solidFill>
              </a:rPr>
              <a:t>Low</a:t>
            </a:r>
            <a:br>
              <a:rPr lang="en-US" sz="2400" b="1" dirty="0">
                <a:solidFill>
                  <a:srgbClr val="FFE265"/>
                </a:solidFill>
              </a:rPr>
            </a:br>
            <a:r>
              <a:rPr lang="en-US" sz="2400" b="1" dirty="0">
                <a:solidFill>
                  <a:srgbClr val="FFE265"/>
                </a:solidFill>
              </a:rPr>
              <a:t>Threshold</a:t>
            </a:r>
          </a:p>
        </p:txBody>
      </p:sp>
      <p:sp>
        <p:nvSpPr>
          <p:cNvPr id="337960" name="Text Box 40"/>
          <p:cNvSpPr txBox="1">
            <a:spLocks noChangeArrowheads="1"/>
          </p:cNvSpPr>
          <p:nvPr/>
        </p:nvSpPr>
        <p:spPr bwMode="auto">
          <a:xfrm>
            <a:off x="9831069" y="847444"/>
            <a:ext cx="1242648" cy="830997"/>
          </a:xfrm>
          <a:prstGeom prst="rect">
            <a:avLst/>
          </a:prstGeom>
          <a:solidFill>
            <a:srgbClr val="66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E265"/>
                </a:solidFill>
              </a:rPr>
              <a:t>High</a:t>
            </a:r>
            <a:br>
              <a:rPr lang="en-US" sz="2400" b="1" dirty="0">
                <a:solidFill>
                  <a:srgbClr val="FFE265"/>
                </a:solidFill>
              </a:rPr>
            </a:br>
            <a:r>
              <a:rPr lang="en-US" sz="2400" b="1" dirty="0">
                <a:solidFill>
                  <a:srgbClr val="FFE265"/>
                </a:solidFill>
              </a:rPr>
              <a:t>Ceiling</a:t>
            </a:r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0"/>
          </p:nvPr>
        </p:nvSpPr>
        <p:spPr>
          <a:xfrm>
            <a:off x="478973" y="6248400"/>
            <a:ext cx="2844800" cy="457200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2017 </a:t>
            </a:r>
            <a:r>
              <a:rPr lang="en-US" dirty="0" smtClean="0"/>
              <a:t>– Brad A. Myers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092941" y="1062490"/>
            <a:ext cx="6661152" cy="4884738"/>
            <a:chOff x="2278065" y="931863"/>
            <a:chExt cx="6661152" cy="4884738"/>
          </a:xfrm>
        </p:grpSpPr>
        <p:grpSp>
          <p:nvGrpSpPr>
            <p:cNvPr id="45" name="Group 44"/>
            <p:cNvGrpSpPr/>
            <p:nvPr/>
          </p:nvGrpSpPr>
          <p:grpSpPr>
            <a:xfrm>
              <a:off x="2278065" y="931863"/>
              <a:ext cx="6661152" cy="4884738"/>
              <a:chOff x="2278065" y="931863"/>
              <a:chExt cx="6661152" cy="4884738"/>
            </a:xfrm>
          </p:grpSpPr>
          <p:grpSp>
            <p:nvGrpSpPr>
              <p:cNvPr id="337942" name="Group 22"/>
              <p:cNvGrpSpPr>
                <a:grpSpLocks/>
              </p:cNvGrpSpPr>
              <p:nvPr/>
            </p:nvGrpSpPr>
            <p:grpSpPr bwMode="auto">
              <a:xfrm>
                <a:off x="2278065" y="931863"/>
                <a:ext cx="6661152" cy="4884738"/>
                <a:chOff x="1248" y="587"/>
                <a:chExt cx="4196" cy="3077"/>
              </a:xfrm>
            </p:grpSpPr>
            <p:sp>
              <p:nvSpPr>
                <p:cNvPr id="337943" name="Rectangle 23"/>
                <p:cNvSpPr>
                  <a:spLocks noChangeArrowheads="1"/>
                </p:cNvSpPr>
                <p:nvPr/>
              </p:nvSpPr>
              <p:spPr bwMode="auto">
                <a:xfrm>
                  <a:off x="3951" y="587"/>
                  <a:ext cx="149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defTabSz="762000" eaLnBrk="0" hangingPunct="0"/>
                  <a:r>
                    <a:rPr lang="en-US" dirty="0">
                      <a:solidFill>
                        <a:schemeClr val="accent2"/>
                      </a:solidFill>
                      <a:latin typeface="Verdana" pitchFamily="34" charset="0"/>
                    </a:rPr>
                    <a:t>Web Development</a:t>
                  </a:r>
                  <a:endParaRPr lang="en-US" dirty="0">
                    <a:solidFill>
                      <a:schemeClr val="accent2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37944" name="Rectangle 24"/>
                <p:cNvSpPr>
                  <a:spLocks noChangeArrowheads="1"/>
                </p:cNvSpPr>
                <p:nvPr/>
              </p:nvSpPr>
              <p:spPr bwMode="auto">
                <a:xfrm>
                  <a:off x="2479" y="3073"/>
                  <a:ext cx="102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 eaLnBrk="0" hangingPunct="0"/>
                  <a:r>
                    <a:rPr lang="en-US" i="1" dirty="0">
                      <a:solidFill>
                        <a:schemeClr val="accent2"/>
                      </a:solidFill>
                      <a:latin typeface="Verdana" pitchFamily="34" charset="0"/>
                    </a:rPr>
                    <a:t>CSS &amp; HTML</a:t>
                  </a:r>
                  <a:endParaRPr lang="en-US" i="1" dirty="0">
                    <a:solidFill>
                      <a:schemeClr val="accent2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37945" name="Rectangle 25"/>
                <p:cNvSpPr>
                  <a:spLocks noChangeArrowheads="1"/>
                </p:cNvSpPr>
                <p:nvPr/>
              </p:nvSpPr>
              <p:spPr bwMode="auto">
                <a:xfrm>
                  <a:off x="3394" y="2505"/>
                  <a:ext cx="86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 eaLnBrk="0" hangingPunct="0"/>
                  <a:r>
                    <a:rPr lang="en-US" i="1" dirty="0">
                      <a:solidFill>
                        <a:schemeClr val="accent2"/>
                      </a:solidFill>
                      <a:latin typeface="Verdana" pitchFamily="34" charset="0"/>
                    </a:rPr>
                    <a:t>JavaScript</a:t>
                  </a:r>
                  <a:endParaRPr lang="en-US" i="1" dirty="0">
                    <a:solidFill>
                      <a:schemeClr val="accent2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37946" name="Freeform 26"/>
                <p:cNvSpPr>
                  <a:spLocks/>
                </p:cNvSpPr>
                <p:nvPr/>
              </p:nvSpPr>
              <p:spPr bwMode="auto">
                <a:xfrm>
                  <a:off x="1248" y="704"/>
                  <a:ext cx="2731" cy="2960"/>
                </a:xfrm>
                <a:custGeom>
                  <a:avLst/>
                  <a:gdLst>
                    <a:gd name="connsiteX0" fmla="*/ 0 w 9997"/>
                    <a:gd name="connsiteY0" fmla="*/ 9995 h 9995"/>
                    <a:gd name="connsiteX1" fmla="*/ 2666 w 9997"/>
                    <a:gd name="connsiteY1" fmla="*/ 9281 h 9995"/>
                    <a:gd name="connsiteX2" fmla="*/ 2666 w 9997"/>
                    <a:gd name="connsiteY2" fmla="*/ 9043 h 9995"/>
                    <a:gd name="connsiteX3" fmla="*/ 2666 w 9997"/>
                    <a:gd name="connsiteY3" fmla="*/ 6901 h 9995"/>
                    <a:gd name="connsiteX4" fmla="*/ 6331 w 9997"/>
                    <a:gd name="connsiteY4" fmla="*/ 5473 h 9995"/>
                    <a:gd name="connsiteX5" fmla="*/ 6331 w 9997"/>
                    <a:gd name="connsiteY5" fmla="*/ 1904 h 9995"/>
                    <a:gd name="connsiteX6" fmla="*/ 8755 w 9997"/>
                    <a:gd name="connsiteY6" fmla="*/ 1162 h 9995"/>
                    <a:gd name="connsiteX7" fmla="*/ 9997 w 9997"/>
                    <a:gd name="connsiteY7" fmla="*/ 0 h 9995"/>
                    <a:gd name="connsiteX0" fmla="*/ 0 w 8779"/>
                    <a:gd name="connsiteY0" fmla="*/ 14479 h 14479"/>
                    <a:gd name="connsiteX1" fmla="*/ 2667 w 8779"/>
                    <a:gd name="connsiteY1" fmla="*/ 13765 h 14479"/>
                    <a:gd name="connsiteX2" fmla="*/ 2667 w 8779"/>
                    <a:gd name="connsiteY2" fmla="*/ 13527 h 14479"/>
                    <a:gd name="connsiteX3" fmla="*/ 2667 w 8779"/>
                    <a:gd name="connsiteY3" fmla="*/ 11383 h 14479"/>
                    <a:gd name="connsiteX4" fmla="*/ 6333 w 8779"/>
                    <a:gd name="connsiteY4" fmla="*/ 9955 h 14479"/>
                    <a:gd name="connsiteX5" fmla="*/ 6333 w 8779"/>
                    <a:gd name="connsiteY5" fmla="*/ 6384 h 14479"/>
                    <a:gd name="connsiteX6" fmla="*/ 8758 w 8779"/>
                    <a:gd name="connsiteY6" fmla="*/ 5642 h 14479"/>
                    <a:gd name="connsiteX7" fmla="*/ 8779 w 8779"/>
                    <a:gd name="connsiteY7" fmla="*/ 0 h 14479"/>
                    <a:gd name="connsiteX0" fmla="*/ 0 w 10746"/>
                    <a:gd name="connsiteY0" fmla="*/ 10000 h 10000"/>
                    <a:gd name="connsiteX1" fmla="*/ 3038 w 10746"/>
                    <a:gd name="connsiteY1" fmla="*/ 9507 h 10000"/>
                    <a:gd name="connsiteX2" fmla="*/ 3038 w 10746"/>
                    <a:gd name="connsiteY2" fmla="*/ 9342 h 10000"/>
                    <a:gd name="connsiteX3" fmla="*/ 3038 w 10746"/>
                    <a:gd name="connsiteY3" fmla="*/ 7862 h 10000"/>
                    <a:gd name="connsiteX4" fmla="*/ 7214 w 10746"/>
                    <a:gd name="connsiteY4" fmla="*/ 6875 h 10000"/>
                    <a:gd name="connsiteX5" fmla="*/ 7214 w 10746"/>
                    <a:gd name="connsiteY5" fmla="*/ 4409 h 10000"/>
                    <a:gd name="connsiteX6" fmla="*/ 9976 w 10746"/>
                    <a:gd name="connsiteY6" fmla="*/ 3897 h 10000"/>
                    <a:gd name="connsiteX7" fmla="*/ 10746 w 10746"/>
                    <a:gd name="connsiteY7" fmla="*/ 79 h 10000"/>
                    <a:gd name="connsiteX8" fmla="*/ 10000 w 10746"/>
                    <a:gd name="connsiteY8" fmla="*/ 0 h 10000"/>
                    <a:gd name="connsiteX0" fmla="*/ 0 w 10000"/>
                    <a:gd name="connsiteY0" fmla="*/ 10000 h 10000"/>
                    <a:gd name="connsiteX1" fmla="*/ 3038 w 10000"/>
                    <a:gd name="connsiteY1" fmla="*/ 9507 h 10000"/>
                    <a:gd name="connsiteX2" fmla="*/ 3038 w 10000"/>
                    <a:gd name="connsiteY2" fmla="*/ 9342 h 10000"/>
                    <a:gd name="connsiteX3" fmla="*/ 3038 w 10000"/>
                    <a:gd name="connsiteY3" fmla="*/ 7862 h 10000"/>
                    <a:gd name="connsiteX4" fmla="*/ 7214 w 10000"/>
                    <a:gd name="connsiteY4" fmla="*/ 6875 h 10000"/>
                    <a:gd name="connsiteX5" fmla="*/ 7214 w 10000"/>
                    <a:gd name="connsiteY5" fmla="*/ 4409 h 10000"/>
                    <a:gd name="connsiteX6" fmla="*/ 9976 w 10000"/>
                    <a:gd name="connsiteY6" fmla="*/ 3897 h 10000"/>
                    <a:gd name="connsiteX7" fmla="*/ 9655 w 10000"/>
                    <a:gd name="connsiteY7" fmla="*/ 79 h 10000"/>
                    <a:gd name="connsiteX8" fmla="*/ 10000 w 10000"/>
                    <a:gd name="connsiteY8" fmla="*/ 0 h 10000"/>
                    <a:gd name="connsiteX0" fmla="*/ 0 w 11200"/>
                    <a:gd name="connsiteY0" fmla="*/ 10324 h 10324"/>
                    <a:gd name="connsiteX1" fmla="*/ 3038 w 11200"/>
                    <a:gd name="connsiteY1" fmla="*/ 9831 h 10324"/>
                    <a:gd name="connsiteX2" fmla="*/ 3038 w 11200"/>
                    <a:gd name="connsiteY2" fmla="*/ 9666 h 10324"/>
                    <a:gd name="connsiteX3" fmla="*/ 3038 w 11200"/>
                    <a:gd name="connsiteY3" fmla="*/ 8186 h 10324"/>
                    <a:gd name="connsiteX4" fmla="*/ 7214 w 11200"/>
                    <a:gd name="connsiteY4" fmla="*/ 7199 h 10324"/>
                    <a:gd name="connsiteX5" fmla="*/ 7214 w 11200"/>
                    <a:gd name="connsiteY5" fmla="*/ 4733 h 10324"/>
                    <a:gd name="connsiteX6" fmla="*/ 9976 w 11200"/>
                    <a:gd name="connsiteY6" fmla="*/ 4221 h 10324"/>
                    <a:gd name="connsiteX7" fmla="*/ 9655 w 11200"/>
                    <a:gd name="connsiteY7" fmla="*/ 403 h 10324"/>
                    <a:gd name="connsiteX8" fmla="*/ 11200 w 11200"/>
                    <a:gd name="connsiteY8" fmla="*/ 0 h 10324"/>
                    <a:gd name="connsiteX0" fmla="*/ 0 w 11200"/>
                    <a:gd name="connsiteY0" fmla="*/ 10324 h 10324"/>
                    <a:gd name="connsiteX1" fmla="*/ 3038 w 11200"/>
                    <a:gd name="connsiteY1" fmla="*/ 9831 h 10324"/>
                    <a:gd name="connsiteX2" fmla="*/ 3038 w 11200"/>
                    <a:gd name="connsiteY2" fmla="*/ 9666 h 10324"/>
                    <a:gd name="connsiteX3" fmla="*/ 3038 w 11200"/>
                    <a:gd name="connsiteY3" fmla="*/ 8186 h 10324"/>
                    <a:gd name="connsiteX4" fmla="*/ 7214 w 11200"/>
                    <a:gd name="connsiteY4" fmla="*/ 7199 h 10324"/>
                    <a:gd name="connsiteX5" fmla="*/ 7214 w 11200"/>
                    <a:gd name="connsiteY5" fmla="*/ 4733 h 10324"/>
                    <a:gd name="connsiteX6" fmla="*/ 9976 w 11200"/>
                    <a:gd name="connsiteY6" fmla="*/ 4221 h 10324"/>
                    <a:gd name="connsiteX7" fmla="*/ 9869 w 11200"/>
                    <a:gd name="connsiteY7" fmla="*/ 403 h 10324"/>
                    <a:gd name="connsiteX8" fmla="*/ 11200 w 11200"/>
                    <a:gd name="connsiteY8" fmla="*/ 0 h 10324"/>
                    <a:gd name="connsiteX0" fmla="*/ 0 w 10746"/>
                    <a:gd name="connsiteY0" fmla="*/ 10000 h 10000"/>
                    <a:gd name="connsiteX1" fmla="*/ 3038 w 10746"/>
                    <a:gd name="connsiteY1" fmla="*/ 9507 h 10000"/>
                    <a:gd name="connsiteX2" fmla="*/ 3038 w 10746"/>
                    <a:gd name="connsiteY2" fmla="*/ 9342 h 10000"/>
                    <a:gd name="connsiteX3" fmla="*/ 3038 w 10746"/>
                    <a:gd name="connsiteY3" fmla="*/ 7862 h 10000"/>
                    <a:gd name="connsiteX4" fmla="*/ 7214 w 10746"/>
                    <a:gd name="connsiteY4" fmla="*/ 6875 h 10000"/>
                    <a:gd name="connsiteX5" fmla="*/ 7214 w 10746"/>
                    <a:gd name="connsiteY5" fmla="*/ 4409 h 10000"/>
                    <a:gd name="connsiteX6" fmla="*/ 9976 w 10746"/>
                    <a:gd name="connsiteY6" fmla="*/ 3897 h 10000"/>
                    <a:gd name="connsiteX7" fmla="*/ 9869 w 10746"/>
                    <a:gd name="connsiteY7" fmla="*/ 79 h 10000"/>
                    <a:gd name="connsiteX8" fmla="*/ 10746 w 10746"/>
                    <a:gd name="connsiteY8" fmla="*/ 0 h 10000"/>
                    <a:gd name="connsiteX0" fmla="*/ 0 w 10800"/>
                    <a:gd name="connsiteY0" fmla="*/ 10139 h 10139"/>
                    <a:gd name="connsiteX1" fmla="*/ 3038 w 10800"/>
                    <a:gd name="connsiteY1" fmla="*/ 9646 h 10139"/>
                    <a:gd name="connsiteX2" fmla="*/ 3038 w 10800"/>
                    <a:gd name="connsiteY2" fmla="*/ 9481 h 10139"/>
                    <a:gd name="connsiteX3" fmla="*/ 3038 w 10800"/>
                    <a:gd name="connsiteY3" fmla="*/ 8001 h 10139"/>
                    <a:gd name="connsiteX4" fmla="*/ 7214 w 10800"/>
                    <a:gd name="connsiteY4" fmla="*/ 7014 h 10139"/>
                    <a:gd name="connsiteX5" fmla="*/ 7214 w 10800"/>
                    <a:gd name="connsiteY5" fmla="*/ 4548 h 10139"/>
                    <a:gd name="connsiteX6" fmla="*/ 9976 w 10800"/>
                    <a:gd name="connsiteY6" fmla="*/ 4036 h 10139"/>
                    <a:gd name="connsiteX7" fmla="*/ 9869 w 10800"/>
                    <a:gd name="connsiteY7" fmla="*/ 218 h 10139"/>
                    <a:gd name="connsiteX8" fmla="*/ 10800 w 10800"/>
                    <a:gd name="connsiteY8" fmla="*/ 0 h 10139"/>
                    <a:gd name="connsiteX0" fmla="*/ 0 w 10800"/>
                    <a:gd name="connsiteY0" fmla="*/ 10139 h 10139"/>
                    <a:gd name="connsiteX1" fmla="*/ 3038 w 10800"/>
                    <a:gd name="connsiteY1" fmla="*/ 9646 h 10139"/>
                    <a:gd name="connsiteX2" fmla="*/ 3038 w 10800"/>
                    <a:gd name="connsiteY2" fmla="*/ 9481 h 10139"/>
                    <a:gd name="connsiteX3" fmla="*/ 3038 w 10800"/>
                    <a:gd name="connsiteY3" fmla="*/ 8001 h 10139"/>
                    <a:gd name="connsiteX4" fmla="*/ 7214 w 10800"/>
                    <a:gd name="connsiteY4" fmla="*/ 7014 h 10139"/>
                    <a:gd name="connsiteX5" fmla="*/ 7214 w 10800"/>
                    <a:gd name="connsiteY5" fmla="*/ 4548 h 10139"/>
                    <a:gd name="connsiteX6" fmla="*/ 9976 w 10800"/>
                    <a:gd name="connsiteY6" fmla="*/ 3641 h 10139"/>
                    <a:gd name="connsiteX7" fmla="*/ 9869 w 10800"/>
                    <a:gd name="connsiteY7" fmla="*/ 218 h 10139"/>
                    <a:gd name="connsiteX8" fmla="*/ 10800 w 10800"/>
                    <a:gd name="connsiteY8" fmla="*/ 0 h 1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800" h="10139">
                      <a:moveTo>
                        <a:pt x="0" y="10139"/>
                      </a:moveTo>
                      <a:lnTo>
                        <a:pt x="3038" y="9646"/>
                      </a:lnTo>
                      <a:lnTo>
                        <a:pt x="3038" y="9481"/>
                      </a:lnTo>
                      <a:lnTo>
                        <a:pt x="3038" y="8001"/>
                      </a:lnTo>
                      <a:lnTo>
                        <a:pt x="7214" y="7014"/>
                      </a:lnTo>
                      <a:lnTo>
                        <a:pt x="7214" y="4548"/>
                      </a:lnTo>
                      <a:lnTo>
                        <a:pt x="9976" y="3641"/>
                      </a:lnTo>
                      <a:cubicBezTo>
                        <a:pt x="9940" y="2368"/>
                        <a:pt x="9905" y="1491"/>
                        <a:pt x="9869" y="218"/>
                      </a:cubicBezTo>
                      <a:lnTo>
                        <a:pt x="10800" y="0"/>
                      </a:lnTo>
                    </a:path>
                  </a:pathLst>
                </a:custGeom>
                <a:noFill/>
                <a:ln w="508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7" name="Line 27"/>
                <p:cNvSpPr>
                  <a:spLocks noChangeShapeType="1"/>
                </p:cNvSpPr>
                <p:nvPr/>
              </p:nvSpPr>
              <p:spPr bwMode="auto">
                <a:xfrm>
                  <a:off x="2064" y="3184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 type="stealth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48" name="Line 28"/>
                <p:cNvSpPr>
                  <a:spLocks noChangeShapeType="1"/>
                </p:cNvSpPr>
                <p:nvPr/>
              </p:nvSpPr>
              <p:spPr bwMode="auto">
                <a:xfrm>
                  <a:off x="3139" y="2626"/>
                  <a:ext cx="328" cy="2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 type="stealth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3444728" y="5312414"/>
                <a:ext cx="859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62000" eaLnBrk="0" hangingPunct="0"/>
                <a:r>
                  <a:rPr lang="en-US" i="1" dirty="0" smtClean="0">
                    <a:solidFill>
                      <a:schemeClr val="accent2"/>
                    </a:solidFill>
                    <a:latin typeface="Verdana" pitchFamily="34" charset="0"/>
                  </a:rPr>
                  <a:t>editor</a:t>
                </a:r>
                <a:endParaRPr lang="en-US" i="1" dirty="0">
                  <a:solidFill>
                    <a:schemeClr val="accent2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52" name="Rectangle 25"/>
            <p:cNvSpPr>
              <a:spLocks noChangeArrowheads="1"/>
            </p:cNvSpPr>
            <p:nvPr/>
          </p:nvSpPr>
          <p:spPr bwMode="auto">
            <a:xfrm>
              <a:off x="6869975" y="2536956"/>
              <a:ext cx="152125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i="1" dirty="0">
                  <a:solidFill>
                    <a:schemeClr val="accent2"/>
                  </a:solidFill>
                  <a:latin typeface="Verdana" pitchFamily="34" charset="0"/>
                </a:rPr>
                <a:t>Server-side</a:t>
              </a:r>
              <a:endParaRPr lang="en-US" i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368345" y="2707528"/>
              <a:ext cx="520700" cy="317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709124" y="130627"/>
            <a:ext cx="0" cy="0"/>
          </a:xfrm>
        </p:spPr>
        <p:txBody>
          <a:bodyPr/>
          <a:lstStyle/>
          <a:p>
            <a:pPr>
              <a:defRPr/>
            </a:pPr>
            <a:fld id="{26D3749D-ACD8-4639-AA4F-6048D67EFA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33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9" grpId="0" animBg="1"/>
      <p:bldP spid="3379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4" name="Picture 6" descr="C:\Users\bam\Documents\papers\natprog\ICSE 2012 Switzerland\lifecycle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1442934"/>
            <a:ext cx="5326743" cy="4653067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Lifecycle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5848" y="5979712"/>
            <a:ext cx="7692152" cy="597568"/>
          </a:xfrm>
        </p:spPr>
        <p:txBody>
          <a:bodyPr/>
          <a:lstStyle/>
          <a:p>
            <a:pPr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http://www.accordtech.co.in/Product%20Development%20Lifecycle.htm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72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065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4" name="Picture 6" descr="C:\Users\bam\Documents\papers\natprog\ICSE 2012 Switzerland\lifecycle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361" y="2026747"/>
            <a:ext cx="3972064" cy="3469715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827" y="1250606"/>
            <a:ext cx="4435878" cy="2678844"/>
          </a:xfrm>
          <a:effectLst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/>
              <a:t>Exploratory Studies</a:t>
            </a:r>
          </a:p>
          <a:p>
            <a:pPr lvl="1" defTabSz="914400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600" dirty="0"/>
              <a:t>Contextual Inquiries</a:t>
            </a:r>
          </a:p>
          <a:p>
            <a:pPr lvl="1" defTabSz="914400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600" dirty="0" smtClean="0"/>
              <a:t>Interviews</a:t>
            </a:r>
          </a:p>
          <a:p>
            <a:pPr lvl="1" defTabSz="914400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600" dirty="0" smtClean="0"/>
              <a:t>Surveys</a:t>
            </a:r>
            <a:endParaRPr lang="en-US" sz="2600" dirty="0"/>
          </a:p>
          <a:p>
            <a:pPr lvl="1" defTabSz="914400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600" dirty="0"/>
              <a:t>Lab Studies</a:t>
            </a:r>
          </a:p>
          <a:p>
            <a:pPr lvl="1" defTabSz="914400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600" dirty="0"/>
              <a:t>Corpus data mining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46635" y="4130284"/>
            <a:ext cx="4138864" cy="162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sz="3200" kern="0" dirty="0">
                <a:latin typeface="+mn-lt"/>
                <a:cs typeface="+mn-cs"/>
              </a:rPr>
              <a:t>   </a:t>
            </a:r>
            <a:r>
              <a:rPr lang="en-US" sz="2800" dirty="0">
                <a:ea typeface="Tahoma" pitchFamily="34" charset="0"/>
                <a:cs typeface="Tahoma" pitchFamily="34" charset="0"/>
              </a:rPr>
              <a:t>Evaluative Studies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Expert analyses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Usability Evaluation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Formal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A/B Lab Testing</a:t>
            </a:r>
            <a:endParaRPr lang="en-US" sz="24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733737" y="4184280"/>
            <a:ext cx="4273384" cy="193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sz="2800" dirty="0">
                <a:ea typeface="Tahoma" pitchFamily="34" charset="0"/>
                <a:cs typeface="Tahoma" pitchFamily="34" charset="0"/>
              </a:rPr>
              <a:t>   Design Practices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“Natural programming”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Graphic &amp; Interaction Design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Prototyping</a:t>
            </a:r>
            <a:r>
              <a:rPr lang="en-US" sz="2400" dirty="0">
                <a:latin typeface="Verdana" pitchFamily="-112" charset="0"/>
                <a:ea typeface="ＭＳ Ｐゴシック" pitchFamily="-112" charset="-128"/>
                <a:cs typeface="ＭＳ Ｐゴシック" pitchFamily="-112" charset="-128"/>
              </a:rPr>
              <a:t>	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46635" y="1770954"/>
            <a:ext cx="4439948" cy="162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sz="2800" kern="0" dirty="0">
                <a:latin typeface="+mn-lt"/>
                <a:cs typeface="+mn-cs"/>
              </a:rPr>
              <a:t>  </a:t>
            </a:r>
            <a:r>
              <a:rPr lang="en-US" sz="2800" dirty="0">
                <a:ea typeface="Tahoma" pitchFamily="34" charset="0"/>
                <a:cs typeface="Tahoma" pitchFamily="34" charset="0"/>
              </a:rPr>
              <a:t> Field Studies</a:t>
            </a:r>
          </a:p>
          <a:p>
            <a:pPr marL="742950" lvl="1" indent="-285750" algn="l">
              <a:spcBef>
                <a:spcPct val="20000"/>
              </a:spcBef>
              <a:buClr>
                <a:srgbClr val="3399FF"/>
              </a:buClr>
              <a:buSzPct val="55000"/>
              <a:buFont typeface="Wingdings" pitchFamily="2" charset="2"/>
              <a:buChar char="n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Logs &amp; error reports</a:t>
            </a:r>
          </a:p>
        </p:txBody>
      </p:sp>
    </p:spTree>
    <p:extLst>
      <p:ext uri="{BB962C8B-B14F-4D97-AF65-F5344CB8AC3E}">
        <p14:creationId xmlns:p14="http://schemas.microsoft.com/office/powerpoint/2010/main" val="22975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9494</TotalTime>
  <Words>2387</Words>
  <Application>Microsoft Office PowerPoint</Application>
  <PresentationFormat>Widescreen</PresentationFormat>
  <Paragraphs>477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ＭＳ Ｐゴシック</vt:lpstr>
      <vt:lpstr>Aller Light</vt:lpstr>
      <vt:lpstr>Arial</vt:lpstr>
      <vt:lpstr>Gill Sans Light</vt:lpstr>
      <vt:lpstr>Helvetica Neue</vt:lpstr>
      <vt:lpstr>Tahoma</vt:lpstr>
      <vt:lpstr>Times New Roman</vt:lpstr>
      <vt:lpstr>Times New Roman Bold</vt:lpstr>
      <vt:lpstr>Times New Roman Italic</vt:lpstr>
      <vt:lpstr>Verdana</vt:lpstr>
      <vt:lpstr>Wingdings</vt:lpstr>
      <vt:lpstr>ヒラギノ明朝 ProN W3</vt:lpstr>
      <vt:lpstr>lecture template_polo</vt:lpstr>
      <vt:lpstr>Lecture 21: Human-Centered Methods for Improving Programming Tools</vt:lpstr>
      <vt:lpstr>Human Centered Approaches?</vt:lpstr>
      <vt:lpstr>What Can Be Addressed?</vt:lpstr>
      <vt:lpstr>“Human Centered Approaches”  ̶̶   More Than Lab User Studies</vt:lpstr>
      <vt:lpstr>Human Centered Approaches are Not Too Difficult for You</vt:lpstr>
      <vt:lpstr>Key Decision: What is Your Question?</vt:lpstr>
      <vt:lpstr>Goal: Gentle Slope Systems</vt:lpstr>
      <vt:lpstr>Product Lifecycle</vt:lpstr>
      <vt:lpstr>Product Lifecycle</vt:lpstr>
      <vt:lpstr>Exploratory Studies</vt:lpstr>
      <vt:lpstr>Contextual Inquiry</vt:lpstr>
      <vt:lpstr>Why Contextual Inquiry?</vt:lpstr>
      <vt:lpstr>Example of Contextual Inquiry &amp; Surveys</vt:lpstr>
      <vt:lpstr>PowerPoint Presentation</vt:lpstr>
      <vt:lpstr>Many opportunities for better tools</vt:lpstr>
      <vt:lpstr>Example of Interviews: Immutability</vt:lpstr>
      <vt:lpstr>Exploratory Lab Studies </vt:lpstr>
      <vt:lpstr>Can Create “Models” from Results</vt:lpstr>
      <vt:lpstr>Corpus Data Mining</vt:lpstr>
      <vt:lpstr>Editor Log study</vt:lpstr>
      <vt:lpstr>Design Methods</vt:lpstr>
      <vt:lpstr>Natural Programming Elicitation</vt:lpstr>
      <vt:lpstr>Interactive Behaviors for the Web</vt:lpstr>
      <vt:lpstr>Graphic Design</vt:lpstr>
      <vt:lpstr>Graphic Design</vt:lpstr>
      <vt:lpstr>Prototyping</vt:lpstr>
      <vt:lpstr>Example of Early Prototyping</vt:lpstr>
      <vt:lpstr>Another Example: Variolite</vt:lpstr>
      <vt:lpstr>Evaluation Methods</vt:lpstr>
      <vt:lpstr>Expert Analyses</vt:lpstr>
      <vt:lpstr>Example of Usability Analysis</vt:lpstr>
      <vt:lpstr>Formal A/B testing</vt:lpstr>
      <vt:lpstr>Example of A/B testing</vt:lpstr>
      <vt:lpstr>Another Example of A/B testing</vt:lpstr>
      <vt:lpstr>Gneiss Language</vt:lpstr>
      <vt:lpstr>Brand New Example</vt:lpstr>
      <vt:lpstr>Field Studies of System in Use</vt:lpstr>
      <vt:lpstr>Why Field Studies?</vt:lpstr>
      <vt:lpstr>Logging Actual Use</vt:lpstr>
      <vt:lpstr>Example of Field Analysis</vt:lpstr>
      <vt:lpstr>Summary of Insights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126</cp:revision>
  <cp:lastPrinted>1601-01-01T00:00:00Z</cp:lastPrinted>
  <dcterms:created xsi:type="dcterms:W3CDTF">2001-06-15T20:03:27Z</dcterms:created>
  <dcterms:modified xsi:type="dcterms:W3CDTF">2017-04-12T19:39:07Z</dcterms:modified>
</cp:coreProperties>
</file>