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7"/>
  </p:notesMasterIdLst>
  <p:sldIdLst>
    <p:sldId id="306" r:id="rId2"/>
    <p:sldId id="307" r:id="rId3"/>
    <p:sldId id="315" r:id="rId4"/>
    <p:sldId id="309" r:id="rId5"/>
    <p:sldId id="312" r:id="rId6"/>
    <p:sldId id="310" r:id="rId7"/>
    <p:sldId id="313" r:id="rId8"/>
    <p:sldId id="311" r:id="rId9"/>
    <p:sldId id="314" r:id="rId10"/>
    <p:sldId id="322" r:id="rId11"/>
    <p:sldId id="323" r:id="rId12"/>
    <p:sldId id="325" r:id="rId13"/>
    <p:sldId id="297" r:id="rId14"/>
    <p:sldId id="298" r:id="rId15"/>
    <p:sldId id="327" r:id="rId16"/>
    <p:sldId id="328" r:id="rId17"/>
    <p:sldId id="299" r:id="rId18"/>
    <p:sldId id="300" r:id="rId19"/>
    <p:sldId id="302" r:id="rId20"/>
    <p:sldId id="303" r:id="rId21"/>
    <p:sldId id="304" r:id="rId22"/>
    <p:sldId id="305" r:id="rId23"/>
    <p:sldId id="293" r:id="rId24"/>
    <p:sldId id="326" r:id="rId25"/>
    <p:sldId id="316" r:id="rId26"/>
    <p:sldId id="295" r:id="rId27"/>
    <p:sldId id="296" r:id="rId28"/>
    <p:sldId id="301" r:id="rId29"/>
    <p:sldId id="317" r:id="rId30"/>
    <p:sldId id="320" r:id="rId31"/>
    <p:sldId id="321" r:id="rId32"/>
    <p:sldId id="318" r:id="rId33"/>
    <p:sldId id="319" r:id="rId34"/>
    <p:sldId id="291" r:id="rId35"/>
    <p:sldId id="30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416" autoAdjust="0"/>
  </p:normalViewPr>
  <p:slideViewPr>
    <p:cSldViewPr snapToGrid="0">
      <p:cViewPr varScale="1">
        <p:scale>
          <a:sx n="74" d="100"/>
          <a:sy n="74" d="100"/>
        </p:scale>
        <p:origin x="84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32.xml"/><Relationship Id="rId3" Type="http://schemas.openxmlformats.org/officeDocument/2006/relationships/slide" Target="slides/slide12.xml"/><Relationship Id="rId7" Type="http://schemas.openxmlformats.org/officeDocument/2006/relationships/slide" Target="slides/slide18.xml"/><Relationship Id="rId12" Type="http://schemas.openxmlformats.org/officeDocument/2006/relationships/slide" Target="slides/slide29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7.xml"/><Relationship Id="rId11" Type="http://schemas.openxmlformats.org/officeDocument/2006/relationships/slide" Target="slides/slide28.xml"/><Relationship Id="rId5" Type="http://schemas.openxmlformats.org/officeDocument/2006/relationships/slide" Target="slides/slide14.xml"/><Relationship Id="rId10" Type="http://schemas.openxmlformats.org/officeDocument/2006/relationships/slide" Target="slides/slide27.xml"/><Relationship Id="rId4" Type="http://schemas.openxmlformats.org/officeDocument/2006/relationships/slide" Target="slides/slide13.xml"/><Relationship Id="rId9" Type="http://schemas.openxmlformats.org/officeDocument/2006/relationships/slide" Target="slides/slide26.xml"/><Relationship Id="rId14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40BB7-015A-40B8-BE57-531F49F7230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480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B7A3B2-1767-4254-AAC6-7C62AD1D79C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1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2500A-692C-4E73-99AF-BDD8A96A7505}" type="slidenum">
              <a:rPr lang="en-US" alt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91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D8FE21-5CC1-4236-A0CF-E9E7B63ABFE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0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A6F80E-F08B-4C7A-AFEE-B04096921F9A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75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96896D-6013-41ED-B0F7-625666E0D7EC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9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10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1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1B61FB-DCC5-4C93-9AE1-B76CD37E2E80}" type="slidenum">
              <a:rPr lang="en-US" altLang="en-US" sz="1200"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05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ECC9E9-39A3-404E-A403-24793CB8075A}" type="slidenum">
              <a:rPr lang="en-US" altLang="en-US" sz="1200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2CB34-EADB-4F36-91A3-F1C0F23851A9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1363" cy="341312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85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979686-4CD2-4AAF-9902-09D1BC562817}" type="slidenum">
              <a:rPr lang="en-US" altLang="en-US" sz="1200"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25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4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B7A3F-BB7F-4D63-9C6A-E348C1E8C2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5449A-32C3-4F65-805E-047EFCA611D8}" type="slidenum">
              <a:rPr lang="en-US"/>
              <a:pPr/>
              <a:t>12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7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7F5EDC-C3A6-4A53-87E8-8603CDE10E71}" type="slidenum">
              <a:rPr lang="en-US" altLang="en-US" sz="1200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6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9C9A80-23BE-4989-A0F8-0CC16AEDEB53}" type="slidenum">
              <a:rPr lang="en-US" altLang="en-US" sz="1200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3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A66976-CCB2-4462-9798-43983E7B007B}" type="slidenum">
              <a:rPr lang="en-US" altLang="en-US" sz="1200"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0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220E-1FCC-49C6-B257-D5107EBF8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313D9-74FF-416F-A40B-E59A16EA0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6AFB-8DB4-4BFF-9212-C64548DF2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B506D-6CF8-4DAF-8343-371E5B8CA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citation.cfm?id=2337223.233725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ajko/papers/Ko2004LearningBarriers.pdf" TargetMode="External"/><Relationship Id="rId2" Type="http://schemas.openxmlformats.org/officeDocument/2006/relationships/hyperlink" Target="http://vlhcc04.dsi.uniroma1.it/index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hyperlink" Target="http://images.google.com/imgres?imgurl=http://www.orientaljadejewelry.com/DSCN0187.JPG&amp;imgrefurl=http://www.orientaljadejewelry.com/bangles.htm&amp;h=480&amp;w=640&amp;sz=33&amp;hl=en&amp;start=80&amp;usg=__8TwN8oO0hOBrRBDl-NNOisyBsi4=&amp;tbnid=7Hnu7F-4FzBLHM:&amp;tbnh=103&amp;tbnw=137&amp;prev=/images?q=jadeite&amp;start=60&amp;ndsp=20&amp;hl=en&amp;rls=IBMA,IBMA:2006-17,IBMA:en&amp;sa=N" TargetMode="External"/><Relationship Id="rId9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NatProg/papers/Stylos2006Mica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ieeexplore.ieee.org/stamp/stamp.jsp?tp=&amp;arnumber=5295283&amp;isnumber=5295238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mages.google.com/imgres?imgurl=http://www.orientaljadejewelry.com/DSCN0187.JPG&amp;imgrefurl=http://www.orientaljadejewelry.com/bangles.htm&amp;h=480&amp;w=640&amp;sz=33&amp;hl=en&amp;start=80&amp;usg=__8TwN8oO0hOBrRBDl-NNOisyBsi4=&amp;tbnid=7Hnu7F-4FzBLHM:&amp;tbnh=103&amp;tbnw=137&amp;prev=/images%3Fq%3Djadeite%26start%3D60%26ndsp%3D20%26hl%3Den%26rls%3DIBMA,IBMA:2006-17,IBMA:en%26sa%3DN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www.cs.cmu.edu/~NatProg/papers/Stylos2009Jadeite.pdf" TargetMode="External"/><Relationship Id="rId9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s.cmu.edu/~calc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natprog/papers/dacite-journal-final.pdf" TargetMode="External"/><Relationship Id="rId2" Type="http://schemas.openxmlformats.org/officeDocument/2006/relationships/hyperlink" Target="http://dx.doi.org/10.1016/j.jss.2016.12.0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SlR62-rd8&amp;list=PL3856C8FlIWfr_tX8CMUhOJvl34ylClgb&amp;index=8" TargetMode="External"/><Relationship Id="rId2" Type="http://schemas.openxmlformats.org/officeDocument/2006/relationships/hyperlink" Target="http://www.cs.cmu.edu/~NatProg/papers/p859-548-omar-icse-2012-graphit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jpe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2014.splashcon.org/track/plateau2014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://www.cs.cmu.edu/~eukl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cs.cmu.edu/~natprog/papers/p13-doerner-PLATEAU_Euklas-final.pdf" TargetMode="External"/><Relationship Id="rId4" Type="http://schemas.openxmlformats.org/officeDocument/2006/relationships/hyperlink" Target="http://dl.acm.org/citation.cfm?id=2688208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edcUYXtcKU&amp;index=1&amp;list=PL3856C8FlIWfr_tX8CMUhOJvl34ylClgb" TargetMode="External"/><Relationship Id="rId4" Type="http://schemas.openxmlformats.org/officeDocument/2006/relationships/hyperlink" Target="https://youtu.be/9edcUYXtcKU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ammableweb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Lecture </a:t>
            </a:r>
            <a:r>
              <a:rPr lang="en-US" sz="4000" dirty="0" smtClean="0"/>
              <a:t>20: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API Usability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191000"/>
            <a:ext cx="58674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Brad Myers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700" dirty="0" smtClean="0"/>
              <a:t/>
            </a:r>
            <a:br>
              <a:rPr lang="en-US" sz="700" dirty="0" smtClean="0"/>
            </a:br>
            <a:r>
              <a:rPr lang="en-US" dirty="0" smtClean="0">
                <a:solidFill>
                  <a:srgbClr val="6E0000"/>
                </a:solidFill>
              </a:rPr>
              <a:t>05-830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Advanced User Interface Software</a:t>
            </a:r>
          </a:p>
          <a:p>
            <a:pPr eaLnBrk="1" hangingPunct="1"/>
            <a:r>
              <a:rPr lang="en-US" dirty="0" smtClean="0">
                <a:solidFill>
                  <a:srgbClr val="6E0000"/>
                </a:solidFill>
              </a:rPr>
              <a:t>Spring, 2017</a:t>
            </a:r>
          </a:p>
        </p:txBody>
      </p:sp>
      <p:sp>
        <p:nvSpPr>
          <p:cNvPr id="3076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506-7AFA-4506-9EF4-92A3AAB4CCE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2017 - Brad Myers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77925"/>
          </a:xfrm>
        </p:spPr>
        <p:txBody>
          <a:bodyPr/>
          <a:lstStyle/>
          <a:p>
            <a:r>
              <a:rPr lang="en-US" dirty="0" smtClean="0"/>
              <a:t>Study of API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10954" cy="4713287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Duala-</a:t>
            </a:r>
            <a:r>
              <a:rPr lang="en-US" sz="1800" dirty="0" err="1"/>
              <a:t>Ekoko</a:t>
            </a:r>
            <a:r>
              <a:rPr lang="en-US" sz="1800" dirty="0"/>
              <a:t>, E., </a:t>
            </a:r>
            <a:r>
              <a:rPr lang="en-US" sz="1800" dirty="0" err="1"/>
              <a:t>Robillard</a:t>
            </a:r>
            <a:r>
              <a:rPr lang="en-US" sz="1800" dirty="0"/>
              <a:t>, M.P., 2012. Asking and answering questions about unfamiliar APIs: An exploratory study. In: Proceedings of the 34th International Conference on Software Engineering. </a:t>
            </a:r>
            <a:r>
              <a:rPr lang="en-US" sz="1800" dirty="0" smtClean="0"/>
              <a:t>ICSE </a:t>
            </a:r>
            <a:r>
              <a:rPr lang="en-US" sz="1800" dirty="0"/>
              <a:t>’12, pp. 266–276.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dl.acm.org/citation.cfm?id=2337223.2337255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Think-aloud </a:t>
            </a:r>
            <a:r>
              <a:rPr lang="en-US" dirty="0"/>
              <a:t>protocols, screen captures and </a:t>
            </a:r>
            <a:r>
              <a:rPr lang="en-US" dirty="0" smtClean="0"/>
              <a:t>interviews</a:t>
            </a:r>
          </a:p>
          <a:p>
            <a:r>
              <a:rPr lang="en-US" dirty="0" smtClean="0"/>
              <a:t>20 </a:t>
            </a:r>
            <a:r>
              <a:rPr lang="en-US" dirty="0"/>
              <a:t>participants working on two programming tasks on </a:t>
            </a:r>
            <a:r>
              <a:rPr lang="en-US" dirty="0" smtClean="0"/>
              <a:t>different APIs</a:t>
            </a:r>
          </a:p>
          <a:p>
            <a:r>
              <a:rPr lang="en-US" dirty="0" smtClean="0"/>
              <a:t>5 hardest problems: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keywords best describe a functionality provided by the API?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is the type X related to the type </a:t>
            </a:r>
            <a:r>
              <a:rPr lang="en-US" dirty="0" smtClean="0"/>
              <a:t>Y?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the API provide a helper-type for manipulating objects of a given </a:t>
            </a:r>
            <a:r>
              <a:rPr lang="en-US" dirty="0" smtClean="0"/>
              <a:t>type?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I create an object of a given type without a public </a:t>
            </a:r>
            <a:r>
              <a:rPr lang="en-US" dirty="0" smtClean="0"/>
              <a:t>constructor?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I determine the outcome of a method call?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4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48862"/>
          </a:xfrm>
        </p:spPr>
        <p:txBody>
          <a:bodyPr/>
          <a:lstStyle/>
          <a:p>
            <a:r>
              <a:rPr lang="en-US" dirty="0" smtClean="0"/>
              <a:t>Coordination /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14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“Discovering Relevant </a:t>
            </a:r>
            <a:r>
              <a:rPr lang="en-US" dirty="0" smtClean="0"/>
              <a:t>Dependencies” among the classes</a:t>
            </a:r>
          </a:p>
          <a:p>
            <a:r>
              <a:rPr lang="en-US" sz="1800" dirty="0"/>
              <a:t>Andrew J. </a:t>
            </a:r>
            <a:r>
              <a:rPr lang="en-US" sz="1800" dirty="0" err="1"/>
              <a:t>Ko</a:t>
            </a:r>
            <a:r>
              <a:rPr lang="en-US" sz="1800" dirty="0"/>
              <a:t>, Brad A. Myers, and </a:t>
            </a:r>
            <a:r>
              <a:rPr lang="en-US" sz="1800" dirty="0" err="1"/>
              <a:t>Htet</a:t>
            </a:r>
            <a:r>
              <a:rPr lang="en-US" sz="1800" dirty="0"/>
              <a:t> </a:t>
            </a:r>
            <a:r>
              <a:rPr lang="en-US" sz="1800" dirty="0" err="1"/>
              <a:t>Htet</a:t>
            </a:r>
            <a:r>
              <a:rPr lang="en-US" sz="1800" dirty="0"/>
              <a:t> Aung. "Six Learning Barriers in End-User Programming Systems." </a:t>
            </a:r>
            <a:r>
              <a:rPr lang="en-US" sz="1800" i="1" dirty="0">
                <a:hlinkClick r:id="rId2"/>
              </a:rPr>
              <a:t>VL/HCC'04</a:t>
            </a:r>
            <a:r>
              <a:rPr lang="en-US" sz="1800" i="1" dirty="0"/>
              <a:t>: IEEE Symposium on Visual Languages and Human-Centric Computing</a:t>
            </a:r>
            <a:r>
              <a:rPr lang="en-US" sz="1800" dirty="0"/>
              <a:t>, Rome, Italy, September 26-29, 2004. pp. 199-206. </a:t>
            </a:r>
            <a:r>
              <a:rPr lang="en-US" sz="1800" dirty="0">
                <a:hlinkClick r:id="rId3"/>
              </a:rPr>
              <a:t>pdf</a:t>
            </a:r>
            <a:r>
              <a:rPr lang="en-US" sz="1800" dirty="0"/>
              <a:t>. </a:t>
            </a:r>
            <a:r>
              <a:rPr lang="en-US" sz="1800" b="1" dirty="0"/>
              <a:t>(Winner, Most Influential Paper Award for important influences on VL/HCC research or commerce over the last 10+/-1 years in 2013.)</a:t>
            </a:r>
            <a:endParaRPr lang="en-US" sz="1800" dirty="0"/>
          </a:p>
          <a:p>
            <a:pPr lvl="1"/>
            <a:r>
              <a:rPr lang="en-US" dirty="0"/>
              <a:t>Design - I don’t know what I want the computer to do</a:t>
            </a:r>
            <a:r>
              <a:rPr lang="en-US" dirty="0" smtClean="0"/>
              <a:t>...</a:t>
            </a:r>
          </a:p>
          <a:p>
            <a:pPr lvl="1"/>
            <a:r>
              <a:rPr lang="en-US" dirty="0"/>
              <a:t>Selection - I think I know what I want the computer to do, but I don’t know what to </a:t>
            </a:r>
            <a:r>
              <a:rPr lang="en-US" dirty="0" smtClean="0"/>
              <a:t>use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Coordination</a:t>
            </a:r>
            <a:r>
              <a:rPr lang="en-US" dirty="0"/>
              <a:t> - I think I know what things to use, but I don't know how to make them work </a:t>
            </a:r>
            <a:r>
              <a:rPr lang="en-US" dirty="0" smtClean="0"/>
              <a:t>together</a:t>
            </a:r>
          </a:p>
          <a:p>
            <a:pPr lvl="1"/>
            <a:r>
              <a:rPr lang="en-US" dirty="0"/>
              <a:t>Use - I think I know what to use, but I don't know how to use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Understanding </a:t>
            </a:r>
            <a:r>
              <a:rPr lang="en-US" dirty="0" smtClean="0"/>
              <a:t>- I </a:t>
            </a:r>
            <a:r>
              <a:rPr lang="en-US" dirty="0"/>
              <a:t>thought I knew how to use this, but it didn’t do what I </a:t>
            </a:r>
            <a:r>
              <a:rPr lang="en-US" dirty="0" smtClean="0"/>
              <a:t>expected</a:t>
            </a:r>
          </a:p>
          <a:p>
            <a:pPr lvl="1"/>
            <a:r>
              <a:rPr lang="en-US" dirty="0"/>
              <a:t>Information - I think I know why it didn’t do what I expected, but I don’t know how to </a:t>
            </a:r>
            <a:r>
              <a:rPr lang="en-US" dirty="0" smtClean="0"/>
              <a:t>check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2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507A-D7A7-46D5-A812-6720B2F13C4F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438400"/>
            <a:ext cx="5638800" cy="3416300"/>
          </a:xfrm>
          <a:prstGeom prst="rect">
            <a:avLst/>
          </a:prstGeom>
          <a:noFill/>
        </p:spPr>
      </p:pic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1862"/>
          </a:xfrm>
        </p:spPr>
        <p:txBody>
          <a:bodyPr/>
          <a:lstStyle/>
          <a:p>
            <a:r>
              <a:rPr lang="en-US" dirty="0" smtClean="0"/>
              <a:t>Don Norman’s “Gulfs</a:t>
            </a:r>
            <a:r>
              <a:rPr lang="en-US" dirty="0"/>
              <a:t>”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" y="1095131"/>
            <a:ext cx="8650288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Donald A. Norman and Stephen W. Draper. 1986. </a:t>
            </a:r>
            <a:r>
              <a:rPr lang="en-US" sz="1800" i="1" dirty="0"/>
              <a:t>User Centered System Design; New Perspectives on Human-Computer Interaction</a:t>
            </a:r>
            <a:r>
              <a:rPr lang="en-US" sz="1800" dirty="0"/>
              <a:t>. L. Erlbaum Assoc. Inc., Hillsdale, NJ, USA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“</a:t>
            </a:r>
            <a:r>
              <a:rPr lang="en-US" dirty="0"/>
              <a:t>Gulf of Evaluation”</a:t>
            </a:r>
          </a:p>
          <a:p>
            <a:pPr>
              <a:lnSpc>
                <a:spcPct val="90000"/>
              </a:lnSpc>
            </a:pPr>
            <a:r>
              <a:rPr lang="en-US" dirty="0"/>
              <a:t>“Gulf of Execution”</a:t>
            </a:r>
          </a:p>
          <a:p>
            <a:pPr>
              <a:lnSpc>
                <a:spcPct val="90000"/>
              </a:lnSpc>
            </a:pPr>
            <a:r>
              <a:rPr lang="en-US" dirty="0"/>
              <a:t>7 stages: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Form goal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Form intention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Specify action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Execute action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Perceive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Interpret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Evaluate outcome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4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Study of APIs</a:t>
            </a:r>
            <a:endParaRPr lang="en-US" dirty="0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9255"/>
            <a:ext cx="8229600" cy="46016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programming </a:t>
            </a:r>
            <a:r>
              <a:rPr lang="en-US" dirty="0" smtClean="0">
                <a:solidFill>
                  <a:schemeClr val="tx2"/>
                </a:solidFill>
              </a:rPr>
              <a:t>patterns</a:t>
            </a:r>
            <a:r>
              <a:rPr lang="en-US" dirty="0" smtClean="0"/>
              <a:t> are most usable? (</a:t>
            </a:r>
            <a:r>
              <a:rPr lang="en-US" dirty="0" err="1" smtClean="0"/>
              <a:t>Stylos’s</a:t>
            </a:r>
            <a:r>
              <a:rPr lang="en-US" dirty="0" smtClean="0"/>
              <a:t> thesis)</a:t>
            </a:r>
          </a:p>
          <a:p>
            <a:pPr lvl="1"/>
            <a:r>
              <a:rPr lang="en-US" dirty="0" smtClean="0"/>
              <a:t>Default constructors</a:t>
            </a:r>
          </a:p>
          <a:p>
            <a:pPr lvl="1"/>
            <a:r>
              <a:rPr lang="en-US" dirty="0" smtClean="0"/>
              <a:t>Factory pattern</a:t>
            </a:r>
          </a:p>
          <a:p>
            <a:pPr lvl="1"/>
            <a:r>
              <a:rPr lang="en-US" dirty="0" smtClean="0"/>
              <a:t>Object design</a:t>
            </a:r>
          </a:p>
          <a:p>
            <a:r>
              <a:rPr lang="en-US" dirty="0" smtClean="0"/>
              <a:t>E-SOA APIs</a:t>
            </a:r>
          </a:p>
          <a:p>
            <a:r>
              <a:rPr lang="en-US" dirty="0" smtClean="0"/>
              <a:t>Fix by:</a:t>
            </a:r>
          </a:p>
          <a:p>
            <a:pPr lvl="1"/>
            <a:r>
              <a:rPr lang="en-US" dirty="0" smtClean="0"/>
              <a:t>Changing APIs</a:t>
            </a:r>
          </a:p>
          <a:p>
            <a:pPr lvl="1"/>
            <a:r>
              <a:rPr lang="en-US" dirty="0" smtClean="0"/>
              <a:t>Changing documentation</a:t>
            </a:r>
          </a:p>
          <a:p>
            <a:pPr lvl="1"/>
            <a:r>
              <a:rPr lang="en-US" dirty="0" smtClean="0"/>
              <a:t>Better tools in 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9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50424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Required Constructors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106483"/>
            <a:ext cx="9144000" cy="52593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Compared create-set-call (default constructor)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16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 foo = new </a:t>
            </a:r>
            <a:r>
              <a:rPr lang="en-US" sz="16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FooClass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16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foo.Bar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16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barValue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16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foo.Use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();</a:t>
            </a:r>
          </a:p>
          <a:p>
            <a:pPr eaLnBrk="1" hangingPunct="1">
              <a:defRPr/>
            </a:pPr>
            <a:r>
              <a:rPr lang="en-US" sz="2800" dirty="0" smtClean="0"/>
              <a:t>vs. required constructors: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16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 foo = new </a:t>
            </a:r>
            <a:r>
              <a:rPr lang="en-US" sz="16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FooClass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barValue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1600" b="1" dirty="0" err="1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foo.Use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();</a:t>
            </a:r>
          </a:p>
          <a:p>
            <a:pPr eaLnBrk="1" hangingPunct="1">
              <a:defRPr/>
            </a:pPr>
            <a:r>
              <a:rPr lang="en-US" sz="2800" dirty="0" smtClean="0"/>
              <a:t>All participants assumed there would be a default constructor</a:t>
            </a:r>
          </a:p>
          <a:p>
            <a:pPr eaLnBrk="1" hangingPunct="1">
              <a:defRPr/>
            </a:pPr>
            <a:r>
              <a:rPr lang="en-US" sz="2800" dirty="0" smtClean="0"/>
              <a:t>Required constructors interfered with learning</a:t>
            </a:r>
          </a:p>
          <a:p>
            <a:pPr lvl="1" eaLnBrk="1" hangingPunct="1">
              <a:defRPr/>
            </a:pPr>
            <a:r>
              <a:rPr lang="en-US" sz="2400" dirty="0" smtClean="0"/>
              <a:t>Want to experiment with what kind of object to use first</a:t>
            </a:r>
          </a:p>
          <a:p>
            <a:pPr eaLnBrk="1" hangingPunct="1">
              <a:defRPr/>
            </a:pPr>
            <a:r>
              <a:rPr lang="en-US" sz="2800" dirty="0" smtClean="0"/>
              <a:t>Did </a:t>
            </a:r>
            <a:r>
              <a:rPr lang="en-US" sz="2800" i="1" dirty="0" smtClean="0"/>
              <a:t>not</a:t>
            </a:r>
            <a:r>
              <a:rPr lang="en-US" sz="2800" dirty="0" smtClean="0"/>
              <a:t>  insure valid objects – passed in </a:t>
            </a:r>
            <a:r>
              <a:rPr lang="en-US" sz="2800" dirty="0" smtClean="0">
                <a:latin typeface="Courier" pitchFamily="49" charset="0"/>
              </a:rPr>
              <a:t>null</a:t>
            </a:r>
          </a:p>
          <a:p>
            <a:pPr eaLnBrk="1" hangingPunct="1">
              <a:defRPr/>
            </a:pPr>
            <a:r>
              <a:rPr lang="en-US" sz="2800" dirty="0" smtClean="0"/>
              <a:t>Preferred to </a:t>
            </a:r>
            <a:r>
              <a:rPr lang="en-US" sz="2800" i="1" dirty="0" smtClean="0"/>
              <a:t>not</a:t>
            </a:r>
            <a:r>
              <a:rPr lang="en-US" sz="2800" dirty="0" smtClean="0"/>
              <a:t> use temporary variables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7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77925"/>
          </a:xfrm>
        </p:spPr>
        <p:txBody>
          <a:bodyPr/>
          <a:lstStyle/>
          <a:p>
            <a:r>
              <a:rPr lang="en-US" dirty="0" smtClean="0"/>
              <a:t>Follow-on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132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“Immutability” in APIs</a:t>
            </a:r>
          </a:p>
          <a:p>
            <a:pPr lvl="1"/>
            <a:r>
              <a:rPr lang="en-US" dirty="0" smtClean="0"/>
              <a:t>Objects that cannot be changed after constructed</a:t>
            </a:r>
          </a:p>
          <a:p>
            <a:pPr lvl="2"/>
            <a:r>
              <a:rPr lang="en-US" dirty="0" smtClean="0"/>
              <a:t>No “set” methods</a:t>
            </a:r>
          </a:p>
          <a:p>
            <a:pPr lvl="1"/>
            <a:r>
              <a:rPr lang="en-US" dirty="0" smtClean="0"/>
              <a:t>E.g., Java Strings, but not Dates</a:t>
            </a:r>
          </a:p>
          <a:p>
            <a:r>
              <a:rPr lang="en-US" dirty="0" smtClean="0"/>
              <a:t>Experts argue should use immutability</a:t>
            </a:r>
          </a:p>
          <a:p>
            <a:pPr lvl="1"/>
            <a:r>
              <a:rPr lang="en-US" dirty="0" smtClean="0"/>
              <a:t>Fewer bugs due to sharing, thread-safe, etc.</a:t>
            </a:r>
          </a:p>
          <a:p>
            <a:r>
              <a:rPr lang="en-US" dirty="0" smtClean="0"/>
              <a:t>Need required constructors</a:t>
            </a:r>
          </a:p>
          <a:p>
            <a:pPr lvl="1"/>
            <a:r>
              <a:rPr lang="en-US" dirty="0" smtClean="0"/>
              <a:t>Seems to contradict required constructor result</a:t>
            </a:r>
          </a:p>
          <a:p>
            <a:r>
              <a:rPr lang="en-US" dirty="0" smtClean="0"/>
              <a:t>Lots of related language constructs</a:t>
            </a:r>
          </a:p>
          <a:p>
            <a:pPr lvl="1"/>
            <a:r>
              <a:rPr lang="en-US" dirty="0" err="1" smtClean="0"/>
              <a:t>const</a:t>
            </a:r>
            <a:r>
              <a:rPr lang="en-US" dirty="0" smtClean="0"/>
              <a:t>,</a:t>
            </a:r>
            <a:r>
              <a:rPr lang="en-US" dirty="0"/>
              <a:t> final,</a:t>
            </a:r>
            <a:r>
              <a:rPr lang="en-US" dirty="0" smtClean="0"/>
              <a:t> </a:t>
            </a:r>
            <a:r>
              <a:rPr lang="en-US" dirty="0" err="1" smtClean="0"/>
              <a:t>readonly</a:t>
            </a:r>
            <a:r>
              <a:rPr lang="en-US" dirty="0" smtClean="0"/>
              <a:t>, freeze,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97671"/>
          </a:xfrm>
        </p:spPr>
        <p:txBody>
          <a:bodyPr/>
          <a:lstStyle/>
          <a:p>
            <a:r>
              <a:rPr lang="en-US" dirty="0" smtClean="0"/>
              <a:t>Glacier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8" y="1155333"/>
            <a:ext cx="8229600" cy="421716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G</a:t>
            </a:r>
            <a:r>
              <a:rPr lang="en-US" dirty="0"/>
              <a:t>reat </a:t>
            </a:r>
            <a:r>
              <a:rPr lang="en-US" b="1" dirty="0"/>
              <a:t>L</a:t>
            </a:r>
            <a:r>
              <a:rPr lang="en-US" dirty="0"/>
              <a:t>anguages </a:t>
            </a:r>
            <a:r>
              <a:rPr lang="en-US" b="1" dirty="0"/>
              <a:t>A</a:t>
            </a:r>
            <a:r>
              <a:rPr lang="en-US" dirty="0"/>
              <a:t>llow </a:t>
            </a:r>
            <a:r>
              <a:rPr lang="en-US" b="1" dirty="0"/>
              <a:t>C</a:t>
            </a:r>
            <a:r>
              <a:rPr lang="en-US" dirty="0"/>
              <a:t>lass </a:t>
            </a:r>
            <a:r>
              <a:rPr lang="en-US" b="1" dirty="0" smtClean="0"/>
              <a:t>I</a:t>
            </a:r>
            <a:r>
              <a:rPr lang="en-US" dirty="0" smtClean="0"/>
              <a:t>mmutability </a:t>
            </a:r>
            <a:r>
              <a:rPr lang="en-US" b="1" dirty="0" smtClean="0"/>
              <a:t>E</a:t>
            </a:r>
            <a:r>
              <a:rPr lang="en-US" dirty="0" smtClean="0"/>
              <a:t>asily </a:t>
            </a:r>
            <a:r>
              <a:rPr lang="en-US" dirty="0"/>
              <a:t>and </a:t>
            </a:r>
            <a:r>
              <a:rPr lang="en-US" b="1" dirty="0" smtClean="0"/>
              <a:t>R</a:t>
            </a:r>
            <a:r>
              <a:rPr lang="en-US" dirty="0" smtClean="0"/>
              <a:t>eadily</a:t>
            </a:r>
            <a:endParaRPr lang="en-US" dirty="0"/>
          </a:p>
          <a:p>
            <a:r>
              <a:rPr lang="en-US" sz="1800" dirty="0"/>
              <a:t>Michael Coblenz, Whitney Nelson, Jonathan Aldrich, Brad Myers and Joshua Sunshine, "Glacier: Transitive Class Immutability for Java", </a:t>
            </a:r>
            <a:r>
              <a:rPr lang="en-US" sz="1800" i="1" dirty="0"/>
              <a:t>ICSE'2017: The 39th International Conference on Software Engineering</a:t>
            </a:r>
            <a:r>
              <a:rPr lang="en-US" sz="1800" dirty="0"/>
              <a:t>, Buenos Aires, Argentina, May 20-28, 2017. To appear.</a:t>
            </a:r>
          </a:p>
          <a:p>
            <a:r>
              <a:rPr lang="en-US" dirty="0" smtClean="0"/>
              <a:t>Use Java annotations to declare objects immutable</a:t>
            </a:r>
          </a:p>
          <a:p>
            <a:r>
              <a:rPr lang="en-US" dirty="0" smtClean="0"/>
              <a:t>Case study showed it can help find bugs</a:t>
            </a:r>
          </a:p>
          <a:p>
            <a:r>
              <a:rPr lang="en-US" dirty="0" smtClean="0"/>
              <a:t>User study showed people used it successfully</a:t>
            </a:r>
          </a:p>
          <a:p>
            <a:pPr lvl="1"/>
            <a:r>
              <a:rPr lang="en-US" dirty="0"/>
              <a:t>20 experienced Java programmers</a:t>
            </a:r>
          </a:p>
          <a:p>
            <a:pPr lvl="1"/>
            <a:r>
              <a:rPr lang="en-US" dirty="0"/>
              <a:t>Compared to using Java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r>
              <a:rPr lang="en-US" dirty="0"/>
              <a:t> as instructed by Josh Bloch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0724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828" y="80600"/>
            <a:ext cx="1505172" cy="10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277" y="4929927"/>
            <a:ext cx="6335707" cy="19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“Factory” Pattern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219200"/>
            <a:ext cx="8915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chemeClr val="tx2"/>
                </a:solidFill>
              </a:rPr>
              <a:t>(Covered in lecture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Instead </a:t>
            </a:r>
            <a:r>
              <a:rPr lang="en-US" sz="2400" dirty="0" smtClean="0"/>
              <a:t>of “normal” creation: </a:t>
            </a:r>
            <a:r>
              <a:rPr lang="en-US" sz="1600" b="1" dirty="0" smtClean="0">
                <a:latin typeface="Courier New" pitchFamily="49" charset="0"/>
              </a:rPr>
              <a:t>Widget w </a:t>
            </a:r>
            <a:r>
              <a:rPr lang="en-US" sz="1600" b="1" dirty="0" smtClean="0">
                <a:latin typeface="Courier New" pitchFamily="49" charset="0"/>
                <a:ea typeface="Arial Unicode MS" pitchFamily="34" charset="-128"/>
                <a:cs typeface="Arial Unicode MS" pitchFamily="34" charset="-128"/>
              </a:rPr>
              <a:t>= new Widget();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Objects must be created by </a:t>
            </a:r>
            <a:r>
              <a:rPr lang="en-US" sz="2400" i="1" dirty="0" smtClean="0"/>
              <a:t>another</a:t>
            </a:r>
            <a:r>
              <a:rPr lang="en-US" sz="2400" dirty="0" smtClean="0"/>
              <a:t> class:</a:t>
            </a:r>
            <a:br>
              <a:rPr lang="en-US" sz="2400" dirty="0" smtClean="0"/>
            </a:br>
            <a:r>
              <a:rPr lang="en-US" sz="1600" b="1" dirty="0" err="1" smtClean="0">
                <a:latin typeface="Courier New" pitchFamily="49" charset="0"/>
              </a:rPr>
              <a:t>AbstractFactory</a:t>
            </a:r>
            <a:r>
              <a:rPr lang="en-US" sz="1600" b="1" dirty="0" smtClean="0">
                <a:latin typeface="Courier New" pitchFamily="49" charset="0"/>
              </a:rPr>
              <a:t> f =  </a:t>
            </a:r>
            <a:r>
              <a:rPr lang="en-US" sz="1600" b="1" dirty="0" err="1" smtClean="0">
                <a:latin typeface="Courier New" pitchFamily="49" charset="0"/>
              </a:rPr>
              <a:t>AbstractFactory.getDefault</a:t>
            </a:r>
            <a:r>
              <a:rPr lang="en-US" sz="1600" b="1" dirty="0" smtClean="0">
                <a:latin typeface="Courier New" pitchFamily="49" charset="0"/>
              </a:rPr>
              <a:t>();</a:t>
            </a:r>
            <a:br>
              <a:rPr lang="en-US" sz="1600" b="1" dirty="0" smtClean="0">
                <a:latin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</a:rPr>
              <a:t>Widget w = </a:t>
            </a:r>
            <a:r>
              <a:rPr lang="en-US" sz="1600" b="1" dirty="0" err="1" smtClean="0">
                <a:latin typeface="Courier New" pitchFamily="49" charset="0"/>
              </a:rPr>
              <a:t>f.createWidget</a:t>
            </a:r>
            <a:r>
              <a:rPr lang="en-US" sz="1600" b="1" dirty="0" smtClean="0"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Used frequently in Java (&gt;61) and </a:t>
            </a:r>
            <a:r>
              <a:rPr lang="en-US" sz="2400" dirty="0" err="1" smtClean="0"/>
              <a:t>.Net</a:t>
            </a:r>
            <a:r>
              <a:rPr lang="en-US" sz="2400" dirty="0" smtClean="0"/>
              <a:t> (&gt;13) and SAP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Lab study with expert Java programmers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Five programming and debugging tasks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Within subject and between subject measures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Results: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When asked to design on “blank paper”, </a:t>
            </a:r>
            <a:r>
              <a:rPr lang="en-US" sz="2000" dirty="0" smtClean="0">
                <a:solidFill>
                  <a:schemeClr val="accent2"/>
                </a:solidFill>
              </a:rPr>
              <a:t>no one</a:t>
            </a:r>
            <a:r>
              <a:rPr lang="en-US" sz="2000" dirty="0" smtClean="0"/>
              <a:t> designed a factory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Time to develop using factories took </a:t>
            </a:r>
            <a:r>
              <a:rPr lang="en-US" sz="2000" dirty="0" smtClean="0">
                <a:solidFill>
                  <a:schemeClr val="accent2"/>
                </a:solidFill>
              </a:rPr>
              <a:t>2.1 to 5.3 times longer</a:t>
            </a:r>
            <a:r>
              <a:rPr lang="en-US" sz="2000" dirty="0" smtClean="0"/>
              <a:t> compared to regular constructors (20:05 v 9:31, 7:10 v 1:20)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All subjects had difficulties getting using factories in APIs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Implications: avoid the factory pattern!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890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2017 -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25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2839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Object Method Placement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19175"/>
            <a:ext cx="8534400" cy="36407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>
                <a:solidFill>
                  <a:schemeClr val="tx2"/>
                </a:solidFill>
              </a:rPr>
              <a:t>(Covered in lecture 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Related to the “coordination” barrier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Where </a:t>
            </a:r>
            <a:r>
              <a:rPr lang="en-US" sz="2400" dirty="0" smtClean="0"/>
              <a:t>to put functions when doing object-oriented design of APIs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latin typeface="Courier New" pitchFamily="49" charset="0"/>
              </a:rPr>
              <a:t>mail_Server.send</a:t>
            </a:r>
            <a:r>
              <a:rPr lang="en-US" sz="2000" b="1" dirty="0" smtClean="0">
                <a:latin typeface="Courier New" pitchFamily="49" charset="0"/>
              </a:rPr>
              <a:t>( </a:t>
            </a:r>
            <a:r>
              <a:rPr lang="en-US" sz="2000" b="1" dirty="0" err="1" smtClean="0">
                <a:latin typeface="Courier New" pitchFamily="49" charset="0"/>
              </a:rPr>
              <a:t>mail_Message</a:t>
            </a:r>
            <a:r>
              <a:rPr lang="en-US" sz="2000" b="1" dirty="0" smtClean="0">
                <a:latin typeface="Courier New" pitchFamily="49" charset="0"/>
              </a:rPr>
              <a:t> 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vs.</a:t>
            </a:r>
            <a:br>
              <a:rPr lang="en-US" sz="2000" i="1" dirty="0" smtClean="0"/>
            </a:br>
            <a:r>
              <a:rPr lang="en-US" sz="2000" b="1" dirty="0" err="1" smtClean="0">
                <a:latin typeface="Courier New" pitchFamily="49" charset="0"/>
              </a:rPr>
              <a:t>mail_Message.send</a:t>
            </a:r>
            <a:r>
              <a:rPr lang="en-US" sz="2000" b="1" dirty="0" smtClean="0">
                <a:latin typeface="Courier New" pitchFamily="49" charset="0"/>
              </a:rPr>
              <a:t>( </a:t>
            </a:r>
            <a:r>
              <a:rPr lang="en-US" sz="2000" b="1" dirty="0" err="1" smtClean="0">
                <a:latin typeface="Courier New" pitchFamily="49" charset="0"/>
              </a:rPr>
              <a:t>mail_Server</a:t>
            </a:r>
            <a:r>
              <a:rPr lang="en-US" sz="2000" b="1" dirty="0" smtClean="0">
                <a:latin typeface="Courier New" pitchFamily="49" charset="0"/>
              </a:rPr>
              <a:t> 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desired method is on the class that they start with, users were between </a:t>
            </a:r>
            <a:r>
              <a:rPr lang="en-US" sz="2400" dirty="0" smtClean="0">
                <a:solidFill>
                  <a:schemeClr val="accent2"/>
                </a:solidFill>
              </a:rPr>
              <a:t>2.4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2"/>
                </a:solidFill>
              </a:rPr>
              <a:t>11.2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times faster</a:t>
            </a:r>
            <a:r>
              <a:rPr lang="en-US" sz="2400" dirty="0" smtClean="0"/>
              <a:t> </a:t>
            </a:r>
            <a:r>
              <a:rPr lang="en-US" sz="1800" i="1" dirty="0" smtClean="0"/>
              <a:t>(p &lt; 0.05)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Starting class can be predicted based on user’s tasks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59503"/>
              </p:ext>
            </p:extLst>
          </p:nvPr>
        </p:nvGraphicFramePr>
        <p:xfrm>
          <a:off x="1882775" y="4486275"/>
          <a:ext cx="4964113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hart" r:id="rId4" imgW="4905375" imgH="2343150" progId="Excel.Chart.8">
                  <p:embed/>
                </p:oleObj>
              </mc:Choice>
              <mc:Fallback>
                <p:oleObj name="Chart" r:id="rId4" imgW="4905375" imgH="2343150" progId="Excel.Chart.8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4486275"/>
                        <a:ext cx="4964113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5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Study of APIs for eSOA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417638"/>
            <a:ext cx="82296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Sponsored by SAP</a:t>
            </a:r>
          </a:p>
          <a:p>
            <a:pPr eaLnBrk="1" hangingPunct="1">
              <a:defRPr/>
            </a:pPr>
            <a:r>
              <a:rPr lang="en-US" sz="2800" dirty="0" smtClean="0"/>
              <a:t>Study APIs for Enterprise </a:t>
            </a:r>
            <a:r>
              <a:rPr lang="en-US" sz="2800" dirty="0" smtClean="0">
                <a:solidFill>
                  <a:schemeClr val="accent2"/>
                </a:solidFill>
              </a:rPr>
              <a:t>Service-Oriented Architectures</a:t>
            </a:r>
            <a:r>
              <a:rPr lang="en-US" sz="2800" dirty="0" smtClean="0"/>
              <a:t> (“Web Services”)</a:t>
            </a:r>
          </a:p>
          <a:p>
            <a:pPr eaLnBrk="1" hangingPunct="1">
              <a:defRPr/>
            </a:pPr>
            <a:r>
              <a:rPr lang="en-US" sz="2800" dirty="0" smtClean="0"/>
              <a:t>Client-server architecture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organized into services using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 smtClean="0"/>
              <a:t>	XML to communicate</a:t>
            </a:r>
          </a:p>
          <a:p>
            <a:pPr eaLnBrk="1" hangingPunct="1">
              <a:defRPr/>
            </a:pPr>
            <a:r>
              <a:rPr lang="en-US" sz="2800" dirty="0" smtClean="0"/>
              <a:t>Enormously complex</a:t>
            </a:r>
          </a:p>
          <a:p>
            <a:pPr lvl="1" eaLnBrk="1" hangingPunct="1">
              <a:defRPr/>
            </a:pPr>
            <a:r>
              <a:rPr lang="en-US" sz="2400" dirty="0" smtClean="0"/>
              <a:t>Requires significant </a:t>
            </a:r>
            <a:br>
              <a:rPr lang="en-US" sz="2400" dirty="0" smtClean="0"/>
            </a:br>
            <a:r>
              <a:rPr lang="en-US" sz="2400" dirty="0" smtClean="0"/>
              <a:t>flexibility and customizability</a:t>
            </a:r>
          </a:p>
        </p:txBody>
      </p:sp>
      <p:pic>
        <p:nvPicPr>
          <p:cNvPr id="450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5090" b="3091"/>
          <a:stretch>
            <a:fillRect/>
          </a:stretch>
        </p:blipFill>
        <p:spPr bwMode="gray">
          <a:xfrm>
            <a:off x="7283450" y="1106488"/>
            <a:ext cx="1651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>
            <a:stCxn id="30" idx="3"/>
            <a:endCxn id="12" idx="1"/>
          </p:cNvCxnSpPr>
          <p:nvPr/>
        </p:nvCxnSpPr>
        <p:spPr>
          <a:xfrm>
            <a:off x="5905500" y="4235450"/>
            <a:ext cx="233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evel 4"/>
          <p:cNvSpPr/>
          <p:nvPr/>
        </p:nvSpPr>
        <p:spPr>
          <a:xfrm>
            <a:off x="6045200" y="2520950"/>
            <a:ext cx="2057400" cy="11430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Server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10" name="Snip Single Corner Rectangle 9"/>
          <p:cNvSpPr/>
          <p:nvPr/>
        </p:nvSpPr>
        <p:spPr>
          <a:xfrm>
            <a:off x="6578600" y="2978150"/>
            <a:ext cx="1295400" cy="304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Snip Single Corner Rectangle 8"/>
          <p:cNvSpPr/>
          <p:nvPr/>
        </p:nvSpPr>
        <p:spPr>
          <a:xfrm>
            <a:off x="6502400" y="3054350"/>
            <a:ext cx="1295400" cy="304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Snip Single Corner Rectangle 7"/>
          <p:cNvSpPr/>
          <p:nvPr/>
        </p:nvSpPr>
        <p:spPr>
          <a:xfrm>
            <a:off x="6350000" y="3130550"/>
            <a:ext cx="1371600" cy="3810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Services</a:t>
            </a:r>
          </a:p>
        </p:txBody>
      </p:sp>
      <p:sp>
        <p:nvSpPr>
          <p:cNvPr id="11" name="Bevel 10"/>
          <p:cNvSpPr/>
          <p:nvPr/>
        </p:nvSpPr>
        <p:spPr>
          <a:xfrm>
            <a:off x="6045200" y="4806950"/>
            <a:ext cx="2057400" cy="1143000"/>
          </a:xfrm>
          <a:prstGeom prst="beve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Client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28" name="Curved Left Arrow 27"/>
          <p:cNvSpPr>
            <a:spLocks noChangeArrowheads="1"/>
          </p:cNvSpPr>
          <p:nvPr/>
        </p:nvSpPr>
        <p:spPr bwMode="auto">
          <a:xfrm rot="10800000">
            <a:off x="5435600" y="3435350"/>
            <a:ext cx="609600" cy="1524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8102600" y="3511550"/>
            <a:ext cx="6096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8255000" y="4044950"/>
            <a:ext cx="838200" cy="381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XML</a:t>
            </a:r>
          </a:p>
        </p:txBody>
      </p:sp>
      <p:sp>
        <p:nvSpPr>
          <p:cNvPr id="30" name="Folded Corner 29"/>
          <p:cNvSpPr/>
          <p:nvPr/>
        </p:nvSpPr>
        <p:spPr>
          <a:xfrm>
            <a:off x="5054600" y="4044950"/>
            <a:ext cx="838200" cy="381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XML</a:t>
            </a:r>
          </a:p>
        </p:txBody>
      </p:sp>
      <p:sp>
        <p:nvSpPr>
          <p:cNvPr id="31" name="Folded Corner 30"/>
          <p:cNvSpPr/>
          <p:nvPr/>
        </p:nvSpPr>
        <p:spPr>
          <a:xfrm>
            <a:off x="6731000" y="4044950"/>
            <a:ext cx="762000" cy="381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/>
              <a:t>WSDL</a:t>
            </a:r>
          </a:p>
        </p:txBody>
      </p:sp>
      <p:sp>
        <p:nvSpPr>
          <p:cNvPr id="34" name="Snip Single Corner Rectangle 33"/>
          <p:cNvSpPr/>
          <p:nvPr/>
        </p:nvSpPr>
        <p:spPr>
          <a:xfrm>
            <a:off x="6350000" y="5340350"/>
            <a:ext cx="1447800" cy="3810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/>
              <a:t>Stub Code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6416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1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API = “Application Programming Interfaces”</a:t>
            </a:r>
          </a:p>
          <a:p>
            <a:pPr lvl="1"/>
            <a:r>
              <a:rPr lang="en-US" dirty="0" smtClean="0"/>
              <a:t>Libraries, SDKs, toolkits, Frameworks, …</a:t>
            </a:r>
          </a:p>
          <a:p>
            <a:r>
              <a:rPr lang="en-US" dirty="0" smtClean="0"/>
              <a:t>“Interface” between the programmer (user) and the functionality</a:t>
            </a:r>
          </a:p>
          <a:p>
            <a:r>
              <a:rPr lang="en-US" dirty="0" smtClean="0"/>
              <a:t>Treat the API as an artifact to be evaluated like any other user interface</a:t>
            </a:r>
          </a:p>
          <a:p>
            <a:r>
              <a:rPr lang="en-US" dirty="0" smtClean="0"/>
              <a:t>Started with PhD work of Jeff </a:t>
            </a:r>
            <a:r>
              <a:rPr lang="en-US" dirty="0" err="1" smtClean="0"/>
              <a:t>Stylos</a:t>
            </a:r>
            <a:endParaRPr lang="en-US" dirty="0" smtClean="0"/>
          </a:p>
          <a:p>
            <a:pPr lvl="1"/>
            <a:r>
              <a:rPr lang="en-US" dirty="0" smtClean="0"/>
              <a:t>Now chief API Designer for IBM’s Watson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7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48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eSOA</a:t>
            </a:r>
            <a:r>
              <a:rPr lang="en-US" sz="4000" dirty="0" smtClean="0"/>
              <a:t> Studies Results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5942"/>
            <a:ext cx="8534400" cy="49022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“Stub generators” that connect code to XML introduce complexities</a:t>
            </a:r>
          </a:p>
          <a:p>
            <a:pPr lvl="1" eaLnBrk="1" hangingPunct="1">
              <a:defRPr/>
            </a:pPr>
            <a:r>
              <a:rPr lang="en-US" sz="2400" dirty="0" smtClean="0"/>
              <a:t>No sample code since multiple targets</a:t>
            </a:r>
          </a:p>
          <a:p>
            <a:pPr eaLnBrk="1" hangingPunct="1">
              <a:defRPr/>
            </a:pPr>
            <a:r>
              <a:rPr lang="en-US" sz="2800" dirty="0" smtClean="0"/>
              <a:t>Naming </a:t>
            </a:r>
            <a:r>
              <a:rPr lang="en-US" sz="2800" dirty="0" smtClean="0"/>
              <a:t>problems:</a:t>
            </a:r>
          </a:p>
          <a:p>
            <a:pPr lvl="1" eaLnBrk="1" hangingPunct="1">
              <a:defRPr/>
            </a:pPr>
            <a:r>
              <a:rPr lang="en-US" sz="2400" dirty="0" smtClean="0"/>
              <a:t>Too long</a:t>
            </a:r>
          </a:p>
          <a:p>
            <a:pPr lvl="1" eaLnBrk="1" hangingPunct="1">
              <a:defRPr/>
            </a:pPr>
            <a:r>
              <a:rPr lang="en-US" sz="2400" dirty="0" smtClean="0"/>
              <a:t>Not understandable</a:t>
            </a:r>
          </a:p>
          <a:p>
            <a:pPr lvl="1" eaLnBrk="1" hangingPunct="1">
              <a:defRPr/>
            </a:pPr>
            <a:r>
              <a:rPr lang="en-US" sz="2400" dirty="0" smtClean="0"/>
              <a:t>Differences in </a:t>
            </a:r>
            <a:r>
              <a:rPr lang="en-US" sz="2400" i="1" dirty="0" smtClean="0"/>
              <a:t>middle </a:t>
            </a:r>
            <a:r>
              <a:rPr lang="en-US" sz="2400" dirty="0" smtClean="0"/>
              <a:t>are frequently missed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4389438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zh-CN" sz="1600" dirty="0">
                <a:solidFill>
                  <a:schemeClr val="tx2"/>
                </a:solidFill>
                <a:ea typeface="宋体" panose="02010600030101010101" pitchFamily="2" charset="-122"/>
              </a:rPr>
              <a:t>CustomerAddressBasicDataByNameAndAddressRequestMessageCustomerSelectionCommonName</a:t>
            </a:r>
          </a:p>
          <a:p>
            <a:pPr algn="l" eaLnBrk="1" hangingPunct="1"/>
            <a:r>
              <a:rPr lang="en-US" altLang="zh-CN" sz="1600" dirty="0">
                <a:solidFill>
                  <a:schemeClr val="tx2"/>
                </a:solidFill>
                <a:ea typeface="宋体" panose="02010600030101010101" pitchFamily="2" charset="-122"/>
              </a:rPr>
              <a:t>CustomerAddressBasicDataByNameAndAddressResponseMessageCustomerSelectionCommonName</a:t>
            </a:r>
          </a:p>
        </p:txBody>
      </p:sp>
      <p:pic>
        <p:nvPicPr>
          <p:cNvPr id="46087" name="Picture 7" descr="longNamePicture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222154"/>
            <a:ext cx="6719887" cy="112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46085" name="Picture 6" descr="C:\Documents and Settings\Brad Myers\Desktop\Autocomplete Fail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3" t="47424" r="13120" b="28500"/>
          <a:stretch>
            <a:fillRect/>
          </a:stretch>
        </p:blipFill>
        <p:spPr bwMode="auto">
          <a:xfrm>
            <a:off x="63834" y="5059291"/>
            <a:ext cx="88360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6680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eSOA</a:t>
            </a:r>
            <a:r>
              <a:rPr lang="en-US" sz="4000" dirty="0" smtClean="0"/>
              <a:t> Results, cont.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363663"/>
            <a:ext cx="82296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Parameters structured as trees of objects</a:t>
            </a:r>
          </a:p>
          <a:p>
            <a:pPr lvl="1" eaLnBrk="1" hangingPunct="1">
              <a:defRPr/>
            </a:pPr>
            <a:r>
              <a:rPr lang="en-US" sz="2400" dirty="0" smtClean="0"/>
              <a:t>Parameter trees can have 20 to 500 nodes</a:t>
            </a:r>
          </a:p>
          <a:p>
            <a:pPr lvl="1" eaLnBrk="1" hangingPunct="1">
              <a:defRPr/>
            </a:pPr>
            <a:r>
              <a:rPr lang="en-US" sz="2400" dirty="0" smtClean="0"/>
              <a:t>Developer is responsible for instantiating some intermediate objects using stub code, but not all</a:t>
            </a:r>
          </a:p>
          <a:p>
            <a:pPr lvl="1" eaLnBrk="1" hangingPunct="1">
              <a:defRPr/>
            </a:pPr>
            <a:r>
              <a:rPr lang="en-US" sz="2400" dirty="0" smtClean="0"/>
              <a:t>Participants did not know which ones were needed</a:t>
            </a:r>
          </a:p>
          <a:p>
            <a:pPr lvl="1" eaLnBrk="1" hangingPunct="1">
              <a:defRPr/>
            </a:pPr>
            <a:r>
              <a:rPr lang="en-US" sz="2400" dirty="0" smtClean="0"/>
              <a:t>Inconsistent for different services</a:t>
            </a:r>
          </a:p>
        </p:txBody>
      </p:sp>
      <p:sp>
        <p:nvSpPr>
          <p:cNvPr id="234" name="Rounded Rectangle 233"/>
          <p:cNvSpPr>
            <a:spLocks noChangeArrowheads="1"/>
          </p:cNvSpPr>
          <p:nvPr/>
        </p:nvSpPr>
        <p:spPr bwMode="auto">
          <a:xfrm>
            <a:off x="3851275" y="4114800"/>
            <a:ext cx="2743200" cy="2133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80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7110" name="Straight Connector 177"/>
          <p:cNvCxnSpPr>
            <a:cxnSpLocks noChangeShapeType="1"/>
          </p:cNvCxnSpPr>
          <p:nvPr/>
        </p:nvCxnSpPr>
        <p:spPr bwMode="auto">
          <a:xfrm rot="10800000">
            <a:off x="3698875" y="4724400"/>
            <a:ext cx="12954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Straight Connector 158"/>
          <p:cNvCxnSpPr>
            <a:cxnSpLocks noChangeShapeType="1"/>
          </p:cNvCxnSpPr>
          <p:nvPr/>
        </p:nvCxnSpPr>
        <p:spPr bwMode="auto">
          <a:xfrm rot="5400000">
            <a:off x="5908675" y="4418013"/>
            <a:ext cx="153987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112" name="Group 62"/>
          <p:cNvGrpSpPr>
            <a:grpSpLocks/>
          </p:cNvGrpSpPr>
          <p:nvPr/>
        </p:nvGrpSpPr>
        <p:grpSpPr bwMode="auto">
          <a:xfrm>
            <a:off x="4003675" y="4495800"/>
            <a:ext cx="2438400" cy="1481138"/>
            <a:chOff x="2743200" y="5257800"/>
            <a:chExt cx="2133600" cy="1295400"/>
          </a:xfrm>
        </p:grpSpPr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743200" y="5638228"/>
              <a:ext cx="533400" cy="534544"/>
            </a:xfrm>
            <a:prstGeom prst="rect">
              <a:avLst/>
            </a:prstGeom>
            <a:solidFill>
              <a:srgbClr val="77933C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505796" y="5410527"/>
              <a:ext cx="380603" cy="380428"/>
            </a:xfrm>
            <a:prstGeom prst="rect">
              <a:avLst/>
            </a:prstGeom>
            <a:solidFill>
              <a:srgbClr val="953735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505796" y="6020045"/>
              <a:ext cx="380603" cy="380428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039196" y="5334164"/>
              <a:ext cx="227806" cy="229090"/>
            </a:xfrm>
            <a:prstGeom prst="rect">
              <a:avLst/>
            </a:prstGeom>
            <a:solidFill>
              <a:srgbClr val="E46C0A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039196" y="5638228"/>
              <a:ext cx="227806" cy="229090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039196" y="5943681"/>
              <a:ext cx="227806" cy="229090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039196" y="6247747"/>
              <a:ext cx="227806" cy="229090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419799" y="5486890"/>
              <a:ext cx="152797" cy="151338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419799" y="5257800"/>
              <a:ext cx="152797" cy="152727"/>
            </a:xfrm>
            <a:prstGeom prst="rect">
              <a:avLst/>
            </a:prstGeom>
            <a:solidFill>
              <a:srgbClr val="948A54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4419799" y="5714592"/>
              <a:ext cx="152797" cy="152727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419799" y="5943681"/>
              <a:ext cx="152797" cy="152727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4419799" y="6172772"/>
              <a:ext cx="152797" cy="151338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4419799" y="6400473"/>
              <a:ext cx="152797" cy="152727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800402" y="6172772"/>
              <a:ext cx="76398" cy="74975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4800402" y="6020045"/>
              <a:ext cx="76398" cy="76363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4800402" y="5867319"/>
              <a:ext cx="76398" cy="76363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4800402" y="5714592"/>
              <a:ext cx="76398" cy="76363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4800402" y="6324110"/>
              <a:ext cx="76398" cy="76364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4800402" y="5563253"/>
              <a:ext cx="76398" cy="74975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4800402" y="5410527"/>
              <a:ext cx="76398" cy="76364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4800402" y="5257800"/>
              <a:ext cx="76398" cy="76364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4800402" y="6476836"/>
              <a:ext cx="76398" cy="76364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47147" name="Elbow Connector 104"/>
            <p:cNvCxnSpPr>
              <a:cxnSpLocks noChangeShapeType="1"/>
              <a:stCxn id="64" idx="3"/>
              <a:endCxn id="65" idx="1"/>
            </p:cNvCxnSpPr>
            <p:nvPr/>
          </p:nvCxnSpPr>
          <p:spPr bwMode="auto">
            <a:xfrm flipV="1">
              <a:off x="3276600" y="5600741"/>
              <a:ext cx="229196" cy="305453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48" name="Elbow Connector 105"/>
            <p:cNvCxnSpPr>
              <a:cxnSpLocks noChangeShapeType="1"/>
              <a:stCxn id="64" idx="3"/>
              <a:endCxn id="75" idx="1"/>
            </p:cNvCxnSpPr>
            <p:nvPr/>
          </p:nvCxnSpPr>
          <p:spPr bwMode="auto">
            <a:xfrm>
              <a:off x="3276600" y="5906194"/>
              <a:ext cx="229196" cy="304064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49" name="Elbow Connector 106"/>
            <p:cNvCxnSpPr>
              <a:cxnSpLocks noChangeShapeType="1"/>
              <a:stCxn id="65" idx="3"/>
              <a:endCxn id="79" idx="1"/>
            </p:cNvCxnSpPr>
            <p:nvPr/>
          </p:nvCxnSpPr>
          <p:spPr bwMode="auto">
            <a:xfrm>
              <a:off x="3886399" y="5600741"/>
              <a:ext cx="152797" cy="15272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0" name="Shape 81"/>
            <p:cNvCxnSpPr>
              <a:cxnSpLocks noChangeShapeType="1"/>
              <a:stCxn id="65" idx="3"/>
              <a:endCxn id="77" idx="1"/>
            </p:cNvCxnSpPr>
            <p:nvPr/>
          </p:nvCxnSpPr>
          <p:spPr bwMode="auto">
            <a:xfrm flipV="1">
              <a:off x="3886399" y="5448015"/>
              <a:ext cx="152797" cy="15272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1" name="Elbow Connector 108"/>
            <p:cNvCxnSpPr>
              <a:cxnSpLocks noChangeShapeType="1"/>
              <a:stCxn id="65" idx="3"/>
              <a:endCxn id="81" idx="1"/>
            </p:cNvCxnSpPr>
            <p:nvPr/>
          </p:nvCxnSpPr>
          <p:spPr bwMode="auto">
            <a:xfrm>
              <a:off x="3886399" y="5600741"/>
              <a:ext cx="152797" cy="45679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2" name="Elbow Connector 109"/>
            <p:cNvCxnSpPr>
              <a:cxnSpLocks noChangeShapeType="1"/>
              <a:stCxn id="75" idx="3"/>
              <a:endCxn id="83" idx="1"/>
            </p:cNvCxnSpPr>
            <p:nvPr/>
          </p:nvCxnSpPr>
          <p:spPr bwMode="auto">
            <a:xfrm>
              <a:off x="3886399" y="6210259"/>
              <a:ext cx="152797" cy="15272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3" name="Elbow Connector 110"/>
            <p:cNvCxnSpPr>
              <a:cxnSpLocks noChangeShapeType="1"/>
              <a:stCxn id="77" idx="3"/>
              <a:endCxn id="86" idx="1"/>
            </p:cNvCxnSpPr>
            <p:nvPr/>
          </p:nvCxnSpPr>
          <p:spPr bwMode="auto">
            <a:xfrm flipV="1">
              <a:off x="4267002" y="5334164"/>
              <a:ext cx="152797" cy="11385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4" name="Elbow Connector 111"/>
            <p:cNvCxnSpPr>
              <a:cxnSpLocks noChangeShapeType="1"/>
              <a:stCxn id="77" idx="3"/>
              <a:endCxn id="84" idx="1"/>
            </p:cNvCxnSpPr>
            <p:nvPr/>
          </p:nvCxnSpPr>
          <p:spPr bwMode="auto">
            <a:xfrm>
              <a:off x="4267002" y="5448015"/>
              <a:ext cx="152797" cy="115239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5" name="Elbow Connector 112"/>
            <p:cNvCxnSpPr>
              <a:cxnSpLocks noChangeShapeType="1"/>
              <a:stCxn id="79" idx="3"/>
              <a:endCxn id="88" idx="1"/>
            </p:cNvCxnSpPr>
            <p:nvPr/>
          </p:nvCxnSpPr>
          <p:spPr bwMode="auto">
            <a:xfrm>
              <a:off x="4267002" y="5753468"/>
              <a:ext cx="152797" cy="3748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6" name="Elbow Connector 113"/>
            <p:cNvCxnSpPr>
              <a:cxnSpLocks noChangeShapeType="1"/>
              <a:stCxn id="81" idx="3"/>
              <a:endCxn id="90" idx="1"/>
            </p:cNvCxnSpPr>
            <p:nvPr/>
          </p:nvCxnSpPr>
          <p:spPr bwMode="auto">
            <a:xfrm flipV="1">
              <a:off x="4267002" y="6020045"/>
              <a:ext cx="152797" cy="3748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7" name="Elbow Connector 114"/>
            <p:cNvCxnSpPr>
              <a:cxnSpLocks noChangeShapeType="1"/>
              <a:stCxn id="83" idx="3"/>
              <a:endCxn id="92" idx="1"/>
            </p:cNvCxnSpPr>
            <p:nvPr/>
          </p:nvCxnSpPr>
          <p:spPr bwMode="auto">
            <a:xfrm flipV="1">
              <a:off x="4267002" y="6247747"/>
              <a:ext cx="152797" cy="115239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8" name="Shape 123"/>
            <p:cNvCxnSpPr>
              <a:cxnSpLocks noChangeShapeType="1"/>
              <a:stCxn id="83" idx="3"/>
              <a:endCxn id="94" idx="1"/>
            </p:cNvCxnSpPr>
            <p:nvPr/>
          </p:nvCxnSpPr>
          <p:spPr bwMode="auto">
            <a:xfrm>
              <a:off x="4267002" y="6362985"/>
              <a:ext cx="152797" cy="11385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59" name="Elbow Connector 116"/>
            <p:cNvCxnSpPr>
              <a:cxnSpLocks noChangeShapeType="1"/>
              <a:stCxn id="94" idx="3"/>
              <a:endCxn id="104" idx="1"/>
            </p:cNvCxnSpPr>
            <p:nvPr/>
          </p:nvCxnSpPr>
          <p:spPr bwMode="auto">
            <a:xfrm>
              <a:off x="4572596" y="6476836"/>
              <a:ext cx="227806" cy="38876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0" name="Elbow Connector 117"/>
            <p:cNvCxnSpPr>
              <a:cxnSpLocks noChangeShapeType="1"/>
              <a:stCxn id="92" idx="3"/>
              <a:endCxn id="103" idx="1"/>
            </p:cNvCxnSpPr>
            <p:nvPr/>
          </p:nvCxnSpPr>
          <p:spPr bwMode="auto">
            <a:xfrm flipV="1">
              <a:off x="4572596" y="5295288"/>
              <a:ext cx="227806" cy="952459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1" name="Elbow Connector 118"/>
            <p:cNvCxnSpPr>
              <a:cxnSpLocks noChangeShapeType="1"/>
              <a:stCxn id="92" idx="3"/>
              <a:endCxn id="102" idx="1"/>
            </p:cNvCxnSpPr>
            <p:nvPr/>
          </p:nvCxnSpPr>
          <p:spPr bwMode="auto">
            <a:xfrm flipV="1">
              <a:off x="4572596" y="5448015"/>
              <a:ext cx="227806" cy="799732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2" name="Elbow Connector 119"/>
            <p:cNvCxnSpPr>
              <a:cxnSpLocks noChangeShapeType="1"/>
              <a:stCxn id="92" idx="3"/>
              <a:endCxn id="100" idx="1"/>
            </p:cNvCxnSpPr>
            <p:nvPr/>
          </p:nvCxnSpPr>
          <p:spPr bwMode="auto">
            <a:xfrm>
              <a:off x="4572596" y="6247747"/>
              <a:ext cx="227806" cy="115239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3" name="Elbow Connector 120"/>
            <p:cNvCxnSpPr>
              <a:cxnSpLocks noChangeShapeType="1"/>
              <a:stCxn id="92" idx="3"/>
              <a:endCxn id="96" idx="1"/>
            </p:cNvCxnSpPr>
            <p:nvPr/>
          </p:nvCxnSpPr>
          <p:spPr bwMode="auto">
            <a:xfrm flipV="1">
              <a:off x="4572596" y="6210259"/>
              <a:ext cx="227806" cy="37488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4" name="Elbow Connector 122"/>
            <p:cNvCxnSpPr>
              <a:cxnSpLocks noChangeShapeType="1"/>
              <a:stCxn id="92" idx="3"/>
              <a:endCxn id="97" idx="1"/>
            </p:cNvCxnSpPr>
            <p:nvPr/>
          </p:nvCxnSpPr>
          <p:spPr bwMode="auto">
            <a:xfrm flipV="1">
              <a:off x="4572596" y="6057532"/>
              <a:ext cx="227806" cy="190215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5" name="Elbow Connector 124"/>
            <p:cNvCxnSpPr>
              <a:cxnSpLocks noChangeShapeType="1"/>
              <a:stCxn id="92" idx="3"/>
              <a:endCxn id="98" idx="1"/>
            </p:cNvCxnSpPr>
            <p:nvPr/>
          </p:nvCxnSpPr>
          <p:spPr bwMode="auto">
            <a:xfrm flipV="1">
              <a:off x="4572596" y="5906194"/>
              <a:ext cx="227806" cy="341552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6" name="Elbow Connector 125"/>
            <p:cNvCxnSpPr>
              <a:cxnSpLocks noChangeShapeType="1"/>
              <a:stCxn id="92" idx="3"/>
              <a:endCxn id="99" idx="1"/>
            </p:cNvCxnSpPr>
            <p:nvPr/>
          </p:nvCxnSpPr>
          <p:spPr bwMode="auto">
            <a:xfrm flipV="1">
              <a:off x="4572596" y="5753468"/>
              <a:ext cx="227806" cy="494279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67" name="Elbow Connector 127"/>
            <p:cNvCxnSpPr>
              <a:cxnSpLocks noChangeShapeType="1"/>
              <a:stCxn id="92" idx="3"/>
              <a:endCxn id="101" idx="1"/>
            </p:cNvCxnSpPr>
            <p:nvPr/>
          </p:nvCxnSpPr>
          <p:spPr bwMode="auto">
            <a:xfrm flipV="1">
              <a:off x="4572596" y="5600741"/>
              <a:ext cx="227806" cy="647006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7051675" y="5029200"/>
            <a:ext cx="1600200" cy="990600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cs typeface="+mn-cs"/>
              </a:rPr>
              <a:t>Customer</a:t>
            </a:r>
          </a:p>
          <a:p>
            <a:pPr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cs typeface="+mn-cs"/>
              </a:rPr>
              <a:t>Address Information</a:t>
            </a: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7051675" y="4191000"/>
            <a:ext cx="1600200" cy="609600"/>
          </a:xfrm>
          <a:prstGeom prst="rect">
            <a:avLst/>
          </a:prstGeom>
          <a:solidFill>
            <a:srgbClr val="948A54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cs typeface="+mn-cs"/>
              </a:rPr>
              <a:t>Customer First Line Name</a:t>
            </a:r>
          </a:p>
        </p:txBody>
      </p:sp>
      <p:cxnSp>
        <p:nvCxnSpPr>
          <p:cNvPr id="47115" name="Straight Connector 167"/>
          <p:cNvCxnSpPr>
            <a:cxnSpLocks noChangeShapeType="1"/>
          </p:cNvCxnSpPr>
          <p:nvPr/>
        </p:nvCxnSpPr>
        <p:spPr bwMode="auto">
          <a:xfrm>
            <a:off x="5984875" y="4343400"/>
            <a:ext cx="1066800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2174875" y="4191000"/>
            <a:ext cx="1371600" cy="609600"/>
          </a:xfrm>
          <a:prstGeom prst="rect">
            <a:avLst/>
          </a:prstGeom>
          <a:solidFill>
            <a:srgbClr val="E46C0A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cs typeface="+mn-cs"/>
              </a:rPr>
              <a:t>Customer Name</a:t>
            </a:r>
          </a:p>
        </p:txBody>
      </p:sp>
      <p:cxnSp>
        <p:nvCxnSpPr>
          <p:cNvPr id="47117" name="Straight Connector 171"/>
          <p:cNvCxnSpPr>
            <a:cxnSpLocks noChangeShapeType="1"/>
          </p:cNvCxnSpPr>
          <p:nvPr/>
        </p:nvCxnSpPr>
        <p:spPr bwMode="auto">
          <a:xfrm rot="5400000">
            <a:off x="5527675" y="4494213"/>
            <a:ext cx="153987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Straight Connector 173"/>
          <p:cNvCxnSpPr>
            <a:cxnSpLocks noChangeShapeType="1"/>
          </p:cNvCxnSpPr>
          <p:nvPr/>
        </p:nvCxnSpPr>
        <p:spPr bwMode="auto">
          <a:xfrm rot="10800000">
            <a:off x="3546475" y="4419600"/>
            <a:ext cx="2057400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2174875" y="5029200"/>
            <a:ext cx="1371600" cy="914400"/>
          </a:xfrm>
          <a:prstGeom prst="rect">
            <a:avLst/>
          </a:prstGeom>
          <a:solidFill>
            <a:srgbClr val="953735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cs typeface="+mn-cs"/>
              </a:rPr>
              <a:t>Customer Common</a:t>
            </a:r>
          </a:p>
          <a:p>
            <a:pPr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cs typeface="+mn-cs"/>
              </a:rPr>
              <a:t>Information</a:t>
            </a: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727075" y="4191000"/>
            <a:ext cx="1219200" cy="1143000"/>
          </a:xfrm>
          <a:prstGeom prst="rect">
            <a:avLst/>
          </a:prstGeom>
          <a:solidFill>
            <a:srgbClr val="77933C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chemeClr val="lt1"/>
                </a:solidFill>
                <a:latin typeface="+mn-lt"/>
                <a:cs typeface="+mn-cs"/>
              </a:rPr>
              <a:t>Customer</a:t>
            </a:r>
          </a:p>
        </p:txBody>
      </p:sp>
      <p:cxnSp>
        <p:nvCxnSpPr>
          <p:cNvPr id="47121" name="Elbow Connector 187"/>
          <p:cNvCxnSpPr>
            <a:cxnSpLocks noChangeShapeType="1"/>
            <a:stCxn id="180" idx="2"/>
            <a:endCxn id="64" idx="2"/>
          </p:cNvCxnSpPr>
          <p:nvPr/>
        </p:nvCxnSpPr>
        <p:spPr bwMode="auto">
          <a:xfrm rot="16200000" flipH="1">
            <a:off x="2718593" y="3964782"/>
            <a:ext cx="207963" cy="2971800"/>
          </a:xfrm>
          <a:prstGeom prst="bentConnector3">
            <a:avLst>
              <a:gd name="adj1" fmla="val 380148"/>
            </a:avLst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2" name="Straight Connector 195"/>
          <p:cNvCxnSpPr>
            <a:cxnSpLocks noChangeShapeType="1"/>
          </p:cNvCxnSpPr>
          <p:nvPr/>
        </p:nvCxnSpPr>
        <p:spPr bwMode="auto">
          <a:xfrm rot="5400000">
            <a:off x="3356769" y="5068094"/>
            <a:ext cx="685800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3" name="Straight Connector 197"/>
          <p:cNvCxnSpPr>
            <a:cxnSpLocks noChangeShapeType="1"/>
          </p:cNvCxnSpPr>
          <p:nvPr/>
        </p:nvCxnSpPr>
        <p:spPr bwMode="auto">
          <a:xfrm rot="10800000">
            <a:off x="3546475" y="5408613"/>
            <a:ext cx="152400" cy="1587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4" name="Shape 224"/>
          <p:cNvCxnSpPr>
            <a:cxnSpLocks noChangeShapeType="1"/>
            <a:stCxn id="154" idx="1"/>
            <a:endCxn id="75" idx="2"/>
          </p:cNvCxnSpPr>
          <p:nvPr/>
        </p:nvCxnSpPr>
        <p:spPr bwMode="auto">
          <a:xfrm rot="10800000" flipV="1">
            <a:off x="5092700" y="5524500"/>
            <a:ext cx="1946275" cy="290513"/>
          </a:xfrm>
          <a:prstGeom prst="bentConnector4">
            <a:avLst>
              <a:gd name="adj1" fmla="val 12806"/>
              <a:gd name="adj2" fmla="val 316940"/>
            </a:avLst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1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C99FF"/>
                </a:solidFill>
              </a:rPr>
              <a:t>© 2017 - Brad Myers</a:t>
            </a:r>
            <a:endParaRPr lang="en-US" altLang="en-US" sz="1400">
              <a:solidFill>
                <a:srgbClr val="CC99FF"/>
              </a:solidFill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556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eSOA</a:t>
            </a:r>
            <a:r>
              <a:rPr lang="en-US" sz="4000" dirty="0" smtClean="0"/>
              <a:t> Documentation Results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75" y="1230313"/>
            <a:ext cx="8534400" cy="4760912"/>
          </a:xfrm>
        </p:spPr>
        <p:txBody>
          <a:bodyPr/>
          <a:lstStyle/>
          <a:p>
            <a:pPr marL="225425" indent="-225425" eaLnBrk="1" hangingPunct="1">
              <a:defRPr/>
            </a:pPr>
            <a:r>
              <a:rPr lang="en-US" sz="2400" smtClean="0"/>
              <a:t>Multiple paths: unclear which one to use</a:t>
            </a:r>
          </a:p>
          <a:p>
            <a:pPr marL="225425" indent="-225425" eaLnBrk="1" hangingPunct="1">
              <a:defRPr/>
            </a:pPr>
            <a:r>
              <a:rPr lang="en-US" sz="2400" smtClean="0"/>
              <a:t>Some paths were dead ends</a:t>
            </a:r>
          </a:p>
          <a:p>
            <a:pPr marL="225425" indent="-225425" eaLnBrk="1" hangingPunct="1">
              <a:defRPr/>
            </a:pPr>
            <a:r>
              <a:rPr lang="en-US" sz="2400" smtClean="0"/>
              <a:t>Inconsistent look and feel </a:t>
            </a:r>
            <a:br>
              <a:rPr lang="en-US" sz="2400" smtClean="0"/>
            </a:br>
            <a:r>
              <a:rPr lang="en-US" sz="2400" smtClean="0"/>
              <a:t>caused immediate</a:t>
            </a:r>
            <a:br>
              <a:rPr lang="en-US" sz="2400" smtClean="0"/>
            </a:br>
            <a:r>
              <a:rPr lang="en-US" sz="2400" smtClean="0"/>
              <a:t>abandonment of paths</a:t>
            </a:r>
          </a:p>
          <a:p>
            <a:pPr marL="225425" indent="-225425" eaLnBrk="1" hangingPunct="1">
              <a:defRPr/>
            </a:pPr>
            <a:r>
              <a:rPr lang="en-US" sz="2400" smtClean="0"/>
              <a:t>Hard to find required info.</a:t>
            </a:r>
          </a:p>
          <a:p>
            <a:pPr marL="225425" indent="-225425" eaLnBrk="1" hangingPunct="1">
              <a:defRPr/>
            </a:pPr>
            <a:r>
              <a:rPr lang="en-US" sz="2400" smtClean="0"/>
              <a:t>Business background helped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0" y="4413250"/>
          <a:ext cx="5846763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hart" r:id="rId4" imgW="5695950" imgH="2381250" progId="Excel.Chart.8">
                  <p:embed/>
                </p:oleObj>
              </mc:Choice>
              <mc:Fallback>
                <p:oleObj name="Chart" r:id="rId4" imgW="5695950" imgH="2381250" progId="Excel.Chart.8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13250"/>
                        <a:ext cx="5846763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14850" y="1739900"/>
            <a:ext cx="4629150" cy="3381375"/>
          </a:xfrm>
          <a:prstGeom prst="rect">
            <a:avLst/>
          </a:prstGeom>
          <a:noFill/>
          <a:ln w="12700">
            <a:solidFill>
              <a:srgbClr val="9900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5900738" y="5186363"/>
          <a:ext cx="1517650" cy="167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7" imgW="7725853" imgH="4772691" progId="Unknown">
                  <p:embed/>
                </p:oleObj>
              </mc:Choice>
              <mc:Fallback>
                <p:oleObj r:id="rId7" imgW="7725853" imgH="4772691" progId="Unknown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3910"/>
                      <a:stretch>
                        <a:fillRect/>
                      </a:stretch>
                    </p:blipFill>
                    <p:spPr bwMode="auto">
                      <a:xfrm>
                        <a:off x="5900738" y="5186363"/>
                        <a:ext cx="1517650" cy="167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7461250" y="5184775"/>
          <a:ext cx="16827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9" imgW="7725853" imgH="4772691" progId="Unknown">
                  <p:embed/>
                </p:oleObj>
              </mc:Choice>
              <mc:Fallback>
                <p:oleObj r:id="rId9" imgW="7725853" imgH="4772691" progId="Unknown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7874"/>
                      <a:stretch>
                        <a:fillRect/>
                      </a:stretch>
                    </p:blipFill>
                    <p:spPr bwMode="auto">
                      <a:xfrm>
                        <a:off x="7461250" y="5184775"/>
                        <a:ext cx="1682750" cy="167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9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0600"/>
          </a:xfrm>
        </p:spPr>
        <p:txBody>
          <a:bodyPr/>
          <a:lstStyle/>
          <a:p>
            <a:r>
              <a:rPr lang="en-US" dirty="0" smtClean="0"/>
              <a:t>Another SAP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229600" cy="52879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Jeff Stylos studied SAP “Business Rules Framework Plus” API (</a:t>
            </a:r>
            <a:r>
              <a:rPr lang="en-US" dirty="0" err="1" smtClean="0"/>
              <a:t>BRFplus</a:t>
            </a:r>
            <a:r>
              <a:rPr lang="en-US" dirty="0" smtClean="0"/>
              <a:t>) as an intern in </a:t>
            </a:r>
            <a:r>
              <a:rPr lang="en-US" dirty="0" err="1" smtClean="0"/>
              <a:t>Walldorf</a:t>
            </a:r>
            <a:r>
              <a:rPr lang="en-US" dirty="0" smtClean="0"/>
              <a:t>, in summer 2007</a:t>
            </a:r>
          </a:p>
          <a:p>
            <a:r>
              <a:rPr lang="en-US" sz="1800" dirty="0" smtClean="0"/>
              <a:t>Jeffrey </a:t>
            </a:r>
            <a:r>
              <a:rPr lang="en-US" sz="1800" dirty="0" err="1"/>
              <a:t>Stylos</a:t>
            </a:r>
            <a:r>
              <a:rPr lang="en-US" sz="1800" dirty="0"/>
              <a:t>, Daniela K. </a:t>
            </a:r>
            <a:r>
              <a:rPr lang="en-US" sz="1800" dirty="0" err="1"/>
              <a:t>Busse</a:t>
            </a:r>
            <a:r>
              <a:rPr lang="en-US" sz="1800" dirty="0"/>
              <a:t>, Benjamin Graf, Carsten Ziegler, Ralf </a:t>
            </a:r>
            <a:r>
              <a:rPr lang="en-US" sz="1800" dirty="0" err="1"/>
              <a:t>Ehret</a:t>
            </a:r>
            <a:r>
              <a:rPr lang="en-US" sz="1800" dirty="0"/>
              <a:t> and Jan </a:t>
            </a:r>
            <a:r>
              <a:rPr lang="en-US" sz="1800" dirty="0" err="1"/>
              <a:t>Karstens</a:t>
            </a:r>
            <a:r>
              <a:rPr lang="en-US" sz="1800" dirty="0"/>
              <a:t>.  “A Case Study of API Design for Improved Usability,”</a:t>
            </a:r>
            <a:r>
              <a:rPr lang="en-US" sz="1800" i="1" dirty="0"/>
              <a:t> 2008 IEEE Symposium on Visual Languages and Human-Centric  Computing, VL/HCC’08, </a:t>
            </a:r>
            <a:r>
              <a:rPr lang="en-US" sz="1800" i="1" dirty="0" err="1"/>
              <a:t>Herrsching</a:t>
            </a:r>
            <a:r>
              <a:rPr lang="en-US" sz="1800" i="1" dirty="0"/>
              <a:t> am </a:t>
            </a:r>
            <a:r>
              <a:rPr lang="en-US" sz="1800" i="1" dirty="0" err="1"/>
              <a:t>Ammersee</a:t>
            </a:r>
            <a:r>
              <a:rPr lang="en-US" sz="1800" i="1" dirty="0"/>
              <a:t>, Germany,  Sept 15-18, 2008. pp. 189-192</a:t>
            </a:r>
            <a:r>
              <a:rPr lang="en-US" sz="1800" i="1" dirty="0" smtClean="0"/>
              <a:t>.</a:t>
            </a:r>
            <a:endParaRPr lang="en-US" sz="1800" dirty="0" smtClean="0"/>
          </a:p>
          <a:p>
            <a:r>
              <a:rPr lang="en-US" dirty="0" smtClean="0"/>
              <a:t>Business </a:t>
            </a:r>
            <a:r>
              <a:rPr lang="en-US" dirty="0" smtClean="0"/>
              <a:t>rules allow EUD to specify behaviors, such as how tax is computed</a:t>
            </a:r>
          </a:p>
          <a:p>
            <a:r>
              <a:rPr lang="en-US" dirty="0" smtClean="0"/>
              <a:t>Identified customers’ real needs</a:t>
            </a:r>
          </a:p>
          <a:p>
            <a:pPr marL="742950" lvl="2" indent="-342900">
              <a:buClr>
                <a:schemeClr val="accent2"/>
              </a:buClr>
              <a:buSzPct val="60000"/>
            </a:pPr>
            <a:r>
              <a:rPr lang="en-US" dirty="0" smtClean="0"/>
              <a:t>Found mismatch of abstraction level</a:t>
            </a:r>
          </a:p>
          <a:p>
            <a:pPr marL="742950" lvl="2" indent="-342900">
              <a:buClr>
                <a:schemeClr val="accent2"/>
              </a:buClr>
              <a:buSzPct val="60000"/>
            </a:pPr>
            <a:r>
              <a:rPr lang="en-US" dirty="0" smtClean="0"/>
              <a:t>Elicited users’ mental models using “blank notepad” test</a:t>
            </a:r>
          </a:p>
          <a:p>
            <a:pPr marL="342900" lvl="1" indent="-342900">
              <a:buClr>
                <a:schemeClr val="accent2"/>
              </a:buClr>
              <a:buSzPct val="60000"/>
            </a:pPr>
            <a:r>
              <a:rPr lang="en-US" dirty="0" smtClean="0"/>
              <a:t>Designed wrapper API</a:t>
            </a:r>
          </a:p>
          <a:p>
            <a:pPr marL="742950" lvl="2" indent="-342900">
              <a:buClr>
                <a:schemeClr val="accent2"/>
              </a:buClr>
              <a:buSzPct val="60000"/>
            </a:pPr>
            <a:r>
              <a:rPr lang="en-US" dirty="0" smtClean="0"/>
              <a:t>Dramatically better success than original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SAP Business Rules</a:t>
            </a:r>
            <a:r>
              <a:rPr lang="en-US" sz="4000" dirty="0" smtClean="0"/>
              <a:t>;</a:t>
            </a:r>
            <a:br>
              <a:rPr lang="en-US" sz="4000" dirty="0" smtClean="0"/>
            </a:br>
            <a:r>
              <a:rPr lang="en-US" sz="4000" dirty="0" smtClean="0"/>
              <a:t>Detailed </a:t>
            </a:r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 code showed:</a:t>
            </a:r>
          </a:p>
          <a:p>
            <a:pPr lvl="1"/>
            <a:r>
              <a:rPr lang="en-US" dirty="0" smtClean="0"/>
              <a:t>High level of abstraction, 12 lines vs. &gt;100 with the </a:t>
            </a:r>
            <a:r>
              <a:rPr lang="en-US" dirty="0" err="1" smtClean="0"/>
              <a:t>BRFplus</a:t>
            </a:r>
            <a:endParaRPr lang="en-US" dirty="0" smtClean="0"/>
          </a:p>
          <a:p>
            <a:pPr lvl="1"/>
            <a:r>
              <a:rPr lang="en-US" dirty="0" smtClean="0"/>
              <a:t>Separation of structure from constants</a:t>
            </a:r>
          </a:p>
          <a:p>
            <a:pPr lvl="1"/>
            <a:r>
              <a:rPr lang="en-US" dirty="0" smtClean="0"/>
              <a:t>Tables to model the structure of their rules.</a:t>
            </a:r>
          </a:p>
          <a:p>
            <a:pPr lvl="1"/>
            <a:r>
              <a:rPr lang="en-US" dirty="0" smtClean="0"/>
              <a:t>Omitted details such as locking data structures for thread safety, versioning and activation, and explicitly saving rules.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4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5373"/>
          </a:xfrm>
        </p:spPr>
        <p:txBody>
          <a:bodyPr/>
          <a:lstStyle/>
          <a:p>
            <a:r>
              <a:rPr lang="en-US" dirty="0" smtClean="0"/>
              <a:t>Our Tools to Help with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925"/>
            <a:ext cx="8229600" cy="559234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Mica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Jadeite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Calcite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err="1" smtClean="0"/>
              <a:t>Dacite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err="1" smtClean="0"/>
              <a:t>Euklas</a:t>
            </a:r>
            <a:endParaRPr lang="en-US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Graphite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Apatite</a:t>
            </a:r>
          </a:p>
        </p:txBody>
      </p:sp>
      <p:pic>
        <p:nvPicPr>
          <p:cNvPr id="5" name="Picture 6" descr="M31 Muscovite Mica"/>
          <p:cNvPicPr>
            <a:picLocks noChangeAspect="1" noChangeArrowheads="1"/>
          </p:cNvPicPr>
          <p:nvPr/>
        </p:nvPicPr>
        <p:blipFill>
          <a:blip r:embed="rId3" cstate="print"/>
          <a:srcRect l="4207" t="5556" r="2818" b="12912"/>
          <a:stretch>
            <a:fillRect/>
          </a:stretch>
        </p:blipFill>
        <p:spPr bwMode="auto">
          <a:xfrm>
            <a:off x="2443853" y="1053729"/>
            <a:ext cx="912095" cy="635226"/>
          </a:xfrm>
          <a:prstGeom prst="rect">
            <a:avLst/>
          </a:prstGeom>
          <a:noFill/>
        </p:spPr>
      </p:pic>
      <p:pic>
        <p:nvPicPr>
          <p:cNvPr id="6" name="Picture 6" descr="DSCN01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3853" y="1831541"/>
            <a:ext cx="854264" cy="642257"/>
          </a:xfrm>
          <a:prstGeom prst="rect">
            <a:avLst/>
          </a:prstGeom>
          <a:noFill/>
        </p:spPr>
      </p:pic>
      <p:pic>
        <p:nvPicPr>
          <p:cNvPr id="7" name="Picture 2" descr="http://mysticmerchant.com/apatite/aptrus28x15x14-5a-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3853" y="5925553"/>
            <a:ext cx="579183" cy="881742"/>
          </a:xfrm>
          <a:prstGeom prst="rect">
            <a:avLst/>
          </a:prstGeom>
          <a:noFill/>
        </p:spPr>
      </p:pic>
      <p:pic>
        <p:nvPicPr>
          <p:cNvPr id="8" name="Picture 2" descr="http://edelstein.pebbles.cs.cmu.edu/calcite/calcite_logo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3853" y="2691276"/>
            <a:ext cx="706107" cy="642257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3853" y="4056424"/>
            <a:ext cx="655348" cy="7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t0.gstatic.com/images?q=tbn:ANd9GcS_ZCIEDdAwPXe-1sZvziBOMTG3VXDyOecBcbc4gZ6u7Hpp5qF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3853" y="4976117"/>
            <a:ext cx="824015" cy="806849"/>
          </a:xfrm>
          <a:prstGeom prst="rect">
            <a:avLst/>
          </a:prstGeom>
          <a:noFill/>
        </p:spPr>
      </p:pic>
      <p:pic>
        <p:nvPicPr>
          <p:cNvPr id="29698" name="Picture 2" descr="https://flexiblelearning.auckland.ac.nz/rocks_minerals/rocks/images/daci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62" y="3430868"/>
            <a:ext cx="918963" cy="7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8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114300"/>
            <a:ext cx="82423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Mica Tool to Help Find Examples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490" y="981076"/>
            <a:ext cx="8534400" cy="5570538"/>
          </a:xfrm>
        </p:spPr>
        <p:txBody>
          <a:bodyPr/>
          <a:lstStyle/>
          <a:p>
            <a:r>
              <a:rPr lang="en-US" sz="1800" dirty="0"/>
              <a:t>Jeffrey </a:t>
            </a:r>
            <a:r>
              <a:rPr lang="en-US" sz="1800" dirty="0" err="1"/>
              <a:t>Stylos</a:t>
            </a:r>
            <a:r>
              <a:rPr lang="en-US" sz="1800" dirty="0"/>
              <a:t> and Brad A. Myers. "Mica: A Programming Web-Search Aid". </a:t>
            </a:r>
            <a:r>
              <a:rPr lang="en-US" sz="1800" i="1" dirty="0"/>
              <a:t>2006 IEEE Symposium on Visual Languages and Human-Centric Computing</a:t>
            </a:r>
            <a:r>
              <a:rPr lang="en-US" sz="1800" dirty="0"/>
              <a:t>. Sept 4-8, 2006, Brighton, UK. pp. 195-202. </a:t>
            </a:r>
            <a:r>
              <a:rPr lang="en-US" sz="1800" dirty="0">
                <a:hlinkClick r:id="rId3"/>
              </a:rPr>
              <a:t>pdf</a:t>
            </a:r>
            <a:r>
              <a:rPr lang="en-US" sz="1800" dirty="0" smtClean="0">
                <a:hlinkClick r:id="rId3"/>
              </a:rPr>
              <a:t>.</a:t>
            </a:r>
            <a:endParaRPr lang="en-US" sz="1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Started with study </a:t>
            </a:r>
            <a:r>
              <a:rPr lang="en-US" sz="2400" dirty="0" smtClean="0"/>
              <a:t>of how people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learn </a:t>
            </a:r>
            <a:r>
              <a:rPr lang="en-US" sz="2400" dirty="0" smtClean="0"/>
              <a:t>APIs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People prefer to learn from examples of code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Use Google to search for example code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Google for finding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Good for solving vocabulary problem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What is this method called?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 smtClean="0"/>
              <a:t>E.g., transparency, alpha, blend, fade-in,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Lots of irrelevant stuff returned too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True also with MSDN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Even if get to right term, still are multiple possible methods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Even when have right method, how is it used?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People prefer to use examples to decide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/>
          <a:srcRect b="15691"/>
          <a:stretch>
            <a:fillRect/>
          </a:stretch>
        </p:blipFill>
        <p:spPr bwMode="auto">
          <a:xfrm>
            <a:off x="6248400" y="1847851"/>
            <a:ext cx="2781300" cy="2720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8918" name="Picture 6" descr="M31 Muscovite M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5556" r="2818" b="12912"/>
          <a:stretch>
            <a:fillRect/>
          </a:stretch>
        </p:blipFill>
        <p:spPr bwMode="auto">
          <a:xfrm>
            <a:off x="7580313" y="0"/>
            <a:ext cx="15636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94890" y="643731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2017 -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773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84249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Mica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35075"/>
            <a:ext cx="4233863" cy="55229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M</a:t>
            </a:r>
            <a:r>
              <a:rPr lang="en-US" sz="2800" dirty="0" smtClean="0"/>
              <a:t>akes </a:t>
            </a:r>
            <a:r>
              <a:rPr lang="en-US" sz="2800" dirty="0" smtClean="0">
                <a:solidFill>
                  <a:schemeClr val="tx2"/>
                </a:solidFill>
              </a:rPr>
              <a:t>I</a:t>
            </a:r>
            <a:r>
              <a:rPr lang="en-US" sz="2800" dirty="0" smtClean="0"/>
              <a:t>nterfaces </a:t>
            </a:r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en-US" sz="2800" dirty="0" smtClean="0"/>
              <a:t>lear and </a:t>
            </a:r>
            <a:r>
              <a:rPr lang="en-US" sz="2800" dirty="0" smtClean="0">
                <a:solidFill>
                  <a:schemeClr val="tx2"/>
                </a:solidFill>
              </a:rPr>
              <a:t>A</a:t>
            </a:r>
            <a:r>
              <a:rPr lang="en-US" sz="2800" dirty="0" smtClean="0"/>
              <a:t>ccessible</a:t>
            </a:r>
          </a:p>
          <a:p>
            <a:pPr eaLnBrk="1" hangingPunct="1">
              <a:defRPr/>
            </a:pPr>
            <a:r>
              <a:rPr lang="en-US" sz="2800" dirty="0" smtClean="0"/>
              <a:t>Use Google to find relevant pages</a:t>
            </a:r>
          </a:p>
          <a:p>
            <a:pPr eaLnBrk="1" hangingPunct="1">
              <a:defRPr/>
            </a:pPr>
            <a:r>
              <a:rPr lang="en-US" sz="2800" dirty="0" smtClean="0"/>
              <a:t>Match pages with Java keywords</a:t>
            </a:r>
          </a:p>
          <a:p>
            <a:pPr eaLnBrk="1" hangingPunct="1">
              <a:defRPr/>
            </a:pPr>
            <a:r>
              <a:rPr lang="en-US" sz="2800" dirty="0" smtClean="0"/>
              <a:t>Makes finding the right API words easier</a:t>
            </a:r>
          </a:p>
          <a:p>
            <a:pPr eaLnBrk="1" hangingPunct="1">
              <a:defRPr/>
            </a:pPr>
            <a:r>
              <a:rPr lang="en-US" sz="2800" dirty="0" smtClean="0"/>
              <a:t>Also notes which pages contain example code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600" b="1" dirty="0" smtClean="0">
                <a:latin typeface="Courier" pitchFamily="49" charset="0"/>
              </a:rPr>
              <a:t>www.cs.cmu.edu/~mica</a:t>
            </a:r>
          </a:p>
        </p:txBody>
      </p:sp>
      <p:pic>
        <p:nvPicPr>
          <p:cNvPr id="39942" name="Picture 7" descr="M31 Muscovite M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5556" r="2818" b="12912"/>
          <a:stretch>
            <a:fillRect/>
          </a:stretch>
        </p:blipFill>
        <p:spPr bwMode="auto">
          <a:xfrm>
            <a:off x="7580313" y="0"/>
            <a:ext cx="15636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158875"/>
            <a:ext cx="45466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rgbClr val="CC99FF"/>
                </a:solidFill>
              </a:rPr>
              <a:t>© 2017 - Brad Myers</a:t>
            </a:r>
            <a:endParaRPr lang="en-US" altLang="en-US" sz="1400">
              <a:solidFill>
                <a:srgbClr val="CC99FF"/>
              </a:solidFill>
            </a:endParaRP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0975"/>
            <a:ext cx="8524875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Jadeite: Improved </a:t>
            </a:r>
            <a:r>
              <a:rPr lang="en-US" sz="4000" dirty="0" err="1"/>
              <a:t>JavaDoc</a:t>
            </a:r>
            <a:endParaRPr lang="en-US" sz="4000" dirty="0" smtClean="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85" y="1100138"/>
            <a:ext cx="6750050" cy="49958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Jadeite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2"/>
                </a:solidFill>
              </a:rPr>
              <a:t>J</a:t>
            </a:r>
            <a:r>
              <a:rPr lang="en-US" sz="2400" dirty="0" smtClean="0"/>
              <a:t>ava </a:t>
            </a:r>
            <a:r>
              <a:rPr lang="en-US" sz="2400" dirty="0" smtClean="0">
                <a:solidFill>
                  <a:schemeClr val="accent2"/>
                </a:solidFill>
              </a:rPr>
              <a:t>A</a:t>
            </a:r>
            <a:r>
              <a:rPr lang="en-US" sz="2400" dirty="0" smtClean="0"/>
              <a:t>PI </a:t>
            </a:r>
            <a:r>
              <a:rPr lang="en-US" sz="2400" dirty="0" smtClean="0">
                <a:solidFill>
                  <a:schemeClr val="accent2"/>
                </a:solidFill>
              </a:rPr>
              <a:t>D</a:t>
            </a:r>
            <a:r>
              <a:rPr lang="en-US" sz="2400" dirty="0" smtClean="0"/>
              <a:t>ocumentation with </a:t>
            </a:r>
            <a:r>
              <a:rPr lang="en-US" sz="2400" dirty="0" smtClean="0">
                <a:solidFill>
                  <a:schemeClr val="accent2"/>
                </a:solidFill>
              </a:rPr>
              <a:t>E</a:t>
            </a:r>
            <a:r>
              <a:rPr lang="en-US" sz="2400" dirty="0" smtClean="0"/>
              <a:t>xtra </a:t>
            </a:r>
            <a:r>
              <a:rPr lang="en-US" sz="2400" dirty="0" smtClean="0">
                <a:solidFill>
                  <a:schemeClr val="accent2"/>
                </a:solidFill>
              </a:rPr>
              <a:t>I</a:t>
            </a:r>
            <a:r>
              <a:rPr lang="en-US" sz="2400" dirty="0" smtClean="0"/>
              <a:t>nformation </a:t>
            </a:r>
            <a:r>
              <a:rPr lang="en-US" sz="2400" dirty="0" smtClean="0">
                <a:solidFill>
                  <a:schemeClr val="accent2"/>
                </a:solidFill>
              </a:rPr>
              <a:t>T</a:t>
            </a:r>
            <a:r>
              <a:rPr lang="en-US" sz="2400" dirty="0" smtClean="0"/>
              <a:t>acked-on for </a:t>
            </a:r>
            <a:r>
              <a:rPr lang="en-US" sz="2400" dirty="0" smtClean="0">
                <a:solidFill>
                  <a:schemeClr val="accent2"/>
                </a:solidFill>
              </a:rPr>
              <a:t>E</a:t>
            </a:r>
            <a:r>
              <a:rPr lang="en-US" sz="2400" dirty="0" smtClean="0"/>
              <a:t>mphasis</a:t>
            </a:r>
          </a:p>
          <a:p>
            <a:r>
              <a:rPr lang="en-US" sz="1600" dirty="0"/>
              <a:t>Jeffrey </a:t>
            </a:r>
            <a:r>
              <a:rPr lang="en-US" sz="1600" dirty="0" err="1"/>
              <a:t>Stylos</a:t>
            </a:r>
            <a:r>
              <a:rPr lang="en-US" sz="1600" dirty="0"/>
              <a:t>, Andrew </a:t>
            </a:r>
            <a:r>
              <a:rPr lang="en-US" sz="1600" dirty="0" err="1"/>
              <a:t>Faulring</a:t>
            </a:r>
            <a:r>
              <a:rPr lang="en-US" sz="1600" dirty="0"/>
              <a:t>, </a:t>
            </a:r>
            <a:r>
              <a:rPr lang="en-US" sz="1600" dirty="0" err="1"/>
              <a:t>Zizhuang</a:t>
            </a:r>
            <a:r>
              <a:rPr lang="en-US" sz="1600" dirty="0"/>
              <a:t> Yang, Brad A. Myers. "Improving API Documentation Using API Usage Information". </a:t>
            </a:r>
            <a:r>
              <a:rPr lang="en-US" sz="1600" i="1" dirty="0"/>
              <a:t>IEEE </a:t>
            </a:r>
            <a:r>
              <a:rPr lang="en-US" sz="1600" i="1" dirty="0" smtClean="0"/>
              <a:t>VL/HCC'09</a:t>
            </a:r>
            <a:r>
              <a:rPr lang="en-US" sz="1600" dirty="0"/>
              <a:t>. Sept. 20-24, 2009. Corvallis, Oregon. pp. 119-126. </a:t>
            </a:r>
            <a:r>
              <a:rPr lang="en-US" sz="1600" dirty="0">
                <a:hlinkClick r:id="rId3"/>
              </a:rPr>
              <a:t>IEEE DL pdf</a:t>
            </a:r>
            <a:r>
              <a:rPr lang="en-US" sz="1600" dirty="0"/>
              <a:t> or </a:t>
            </a:r>
            <a:r>
              <a:rPr lang="en-US" sz="1600" dirty="0">
                <a:hlinkClick r:id="rId4"/>
              </a:rPr>
              <a:t>local </a:t>
            </a:r>
            <a:r>
              <a:rPr lang="en-US" sz="1600" dirty="0" smtClean="0">
                <a:hlinkClick r:id="rId4"/>
              </a:rPr>
              <a:t>pdf</a:t>
            </a:r>
            <a:endParaRPr lang="en-US" sz="1200" dirty="0"/>
          </a:p>
          <a:p>
            <a:pPr eaLnBrk="1" hangingPunct="1">
              <a:defRPr/>
            </a:pPr>
            <a:r>
              <a:rPr lang="en-US" sz="2400" dirty="0" smtClean="0"/>
              <a:t>Fix </a:t>
            </a:r>
            <a:r>
              <a:rPr lang="en-US" sz="2400" dirty="0" err="1" smtClean="0"/>
              <a:t>JavaDoc</a:t>
            </a:r>
            <a:r>
              <a:rPr lang="en-US" sz="2400" dirty="0" smtClean="0"/>
              <a:t> to help address these problems</a:t>
            </a:r>
          </a:p>
          <a:p>
            <a:pPr lvl="1" eaLnBrk="1" hangingPunct="1">
              <a:defRPr/>
            </a:pPr>
            <a:r>
              <a:rPr lang="en-US" sz="2000" dirty="0" smtClean="0"/>
              <a:t>Focus attention on most popular packages and </a:t>
            </a:r>
            <a:br>
              <a:rPr lang="en-US" sz="2000" dirty="0" smtClean="0"/>
            </a:br>
            <a:r>
              <a:rPr lang="en-US" sz="2000" dirty="0" smtClean="0"/>
              <a:t>classes using font size</a:t>
            </a:r>
          </a:p>
          <a:p>
            <a:pPr lvl="1" eaLnBrk="1" hangingPunct="1">
              <a:defRPr/>
            </a:pPr>
            <a:r>
              <a:rPr lang="en-US" sz="2000" dirty="0" smtClean="0"/>
              <a:t>“Placeholders” for methods that users </a:t>
            </a:r>
            <a:r>
              <a:rPr lang="en-US" sz="2000" i="1" dirty="0" smtClean="0"/>
              <a:t>want</a:t>
            </a:r>
            <a:r>
              <a:rPr lang="en-US" sz="2000" dirty="0" smtClean="0"/>
              <a:t> to exist</a:t>
            </a:r>
          </a:p>
          <a:p>
            <a:pPr lvl="1" eaLnBrk="1" hangingPunct="1">
              <a:defRPr/>
            </a:pPr>
            <a:r>
              <a:rPr lang="en-US" sz="2000" dirty="0" smtClean="0"/>
              <a:t>Automatically extracted</a:t>
            </a:r>
            <a:br>
              <a:rPr lang="en-US" sz="2000" dirty="0" smtClean="0"/>
            </a:br>
            <a:r>
              <a:rPr lang="en-US" sz="2000" dirty="0" smtClean="0"/>
              <a:t>code examples for way</a:t>
            </a:r>
            <a:br>
              <a:rPr lang="en-US" sz="2000" dirty="0" smtClean="0"/>
            </a:br>
            <a:r>
              <a:rPr lang="en-US" sz="2000" dirty="0" smtClean="0"/>
              <a:t>to create classes and</a:t>
            </a:r>
            <a:br>
              <a:rPr lang="en-US" sz="2000" dirty="0" smtClean="0"/>
            </a:br>
            <a:r>
              <a:rPr lang="en-US" sz="2000" dirty="0" smtClean="0"/>
              <a:t>related classes</a:t>
            </a:r>
          </a:p>
          <a:p>
            <a:pPr lvl="1" eaLnBrk="1" hangingPunct="1">
              <a:defRPr/>
            </a:pPr>
            <a:r>
              <a:rPr lang="en-US" sz="2000" dirty="0" smtClean="0"/>
              <a:t>Improved performance</a:t>
            </a:r>
            <a:br>
              <a:rPr lang="en-US" sz="2000" dirty="0" smtClean="0"/>
            </a:br>
            <a:r>
              <a:rPr lang="en-US" sz="2000" dirty="0" smtClean="0"/>
              <a:t>by factor of 3</a:t>
            </a:r>
          </a:p>
          <a:p>
            <a:pPr lvl="1" eaLnBrk="1" hangingPunct="1">
              <a:defRPr/>
            </a:pPr>
            <a:r>
              <a:rPr lang="en-US" sz="2000" dirty="0" smtClean="0"/>
              <a:t>New way to use Google</a:t>
            </a:r>
          </a:p>
        </p:txBody>
      </p:sp>
      <p:pic>
        <p:nvPicPr>
          <p:cNvPr id="44037" name="Picture 6" descr="DSCN018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07975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 descr="Sess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833813"/>
            <a:ext cx="515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8" descr="JavaMail pacak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773238"/>
            <a:ext cx="20986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9" descr="SSLSocket construct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705475"/>
            <a:ext cx="5584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0" descr="Message see als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649913"/>
            <a:ext cx="16732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4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57" y="238125"/>
            <a:ext cx="8524875" cy="752475"/>
          </a:xfrm>
        </p:spPr>
        <p:txBody>
          <a:bodyPr/>
          <a:lstStyle/>
          <a:p>
            <a:pPr algn="l"/>
            <a:r>
              <a:rPr lang="en-US" sz="4000" dirty="0" smtClean="0"/>
              <a:t>Calcite: Eclipse </a:t>
            </a:r>
            <a:r>
              <a:rPr lang="en-US" sz="4000" dirty="0" err="1" smtClean="0"/>
              <a:t>Plugin</a:t>
            </a:r>
            <a:r>
              <a:rPr lang="en-US" sz="4000" dirty="0" smtClean="0"/>
              <a:t> for Java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84" y="1042480"/>
            <a:ext cx="8534400" cy="313092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Calcite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accent2"/>
                </a:solidFill>
              </a:rPr>
              <a:t>C</a:t>
            </a:r>
            <a:r>
              <a:rPr lang="en-US" sz="2800" dirty="0" smtClean="0"/>
              <a:t>onstruction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dirty="0" smtClean="0"/>
              <a:t>nd </a:t>
            </a:r>
            <a:r>
              <a:rPr lang="en-US" sz="2800" dirty="0" smtClean="0">
                <a:solidFill>
                  <a:schemeClr val="accent2"/>
                </a:solidFill>
              </a:rPr>
              <a:t>L</a:t>
            </a:r>
            <a:r>
              <a:rPr lang="en-US" sz="2800" dirty="0" smtClean="0"/>
              <a:t>anguage </a:t>
            </a:r>
            <a:r>
              <a:rPr lang="en-US" sz="2800" dirty="0" smtClean="0">
                <a:solidFill>
                  <a:schemeClr val="accent2"/>
                </a:solidFill>
              </a:rPr>
              <a:t>C</a:t>
            </a:r>
            <a:r>
              <a:rPr lang="en-US" sz="2800" dirty="0" smtClean="0"/>
              <a:t>ompletion </a:t>
            </a:r>
            <a:r>
              <a:rPr lang="en-US" sz="2800" dirty="0" smtClean="0">
                <a:solidFill>
                  <a:schemeClr val="accent2"/>
                </a:solidFill>
              </a:rPr>
              <a:t>I</a:t>
            </a:r>
            <a:r>
              <a:rPr lang="en-US" sz="2800" dirty="0" smtClean="0"/>
              <a:t>ntegrated </a:t>
            </a:r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dirty="0" smtClean="0"/>
              <a:t>hroughout</a:t>
            </a:r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  <a:hlinkClick r:id="rId2"/>
              </a:rPr>
              <a:t>http://www.cs.cmu.edu/~calcite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100" dirty="0"/>
              <a:t>Mathew </a:t>
            </a:r>
            <a:r>
              <a:rPr lang="en-US" sz="2100" dirty="0" err="1"/>
              <a:t>Mooty</a:t>
            </a:r>
            <a:r>
              <a:rPr lang="en-US" sz="2100" dirty="0"/>
              <a:t>, Andrew </a:t>
            </a:r>
            <a:r>
              <a:rPr lang="en-US" sz="2100" dirty="0" err="1"/>
              <a:t>Faulring</a:t>
            </a:r>
            <a:r>
              <a:rPr lang="en-US" sz="2100" dirty="0"/>
              <a:t>, Jeffrey </a:t>
            </a:r>
            <a:r>
              <a:rPr lang="en-US" sz="2100" dirty="0" err="1"/>
              <a:t>Stylos</a:t>
            </a:r>
            <a:r>
              <a:rPr lang="en-US" sz="2100" dirty="0"/>
              <a:t> and Brad Myers. "Calcite: Completing Code Completion for Constructors using Crowds," </a:t>
            </a:r>
            <a:r>
              <a:rPr lang="en-US" sz="2100" i="1" dirty="0"/>
              <a:t>2010 IEEE Symposium on Visual Languages and Human-Centric Computing (VL/HCC'10)</a:t>
            </a:r>
            <a:r>
              <a:rPr lang="en-US" sz="2100" dirty="0"/>
              <a:t>, </a:t>
            </a:r>
            <a:r>
              <a:rPr lang="en-US" sz="2100" dirty="0" err="1"/>
              <a:t>Leganés</a:t>
            </a:r>
            <a:r>
              <a:rPr lang="en-US" sz="2100" dirty="0"/>
              <a:t>-Madrid, Spain, 21-25 September 2010. pp. 15-22</a:t>
            </a:r>
            <a:r>
              <a:rPr lang="en-US" sz="2100" dirty="0" smtClean="0"/>
              <a:t>.</a:t>
            </a:r>
            <a:endParaRPr lang="en-US" sz="2600" dirty="0" smtClean="0"/>
          </a:p>
          <a:p>
            <a:r>
              <a:rPr lang="en-US" sz="2800" dirty="0" smtClean="0"/>
              <a:t>Code </a:t>
            </a:r>
            <a:r>
              <a:rPr lang="en-US" sz="2800" dirty="0" smtClean="0"/>
              <a:t>completion in Eclipse augmented with Jadeite’s information</a:t>
            </a:r>
          </a:p>
          <a:p>
            <a:pPr lvl="1"/>
            <a:r>
              <a:rPr lang="en-US" sz="2400" dirty="0" smtClean="0"/>
              <a:t>How to create objects of specific classes</a:t>
            </a:r>
            <a:br>
              <a:rPr lang="en-US" sz="2400" dirty="0" smtClean="0"/>
            </a:b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SSLSocket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s = ???</a:t>
            </a:r>
          </a:p>
          <a:p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518" y="4121526"/>
            <a:ext cx="7711424" cy="2760858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</p:pic>
      <p:pic>
        <p:nvPicPr>
          <p:cNvPr id="445442" name="Picture 2" descr="http://edelstein.pebbles.cs.cmu.edu/calcite/calcite_logo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7882" y="0"/>
            <a:ext cx="1146118" cy="104248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6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86242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271239"/>
            <a:ext cx="8705850" cy="517160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Part of the “</a:t>
            </a:r>
            <a:r>
              <a:rPr lang="en-US" sz="2800" dirty="0" smtClean="0">
                <a:solidFill>
                  <a:schemeClr val="tx2"/>
                </a:solidFill>
              </a:rPr>
              <a:t>Natural Programming Project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Started </a:t>
            </a:r>
            <a:r>
              <a:rPr lang="en-US" sz="2800" dirty="0"/>
              <a:t>about 1995 </a:t>
            </a:r>
          </a:p>
          <a:p>
            <a:r>
              <a:rPr lang="en-US" sz="2800" dirty="0"/>
              <a:t>Make programming easier and more correct by making it more </a:t>
            </a:r>
            <a:r>
              <a:rPr lang="en-US" sz="2800" i="1" dirty="0">
                <a:solidFill>
                  <a:schemeClr val="accent2"/>
                </a:solidFill>
              </a:rPr>
              <a:t>natural</a:t>
            </a:r>
          </a:p>
          <a:p>
            <a:pPr lvl="1"/>
            <a:r>
              <a:rPr lang="en-US" sz="2400" dirty="0"/>
              <a:t>Closer to the way that people think about </a:t>
            </a:r>
            <a:r>
              <a:rPr lang="en-US" sz="2400" dirty="0" smtClean="0"/>
              <a:t>solving </a:t>
            </a:r>
            <a:r>
              <a:rPr lang="en-US" sz="2400" dirty="0"/>
              <a:t>their tasks </a:t>
            </a:r>
          </a:p>
          <a:p>
            <a:r>
              <a:rPr lang="en-US" sz="2800" dirty="0"/>
              <a:t>Methodology</a:t>
            </a:r>
          </a:p>
          <a:p>
            <a:pPr lvl="1"/>
            <a:r>
              <a:rPr lang="en-US" sz="2400" dirty="0"/>
              <a:t>Perform </a:t>
            </a:r>
            <a:r>
              <a:rPr lang="en-US" sz="2400" i="1" dirty="0">
                <a:solidFill>
                  <a:schemeClr val="accent2"/>
                </a:solidFill>
              </a:rPr>
              <a:t>studies</a:t>
            </a:r>
            <a:r>
              <a:rPr lang="en-US" sz="2400" dirty="0"/>
              <a:t> to inform design</a:t>
            </a:r>
          </a:p>
          <a:p>
            <a:pPr lvl="2"/>
            <a:r>
              <a:rPr lang="en-US" sz="2000" dirty="0"/>
              <a:t>Provide new knowledge about what people do and think</a:t>
            </a:r>
          </a:p>
          <a:p>
            <a:pPr lvl="1"/>
            <a:r>
              <a:rPr lang="en-US" sz="2400" dirty="0" smtClean="0"/>
              <a:t>Guide </a:t>
            </a:r>
            <a:r>
              <a:rPr lang="en-US" sz="2400" dirty="0"/>
              <a:t>the designs from the data</a:t>
            </a:r>
          </a:p>
          <a:p>
            <a:pPr lvl="2"/>
            <a:r>
              <a:rPr lang="en-US" sz="2000" dirty="0"/>
              <a:t>Design of programming </a:t>
            </a:r>
            <a:r>
              <a:rPr lang="en-US" sz="2000" i="1" dirty="0" smtClean="0">
                <a:solidFill>
                  <a:schemeClr val="accent2"/>
                </a:solidFill>
              </a:rPr>
              <a:t>Languages, APIs. Tools,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chemeClr val="accent2"/>
                </a:solidFill>
              </a:rPr>
              <a:t>Environments</a:t>
            </a:r>
            <a:r>
              <a:rPr lang="en-US" sz="2000" dirty="0" smtClean="0"/>
              <a:t> </a:t>
            </a:r>
            <a:endParaRPr lang="en-US" sz="2000" i="1" dirty="0">
              <a:solidFill>
                <a:schemeClr val="accent2"/>
              </a:solidFill>
            </a:endParaRPr>
          </a:p>
          <a:p>
            <a:pPr lvl="1"/>
            <a:r>
              <a:rPr lang="en-US" sz="2400" dirty="0"/>
              <a:t>Evaluate </a:t>
            </a:r>
            <a:r>
              <a:rPr lang="en-US" sz="2400" dirty="0" smtClean="0"/>
              <a:t>results</a:t>
            </a:r>
          </a:p>
          <a:p>
            <a:r>
              <a:rPr lang="en-US" sz="2800" dirty="0"/>
              <a:t>Target novice, expert and end-user </a:t>
            </a:r>
            <a:r>
              <a:rPr lang="en-US" sz="2800" dirty="0" smtClean="0"/>
              <a:t>programmers</a:t>
            </a:r>
            <a:endParaRPr lang="en-US" sz="2800" dirty="0"/>
          </a:p>
        </p:txBody>
      </p:sp>
      <p:pic>
        <p:nvPicPr>
          <p:cNvPr id="8194" name="Picture 2" descr="http://www.cs.cmu.edu/afs/cs/user/bam/www/natural_programming_logo-ti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49" y="1008480"/>
            <a:ext cx="953669" cy="9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46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77925"/>
          </a:xfrm>
        </p:spPr>
        <p:txBody>
          <a:bodyPr/>
          <a:lstStyle/>
          <a:p>
            <a:r>
              <a:rPr lang="en-US" dirty="0" err="1" smtClean="0"/>
              <a:t>Dacite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DACITE: </a:t>
            </a:r>
            <a:r>
              <a:rPr lang="en-US" b="1" dirty="0" smtClean="0"/>
              <a:t>D</a:t>
            </a:r>
            <a:r>
              <a:rPr lang="en-US" dirty="0" smtClean="0"/>
              <a:t>esign</a:t>
            </a:r>
            <a:r>
              <a:rPr lang="en-US" dirty="0"/>
              <a:t> </a:t>
            </a:r>
            <a:r>
              <a:rPr lang="en-US" b="1" dirty="0" smtClean="0"/>
              <a:t>A</a:t>
            </a:r>
            <a:r>
              <a:rPr lang="en-US" dirty="0" smtClean="0"/>
              <a:t>nnotations for </a:t>
            </a:r>
            <a:r>
              <a:rPr lang="en-US" b="1" dirty="0" smtClean="0"/>
              <a:t>C</a:t>
            </a:r>
            <a:r>
              <a:rPr lang="en-US" dirty="0" smtClean="0"/>
              <a:t>omplementing </a:t>
            </a:r>
            <a:r>
              <a:rPr lang="en-US" b="1" dirty="0" smtClean="0"/>
              <a:t>I</a:t>
            </a:r>
            <a:r>
              <a:rPr lang="en-US" dirty="0" smtClean="0"/>
              <a:t>nterfaces </a:t>
            </a:r>
            <a:r>
              <a:rPr lang="en-US" b="1" dirty="0" smtClean="0"/>
              <a:t>T</a:t>
            </a:r>
            <a:r>
              <a:rPr lang="en-US" dirty="0" smtClean="0"/>
              <a:t>argeting </a:t>
            </a:r>
            <a:r>
              <a:rPr lang="en-US" b="1" dirty="0" smtClean="0"/>
              <a:t>E</a:t>
            </a:r>
            <a:r>
              <a:rPr lang="en-US" dirty="0" smtClean="0"/>
              <a:t>ffectiveness</a:t>
            </a:r>
          </a:p>
          <a:p>
            <a:r>
              <a:rPr lang="en-US" sz="1800" dirty="0"/>
              <a:t>André L. Santos and Brad A. Myers, "Design Annotations to Improve API Discoverability", </a:t>
            </a:r>
            <a:r>
              <a:rPr lang="en-US" sz="1800" i="1" dirty="0"/>
              <a:t>The Journal of Systems &amp; Software</a:t>
            </a:r>
            <a:r>
              <a:rPr lang="en-US" sz="1800" dirty="0"/>
              <a:t>, volume 126, April, 2017, Pages 17–33. </a:t>
            </a:r>
            <a:r>
              <a:rPr lang="en-US" sz="1800" dirty="0" err="1"/>
              <a:t>doi</a:t>
            </a:r>
            <a:r>
              <a:rPr lang="en-US" sz="1800" dirty="0"/>
              <a:t>: </a:t>
            </a:r>
            <a:r>
              <a:rPr lang="en-US" sz="1800" dirty="0">
                <a:hlinkClick r:id="rId2"/>
              </a:rPr>
              <a:t>10.1016/j.jss.2016.12.036</a:t>
            </a:r>
            <a:r>
              <a:rPr lang="en-US" sz="1800" dirty="0"/>
              <a:t> or </a:t>
            </a:r>
            <a:r>
              <a:rPr lang="en-US" sz="1800" dirty="0">
                <a:hlinkClick r:id="rId3"/>
              </a:rPr>
              <a:t>local pdf</a:t>
            </a:r>
            <a:r>
              <a:rPr lang="en-US" sz="1800" dirty="0"/>
              <a:t>.</a:t>
            </a:r>
          </a:p>
          <a:p>
            <a:r>
              <a:rPr lang="en-US" dirty="0" smtClean="0"/>
              <a:t>Use Java’s “annotation” mechanism to let API designers describe the design patterns in use</a:t>
            </a:r>
          </a:p>
          <a:p>
            <a:r>
              <a:rPr lang="en-US" dirty="0" smtClean="0"/>
              <a:t>Static </a:t>
            </a:r>
            <a:r>
              <a:rPr lang="en-US" dirty="0"/>
              <a:t>factories, factory methods, object builders, helper methods, decorators, and composite </a:t>
            </a:r>
            <a:r>
              <a:rPr lang="en-US" dirty="0" smtClean="0"/>
              <a:t>objects</a:t>
            </a:r>
          </a:p>
          <a:p>
            <a:r>
              <a:rPr lang="en-US" dirty="0" smtClean="0"/>
              <a:t>Focus on API discoverability</a:t>
            </a:r>
          </a:p>
          <a:p>
            <a:r>
              <a:rPr lang="en-US" dirty="0" smtClean="0"/>
              <a:t>Annotations are checked at compile time of API</a:t>
            </a:r>
          </a:p>
          <a:p>
            <a:r>
              <a:rPr lang="en-US" dirty="0" smtClean="0"/>
              <a:t>Creates files used by IDE for Calcite-like auto-completes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7" name="Picture 2" descr="https://flexiblelearning.auckland.ac.nz/rocks_minerals/rocks/images/dac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48" y="281353"/>
            <a:ext cx="1413691" cy="10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Dacite</a:t>
            </a:r>
            <a:r>
              <a:rPr lang="en-US" dirty="0" smtClean="0"/>
              <a:t>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26" y="1719263"/>
            <a:ext cx="7130106" cy="4986337"/>
          </a:xfrm>
          <a:prstGeom prst="rect">
            <a:avLst/>
          </a:prstGeom>
        </p:spPr>
      </p:pic>
      <p:pic>
        <p:nvPicPr>
          <p:cNvPr id="7" name="Picture 2" descr="https://flexiblelearning.auckland.ac.nz/rocks_minerals/rocks/images/dac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09" y="457566"/>
            <a:ext cx="1413691" cy="10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6" y="303683"/>
            <a:ext cx="6325753" cy="752475"/>
          </a:xfrm>
        </p:spPr>
        <p:txBody>
          <a:bodyPr/>
          <a:lstStyle/>
          <a:p>
            <a:pPr algn="l"/>
            <a:r>
              <a:rPr lang="en-US" sz="3200" dirty="0" smtClean="0"/>
              <a:t>Graphite: Eclipse Plugin </a:t>
            </a:r>
            <a:r>
              <a:rPr lang="en-US" sz="3200" dirty="0" smtClean="0"/>
              <a:t>for Sub-Languages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96" y="1056158"/>
            <a:ext cx="8598408" cy="363558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Graphite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chemeClr val="accent2"/>
                </a:solidFill>
              </a:rPr>
              <a:t>GRA</a:t>
            </a:r>
            <a:r>
              <a:rPr lang="en-US" sz="2800" dirty="0" err="1" smtClean="0"/>
              <a:t>phical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P</a:t>
            </a:r>
            <a:r>
              <a:rPr lang="en-US" sz="2800" dirty="0" smtClean="0"/>
              <a:t>alettes </a:t>
            </a:r>
            <a:r>
              <a:rPr lang="en-US" sz="2800" dirty="0" smtClean="0">
                <a:solidFill>
                  <a:schemeClr val="accent2"/>
                </a:solidFill>
              </a:rPr>
              <a:t>H</a:t>
            </a:r>
            <a:r>
              <a:rPr lang="en-US" sz="2800" dirty="0" smtClean="0"/>
              <a:t>elp </a:t>
            </a:r>
            <a:r>
              <a:rPr lang="en-US" sz="2800" dirty="0" smtClean="0">
                <a:solidFill>
                  <a:schemeClr val="accent2"/>
                </a:solidFill>
              </a:rPr>
              <a:t>I</a:t>
            </a:r>
            <a:r>
              <a:rPr lang="en-US" sz="2800" dirty="0" smtClean="0"/>
              <a:t>nstantiate </a:t>
            </a:r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dirty="0" smtClean="0"/>
              <a:t>ypes in the </a:t>
            </a:r>
            <a:r>
              <a:rPr lang="en-US" sz="2800" dirty="0" smtClean="0">
                <a:solidFill>
                  <a:schemeClr val="accent2"/>
                </a:solidFill>
              </a:rPr>
              <a:t>E</a:t>
            </a:r>
            <a:r>
              <a:rPr lang="en-US" sz="2800" dirty="0" smtClean="0"/>
              <a:t>ditor.</a:t>
            </a:r>
          </a:p>
          <a:p>
            <a:r>
              <a:rPr lang="en-US" sz="1400" dirty="0"/>
              <a:t>Cyrus Omar, </a:t>
            </a:r>
            <a:r>
              <a:rPr lang="en-US" sz="1400" dirty="0" err="1"/>
              <a:t>YoungSeok</a:t>
            </a:r>
            <a:r>
              <a:rPr lang="en-US" sz="1400" dirty="0"/>
              <a:t> Yoon, Thomas D. LaToza, Brad A. Myers, "Active Code Completion." </a:t>
            </a:r>
            <a:r>
              <a:rPr lang="en-US" sz="1400" i="1" dirty="0"/>
              <a:t>ICSE'2012: 34nd International Conference on Software Engineering</a:t>
            </a:r>
            <a:r>
              <a:rPr lang="en-US" sz="1400" dirty="0"/>
              <a:t>, Zurich, Switzerland, 2-9 June 2012. pp. 859-869. </a:t>
            </a:r>
            <a:r>
              <a:rPr lang="en-US" sz="1400" dirty="0">
                <a:hlinkClick r:id="rId2"/>
              </a:rPr>
              <a:t>local pdf</a:t>
            </a:r>
            <a:r>
              <a:rPr lang="en-US" sz="1400" dirty="0" smtClean="0"/>
              <a:t>.</a:t>
            </a:r>
            <a:endParaRPr lang="en-US" sz="1200" dirty="0" smtClean="0"/>
          </a:p>
          <a:p>
            <a:r>
              <a:rPr lang="en-US" sz="2800" dirty="0" smtClean="0"/>
              <a:t>Pop </a:t>
            </a:r>
            <a:r>
              <a:rPr lang="en-US" sz="2800" dirty="0" smtClean="0"/>
              <a:t>up a custom palette for specialized constants (literals) or sublanguages in Eclipse</a:t>
            </a:r>
          </a:p>
          <a:p>
            <a:pPr lvl="1"/>
            <a:r>
              <a:rPr lang="en-US" sz="2400" dirty="0" smtClean="0"/>
              <a:t>Color palettes</a:t>
            </a:r>
          </a:p>
          <a:p>
            <a:pPr lvl="1"/>
            <a:r>
              <a:rPr lang="en-US" sz="2400" dirty="0" smtClean="0"/>
              <a:t>Regular expression</a:t>
            </a:r>
            <a:br>
              <a:rPr lang="en-US" sz="2400" dirty="0" smtClean="0"/>
            </a:br>
            <a:r>
              <a:rPr lang="en-US" sz="2400" dirty="0" smtClean="0"/>
              <a:t>strings</a:t>
            </a:r>
          </a:p>
          <a:p>
            <a:r>
              <a:rPr lang="en-US" sz="2800" dirty="0" smtClean="0"/>
              <a:t>Customizable</a:t>
            </a:r>
          </a:p>
          <a:p>
            <a:r>
              <a:rPr lang="en-US" sz="1900" i="1" dirty="0" smtClean="0">
                <a:hlinkClick r:id="rId3"/>
              </a:rPr>
              <a:t>Video (10:24)</a:t>
            </a:r>
            <a:endParaRPr lang="en-US" sz="1900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2017 - Brad Myers</a:t>
            </a:r>
            <a:endParaRPr lang="en-US"/>
          </a:p>
        </p:txBody>
      </p:sp>
      <p:pic>
        <p:nvPicPr>
          <p:cNvPr id="409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188" y="3026198"/>
            <a:ext cx="5326811" cy="16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 descr="http://t0.gstatic.com/images?q=tbn:ANd9GcS_ZCIEDdAwPXe-1sZvziBOMTG3VXDyOecBcbc4gZ6u7Hpp5qF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3958" y="1"/>
            <a:ext cx="1270041" cy="1243583"/>
          </a:xfrm>
          <a:prstGeom prst="rect">
            <a:avLst/>
          </a:prstGeom>
          <a:noFill/>
        </p:spPr>
      </p:pic>
      <p:pic>
        <p:nvPicPr>
          <p:cNvPr id="409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44143"/>
            <a:ext cx="9144000" cy="201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5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56" y="273295"/>
            <a:ext cx="7510271" cy="752475"/>
          </a:xfrm>
        </p:spPr>
        <p:txBody>
          <a:bodyPr/>
          <a:lstStyle/>
          <a:p>
            <a:pPr algn="l"/>
            <a:r>
              <a:rPr lang="en-US" sz="3200" dirty="0" err="1" smtClean="0"/>
              <a:t>Euklas</a:t>
            </a:r>
            <a:r>
              <a:rPr lang="en-US" sz="3200" dirty="0"/>
              <a:t>: Eclipse </a:t>
            </a:r>
            <a:r>
              <a:rPr lang="en-US" sz="3200" dirty="0" err="1"/>
              <a:t>Plugin</a:t>
            </a:r>
            <a:r>
              <a:rPr lang="en-US" sz="3200" dirty="0"/>
              <a:t> for JavaScript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2" y="1061034"/>
            <a:ext cx="8534400" cy="567387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Euklas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accent2"/>
                </a:solidFill>
              </a:rPr>
              <a:t>E</a:t>
            </a:r>
            <a:r>
              <a:rPr lang="en-US" sz="2800" dirty="0" smtClean="0"/>
              <a:t>clipse </a:t>
            </a:r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dirty="0" smtClean="0"/>
              <a:t>sers’ </a:t>
            </a:r>
            <a:r>
              <a:rPr lang="en-US" sz="2800" dirty="0" smtClean="0">
                <a:solidFill>
                  <a:schemeClr val="accent2"/>
                </a:solidFill>
              </a:rPr>
              <a:t>K</a:t>
            </a:r>
            <a:r>
              <a:rPr lang="en-US" sz="2800" dirty="0" smtClean="0"/>
              <a:t>eystrokes </a:t>
            </a:r>
            <a:r>
              <a:rPr lang="en-US" sz="2800" dirty="0" smtClean="0">
                <a:solidFill>
                  <a:schemeClr val="accent2"/>
                </a:solidFill>
              </a:rPr>
              <a:t>L</a:t>
            </a:r>
            <a:r>
              <a:rPr lang="en-US" sz="2800" dirty="0" smtClean="0"/>
              <a:t>essened</a:t>
            </a:r>
            <a:br>
              <a:rPr lang="en-US" sz="2800" dirty="0" smtClean="0"/>
            </a:br>
            <a:r>
              <a:rPr lang="en-US" sz="2800" dirty="0" smtClean="0"/>
              <a:t>by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dirty="0" smtClean="0"/>
              <a:t>ttaching from </a:t>
            </a:r>
            <a:r>
              <a:rPr lang="en-US" sz="2800" dirty="0" smtClean="0">
                <a:solidFill>
                  <a:schemeClr val="accent2"/>
                </a:solidFill>
              </a:rPr>
              <a:t>S</a:t>
            </a:r>
            <a:r>
              <a:rPr lang="en-US" sz="2800" dirty="0" smtClean="0"/>
              <a:t>amples</a:t>
            </a:r>
            <a:endParaRPr lang="en-US" sz="2400" dirty="0" smtClean="0"/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  <a:hlinkClick r:id="rId2"/>
              </a:rPr>
              <a:t>http://www.cs.cmu.edu/~euklas</a:t>
            </a: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/>
              <a:t>Christian </a:t>
            </a:r>
            <a:r>
              <a:rPr lang="en-US" sz="1600" dirty="0" err="1"/>
              <a:t>Dörner</a:t>
            </a:r>
            <a:r>
              <a:rPr lang="en-US" sz="1600" dirty="0"/>
              <a:t>, Andrew </a:t>
            </a:r>
            <a:r>
              <a:rPr lang="en-US" sz="1600" dirty="0" err="1"/>
              <a:t>Faulring</a:t>
            </a:r>
            <a:r>
              <a:rPr lang="en-US" sz="1600" dirty="0"/>
              <a:t>, Brad A. Myers. "EUKLAS - Supporting Copy-and-Paste Strategies for Integrating Example Code", </a:t>
            </a:r>
            <a:r>
              <a:rPr lang="en-US" sz="1600" i="1" dirty="0"/>
              <a:t>The Fifth Workshop on Evaluation and Usability of Programming Languages and Tools</a:t>
            </a:r>
            <a:r>
              <a:rPr lang="en-US" sz="1600" dirty="0"/>
              <a:t> </a:t>
            </a:r>
            <a:r>
              <a:rPr lang="en-US" sz="1600" dirty="0">
                <a:hlinkClick r:id="rId3"/>
              </a:rPr>
              <a:t>(PLATEAU'2014)</a:t>
            </a:r>
            <a:r>
              <a:rPr lang="en-US" sz="1600" dirty="0"/>
              <a:t>, at SPLASH 2014, 21 Oct 2014, Portland, OR. pp. 13-20. </a:t>
            </a:r>
            <a:r>
              <a:rPr lang="en-US" sz="1600" dirty="0">
                <a:hlinkClick r:id="rId4"/>
              </a:rPr>
              <a:t>ACM DL</a:t>
            </a:r>
            <a:r>
              <a:rPr lang="en-US" sz="1600" dirty="0"/>
              <a:t> or </a:t>
            </a:r>
            <a:r>
              <a:rPr lang="en-US" sz="1600" dirty="0">
                <a:hlinkClick r:id="rId5"/>
              </a:rPr>
              <a:t>local pdf</a:t>
            </a:r>
            <a:r>
              <a:rPr lang="en-US" sz="1600" dirty="0" smtClean="0"/>
              <a:t>.</a:t>
            </a:r>
            <a:endParaRPr lang="en-US" sz="1400" dirty="0" smtClean="0"/>
          </a:p>
          <a:p>
            <a:r>
              <a:rPr lang="en-US" sz="2800" dirty="0" smtClean="0"/>
              <a:t>Brings </a:t>
            </a:r>
            <a:r>
              <a:rPr lang="en-US" sz="2800" dirty="0" smtClean="0"/>
              <a:t>Java-like </a:t>
            </a:r>
            <a:r>
              <a:rPr lang="en-US" sz="2800" dirty="0" smtClean="0"/>
              <a:t>analysis</a:t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 smtClean="0"/>
              <a:t>JavaScript</a:t>
            </a:r>
          </a:p>
          <a:p>
            <a:r>
              <a:rPr lang="en-US" sz="2800" dirty="0" smtClean="0"/>
              <a:t>People often copy</a:t>
            </a:r>
            <a:br>
              <a:rPr lang="en-US" sz="2800" dirty="0" smtClean="0"/>
            </a:br>
            <a:r>
              <a:rPr lang="en-US" sz="2800" dirty="0" smtClean="0"/>
              <a:t>from examples in</a:t>
            </a:r>
            <a:br>
              <a:rPr lang="en-US" sz="2800" dirty="0" smtClean="0"/>
            </a:br>
            <a:r>
              <a:rPr lang="en-US" sz="2800" dirty="0" smtClean="0"/>
              <a:t>documentation</a:t>
            </a:r>
          </a:p>
          <a:p>
            <a:r>
              <a:rPr lang="en-US" sz="2800" dirty="0" smtClean="0"/>
              <a:t>Auto-correct uses</a:t>
            </a:r>
            <a:br>
              <a:rPr lang="en-US" sz="2800" dirty="0" smtClean="0"/>
            </a:br>
            <a:r>
              <a:rPr lang="en-US" sz="2800" dirty="0" smtClean="0"/>
              <a:t>copy source context</a:t>
            </a:r>
            <a:br>
              <a:rPr lang="en-US" sz="2800" dirty="0" smtClean="0"/>
            </a:br>
            <a:r>
              <a:rPr lang="en-US" sz="2800" dirty="0" smtClean="0"/>
              <a:t>for errors due to</a:t>
            </a:r>
            <a:br>
              <a:rPr lang="en-US" sz="2800" dirty="0" smtClean="0"/>
            </a:br>
            <a:r>
              <a:rPr lang="en-US" sz="2800" dirty="0" smtClean="0"/>
              <a:t>copy &amp; paste</a:t>
            </a:r>
          </a:p>
        </p:txBody>
      </p:sp>
      <p:sp>
        <p:nvSpPr>
          <p:cNvPr id="413702" name="AutoShape 6" descr="data:image/jpg;base64,/9j/4AAQSkZJRgABAQAAAQABAAD/2wCEAAkGBhQSERUUEhQWFRUUFBsZFxcXFBccGBgXGhgXFxgXFRcYHCceFx4jGhQVHy8gIycpLCwsFx4xNTAqNSYrLCkBCQoKDgwOGg8PGCkcHR8pKSkpKSkpKSkpLCkpKSkpKSkpKSksKSkpKSk1KSk1KSkpLCkpNiwsLCkpKSkpKSksLP/AABEIAOoA1wMBIgACEQEDEQH/xAAcAAEAAgMBAQEAAAAAAAAAAAAABAUDBgcCAQj/xABCEAABAwIEAwUFBQUIAQUAAAABAAIRAyEEBRIxQVFhBiJxgZETMqGxwQcjUtHwFEJicuEVJDOCkqKy8eJDU3OTwv/EABkBAQADAQEAAAAAAAAAAAAAAAACAwQBBf/EACYRAAICAgICAQMFAAAAAAAAAAABAhEDIRIxBEFREyIyBRRhcZH/2gAMAwEAAhEDEQA/AO4oiIAiIgCIiAIiIAiIgCIiAIih5hm9KgJq1Gs8TfyAuUBMRUdDtphHO0+2DT/GC0erhCu2ukSOKdHE7PqIiHQiIgCIiAIiIAiIgCIiAIiIAiIgCIiAIiIAiIgC+OcBuvlSoAJJha1h80fiKtYbMpENA6yZJPE2K7RFyoqu2Hbp9Jxo0BpOkH2h6/hB28VoNDMC/wBpqcXOcQSSSTIJmSd91l7eVj+3VByDR/tB+qrspfdw6Ceo/wCwtmOCUbMc5vlR4zir97B20tkdI/Xqrrsn29q4OKbpq0fwE3aOdInb+XbwVBncmsf5R8AFgoVbaSAd9Pnw+SslBSjsoWRxlo/ReXZnTrsD6Tg5pA23EiYI4HopS4Ths9q4HFF9I7O01GfuuAgEH0MHhC7F2f7Q0sZSFSkejmn3mu5O/PisM4OJ6GPKp/2WiIigWhERAEREAREQBERAEREAREQBERAEREAUfHY5lFjqlRwaxokk/q6+4zGMpMdUqODWtEkngFx7td2pfjKh3bSYe4z5uf1+Ssxwc2V5MigjZcF2pfjMfSaJbSa6Wt4mA46ndbbcFY5JRLDXHF9Zx+J/Nah2CeP22kSYgO9dJt8Vv2bFtGow7B+onx7v0Usq4viirG3Jcmcz7c4PTjatR9rNItvDGhU+TPBdUiYtvvuRc+C6p2u7NMxTGv2PsnukdGtI+q5fk+H0PffYC/groTuFFOSFSshZxWHtjaNIAtNzz6W5LxlLddak0bueJttefOAJWXM8V94/U0OM77H1CjUX6XBzTBAt5gi61L8TN7JGLre0LnHi4k+JMqdkmaVMI9tek4yDD2z3XDcBw4g38wqnXH16dfFTKbyGv2h2mRzM2hVSjqjqdOzunZvtEzGUhUZYiz2E3a7l1HI8VbrifZ/NX4YtqMcGTVAcDs6mNwRx+i65kmd08VSFWkZBsQd2kbtcOBWGceLPRxZOa/ksERFAuCIiAIiIAiIgCIiAIiIAiIgC+FyFaT2+7SRTfh6R7xgPIMQCRLQeZG/QrqVuiMpcVZrXb7tf+0v9lSP3LHQTwe/aSfwjhz3WqOdcCxWJ9Ah4EENLrX5Wcfos1DD8SQJFgdyTPDwXoQqKpHlzbnK2ZcFmT2OBaBDTq6jcG+8X2Ww9o+1xxHsi2e6D6m5nyAWq1e5BBu6LDc3+a+aXEEHjGrbYGwtzXHFN2TUnFUdArfaABSpU2iXey0GOZa0fRa1lOWlwcXENBdBcZtE7dLKLgqA1TEEOB0nwtqPDwV2auqLRa9yZM79N1FQS6DyuXZS5hlPeJ0F7eTTDx62KqDgKcwypBj3aoLT4E7Lcgxea2DZUEPaHeI+u4U06Krs0vEYN9MS5pB57gjmCLKdgKYNIm16rRPgC53p3VbPybSR7J7m290mW7ysVOnAb7Rg7jy4lgHf1ReIsBACOVo6jA/DO9kWzIa4W6u1CDykBbf8AZ7UFJj6jXESe/TiziJFuTlrdeoDhzE96qJnfuNIJj+Z689nswFOq0l2kGZn3S7eHDrsqJxckWQfGVnb6FcPaHNMgiQVkXOuyfbCMQabyPZ1XSOAp1CLi/wC6beBPVdECzNUejGSkrR9REXCQREQBERAEREAREQBEVfnec08LRdVqGA0WHFzuDW8yUDdEDtd2jGGpQDFWpZnTm4+HzXJsdiC50lxcTF7yL8eawZvnlTEVnVKvvE7DZo4NHSLeahvxEEHa9uhGx6wtMIcdswZMnN0i9qZNFI1qjQw0wwWnvufJ1guMEgEEjYSFR0sXpMiTeCdzt7oncq7zDGvo1aderWFTVRa6HEHun/02siBtvz8FQ/2m0B7qTNIcXEananDvbalOD+SE18HvGuY103AJ7gdGuOoFud1e5ZgGEAgQSB4jqFoQrFz9RMkm5P1XRstZLGdWhXSKbZ6weGESN9XeUkUIPksdJndbw4/NZmOv9Pgos5YDV9DVlaxNCgmCFU3HgoxwustLmks0mSDBmxF+kFTqjJIXitWGprQbBryTws08PEqcdsgzXsbjHhwa5tibODo0iSJKxVMMYt3jzA48oXijUe2qGvAIk7j90gnwXvEvqsbrAa0AtnmeXkpSjvRZF62YRiNAvJIO/TYhdT7EdqNQbQqukxFJ5PvgC7CfxD4hcoqYgVPeGhxHk/wPA+KmZe1xIpF2kiHsdMQ+NTRPCYHms2SBoxz4s7+F9WtdiO1YxlHvQ2tTtUb8ngcj8DIWyrMb07VhERDoREQBERAEREBjq1Q1pc4gACSTsAOJXGO1/aQ42tMkUWSKYmJ5vPUx5BX32g9rPaE4eie4w/en8ZH7g6A78z4LSNDqhIiBaeg5K7HD2ZM2S/tRGcS46QLdN1hdiG03d4an8G/ut6nmeiumMZTbt73dDiDvY2OwtNjzVPm1EQDy4/rotXG1ZkUqdFJiK7i8lxkxx8OHTorDDMmmI3JcPLUFhrYWQ13HSR4wN1Lyxn3bHHYuI+I/NURWzRJ6Krjt/W+66fkw+6pfyD5Fc7q05NrR+c/RdGyezKQ/h/NWyMzM1CmNI/XEr06n0lfcOe6PHh4rKN1yyB5YOXJJuBznhyXpw+S+NUQYXj6qqzCqWwWxZrt+UXVvX2Co86BDLfDkVZDsiyLRY2o5jpsDeeED+i+UahqxqHdm/WBA+SyZP2cqVaTntMMaCZPHhDeZOyyDut3ngpyZOPR8zTBNe2IgAEiOek/VesY1vtC10gEbjcdxu3OFFzOu4NEcW/DaFmxju808wD/taqm7LkMPmdXDVhiKbpdMOtAfzkDgY8jddjyLO6eKotq09ju07tdxa5cd0gi91edlMx/ZcQ2DNOodLxOwNmu8jPkSqJxNGOXF16OroiKk1hERAEREAWtdss7fTpmnRk1XiJH7gPHxV9i8U2m0uc4NA4kwAucdou0ge4tozHF53dt6BdirZXklSNWo5fB7x47cT49CpOi2y8GdSz0d1qRhoOy11TDlrgSC7eNiBbz3Wv08Jpa+k+7g9pBJuGgG3gSfgug4GrFOBxc48eDTdcxzSsRXc4GDP1Klyrs7KNrXZJNENb3hHvfID6qM1hFDSCJDnRHC7YJ5Be/bBzBqtdwkm1wPio4d3COIn5t/JTilLZRJyjpkVlb8VnbR57romTvPsqZ/hXNqlIE7WnnteSZ4Lo2UEGlTgyNP68VKUaZWpWiXhMSNJAI1MmQfMqT+0AXcQIAJPDvbXWqZnhKhqsIlo1FoIG7XGHT6r2z21UOpOIIMsAgAkU4I8FFxRHkzbXXuF5AWo4OrWw40Pc5vesDexV7h8ykXPjZQ4klIm1G/AFYWZQK7g1zgxjQXPdyYLujqQvZdtHD1UbGY72LdUBwkS07EAzB5jZcR1k/DZgcPQdMsaS44emY1MabNe7wEwqnPMP8AcNrNAGwMD8QhpVfmWZPrVHvqe8eWwHCPAKxzigDhYDrNYx467tA+JK5N7RPHHRQh8hsHhGymVm99sG3/AIjZVdJ14jjurZnA9QLdYSy5IUWRHRTKVInxUelvHVW2V0Je2bX+W6hLosR1DLcRro03/iY0+oEqUqvs4f7uwD93UPRxVos5tQREQ6F8X1CgNO+0cn2dH+d3/Fc/Lfmul9tsQxjKZfcFxEc5H9Fzg0iQXDYHb5KyDMuX8j7UpwQed/VZaLb+a+PE02HlLT8wlA/oq5MpLehW0sBjid/Dgua5y7749TP6PmV0pjj7LnAdPoIXM88/xTHp9UkSRnqsinSEtO7gOp4OP6uvOGp9yTzdv00rIzT7Nneh0m0E+fqvtAzTdH4nG/8Al39FGOjk0VlJt4iTMDreFv8AkrfuqfQfVaHWd1uOR68Vv+St+6ZPX52WizK0WODA0AEfvH/kshwrS4OAAILtt77rHhtvM/MqTNx+uSgyDMVfDA7ibRKjDL2DgfIqxqD5KO1cTOmBzYKqs/vStzHzV07fwVL2g/w+k3hcvZNIp3v0smT7xtt4R6q9zbEgsDR7oAaeILgzn0Kp8ywEwKd6ZLXE76THuTzmSsWLdamGyIG0zzvfmuPbLI6MXtgJ494fAq1wh1OaBxeJtsBf6KicyCQOm3OQthyLDy694PxuhOPZ7puaHjxAV/gh3mxuSqSi0Oqi25W15Zge808AbqubL4I2rs+2KX+dys1CylkUh1JPxU1UmpBERAEREBz77SHE1aQiwYb+LuH+n4rUWOtHVdE+0HAl1BtQCTTdc/wm3pOlc5LuCtgZMq+4k4SnqcWjiPlcfFfYg9fqsuUM+9v+6Lj0/NfK8Co/zt14KfsrLfL/APBfa+kxPouZ5wz7wmRY7Xn/AKW+UMZpa4H8JjmNtlpGZsLnknqus7Zjw4Etmw2Pr+Sy4QfdujgTHhZYcMO9HjubWEmT4KVllMw+TMTJ6S0KK7EmVIuCOJXQsi/w2AcSQtGxNEA93jdbplLoY0HqrzLItMKZHg4z6qWzcKLhB3fX5rO11x4qDBkqhRj9SpNT6KNE8VxETxUsqbtGfuD+uIVy8fNV+fYQ+wc4iw/p+a6jtkfL3A4Ns3l5M8ZvBPkFFxdLuUz4yOPIfJYcLiDoNMe7TNz5D8yvDqh7gnaY+cLjRbFmJtEAm07fH5K6ylhEiIIJt5Kpo1Lkkzf/ALVxlR1ucef5f0XC1GTL6RFSeVz5rcMsfpI8QtayqgBV5iBv81fUBY3VUi+PRt+Vumkzw+pUtQMjP3DPD6lT1WaEEREAREQGDHYcVKb2G4c0j1ELkT8neAJi5I9OBK7Iuf4qtJLHWaKrmOsLEklp52NpXOXEhOKZXZflDqR9o8sP8IcC47XgLznODbqZVp3Y8wbmAWiTv6KZhKcVIcZgxvad/lCx9ocMWAEE6S4nRJgO4nT1UlO2UuNI85Q1pFSQCHAwPRadmOG1OeDtePkJ8yFsWBrWIgmeW9jwCoM0pHUSBcH6z9Fo9FLKqmyG1B10uA2JBEeVz6BWWR/4OIJFgwDbhqp7qLmGHAc4NBgNBdJ3dAJPS5+CkZJUAw+IvuwR6t/JI9kZ9ESvTAJO0jYA+i2TCQDA21fCVqmOeZHDfitmwVSQD1VzRl9lnSdEjkT816Fe4PX6KI0z6r2DfzUGiRLrYkyOtl4c4gx1WKqdl5JuooMssqwwq1g07RPyss/bZwbQcNhIt4WHwCjZLV0VmkcAfTisPa9+qhVPM8fFT9kTTMO2ab33u7bwg/msRqXaOd7deCsMvANOPxCoSOXh5BQGi4gXHx6x4J7LVpE3B6WtcSL2gfrqrHI65Oo8ePpwUNrZafD+q85LXAdVH8I+I3UWtFkXsuspxx9q4Hg0HpsVf4arIN+C1LDUxqqAPDXFjIaQeM7O2Fuax6nCQ4kTwJi1vVVtIvUjsWQGcNT/AJfqVYqo7Jn+5UP/AIx8yrdUGpBERDoREQBalnuRu9pWe0EsqMBJBHde3j52K21Y8RS1Nc3m0j1ELjVoHN3VW66QLpc4AuaLiYiTyUntfmH91ZAl2ocd7kAKiq4Z1DE+yeIIPEWIvBbzles6xQLGNmTqkjoAfqowjsqm6TJGV0Rp1GJB3+vqqLOa5L3E8Tw5mQI8ypVHOgyBeI73xWvZrjNbiWzvzW2jI2SMY6zwLHTfbe0r3kFQewxIO+kR46m/rzVYHnTUkFxc2PCTAJKZVXhrwIh4g8lyPZyW0Zs2gukGd+CucsdYRzWoVqn1krZcmxH3bTx/QWgzMvHWJHJxXnXfzVZVzXS4g8VGGbzF+Hx3UGhZf1Ho11/JUAzHVF+S90szgx12XKDNqyaoPaibCFkz/Es9iZGq+3A34rV6Wa6STydHn5rHmOYlzY+HVdq2RsyYLE+0e92kNgOsLD3TYBV1r8D4evzU3LarRuIJaRvsYPzsqtzDJ5qdbOctE4v7pg2gL3leFaatQNdDSxp9Df5KtrPIBA3j1Vx2YYdL5cO80g8XwOXITZQktFsJbPNefb1dIJBY0BWWBc9zSyqwuMFtNxu5s8BO428FDGHOp/fDYYDHErJlGIf7Vuozcm52tPkoygWxmdX7JUi3B0WmZDIM+JVwqrsw6cJSPNs+pJVqsZ6S6CIiHQiIgCIiArc7yClimaagMj3XtMOaf4T9FyzP+ylfCkh3fpk9yoJ8muH7rvgeC7KvFWkHAhwBB3BEg+RXU6dkZRTPzvXpv4Nd/pP5LCWjumbgX8Z+C7XnPYilUaTQ+5qXgtLg09HAHjzC5jjuzTgXl7g17TDqZHfN4BbPvg9FqhkTVGHLjcdlThaBsTsXAf1Vfgm6T/mV7oDWNbuWunbhxBB6qqps3435XU1H2U8itxMwDwnhwPEFW2V4r7sc58N1Cyp4Di2oNVNwh4G4H4h1CmMwTqZLPeFy13BzTcEcpCvop5IgZziSHi/BRRijqHj9CvebUzIMeSjCmZCraJp6LXD1hokm8j4f1WJuNOo+M+iNYSweUDbivjMA5zrDcfVFGyHNLs9UqxJkkw50nx/opn7STY2v69V9fljvdAjw9d19o5a4E6jECeatUGkUPJFvTJVF5nawP6lZfYAz+ivuXvaB3hcnfn+StsJhG6HuJsQdvFOiKd9FT7FgaYF1c5ZhgyoW/hw4nx1An5qKKAeQ2mCJDd+J1cOSmYZv3ziTc05P+oLkkWY5eyPVaDVqfyCP9SwgEEkdYnoCIU2tT1VXggSWCCfGyk4jBBrI3sCHCbz0VctGiO9o6bkdAMw1Fo2FNv8AxBU9RctbFGmDwpt/4hSl5x7C6CIiHQiIgCIiAIiIAqDtb2WGMY3S7RUpmWEyWmYlrgOFhcXCv0To41apnIM4y44N9MVg5rpOl4Gpj+NnO4jvSDflKq34Iil7SO6/UGmQTIsPAHruu1Y7L6dZhZVYHtduHCfPoeu6592h7DvoAnDh9Sk5paWDvOZPGBeoOXEdeGnHmrsw5vH9xOZU2ta4h0g8f0FsOHOukGsOq1ufkeEKirYH2ZMu1WsNJBBnYzsYGytcsrhokcDG88Lhb4Svo8rJF+yDmeDmNRAWN2Bbz4SPIAfNT8bXEuBgzG87cgf3TfrssmJwALQ+mRDoiBcAgTPhZWUr2VXKtGGhhWOa2Ce6L7XJKssPhgBEtvwm/wD0q+hhHAWEwJlo3HM+fNfGlwdYzw2+itx8bMuVTaLXHgawxrdFgD9fks2GwLQJcLyNnRO/NQcPjnSC5wcQbTHA2kKY3Og4/etBNxPj4clbOqMsVKyFj8vZJcO7eIJ3PRTcDag6QQY/XyULE4sAkO7wIsTePFZ6OK1UHAe8RG/8y8/M6ao9bx02nZKysd8eBPpJsvjRNRwG+jh0I4LD2dxEVACOFuoIMr37YglwMHmBwUXLZbBUj3hW6asvNg2TPnZXOR4KtjKoIAZRY4azH4T7gJ3J6WCydnOxj6xFSrLae9/fd4T7o6roeFwrabQxjQ1rRAAWXLlT1E9Hx8Eu5aRlAX1EWU9EIiIAi8VHhoJJAA3JNh4rzTxLXe64GZiCDtE7eI9UBlRfHOhEB9REQBEXyUB9ReWOBEi4OxXpAU+Z9ksLiCXVaLC527hIceRJbElUD/ssogk0qtRg5EMcJ8xPxW7opKcl0yuWKEu0chz37OcW2fZsbVHA03AO/wDreRfwcVVYfs5jGAj9mxG42YIj/VddySFas8jPLw8bOBYjNKuCqObiKVVjX7agW93k13uuvPFS8Pj8vqNnXWpuji3UD4Qu4VKQcIcAQdwRIPiFQ4n7PsA9xc7C05O+kFvwYQFKPkNFUvBT0n/pyd/sNZ01S4NvOnSCOnVeDh2uvrjqRzXUcT9mOAe2G0jT6sqPB+JIPmFr2K+yF7TOHxZj8NVk/wC5pHyV/wC8bVMyv9Ocdo06nkLjJa4OAEmOA5xusmEw+mBExK2bD/Z7mFNwiphzBEHU8f8A4lXlL7Oy6TVqtDnGT7OnF+Ju76Kt50WLxJfBp+Awz3ua2mzU+TED67DxK3vs/wBiG04qV4c8bM3Y08z+I/BXOS5BTwzYZcndx3P5DorMKieRyZsweMoLfZ8X1EVRrCIiAIiICNj8MalNzAYLhEqHWyW8sJBh1yTOpxYQbcgyFaL6u2RcU+yndlDySS4HvBwkuvFTVfkQ3uiFlwmXvae87VcfvOvBdLjyJkCNrKzXxLOcEVmIyx7qmoVCGkjuydrax56Wx4u5rE3J6l5qk2Om7rOFmE8+6L8yrhEscEVH9nVW06g163OaQO8QRYm3XU435RyT+yqktOsQHTEusJktE7iPBW6JY+mijdlFUCztqYbDSbw1g4xxabzs7mvdDLKpLSXaYLu7qNhqJEXMyCBvt6K5Rd5M59NFOzJnge/eI953/t6T6vhyy/sFT2YZqbYzu6/enSSBtHGPKFZouWd4IqKmVVDMPiWxOp/4NOnfbV3p3+akYTLyx5dqkHVaSbEtLd+UO9VPX1LHBdnxfURcJhERAEREAREQBERAEREARE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37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6992" y="1"/>
            <a:ext cx="1207008" cy="143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413705" name="Picture 9" descr="The Euklas plug-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1087" y="3168828"/>
            <a:ext cx="5112913" cy="346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9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2500"/>
          </a:xfrm>
        </p:spPr>
        <p:txBody>
          <a:bodyPr/>
          <a:lstStyle/>
          <a:p>
            <a:r>
              <a:rPr lang="en-US" dirty="0" smtClean="0"/>
              <a:t>Apatite Documentation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1189038"/>
            <a:ext cx="8985738" cy="52879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Apatite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dirty="0" smtClean="0"/>
              <a:t>ssociative </a:t>
            </a:r>
            <a:r>
              <a:rPr lang="en-US" sz="2800" dirty="0" smtClean="0">
                <a:solidFill>
                  <a:schemeClr val="accent2"/>
                </a:solidFill>
              </a:rPr>
              <a:t>P</a:t>
            </a:r>
            <a:r>
              <a:rPr lang="en-US" sz="2800" dirty="0" smtClean="0"/>
              <a:t>erusing of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dirty="0" smtClean="0"/>
              <a:t>PIs That </a:t>
            </a:r>
            <a:r>
              <a:rPr lang="en-US" sz="2800" dirty="0" smtClean="0">
                <a:solidFill>
                  <a:schemeClr val="accent2"/>
                </a:solidFill>
              </a:rPr>
              <a:t>I</a:t>
            </a:r>
            <a:r>
              <a:rPr lang="en-US" sz="2800" dirty="0" smtClean="0"/>
              <a:t>dentifies </a:t>
            </a:r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dirty="0" smtClean="0"/>
              <a:t>argets </a:t>
            </a:r>
            <a:r>
              <a:rPr lang="en-US" sz="2800" dirty="0" smtClean="0">
                <a:solidFill>
                  <a:schemeClr val="accent2"/>
                </a:solidFill>
              </a:rPr>
              <a:t>E</a:t>
            </a:r>
            <a:r>
              <a:rPr lang="en-US" sz="2800" dirty="0" smtClean="0"/>
              <a:t>asily</a:t>
            </a:r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http://www.cs.cmu.edu/~apatite</a:t>
            </a:r>
          </a:p>
          <a:p>
            <a:r>
              <a:rPr lang="en-US" sz="1400" dirty="0"/>
              <a:t>Daniel S. Eisenberg, Jeffrey </a:t>
            </a:r>
            <a:r>
              <a:rPr lang="en-US" sz="1400" dirty="0" err="1"/>
              <a:t>Stylos</a:t>
            </a:r>
            <a:r>
              <a:rPr lang="en-US" sz="1400" dirty="0"/>
              <a:t>, Andrew </a:t>
            </a:r>
            <a:r>
              <a:rPr lang="en-US" sz="1400" dirty="0" err="1"/>
              <a:t>Faulring</a:t>
            </a:r>
            <a:r>
              <a:rPr lang="en-US" sz="1400" dirty="0"/>
              <a:t>, Brad A. Myers. "Using Association Metrics to Help Users Navigate API Documentation," </a:t>
            </a:r>
            <a:r>
              <a:rPr lang="en-US" sz="1400" i="1" dirty="0"/>
              <a:t>2010 IEEE Symposium on Visual Languages and Human-Centric Computing (VL/HCC'10)</a:t>
            </a:r>
            <a:r>
              <a:rPr lang="en-US" sz="1400" dirty="0"/>
              <a:t>, </a:t>
            </a:r>
            <a:r>
              <a:rPr lang="en-US" sz="1400" dirty="0" err="1"/>
              <a:t>Leganés</a:t>
            </a:r>
            <a:r>
              <a:rPr lang="en-US" sz="1400" dirty="0"/>
              <a:t>-Madrid, Spain, 21-25 September 2010. pp. 23-30</a:t>
            </a:r>
            <a:r>
              <a:rPr lang="en-US" sz="1400" dirty="0" smtClean="0"/>
              <a:t>.</a:t>
            </a:r>
            <a:endParaRPr lang="en-US" sz="1200" dirty="0" smtClean="0"/>
          </a:p>
          <a:p>
            <a:r>
              <a:rPr lang="en-US" sz="2800" dirty="0" smtClean="0"/>
              <a:t>Start </a:t>
            </a:r>
            <a:r>
              <a:rPr lang="en-US" sz="2800" dirty="0" smtClean="0"/>
              <a:t>with verbs (actions) and properties and find what classes implement them</a:t>
            </a:r>
          </a:p>
          <a:p>
            <a:r>
              <a:rPr lang="en-US" sz="2800" dirty="0" smtClean="0"/>
              <a:t>Find things associated with other things</a:t>
            </a:r>
          </a:p>
          <a:p>
            <a:pPr lvl="1"/>
            <a:r>
              <a:rPr lang="en-US" sz="2400" dirty="0" smtClean="0"/>
              <a:t>E.g., classes that</a:t>
            </a:r>
            <a:br>
              <a:rPr lang="en-US" sz="2400" dirty="0" smtClean="0"/>
            </a:br>
            <a:r>
              <a:rPr lang="en-US" sz="2400" dirty="0" smtClean="0"/>
              <a:t>are often used</a:t>
            </a:r>
            <a:br>
              <a:rPr lang="en-US" sz="2400" dirty="0" smtClean="0"/>
            </a:br>
            <a:r>
              <a:rPr lang="en-US" sz="2400" dirty="0" smtClean="0"/>
              <a:t>together</a:t>
            </a:r>
          </a:p>
          <a:p>
            <a:pPr lvl="1"/>
            <a:r>
              <a:rPr lang="en-US" sz="2400" dirty="0" smtClean="0"/>
              <a:t>Classes that</a:t>
            </a:r>
            <a:br>
              <a:rPr lang="en-US" sz="2400" dirty="0" smtClean="0"/>
            </a:br>
            <a:r>
              <a:rPr lang="en-US" sz="2400" dirty="0" smtClean="0"/>
              <a:t>implement or are</a:t>
            </a:r>
            <a:br>
              <a:rPr lang="en-US" sz="2400" dirty="0" smtClean="0"/>
            </a:br>
            <a:r>
              <a:rPr lang="en-US" sz="2400" dirty="0" smtClean="0"/>
              <a:t>used by a method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946" y="4183116"/>
            <a:ext cx="5087054" cy="267488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TextBox 6">
            <a:hlinkClick r:id="rId4"/>
          </p:cNvPr>
          <p:cNvSpPr txBox="1"/>
          <p:nvPr/>
        </p:nvSpPr>
        <p:spPr>
          <a:xfrm>
            <a:off x="7506794" y="3813784"/>
            <a:ext cx="12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hlinkClick r:id="rId5"/>
              </a:rPr>
              <a:t>Video (2:45)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88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08685"/>
          </a:xfrm>
        </p:spPr>
        <p:txBody>
          <a:bodyPr/>
          <a:lstStyle/>
          <a:p>
            <a:r>
              <a:rPr lang="en-US" dirty="0" smtClean="0"/>
              <a:t>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87255" cy="48307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Sponsored by Google</a:t>
            </a:r>
          </a:p>
          <a:p>
            <a:pPr lvl="1"/>
            <a:r>
              <a:rPr lang="en-US" dirty="0" smtClean="0"/>
              <a:t>In collaboration with IBM</a:t>
            </a:r>
          </a:p>
          <a:p>
            <a:pPr lvl="1"/>
            <a:r>
              <a:rPr lang="en-US" dirty="0" smtClean="0"/>
              <a:t>Hopefully, also Amazon, SAP, …</a:t>
            </a:r>
          </a:p>
          <a:p>
            <a:r>
              <a:rPr lang="en-US" dirty="0" smtClean="0"/>
              <a:t>Study what API designers are thinking</a:t>
            </a:r>
          </a:p>
          <a:p>
            <a:pPr lvl="1"/>
            <a:r>
              <a:rPr lang="en-US" dirty="0" smtClean="0"/>
              <a:t>What information do they need?</a:t>
            </a:r>
          </a:p>
          <a:p>
            <a:pPr lvl="1"/>
            <a:r>
              <a:rPr lang="en-US" dirty="0" smtClean="0"/>
              <a:t>How much do they consider usability?</a:t>
            </a:r>
          </a:p>
          <a:p>
            <a:pPr lvl="1"/>
            <a:r>
              <a:rPr lang="en-US" dirty="0" smtClean="0"/>
              <a:t>Barriers to achieving API usability</a:t>
            </a:r>
          </a:p>
          <a:p>
            <a:r>
              <a:rPr lang="en-US" dirty="0" smtClean="0"/>
              <a:t>Processes used for API design seems to differ among companies</a:t>
            </a:r>
          </a:p>
          <a:p>
            <a:pPr lvl="1"/>
            <a:r>
              <a:rPr lang="en-US" dirty="0" smtClean="0"/>
              <a:t>API design guidelines exist but aren’t necessarily followed</a:t>
            </a:r>
          </a:p>
          <a:p>
            <a:r>
              <a:rPr lang="en-US" dirty="0" smtClean="0"/>
              <a:t>Developing a questionnaire to be administered to API designers starting in summer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0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1528"/>
          </a:xfrm>
        </p:spPr>
        <p:txBody>
          <a:bodyPr/>
          <a:lstStyle/>
          <a:p>
            <a:r>
              <a:rPr lang="en-US" dirty="0" smtClean="0"/>
              <a:t>Importance of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240"/>
            <a:ext cx="8229600" cy="49871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Virtually all code uses APIs</a:t>
            </a:r>
          </a:p>
          <a:p>
            <a:pPr lvl="1"/>
            <a:r>
              <a:rPr lang="en-US" dirty="0" smtClean="0"/>
              <a:t>Internal or Public or Both</a:t>
            </a:r>
          </a:p>
          <a:p>
            <a:r>
              <a:rPr lang="en-US" dirty="0" smtClean="0"/>
              <a:t>Many companies providing their (formerly) internal data through web APIs</a:t>
            </a:r>
          </a:p>
          <a:p>
            <a:r>
              <a:rPr lang="en-US" dirty="0" smtClean="0"/>
              <a:t>Cloud and “services” are all APIs</a:t>
            </a:r>
          </a:p>
          <a:p>
            <a:r>
              <a:rPr lang="en-US" u="sng" dirty="0">
                <a:hlinkClick r:id="rId3"/>
              </a:rPr>
              <a:t>www.programmableweb.com</a:t>
            </a:r>
            <a:r>
              <a:rPr lang="en-US" dirty="0"/>
              <a:t> lists over </a:t>
            </a:r>
            <a:r>
              <a:rPr lang="en-US" dirty="0" smtClean="0"/>
              <a:t>17,304 </a:t>
            </a:r>
            <a:r>
              <a:rPr lang="en-US" dirty="0"/>
              <a:t>APIs for web </a:t>
            </a:r>
            <a:r>
              <a:rPr lang="en-US" dirty="0" smtClean="0"/>
              <a:t>services</a:t>
            </a:r>
          </a:p>
          <a:p>
            <a:r>
              <a:rPr lang="en-US" dirty="0" err="1" smtClean="0"/>
              <a:t>Apigee</a:t>
            </a:r>
            <a:r>
              <a:rPr lang="en-US" dirty="0" smtClean="0"/>
              <a:t>: 77</a:t>
            </a:r>
            <a:r>
              <a:rPr lang="en-US" dirty="0"/>
              <a:t>% </a:t>
            </a:r>
            <a:r>
              <a:rPr lang="en-US" dirty="0" smtClean="0"/>
              <a:t>rated </a:t>
            </a:r>
            <a:r>
              <a:rPr lang="en-US" dirty="0"/>
              <a:t>APIs as being </a:t>
            </a:r>
            <a:r>
              <a:rPr lang="en-US" dirty="0" smtClean="0"/>
              <a:t>important, only </a:t>
            </a:r>
            <a:r>
              <a:rPr lang="en-US" dirty="0"/>
              <a:t>1% </a:t>
            </a:r>
            <a:r>
              <a:rPr lang="en-US" dirty="0" smtClean="0"/>
              <a:t>said “not </a:t>
            </a:r>
            <a:r>
              <a:rPr lang="en-US" dirty="0"/>
              <a:t>at all important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Total </a:t>
            </a:r>
            <a:r>
              <a:rPr lang="en-US" dirty="0"/>
              <a:t>market for API web middleware was $5.5 billion in 2014.</a:t>
            </a:r>
            <a:endParaRPr lang="en-US" dirty="0" smtClean="0"/>
          </a:p>
          <a:p>
            <a:pPr lvl="1"/>
            <a:r>
              <a:rPr lang="en-US" dirty="0" err="1" smtClean="0"/>
              <a:t>Apigee</a:t>
            </a:r>
            <a:r>
              <a:rPr lang="en-US" dirty="0" smtClean="0"/>
              <a:t> was bought by Google in 2016 for $625M</a:t>
            </a:r>
          </a:p>
          <a:p>
            <a:r>
              <a:rPr lang="en-US" dirty="0" smtClean="0"/>
              <a:t>Amazon reported creating 1000 new APIs (“services”) last year alone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182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APIs,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8720"/>
            <a:ext cx="8763000" cy="5105400"/>
          </a:xfrm>
        </p:spPr>
        <p:txBody>
          <a:bodyPr/>
          <a:lstStyle/>
          <a:p>
            <a:r>
              <a:rPr lang="en-US" sz="2800" dirty="0" smtClean="0"/>
              <a:t>Some design goals for APIs:</a:t>
            </a:r>
          </a:p>
          <a:p>
            <a:pPr lvl="1"/>
            <a:r>
              <a:rPr lang="en-US" sz="2300" dirty="0" smtClean="0"/>
              <a:t>Information Hiding – hide implementation</a:t>
            </a:r>
          </a:p>
          <a:p>
            <a:pPr lvl="1"/>
            <a:r>
              <a:rPr lang="en-US" sz="2300" dirty="0" smtClean="0"/>
              <a:t>Provide device independence</a:t>
            </a:r>
          </a:p>
          <a:p>
            <a:pPr lvl="1"/>
            <a:r>
              <a:rPr lang="en-US" sz="2300" dirty="0" smtClean="0"/>
              <a:t>Enable future changes to low level without requiring changes to application code</a:t>
            </a:r>
          </a:p>
          <a:p>
            <a:pPr lvl="1"/>
            <a:r>
              <a:rPr lang="en-US" sz="2300" dirty="0" smtClean="0"/>
              <a:t>Protection of protected resources</a:t>
            </a:r>
          </a:p>
          <a:p>
            <a:pPr lvl="1"/>
            <a:r>
              <a:rPr lang="en-US" sz="2300" dirty="0" smtClean="0"/>
              <a:t>Consistency for end-user – toolkit can provide commonality</a:t>
            </a:r>
          </a:p>
          <a:p>
            <a:pPr lvl="1"/>
            <a:r>
              <a:rPr lang="en-US" sz="2300" dirty="0" smtClean="0"/>
              <a:t>More robust end-user code – toolkit implemented correctly</a:t>
            </a:r>
          </a:p>
          <a:p>
            <a:pPr lvl="1"/>
            <a:r>
              <a:rPr lang="en-US" sz="2300" dirty="0" smtClean="0"/>
              <a:t>Run-time efficiency: provide services in an efficient way</a:t>
            </a:r>
          </a:p>
          <a:p>
            <a:pPr lvl="1"/>
            <a:r>
              <a:rPr lang="en-US" sz="2300" dirty="0" smtClean="0"/>
              <a:t>Code reuse: Provide useful services only once</a:t>
            </a:r>
          </a:p>
          <a:p>
            <a:pPr lvl="1"/>
            <a:r>
              <a:rPr lang="en-US" sz="2300" dirty="0" smtClean="0"/>
              <a:t>Programmer Productivity</a:t>
            </a:r>
          </a:p>
          <a:p>
            <a:pPr lvl="1"/>
            <a:r>
              <a:rPr lang="en-US" sz="2300" dirty="0" smtClean="0"/>
              <a:t>…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733800" y="4983480"/>
            <a:ext cx="1097280" cy="4572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51023" y="5486980"/>
            <a:ext cx="4492978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99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88900" dist="76200" dir="6600000" sx="103000" sy="103000" algn="tl" rotWithShape="0">
              <a:prstClr val="black">
                <a:alpha val="43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My Goal: Allow API </a:t>
            </a:r>
            <a:r>
              <a:rPr lang="en-US" sz="2400" i="1" dirty="0" smtClean="0"/>
              <a:t>usability</a:t>
            </a:r>
            <a:r>
              <a:rPr lang="en-US" sz="2400" dirty="0" smtClean="0"/>
              <a:t> to be a first-class quality metric considered by API designers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19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API </a:t>
            </a:r>
            <a:r>
              <a:rPr lang="en-US" i="1" dirty="0" smtClean="0"/>
              <a:t>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Anecdotal reports of customers rejecting APIs and using competitor’s due to poor usability</a:t>
            </a:r>
          </a:p>
          <a:p>
            <a:r>
              <a:rPr lang="en-US" dirty="0" smtClean="0"/>
              <a:t>Vendors are competing based on usability</a:t>
            </a:r>
          </a:p>
          <a:p>
            <a:pPr lvl="1"/>
            <a:r>
              <a:rPr lang="en-US" dirty="0" smtClean="0"/>
              <a:t>E.g., in cloud services – Amazon AWS, Google cloud, Microsoft </a:t>
            </a:r>
            <a:r>
              <a:rPr lang="en-US" dirty="0" err="1" smtClean="0"/>
              <a:t>Axure</a:t>
            </a:r>
            <a:r>
              <a:rPr lang="en-US" dirty="0" smtClean="0"/>
              <a:t>, IBM, SAP, …</a:t>
            </a:r>
          </a:p>
          <a:p>
            <a:r>
              <a:rPr lang="en-US" dirty="0" smtClean="0"/>
              <a:t>APIs </a:t>
            </a:r>
            <a:r>
              <a:rPr lang="en-US" dirty="0"/>
              <a:t>are often used </a:t>
            </a:r>
            <a:r>
              <a:rPr lang="en-US" b="1" dirty="0"/>
              <a:t>in</a:t>
            </a:r>
            <a:r>
              <a:rPr lang="en-US" dirty="0"/>
              <a:t>correctly, resulting in bugs and sometimes significant security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77382"/>
          </a:xfrm>
        </p:spPr>
        <p:txBody>
          <a:bodyPr/>
          <a:lstStyle/>
          <a:p>
            <a:r>
              <a:rPr lang="en-US" dirty="0" smtClean="0"/>
              <a:t>Why Apply HCI Techniques?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99620"/>
            <a:ext cx="8534400" cy="476091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2800" dirty="0" smtClean="0"/>
              <a:t>Programming is a human activity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400" dirty="0" smtClean="0"/>
              <a:t>Take the human into account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Design should be close to user’s plan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“Programming is the process of transforming a mental plan into one that is compatible with the computer.” </a:t>
            </a:r>
            <a:br>
              <a:rPr lang="en-US" sz="2400" dirty="0" smtClean="0"/>
            </a:br>
            <a:r>
              <a:rPr lang="en-US" sz="2000" i="1" dirty="0" smtClean="0"/>
              <a:t>— Jean-Michel Hoc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i="1" dirty="0" smtClean="0"/>
              <a:t>Closeness of mapping</a:t>
            </a:r>
            <a:endParaRPr lang="en-US" sz="2800" dirty="0" smtClean="0"/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sz="2400" dirty="0" smtClean="0"/>
              <a:t>“The closer the programming world is to the problem world, the easier the problem-solving ought to be.… Conventional textual languages are a long way from that goal.”    </a:t>
            </a:r>
            <a:r>
              <a:rPr lang="en-US" sz="2000" i="1" dirty="0" smtClean="0"/>
              <a:t>— Green and </a:t>
            </a:r>
            <a:r>
              <a:rPr lang="en-US" sz="2000" i="1" dirty="0" err="1" smtClean="0"/>
              <a:t>Petre</a:t>
            </a:r>
            <a:endParaRPr lang="en-US" sz="2000" i="1" dirty="0" smtClean="0"/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sz="700" i="1" dirty="0" smtClean="0"/>
          </a:p>
          <a:p>
            <a:pPr>
              <a:lnSpc>
                <a:spcPct val="8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sz="2800" dirty="0" smtClean="0"/>
              <a:t>If an API cannot be used effectively by developers, it doesn’t work!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4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“Usability”?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(same as for regular UIs)</a:t>
            </a:r>
          </a:p>
          <a:p>
            <a:r>
              <a:rPr lang="en-US" dirty="0" smtClean="0"/>
              <a:t>Functionality</a:t>
            </a:r>
          </a:p>
          <a:p>
            <a:r>
              <a:rPr lang="en-US" dirty="0" smtClean="0"/>
              <a:t>Learnability</a:t>
            </a:r>
            <a:r>
              <a:rPr lang="en-US" dirty="0"/>
              <a:t>, </a:t>
            </a:r>
            <a:r>
              <a:rPr lang="en-US" dirty="0" smtClean="0"/>
              <a:t>Efficiency, </a:t>
            </a:r>
            <a:r>
              <a:rPr lang="en-US" dirty="0"/>
              <a:t>Errors, </a:t>
            </a:r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4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HCI </a:t>
            </a:r>
            <a:r>
              <a:rPr lang="en-US" sz="4000" dirty="0" smtClean="0"/>
              <a:t>Techniques</a:t>
            </a:r>
            <a:r>
              <a:rPr lang="en-US" sz="4000" baseline="0" dirty="0" smtClean="0"/>
              <a:t/>
            </a:r>
            <a:br>
              <a:rPr lang="en-US" sz="4000" baseline="0" dirty="0" smtClean="0"/>
            </a:br>
            <a:r>
              <a:rPr lang="en-US" sz="4000" baseline="0" dirty="0" smtClean="0"/>
              <a:t>Can </a:t>
            </a:r>
            <a:r>
              <a:rPr lang="en-US" sz="4000" baseline="0" dirty="0" smtClean="0"/>
              <a:t>Be Used?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1"/>
            <a:ext cx="8763000" cy="52387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“Contextual Inquiry” &amp; Field Studies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i="1" dirty="0" smtClean="0"/>
              <a:t>What are the real problems &amp; barriers that developers face?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 smtClean="0"/>
              <a:t>Natural Programming Elicitation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Let programmers express how they </a:t>
            </a:r>
            <a:r>
              <a:rPr lang="en-US" i="1" dirty="0" smtClean="0"/>
              <a:t>expect</a:t>
            </a:r>
            <a:r>
              <a:rPr lang="en-US" dirty="0" smtClean="0"/>
              <a:t>  the functionality to be provided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i="1" dirty="0" smtClean="0"/>
              <a:t>How should this API be designed?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 smtClean="0"/>
              <a:t>Expert analyses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i="1" dirty="0" smtClean="0"/>
              <a:t>What are some potential problems with this API?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Heuristic Analysis – evaluate based on guidelines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Cognitive walkthrough – how hard will this specific task be to learn?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en-US" dirty="0" smtClean="0"/>
              <a:t>Lab studies of programmers using API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i="1" dirty="0" smtClean="0"/>
              <a:t>Does my API work for programmers?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i="1" dirty="0" smtClean="0"/>
              <a:t>What problems do the target developers have with my API?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i="1" dirty="0" smtClean="0"/>
              <a:t>…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9400</TotalTime>
  <Words>1836</Words>
  <Application>Microsoft Office PowerPoint</Application>
  <PresentationFormat>On-screen Show (4:3)</PresentationFormat>
  <Paragraphs>409</Paragraphs>
  <Slides>35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宋体</vt:lpstr>
      <vt:lpstr>Arial</vt:lpstr>
      <vt:lpstr>Arial Unicode MS</vt:lpstr>
      <vt:lpstr>Courier</vt:lpstr>
      <vt:lpstr>Courier New</vt:lpstr>
      <vt:lpstr>Tahoma</vt:lpstr>
      <vt:lpstr>Wingdings</vt:lpstr>
      <vt:lpstr>lecture template_polo</vt:lpstr>
      <vt:lpstr>Microsoft Excel Chart</vt:lpstr>
      <vt:lpstr>Unknown</vt:lpstr>
      <vt:lpstr>Lecture 20: API Usability</vt:lpstr>
      <vt:lpstr>Studying APIs</vt:lpstr>
      <vt:lpstr>Context</vt:lpstr>
      <vt:lpstr>Importance of APIs</vt:lpstr>
      <vt:lpstr>Why APIs, cont.</vt:lpstr>
      <vt:lpstr>Importance of API Usability</vt:lpstr>
      <vt:lpstr>Why Apply HCI Techniques?</vt:lpstr>
      <vt:lpstr>What is “Usability”?</vt:lpstr>
      <vt:lpstr>What HCI Techniques Can Be Used?</vt:lpstr>
      <vt:lpstr>Study of API Usability</vt:lpstr>
      <vt:lpstr>Coordination / Dependencies</vt:lpstr>
      <vt:lpstr>Don Norman’s “Gulfs”</vt:lpstr>
      <vt:lpstr>Our Study of APIs</vt:lpstr>
      <vt:lpstr>Required Constructors</vt:lpstr>
      <vt:lpstr>Follow-on Project</vt:lpstr>
      <vt:lpstr>Glacier</vt:lpstr>
      <vt:lpstr> “Factory” Pattern</vt:lpstr>
      <vt:lpstr>Object Method Placement</vt:lpstr>
      <vt:lpstr>Study of APIs for eSOA</vt:lpstr>
      <vt:lpstr>eSOA Studies Results</vt:lpstr>
      <vt:lpstr>eSOA Results, cont.</vt:lpstr>
      <vt:lpstr>eSOA Documentation Results</vt:lpstr>
      <vt:lpstr>Another SAP study</vt:lpstr>
      <vt:lpstr>SAP Business Rules; Detailed Results</vt:lpstr>
      <vt:lpstr>Our Tools to Help with APIs</vt:lpstr>
      <vt:lpstr>Mica Tool to Help Find Examples</vt:lpstr>
      <vt:lpstr>Mica</vt:lpstr>
      <vt:lpstr>Jadeite: Improved JavaDoc</vt:lpstr>
      <vt:lpstr>Calcite: Eclipse Plugin for Java</vt:lpstr>
      <vt:lpstr>Dacite</vt:lpstr>
      <vt:lpstr>Dacite, cont.</vt:lpstr>
      <vt:lpstr>Graphite: Eclipse Plugin for Sub-Languages</vt:lpstr>
      <vt:lpstr>Euklas: Eclipse Plugin for JavaScript</vt:lpstr>
      <vt:lpstr>Apatite Documentation Tool</vt:lpstr>
      <vt:lpstr>New Project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115</cp:revision>
  <cp:lastPrinted>1601-01-01T00:00:00Z</cp:lastPrinted>
  <dcterms:created xsi:type="dcterms:W3CDTF">2001-06-15T20:03:27Z</dcterms:created>
  <dcterms:modified xsi:type="dcterms:W3CDTF">2017-04-10T22:28:26Z</dcterms:modified>
</cp:coreProperties>
</file>