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3" r:id="rId6"/>
    <p:sldId id="270" r:id="rId7"/>
    <p:sldId id="271" r:id="rId8"/>
    <p:sldId id="261" r:id="rId9"/>
    <p:sldId id="264" r:id="rId10"/>
    <p:sldId id="260" r:id="rId11"/>
    <p:sldId id="265" r:id="rId12"/>
    <p:sldId id="267" r:id="rId13"/>
    <p:sldId id="268" r:id="rId14"/>
    <p:sldId id="269" r:id="rId15"/>
    <p:sldId id="272" r:id="rId16"/>
    <p:sldId id="273" r:id="rId17"/>
    <p:sldId id="274" r:id="rId18"/>
    <p:sldId id="266" r:id="rId19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90000"/>
      </a:lnSpc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00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00" autoAdjust="0"/>
    <p:restoredTop sz="87772" autoAdjust="0"/>
  </p:normalViewPr>
  <p:slideViewPr>
    <p:cSldViewPr>
      <p:cViewPr varScale="1">
        <p:scale>
          <a:sx n="47" d="100"/>
          <a:sy n="47" d="100"/>
        </p:scale>
        <p:origin x="122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3.xml"/><Relationship Id="rId2" Type="http://schemas.openxmlformats.org/officeDocument/2006/relationships/slide" Target="slides/slide12.xml"/><Relationship Id="rId1" Type="http://schemas.openxmlformats.org/officeDocument/2006/relationships/slide" Target="slides/slide1.xml"/><Relationship Id="rId4" Type="http://schemas.openxmlformats.org/officeDocument/2006/relationships/slide" Target="slides/slide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BC78F283-1543-40E5-A4D6-6090A3FDA2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540BB7-015A-40B8-BE57-531F49F72305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334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771E2-55A1-4E68-9D66-EFEDA08F140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819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E3F39-686B-6148-98A8-49A2F6D60DE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603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484479-B82B-4E61-AF7C-B6B5B6ED05FC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3738"/>
            <a:ext cx="4551363" cy="3413125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7051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B6A8E9-41D7-4E39-90D7-762CED150D80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3738"/>
            <a:ext cx="4551363" cy="3413125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6840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9B739E-9153-4606-B997-9F2C0E6C88E2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3738"/>
            <a:ext cx="4551363" cy="3413125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689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8F283-1543-40E5-A4D6-6090A3FDA23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17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1"/>
          <p:cNvGrpSpPr>
            <a:grpSpLocks/>
          </p:cNvGrpSpPr>
          <p:nvPr/>
        </p:nvGrpSpPr>
        <p:grpSpPr bwMode="auto">
          <a:xfrm rot="5400000">
            <a:off x="-2967037" y="2967037"/>
            <a:ext cx="6858000" cy="923925"/>
            <a:chOff x="0" y="0"/>
            <a:chExt cx="5760" cy="128"/>
          </a:xfrm>
        </p:grpSpPr>
        <p:sp>
          <p:nvSpPr>
            <p:cNvPr id="5" name="Rectangle 42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43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44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45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9" name="Picture 46" descr="red_hcii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513" y="4021138"/>
            <a:ext cx="1143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87438" y="1443038"/>
            <a:ext cx="7767637" cy="2133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3584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70163" y="4425950"/>
            <a:ext cx="6264275" cy="16160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2017 - Brad Myers</a:t>
            </a:r>
            <a:endParaRPr lang="en-US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5C20B-BD69-44C7-A527-9F6A4583B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2017 - Brad Myers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80BB0-13EB-4B6D-8462-DB2AE2B2C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2017 - Brad Myers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7DE45-B97F-48E8-912E-5486C3328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2017 - Brad Myers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5047C-12C7-44A7-BF28-54770E346A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2017 - Brad Myers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984FC-0EBB-49A8-92F9-0DC604E97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2017 - Brad Myers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8F930-AAA9-4A45-8BB8-94DE64C213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2017 - Brad Myers</a:t>
            </a: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2DB15-4633-44E1-9FBB-9F84C44FD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2017 - Brad Myers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A56D9-244A-440A-BC23-259A668BF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2017 - Brad Myers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71F64-BF60-4E54-87B6-358619F47B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2017 - Brad Myers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AA7B9-CD4B-4DA8-830E-9DCD38453B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2017 - Brad Myers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56928-9E4E-4C34-BA40-1AB1E3335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5" descr="red_hcii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18288" y="134938"/>
            <a:ext cx="23860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7" name="Group 44"/>
          <p:cNvGrpSpPr>
            <a:grpSpLocks/>
          </p:cNvGrpSpPr>
          <p:nvPr/>
        </p:nvGrpSpPr>
        <p:grpSpPr bwMode="auto">
          <a:xfrm>
            <a:off x="0" y="0"/>
            <a:ext cx="9144000" cy="93663"/>
            <a:chOff x="0" y="0"/>
            <a:chExt cx="5760" cy="128"/>
          </a:xfrm>
        </p:grpSpPr>
        <p:sp>
          <p:nvSpPr>
            <p:cNvPr id="357416" name="Rectangle 40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7417" name="Rectangle 41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7418" name="Rectangle 42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7419" name="Rectangle 43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5738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None/>
              <a:defRPr sz="10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738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None/>
              <a:defRPr sz="1000"/>
            </a:lvl1pPr>
          </a:lstStyle>
          <a:p>
            <a:pPr>
              <a:defRPr/>
            </a:pPr>
            <a:r>
              <a:rPr lang="en-US" smtClean="0"/>
              <a:t>© 2017 - Brad Myers</a:t>
            </a:r>
            <a:endParaRPr lang="en-US"/>
          </a:p>
        </p:txBody>
      </p:sp>
      <p:sp>
        <p:nvSpPr>
          <p:cNvPr id="35738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None/>
              <a:defRPr sz="1000"/>
            </a:lvl1pPr>
          </a:lstStyle>
          <a:p>
            <a:pPr>
              <a:defRPr/>
            </a:pPr>
            <a:fld id="{E7E25CEA-0739-45B6-8AEA-FB79B96FC6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nBXILTYFZx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yrqcYxqDtI&amp;list=PL3856C8FlIWfr_tX8CMUhOJvl34ylClgb&amp;index=7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andsVideo7.5min.m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tch.mit.edu/" TargetMode="External"/><Relationship Id="rId2" Type="http://schemas.openxmlformats.org/officeDocument/2006/relationships/hyperlink" Target="https://en.wikipedia.org/wiki/Constructionism_(learning_theory)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vimeo.com/6558369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appinventor.mit.edu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dl.acm.org/citation.cfm?id=2466213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s://www.youtube.com/watch?v=UpQd9cfT4w8" TargetMode="External"/><Relationship Id="rId4" Type="http://schemas.openxmlformats.org/officeDocument/2006/relationships/hyperlink" Target="https://youtu.be/Xv-4TOit5_g?t=47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ni.com/labview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19050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4000" dirty="0" smtClean="0"/>
              <a:t>Lecture 19:</a:t>
            </a:r>
            <a:br>
              <a:rPr lang="en-US" sz="4000" dirty="0" smtClean="0"/>
            </a:br>
            <a:r>
              <a:rPr lang="en-US" dirty="0"/>
              <a:t>Simple User Interface </a:t>
            </a:r>
            <a:r>
              <a:rPr lang="en-US" dirty="0" smtClean="0"/>
              <a:t>Toolkits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EUP for UIs</a:t>
            </a: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24200" y="4191000"/>
            <a:ext cx="5867400" cy="1752600"/>
          </a:xfrm>
        </p:spPr>
        <p:txBody>
          <a:bodyPr/>
          <a:lstStyle/>
          <a:p>
            <a:pPr eaLnBrk="1" hangingPunct="1"/>
            <a:r>
              <a:rPr lang="en-US" dirty="0" smtClean="0"/>
              <a:t>Brad Myers</a:t>
            </a:r>
          </a:p>
          <a:p>
            <a:pPr eaLnBrk="1" hangingPunct="1"/>
            <a:endParaRPr lang="en-US" sz="1200" dirty="0" smtClean="0"/>
          </a:p>
          <a:p>
            <a:pPr eaLnBrk="1" hangingPunct="1"/>
            <a:r>
              <a:rPr lang="en-US" sz="700" dirty="0" smtClean="0"/>
              <a:t/>
            </a:r>
            <a:br>
              <a:rPr lang="en-US" sz="700" dirty="0" smtClean="0"/>
            </a:br>
            <a:r>
              <a:rPr lang="en-US" dirty="0" smtClean="0">
                <a:solidFill>
                  <a:srgbClr val="6E0000"/>
                </a:solidFill>
              </a:rPr>
              <a:t>05-830</a:t>
            </a:r>
            <a:br>
              <a:rPr lang="en-US" dirty="0" smtClean="0">
                <a:solidFill>
                  <a:srgbClr val="6E0000"/>
                </a:solidFill>
              </a:rPr>
            </a:br>
            <a:r>
              <a:rPr lang="en-US" dirty="0" smtClean="0">
                <a:solidFill>
                  <a:srgbClr val="6E0000"/>
                </a:solidFill>
              </a:rPr>
              <a:t>Advanced User Interface Software</a:t>
            </a:r>
          </a:p>
          <a:p>
            <a:pPr eaLnBrk="1" hangingPunct="1"/>
            <a:r>
              <a:rPr lang="en-US" dirty="0" smtClean="0">
                <a:solidFill>
                  <a:srgbClr val="6E0000"/>
                </a:solidFill>
              </a:rPr>
              <a:t>Spring, 2017</a:t>
            </a:r>
          </a:p>
        </p:txBody>
      </p:sp>
      <p:sp>
        <p:nvSpPr>
          <p:cNvPr id="3076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AC8506-7AFA-4506-9EF4-92A3AAB4CCE0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2017 - Brad Myers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r>
              <a:rPr lang="en-US" dirty="0" smtClean="0"/>
              <a:t>Alice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Easy 3D with character-centered movement &amp; rotation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Bunny.move</a:t>
            </a:r>
            <a:r>
              <a:rPr lang="en-US" dirty="0" smtClean="0"/>
              <a:t> </a:t>
            </a:r>
            <a:r>
              <a:rPr lang="en-US" dirty="0"/>
              <a:t>(up, 1</a:t>
            </a:r>
            <a:r>
              <a:rPr lang="en-US" dirty="0" smtClean="0"/>
              <a:t>)”, “Turn </a:t>
            </a:r>
            <a:r>
              <a:rPr lang="en-US" dirty="0"/>
              <a:t>Around Once” </a:t>
            </a:r>
            <a:r>
              <a:rPr lang="en-US" dirty="0" smtClean="0"/>
              <a:t>“</a:t>
            </a:r>
            <a:r>
              <a:rPr lang="en-US" dirty="0" err="1" smtClean="0"/>
              <a:t>Bunny.move</a:t>
            </a:r>
            <a:r>
              <a:rPr lang="en-US" dirty="0" smtClean="0"/>
              <a:t>(forward</a:t>
            </a:r>
            <a:r>
              <a:rPr lang="en-US" dirty="0"/>
              <a:t>, 1, speed=4</a:t>
            </a:r>
            <a:r>
              <a:rPr lang="en-US" dirty="0" smtClean="0"/>
              <a:t>)”</a:t>
            </a:r>
            <a:endParaRPr lang="en-US" dirty="0"/>
          </a:p>
          <a:p>
            <a:pPr lvl="1"/>
            <a:r>
              <a:rPr lang="en-US" dirty="0" smtClean="0"/>
              <a:t>No matrices! </a:t>
            </a:r>
            <a:r>
              <a:rPr lang="en-US" dirty="0"/>
              <a:t>No X, Y and Z</a:t>
            </a:r>
            <a:endParaRPr lang="en-US" dirty="0" smtClean="0"/>
          </a:p>
          <a:p>
            <a:r>
              <a:rPr lang="en-US" dirty="0" smtClean="0"/>
              <a:t>Camera control</a:t>
            </a:r>
          </a:p>
          <a:p>
            <a:pPr lvl="1"/>
            <a:r>
              <a:rPr lang="en-US" dirty="0" smtClean="0"/>
              <a:t>“Point Camera </a:t>
            </a:r>
            <a:r>
              <a:rPr lang="en-US" dirty="0"/>
              <a:t>At”, </a:t>
            </a:r>
            <a:r>
              <a:rPr lang="en-US" dirty="0" smtClean="0"/>
              <a:t>“Get </a:t>
            </a:r>
            <a:r>
              <a:rPr lang="en-US" dirty="0"/>
              <a:t>a Good Look </a:t>
            </a:r>
            <a:r>
              <a:rPr lang="en-US" dirty="0" smtClean="0"/>
              <a:t>At” </a:t>
            </a:r>
          </a:p>
          <a:p>
            <a:r>
              <a:rPr lang="en-US" dirty="0" smtClean="0"/>
              <a:t>Easy parallelism with “do-together”</a:t>
            </a:r>
          </a:p>
          <a:p>
            <a:pPr marL="344487" lvl="1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ArmsOut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 smtClean="0"/>
              <a:t>DoTogether</a:t>
            </a:r>
            <a:r>
              <a:rPr lang="en-US" dirty="0" smtClean="0"/>
              <a:t>(</a:t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en-US" dirty="0" err="1" smtClean="0"/>
              <a:t>Bunny.Body.LeftArm.Turn</a:t>
            </a:r>
            <a:r>
              <a:rPr lang="en-US" dirty="0" smtClean="0"/>
              <a:t>(Left, 1/8),</a:t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en-US" dirty="0" err="1" smtClean="0"/>
              <a:t>Bunny.Body.RightArm.Turn</a:t>
            </a:r>
            <a:r>
              <a:rPr lang="en-US" dirty="0" smtClean="0"/>
              <a:t>(Right</a:t>
            </a:r>
            <a:r>
              <a:rPr lang="en-US" dirty="0"/>
              <a:t>, 1/8) ) </a:t>
            </a:r>
            <a:endParaRPr lang="en-US" dirty="0" smtClean="0"/>
          </a:p>
          <a:p>
            <a:r>
              <a:rPr lang="en-US" dirty="0" smtClean="0"/>
              <a:t>Create scene (by direct manipulation), then script</a:t>
            </a:r>
          </a:p>
          <a:p>
            <a:r>
              <a:rPr lang="en-US" dirty="0" smtClean="0"/>
              <a:t>All commands animated by default, so no sudden jumps, disappearing objects</a:t>
            </a:r>
          </a:p>
          <a:p>
            <a:r>
              <a:rPr lang="en-US" dirty="0" smtClean="0"/>
              <a:t>Early user of Python, switched to Java</a:t>
            </a:r>
          </a:p>
          <a:p>
            <a:r>
              <a:rPr lang="en-US" dirty="0" smtClean="0"/>
              <a:t>Lots of vocabulary fixes:</a:t>
            </a:r>
          </a:p>
          <a:p>
            <a:pPr lvl="1"/>
            <a:r>
              <a:rPr lang="en-US" dirty="0"/>
              <a:t>Resize, not Scale; Move, not Translate; Speed, not Rate; </a:t>
            </a:r>
            <a:r>
              <a:rPr lang="en-US" dirty="0" err="1"/>
              <a:t>FrontToBack</a:t>
            </a:r>
            <a:r>
              <a:rPr lang="en-US" dirty="0"/>
              <a:t>, not Depth: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83D-037C-4233-A5B9-6A378F34C5AF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6668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Alice,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13287"/>
          </a:xfrm>
        </p:spPr>
        <p:txBody>
          <a:bodyPr/>
          <a:lstStyle/>
          <a:p>
            <a:r>
              <a:rPr lang="en-US" sz="2800" dirty="0" smtClean="0"/>
              <a:t>Later versions: Avoid </a:t>
            </a:r>
            <a:r>
              <a:rPr lang="en-US" sz="2800" dirty="0"/>
              <a:t>syntax issues with drag-and-drop </a:t>
            </a:r>
            <a:r>
              <a:rPr lang="en-US" sz="2800" dirty="0" smtClean="0"/>
              <a:t>editing</a:t>
            </a:r>
          </a:p>
          <a:p>
            <a:r>
              <a:rPr lang="en-US" sz="2800" dirty="0" smtClean="0"/>
              <a:t>Testing in classrooms showed significantly better learning and </a:t>
            </a:r>
            <a:r>
              <a:rPr lang="en-US" sz="2800" dirty="0" smtClean="0"/>
              <a:t>retention</a:t>
            </a:r>
          </a:p>
          <a:p>
            <a:endParaRPr lang="en-US" sz="2000" dirty="0" smtClean="0">
              <a:hlinkClick r:id="rId2"/>
            </a:endParaRPr>
          </a:p>
          <a:p>
            <a:endParaRPr lang="en-US" sz="2000" dirty="0">
              <a:hlinkClick r:id="rId2"/>
            </a:endParaRPr>
          </a:p>
          <a:p>
            <a:endParaRPr lang="en-US" sz="2000" dirty="0" smtClean="0">
              <a:hlinkClick r:id="rId2"/>
            </a:endParaRPr>
          </a:p>
          <a:p>
            <a:r>
              <a:rPr lang="en-US" sz="2000" dirty="0" smtClean="0">
                <a:hlinkClick r:id="rId2"/>
              </a:rPr>
              <a:t>Tutorial video</a:t>
            </a:r>
            <a:br>
              <a:rPr lang="en-US" sz="2000" dirty="0" smtClean="0">
                <a:hlinkClick r:id="rId2"/>
              </a:rPr>
            </a:br>
            <a:r>
              <a:rPr lang="en-US" sz="2000" dirty="0" smtClean="0">
                <a:hlinkClick r:id="rId2"/>
              </a:rPr>
              <a:t>(from 2013)</a:t>
            </a:r>
            <a:br>
              <a:rPr lang="en-US" sz="2000" dirty="0" smtClean="0">
                <a:hlinkClick r:id="rId2"/>
              </a:rPr>
            </a:br>
            <a:r>
              <a:rPr lang="en-US" sz="2000" i="1" dirty="0" smtClean="0">
                <a:hlinkClick r:id="rId2"/>
              </a:rPr>
              <a:t>6:44</a:t>
            </a:r>
            <a:endParaRPr lang="en-US" sz="2000" i="1" dirty="0"/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2017 - Brad Myers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5047C-12C7-44A7-BF28-54770E346A6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/>
          <a:srcRect t="772" b="772"/>
          <a:stretch>
            <a:fillRect/>
          </a:stretch>
        </p:blipFill>
        <p:spPr bwMode="auto">
          <a:xfrm>
            <a:off x="2561770" y="3329448"/>
            <a:ext cx="6582230" cy="352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1153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76300"/>
          </a:xfrm>
        </p:spPr>
        <p:txBody>
          <a:bodyPr/>
          <a:lstStyle/>
          <a:p>
            <a:r>
              <a:rPr lang="en-US" altLang="en-US" dirty="0" smtClean="0"/>
              <a:t>HANDS</a:t>
            </a:r>
            <a:endParaRPr lang="en-US" alt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8538"/>
            <a:ext cx="8534400" cy="4830762"/>
          </a:xfrm>
        </p:spPr>
        <p:txBody>
          <a:bodyPr/>
          <a:lstStyle/>
          <a:p>
            <a:r>
              <a:rPr lang="en-US" sz="1400" dirty="0" smtClean="0"/>
              <a:t>J.F</a:t>
            </a:r>
            <a:r>
              <a:rPr lang="en-US" sz="1400" dirty="0"/>
              <a:t>. Pane, B.A. Myers and L.B. Miller.  “Using HCI Techniques to Design a More Usable Programming System,”</a:t>
            </a:r>
            <a:r>
              <a:rPr lang="en-US" sz="1400" i="1" dirty="0"/>
              <a:t> IEEE 2002 Symposia on Human Centric Computing Languages and Environments (HCC 2002), Arlington, VA,  September 3-6, 2002. 198-206. </a:t>
            </a:r>
            <a:endParaRPr lang="en-US" altLang="en-US" sz="1400" dirty="0" smtClean="0"/>
          </a:p>
          <a:p>
            <a:r>
              <a:rPr lang="en-US" altLang="en-US" dirty="0" smtClean="0"/>
              <a:t>PhD 2002 of John Pane (now at Rand in </a:t>
            </a:r>
            <a:r>
              <a:rPr lang="en-US" altLang="en-US" dirty="0" err="1" smtClean="0"/>
              <a:t>Pgh</a:t>
            </a:r>
            <a:r>
              <a:rPr lang="en-US" altLang="en-US" dirty="0" smtClean="0"/>
              <a:t>)</a:t>
            </a:r>
          </a:p>
          <a:p>
            <a:r>
              <a:rPr lang="en-US" altLang="en-US" dirty="0" smtClean="0"/>
              <a:t>Studies:</a:t>
            </a:r>
          </a:p>
          <a:p>
            <a:pPr lvl="1"/>
            <a:r>
              <a:rPr lang="en-US" altLang="en-US" dirty="0" smtClean="0"/>
              <a:t>How people naturally express programming concepts and algorithms</a:t>
            </a:r>
          </a:p>
          <a:p>
            <a:pPr lvl="2"/>
            <a:r>
              <a:rPr lang="en-US" altLang="en-US" dirty="0" smtClean="0"/>
              <a:t>1) Nine scenes from </a:t>
            </a:r>
            <a:r>
              <a:rPr lang="en-US" altLang="en-US" dirty="0" err="1" smtClean="0"/>
              <a:t>PacMan</a:t>
            </a:r>
            <a:endParaRPr lang="en-US" altLang="en-US" dirty="0" smtClean="0"/>
          </a:p>
          <a:p>
            <a:pPr lvl="2"/>
            <a:r>
              <a:rPr lang="en-US" altLang="en-US" dirty="0" smtClean="0"/>
              <a:t>2) Transforming and calculating data in a spreadsheet</a:t>
            </a:r>
          </a:p>
          <a:p>
            <a:pPr lvl="1"/>
            <a:r>
              <a:rPr lang="en-US" altLang="en-US" dirty="0" smtClean="0"/>
              <a:t>Specific issue of language design</a:t>
            </a:r>
          </a:p>
          <a:p>
            <a:pPr lvl="2"/>
            <a:r>
              <a:rPr lang="en-US" altLang="en-US" dirty="0" smtClean="0"/>
              <a:t>3) Selecting specific objects from a group (“and”, “or”, “not”)</a:t>
            </a:r>
          </a:p>
          <a:p>
            <a:pPr lvl="1"/>
            <a:r>
              <a:rPr lang="en-US" altLang="en-US" dirty="0" smtClean="0"/>
              <a:t>Lots of interesting results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smtClean="0"/>
              <a:t>Brad A. Myers, CMU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3200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Brad A. Myers, CMU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20762"/>
          </a:xfrm>
        </p:spPr>
        <p:txBody>
          <a:bodyPr/>
          <a:lstStyle/>
          <a:p>
            <a:r>
              <a:rPr lang="en-US" altLang="en-US" dirty="0"/>
              <a:t>Examples of Results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213" y="1143000"/>
            <a:ext cx="8812212" cy="5275263"/>
          </a:xfrm>
        </p:spPr>
        <p:txBody>
          <a:bodyPr/>
          <a:lstStyle/>
          <a:p>
            <a:pPr marL="282575" indent="-282575"/>
            <a:r>
              <a:rPr lang="en-US" altLang="en-US" sz="2400" dirty="0"/>
              <a:t>Rule-based style</a:t>
            </a:r>
            <a:br>
              <a:rPr lang="en-US" altLang="en-US" sz="2400" dirty="0"/>
            </a:br>
            <a:r>
              <a:rPr lang="en-US" altLang="en-US" sz="2400" i="1" dirty="0">
                <a:latin typeface="Helvetica" panose="020B0604020202020204" pitchFamily="34" charset="0"/>
              </a:rPr>
              <a:t>	</a:t>
            </a:r>
            <a:r>
              <a:rPr lang="en-US" altLang="en-US" sz="2000" i="1" dirty="0">
                <a:latin typeface="Times New Roman" panose="02020603050405020304" pitchFamily="18" charset="0"/>
              </a:rPr>
              <a:t>“If </a:t>
            </a:r>
            <a:r>
              <a:rPr lang="en-US" altLang="en-US" sz="2000" i="1" dirty="0" err="1">
                <a:latin typeface="Times New Roman" panose="02020603050405020304" pitchFamily="18" charset="0"/>
              </a:rPr>
              <a:t>PacMan</a:t>
            </a:r>
            <a:r>
              <a:rPr lang="en-US" altLang="en-US" sz="2000" i="1" dirty="0">
                <a:latin typeface="Times New Roman" panose="02020603050405020304" pitchFamily="18" charset="0"/>
              </a:rPr>
              <a:t> loses all his lives, its game over.”</a:t>
            </a:r>
          </a:p>
          <a:p>
            <a:pPr marL="282575" indent="-282575"/>
            <a:r>
              <a:rPr lang="en-US" altLang="en-US" sz="2400" dirty="0"/>
              <a:t>Set operations instead of iterations</a:t>
            </a:r>
            <a:br>
              <a:rPr lang="en-US" altLang="en-US" sz="2400" dirty="0"/>
            </a:br>
            <a:r>
              <a:rPr lang="en-US" altLang="en-US" sz="2400" dirty="0"/>
              <a:t>	</a:t>
            </a:r>
            <a:r>
              <a:rPr lang="en-US" altLang="en-US" sz="2000" i="1" dirty="0">
                <a:latin typeface="Times New Roman" panose="02020603050405020304" pitchFamily="18" charset="0"/>
              </a:rPr>
              <a:t>“When </a:t>
            </a:r>
            <a:r>
              <a:rPr lang="en-US" altLang="en-US" sz="2000" i="1" dirty="0" err="1">
                <a:latin typeface="Times New Roman" panose="02020603050405020304" pitchFamily="18" charset="0"/>
              </a:rPr>
              <a:t>PacMan</a:t>
            </a:r>
            <a:r>
              <a:rPr lang="en-US" altLang="en-US" sz="2000" i="1" dirty="0">
                <a:latin typeface="Times New Roman" panose="02020603050405020304" pitchFamily="18" charset="0"/>
              </a:rPr>
              <a:t> eats all of the dots, he goes to the next level.”</a:t>
            </a:r>
          </a:p>
          <a:p>
            <a:pPr marL="282575" indent="-282575"/>
            <a:r>
              <a:rPr lang="en-US" altLang="en-US" sz="2400" dirty="0"/>
              <a:t>“And”, “Or”, “Not” don’t match computer interpretation</a:t>
            </a:r>
          </a:p>
          <a:p>
            <a:pPr marL="282575" indent="-282575"/>
            <a:r>
              <a:rPr lang="en-US" altLang="en-US" sz="2400" dirty="0" smtClean="0"/>
              <a:t>Most </a:t>
            </a:r>
            <a:r>
              <a:rPr lang="en-US" altLang="en-US" sz="2400" dirty="0"/>
              <a:t>arithmetic used natural language style</a:t>
            </a:r>
            <a:br>
              <a:rPr lang="en-US" altLang="en-US" sz="2400" dirty="0"/>
            </a:br>
            <a:r>
              <a:rPr lang="en-US" altLang="en-US" sz="2400" dirty="0"/>
              <a:t>	</a:t>
            </a:r>
            <a:r>
              <a:rPr lang="en-US" altLang="en-US" sz="2000" i="1" dirty="0">
                <a:latin typeface="Times New Roman" panose="02020603050405020304" pitchFamily="18" charset="0"/>
              </a:rPr>
              <a:t>“When </a:t>
            </a:r>
            <a:r>
              <a:rPr lang="en-US" altLang="en-US" sz="2000" i="1" dirty="0" err="1">
                <a:latin typeface="Times New Roman" panose="02020603050405020304" pitchFamily="18" charset="0"/>
              </a:rPr>
              <a:t>PacMan</a:t>
            </a:r>
            <a:r>
              <a:rPr lang="en-US" altLang="en-US" sz="2000" i="1" dirty="0">
                <a:latin typeface="Times New Roman" panose="02020603050405020304" pitchFamily="18" charset="0"/>
              </a:rPr>
              <a:t> eats a big dot, the score goes up 100.”</a:t>
            </a:r>
          </a:p>
          <a:p>
            <a:pPr marL="282575" indent="-282575"/>
            <a:r>
              <a:rPr lang="en-US" altLang="en-US" sz="2400" dirty="0"/>
              <a:t>Operations suggest data as lists, not arrays</a:t>
            </a:r>
          </a:p>
          <a:p>
            <a:pPr marL="631825" lvl="1" indent="-234950"/>
            <a:r>
              <a:rPr lang="en-US" altLang="en-US" sz="2000" dirty="0"/>
              <a:t>People don’t make space before inserting</a:t>
            </a:r>
          </a:p>
          <a:p>
            <a:pPr marL="282575" indent="-282575"/>
            <a:r>
              <a:rPr lang="en-US" altLang="en-US" sz="2400" dirty="0"/>
              <a:t>Objects normally moving</a:t>
            </a:r>
            <a:r>
              <a:rPr lang="en-US" altLang="en-US" dirty="0">
                <a:latin typeface="Verdana" panose="020B0604030504040204" pitchFamily="34" charset="0"/>
              </a:rPr>
              <a:t/>
            </a:r>
            <a:br>
              <a:rPr lang="en-US" altLang="en-US" dirty="0">
                <a:latin typeface="Verdana" panose="020B0604030504040204" pitchFamily="34" charset="0"/>
              </a:rPr>
            </a:br>
            <a:r>
              <a:rPr lang="en-US" altLang="en-US" sz="2400" i="1" dirty="0">
                <a:latin typeface="Times New Roman" panose="02020603050405020304" pitchFamily="18" charset="0"/>
              </a:rPr>
              <a:t>	</a:t>
            </a:r>
            <a:r>
              <a:rPr lang="en-US" altLang="en-US" sz="2000" i="1" dirty="0">
                <a:latin typeface="Times New Roman" panose="02020603050405020304" pitchFamily="18" charset="0"/>
              </a:rPr>
              <a:t>“If </a:t>
            </a:r>
            <a:r>
              <a:rPr lang="en-US" altLang="en-US" sz="2000" i="1" dirty="0" err="1">
                <a:latin typeface="Times New Roman" panose="02020603050405020304" pitchFamily="18" charset="0"/>
              </a:rPr>
              <a:t>PacMan</a:t>
            </a:r>
            <a:r>
              <a:rPr lang="en-US" altLang="en-US" sz="2000" i="1" dirty="0">
                <a:latin typeface="Times New Roman" panose="02020603050405020304" pitchFamily="18" charset="0"/>
              </a:rPr>
              <a:t> hits a wall, he stops.”</a:t>
            </a:r>
          </a:p>
          <a:p>
            <a:pPr marL="631825" lvl="1" indent="-234950"/>
            <a:r>
              <a:rPr lang="en-US" altLang="en-US" sz="2000" dirty="0"/>
              <a:t>so objects remember their own state</a:t>
            </a:r>
          </a:p>
        </p:txBody>
      </p:sp>
    </p:spTree>
    <p:extLst>
      <p:ext uri="{BB962C8B-B14F-4D97-AF65-F5344CB8AC3E}">
        <p14:creationId xmlns:p14="http://schemas.microsoft.com/office/powerpoint/2010/main" val="3158462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Brad A. Myers, CMU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New Language and System: HANDS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6388" y="1447800"/>
            <a:ext cx="8837612" cy="4916488"/>
          </a:xfrm>
        </p:spPr>
        <p:txBody>
          <a:bodyPr>
            <a:normAutofit lnSpcReduction="10000"/>
          </a:bodyPr>
          <a:lstStyle/>
          <a:p>
            <a:r>
              <a:rPr lang="en-US" altLang="en-US" sz="2800" dirty="0"/>
              <a:t>Properties:</a:t>
            </a:r>
          </a:p>
          <a:p>
            <a:pPr lvl="1"/>
            <a:r>
              <a:rPr lang="en-US" altLang="en-US" sz="2400" dirty="0"/>
              <a:t>All data visible on </a:t>
            </a:r>
            <a:r>
              <a:rPr lang="en-US" altLang="en-US" sz="2400" i="1" dirty="0"/>
              <a:t>cards</a:t>
            </a:r>
            <a:endParaRPr lang="en-US" altLang="en-US" sz="2400" dirty="0"/>
          </a:p>
          <a:p>
            <a:pPr lvl="1"/>
            <a:r>
              <a:rPr lang="en-US" altLang="en-US" sz="2400" dirty="0"/>
              <a:t>Metaphor of agent (Handy</a:t>
            </a:r>
            <a:br>
              <a:rPr lang="en-US" altLang="en-US" sz="2400" dirty="0"/>
            </a:br>
            <a:r>
              <a:rPr lang="en-US" altLang="en-US" sz="2400" dirty="0"/>
              <a:t>the dog) operating on cards</a:t>
            </a:r>
          </a:p>
          <a:p>
            <a:pPr lvl="1"/>
            <a:r>
              <a:rPr lang="en-US" altLang="en-US" sz="2400" dirty="0"/>
              <a:t>Natural language style for</a:t>
            </a:r>
            <a:br>
              <a:rPr lang="en-US" altLang="en-US" sz="2400" dirty="0"/>
            </a:br>
            <a:r>
              <a:rPr lang="en-US" altLang="en-US" sz="2400" dirty="0"/>
              <a:t>code</a:t>
            </a:r>
          </a:p>
          <a:p>
            <a:pPr lvl="1"/>
            <a:r>
              <a:rPr lang="en-US" altLang="en-US" sz="2400" dirty="0"/>
              <a:t>Domain-specific operations, like movement in a direction</a:t>
            </a:r>
          </a:p>
          <a:p>
            <a:pPr lvl="1"/>
            <a:r>
              <a:rPr lang="en-US" altLang="en-US" sz="2400" dirty="0"/>
              <a:t>All operations can operate on single items or sets of items</a:t>
            </a:r>
          </a:p>
          <a:p>
            <a:pPr lvl="1"/>
            <a:r>
              <a:rPr lang="en-US" altLang="en-US" sz="2400" dirty="0"/>
              <a:t>Sets can be dynamically constructed and used</a:t>
            </a:r>
          </a:p>
          <a:p>
            <a:pPr lvl="2"/>
            <a:r>
              <a:rPr lang="en-US" altLang="en-US" sz="2000" dirty="0"/>
              <a:t>“Set the speed of all bees to 0</a:t>
            </a:r>
            <a:r>
              <a:rPr lang="en-US" altLang="en-US" sz="2000" dirty="0" smtClean="0"/>
              <a:t>”</a:t>
            </a:r>
          </a:p>
          <a:p>
            <a:pPr lvl="1"/>
            <a:r>
              <a:rPr lang="en-US" altLang="en-US" sz="2300" dirty="0" smtClean="0"/>
              <a:t>Event handlers: “when U is typed”</a:t>
            </a:r>
            <a:endParaRPr lang="en-US" altLang="en-US" sz="2300" dirty="0"/>
          </a:p>
          <a:p>
            <a:r>
              <a:rPr lang="en-US" altLang="en-US" sz="2800" dirty="0"/>
              <a:t>See the video</a:t>
            </a:r>
            <a:r>
              <a:rPr lang="en-US" altLang="en-US" sz="2800" dirty="0" smtClean="0"/>
              <a:t>: </a:t>
            </a:r>
            <a:r>
              <a:rPr lang="en-US" sz="1800" i="1" dirty="0" smtClean="0">
                <a:hlinkClick r:id="rId3"/>
              </a:rPr>
              <a:t>YouTube </a:t>
            </a:r>
            <a:r>
              <a:rPr lang="en-US" sz="1800" i="1" dirty="0">
                <a:hlinkClick r:id="rId3"/>
              </a:rPr>
              <a:t>(7:36</a:t>
            </a:r>
            <a:r>
              <a:rPr lang="en-US" sz="1800" i="1" dirty="0" smtClean="0">
                <a:hlinkClick r:id="rId3"/>
              </a:rPr>
              <a:t>)</a:t>
            </a:r>
            <a:endParaRPr lang="en-US" sz="1800" i="1" dirty="0"/>
          </a:p>
        </p:txBody>
      </p:sp>
      <p:pic>
        <p:nvPicPr>
          <p:cNvPr id="26628" name="Picture 4" descr="HANDSOverviewWithCode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990600"/>
            <a:ext cx="4133850" cy="301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0117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r>
              <a:rPr lang="en-US" dirty="0" smtClean="0"/>
              <a:t>Scratch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7925"/>
          </a:xfrm>
        </p:spPr>
        <p:txBody>
          <a:bodyPr>
            <a:normAutofit lnSpcReduction="10000"/>
          </a:bodyPr>
          <a:lstStyle/>
          <a:p>
            <a:r>
              <a:rPr lang="en-US" sz="1400" dirty="0" smtClean="0"/>
              <a:t>Mitchel </a:t>
            </a:r>
            <a:r>
              <a:rPr lang="en-US" sz="1400" dirty="0"/>
              <a:t>Resnick, John Maloney, Andrés Monroy-Hernández, Natalie Rusk, Evelyn </a:t>
            </a:r>
            <a:r>
              <a:rPr lang="en-US" sz="1400" dirty="0" err="1"/>
              <a:t>Eastmond</a:t>
            </a:r>
            <a:r>
              <a:rPr lang="en-US" sz="1400" dirty="0"/>
              <a:t>, Karen Brennan, Amon Millner, Eric Rosenbaum, Jay Silver, Brian Silverman and Yasmin Kafai. “Scratch: Programming for All,” </a:t>
            </a:r>
            <a:r>
              <a:rPr lang="en-US" sz="1400" i="1" dirty="0"/>
              <a:t>Comm. ACM. 2009. </a:t>
            </a:r>
            <a:r>
              <a:rPr lang="en-US" sz="1400" b="1" i="1" dirty="0"/>
              <a:t>52(11). pp. 60-67. See also: http://scratch.mit.edu/. </a:t>
            </a:r>
          </a:p>
          <a:p>
            <a:r>
              <a:rPr lang="en-US" dirty="0" smtClean="0"/>
              <a:t>MIT has long history of helping kids program</a:t>
            </a:r>
          </a:p>
          <a:p>
            <a:pPr lvl="1"/>
            <a:r>
              <a:rPr lang="en-US" dirty="0" smtClean="0"/>
              <a:t>Logo (Seymour </a:t>
            </a:r>
            <a:r>
              <a:rPr lang="en-US" dirty="0" err="1" smtClean="0"/>
              <a:t>Papert</a:t>
            </a:r>
            <a:r>
              <a:rPr lang="en-US" dirty="0" smtClean="0"/>
              <a:t>, 1967)</a:t>
            </a:r>
          </a:p>
          <a:p>
            <a:pPr lvl="1"/>
            <a:r>
              <a:rPr lang="en-US" dirty="0" smtClean="0"/>
              <a:t>Lego </a:t>
            </a:r>
            <a:r>
              <a:rPr lang="en-US" dirty="0" err="1" smtClean="0"/>
              <a:t>Mindstorms</a:t>
            </a:r>
            <a:endParaRPr lang="en-US" dirty="0" smtClean="0"/>
          </a:p>
          <a:p>
            <a:pPr lvl="1"/>
            <a:r>
              <a:rPr lang="en-US" dirty="0"/>
              <a:t> </a:t>
            </a:r>
            <a:r>
              <a:rPr lang="en-US" dirty="0" smtClean="0">
                <a:hlinkClick r:id="rId2" tooltip="Constructionism (learning theory)"/>
              </a:rPr>
              <a:t>”Constructionist</a:t>
            </a:r>
            <a:r>
              <a:rPr lang="en-US" dirty="0" smtClean="0"/>
              <a:t>”</a:t>
            </a:r>
            <a:r>
              <a:rPr lang="en-US" dirty="0"/>
              <a:t> movement in education</a:t>
            </a:r>
            <a:endParaRPr lang="en-US" dirty="0" smtClean="0"/>
          </a:p>
          <a:p>
            <a:r>
              <a:rPr lang="en-US" dirty="0" smtClean="0"/>
              <a:t>Scratch comes out of that program (MIT Media Lab) – started about 2003</a:t>
            </a:r>
          </a:p>
          <a:p>
            <a:pPr lvl="1"/>
            <a:r>
              <a:rPr lang="en-US" dirty="0">
                <a:hlinkClick r:id="rId3"/>
              </a:rPr>
              <a:t>https://scratch.mit.edu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r>
              <a:rPr lang="en-US" dirty="0"/>
              <a:t>“Create stories, games, and </a:t>
            </a:r>
            <a:r>
              <a:rPr lang="en-US" dirty="0" smtClean="0"/>
              <a:t>animations</a:t>
            </a:r>
            <a:br>
              <a:rPr lang="en-US" dirty="0" smtClean="0"/>
            </a:br>
            <a:r>
              <a:rPr lang="en-US" dirty="0" smtClean="0"/>
              <a:t>Share </a:t>
            </a:r>
            <a:r>
              <a:rPr lang="en-US" dirty="0"/>
              <a:t>with others around the </a:t>
            </a:r>
            <a:r>
              <a:rPr lang="en-US" dirty="0" smtClean="0"/>
              <a:t>world”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2017 - Brad Myers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5047C-12C7-44A7-BF28-54770E346A6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21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Scratch, cont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5184239" cy="4606925"/>
          </a:xfrm>
        </p:spPr>
        <p:txBody>
          <a:bodyPr/>
          <a:lstStyle/>
          <a:p>
            <a:r>
              <a:rPr lang="en-US" dirty="0"/>
              <a:t>Metaphor of puzzle pieces with properties</a:t>
            </a:r>
          </a:p>
          <a:p>
            <a:pPr lvl="1"/>
            <a:r>
              <a:rPr lang="en-US" dirty="0" smtClean="0"/>
              <a:t>Connectors shaped by type to eliminate type errors</a:t>
            </a:r>
          </a:p>
          <a:p>
            <a:pPr lvl="1"/>
            <a:r>
              <a:rPr lang="en-US" dirty="0" smtClean="0"/>
              <a:t>Control structures wrap around</a:t>
            </a:r>
          </a:p>
          <a:p>
            <a:r>
              <a:rPr lang="en-US" dirty="0" smtClean="0"/>
              <a:t>Uses event handlers</a:t>
            </a:r>
            <a:br>
              <a:rPr lang="en-US" dirty="0" smtClean="0"/>
            </a:br>
            <a:r>
              <a:rPr lang="en-US" dirty="0" smtClean="0"/>
              <a:t>for behaviors</a:t>
            </a:r>
            <a:endParaRPr lang="en-US" dirty="0"/>
          </a:p>
          <a:p>
            <a:r>
              <a:rPr lang="en-US" sz="1800" dirty="0">
                <a:hlinkClick r:id="rId2"/>
              </a:rPr>
              <a:t>https://vimeo.com/65583694</a:t>
            </a:r>
            <a:r>
              <a:rPr lang="en-US" sz="1800" dirty="0"/>
              <a:t>, 1:37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2017 - Brad Myers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5047C-12C7-44A7-BF28-54770E346A6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48130" name="Picture 2" descr="http://deliveryimages.acm.org/10.1145/1600000/1592779/figs/f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439" y="269510"/>
            <a:ext cx="353377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2" name="Picture 4" descr="http://deliveryimages.acm.org/10.1145/1600000/1592779/figs/f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4062047"/>
            <a:ext cx="4495800" cy="279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320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543800" cy="839788"/>
          </a:xfrm>
        </p:spPr>
        <p:txBody>
          <a:bodyPr/>
          <a:lstStyle/>
          <a:p>
            <a:r>
              <a:rPr lang="en-US" dirty="0" err="1" smtClean="0"/>
              <a:t>AppInventor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477" y="992188"/>
            <a:ext cx="8458200" cy="4953000"/>
          </a:xfrm>
        </p:spPr>
        <p:txBody>
          <a:bodyPr/>
          <a:lstStyle/>
          <a:p>
            <a:r>
              <a:rPr lang="en-US" sz="2400" dirty="0" smtClean="0"/>
              <a:t>Ideas from Scratch to build real Apps for Android phones</a:t>
            </a:r>
          </a:p>
          <a:p>
            <a:pPr lvl="1"/>
            <a:r>
              <a:rPr lang="en-US" sz="2000" dirty="0" smtClean="0"/>
              <a:t>Briefly was a product from Google, while </a:t>
            </a:r>
            <a:r>
              <a:rPr lang="en-US" sz="2000" dirty="0"/>
              <a:t>Hal </a:t>
            </a:r>
            <a:r>
              <a:rPr lang="en-US" sz="2000" dirty="0" smtClean="0"/>
              <a:t>Abelson was on sabbatical there (2009)</a:t>
            </a:r>
          </a:p>
          <a:p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appinventor.mit.edu/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2 panel view, like</a:t>
            </a:r>
            <a:br>
              <a:rPr lang="en-US" sz="2400" dirty="0" smtClean="0"/>
            </a:br>
            <a:r>
              <a:rPr lang="en-US" sz="2400" dirty="0" smtClean="0"/>
              <a:t>LabVIEW</a:t>
            </a:r>
          </a:p>
          <a:p>
            <a:pPr lvl="1"/>
            <a:r>
              <a:rPr lang="en-US" sz="2000" dirty="0" smtClean="0"/>
              <a:t>Drag in elements</a:t>
            </a:r>
            <a:br>
              <a:rPr lang="en-US" sz="2000" dirty="0" smtClean="0"/>
            </a:br>
            <a:r>
              <a:rPr lang="en-US" sz="2000" dirty="0" smtClean="0"/>
              <a:t>for UI</a:t>
            </a:r>
          </a:p>
          <a:p>
            <a:pPr lvl="1"/>
            <a:r>
              <a:rPr lang="en-US" sz="2000" dirty="0" smtClean="0"/>
              <a:t>Blocks view for</a:t>
            </a:r>
            <a:br>
              <a:rPr lang="en-US" sz="2000" dirty="0" smtClean="0"/>
            </a:br>
            <a:r>
              <a:rPr lang="en-US" sz="2000" dirty="0" smtClean="0"/>
              <a:t>code</a:t>
            </a:r>
          </a:p>
          <a:p>
            <a:pPr lvl="1"/>
            <a:r>
              <a:rPr lang="en-US" sz="2000" dirty="0" smtClean="0"/>
              <a:t>event handlers</a:t>
            </a:r>
            <a:br>
              <a:rPr lang="en-US" sz="2000" dirty="0" smtClean="0"/>
            </a:br>
            <a:r>
              <a:rPr lang="en-US" sz="2000" dirty="0" smtClean="0"/>
              <a:t>using </a:t>
            </a:r>
            <a:r>
              <a:rPr lang="en-US" sz="2000" dirty="0"/>
              <a:t>“when</a:t>
            </a:r>
            <a:r>
              <a:rPr lang="en-US" sz="2000" dirty="0" smtClean="0"/>
              <a:t>”</a:t>
            </a: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2017 - Brad Myers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5047C-12C7-44A7-BF28-54770E346A6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2561423"/>
            <a:ext cx="5728771" cy="429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599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r>
              <a:rPr lang="en-US" dirty="0" smtClean="0"/>
              <a:t>Yahoo! </a:t>
            </a:r>
            <a:r>
              <a:rPr lang="en-US" dirty="0"/>
              <a:t>Pipes (</a:t>
            </a:r>
            <a:r>
              <a:rPr lang="en-US" dirty="0" smtClean="0"/>
              <a:t>2007 – 2015)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34033"/>
            <a:ext cx="8229600" cy="4857167"/>
          </a:xfrm>
        </p:spPr>
        <p:txBody>
          <a:bodyPr/>
          <a:lstStyle/>
          <a:p>
            <a:r>
              <a:rPr lang="en-US" sz="2400" dirty="0" smtClean="0"/>
              <a:t>Was a web application to process data feeds on the web</a:t>
            </a:r>
          </a:p>
          <a:p>
            <a:pPr lvl="1"/>
            <a:r>
              <a:rPr lang="en-US" sz="2000" dirty="0" smtClean="0"/>
              <a:t>Originally focused on “</a:t>
            </a:r>
            <a:r>
              <a:rPr lang="en-US" sz="2000" dirty="0"/>
              <a:t>RSS </a:t>
            </a:r>
            <a:r>
              <a:rPr lang="en-US" sz="2000" dirty="0" smtClean="0"/>
              <a:t>feeds”</a:t>
            </a:r>
          </a:p>
          <a:p>
            <a:r>
              <a:rPr lang="en-US" sz="2400" dirty="0" smtClean="0"/>
              <a:t>Visual data flow architecture, like LabVIEW</a:t>
            </a:r>
          </a:p>
          <a:p>
            <a:r>
              <a:rPr lang="en-US" sz="2400" dirty="0" smtClean="0"/>
              <a:t>Studies showed wasn’t easy for non-programmers to use</a:t>
            </a:r>
          </a:p>
          <a:p>
            <a:r>
              <a:rPr lang="en-US" sz="1400" dirty="0"/>
              <a:t>Sandeep K </a:t>
            </a:r>
            <a:r>
              <a:rPr lang="en-US" sz="1400" dirty="0" err="1"/>
              <a:t>Kuttal</a:t>
            </a:r>
            <a:r>
              <a:rPr lang="en-US" sz="1400" dirty="0"/>
              <a:t>, A. </a:t>
            </a:r>
            <a:r>
              <a:rPr lang="en-US" sz="1400" dirty="0" err="1"/>
              <a:t>Sarma</a:t>
            </a:r>
            <a:r>
              <a:rPr lang="en-US" sz="1400" dirty="0"/>
              <a:t>, and G. </a:t>
            </a:r>
            <a:r>
              <a:rPr lang="en-US" sz="1400" dirty="0" err="1"/>
              <a:t>Rothermel</a:t>
            </a:r>
            <a:r>
              <a:rPr lang="en-US" sz="1400" dirty="0"/>
              <a:t>, "Debugging Support for End-User Mashup Programming", in </a:t>
            </a:r>
            <a:r>
              <a:rPr lang="en-US" sz="1400" i="1" dirty="0"/>
              <a:t>Proceedings of Computer and Human Interactions - CHI</a:t>
            </a:r>
            <a:r>
              <a:rPr lang="en-US" sz="1400" dirty="0"/>
              <a:t>, Paris, </a:t>
            </a:r>
            <a:r>
              <a:rPr lang="en-US" sz="1400" dirty="0" err="1"/>
              <a:t>France,pages</a:t>
            </a:r>
            <a:r>
              <a:rPr lang="en-US" sz="1400" dirty="0"/>
              <a:t> 1609 - 1618, April 2013.[</a:t>
            </a:r>
            <a:r>
              <a:rPr lang="en-US" sz="1400" u="sng" dirty="0">
                <a:hlinkClick r:id="rId3"/>
              </a:rPr>
              <a:t>pdf</a:t>
            </a:r>
            <a:r>
              <a:rPr lang="en-US" sz="1400" dirty="0"/>
              <a:t>]</a:t>
            </a:r>
          </a:p>
          <a:p>
            <a:pPr lvl="1"/>
            <a:r>
              <a:rPr lang="en-US" sz="2000" dirty="0"/>
              <a:t>Issues </a:t>
            </a:r>
            <a:r>
              <a:rPr lang="en-US" sz="2000" dirty="0" smtClean="0"/>
              <a:t>with </a:t>
            </a:r>
            <a:br>
              <a:rPr lang="en-US" sz="2000" dirty="0" smtClean="0"/>
            </a:br>
            <a:r>
              <a:rPr lang="en-US" sz="2000" dirty="0" smtClean="0"/>
              <a:t>connections</a:t>
            </a:r>
            <a:r>
              <a:rPr lang="en-US" sz="2000" dirty="0"/>
              <a:t>,</a:t>
            </a:r>
            <a:br>
              <a:rPr lang="en-US" sz="2000" dirty="0"/>
            </a:br>
            <a:r>
              <a:rPr lang="en-US" sz="2000" dirty="0"/>
              <a:t>parameters,</a:t>
            </a:r>
            <a:br>
              <a:rPr lang="en-US" sz="2000" dirty="0"/>
            </a:br>
            <a:r>
              <a:rPr lang="en-US" sz="2000" dirty="0"/>
              <a:t>debugging, etc</a:t>
            </a:r>
            <a:r>
              <a:rPr lang="en-US" sz="2000" dirty="0" smtClean="0"/>
              <a:t>.</a:t>
            </a:r>
            <a:endParaRPr lang="en-US" sz="2000" dirty="0"/>
          </a:p>
          <a:p>
            <a:endParaRPr lang="en-US" sz="1800" i="1" dirty="0" smtClean="0">
              <a:hlinkClick r:id="rId4"/>
            </a:endParaRPr>
          </a:p>
          <a:p>
            <a:r>
              <a:rPr lang="en-US" sz="1800" i="1" dirty="0" smtClean="0">
                <a:hlinkClick r:id="rId4"/>
              </a:rPr>
              <a:t>Video</a:t>
            </a:r>
            <a:r>
              <a:rPr lang="en-US" sz="1800" i="1" dirty="0" smtClean="0"/>
              <a:t> (1:50) or</a:t>
            </a:r>
            <a:br>
              <a:rPr lang="en-US" sz="1800" i="1" dirty="0" smtClean="0"/>
            </a:br>
            <a:r>
              <a:rPr lang="en-US" sz="1800" i="1" dirty="0" smtClean="0">
                <a:hlinkClick r:id="rId5"/>
              </a:rPr>
              <a:t>tutorial</a:t>
            </a:r>
            <a:r>
              <a:rPr lang="en-US" sz="1800" i="1" dirty="0" smtClean="0"/>
              <a:t> (5:15)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2017 - Brad Myers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5047C-12C7-44A7-BF28-54770E346A6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55298" name="Picture 2" descr="Yahoo! Pipes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975" y="234161"/>
            <a:ext cx="1438275" cy="7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0" name="Picture 4" descr="Feed Computer icon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607" y="1477976"/>
            <a:ext cx="517106" cy="51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9000" y="3106316"/>
            <a:ext cx="5715000" cy="375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619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1328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Approaches to help novice programmers to be able to create dynamic interfaces</a:t>
            </a:r>
          </a:p>
          <a:p>
            <a:pPr lvl="1"/>
            <a:r>
              <a:rPr lang="en-US" dirty="0" smtClean="0"/>
              <a:t>Static interfaces can just be drawn</a:t>
            </a:r>
          </a:p>
          <a:p>
            <a:r>
              <a:rPr lang="en-US" dirty="0" smtClean="0"/>
              <a:t>Not counting PBD – covered in previous lecture</a:t>
            </a:r>
          </a:p>
          <a:p>
            <a:r>
              <a:rPr lang="en-US" dirty="0" smtClean="0"/>
              <a:t>Typically, also easier to program in general</a:t>
            </a:r>
          </a:p>
          <a:p>
            <a:pPr lvl="1"/>
            <a:r>
              <a:rPr lang="en-US" dirty="0" smtClean="0"/>
              <a:t>Most modern tools to make it easy to program focus on creating interactive software, like games, which have a UI</a:t>
            </a:r>
          </a:p>
          <a:p>
            <a:r>
              <a:rPr lang="en-US" dirty="0" smtClean="0"/>
              <a:t>Reminder: EUP = end-user programmers</a:t>
            </a:r>
          </a:p>
          <a:p>
            <a:pPr marL="342900" lvl="1" indent="-342900">
              <a:buClr>
                <a:schemeClr val="tx2"/>
              </a:buClr>
            </a:pPr>
            <a:r>
              <a:rPr lang="en-US" sz="3000" dirty="0">
                <a:ea typeface="+mn-ea"/>
                <a:cs typeface="+mn-cs"/>
              </a:rPr>
              <a:t>Definition: Visual Programming = “Programming in which more than one dimension* is used to convey semantics.”  </a:t>
            </a:r>
            <a:r>
              <a:rPr lang="en-US" sz="2000" i="1" dirty="0" smtClean="0">
                <a:solidFill>
                  <a:schemeClr val="accent2"/>
                </a:solidFill>
                <a:cs typeface="Tahoma" pitchFamily="34" charset="0"/>
              </a:rPr>
              <a:t>- [Myers</a:t>
            </a:r>
            <a:r>
              <a:rPr lang="en-US" sz="2000" i="1" dirty="0">
                <a:solidFill>
                  <a:schemeClr val="accent2"/>
                </a:solidFill>
                <a:cs typeface="Tahoma" pitchFamily="34" charset="0"/>
              </a:rPr>
              <a:t>, </a:t>
            </a:r>
            <a:r>
              <a:rPr lang="en-US" sz="2000" i="1" dirty="0" smtClean="0">
                <a:solidFill>
                  <a:schemeClr val="accent2"/>
                </a:solidFill>
                <a:cs typeface="Tahoma" pitchFamily="34" charset="0"/>
              </a:rPr>
              <a:t>1990]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2017 - Brad Myers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5047C-12C7-44A7-BF28-54770E346A6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250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Older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4801958" cy="4411662"/>
          </a:xfrm>
        </p:spPr>
        <p:txBody>
          <a:bodyPr/>
          <a:lstStyle/>
          <a:p>
            <a:r>
              <a:rPr lang="en-US" dirty="0" smtClean="0"/>
              <a:t>Older visual language systems did not necessarily help with UIs</a:t>
            </a:r>
          </a:p>
          <a:p>
            <a:r>
              <a:rPr lang="en-US" dirty="0" smtClean="0"/>
              <a:t>E.g., Pict from Ephraim </a:t>
            </a:r>
            <a:r>
              <a:rPr lang="en-US" dirty="0" err="1" smtClean="0"/>
              <a:t>Glinert</a:t>
            </a:r>
            <a:r>
              <a:rPr lang="en-US" dirty="0" smtClean="0"/>
              <a:t>, 1984 uses conventional flowcharts to program algorithms</a:t>
            </a:r>
          </a:p>
          <a:p>
            <a:r>
              <a:rPr lang="en-US" dirty="0" smtClean="0"/>
              <a:t>Goal: easier to learn programming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2017 - Brad Myers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5047C-12C7-44A7-BF28-54770E346A6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158" y="838200"/>
            <a:ext cx="3884842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398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 Covered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LabVIEW (1991)</a:t>
            </a:r>
          </a:p>
          <a:p>
            <a:r>
              <a:rPr lang="en-US" dirty="0" smtClean="0"/>
              <a:t>SUIT [</a:t>
            </a:r>
            <a:r>
              <a:rPr lang="en-US" dirty="0" err="1" smtClean="0"/>
              <a:t>Pausch</a:t>
            </a:r>
            <a:r>
              <a:rPr lang="en-US" dirty="0"/>
              <a:t>, </a:t>
            </a:r>
            <a:r>
              <a:rPr lang="en-US" dirty="0" smtClean="0"/>
              <a:t>1992]</a:t>
            </a:r>
          </a:p>
          <a:p>
            <a:r>
              <a:rPr lang="en-US" dirty="0"/>
              <a:t>Alice [</a:t>
            </a:r>
            <a:r>
              <a:rPr lang="en-US" dirty="0" err="1"/>
              <a:t>Pausch</a:t>
            </a:r>
            <a:r>
              <a:rPr lang="en-US" dirty="0"/>
              <a:t>, 1995]</a:t>
            </a:r>
          </a:p>
          <a:p>
            <a:r>
              <a:rPr lang="en-US" dirty="0" smtClean="0"/>
              <a:t>HANDS [Pane, 2002]</a:t>
            </a:r>
          </a:p>
          <a:p>
            <a:r>
              <a:rPr lang="en-US" dirty="0" smtClean="0"/>
              <a:t>Scratch (2003)</a:t>
            </a:r>
          </a:p>
          <a:p>
            <a:r>
              <a:rPr lang="en-US" dirty="0" err="1" smtClean="0"/>
              <a:t>AppInventor</a:t>
            </a:r>
            <a:r>
              <a:rPr lang="en-US" dirty="0" smtClean="0"/>
              <a:t> (2009)</a:t>
            </a:r>
          </a:p>
          <a:p>
            <a:r>
              <a:rPr lang="en-US" dirty="0" smtClean="0"/>
              <a:t>Yahoo! Pipes (2007 </a:t>
            </a:r>
            <a:r>
              <a:rPr lang="en-US" dirty="0"/>
              <a:t>– 2015)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2017 - Brad Myers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5047C-12C7-44A7-BF28-54770E346A6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38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195" y="-32310"/>
            <a:ext cx="8449519" cy="715962"/>
          </a:xfrm>
        </p:spPr>
        <p:txBody>
          <a:bodyPr/>
          <a:lstStyle/>
          <a:p>
            <a:r>
              <a:rPr lang="en-US" sz="2800" dirty="0" smtClean="0"/>
              <a:t>Historical trends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 rot="5400000" flipH="1" flipV="1">
            <a:off x="-483781" y="1791586"/>
            <a:ext cx="2199169" cy="444798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0" y="33528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1960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860699" y="3340398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1980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114800" y="33528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1990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553200" y="33528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2000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762000" y="1120572"/>
            <a:ext cx="175260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200" dirty="0" smtClean="0"/>
              <a:t>AMBIT/G/L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200" dirty="0" smtClean="0"/>
              <a:t>Grail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200" dirty="0" smtClean="0"/>
              <a:t>GAL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200" dirty="0" smtClean="0"/>
              <a:t>Graphical Program Editor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200" dirty="0" smtClean="0"/>
              <a:t>Query by Example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200" dirty="0" smtClean="0"/>
              <a:t>Pygmalion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200" dirty="0" smtClean="0"/>
              <a:t>I/O Pairs</a:t>
            </a:r>
            <a:endParaRPr lang="en-US" sz="1200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228600" y="3111798"/>
            <a:ext cx="838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" name="Oval 9"/>
          <p:cNvSpPr/>
          <p:nvPr/>
        </p:nvSpPr>
        <p:spPr bwMode="auto">
          <a:xfrm>
            <a:off x="304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133600" y="3035598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574823" y="3035598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556933" y="685800"/>
            <a:ext cx="1219200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200" dirty="0" smtClean="0"/>
              <a:t>Action Graphics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200" dirty="0" smtClean="0"/>
              <a:t>FORMAL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200" dirty="0" smtClean="0"/>
              <a:t>ThingLab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200" dirty="0" smtClean="0"/>
              <a:t>Hi-Visual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200" dirty="0" smtClean="0"/>
              <a:t>LabView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200" dirty="0" smtClean="0"/>
              <a:t>PROGRAPH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200" dirty="0" smtClean="0"/>
              <a:t>PIGS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200" dirty="0" smtClean="0"/>
              <a:t>Pict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200" dirty="0" smtClean="0"/>
              <a:t>Rehearsal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200" dirty="0" smtClean="0"/>
              <a:t>SmallStar</a:t>
            </a:r>
            <a:endParaRPr lang="en-US" sz="1200" dirty="0"/>
          </a:p>
        </p:txBody>
      </p:sp>
      <p:sp>
        <p:nvSpPr>
          <p:cNvPr id="40" name="Rectangle 39"/>
          <p:cNvSpPr/>
          <p:nvPr/>
        </p:nvSpPr>
        <p:spPr>
          <a:xfrm>
            <a:off x="3589866" y="880536"/>
            <a:ext cx="1600200" cy="2234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200" dirty="0" smtClean="0"/>
              <a:t>Forms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200" dirty="0" smtClean="0"/>
              <a:t>Editing by Example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200" dirty="0" smtClean="0"/>
              <a:t>PICT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200" dirty="0" smtClean="0"/>
              <a:t>Lotus 1-2-3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200" dirty="0" smtClean="0"/>
              <a:t>SIL-ICON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200" dirty="0" smtClean="0"/>
              <a:t>VisiCalc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200" dirty="0" smtClean="0"/>
              <a:t>HiGraphs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200" dirty="0" smtClean="0"/>
              <a:t>Miro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200" dirty="0" smtClean="0"/>
              <a:t>StateMaster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953000" y="1132367"/>
            <a:ext cx="1447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200" dirty="0"/>
              <a:t>Cube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200" dirty="0"/>
              <a:t>Cantata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200" dirty="0" smtClean="0"/>
              <a:t>SchemePaint</a:t>
            </a:r>
            <a:endParaRPr lang="en-US" sz="1200" dirty="0"/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200" dirty="0"/>
              <a:t>CODE 2.0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200" dirty="0"/>
              <a:t>Iconicode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200" dirty="0" smtClean="0"/>
              <a:t>MViews</a:t>
            </a:r>
          </a:p>
        </p:txBody>
      </p:sp>
      <p:cxnSp>
        <p:nvCxnSpPr>
          <p:cNvPr id="45" name="Straight Connector 44"/>
          <p:cNvCxnSpPr/>
          <p:nvPr/>
        </p:nvCxnSpPr>
        <p:spPr bwMode="auto">
          <a:xfrm rot="5400000" flipH="1" flipV="1">
            <a:off x="1332615" y="1791586"/>
            <a:ext cx="2199169" cy="444798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 rot="5400000" flipH="1" flipV="1">
            <a:off x="3773838" y="1791586"/>
            <a:ext cx="2199169" cy="444798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7" name="Oval 46"/>
          <p:cNvSpPr/>
          <p:nvPr/>
        </p:nvSpPr>
        <p:spPr bwMode="auto">
          <a:xfrm>
            <a:off x="6718001" y="3035598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8" name="Straight Connector 47"/>
          <p:cNvCxnSpPr/>
          <p:nvPr/>
        </p:nvCxnSpPr>
        <p:spPr bwMode="auto">
          <a:xfrm rot="5400000" flipH="1" flipV="1">
            <a:off x="5917016" y="1791586"/>
            <a:ext cx="2199169" cy="444798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52" name="Rectangle 51"/>
          <p:cNvSpPr/>
          <p:nvPr/>
        </p:nvSpPr>
        <p:spPr>
          <a:xfrm>
            <a:off x="304800" y="3733800"/>
            <a:ext cx="17526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7475" indent="-117475">
              <a:spcBef>
                <a:spcPct val="20000"/>
              </a:spcBef>
              <a:buClr>
                <a:schemeClr val="tx2"/>
              </a:buClr>
            </a:pPr>
            <a:r>
              <a:rPr lang="en-US" sz="1200" b="1" dirty="0" smtClean="0"/>
              <a:t>Techniques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100" dirty="0" smtClean="0"/>
              <a:t>Graphs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100" dirty="0" smtClean="0"/>
              <a:t>Flowcharts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100" dirty="0" smtClean="0"/>
              <a:t>Flowchart derivatives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100" dirty="0" smtClean="0"/>
              <a:t>FORMS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100" dirty="0" smtClean="0"/>
              <a:t>Demonstrational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981200" y="3733800"/>
            <a:ext cx="1600200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7475" indent="-117475">
              <a:spcBef>
                <a:spcPct val="20000"/>
              </a:spcBef>
              <a:buClr>
                <a:schemeClr val="tx2"/>
              </a:buClr>
            </a:pPr>
            <a:r>
              <a:rPr lang="en-US" sz="1200" b="1" dirty="0" smtClean="0"/>
              <a:t>Techniques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100" dirty="0" smtClean="0"/>
              <a:t>Graphs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100" dirty="0" smtClean="0"/>
              <a:t>Flowcharts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100" dirty="0" smtClean="0"/>
              <a:t>Flowchart derivatives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100" dirty="0" smtClean="0"/>
              <a:t>FORMS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100" dirty="0" smtClean="0"/>
              <a:t>Demonstrational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100" dirty="0" smtClean="0"/>
              <a:t>Data Flows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100" dirty="0" smtClean="0"/>
              <a:t>Spreadsheets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100" dirty="0" smtClean="0"/>
              <a:t>Matrices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100" dirty="0" smtClean="0"/>
              <a:t>Jigsaw Puzzles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100" dirty="0" smtClean="0"/>
              <a:t>Petri nets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100" dirty="0" smtClean="0"/>
              <a:t>Flowchart derivatives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019800" y="1143607"/>
            <a:ext cx="1447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200" dirty="0" smtClean="0"/>
              <a:t>AVS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200" dirty="0" smtClean="0"/>
              <a:t>Mondrian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200" dirty="0" smtClean="0"/>
              <a:t>ChemTrains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200" dirty="0" smtClean="0"/>
              <a:t>Vampire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200" dirty="0" smtClean="0"/>
              <a:t>VIPR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200" dirty="0" smtClean="0"/>
              <a:t>SPE</a:t>
            </a:r>
            <a:endParaRPr lang="en-US" sz="1200" dirty="0"/>
          </a:p>
        </p:txBody>
      </p:sp>
      <p:sp>
        <p:nvSpPr>
          <p:cNvPr id="56" name="Rectangle 55"/>
          <p:cNvSpPr/>
          <p:nvPr/>
        </p:nvSpPr>
        <p:spPr>
          <a:xfrm>
            <a:off x="3657600" y="3657600"/>
            <a:ext cx="2895600" cy="325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7475" indent="-117475">
              <a:spcBef>
                <a:spcPct val="20000"/>
              </a:spcBef>
              <a:buClr>
                <a:schemeClr val="tx2"/>
              </a:buClr>
            </a:pPr>
            <a:r>
              <a:rPr lang="en-US" sz="1200" b="1" dirty="0" smtClean="0"/>
              <a:t>Techniques/Goals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100" dirty="0" smtClean="0"/>
              <a:t>3D Rendering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100" dirty="0"/>
              <a:t> </a:t>
            </a:r>
            <a:r>
              <a:rPr lang="en-US" sz="1100" dirty="0" smtClean="0"/>
              <a:t>Visual Hierarchy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100" dirty="0" smtClean="0"/>
              <a:t>Procedures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100" dirty="0" smtClean="0"/>
              <a:t>Control Structures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100" dirty="0" smtClean="0"/>
              <a:t>Programmable Graphics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100" dirty="0" smtClean="0"/>
              <a:t>Animations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100" dirty="0" smtClean="0"/>
              <a:t>Video Imagery Exploitation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100" dirty="0"/>
              <a:t>G</a:t>
            </a:r>
            <a:r>
              <a:rPr lang="en-US" sz="1100" dirty="0" smtClean="0"/>
              <a:t>eneral purpose, declarative language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100" dirty="0" smtClean="0"/>
              <a:t>Audio, video and image processing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100" dirty="0" smtClean="0"/>
              <a:t>Graphical models from behavioral models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100" dirty="0" smtClean="0"/>
              <a:t>Learning and Cognitive abilities in vision processes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100" dirty="0" smtClean="0"/>
              <a:t>Handling Scalability, typing, and imperative design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100" dirty="0" smtClean="0"/>
              <a:t>Collaborative Software Development</a:t>
            </a:r>
          </a:p>
        </p:txBody>
      </p:sp>
      <p:sp>
        <p:nvSpPr>
          <p:cNvPr id="57" name="Rectangle 56"/>
          <p:cNvSpPr/>
          <p:nvPr/>
        </p:nvSpPr>
        <p:spPr>
          <a:xfrm>
            <a:off x="7315200" y="1143000"/>
            <a:ext cx="1447800" cy="160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200" dirty="0" smtClean="0"/>
              <a:t>LOFI/HIPI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200" dirty="0" smtClean="0"/>
              <a:t>FOXQ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200" dirty="0" smtClean="0"/>
              <a:t>VMQL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200" dirty="0" smtClean="0"/>
              <a:t>GXL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200" dirty="0" smtClean="0"/>
              <a:t>Euler View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200" dirty="0" smtClean="0"/>
              <a:t>Yahoo Pipes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200" dirty="0" smtClean="0"/>
              <a:t>Popfly</a:t>
            </a:r>
          </a:p>
        </p:txBody>
      </p:sp>
      <p:sp>
        <p:nvSpPr>
          <p:cNvPr id="58" name="Rectangle 57"/>
          <p:cNvSpPr/>
          <p:nvPr/>
        </p:nvSpPr>
        <p:spPr>
          <a:xfrm>
            <a:off x="6477000" y="3657600"/>
            <a:ext cx="2209800" cy="2680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7475" indent="-117475">
              <a:spcBef>
                <a:spcPct val="20000"/>
              </a:spcBef>
              <a:buClr>
                <a:schemeClr val="tx2"/>
              </a:buClr>
            </a:pPr>
            <a:r>
              <a:rPr lang="en-US" sz="1200" b="1" dirty="0" smtClean="0"/>
              <a:t>Techniques/Goals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100" dirty="0" smtClean="0"/>
              <a:t>Child Learning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100" dirty="0"/>
              <a:t> </a:t>
            </a:r>
            <a:r>
              <a:rPr lang="en-US" sz="1100" dirty="0" smtClean="0"/>
              <a:t>Xquery</a:t>
            </a:r>
            <a:r>
              <a:rPr lang="en-US" sz="1100" dirty="0"/>
              <a:t> </a:t>
            </a:r>
            <a:r>
              <a:rPr lang="en-US" sz="1100" dirty="0" smtClean="0"/>
              <a:t>by FORMS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100" dirty="0"/>
              <a:t> </a:t>
            </a:r>
            <a:r>
              <a:rPr lang="en-US" sz="1100" dirty="0" smtClean="0"/>
              <a:t>Spreadsheet Analysis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100" dirty="0"/>
              <a:t> </a:t>
            </a:r>
            <a:r>
              <a:rPr lang="en-US" sz="1100" dirty="0" smtClean="0"/>
              <a:t>Visual Model Query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100" dirty="0" smtClean="0"/>
              <a:t>Layouts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100" dirty="0" smtClean="0"/>
              <a:t>Specification and Interchange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100" dirty="0" smtClean="0"/>
              <a:t>Mashups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100" dirty="0" smtClean="0"/>
              <a:t>Web-based design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100" dirty="0" smtClean="0">
                <a:solidFill>
                  <a:srgbClr val="000000"/>
                </a:solidFill>
              </a:rPr>
              <a:t>Programming for end-users (non-Professionals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endParaRPr lang="en-US" sz="1100" dirty="0" smtClean="0"/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endParaRPr lang="en-US" sz="11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40895" y="5585909"/>
            <a:ext cx="1719804" cy="8402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From: </a:t>
            </a:r>
            <a:r>
              <a:rPr lang="en-US" b="1" dirty="0">
                <a:solidFill>
                  <a:schemeClr val="tx2"/>
                </a:solidFill>
              </a:rPr>
              <a:t>Vishal </a:t>
            </a:r>
            <a:r>
              <a:rPr lang="en-US" b="1" dirty="0" err="1" smtClean="0">
                <a:solidFill>
                  <a:schemeClr val="tx2"/>
                </a:solidFill>
              </a:rPr>
              <a:t>Dwivedi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05-830 in 2013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92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LABView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686800" cy="4411662"/>
          </a:xfrm>
        </p:spPr>
        <p:txBody>
          <a:bodyPr/>
          <a:lstStyle/>
          <a:p>
            <a:r>
              <a:rPr lang="en-US" dirty="0" smtClean="0"/>
              <a:t>One of the most successful visual programming systems</a:t>
            </a:r>
          </a:p>
          <a:p>
            <a:r>
              <a:rPr lang="en-US" dirty="0" smtClean="0"/>
              <a:t>Started about 1991 on Macintosh, still going</a:t>
            </a:r>
          </a:p>
          <a:p>
            <a:pPr lvl="1"/>
            <a:r>
              <a:rPr lang="en-US" dirty="0">
                <a:hlinkClick r:id="rId2"/>
              </a:rPr>
              <a:t>http://www.ni.com/labview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pPr lvl="1"/>
            <a:r>
              <a:rPr lang="en-US" sz="1400" dirty="0" smtClean="0"/>
              <a:t>J</a:t>
            </a:r>
            <a:r>
              <a:rPr lang="en-US" sz="1400" dirty="0"/>
              <a:t>. </a:t>
            </a:r>
            <a:r>
              <a:rPr lang="en-US" sz="1400" dirty="0" err="1"/>
              <a:t>Kodosky</a:t>
            </a:r>
            <a:r>
              <a:rPr lang="en-US" sz="1400" dirty="0"/>
              <a:t>, J. </a:t>
            </a:r>
            <a:r>
              <a:rPr lang="en-US" sz="1400" dirty="0" err="1"/>
              <a:t>MacCrisken</a:t>
            </a:r>
            <a:r>
              <a:rPr lang="en-US" sz="1400" dirty="0"/>
              <a:t> and G. </a:t>
            </a:r>
            <a:r>
              <a:rPr lang="en-US" sz="1400" dirty="0" err="1"/>
              <a:t>Rymar</a:t>
            </a:r>
            <a:r>
              <a:rPr lang="en-US" sz="1400" dirty="0"/>
              <a:t>.  “Visual programming using structured data flow,”</a:t>
            </a:r>
            <a:r>
              <a:rPr lang="en-US" sz="1400" i="1" dirty="0"/>
              <a:t> Visual Languages, 1991., Proceedings. 1991 IEEE Workshop on,  8-11 Oct 1991, 1991. pp. 34-39. </a:t>
            </a:r>
            <a:endParaRPr lang="en-US" sz="1400" dirty="0" smtClean="0"/>
          </a:p>
          <a:p>
            <a:r>
              <a:rPr lang="en-US" dirty="0" smtClean="0"/>
              <a:t>Focused on scientists and lab equipment</a:t>
            </a:r>
          </a:p>
          <a:p>
            <a:r>
              <a:rPr lang="en-US" dirty="0" smtClean="0"/>
              <a:t>Wiring diagram backend with </a:t>
            </a:r>
            <a:r>
              <a:rPr lang="en-US" dirty="0" smtClean="0">
                <a:solidFill>
                  <a:schemeClr val="tx2"/>
                </a:solidFill>
              </a:rPr>
              <a:t>front panel</a:t>
            </a:r>
          </a:p>
          <a:p>
            <a:pPr lvl="1"/>
            <a:r>
              <a:rPr lang="en-US" dirty="0" smtClean="0"/>
              <a:t>Drag and drop elements</a:t>
            </a:r>
          </a:p>
          <a:p>
            <a:pPr lvl="1"/>
            <a:r>
              <a:rPr lang="en-US" dirty="0" smtClean="0"/>
              <a:t>Data flow programming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2017 - Brad Myers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5047C-12C7-44A7-BF28-54770E346A6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409" y="685800"/>
            <a:ext cx="2639505" cy="79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24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0381"/>
            <a:ext cx="8229600" cy="4411662"/>
          </a:xfrm>
        </p:spPr>
        <p:txBody>
          <a:bodyPr/>
          <a:lstStyle/>
          <a:p>
            <a:r>
              <a:rPr lang="en-US" sz="2800" dirty="0" smtClean="0"/>
              <a:t>[</a:t>
            </a:r>
            <a:r>
              <a:rPr lang="en-US" sz="2800" dirty="0" err="1" smtClean="0"/>
              <a:t>Kodosky</a:t>
            </a:r>
            <a:r>
              <a:rPr lang="en-US" sz="2800" dirty="0" smtClean="0"/>
              <a:t>, 91]</a:t>
            </a:r>
          </a:p>
          <a:p>
            <a:r>
              <a:rPr lang="en-US" sz="2800" dirty="0" smtClean="0"/>
              <a:t>2-view approach</a:t>
            </a:r>
            <a:br>
              <a:rPr lang="en-US" sz="2800" dirty="0" smtClean="0"/>
            </a:br>
            <a:r>
              <a:rPr lang="en-US" sz="2800" dirty="0" smtClean="0"/>
              <a:t>very influential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2017 - Brad Myers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5047C-12C7-44A7-BF28-54770E346A6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736374"/>
            <a:ext cx="5858213" cy="544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915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26011"/>
          </a:xfrm>
        </p:spPr>
        <p:txBody>
          <a:bodyPr/>
          <a:lstStyle/>
          <a:p>
            <a:r>
              <a:rPr lang="en-US" dirty="0" smtClean="0"/>
              <a:t>SUIT (1992)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1820" b="1820"/>
          <a:stretch>
            <a:fillRect/>
          </a:stretch>
        </p:blipFill>
        <p:spPr>
          <a:xfrm>
            <a:off x="6271944" y="863166"/>
            <a:ext cx="2872056" cy="176733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8</a:t>
            </a:fld>
            <a:endParaRPr lang="en-US" alt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902621"/>
            <a:ext cx="6195744" cy="5955379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pPr marL="342900" indent="-342900">
              <a:buClr>
                <a:srgbClr val="7C1302"/>
              </a:buClr>
              <a:buSzPct val="70000"/>
              <a:buFont typeface="Wingdings" pitchFamily="2" charset="2"/>
              <a:buChar char="l"/>
              <a:tabLst>
                <a:tab pos="8342313" algn="r"/>
              </a:tabLst>
              <a:defRPr/>
            </a:pPr>
            <a:r>
              <a:rPr lang="en-US" sz="1600" dirty="0" err="1"/>
              <a:t>Pausch</a:t>
            </a:r>
            <a:r>
              <a:rPr lang="en-US" sz="1600" dirty="0"/>
              <a:t>, R., Conway, M., &amp; </a:t>
            </a:r>
            <a:r>
              <a:rPr lang="en-US" sz="1600" dirty="0" err="1"/>
              <a:t>DeLine</a:t>
            </a:r>
            <a:r>
              <a:rPr lang="en-US" sz="1600" dirty="0"/>
              <a:t>, R. (1992). Lesson </a:t>
            </a:r>
            <a:r>
              <a:rPr lang="en-US" sz="1600" dirty="0" smtClean="0"/>
              <a:t>Learned</a:t>
            </a:r>
            <a:br>
              <a:rPr lang="en-US" sz="1600" dirty="0" smtClean="0"/>
            </a:br>
            <a:r>
              <a:rPr lang="en-US" sz="1600" dirty="0" smtClean="0"/>
              <a:t>from </a:t>
            </a:r>
            <a:r>
              <a:rPr lang="en-US" sz="1600" dirty="0"/>
              <a:t>SUIT, the Simple User Interface Toolkit. </a:t>
            </a:r>
            <a:r>
              <a:rPr lang="en-US" sz="1600" i="1" dirty="0"/>
              <a:t>ACM Transactions on Information Systems</a:t>
            </a:r>
            <a:r>
              <a:rPr lang="en-US" sz="1600" dirty="0"/>
              <a:t>, 10(4), 320-344</a:t>
            </a:r>
            <a:r>
              <a:rPr lang="en-US" sz="1600" dirty="0" smtClean="0"/>
              <a:t>.</a:t>
            </a:r>
            <a:endParaRPr lang="en-US" sz="1600" kern="0" dirty="0" smtClean="0">
              <a:solidFill>
                <a:srgbClr val="000000"/>
              </a:solidFill>
            </a:endParaRPr>
          </a:p>
          <a:p>
            <a:pPr marL="34290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7C1302"/>
              </a:buClr>
              <a:buSzPct val="70000"/>
              <a:buFont typeface="Wingdings" pitchFamily="2" charset="2"/>
              <a:buChar char="l"/>
              <a:tabLst>
                <a:tab pos="8342313" algn="r"/>
              </a:tabLst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Simple User Interface Toolkit</a:t>
            </a:r>
          </a:p>
          <a:p>
            <a:pPr marL="34290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7C1302"/>
              </a:buClr>
              <a:buSzPct val="70000"/>
              <a:buFont typeface="Wingdings" pitchFamily="2" charset="2"/>
              <a:buChar char="l"/>
              <a:tabLst>
                <a:tab pos="8342313" algn="r"/>
              </a:tabLst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Implemented in C</a:t>
            </a:r>
          </a:p>
          <a:p>
            <a:pPr marL="800100" lvl="1" indent="-342900">
              <a:buClr>
                <a:srgbClr val="7C1302"/>
              </a:buClr>
              <a:buSzPct val="70000"/>
              <a:buFont typeface="Wingdings" pitchFamily="2" charset="2"/>
              <a:buChar char="l"/>
              <a:tabLst>
                <a:tab pos="8342313" algn="r"/>
              </a:tabLst>
              <a:defRPr/>
            </a:pPr>
            <a:r>
              <a:rPr lang="en-US" sz="2400" kern="0" dirty="0">
                <a:solidFill>
                  <a:srgbClr val="000000"/>
                </a:solidFill>
              </a:rPr>
              <a:t>Portable across UNIX, Macintosh, and DOS</a:t>
            </a:r>
            <a:endParaRPr lang="en-US" sz="2400" kern="0" dirty="0" smtClean="0">
              <a:solidFill>
                <a:srgbClr val="000000"/>
              </a:solidFill>
            </a:endParaRPr>
          </a:p>
          <a:p>
            <a:pPr marL="34290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7C1302"/>
              </a:buClr>
              <a:buSzPct val="70000"/>
              <a:buFont typeface="Wingdings" pitchFamily="2" charset="2"/>
              <a:buChar char="l"/>
              <a:tabLst>
                <a:tab pos="8342313" algn="r"/>
              </a:tabLst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Used in many courses at UVA</a:t>
            </a:r>
          </a:p>
          <a:p>
            <a:pPr marL="800100" lvl="1" indent="-342900">
              <a:buClr>
                <a:srgbClr val="7C1302"/>
              </a:buClr>
              <a:buSzPct val="70000"/>
              <a:buFont typeface="Wingdings" pitchFamily="2" charset="2"/>
              <a:buChar char="l"/>
              <a:tabLst>
                <a:tab pos="8342313" algn="r"/>
              </a:tabLst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Become productive in</a:t>
            </a:r>
            <a:br>
              <a:rPr lang="en-US" sz="2400" kern="0" dirty="0" smtClean="0">
                <a:solidFill>
                  <a:srgbClr val="000000"/>
                </a:solidFill>
              </a:rPr>
            </a:br>
            <a:r>
              <a:rPr lang="en-US" sz="2400" kern="0" dirty="0" smtClean="0">
                <a:solidFill>
                  <a:srgbClr val="000000"/>
                </a:solidFill>
              </a:rPr>
              <a:t>2½ hours, vs. weeks</a:t>
            </a:r>
          </a:p>
          <a:p>
            <a:pPr marL="342900" indent="-342900">
              <a:buClr>
                <a:srgbClr val="7C1302"/>
              </a:buClr>
              <a:buSzPct val="70000"/>
              <a:buFont typeface="Wingdings" pitchFamily="2" charset="2"/>
              <a:buChar char="l"/>
              <a:tabLst>
                <a:tab pos="8342313" algn="r"/>
              </a:tabLst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Iterative user testing</a:t>
            </a:r>
          </a:p>
          <a:p>
            <a:pPr marL="342900" indent="-342900">
              <a:buClr>
                <a:srgbClr val="7C1302"/>
              </a:buClr>
              <a:buSzPct val="70000"/>
              <a:buFont typeface="Wingdings" pitchFamily="2" charset="2"/>
              <a:buChar char="l"/>
              <a:tabLst>
                <a:tab pos="8342313" algn="r"/>
              </a:tabLst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Table of objects</a:t>
            </a:r>
          </a:p>
          <a:p>
            <a:pPr marL="800100" lvl="1" indent="-342900">
              <a:buClr>
                <a:srgbClr val="7C1302"/>
              </a:buClr>
              <a:buSzPct val="70000"/>
              <a:buFont typeface="Wingdings" pitchFamily="2" charset="2"/>
              <a:buChar char="l"/>
              <a:tabLst>
                <a:tab pos="8342313" algn="r"/>
              </a:tabLst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No inheritance – just global or local</a:t>
            </a:r>
          </a:p>
          <a:p>
            <a:pPr marL="800100" lvl="1" indent="-342900">
              <a:buClr>
                <a:srgbClr val="7C1302"/>
              </a:buClr>
              <a:buSzPct val="70000"/>
              <a:buFont typeface="Wingdings" pitchFamily="2" charset="2"/>
              <a:buChar char="l"/>
              <a:tabLst>
                <a:tab pos="8342313" algn="r"/>
              </a:tabLst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Property sheets</a:t>
            </a:r>
          </a:p>
          <a:p>
            <a:pPr marL="342900" indent="-342900">
              <a:buClr>
                <a:srgbClr val="7C1302"/>
              </a:buClr>
              <a:buSzPct val="70000"/>
              <a:buFont typeface="Wingdings" pitchFamily="2" charset="2"/>
              <a:buChar char="l"/>
              <a:tabLst>
                <a:tab pos="8342313" algn="r"/>
              </a:tabLst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Uses CTRL-SHIFT to avoid run/build mode</a:t>
            </a:r>
          </a:p>
          <a:p>
            <a:pPr marL="342900" indent="-342900">
              <a:buClr>
                <a:srgbClr val="7C1302"/>
              </a:buClr>
              <a:buSzPct val="70000"/>
              <a:buFont typeface="Wingdings" pitchFamily="2" charset="2"/>
              <a:buChar char="l"/>
              <a:tabLst>
                <a:tab pos="8342313" algn="r"/>
              </a:tabLst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Retained object model</a:t>
            </a:r>
          </a:p>
          <a:p>
            <a:pPr marL="342900" indent="-342900">
              <a:buClr>
                <a:srgbClr val="7C1302"/>
              </a:buClr>
              <a:buSzPct val="70000"/>
              <a:buFont typeface="Wingdings" pitchFamily="2" charset="2"/>
              <a:buChar char="l"/>
              <a:tabLst>
                <a:tab pos="8342313" algn="r"/>
              </a:tabLst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Data-linkages (constraints) through drag-and-drop</a:t>
            </a:r>
            <a:endParaRPr lang="en-US" sz="2400" kern="0" dirty="0">
              <a:solidFill>
                <a:srgbClr val="0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628" y="2895599"/>
            <a:ext cx="3281321" cy="27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0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606925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None/>
            </a:pPr>
            <a:r>
              <a:rPr lang="en-US" sz="1500" dirty="0"/>
              <a:t>Randy </a:t>
            </a:r>
            <a:r>
              <a:rPr lang="en-US" sz="1500" dirty="0" err="1"/>
              <a:t>Pausch</a:t>
            </a:r>
            <a:r>
              <a:rPr lang="en-US" sz="1500" dirty="0"/>
              <a:t>, Tommy Burnette, A.C. </a:t>
            </a:r>
            <a:r>
              <a:rPr lang="en-US" sz="1500" dirty="0" err="1"/>
              <a:t>Capehart</a:t>
            </a:r>
            <a:r>
              <a:rPr lang="en-US" sz="1500" dirty="0"/>
              <a:t>, Matthew Conway, Dennis Cosgrove, Rob </a:t>
            </a:r>
            <a:r>
              <a:rPr lang="en-US" sz="1500" dirty="0" err="1"/>
              <a:t>DeLine</a:t>
            </a:r>
            <a:r>
              <a:rPr lang="en-US" sz="1500" dirty="0"/>
              <a:t>, Jim Durbin, Rich </a:t>
            </a:r>
            <a:r>
              <a:rPr lang="en-US" sz="1500" dirty="0" err="1"/>
              <a:t>Gossweiler</a:t>
            </a:r>
            <a:r>
              <a:rPr lang="en-US" sz="1500" dirty="0"/>
              <a:t>, </a:t>
            </a:r>
            <a:r>
              <a:rPr lang="en-US" sz="1500" dirty="0" err="1"/>
              <a:t>Suichi</a:t>
            </a:r>
            <a:r>
              <a:rPr lang="en-US" sz="1500" dirty="0"/>
              <a:t> Koga and Jeff White. “Alice: A Rapid Prototyping System for 3D Graphics,” </a:t>
            </a:r>
            <a:r>
              <a:rPr lang="en-US" sz="1500" i="1" dirty="0"/>
              <a:t>IEEE Computer Graphics and Applications. 1995. 15(3). pp. 8-11. May. </a:t>
            </a:r>
          </a:p>
          <a:p>
            <a:pPr marL="285750" indent="-285750">
              <a:buNone/>
            </a:pPr>
            <a:r>
              <a:rPr lang="en-US" sz="1500" dirty="0"/>
              <a:t>Matthew Conway, Steve </a:t>
            </a:r>
            <a:r>
              <a:rPr lang="en-US" sz="1500" dirty="0" err="1"/>
              <a:t>Audia</a:t>
            </a:r>
            <a:r>
              <a:rPr lang="en-US" sz="1500" dirty="0"/>
              <a:t>, Tommy Burnette, Dennis Cosgrove, Kevin Christiansen, Rob </a:t>
            </a:r>
            <a:r>
              <a:rPr lang="en-US" sz="1500" dirty="0" err="1"/>
              <a:t>Deline</a:t>
            </a:r>
            <a:r>
              <a:rPr lang="en-US" sz="1500" dirty="0"/>
              <a:t>, Jim Durbin, Rich </a:t>
            </a:r>
            <a:r>
              <a:rPr lang="en-US" sz="1500" dirty="0" err="1"/>
              <a:t>Gossweiler</a:t>
            </a:r>
            <a:r>
              <a:rPr lang="en-US" sz="1500" dirty="0"/>
              <a:t>, Shuichi Koga, Chris Long, Beth Mallory, Steve </a:t>
            </a:r>
            <a:r>
              <a:rPr lang="en-US" sz="1500" dirty="0" err="1"/>
              <a:t>Miale</a:t>
            </a:r>
            <a:r>
              <a:rPr lang="en-US" sz="1500" dirty="0"/>
              <a:t>, Kristen </a:t>
            </a:r>
            <a:r>
              <a:rPr lang="en-US" sz="1500" dirty="0" err="1"/>
              <a:t>Monkaitis</a:t>
            </a:r>
            <a:r>
              <a:rPr lang="en-US" sz="1500" dirty="0"/>
              <a:t>, James Patten, Jeff Pierce, Joe </a:t>
            </a:r>
            <a:r>
              <a:rPr lang="en-US" sz="1500" dirty="0" err="1"/>
              <a:t>Shochet</a:t>
            </a:r>
            <a:r>
              <a:rPr lang="en-US" sz="1500" dirty="0"/>
              <a:t>, David </a:t>
            </a:r>
            <a:r>
              <a:rPr lang="en-US" sz="1500" dirty="0" err="1"/>
              <a:t>Staack</a:t>
            </a:r>
            <a:r>
              <a:rPr lang="en-US" sz="1500" dirty="0"/>
              <a:t>, Brian Stearns, Richard </a:t>
            </a:r>
            <a:r>
              <a:rPr lang="en-US" sz="1500" dirty="0" err="1"/>
              <a:t>Stoakley</a:t>
            </a:r>
            <a:r>
              <a:rPr lang="en-US" sz="1500" dirty="0"/>
              <a:t>, Chris </a:t>
            </a:r>
            <a:r>
              <a:rPr lang="en-US" sz="1500" dirty="0" err="1"/>
              <a:t>Sturgill</a:t>
            </a:r>
            <a:r>
              <a:rPr lang="en-US" sz="1500" dirty="0"/>
              <a:t>, John </a:t>
            </a:r>
            <a:r>
              <a:rPr lang="en-US" sz="1500" dirty="0" err="1"/>
              <a:t>Viega</a:t>
            </a:r>
            <a:r>
              <a:rPr lang="en-US" sz="1500" dirty="0"/>
              <a:t>, Jeff White, George Williams and Randy </a:t>
            </a:r>
            <a:r>
              <a:rPr lang="en-US" sz="1500" dirty="0" err="1"/>
              <a:t>Pausch</a:t>
            </a:r>
            <a:r>
              <a:rPr lang="en-US" sz="1500" dirty="0"/>
              <a:t>.  “Alice: Lessons Learned from Building a 3D System For Novices,”</a:t>
            </a:r>
            <a:r>
              <a:rPr lang="en-US" sz="1500" i="1" dirty="0"/>
              <a:t> Proceedings CHI'2000: Human Factors in Computing Systems, The Hague, The Netherlands,  Apr 1-6, 2000. pp. 486-493. http://</a:t>
            </a:r>
            <a:r>
              <a:rPr lang="en-US" sz="1500" i="1" dirty="0" smtClean="0"/>
              <a:t>www.alice.org</a:t>
            </a:r>
            <a:endParaRPr lang="en-US" sz="3900" dirty="0" smtClean="0"/>
          </a:p>
          <a:p>
            <a:r>
              <a:rPr lang="en-US" dirty="0" smtClean="0"/>
              <a:t>Started as a 3D extension to SUIT</a:t>
            </a:r>
          </a:p>
          <a:p>
            <a:r>
              <a:rPr lang="en-US" dirty="0"/>
              <a:t>PhD dissertation of Matthew Conway (1998)</a:t>
            </a:r>
          </a:p>
          <a:p>
            <a:r>
              <a:rPr lang="en-US" dirty="0" smtClean="0"/>
              <a:t>Grown to a large-scale system with books</a:t>
            </a:r>
          </a:p>
          <a:p>
            <a:pPr lvl="1"/>
            <a:r>
              <a:rPr lang="en-US" sz="2200" dirty="0" smtClean="0"/>
              <a:t>Wanda </a:t>
            </a:r>
            <a:r>
              <a:rPr lang="en-US" sz="2200" dirty="0" err="1"/>
              <a:t>Dann</a:t>
            </a:r>
            <a:r>
              <a:rPr lang="en-US" sz="2200" dirty="0"/>
              <a:t>, Steven Cooper and Randy </a:t>
            </a:r>
            <a:r>
              <a:rPr lang="en-US" sz="2200" dirty="0" err="1"/>
              <a:t>Pausch</a:t>
            </a:r>
            <a:r>
              <a:rPr lang="en-US" sz="2200" dirty="0"/>
              <a:t>. </a:t>
            </a:r>
            <a:r>
              <a:rPr lang="en-US" sz="2200" i="1" dirty="0"/>
              <a:t>Learning to Program With Alice. </a:t>
            </a:r>
            <a:r>
              <a:rPr lang="en-US" sz="2200" i="1" dirty="0" smtClean="0"/>
              <a:t>Prentice-Hall. August</a:t>
            </a:r>
            <a:r>
              <a:rPr lang="en-US" sz="2200" i="1" dirty="0"/>
              <a:t>, 2003</a:t>
            </a:r>
            <a:r>
              <a:rPr lang="en-US" sz="2200" i="1" dirty="0" smtClean="0"/>
              <a:t>.</a:t>
            </a:r>
            <a:endParaRPr lang="en-US" sz="2200" dirty="0" smtClean="0"/>
          </a:p>
          <a:p>
            <a:r>
              <a:rPr lang="en-US" dirty="0" smtClean="0"/>
              <a:t>Many more user studies of what students found easy and difficult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2017 - Brad Myers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5047C-12C7-44A7-BF28-54770E346A6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943407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21376</TotalTime>
  <Words>1190</Words>
  <Application>Microsoft Office PowerPoint</Application>
  <PresentationFormat>On-screen Show (4:3)</PresentationFormat>
  <Paragraphs>271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Helvetica</vt:lpstr>
      <vt:lpstr>Tahoma</vt:lpstr>
      <vt:lpstr>Times New Roman</vt:lpstr>
      <vt:lpstr>Verdana</vt:lpstr>
      <vt:lpstr>Wingdings</vt:lpstr>
      <vt:lpstr>lecture template_polo</vt:lpstr>
      <vt:lpstr>Lecture 19: Simple User Interface Toolkits and EUP for UIs</vt:lpstr>
      <vt:lpstr>Overview</vt:lpstr>
      <vt:lpstr>Older Approaches</vt:lpstr>
      <vt:lpstr>Systems Covered</vt:lpstr>
      <vt:lpstr>Historical trends</vt:lpstr>
      <vt:lpstr>LABView</vt:lpstr>
      <vt:lpstr>LabVIEW</vt:lpstr>
      <vt:lpstr>SUIT (1992)</vt:lpstr>
      <vt:lpstr>Alice</vt:lpstr>
      <vt:lpstr>Alice</vt:lpstr>
      <vt:lpstr>Alice, cont.</vt:lpstr>
      <vt:lpstr>HANDS</vt:lpstr>
      <vt:lpstr>Examples of Results</vt:lpstr>
      <vt:lpstr>New Language and System: HANDS</vt:lpstr>
      <vt:lpstr>Scratch</vt:lpstr>
      <vt:lpstr>Scratch, cont.</vt:lpstr>
      <vt:lpstr>AppInventor</vt:lpstr>
      <vt:lpstr>Yahoo! Pipes (2007 – 2015)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17: Component Technologies: Andrew, OLE, OpenDoc, Java Beans, Service-Oriented Architecture (SOA)</dc:title>
  <dc:creator>Brad Myers</dc:creator>
  <cp:lastModifiedBy>Brad Myers</cp:lastModifiedBy>
  <cp:revision>155</cp:revision>
  <cp:lastPrinted>1601-01-01T00:00:00Z</cp:lastPrinted>
  <dcterms:created xsi:type="dcterms:W3CDTF">2001-06-15T20:03:27Z</dcterms:created>
  <dcterms:modified xsi:type="dcterms:W3CDTF">2017-04-05T17:26:21Z</dcterms:modified>
</cp:coreProperties>
</file>