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notesMasterIdLst>
    <p:notesMasterId r:id="rId35"/>
  </p:notesMasterIdLst>
  <p:sldIdLst>
    <p:sldId id="256" r:id="rId2"/>
    <p:sldId id="257" r:id="rId3"/>
    <p:sldId id="258" r:id="rId4"/>
    <p:sldId id="259" r:id="rId5"/>
    <p:sldId id="278" r:id="rId6"/>
    <p:sldId id="260" r:id="rId7"/>
    <p:sldId id="261" r:id="rId8"/>
    <p:sldId id="277" r:id="rId9"/>
    <p:sldId id="281" r:id="rId10"/>
    <p:sldId id="262" r:id="rId11"/>
    <p:sldId id="263" r:id="rId12"/>
    <p:sldId id="264" r:id="rId13"/>
    <p:sldId id="267" r:id="rId14"/>
    <p:sldId id="265" r:id="rId15"/>
    <p:sldId id="282" r:id="rId16"/>
    <p:sldId id="268" r:id="rId17"/>
    <p:sldId id="279" r:id="rId18"/>
    <p:sldId id="269" r:id="rId19"/>
    <p:sldId id="287" r:id="rId20"/>
    <p:sldId id="270" r:id="rId21"/>
    <p:sldId id="271" r:id="rId22"/>
    <p:sldId id="272" r:id="rId23"/>
    <p:sldId id="273" r:id="rId24"/>
    <p:sldId id="275" r:id="rId25"/>
    <p:sldId id="280" r:id="rId26"/>
    <p:sldId id="283" r:id="rId27"/>
    <p:sldId id="284" r:id="rId28"/>
    <p:sldId id="288" r:id="rId29"/>
    <p:sldId id="289" r:id="rId30"/>
    <p:sldId id="290" r:id="rId31"/>
    <p:sldId id="285" r:id="rId32"/>
    <p:sldId id="286" r:id="rId33"/>
    <p:sldId id="291" r:id="rId34"/>
  </p:sldIdLst>
  <p:sldSz cx="9144000" cy="6858000" type="screen4x3"/>
  <p:notesSz cx="6858000" cy="9144000"/>
  <p:defaultTextStyle>
    <a:defPPr>
      <a:defRPr lang="en-US"/>
    </a:defPPr>
    <a:lvl1pPr algn="l" rtl="0" fontAlgn="base">
      <a:lnSpc>
        <a:spcPct val="90000"/>
      </a:lnSpc>
      <a:spcBef>
        <a:spcPct val="20000"/>
      </a:spcBef>
      <a:spcAft>
        <a:spcPct val="0"/>
      </a:spcAft>
      <a:buClr>
        <a:schemeClr val="hlink"/>
      </a:buClr>
      <a:buSzPct val="55000"/>
      <a:buFont typeface="Wingdings" pitchFamily="2" charset="2"/>
      <a:buChar char="n"/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lnSpc>
        <a:spcPct val="90000"/>
      </a:lnSpc>
      <a:spcBef>
        <a:spcPct val="20000"/>
      </a:spcBef>
      <a:spcAft>
        <a:spcPct val="0"/>
      </a:spcAft>
      <a:buClr>
        <a:schemeClr val="hlink"/>
      </a:buClr>
      <a:buSzPct val="55000"/>
      <a:buFont typeface="Wingdings" pitchFamily="2" charset="2"/>
      <a:buChar char="n"/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lnSpc>
        <a:spcPct val="90000"/>
      </a:lnSpc>
      <a:spcBef>
        <a:spcPct val="20000"/>
      </a:spcBef>
      <a:spcAft>
        <a:spcPct val="0"/>
      </a:spcAft>
      <a:buClr>
        <a:schemeClr val="hlink"/>
      </a:buClr>
      <a:buSzPct val="55000"/>
      <a:buFont typeface="Wingdings" pitchFamily="2" charset="2"/>
      <a:buChar char="n"/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lnSpc>
        <a:spcPct val="90000"/>
      </a:lnSpc>
      <a:spcBef>
        <a:spcPct val="20000"/>
      </a:spcBef>
      <a:spcAft>
        <a:spcPct val="0"/>
      </a:spcAft>
      <a:buClr>
        <a:schemeClr val="hlink"/>
      </a:buClr>
      <a:buSzPct val="55000"/>
      <a:buFont typeface="Wingdings" pitchFamily="2" charset="2"/>
      <a:buChar char="n"/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lnSpc>
        <a:spcPct val="90000"/>
      </a:lnSpc>
      <a:spcBef>
        <a:spcPct val="20000"/>
      </a:spcBef>
      <a:spcAft>
        <a:spcPct val="0"/>
      </a:spcAft>
      <a:buClr>
        <a:schemeClr val="hlink"/>
      </a:buClr>
      <a:buSzPct val="55000"/>
      <a:buFont typeface="Wingdings" pitchFamily="2" charset="2"/>
      <a:buChar char="n"/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0000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200" autoAdjust="0"/>
    <p:restoredTop sz="87772" autoAdjust="0"/>
  </p:normalViewPr>
  <p:slideViewPr>
    <p:cSldViewPr>
      <p:cViewPr varScale="1">
        <p:scale>
          <a:sx n="64" d="100"/>
          <a:sy n="64" d="100"/>
        </p:scale>
        <p:origin x="72" y="10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8.xml"/><Relationship Id="rId13" Type="http://schemas.openxmlformats.org/officeDocument/2006/relationships/slide" Target="slides/slide16.xml"/><Relationship Id="rId18" Type="http://schemas.openxmlformats.org/officeDocument/2006/relationships/slide" Target="slides/slide22.xml"/><Relationship Id="rId3" Type="http://schemas.openxmlformats.org/officeDocument/2006/relationships/slide" Target="slides/slide3.xml"/><Relationship Id="rId21" Type="http://schemas.openxmlformats.org/officeDocument/2006/relationships/slide" Target="slides/slide25.xml"/><Relationship Id="rId7" Type="http://schemas.openxmlformats.org/officeDocument/2006/relationships/slide" Target="slides/slide7.xml"/><Relationship Id="rId12" Type="http://schemas.openxmlformats.org/officeDocument/2006/relationships/slide" Target="slides/slide14.xml"/><Relationship Id="rId17" Type="http://schemas.openxmlformats.org/officeDocument/2006/relationships/slide" Target="slides/slide21.xml"/><Relationship Id="rId2" Type="http://schemas.openxmlformats.org/officeDocument/2006/relationships/slide" Target="slides/slide2.xml"/><Relationship Id="rId16" Type="http://schemas.openxmlformats.org/officeDocument/2006/relationships/slide" Target="slides/slide20.xml"/><Relationship Id="rId20" Type="http://schemas.openxmlformats.org/officeDocument/2006/relationships/slide" Target="slides/slide24.xml"/><Relationship Id="rId1" Type="http://schemas.openxmlformats.org/officeDocument/2006/relationships/slide" Target="slides/slide1.xml"/><Relationship Id="rId6" Type="http://schemas.openxmlformats.org/officeDocument/2006/relationships/slide" Target="slides/slide6.xml"/><Relationship Id="rId11" Type="http://schemas.openxmlformats.org/officeDocument/2006/relationships/slide" Target="slides/slide12.xml"/><Relationship Id="rId5" Type="http://schemas.openxmlformats.org/officeDocument/2006/relationships/slide" Target="slides/slide5.xml"/><Relationship Id="rId15" Type="http://schemas.openxmlformats.org/officeDocument/2006/relationships/slide" Target="slides/slide18.xml"/><Relationship Id="rId10" Type="http://schemas.openxmlformats.org/officeDocument/2006/relationships/slide" Target="slides/slide11.xml"/><Relationship Id="rId19" Type="http://schemas.openxmlformats.org/officeDocument/2006/relationships/slide" Target="slides/slide23.xml"/><Relationship Id="rId4" Type="http://schemas.openxmlformats.org/officeDocument/2006/relationships/slide" Target="slides/slide4.xml"/><Relationship Id="rId9" Type="http://schemas.openxmlformats.org/officeDocument/2006/relationships/slide" Target="slides/slide10.xml"/><Relationship Id="rId14" Type="http://schemas.openxmlformats.org/officeDocument/2006/relationships/slide" Target="slides/slide17.xml"/><Relationship Id="rId22" Type="http://schemas.openxmlformats.org/officeDocument/2006/relationships/slide" Target="slides/slide28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emf"/><Relationship Id="rId1" Type="http://schemas.openxmlformats.org/officeDocument/2006/relationships/image" Target="../media/image12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fld id="{BC78F283-1543-40E5-A4D6-6090A3FDA2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540BB7-015A-40B8-BE57-531F49F72305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F8C7B5-1D55-4F47-A56C-CB7AAB2636A6}" type="slidenum">
              <a:rPr lang="en-US"/>
              <a:pPr/>
              <a:t>28</a:t>
            </a:fld>
            <a:endParaRPr lang="en-US"/>
          </a:p>
        </p:txBody>
      </p:sp>
      <p:sp>
        <p:nvSpPr>
          <p:cNvPr id="343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3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0E273B-1CEA-4D92-8778-07957D681EF0}" type="slidenum">
              <a:rPr lang="en-US"/>
              <a:pPr/>
              <a:t>29</a:t>
            </a:fld>
            <a:endParaRPr lang="en-US"/>
          </a:p>
        </p:txBody>
      </p:sp>
      <p:sp>
        <p:nvSpPr>
          <p:cNvPr id="370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0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EA6D7F-BCFF-4514-A601-F3E036097E58}" type="slidenum">
              <a:rPr lang="en-US"/>
              <a:pPr/>
              <a:t>30</a:t>
            </a:fld>
            <a:endParaRPr lang="en-US"/>
          </a:p>
        </p:txBody>
      </p:sp>
      <p:sp>
        <p:nvSpPr>
          <p:cNvPr id="372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2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1"/>
          <p:cNvGrpSpPr>
            <a:grpSpLocks/>
          </p:cNvGrpSpPr>
          <p:nvPr/>
        </p:nvGrpSpPr>
        <p:grpSpPr bwMode="auto">
          <a:xfrm rot="5400000">
            <a:off x="-2967037" y="2967037"/>
            <a:ext cx="6858000" cy="923925"/>
            <a:chOff x="0" y="0"/>
            <a:chExt cx="5760" cy="128"/>
          </a:xfrm>
        </p:grpSpPr>
        <p:sp>
          <p:nvSpPr>
            <p:cNvPr id="5" name="Rectangle 42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43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44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45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pic>
        <p:nvPicPr>
          <p:cNvPr id="9" name="Picture 46" descr="red_hcii_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3513" y="4021138"/>
            <a:ext cx="1143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087438" y="1443038"/>
            <a:ext cx="7767637" cy="21336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altLang="en-US" smtClean="0"/>
              <a:t>Click to edit Master title style</a:t>
            </a:r>
            <a:endParaRPr lang="en-US" altLang="en-US"/>
          </a:p>
        </p:txBody>
      </p:sp>
      <p:sp>
        <p:nvSpPr>
          <p:cNvPr id="35840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570163" y="4425950"/>
            <a:ext cx="6264275" cy="16160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 altLang="en-US" smtClean="0"/>
              <a:t>Click to edit Master subtitle style</a:t>
            </a:r>
            <a:endParaRPr lang="en-US" altLang="en-US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2017 - Brad Myers</a:t>
            </a:r>
            <a:endParaRPr lang="en-US"/>
          </a:p>
        </p:txBody>
      </p:sp>
      <p:sp>
        <p:nvSpPr>
          <p:cNvPr id="12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55C20B-BD69-44C7-A527-9F6A4583B6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2017 - Brad Myers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880BB0-13EB-4B6D-8462-DB2AE2B2CD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2017 - Brad Myers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7DE45-B97F-48E8-912E-5486C3328C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2017 - Brad Myers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85047C-12C7-44A7-BF28-54770E346A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2017 - Brad Myers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B984FC-0EBB-49A8-92F9-0DC604E97B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2017 - Brad Myers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8F930-AAA9-4A45-8BB8-94DE64C213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2017 - Brad Myers</a:t>
            </a: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92DB15-4633-44E1-9FBB-9F84C44FD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2017 - Brad Myers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1A56D9-244A-440A-BC23-259A668BF7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2017 - Brad Myers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D71F64-BF60-4E54-87B6-358619F47B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2017 - Brad Myers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FAA7B9-CD4B-4DA8-830E-9DCD38453B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2017 - Brad Myers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656928-9E4E-4C34-BA40-1AB1E3335E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5" descr="red_hcii_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618288" y="134938"/>
            <a:ext cx="2386012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27" name="Group 44"/>
          <p:cNvGrpSpPr>
            <a:grpSpLocks/>
          </p:cNvGrpSpPr>
          <p:nvPr/>
        </p:nvGrpSpPr>
        <p:grpSpPr bwMode="auto">
          <a:xfrm>
            <a:off x="0" y="0"/>
            <a:ext cx="9144000" cy="93663"/>
            <a:chOff x="0" y="0"/>
            <a:chExt cx="5760" cy="128"/>
          </a:xfrm>
        </p:grpSpPr>
        <p:sp>
          <p:nvSpPr>
            <p:cNvPr id="357416" name="Rectangle 40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7417" name="Rectangle 41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7418" name="Rectangle 42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7419" name="Rectangle 43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2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5738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buNone/>
              <a:defRPr sz="10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5738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buNone/>
              <a:defRPr sz="1000"/>
            </a:lvl1pPr>
          </a:lstStyle>
          <a:p>
            <a:pPr>
              <a:defRPr/>
            </a:pPr>
            <a:r>
              <a:rPr lang="en-US" smtClean="0"/>
              <a:t>© 2017 - Brad Myers</a:t>
            </a:r>
            <a:endParaRPr lang="en-US"/>
          </a:p>
        </p:txBody>
      </p:sp>
      <p:sp>
        <p:nvSpPr>
          <p:cNvPr id="35738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None/>
              <a:defRPr sz="1000"/>
            </a:lvl1pPr>
          </a:lstStyle>
          <a:p>
            <a:pPr>
              <a:defRPr/>
            </a:pPr>
            <a:fld id="{E7E25CEA-0739-45B6-8AEA-FB79B96FC60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icrosoft.com/com/default.asp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stackoverflow.com/questions/3295496/what-is-a-java-bean-exactly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java.sun.com/products/javabeans/marketing.html" TargetMode="External"/><Relationship Id="rId2" Type="http://schemas.openxmlformats.org/officeDocument/2006/relationships/hyperlink" Target="http://docs.oracle.com/javase/8/docs/api/index.html?java/beans/Beans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jfind.com/listings/c4-1.shtml" TargetMode="External"/><Relationship Id="rId5" Type="http://schemas.openxmlformats.org/officeDocument/2006/relationships/hyperlink" Target="http://beans.cuesta.com/" TargetMode="External"/><Relationship Id="rId4" Type="http://schemas.openxmlformats.org/officeDocument/2006/relationships/hyperlink" Target="http://java.sun.com/products/javabeans/directory" TargetMode="Externa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heserverside.com/tt/articles/article.tss?l=J2EE-vs-DOTNET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3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2.png"/><Relationship Id="rId10" Type="http://schemas.openxmlformats.org/officeDocument/2006/relationships/image" Target="../media/image14.png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3.bin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cmu.edu/~NatProg/apiusability.html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cmu.edu/~AUIS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youtu.be/Xt74p7y54po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6800" y="1905000"/>
            <a:ext cx="7772400" cy="1143000"/>
          </a:xfrm>
        </p:spPr>
        <p:txBody>
          <a:bodyPr/>
          <a:lstStyle/>
          <a:p>
            <a:pPr algn="ctr" eaLnBrk="1" hangingPunct="1"/>
            <a:r>
              <a:rPr lang="en-US" sz="4000" dirty="0" smtClean="0"/>
              <a:t>Lecture </a:t>
            </a:r>
            <a:r>
              <a:rPr lang="en-US" sz="4000" dirty="0" smtClean="0"/>
              <a:t>18: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dirty="0" smtClean="0"/>
              <a:t>Component Technologies</a:t>
            </a:r>
            <a:r>
              <a:rPr lang="en-US" i="1" dirty="0" smtClean="0"/>
              <a:t>:</a:t>
            </a:r>
            <a:br>
              <a:rPr lang="en-US" i="1" dirty="0" smtClean="0"/>
            </a:br>
            <a:r>
              <a:rPr lang="en-US" sz="3200" dirty="0" smtClean="0"/>
              <a:t>Andrew, OLE, OpenDoc, Java Beans, Service-Oriented Architecture (SOA)</a:t>
            </a:r>
            <a:endParaRPr lang="en-US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124200" y="4191000"/>
            <a:ext cx="5867400" cy="1752600"/>
          </a:xfrm>
        </p:spPr>
        <p:txBody>
          <a:bodyPr/>
          <a:lstStyle/>
          <a:p>
            <a:pPr eaLnBrk="1" hangingPunct="1"/>
            <a:r>
              <a:rPr lang="en-US" dirty="0" smtClean="0"/>
              <a:t>Brad Myers</a:t>
            </a:r>
          </a:p>
          <a:p>
            <a:pPr eaLnBrk="1" hangingPunct="1"/>
            <a:endParaRPr lang="en-US" sz="1200" dirty="0" smtClean="0"/>
          </a:p>
          <a:p>
            <a:pPr eaLnBrk="1" hangingPunct="1"/>
            <a:r>
              <a:rPr lang="en-US" sz="700" dirty="0" smtClean="0"/>
              <a:t/>
            </a:r>
            <a:br>
              <a:rPr lang="en-US" sz="700" dirty="0" smtClean="0"/>
            </a:br>
            <a:r>
              <a:rPr lang="en-US" dirty="0" smtClean="0">
                <a:solidFill>
                  <a:srgbClr val="6E0000"/>
                </a:solidFill>
              </a:rPr>
              <a:t>05-830</a:t>
            </a:r>
            <a:r>
              <a:rPr lang="en-US" dirty="0" smtClean="0">
                <a:solidFill>
                  <a:srgbClr val="6E0000"/>
                </a:solidFill>
              </a:rPr>
              <a:t/>
            </a:r>
            <a:br>
              <a:rPr lang="en-US" dirty="0" smtClean="0">
                <a:solidFill>
                  <a:srgbClr val="6E0000"/>
                </a:solidFill>
              </a:rPr>
            </a:br>
            <a:r>
              <a:rPr lang="en-US" dirty="0" smtClean="0">
                <a:solidFill>
                  <a:srgbClr val="6E0000"/>
                </a:solidFill>
              </a:rPr>
              <a:t>Advanced User Interface </a:t>
            </a:r>
            <a:r>
              <a:rPr lang="en-US" dirty="0" smtClean="0">
                <a:solidFill>
                  <a:srgbClr val="6E0000"/>
                </a:solidFill>
              </a:rPr>
              <a:t>Software</a:t>
            </a:r>
          </a:p>
          <a:p>
            <a:pPr eaLnBrk="1" hangingPunct="1"/>
            <a:r>
              <a:rPr lang="en-US" dirty="0" smtClean="0">
                <a:solidFill>
                  <a:srgbClr val="6E0000"/>
                </a:solidFill>
              </a:rPr>
              <a:t>Spring, 2017</a:t>
            </a:r>
            <a:endParaRPr lang="en-US" dirty="0" smtClean="0">
              <a:solidFill>
                <a:srgbClr val="6E0000"/>
              </a:solidFill>
            </a:endParaRPr>
          </a:p>
        </p:txBody>
      </p:sp>
      <p:sp>
        <p:nvSpPr>
          <p:cNvPr id="3076" name="Rectangle 1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AAC8506-7AFA-4506-9EF4-92A3AAB4CCE0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2017 - Brad Myers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9600" cy="4411662"/>
          </a:xfrm>
        </p:spPr>
        <p:txBody>
          <a:bodyPr/>
          <a:lstStyle/>
          <a:p>
            <a:pPr eaLnBrk="1" hangingPunct="1"/>
            <a:r>
              <a:rPr lang="en-US" sz="2800" dirty="0" smtClean="0"/>
              <a:t>Microsoft's technology for components </a:t>
            </a:r>
          </a:p>
          <a:p>
            <a:pPr eaLnBrk="1" hangingPunct="1"/>
            <a:r>
              <a:rPr lang="en-US" sz="2800" dirty="0" smtClean="0"/>
              <a:t>"Object Linking and Embedding" </a:t>
            </a:r>
          </a:p>
          <a:p>
            <a:pPr eaLnBrk="1" hangingPunct="1"/>
            <a:r>
              <a:rPr lang="en-US" sz="2800" dirty="0" smtClean="0"/>
              <a:t>Quite complicated due to need to be </a:t>
            </a:r>
          </a:p>
          <a:p>
            <a:pPr lvl="1" eaLnBrk="1" hangingPunct="1"/>
            <a:r>
              <a:rPr lang="en-US" sz="2400" dirty="0" smtClean="0"/>
              <a:t>backwards compatible </a:t>
            </a:r>
          </a:p>
          <a:p>
            <a:pPr lvl="1" eaLnBrk="1" hangingPunct="1"/>
            <a:r>
              <a:rPr lang="en-US" sz="2400" dirty="0" smtClean="0"/>
              <a:t>language independent (multiple programming languages) </a:t>
            </a:r>
          </a:p>
          <a:p>
            <a:pPr lvl="1" eaLnBrk="1" hangingPunct="1"/>
            <a:r>
              <a:rPr lang="en-US" sz="2400" dirty="0" smtClean="0"/>
              <a:t>not shared address space </a:t>
            </a:r>
          </a:p>
          <a:p>
            <a:pPr eaLnBrk="1" hangingPunct="1"/>
            <a:r>
              <a:rPr lang="en-US" sz="2800" dirty="0" smtClean="0"/>
              <a:t>Somewhat easier if use MFC framework rather than raw C  or C++ calls </a:t>
            </a:r>
          </a:p>
          <a:p>
            <a:pPr eaLnBrk="1" hangingPunct="1"/>
            <a:r>
              <a:rPr lang="en-US" sz="2800" dirty="0" smtClean="0"/>
              <a:t>Based on "COM" = "Component Object Model“</a:t>
            </a:r>
          </a:p>
        </p:txBody>
      </p:sp>
      <p:sp>
        <p:nvSpPr>
          <p:cNvPr id="122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DF29C70-F433-44C3-88D9-1B7F96D42CFA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2017 - Brad Myers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Commercial Third-party components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229600" cy="4411662"/>
          </a:xfrm>
        </p:spPr>
        <p:txBody>
          <a:bodyPr/>
          <a:lstStyle/>
          <a:p>
            <a:pPr eaLnBrk="1" hangingPunct="1"/>
            <a:r>
              <a:rPr lang="en-US" dirty="0" smtClean="0"/>
              <a:t>"COM supports the only currently viable component marketplace. The market for third-party components based on COM has been estimated at US$670 million dollars in 1998, with a projected 65 percent compound annual growth rate, growing to approximately US$3 billion dollars by 2001. (Source: Giga Information Group)" </a:t>
            </a:r>
            <a:r>
              <a:rPr lang="en-US" dirty="0" smtClean="0">
                <a:hlinkClick r:id="rId2"/>
              </a:rPr>
              <a:t>http://www.microsoft.com/com/default.asp</a:t>
            </a:r>
            <a:r>
              <a:rPr lang="en-US" dirty="0" smtClean="0"/>
              <a:t> [as of </a:t>
            </a:r>
            <a:r>
              <a:rPr lang="en-US" dirty="0" smtClean="0"/>
              <a:t>1999, still valid in 2017]</a:t>
            </a:r>
            <a:endParaRPr lang="en-US" dirty="0" smtClean="0"/>
          </a:p>
        </p:txBody>
      </p:sp>
      <p:sp>
        <p:nvSpPr>
          <p:cNvPr id="133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221EBAA-1E4D-4BB6-BB9A-437BA2CBAE9B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2017 - Brad Myers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OLE, cont.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9600" cy="44116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also: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OLE Automation (control app from Visual Basic, etc.) 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000" dirty="0" smtClean="0"/>
              <a:t>Also for spell checkers, </a:t>
            </a:r>
            <a:r>
              <a:rPr lang="en-US" sz="2000" dirty="0" err="1" smtClean="0"/>
              <a:t>EndNote</a:t>
            </a:r>
            <a:r>
              <a:rPr lang="en-US" sz="2000" dirty="0" smtClean="0"/>
              <a:t>, etc.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OLE Controls (how create new widgets, especially for use with Visual Basic = VBX controls) 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Query OLE objects to ask them what "interfaces" (protocols) they support 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Then use the protocols for communication 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Embedded Object vs. Linked Object -- where the "real" data is 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"In-place activation" (not in OLE 1.0)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Double click to open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Modifies main </a:t>
            </a:r>
            <a:r>
              <a:rPr lang="en-US" sz="2400" dirty="0" err="1" smtClean="0"/>
              <a:t>menubars</a:t>
            </a:r>
            <a:endParaRPr lang="en-US" sz="2400" dirty="0" smtClean="0"/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0C6BFAD-E338-4B2D-B159-9EE081AB7D01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2017 - Brad Myers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152400"/>
            <a:ext cx="7793038" cy="685800"/>
          </a:xfrm>
        </p:spPr>
        <p:txBody>
          <a:bodyPr/>
          <a:lstStyle/>
          <a:p>
            <a:pPr eaLnBrk="1" hangingPunct="1"/>
            <a:r>
              <a:rPr lang="en-US" sz="4000" dirty="0" smtClean="0"/>
              <a:t>COM + OLE</a:t>
            </a:r>
            <a:endParaRPr lang="en-US" sz="4000" dirty="0" smtClean="0"/>
          </a:p>
        </p:txBody>
      </p:sp>
      <p:pic>
        <p:nvPicPr>
          <p:cNvPr id="17411" name="Picture 5" descr="lect17com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85800" y="990600"/>
            <a:ext cx="7585898" cy="5120481"/>
          </a:xfrm>
          <a:noFill/>
        </p:spPr>
      </p:pic>
      <p:sp>
        <p:nvSpPr>
          <p:cNvPr id="174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898F580-994C-4B61-B62A-F5C9A4974088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2017 - Brad Myers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ActiveX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229600" cy="44116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OLE renamed "ActiveX", which is designed for use with the Web 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Allows OLE controls to run inside Internet Explorer </a:t>
            </a:r>
            <a:r>
              <a:rPr lang="en-US" i="1" dirty="0" smtClean="0"/>
              <a:t>and</a:t>
            </a:r>
            <a:r>
              <a:rPr lang="en-US" dirty="0" smtClean="0"/>
              <a:t> for regular applications 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Java (or VB, Delphi, C, etc.) applications in an OLE wrapper 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"Encapsulation" of components 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Only runs on Win32 machines or in IE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Thousands of controls and components available</a:t>
            </a:r>
          </a:p>
        </p:txBody>
      </p:sp>
      <p:sp>
        <p:nvSpPr>
          <p:cNvPr id="153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4446522-6EED-4AEF-9477-0EA1C67275CB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2017 - Brad Myers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Corba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Common Object Requesting Broker Architecture</a:t>
            </a:r>
          </a:p>
          <a:p>
            <a:pPr eaLnBrk="1" hangingPunct="1"/>
            <a:r>
              <a:rPr lang="en-US" sz="2800" smtClean="0"/>
              <a:t>Object Management Group (OMG) standard for communication across machines</a:t>
            </a:r>
          </a:p>
          <a:p>
            <a:pPr eaLnBrk="1" hangingPunct="1"/>
            <a:r>
              <a:rPr lang="en-US" sz="2800" smtClean="0"/>
              <a:t>Remote object method calls</a:t>
            </a:r>
          </a:p>
          <a:p>
            <a:pPr eaLnBrk="1" hangingPunct="1"/>
            <a:r>
              <a:rPr lang="en-US" sz="2800" smtClean="0"/>
              <a:t>Language independent</a:t>
            </a:r>
          </a:p>
          <a:p>
            <a:pPr eaLnBrk="1" hangingPunct="1"/>
            <a:r>
              <a:rPr lang="en-US" sz="2800" smtClean="0"/>
              <a:t>1991-present</a:t>
            </a:r>
          </a:p>
          <a:p>
            <a:pPr eaLnBrk="1" hangingPunct="1"/>
            <a:r>
              <a:rPr lang="en-US" sz="2800" smtClean="0"/>
              <a:t>Define protocol in interface definition language (IDL)</a:t>
            </a:r>
          </a:p>
          <a:p>
            <a:pPr lvl="1" eaLnBrk="1" hangingPunct="1"/>
            <a:r>
              <a:rPr lang="en-US" sz="2400" smtClean="0"/>
              <a:t>C++ or Java-like</a:t>
            </a: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AFEC855-E3A3-4125-B81F-003E1C084A43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2017 - Brad Myers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OpenDoc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From Apple </a:t>
            </a:r>
          </a:p>
          <a:p>
            <a:pPr lvl="1" eaLnBrk="1" hangingPunct="1"/>
            <a:r>
              <a:rPr lang="en-US" smtClean="0"/>
              <a:t>Officially "CI Labs" consortium (with IBM, Novell, Adobe, 300 others...) </a:t>
            </a:r>
          </a:p>
          <a:p>
            <a:pPr lvl="1" eaLnBrk="1" hangingPunct="1"/>
            <a:r>
              <a:rPr lang="en-US" smtClean="0"/>
              <a:t>Now abandoned </a:t>
            </a:r>
          </a:p>
          <a:p>
            <a:pPr lvl="1" eaLnBrk="1" hangingPunct="1"/>
            <a:r>
              <a:rPr lang="en-US" smtClean="0"/>
              <a:t>approx, 1994 - 1997 </a:t>
            </a:r>
          </a:p>
          <a:p>
            <a:pPr eaLnBrk="1" hangingPunct="1"/>
            <a:r>
              <a:rPr lang="en-US" smtClean="0"/>
              <a:t>All C++, so easier to use </a:t>
            </a:r>
          </a:p>
          <a:p>
            <a:pPr lvl="1" eaLnBrk="1" hangingPunct="1"/>
            <a:r>
              <a:rPr lang="en-US" smtClean="0"/>
              <a:t>True object system with inheritance</a:t>
            </a:r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3205E84-B9CC-4F86-AFBA-CF3F4B4175C1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2017 - Brad Myers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OpenDoc, cont.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Addressed some perceived shortcomings of OLE: </a:t>
            </a:r>
          </a:p>
          <a:p>
            <a:pPr lvl="1" eaLnBrk="1" hangingPunct="1"/>
            <a:r>
              <a:rPr lang="en-US" sz="2000" dirty="0" smtClean="0"/>
              <a:t>Overlapping and non-rectangular shaped frames </a:t>
            </a:r>
          </a:p>
          <a:p>
            <a:pPr lvl="1" eaLnBrk="1" hangingPunct="1"/>
            <a:r>
              <a:rPr lang="en-US" sz="2000" dirty="0" smtClean="0"/>
              <a:t>Editing of multiple objects at same time </a:t>
            </a:r>
          </a:p>
          <a:p>
            <a:pPr lvl="1" eaLnBrk="1" hangingPunct="1"/>
            <a:r>
              <a:rPr lang="en-US" sz="2000" dirty="0" smtClean="0"/>
              <a:t>Active ("Live") objects </a:t>
            </a:r>
          </a:p>
          <a:p>
            <a:pPr lvl="1" eaLnBrk="1" hangingPunct="1"/>
            <a:r>
              <a:rPr lang="en-US" sz="2000" dirty="0" smtClean="0"/>
              <a:t>Better network support (CORBA compliant) </a:t>
            </a:r>
          </a:p>
          <a:p>
            <a:pPr lvl="1" eaLnBrk="1" hangingPunct="1"/>
            <a:r>
              <a:rPr lang="en-US" sz="2000" dirty="0" smtClean="0"/>
              <a:t>Claims less development effort than OLE </a:t>
            </a:r>
          </a:p>
          <a:p>
            <a:pPr eaLnBrk="1" hangingPunct="1"/>
            <a:r>
              <a:rPr lang="en-US" sz="2400" dirty="0" smtClean="0"/>
              <a:t>OpenDoc </a:t>
            </a:r>
            <a:r>
              <a:rPr lang="en-US" sz="2400" dirty="0" smtClean="0"/>
              <a:t>provided </a:t>
            </a:r>
            <a:r>
              <a:rPr lang="en-US" sz="2400" dirty="0" smtClean="0"/>
              <a:t>OLE compatibility </a:t>
            </a:r>
          </a:p>
          <a:p>
            <a:pPr eaLnBrk="1" hangingPunct="1"/>
            <a:r>
              <a:rPr lang="en-US" sz="2400" dirty="0" smtClean="0"/>
              <a:t>Formerly: http://www.opendoc.apple.com// now disappeared, also www.cilabs.org is gone also. </a:t>
            </a:r>
          </a:p>
          <a:p>
            <a:pPr eaLnBrk="1" hangingPunct="1"/>
            <a:r>
              <a:rPr lang="en-US" sz="2400" dirty="0" smtClean="0"/>
              <a:t>Pretty cool network browser "</a:t>
            </a:r>
            <a:r>
              <a:rPr lang="en-US" sz="2400" dirty="0" err="1" smtClean="0"/>
              <a:t>CyberDog</a:t>
            </a:r>
            <a:r>
              <a:rPr lang="en-US" sz="2400" dirty="0" smtClean="0"/>
              <a:t>" made with OpenDoc</a:t>
            </a:r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C1924FA-62C0-4B8C-BB31-957ECA7D9669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2017 - Brad Myers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639762"/>
          </a:xfrm>
        </p:spPr>
        <p:txBody>
          <a:bodyPr/>
          <a:lstStyle/>
          <a:p>
            <a:pPr eaLnBrk="1" hangingPunct="1"/>
            <a:r>
              <a:rPr lang="en-US" dirty="0" smtClean="0"/>
              <a:t>Java Beans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922337"/>
            <a:ext cx="8382000" cy="44878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Component technology for Java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Approx, late 1996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Different from Applets, since Applets don't interact with each other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Takes advantage of features of Java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Some added specifically to make components easier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"Platform Neutral" -- fully portable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Security for </a:t>
            </a:r>
            <a:r>
              <a:rPr lang="en-US" sz="2000" dirty="0" err="1" smtClean="0"/>
              <a:t>untrusted</a:t>
            </a:r>
            <a:r>
              <a:rPr lang="en-US" sz="2000" dirty="0" smtClean="0"/>
              <a:t> components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"Java Core Reflection" - for Introspection - to find out what methods a class supports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dirty="0" smtClean="0"/>
              <a:t>If follow "Design Patterns", then don't have to explicitly specify the interface – </a:t>
            </a:r>
            <a:r>
              <a:rPr lang="en-US" sz="1800" dirty="0" smtClean="0">
                <a:solidFill>
                  <a:srgbClr val="C00000"/>
                </a:solidFill>
              </a:rPr>
              <a:t>conventions that developers have to follow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dirty="0" smtClean="0"/>
              <a:t>e.g., </a:t>
            </a:r>
            <a:r>
              <a:rPr lang="en-US" sz="1800" dirty="0" err="1" smtClean="0"/>
              <a:t>GetFoo</a:t>
            </a:r>
            <a:r>
              <a:rPr lang="en-US" sz="1800" dirty="0" smtClean="0"/>
              <a:t>, </a:t>
            </a:r>
            <a:r>
              <a:rPr lang="en-US" sz="1800" dirty="0" err="1" smtClean="0"/>
              <a:t>SetFoo</a:t>
            </a:r>
            <a:r>
              <a:rPr lang="en-US" sz="1800" dirty="0" smtClean="0"/>
              <a:t> for the </a:t>
            </a:r>
            <a:r>
              <a:rPr lang="en-US" sz="1800" dirty="0" err="1" smtClean="0"/>
              <a:t>foo</a:t>
            </a:r>
            <a:r>
              <a:rPr lang="en-US" sz="1800" dirty="0" smtClean="0"/>
              <a:t> property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"Java Object Serialization" - to store to files ("persistence")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AWT/Swing - for layout and graphics</a:t>
            </a: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2638F32-5486-4F3F-B2D8-009AAC555E23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2017 - Brad Myers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600200"/>
            <a:ext cx="8490728" cy="2271713"/>
          </a:xfrm>
          <a:prstGeom prst="rect">
            <a:avLst/>
          </a:prstGeom>
          <a:noFill/>
          <a:ln w="9525" cap="flat" cmpd="sng">
            <a:solidFill>
              <a:srgbClr val="92D050"/>
            </a:solidFill>
            <a:prstDash val="solid"/>
            <a:miter lim="800000"/>
            <a:headEnd type="none" w="med" len="med"/>
            <a:tailEnd type="none" w="med" len="med"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hlinkClick r:id="rId3"/>
              </a:rPr>
              <a:t>What is a Java Bean exactly?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927475"/>
            <a:ext cx="8229600" cy="2549525"/>
          </a:xfrm>
        </p:spPr>
        <p:txBody>
          <a:bodyPr/>
          <a:lstStyle/>
          <a:p>
            <a:r>
              <a:rPr lang="en-US" sz="1800" dirty="0" smtClean="0">
                <a:hlinkClick r:id="rId3"/>
              </a:rPr>
              <a:t>http://stackoverflow.com/questions/3295496/what-is-a-java-bean-exactly</a:t>
            </a:r>
            <a:r>
              <a:rPr lang="en-US" sz="1800" dirty="0" smtClean="0"/>
              <a:t>  from Oct 30 '12</a:t>
            </a: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2017 - Brad Myers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5047C-12C7-44A7-BF28-54770E346A6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Overview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534400" cy="44116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Andrew Toolkit, OLE, OpenDoc, Java Beans</a:t>
            </a:r>
            <a:r>
              <a:rPr lang="en-US" sz="2400" dirty="0" smtClean="0"/>
              <a:t>,</a:t>
            </a:r>
            <a:br>
              <a:rPr lang="en-US" sz="2400" dirty="0" smtClean="0"/>
            </a:br>
            <a:r>
              <a:rPr lang="en-US" sz="2400" dirty="0" smtClean="0"/>
              <a:t>Microsoft </a:t>
            </a:r>
            <a:r>
              <a:rPr lang="en-US" sz="2400" dirty="0" err="1" smtClean="0"/>
              <a:t>.Net</a:t>
            </a:r>
            <a:r>
              <a:rPr lang="en-US" sz="2400" dirty="0" smtClean="0"/>
              <a:t>, Service-Oriented Architecture (SOA)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Goals: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Allow different applications to co-exist closely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dirty="0" smtClean="0"/>
              <a:t>Data from one to another be "active", unlike Cut and Paste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dirty="0" smtClean="0"/>
              <a:t>No need for an application to have a viewer for all kinds of data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dirty="0" smtClean="0"/>
              <a:t>Just invoke the right editor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Allow smaller applications because don't have to implement redundant functions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dirty="0" smtClean="0"/>
              <a:t>No need for Microsoft Word to implement a drawing program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dirty="0" smtClean="0"/>
              <a:t>PowerPoint and Excel can share a charting program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dirty="0" smtClean="0"/>
              <a:t>Reusable pieces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Allow applications from different vendors to cooperate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13074A2-D444-4D43-B947-A610383B95E5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2017 - Brad Myers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944562"/>
          </a:xfrm>
        </p:spPr>
        <p:txBody>
          <a:bodyPr/>
          <a:lstStyle/>
          <a:p>
            <a:pPr eaLnBrk="1" hangingPunct="1"/>
            <a:r>
              <a:rPr lang="en-US" dirty="0" smtClean="0"/>
              <a:t>Java Beans, cont.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44116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Goal: to be simple and small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Can be easily integrated into a builder tool (and edit exposed properties)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"Bridge" to OLE  and OpenDoc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Uses CORBA and remote method invocation for networking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"Real" support for networking and distributed computation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Each component runs in a separate address space (for security)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Beans Development Kit (BDK)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"</a:t>
            </a:r>
            <a:r>
              <a:rPr lang="en-US" sz="2400" dirty="0" err="1" smtClean="0"/>
              <a:t>BeanBox</a:t>
            </a:r>
            <a:r>
              <a:rPr lang="en-US" sz="2400" dirty="0" smtClean="0"/>
              <a:t>" -- container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Implements a kind of constraints with property-change-listeners</a:t>
            </a:r>
          </a:p>
        </p:txBody>
      </p:sp>
      <p:sp>
        <p:nvSpPr>
          <p:cNvPr id="2253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A628306-4AFE-4E77-8DF0-2EC40BBA3A35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2017 - Brad Myers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Java Beans Features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229600" cy="44116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b="1" dirty="0" smtClean="0"/>
              <a:t>Introspection</a:t>
            </a:r>
            <a:r>
              <a:rPr lang="en-US" sz="2800" dirty="0" smtClean="0"/>
              <a:t>: enables a builder tool to analyze how a Bean works 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b="1" dirty="0" smtClean="0"/>
              <a:t>Customization</a:t>
            </a:r>
            <a:r>
              <a:rPr lang="en-US" sz="2800" dirty="0" smtClean="0"/>
              <a:t>: enables a developer to use an app builder tool to customize the appearance and behavior of a Bean 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b="1" dirty="0" smtClean="0"/>
              <a:t>Events</a:t>
            </a:r>
            <a:r>
              <a:rPr lang="en-US" sz="2800" dirty="0" smtClean="0"/>
              <a:t>: enables Beans to communicate and connect together 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b="1" dirty="0" smtClean="0"/>
              <a:t>Properties</a:t>
            </a:r>
            <a:r>
              <a:rPr lang="en-US" sz="2800" dirty="0" smtClean="0"/>
              <a:t>: enable developers to customize and program with Beans 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b="1" dirty="0" smtClean="0"/>
              <a:t>Persistence</a:t>
            </a:r>
            <a:r>
              <a:rPr lang="en-US" sz="2800" dirty="0" smtClean="0"/>
              <a:t>: enables developers to customize Beans in an app builder, and then retrieve those Beans, with customized features intact, for future use</a:t>
            </a:r>
          </a:p>
        </p:txBody>
      </p:sp>
      <p:sp>
        <p:nvSpPr>
          <p:cNvPr id="2355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0802D1F-431E-40E2-868E-F7D052EF53CD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2017 - Brad Myers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Java 2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Extensible Runtime Containment and Services Protocol - find out about the container of the bean </a:t>
            </a:r>
          </a:p>
          <a:p>
            <a:pPr eaLnBrk="1" hangingPunct="1"/>
            <a:r>
              <a:rPr lang="en-US" smtClean="0"/>
              <a:t>The Drag and Drop Subsystem for the Java Foundation Classes - interoperate with native drag-and-drop </a:t>
            </a:r>
          </a:p>
          <a:p>
            <a:pPr eaLnBrk="1" hangingPunct="1"/>
            <a:r>
              <a:rPr lang="en-US" smtClean="0"/>
              <a:t>The JavaBeans Activation Framework - find type of data and what operations are available for it</a:t>
            </a:r>
          </a:p>
        </p:txBody>
      </p:sp>
      <p:sp>
        <p:nvSpPr>
          <p:cNvPr id="245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7BB9B4B-4F38-4730-9D7B-C4C07805FF4A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2017 - Brad Myers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Java Beans Spec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447800"/>
            <a:ext cx="8458200" cy="44116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JavaBeans Web Pages </a:t>
            </a:r>
            <a:r>
              <a:rPr lang="en-US" sz="1600" dirty="0"/>
              <a:t>(</a:t>
            </a:r>
            <a:r>
              <a:rPr lang="en-US" sz="1600" dirty="0">
                <a:hlinkClick r:id="rId2"/>
              </a:rPr>
              <a:t>http://</a:t>
            </a:r>
            <a:r>
              <a:rPr lang="en-US" sz="1600" dirty="0" smtClean="0">
                <a:hlinkClick r:id="rId2"/>
              </a:rPr>
              <a:t>docs.oracle.com/javase/8/docs/api/index.html?java/beans/Beans.html</a:t>
            </a:r>
            <a:r>
              <a:rPr lang="en-US" sz="1600" dirty="0" smtClean="0"/>
              <a:t>)</a:t>
            </a:r>
            <a:endParaRPr lang="en-US" sz="1800" dirty="0" smtClean="0"/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Not much changed since version 1.01 from December 1996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Never addressed: </a:t>
            </a:r>
            <a:r>
              <a:rPr lang="en-US" sz="2400" dirty="0" err="1" smtClean="0"/>
              <a:t>Menubar</a:t>
            </a:r>
            <a:r>
              <a:rPr lang="en-US" sz="2400" dirty="0" smtClean="0"/>
              <a:t> merging, etc.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Used to have a list of Commercial Beans from Java site, but all gone: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>
                <a:hlinkClick r:id="rId3"/>
              </a:rPr>
              <a:t>http://java.sun.com/products/javabeans/marketing.html</a:t>
            </a:r>
            <a:endParaRPr lang="en-US" sz="18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>
                <a:hlinkClick r:id="rId4"/>
              </a:rPr>
              <a:t>http://java.sun.com/products/javabeans/directory</a:t>
            </a:r>
            <a:endParaRPr lang="en-US" sz="18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>
                <a:hlinkClick r:id="rId5"/>
              </a:rPr>
              <a:t>http://beans.cuesta.com/</a:t>
            </a:r>
            <a:endParaRPr lang="en-US" sz="18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332 as of 4/24/00 up from 257 as of 4/19/99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trike="sngStrike" dirty="0" smtClean="0">
                <a:hlinkClick r:id="rId6"/>
              </a:rPr>
              <a:t>http://www.jfind.com/listings/c4-1.shtml</a:t>
            </a:r>
            <a:r>
              <a:rPr lang="en-US" sz="2000" strike="sngStrike" dirty="0" smtClean="0"/>
              <a:t> had 179 java beans (2009)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(none listed on Wikipedia)</a:t>
            </a:r>
          </a:p>
        </p:txBody>
      </p:sp>
      <p:sp>
        <p:nvSpPr>
          <p:cNvPr id="2560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65AFCF0-C150-4EC4-B897-D254DD1D4352}" type="slidenum">
              <a:rPr lang="en-US" smtClean="0"/>
              <a:pPr/>
              <a:t>23</a:t>
            </a:fld>
            <a:endParaRPr lang="en-US" smtClean="0"/>
          </a:p>
        </p:txBody>
      </p:sp>
      <p:cxnSp>
        <p:nvCxnSpPr>
          <p:cNvPr id="25605" name="Straight Connector 5"/>
          <p:cNvCxnSpPr>
            <a:cxnSpLocks noChangeShapeType="1"/>
          </p:cNvCxnSpPr>
          <p:nvPr/>
        </p:nvCxnSpPr>
        <p:spPr bwMode="auto">
          <a:xfrm>
            <a:off x="1066800" y="4114800"/>
            <a:ext cx="57912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25606" name="Straight Connector 6"/>
          <p:cNvCxnSpPr>
            <a:cxnSpLocks noChangeShapeType="1"/>
          </p:cNvCxnSpPr>
          <p:nvPr/>
        </p:nvCxnSpPr>
        <p:spPr bwMode="auto">
          <a:xfrm>
            <a:off x="1066800" y="4419600"/>
            <a:ext cx="57912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25607" name="Straight Connector 7"/>
          <p:cNvCxnSpPr>
            <a:cxnSpLocks noChangeShapeType="1"/>
          </p:cNvCxnSpPr>
          <p:nvPr/>
        </p:nvCxnSpPr>
        <p:spPr bwMode="auto">
          <a:xfrm>
            <a:off x="1066800" y="4724400"/>
            <a:ext cx="57912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2017 - Brad Myers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Microsoft's .Net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229600" cy="4411662"/>
          </a:xfrm>
        </p:spPr>
        <p:txBody>
          <a:bodyPr/>
          <a:lstStyle/>
          <a:p>
            <a:pPr eaLnBrk="1" hangingPunct="1"/>
            <a:r>
              <a:rPr lang="en-US" dirty="0" smtClean="0"/>
              <a:t>Announced mid-2000, released Summer 2001</a:t>
            </a:r>
          </a:p>
          <a:p>
            <a:pPr eaLnBrk="1" hangingPunct="1"/>
            <a:r>
              <a:rPr lang="en-US" dirty="0" smtClean="0"/>
              <a:t>Component technology for the Internet </a:t>
            </a:r>
          </a:p>
          <a:p>
            <a:pPr eaLnBrk="1" hangingPunct="1"/>
            <a:r>
              <a:rPr lang="en-US" dirty="0" smtClean="0"/>
              <a:t>Focus on putting “web services" together from parts by different vendors </a:t>
            </a:r>
          </a:p>
          <a:p>
            <a:pPr eaLnBrk="1" hangingPunct="1"/>
            <a:r>
              <a:rPr lang="en-US" dirty="0" smtClean="0"/>
              <a:t>see, for example:</a:t>
            </a:r>
          </a:p>
          <a:p>
            <a:pPr lvl="1" eaLnBrk="1" hangingPunct="1"/>
            <a:r>
              <a:rPr lang="en-US" i="1" dirty="0" smtClean="0"/>
              <a:t>J2EE vs. Microsoft.NET: A comparison of building XML-based web services</a:t>
            </a:r>
            <a:r>
              <a:rPr lang="en-US" dirty="0" smtClean="0"/>
              <a:t>, by Chad </a:t>
            </a:r>
            <a:r>
              <a:rPr lang="en-US" dirty="0" err="1" smtClean="0"/>
              <a:t>Vawter</a:t>
            </a:r>
            <a:r>
              <a:rPr lang="en-US" dirty="0" smtClean="0"/>
              <a:t> and Ed Roman June 2001.</a:t>
            </a:r>
            <a:br>
              <a:rPr lang="en-US" dirty="0" smtClean="0"/>
            </a:br>
            <a:r>
              <a:rPr lang="en-US" sz="1800" dirty="0" smtClean="0">
                <a:hlinkClick r:id="rId2"/>
              </a:rPr>
              <a:t>http://www.theserverside.com/tt/articles/article.tss?l=J2EE-vs-DOTNET</a:t>
            </a:r>
            <a:endParaRPr lang="en-US" sz="1800" dirty="0" smtClean="0"/>
          </a:p>
        </p:txBody>
      </p:sp>
      <p:sp>
        <p:nvSpPr>
          <p:cNvPr id="2662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F0516ED-1008-4772-86D1-D6219F9BB3F8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2017 - Brad Myers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.Net parts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Common Language Runtime (CLR)</a:t>
            </a:r>
          </a:p>
          <a:p>
            <a:pPr lvl="1" eaLnBrk="1" hangingPunct="1"/>
            <a:r>
              <a:rPr lang="en-US" smtClean="0"/>
              <a:t>Supports various language implementations</a:t>
            </a:r>
          </a:p>
          <a:p>
            <a:pPr eaLnBrk="1" hangingPunct="1"/>
            <a:r>
              <a:rPr lang="en-US" smtClean="0"/>
              <a:t>New languages, like C#</a:t>
            </a:r>
          </a:p>
          <a:p>
            <a:pPr eaLnBrk="1" hangingPunct="1"/>
            <a:r>
              <a:rPr lang="en-US" smtClean="0"/>
              <a:t>New version of Visual Basic, more OO</a:t>
            </a:r>
          </a:p>
          <a:p>
            <a:pPr eaLnBrk="1" hangingPunct="1"/>
            <a:r>
              <a:rPr lang="en-US" smtClean="0"/>
              <a:t>New SDKs for graphics, etc. accessible from C# and VB.Net</a:t>
            </a:r>
          </a:p>
          <a:p>
            <a:pPr lvl="1" eaLnBrk="1" hangingPunct="1"/>
            <a:r>
              <a:rPr lang="en-US" smtClean="0"/>
              <a:t>“.Net Compact Framework” for PocketPCs</a:t>
            </a:r>
          </a:p>
          <a:p>
            <a:pPr eaLnBrk="1" hangingPunct="1">
              <a:buSzTx/>
              <a:buFont typeface="Wingdings" pitchFamily="2" charset="2"/>
              <a:buChar char="F"/>
            </a:pPr>
            <a:r>
              <a:rPr lang="en-US" smtClean="0"/>
              <a:t>SDKs for communicating using XML as if remote procedure calls</a:t>
            </a:r>
          </a:p>
        </p:txBody>
      </p:sp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7680A60-56D1-4223-A219-952B2F12DB5D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2017 - Brad Myers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Service-Oriented Architecture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/>
          <a:lstStyle/>
          <a:p>
            <a:pPr eaLnBrk="1" hangingPunct="1"/>
            <a:r>
              <a:rPr lang="en-US" sz="2400" smtClean="0"/>
              <a:t>Like components on the Web</a:t>
            </a:r>
          </a:p>
          <a:p>
            <a:pPr eaLnBrk="1" hangingPunct="1"/>
            <a:r>
              <a:rPr lang="en-US" sz="2400" smtClean="0"/>
              <a:t>Also called “web services”</a:t>
            </a:r>
          </a:p>
          <a:p>
            <a:pPr eaLnBrk="1" hangingPunct="1"/>
            <a:r>
              <a:rPr lang="en-US" sz="2400" smtClean="0"/>
              <a:t>Each “service” (like a component) does a particular thing</a:t>
            </a:r>
          </a:p>
          <a:p>
            <a:pPr lvl="1" eaLnBrk="1" hangingPunct="1"/>
            <a:r>
              <a:rPr lang="en-US" sz="2000" smtClean="0"/>
              <a:t>May each be on different machines</a:t>
            </a:r>
          </a:p>
          <a:p>
            <a:pPr lvl="1" eaLnBrk="1" hangingPunct="1"/>
            <a:r>
              <a:rPr lang="en-US" sz="2000" smtClean="0"/>
              <a:t>Communicate to the client through messages</a:t>
            </a:r>
          </a:p>
          <a:p>
            <a:pPr lvl="1" eaLnBrk="1" hangingPunct="1"/>
            <a:r>
              <a:rPr lang="en-US" sz="2000" smtClean="0"/>
              <a:t>Services do not (usually) communicate with other services</a:t>
            </a:r>
          </a:p>
          <a:p>
            <a:pPr eaLnBrk="1" hangingPunct="1"/>
            <a:r>
              <a:rPr lang="en-US" sz="2400" smtClean="0"/>
              <a:t>Usually, services access or update a database</a:t>
            </a:r>
          </a:p>
          <a:p>
            <a:pPr eaLnBrk="1" hangingPunct="1"/>
            <a:r>
              <a:rPr lang="en-US" sz="2400" smtClean="0"/>
              <a:t>Concept: replaceable, composable</a:t>
            </a:r>
          </a:p>
          <a:p>
            <a:pPr lvl="1" eaLnBrk="1" hangingPunct="1"/>
            <a:r>
              <a:rPr lang="en-US" sz="2000" smtClean="0"/>
              <a:t>Get a credit card service from one vendor, and combine with ordering from a different vendor</a:t>
            </a: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009C930-36A3-4C42-B1E0-2C1F5DEE6789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2017 - Brad Myers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944562"/>
          </a:xfrm>
        </p:spPr>
        <p:txBody>
          <a:bodyPr/>
          <a:lstStyle/>
          <a:p>
            <a:pPr eaLnBrk="1" hangingPunct="1"/>
            <a:r>
              <a:rPr lang="en-US" dirty="0" smtClean="0"/>
              <a:t>SOA protocols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411662"/>
          </a:xfrm>
        </p:spPr>
        <p:txBody>
          <a:bodyPr/>
          <a:lstStyle/>
          <a:p>
            <a:pPr eaLnBrk="1" hangingPunct="1"/>
            <a:r>
              <a:rPr lang="en-US" dirty="0" smtClean="0"/>
              <a:t>Communicate to the services using a protocol over the web</a:t>
            </a:r>
          </a:p>
          <a:p>
            <a:pPr lvl="1" eaLnBrk="1" hangingPunct="1"/>
            <a:r>
              <a:rPr lang="en-US" dirty="0" smtClean="0"/>
              <a:t>Two popular methods: SOAP &amp; REST</a:t>
            </a:r>
          </a:p>
          <a:p>
            <a:pPr lvl="1" eaLnBrk="1" hangingPunct="1"/>
            <a:r>
              <a:rPr lang="en-US" dirty="0" smtClean="0"/>
              <a:t>SOAP: Simple Object Access Protocol uses XML to provide Remote-Procedure Call semantics</a:t>
            </a:r>
          </a:p>
          <a:p>
            <a:pPr lvl="2" eaLnBrk="1" hangingPunct="1"/>
            <a:r>
              <a:rPr lang="en-US" dirty="0" smtClean="0"/>
              <a:t>Started ~1998</a:t>
            </a:r>
          </a:p>
          <a:p>
            <a:pPr lvl="2" eaLnBrk="1" hangingPunct="1"/>
            <a:r>
              <a:rPr lang="en-US" dirty="0" smtClean="0"/>
              <a:t>Backed by Microsoft</a:t>
            </a:r>
          </a:p>
          <a:p>
            <a:pPr lvl="2" eaLnBrk="1" hangingPunct="1"/>
            <a:r>
              <a:rPr lang="en-US" dirty="0" smtClean="0"/>
              <a:t>SOAP for SOA adds WSDL spec of XML</a:t>
            </a:r>
          </a:p>
          <a:p>
            <a:pPr lvl="3" eaLnBrk="1" hangingPunct="1"/>
            <a:r>
              <a:rPr lang="en-US" dirty="0" smtClean="0"/>
              <a:t>Web Services Description Language ~ 2000, WSDL 2.0 in 2007</a:t>
            </a:r>
          </a:p>
          <a:p>
            <a:pPr lvl="2" eaLnBrk="1" hangingPunct="1"/>
            <a:r>
              <a:rPr lang="en-US" dirty="0" smtClean="0"/>
              <a:t>Complex set up, not flexible, WSDLs tend to be long and hard to understand</a:t>
            </a: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3E22CDE-AE3D-4EDB-BBB7-BA3409C3A55E}" type="slidenum">
              <a:rPr lang="en-US" smtClean="0"/>
              <a:pPr/>
              <a:t>27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2017 - Brad Myers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© 2017 - Brad Myers</a:t>
            </a:r>
            <a:endParaRPr lang="en-US"/>
          </a:p>
        </p:txBody>
      </p:sp>
      <p:sp>
        <p:nvSpPr>
          <p:cNvPr id="342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Study of APIs for eSOA</a:t>
            </a:r>
          </a:p>
        </p:txBody>
      </p:sp>
      <p:sp>
        <p:nvSpPr>
          <p:cNvPr id="342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411662"/>
          </a:xfrm>
        </p:spPr>
        <p:txBody>
          <a:bodyPr/>
          <a:lstStyle/>
          <a:p>
            <a:r>
              <a:rPr lang="en-US" sz="2800" dirty="0"/>
              <a:t>Sponsored by SAP</a:t>
            </a:r>
          </a:p>
          <a:p>
            <a:r>
              <a:rPr lang="en-US" sz="2800" dirty="0"/>
              <a:t>Study APIs for Enterprise </a:t>
            </a:r>
            <a:r>
              <a:rPr lang="en-US" sz="2800" dirty="0">
                <a:solidFill>
                  <a:schemeClr val="accent2"/>
                </a:solidFill>
              </a:rPr>
              <a:t>Service-Oriented Architectures</a:t>
            </a:r>
            <a:r>
              <a:rPr lang="en-US" sz="2800" dirty="0"/>
              <a:t> (“Web Services”)</a:t>
            </a:r>
          </a:p>
          <a:p>
            <a:r>
              <a:rPr lang="en-US" sz="2800" dirty="0"/>
              <a:t>Client-server architecture</a:t>
            </a:r>
          </a:p>
          <a:p>
            <a:pPr>
              <a:buFont typeface="Wingdings" pitchFamily="2" charset="2"/>
              <a:buNone/>
            </a:pPr>
            <a:r>
              <a:rPr lang="en-US" sz="2800" dirty="0"/>
              <a:t>	organized into services using</a:t>
            </a:r>
          </a:p>
          <a:p>
            <a:pPr>
              <a:buFont typeface="Wingdings" pitchFamily="2" charset="2"/>
              <a:buNone/>
            </a:pPr>
            <a:r>
              <a:rPr lang="en-US" sz="2800" dirty="0"/>
              <a:t>	XML to communicate</a:t>
            </a:r>
          </a:p>
          <a:p>
            <a:r>
              <a:rPr lang="en-US" sz="2800" dirty="0"/>
              <a:t>Enormously complex</a:t>
            </a:r>
          </a:p>
          <a:p>
            <a:pPr lvl="1"/>
            <a:r>
              <a:rPr lang="en-US" sz="2400" dirty="0"/>
              <a:t>Requires significant </a:t>
            </a:r>
            <a:br>
              <a:rPr lang="en-US" sz="2400" dirty="0"/>
            </a:br>
            <a:r>
              <a:rPr lang="en-US" sz="2400" dirty="0"/>
              <a:t>flexibility and customizability</a:t>
            </a:r>
          </a:p>
        </p:txBody>
      </p:sp>
      <p:pic>
        <p:nvPicPr>
          <p:cNvPr id="342021" name="Picture 9"/>
          <p:cNvPicPr>
            <a:picLocks noChangeAspect="1" noChangeArrowheads="1"/>
          </p:cNvPicPr>
          <p:nvPr/>
        </p:nvPicPr>
        <p:blipFill>
          <a:blip r:embed="rId3" cstate="print"/>
          <a:srcRect l="1608" t="5090" b="3091"/>
          <a:stretch>
            <a:fillRect/>
          </a:stretch>
        </p:blipFill>
        <p:spPr bwMode="gray">
          <a:xfrm>
            <a:off x="7283450" y="1106488"/>
            <a:ext cx="1651000" cy="8016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cxnSp>
        <p:nvCxnSpPr>
          <p:cNvPr id="33" name="Straight Connector 32"/>
          <p:cNvCxnSpPr>
            <a:stCxn id="30" idx="3"/>
            <a:endCxn id="12" idx="1"/>
          </p:cNvCxnSpPr>
          <p:nvPr/>
        </p:nvCxnSpPr>
        <p:spPr>
          <a:xfrm>
            <a:off x="5905500" y="4235450"/>
            <a:ext cx="2336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Bevel 4"/>
          <p:cNvSpPr/>
          <p:nvPr/>
        </p:nvSpPr>
        <p:spPr>
          <a:xfrm>
            <a:off x="6045200" y="2520950"/>
            <a:ext cx="2057400" cy="1143000"/>
          </a:xfrm>
          <a:prstGeom prst="bevel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None/>
              <a:defRPr/>
            </a:pPr>
            <a:r>
              <a:rPr lang="en-US" sz="1800" dirty="0">
                <a:solidFill>
                  <a:schemeClr val="tx1"/>
                </a:solidFill>
              </a:rPr>
              <a:t>Server</a:t>
            </a:r>
          </a:p>
          <a:p>
            <a:pPr>
              <a:buNone/>
              <a:defRPr/>
            </a:pPr>
            <a:endParaRPr lang="en-US" sz="1800" dirty="0"/>
          </a:p>
          <a:p>
            <a:pPr>
              <a:buNone/>
              <a:defRPr/>
            </a:pPr>
            <a:endParaRPr lang="en-US" sz="1800" dirty="0"/>
          </a:p>
        </p:txBody>
      </p:sp>
      <p:sp>
        <p:nvSpPr>
          <p:cNvPr id="10" name="Snip Single Corner Rectangle 9"/>
          <p:cNvSpPr/>
          <p:nvPr/>
        </p:nvSpPr>
        <p:spPr>
          <a:xfrm>
            <a:off x="6578600" y="2978150"/>
            <a:ext cx="1295400" cy="30480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None/>
              <a:defRPr/>
            </a:pPr>
            <a:endParaRPr lang="en-US" sz="1800"/>
          </a:p>
        </p:txBody>
      </p:sp>
      <p:sp>
        <p:nvSpPr>
          <p:cNvPr id="9" name="Snip Single Corner Rectangle 8"/>
          <p:cNvSpPr/>
          <p:nvPr/>
        </p:nvSpPr>
        <p:spPr>
          <a:xfrm>
            <a:off x="6502400" y="3054350"/>
            <a:ext cx="1295400" cy="30480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None/>
              <a:defRPr/>
            </a:pPr>
            <a:endParaRPr lang="en-US" sz="1800"/>
          </a:p>
        </p:txBody>
      </p:sp>
      <p:sp>
        <p:nvSpPr>
          <p:cNvPr id="8" name="Snip Single Corner Rectangle 7"/>
          <p:cNvSpPr/>
          <p:nvPr/>
        </p:nvSpPr>
        <p:spPr>
          <a:xfrm>
            <a:off x="6350000" y="3130550"/>
            <a:ext cx="1371600" cy="38100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None/>
              <a:defRPr/>
            </a:pPr>
            <a:r>
              <a:rPr lang="en-US" sz="1800" dirty="0"/>
              <a:t>Services</a:t>
            </a:r>
          </a:p>
        </p:txBody>
      </p:sp>
      <p:sp>
        <p:nvSpPr>
          <p:cNvPr id="11" name="Bevel 10"/>
          <p:cNvSpPr/>
          <p:nvPr/>
        </p:nvSpPr>
        <p:spPr>
          <a:xfrm>
            <a:off x="6045200" y="4806950"/>
            <a:ext cx="2057400" cy="1143000"/>
          </a:xfrm>
          <a:prstGeom prst="bevel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None/>
              <a:defRPr/>
            </a:pPr>
            <a:r>
              <a:rPr lang="en-US" sz="1800" dirty="0">
                <a:solidFill>
                  <a:schemeClr val="tx1"/>
                </a:solidFill>
              </a:rPr>
              <a:t>Client</a:t>
            </a:r>
          </a:p>
          <a:p>
            <a:pPr>
              <a:buNone/>
              <a:defRPr/>
            </a:pPr>
            <a:endParaRPr lang="en-US" sz="1800" dirty="0"/>
          </a:p>
          <a:p>
            <a:pPr>
              <a:buNone/>
              <a:defRPr/>
            </a:pPr>
            <a:endParaRPr lang="en-US" sz="1800" dirty="0"/>
          </a:p>
        </p:txBody>
      </p:sp>
      <p:sp>
        <p:nvSpPr>
          <p:cNvPr id="28" name="Curved Left Arrow 27"/>
          <p:cNvSpPr>
            <a:spLocks noChangeArrowheads="1"/>
          </p:cNvSpPr>
          <p:nvPr/>
        </p:nvSpPr>
        <p:spPr bwMode="auto">
          <a:xfrm rot="10800000">
            <a:off x="5435600" y="3435350"/>
            <a:ext cx="609600" cy="1524000"/>
          </a:xfrm>
          <a:prstGeom prst="curvedLeftArrow">
            <a:avLst>
              <a:gd name="adj1" fmla="val 25000"/>
              <a:gd name="adj2" fmla="val 50000"/>
              <a:gd name="adj3" fmla="val 25000"/>
            </a:avLst>
          </a:prstGeom>
          <a:solidFill>
            <a:schemeClr val="accent1"/>
          </a:solidFill>
          <a:ln w="25400" algn="ctr">
            <a:solidFill>
              <a:srgbClr val="385D8A"/>
            </a:solidFill>
            <a:miter lim="800000"/>
            <a:headEnd/>
            <a:tailEnd/>
          </a:ln>
        </p:spPr>
        <p:txBody>
          <a:bodyPr rot="10800000" anchor="ctr"/>
          <a:lstStyle/>
          <a:p>
            <a:pPr>
              <a:buNone/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29" name="Curved Left Arrow 28"/>
          <p:cNvSpPr/>
          <p:nvPr/>
        </p:nvSpPr>
        <p:spPr>
          <a:xfrm>
            <a:off x="8102600" y="3511550"/>
            <a:ext cx="609600" cy="152400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None/>
              <a:defRPr/>
            </a:pPr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12" name="Folded Corner 11"/>
          <p:cNvSpPr/>
          <p:nvPr/>
        </p:nvSpPr>
        <p:spPr>
          <a:xfrm>
            <a:off x="8255000" y="4044950"/>
            <a:ext cx="838200" cy="38100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None/>
              <a:defRPr/>
            </a:pPr>
            <a:r>
              <a:rPr lang="en-US" sz="1800" dirty="0"/>
              <a:t>XML</a:t>
            </a:r>
          </a:p>
        </p:txBody>
      </p:sp>
      <p:sp>
        <p:nvSpPr>
          <p:cNvPr id="30" name="Folded Corner 29"/>
          <p:cNvSpPr/>
          <p:nvPr/>
        </p:nvSpPr>
        <p:spPr>
          <a:xfrm>
            <a:off x="5054600" y="4044950"/>
            <a:ext cx="838200" cy="38100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None/>
              <a:defRPr/>
            </a:pPr>
            <a:r>
              <a:rPr lang="en-US" sz="1800" dirty="0"/>
              <a:t>XML</a:t>
            </a:r>
          </a:p>
        </p:txBody>
      </p:sp>
      <p:sp>
        <p:nvSpPr>
          <p:cNvPr id="31" name="Folded Corner 30"/>
          <p:cNvSpPr/>
          <p:nvPr/>
        </p:nvSpPr>
        <p:spPr>
          <a:xfrm>
            <a:off x="6731000" y="4044950"/>
            <a:ext cx="762000" cy="38100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None/>
              <a:defRPr/>
            </a:pPr>
            <a:r>
              <a:rPr lang="en-US" sz="1400" dirty="0"/>
              <a:t>WSDL</a:t>
            </a:r>
          </a:p>
        </p:txBody>
      </p:sp>
      <p:sp>
        <p:nvSpPr>
          <p:cNvPr id="34" name="Snip Single Corner Rectangle 33"/>
          <p:cNvSpPr/>
          <p:nvPr/>
        </p:nvSpPr>
        <p:spPr>
          <a:xfrm>
            <a:off x="6350000" y="5340350"/>
            <a:ext cx="1447800" cy="38100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None/>
              <a:defRPr/>
            </a:pPr>
            <a:r>
              <a:rPr lang="en-US" sz="1800" dirty="0"/>
              <a:t>Stub Code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5047C-12C7-44A7-BF28-54770E346A6A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© 2017 - Brad Myers</a:t>
            </a:r>
            <a:endParaRPr lang="en-US"/>
          </a:p>
        </p:txBody>
      </p:sp>
      <p:sp>
        <p:nvSpPr>
          <p:cNvPr id="367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eSOA Studies Results</a:t>
            </a:r>
          </a:p>
        </p:txBody>
      </p:sp>
      <p:sp>
        <p:nvSpPr>
          <p:cNvPr id="367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57300"/>
            <a:ext cx="8534400" cy="4760913"/>
          </a:xfrm>
        </p:spPr>
        <p:txBody>
          <a:bodyPr/>
          <a:lstStyle/>
          <a:p>
            <a:r>
              <a:rPr lang="en-US" sz="2800" dirty="0"/>
              <a:t>“Stub generators” that connect code to XML introduce complexities</a:t>
            </a:r>
          </a:p>
          <a:p>
            <a:pPr lvl="1"/>
            <a:r>
              <a:rPr lang="en-US" sz="2400" dirty="0"/>
              <a:t>No sample code since multiple targets</a:t>
            </a:r>
          </a:p>
          <a:p>
            <a:r>
              <a:rPr lang="en-US" sz="2800" dirty="0"/>
              <a:t>Naming problems:</a:t>
            </a:r>
          </a:p>
          <a:p>
            <a:pPr lvl="1"/>
            <a:r>
              <a:rPr lang="en-US" sz="2400" dirty="0"/>
              <a:t>Too long</a:t>
            </a:r>
          </a:p>
          <a:p>
            <a:pPr lvl="1"/>
            <a:r>
              <a:rPr lang="en-US" sz="2400" dirty="0"/>
              <a:t>Not understandable</a:t>
            </a:r>
          </a:p>
          <a:p>
            <a:pPr lvl="1"/>
            <a:r>
              <a:rPr lang="en-US" sz="2400" dirty="0"/>
              <a:t>Differences in </a:t>
            </a:r>
            <a:r>
              <a:rPr lang="en-US" sz="2400" i="1" dirty="0"/>
              <a:t>middle </a:t>
            </a:r>
            <a:r>
              <a:rPr lang="en-US" sz="2400" dirty="0"/>
              <a:t>are frequently missed</a:t>
            </a:r>
          </a:p>
        </p:txBody>
      </p:sp>
      <p:pic>
        <p:nvPicPr>
          <p:cNvPr id="367620" name="Picture 6" descr="C:\Documents and Settings\Brad Myers\Desktop\Autocomplete Failure.png"/>
          <p:cNvPicPr>
            <a:picLocks noChangeAspect="1" noChangeArrowheads="1"/>
          </p:cNvPicPr>
          <p:nvPr/>
        </p:nvPicPr>
        <p:blipFill>
          <a:blip r:embed="rId3" cstate="print"/>
          <a:srcRect l="-3973" t="47424" r="13120" b="28500"/>
          <a:stretch>
            <a:fillRect/>
          </a:stretch>
        </p:blipFill>
        <p:spPr bwMode="auto">
          <a:xfrm>
            <a:off x="153988" y="5062538"/>
            <a:ext cx="8836025" cy="1755775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</p:spPr>
      </p:pic>
      <p:sp>
        <p:nvSpPr>
          <p:cNvPr id="367622" name="Rectangle 6"/>
          <p:cNvSpPr>
            <a:spLocks noChangeArrowheads="1"/>
          </p:cNvSpPr>
          <p:nvPr/>
        </p:nvSpPr>
        <p:spPr bwMode="auto">
          <a:xfrm>
            <a:off x="0" y="4389438"/>
            <a:ext cx="91440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buNone/>
            </a:pPr>
            <a:r>
              <a:rPr lang="en-US" altLang="zh-CN" sz="1600" dirty="0">
                <a:ea typeface="宋体" charset="-122"/>
              </a:rPr>
              <a:t>CustomerAddressBasicDataByNameAndAddressRequestMessageCustomerSelectionCommonName</a:t>
            </a:r>
          </a:p>
          <a:p>
            <a:pPr algn="l">
              <a:buNone/>
            </a:pPr>
            <a:r>
              <a:rPr lang="en-US" altLang="zh-CN" sz="1600" dirty="0">
                <a:ea typeface="宋体" charset="-122"/>
              </a:rPr>
              <a:t>CustomerAddressBasicDataByNameAndAddressResponseMessageCustomerSelectionCommonName</a:t>
            </a:r>
          </a:p>
        </p:txBody>
      </p:sp>
      <p:pic>
        <p:nvPicPr>
          <p:cNvPr id="367623" name="Picture 7" descr="longNamePictureTransparen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24113" y="3336925"/>
            <a:ext cx="6719887" cy="112713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5047C-12C7-44A7-BF28-54770E346A6A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Concepts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Components</a:t>
            </a:r>
            <a:r>
              <a:rPr lang="en-US" dirty="0" smtClean="0"/>
              <a:t> -- Andrew "Insets" =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OLE </a:t>
            </a:r>
            <a:r>
              <a:rPr lang="en-US" dirty="0" smtClean="0"/>
              <a:t>"Embedded Object" =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OpenDoc </a:t>
            </a:r>
            <a:r>
              <a:rPr lang="en-US" dirty="0" smtClean="0"/>
              <a:t>"Parts" = Java "Beans" </a:t>
            </a:r>
          </a:p>
          <a:p>
            <a:pPr eaLnBrk="1" hangingPunct="1"/>
            <a:r>
              <a:rPr lang="en-US" b="1" dirty="0" smtClean="0"/>
              <a:t>Containers</a:t>
            </a:r>
            <a:r>
              <a:rPr lang="en-US" dirty="0" smtClean="0"/>
              <a:t> -- also called "Shells", "Frames", "Forms", "</a:t>
            </a:r>
            <a:r>
              <a:rPr lang="en-US" dirty="0" err="1" smtClean="0"/>
              <a:t>BeanBox</a:t>
            </a:r>
            <a:r>
              <a:rPr lang="en-US" dirty="0" smtClean="0"/>
              <a:t>": what the components are embedded in.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B66A27C-63A3-482F-BD1B-B23C734A4E8D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2017 - Brad Myers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auto">
          <a:xfrm>
            <a:off x="5562600" y="4876800"/>
            <a:ext cx="3581400" cy="1981200"/>
          </a:xfrm>
          <a:prstGeom prst="rect">
            <a:avLst/>
          </a:prstGeom>
          <a:solidFill>
            <a:srgbClr val="6E000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69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9075" y="1230313"/>
            <a:ext cx="8534400" cy="4760912"/>
          </a:xfrm>
        </p:spPr>
        <p:txBody>
          <a:bodyPr/>
          <a:lstStyle/>
          <a:p>
            <a:pPr marL="225425" indent="-225425"/>
            <a:r>
              <a:rPr lang="en-US" sz="2400" dirty="0"/>
              <a:t>Multiple paths: unclear which one to use</a:t>
            </a:r>
          </a:p>
          <a:p>
            <a:pPr marL="225425" indent="-225425"/>
            <a:r>
              <a:rPr lang="en-US" sz="2400" dirty="0"/>
              <a:t>Some paths were dead ends</a:t>
            </a:r>
          </a:p>
          <a:p>
            <a:pPr marL="225425" indent="-225425"/>
            <a:r>
              <a:rPr lang="en-US" sz="2400" dirty="0"/>
              <a:t>Inconsistent look and feel </a:t>
            </a:r>
            <a:br>
              <a:rPr lang="en-US" sz="2400" dirty="0"/>
            </a:br>
            <a:r>
              <a:rPr lang="en-US" sz="2400" dirty="0"/>
              <a:t>caused immediate</a:t>
            </a:r>
            <a:br>
              <a:rPr lang="en-US" sz="2400" dirty="0"/>
            </a:br>
            <a:r>
              <a:rPr lang="en-US" sz="2400" dirty="0"/>
              <a:t>abandonment of paths</a:t>
            </a:r>
          </a:p>
          <a:p>
            <a:pPr marL="225425" indent="-225425"/>
            <a:r>
              <a:rPr lang="en-US" sz="2400" dirty="0"/>
              <a:t>Hard to find required info.</a:t>
            </a:r>
          </a:p>
          <a:p>
            <a:pPr marL="225425" indent="-225425"/>
            <a:r>
              <a:rPr lang="en-US" sz="2400" dirty="0"/>
              <a:t>Business background helped</a:t>
            </a:r>
          </a:p>
        </p:txBody>
      </p:sp>
      <p:graphicFrame>
        <p:nvGraphicFramePr>
          <p:cNvPr id="369670" name="Object 6"/>
          <p:cNvGraphicFramePr>
            <a:graphicFrameLocks noChangeAspect="1"/>
          </p:cNvGraphicFramePr>
          <p:nvPr/>
        </p:nvGraphicFramePr>
        <p:xfrm>
          <a:off x="5867400" y="5186363"/>
          <a:ext cx="1517650" cy="167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18" r:id="rId4" imgW="7725853" imgH="4772691" progId="">
                  <p:embed/>
                </p:oleObj>
              </mc:Choice>
              <mc:Fallback>
                <p:oleObj r:id="rId4" imgW="7725853" imgH="4772691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43910"/>
                      <a:stretch>
                        <a:fillRect/>
                      </a:stretch>
                    </p:blipFill>
                    <p:spPr bwMode="auto">
                      <a:xfrm>
                        <a:off x="5867400" y="5186363"/>
                        <a:ext cx="1517650" cy="1671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© 2017 - Brad Myers</a:t>
            </a:r>
            <a:endParaRPr lang="en-US"/>
          </a:p>
        </p:txBody>
      </p:sp>
      <p:sp>
        <p:nvSpPr>
          <p:cNvPr id="3696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543800" cy="792162"/>
          </a:xfrm>
        </p:spPr>
        <p:txBody>
          <a:bodyPr/>
          <a:lstStyle/>
          <a:p>
            <a:r>
              <a:rPr lang="en-US" sz="4000" dirty="0" err="1"/>
              <a:t>eSOA</a:t>
            </a:r>
            <a:r>
              <a:rPr lang="en-US" sz="4000" dirty="0"/>
              <a:t> Documentation Results</a:t>
            </a:r>
          </a:p>
        </p:txBody>
      </p:sp>
      <p:graphicFrame>
        <p:nvGraphicFramePr>
          <p:cNvPr id="369669" name="Object 5"/>
          <p:cNvGraphicFramePr>
            <a:graphicFrameLocks noChangeAspect="1"/>
          </p:cNvGraphicFramePr>
          <p:nvPr/>
        </p:nvGraphicFramePr>
        <p:xfrm>
          <a:off x="0" y="4489450"/>
          <a:ext cx="5846763" cy="2444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19" name="Chart" r:id="rId6" imgW="5695950" imgH="2381250" progId="Excel.Sheet.8">
                  <p:embed/>
                </p:oleObj>
              </mc:Choice>
              <mc:Fallback>
                <p:oleObj name="Chart" r:id="rId6" imgW="5695950" imgH="2381250" progId="Excel.Sheet.8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489450"/>
                        <a:ext cx="5846763" cy="2444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69668" name="Picture 4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514850" y="1739900"/>
            <a:ext cx="4629150" cy="3381375"/>
          </a:xfrm>
          <a:prstGeom prst="rect">
            <a:avLst/>
          </a:prstGeom>
          <a:noFill/>
          <a:ln w="12700">
            <a:solidFill>
              <a:srgbClr val="990099"/>
            </a:solidFill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</p:pic>
      <p:graphicFrame>
        <p:nvGraphicFramePr>
          <p:cNvPr id="369671" name="Object 7"/>
          <p:cNvGraphicFramePr>
            <a:graphicFrameLocks noChangeAspect="1"/>
          </p:cNvGraphicFramePr>
          <p:nvPr/>
        </p:nvGraphicFramePr>
        <p:xfrm>
          <a:off x="7461250" y="5184775"/>
          <a:ext cx="1682750" cy="167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20" r:id="rId9" imgW="7725853" imgH="4772691" progId="">
                  <p:embed/>
                </p:oleObj>
              </mc:Choice>
              <mc:Fallback>
                <p:oleObj r:id="rId9" imgW="7725853" imgH="4772691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37874"/>
                      <a:stretch>
                        <a:fillRect/>
                      </a:stretch>
                    </p:blipFill>
                    <p:spPr bwMode="auto">
                      <a:xfrm>
                        <a:off x="7461250" y="5184775"/>
                        <a:ext cx="1682750" cy="1673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5047C-12C7-44A7-BF28-54770E346A6A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SOA protocols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REST - Representational state transfer</a:t>
            </a:r>
          </a:p>
          <a:p>
            <a:pPr lvl="1" eaLnBrk="1" hangingPunct="1"/>
            <a:r>
              <a:rPr lang="en-US" dirty="0" smtClean="0"/>
              <a:t>PhD thesis of Roy Fielding who helped define http</a:t>
            </a:r>
          </a:p>
          <a:p>
            <a:pPr lvl="1" eaLnBrk="1" hangingPunct="1"/>
            <a:r>
              <a:rPr lang="en-US" dirty="0" smtClean="0"/>
              <a:t>Just use the http protocol without extra specifications</a:t>
            </a:r>
          </a:p>
          <a:p>
            <a:pPr lvl="2" eaLnBrk="1" hangingPunct="1"/>
            <a:r>
              <a:rPr lang="en-US" dirty="0" smtClean="0"/>
              <a:t>URLs for resources with POST, PUT, GET, DELETE messages</a:t>
            </a:r>
          </a:p>
          <a:p>
            <a:pPr lvl="1" eaLnBrk="1" hangingPunct="1"/>
            <a:r>
              <a:rPr lang="en-US" dirty="0" smtClean="0"/>
              <a:t>Flexible but unclear what is </a:t>
            </a:r>
            <a:r>
              <a:rPr lang="en-US" dirty="0" smtClean="0"/>
              <a:t>allowed</a:t>
            </a:r>
          </a:p>
          <a:p>
            <a:pPr lvl="1" eaLnBrk="1" hangingPunct="1"/>
            <a:r>
              <a:rPr lang="en-US" dirty="0" smtClean="0"/>
              <a:t>Now seems to be dominant (only?) protocol used</a:t>
            </a:r>
            <a:endParaRPr lang="en-US" dirty="0" smtClean="0"/>
          </a:p>
          <a:p>
            <a:pPr lvl="1" eaLnBrk="1" hangingPunct="1"/>
            <a:endParaRPr lang="en-US" dirty="0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58C4D3E-2F5F-49B2-94F4-8C016D04CB0E}" type="slidenum">
              <a:rPr lang="en-US" smtClean="0"/>
              <a:pPr/>
              <a:t>31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2017 - Brad Myers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SOA Examples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00600"/>
          </a:xfrm>
        </p:spPr>
        <p:txBody>
          <a:bodyPr/>
          <a:lstStyle/>
          <a:p>
            <a:pPr eaLnBrk="1" hangingPunct="1"/>
            <a:r>
              <a:rPr lang="en-US" dirty="0" smtClean="0"/>
              <a:t>Amazon web services</a:t>
            </a:r>
          </a:p>
          <a:p>
            <a:pPr lvl="1" eaLnBrk="1" hangingPunct="1"/>
            <a:r>
              <a:rPr lang="en-US" dirty="0" smtClean="0"/>
              <a:t>Can build a store</a:t>
            </a:r>
          </a:p>
          <a:p>
            <a:pPr eaLnBrk="1" hangingPunct="1"/>
            <a:r>
              <a:rPr lang="en-US" dirty="0" err="1" smtClean="0"/>
              <a:t>Facebook</a:t>
            </a:r>
            <a:endParaRPr lang="en-US" dirty="0" smtClean="0"/>
          </a:p>
          <a:p>
            <a:pPr eaLnBrk="1" hangingPunct="1"/>
            <a:r>
              <a:rPr lang="en-US" dirty="0" smtClean="0"/>
              <a:t>SAP</a:t>
            </a:r>
          </a:p>
          <a:p>
            <a:pPr lvl="1" eaLnBrk="1" hangingPunct="1"/>
            <a:r>
              <a:rPr lang="en-US" dirty="0" smtClean="0"/>
              <a:t>Highly complex, over 3000 services</a:t>
            </a:r>
          </a:p>
          <a:p>
            <a:pPr lvl="1" eaLnBrk="1" hangingPunct="1"/>
            <a:r>
              <a:rPr lang="en-US" dirty="0" smtClean="0"/>
              <a:t>Complex documentation</a:t>
            </a:r>
          </a:p>
          <a:p>
            <a:pPr lvl="1" eaLnBrk="1" hangingPunct="1"/>
            <a:r>
              <a:rPr lang="en-US" dirty="0" smtClean="0"/>
              <a:t>See our papers about it: </a:t>
            </a:r>
            <a:br>
              <a:rPr lang="en-US" dirty="0" smtClean="0"/>
            </a:br>
            <a:r>
              <a:rPr lang="en-US" sz="2000" dirty="0" smtClean="0">
                <a:hlinkClick r:id="rId2"/>
              </a:rPr>
              <a:t>http://www.cs.cmu.edu/~NatProg/apiusability.html#eSOA</a:t>
            </a:r>
            <a:r>
              <a:rPr lang="en-US" sz="2000" dirty="0" smtClean="0"/>
              <a:t> </a:t>
            </a:r>
          </a:p>
          <a:p>
            <a:pPr lvl="1" eaLnBrk="1" hangingPunct="1"/>
            <a:r>
              <a:rPr lang="en-US" sz="2000" dirty="0" smtClean="0"/>
              <a:t>Now </a:t>
            </a:r>
            <a:r>
              <a:rPr lang="en-US" sz="2000" dirty="0" smtClean="0"/>
              <a:t>renamed</a:t>
            </a:r>
            <a:endParaRPr lang="en-US" sz="2000" dirty="0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E2F672B-C7DC-4869-A327-4849DBB3D562}" type="slidenum">
              <a:rPr lang="en-US" smtClean="0"/>
              <a:pPr/>
              <a:t>32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2017 - Brad Myers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692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Big push now from all vendors now</a:t>
            </a:r>
          </a:p>
          <a:p>
            <a:pPr lvl="1"/>
            <a:r>
              <a:rPr lang="en-US" dirty="0" smtClean="0"/>
              <a:t>Amazon AWS, Microsoft Azure, Google Cloud, IBM, …</a:t>
            </a:r>
          </a:p>
          <a:p>
            <a:r>
              <a:rPr lang="en-US" dirty="0" smtClean="0"/>
              <a:t>Organized as collections of “services” with APIs</a:t>
            </a:r>
          </a:p>
          <a:p>
            <a:r>
              <a:rPr lang="en-US" dirty="0" smtClean="0"/>
              <a:t>Web or native apps put together a collection of services</a:t>
            </a:r>
          </a:p>
          <a:p>
            <a:pPr lvl="1"/>
            <a:r>
              <a:rPr lang="en-US" dirty="0" smtClean="0"/>
              <a:t>Client APIs to make the communication invisible</a:t>
            </a:r>
          </a:p>
          <a:p>
            <a:r>
              <a:rPr lang="en-US" dirty="0" smtClean="0"/>
              <a:t>Easy to create apps without much infrastructure or coding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2017 - Brad Myers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5047C-12C7-44A7-BF28-54770E346A6A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3273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Issues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371600"/>
            <a:ext cx="8763000" cy="5257800"/>
          </a:xfrm>
        </p:spPr>
        <p:txBody>
          <a:bodyPr/>
          <a:lstStyle/>
          <a:p>
            <a:pPr eaLnBrk="1" hangingPunct="1"/>
            <a:r>
              <a:rPr lang="en-US" sz="2800" smtClean="0"/>
              <a:t>Sharing and Controlling the menus, which might be global menubars </a:t>
            </a:r>
          </a:p>
          <a:p>
            <a:pPr eaLnBrk="1" hangingPunct="1"/>
            <a:r>
              <a:rPr lang="en-US" sz="2800" smtClean="0"/>
              <a:t>Sharing and Controlling the mouse pointer: who gets the clicks? </a:t>
            </a:r>
          </a:p>
          <a:p>
            <a:pPr lvl="1" eaLnBrk="1" hangingPunct="1"/>
            <a:r>
              <a:rPr lang="en-US" sz="2400" smtClean="0"/>
              <a:t>"Use" vs. "Mention" problem </a:t>
            </a:r>
          </a:p>
          <a:p>
            <a:pPr eaLnBrk="1" hangingPunct="1"/>
            <a:r>
              <a:rPr lang="en-US" sz="2800" smtClean="0"/>
              <a:t>How save contents to a file ("persistence") </a:t>
            </a:r>
          </a:p>
          <a:p>
            <a:pPr eaLnBrk="1" hangingPunct="1"/>
            <a:r>
              <a:rPr lang="en-US" sz="2800" smtClean="0"/>
              <a:t>Sharing and Controlling the space: How layout the components? </a:t>
            </a:r>
          </a:p>
          <a:p>
            <a:pPr lvl="1" eaLnBrk="1" hangingPunct="1"/>
            <a:r>
              <a:rPr lang="en-US" sz="2400" smtClean="0"/>
              <a:t>How big are components?  Who decides? </a:t>
            </a:r>
          </a:p>
          <a:p>
            <a:pPr lvl="2" eaLnBrk="1" hangingPunct="1"/>
            <a:r>
              <a:rPr lang="en-US" sz="2000" smtClean="0"/>
              <a:t>Component, user or container? </a:t>
            </a:r>
          </a:p>
          <a:p>
            <a:pPr lvl="1" eaLnBrk="1" hangingPunct="1"/>
            <a:r>
              <a:rPr lang="en-US" sz="2400" smtClean="0"/>
              <a:t>Where do they go?</a:t>
            </a:r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ED46C2E-9E18-44B1-9982-C931127C720D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2017 - Brad Myers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800" smtClean="0"/>
              <a:t>Issues, cont.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9600" cy="47593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smtClean="0"/>
              <a:t>Finding relevant components?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Registry?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How embed a new kind of object?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Pick from a list of all possible applications?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Components register themselves when loaded. (network?)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Dynamic loading of code for component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Need to dynamically load and link to the code of the new component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Components have to be (one) rectangle?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Shapes?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Multi-line text flow?  (e.g., for an equation)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Drag and drop among components, and </a:t>
            </a:r>
            <a:r>
              <a:rPr lang="en-US" sz="2400" i="1" smtClean="0"/>
              <a:t>of</a:t>
            </a:r>
            <a:r>
              <a:rPr lang="en-US" sz="2400" smtClean="0"/>
              <a:t> components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OLE: How find out which protocols the component supports?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JavaBeans: How interface to an Interactive Builder?</a:t>
            </a:r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16C7923-35FA-48DD-996A-C668A6887B90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2017 - Brad Myers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20762"/>
          </a:xfrm>
        </p:spPr>
        <p:txBody>
          <a:bodyPr/>
          <a:lstStyle/>
          <a:p>
            <a:pPr eaLnBrk="1" hangingPunct="1"/>
            <a:r>
              <a:rPr lang="en-US" dirty="0" smtClean="0"/>
              <a:t>Approximate Chronology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219200"/>
            <a:ext cx="8650288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Andrew ~1985 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Apple Publish &amp; Subscribe (System 7 ~ 1990) 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Apple Events &amp; Apple Scripting 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OLE 1 ~ 1991 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OLE 2 + COM ~ 1992 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Active X, VBX Controls, etc.  1996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OpenDoc, ~ 1994 - 1997 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Java Beans, ~ 1997 – current? 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Microsoft </a:t>
            </a:r>
            <a:r>
              <a:rPr lang="en-US" dirty="0" err="1" smtClean="0"/>
              <a:t>.Net</a:t>
            </a:r>
            <a:r>
              <a:rPr lang="en-US" dirty="0" smtClean="0"/>
              <a:t> ~ 2001 – current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Service Oriented Architecture, ~2000 – current</a:t>
            </a:r>
          </a:p>
        </p:txBody>
      </p:sp>
      <p:sp>
        <p:nvSpPr>
          <p:cNvPr id="81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48C94A9-E740-40E4-BB67-5981B7995FF9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2017 - Brad Myers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pPr eaLnBrk="1" hangingPunct="1"/>
            <a:r>
              <a:rPr lang="en-US" dirty="0" smtClean="0"/>
              <a:t>Andrew Toolkit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295400"/>
            <a:ext cx="8650288" cy="5029200"/>
          </a:xfr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en-US" sz="3200" dirty="0" smtClean="0"/>
              <a:t>Main development, 1985-1987</a:t>
            </a:r>
          </a:p>
          <a:p>
            <a:pPr lvl="1" eaLnBrk="1" hangingPunct="1"/>
            <a:r>
              <a:rPr lang="en-US" sz="2800" dirty="0" smtClean="0"/>
              <a:t>Jim Morris, Nathaniel S. </a:t>
            </a:r>
            <a:r>
              <a:rPr lang="en-US" sz="2800" dirty="0" err="1" smtClean="0"/>
              <a:t>Borenstein</a:t>
            </a:r>
            <a:r>
              <a:rPr lang="en-US" sz="2800" dirty="0" smtClean="0"/>
              <a:t>, James Gosling, Alfred </a:t>
            </a:r>
            <a:r>
              <a:rPr lang="en-US" sz="2800" dirty="0" err="1" smtClean="0"/>
              <a:t>Spector</a:t>
            </a:r>
            <a:r>
              <a:rPr lang="en-US" sz="2800" dirty="0" smtClean="0"/>
              <a:t>, ….</a:t>
            </a:r>
          </a:p>
          <a:p>
            <a:pPr lvl="1" eaLnBrk="1" hangingPunct="1"/>
            <a:r>
              <a:rPr lang="en-US" sz="2100" dirty="0" smtClean="0">
                <a:hlinkClick r:id="rId2"/>
              </a:rPr>
              <a:t>http://www.cs.cmu.edu/~AUIS/</a:t>
            </a:r>
            <a:r>
              <a:rPr lang="en-US" sz="2100" dirty="0" smtClean="0"/>
              <a:t> </a:t>
            </a:r>
          </a:p>
          <a:p>
            <a:pPr lvl="1" eaLnBrk="1" hangingPunct="1"/>
            <a:r>
              <a:rPr lang="en-US" sz="2100" dirty="0" err="1" smtClean="0">
                <a:solidFill>
                  <a:schemeClr val="tx1"/>
                </a:solidFill>
                <a:latin typeface="+mn-lt"/>
              </a:rPr>
              <a:t>Palay</a:t>
            </a:r>
            <a:r>
              <a:rPr lang="en-US" sz="2100" dirty="0" smtClean="0">
                <a:solidFill>
                  <a:schemeClr val="tx1"/>
                </a:solidFill>
                <a:latin typeface="+mn-lt"/>
              </a:rPr>
              <a:t>, A.J.</a:t>
            </a:r>
            <a:r>
              <a:rPr lang="en-US" sz="2100" i="1" dirty="0" smtClean="0">
                <a:solidFill>
                  <a:schemeClr val="tx1"/>
                </a:solidFill>
                <a:latin typeface="+mn-lt"/>
              </a:rPr>
              <a:t>, et al. “The Andrew Toolkit - an Overview,” in  Proceedings Winter </a:t>
            </a:r>
            <a:r>
              <a:rPr lang="en-US" sz="2100" i="1" dirty="0" err="1" smtClean="0">
                <a:solidFill>
                  <a:schemeClr val="tx1"/>
                </a:solidFill>
                <a:latin typeface="+mn-lt"/>
              </a:rPr>
              <a:t>Usenix</a:t>
            </a:r>
            <a:r>
              <a:rPr lang="en-US" sz="2100" i="1" dirty="0" smtClean="0">
                <a:solidFill>
                  <a:schemeClr val="tx1"/>
                </a:solidFill>
                <a:latin typeface="+mn-lt"/>
              </a:rPr>
              <a:t> Technical Conference. 1988. Dallas, Tex: pp. 9-21. </a:t>
            </a:r>
            <a:endParaRPr lang="en-US" sz="2300" dirty="0" smtClean="0"/>
          </a:p>
          <a:p>
            <a:pPr eaLnBrk="1" hangingPunct="1"/>
            <a:r>
              <a:rPr lang="en-US" sz="3200" dirty="0" smtClean="0"/>
              <a:t>Goal: embed any kind of editor inside of a text editor (recursively) </a:t>
            </a:r>
          </a:p>
          <a:p>
            <a:pPr eaLnBrk="1" hangingPunct="1"/>
            <a:r>
              <a:rPr lang="en-US" sz="3200" dirty="0" smtClean="0"/>
              <a:t>Custom object system in C </a:t>
            </a:r>
          </a:p>
          <a:p>
            <a:pPr eaLnBrk="1" hangingPunct="1"/>
            <a:r>
              <a:rPr lang="en-US" sz="3200" dirty="0" smtClean="0"/>
              <a:t>Embedding new kinds of objects: type in the Unix file name </a:t>
            </a:r>
          </a:p>
          <a:p>
            <a:pPr eaLnBrk="1" hangingPunct="1"/>
            <a:r>
              <a:rPr lang="en-US" sz="3200" dirty="0" smtClean="0"/>
              <a:t>Originally with its own window system, eventually with X/11 </a:t>
            </a:r>
          </a:p>
          <a:p>
            <a:pPr eaLnBrk="1" hangingPunct="1"/>
            <a:r>
              <a:rPr lang="en-US" sz="3200" dirty="0" smtClean="0"/>
              <a:t>Model-View architecture</a:t>
            </a:r>
          </a:p>
        </p:txBody>
      </p:sp>
      <p:sp>
        <p:nvSpPr>
          <p:cNvPr id="92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CB7366D-09E0-4D11-B515-B3A6AACCE87E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2017 - Brad Myers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pPr eaLnBrk="1" hangingPunct="1"/>
            <a:r>
              <a:rPr lang="en-US" sz="4800" dirty="0" smtClean="0"/>
              <a:t>Andrew, cont.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800" i="1" dirty="0" smtClean="0"/>
              <a:t>not </a:t>
            </a:r>
            <a:r>
              <a:rPr lang="en-US" sz="2800" dirty="0" smtClean="0"/>
              <a:t>WYSIWYG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fonts correct, but layout based on window size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assumed tiled window mgr. so user has less control over window size.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External representation for saving documents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Textual, so easy to mail, etc.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Protocol to tell components when to start writing to the file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Led to "MIME" types (Multi-purpose Internet Mail Extensions)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Nathaniel </a:t>
            </a:r>
            <a:r>
              <a:rPr lang="en-US" sz="2400" dirty="0" err="1" smtClean="0"/>
              <a:t>Borenstein</a:t>
            </a:r>
            <a:r>
              <a:rPr lang="en-US" sz="2400" dirty="0" smtClean="0"/>
              <a:t>, November 1996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i="1" dirty="0" smtClean="0"/>
              <a:t>Pictures </a:t>
            </a:r>
            <a:r>
              <a:rPr lang="en-US" sz="1800" i="1" dirty="0" smtClean="0"/>
              <a:t>(next slide)</a:t>
            </a:r>
          </a:p>
          <a:p>
            <a:pPr eaLnBrk="1" hangingPunct="1">
              <a:lnSpc>
                <a:spcPct val="90000"/>
              </a:lnSpc>
            </a:pPr>
            <a:r>
              <a:rPr lang="en-US" sz="1800" i="1" dirty="0" smtClean="0"/>
              <a:t>Video (9:51)  </a:t>
            </a:r>
            <a:r>
              <a:rPr lang="en-US" sz="1800" u="sng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2"/>
              </a:rPr>
              <a:t>http://youtu.be/Xt74p7y54po</a:t>
            </a:r>
            <a:endParaRPr lang="en-US" sz="2400" i="1" dirty="0" smtClean="0"/>
          </a:p>
        </p:txBody>
      </p:sp>
      <p:sp>
        <p:nvSpPr>
          <p:cNvPr id="102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29491D9-8C5C-4191-A4A9-A3262EEA20DF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  <p:pic>
        <p:nvPicPr>
          <p:cNvPr id="1126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228600"/>
            <a:ext cx="2212975" cy="2081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2286000" cy="1295400"/>
          </a:xfrm>
        </p:spPr>
        <p:txBody>
          <a:bodyPr/>
          <a:lstStyle/>
          <a:p>
            <a:pPr eaLnBrk="1" hangingPunct="1"/>
            <a:r>
              <a:rPr lang="en-US" smtClean="0"/>
              <a:t>Andrew Pictures</a:t>
            </a: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401B5B3-166B-4788-BC8C-26EC44F27875}" type="slidenum">
              <a:rPr lang="en-US" smtClean="0"/>
              <a:pPr/>
              <a:t>9</a:t>
            </a:fld>
            <a:endParaRPr lang="en-US" smtClean="0"/>
          </a:p>
        </p:txBody>
      </p:sp>
      <p:pic>
        <p:nvPicPr>
          <p:cNvPr id="1126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286000"/>
            <a:ext cx="517525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1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91250" y="914400"/>
            <a:ext cx="2952750" cy="234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81600" y="3279775"/>
            <a:ext cx="3962400" cy="357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18507</TotalTime>
  <Words>1869</Words>
  <Application>Microsoft Office PowerPoint</Application>
  <PresentationFormat>On-screen Show (4:3)</PresentationFormat>
  <Paragraphs>333</Paragraphs>
  <Slides>33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9" baseType="lpstr">
      <vt:lpstr>宋体</vt:lpstr>
      <vt:lpstr>Arial</vt:lpstr>
      <vt:lpstr>Tahoma</vt:lpstr>
      <vt:lpstr>Wingdings</vt:lpstr>
      <vt:lpstr>lecture template_polo</vt:lpstr>
      <vt:lpstr>Chart</vt:lpstr>
      <vt:lpstr>Lecture 18: Component Technologies: Andrew, OLE, OpenDoc, Java Beans, Service-Oriented Architecture (SOA)</vt:lpstr>
      <vt:lpstr>Overview</vt:lpstr>
      <vt:lpstr>Concepts</vt:lpstr>
      <vt:lpstr>Issues</vt:lpstr>
      <vt:lpstr>Issues, cont.</vt:lpstr>
      <vt:lpstr>Approximate Chronology</vt:lpstr>
      <vt:lpstr>Andrew Toolkit</vt:lpstr>
      <vt:lpstr>Andrew, cont.</vt:lpstr>
      <vt:lpstr>Andrew Pictures</vt:lpstr>
      <vt:lpstr>OLE</vt:lpstr>
      <vt:lpstr>Commercial Third-party components</vt:lpstr>
      <vt:lpstr>OLE, cont.</vt:lpstr>
      <vt:lpstr>COM + OLE</vt:lpstr>
      <vt:lpstr>ActiveX</vt:lpstr>
      <vt:lpstr>Corba</vt:lpstr>
      <vt:lpstr>OpenDoc</vt:lpstr>
      <vt:lpstr>OpenDoc, cont.</vt:lpstr>
      <vt:lpstr>Java Beans</vt:lpstr>
      <vt:lpstr>What is a Java Bean exactly?</vt:lpstr>
      <vt:lpstr>Java Beans, cont.</vt:lpstr>
      <vt:lpstr>Java Beans Features</vt:lpstr>
      <vt:lpstr>Java 2</vt:lpstr>
      <vt:lpstr>Java Beans Spec</vt:lpstr>
      <vt:lpstr>Microsoft's .Net</vt:lpstr>
      <vt:lpstr>.Net parts</vt:lpstr>
      <vt:lpstr>Service-Oriented Architecture</vt:lpstr>
      <vt:lpstr>SOA protocols</vt:lpstr>
      <vt:lpstr>Study of APIs for eSOA</vt:lpstr>
      <vt:lpstr>eSOA Studies Results</vt:lpstr>
      <vt:lpstr>eSOA Documentation Results</vt:lpstr>
      <vt:lpstr>SOA protocols</vt:lpstr>
      <vt:lpstr>SOA Examples</vt:lpstr>
      <vt:lpstr>Cloud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17: Component Technologies: Andrew, OLE, OpenDoc, Java Beans, Service-Oriented Architecture (SOA)</dc:title>
  <dc:creator>Brad Myers</dc:creator>
  <cp:lastModifiedBy>Brad Myers</cp:lastModifiedBy>
  <cp:revision>132</cp:revision>
  <cp:lastPrinted>1601-01-01T00:00:00Z</cp:lastPrinted>
  <dcterms:created xsi:type="dcterms:W3CDTF">2001-06-15T20:03:27Z</dcterms:created>
  <dcterms:modified xsi:type="dcterms:W3CDTF">2017-03-29T17:53:13Z</dcterms:modified>
</cp:coreProperties>
</file>