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  <p:sldMasterId id="2147483717" r:id="rId2"/>
  </p:sldMasterIdLst>
  <p:notesMasterIdLst>
    <p:notesMasterId r:id="rId36"/>
  </p:notesMasterIdLst>
  <p:sldIdLst>
    <p:sldId id="256" r:id="rId3"/>
    <p:sldId id="257" r:id="rId4"/>
    <p:sldId id="258" r:id="rId5"/>
    <p:sldId id="259" r:id="rId6"/>
    <p:sldId id="260" r:id="rId7"/>
    <p:sldId id="272" r:id="rId8"/>
    <p:sldId id="261" r:id="rId9"/>
    <p:sldId id="262" r:id="rId10"/>
    <p:sldId id="264" r:id="rId11"/>
    <p:sldId id="263" r:id="rId12"/>
    <p:sldId id="265" r:id="rId13"/>
    <p:sldId id="273" r:id="rId14"/>
    <p:sldId id="266" r:id="rId15"/>
    <p:sldId id="285" r:id="rId16"/>
    <p:sldId id="286" r:id="rId17"/>
    <p:sldId id="267" r:id="rId18"/>
    <p:sldId id="271" r:id="rId19"/>
    <p:sldId id="268" r:id="rId20"/>
    <p:sldId id="269" r:id="rId21"/>
    <p:sldId id="275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77" r:id="rId30"/>
    <p:sldId id="288" r:id="rId31"/>
    <p:sldId id="287" r:id="rId32"/>
    <p:sldId id="274" r:id="rId33"/>
    <p:sldId id="276" r:id="rId34"/>
    <p:sldId id="270" r:id="rId35"/>
  </p:sldIdLst>
  <p:sldSz cx="9144000" cy="6858000" type="screen4x3"/>
  <p:notesSz cx="6858000" cy="9144000"/>
  <p:defaultTextStyle>
    <a:defPPr>
      <a:defRPr lang="en-US"/>
    </a:defPPr>
    <a:lvl1pPr algn="l" rtl="0" fontAlgn="base">
      <a:lnSpc>
        <a:spcPct val="90000"/>
      </a:lnSpc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buChar char="n"/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buChar char="n"/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buChar char="n"/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buChar char="n"/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buChar char="n"/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87772" autoAdjust="0"/>
  </p:normalViewPr>
  <p:slideViewPr>
    <p:cSldViewPr>
      <p:cViewPr varScale="1">
        <p:scale>
          <a:sx n="111" d="100"/>
          <a:sy n="111" d="100"/>
        </p:scale>
        <p:origin x="123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9.xml"/><Relationship Id="rId13" Type="http://schemas.openxmlformats.org/officeDocument/2006/relationships/slide" Target="slides/slide18.xml"/><Relationship Id="rId3" Type="http://schemas.openxmlformats.org/officeDocument/2006/relationships/slide" Target="slides/slide4.xml"/><Relationship Id="rId7" Type="http://schemas.openxmlformats.org/officeDocument/2006/relationships/slide" Target="slides/slide8.xml"/><Relationship Id="rId12" Type="http://schemas.openxmlformats.org/officeDocument/2006/relationships/slide" Target="slides/slide16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7.xml"/><Relationship Id="rId11" Type="http://schemas.openxmlformats.org/officeDocument/2006/relationships/slide" Target="slides/slide13.xml"/><Relationship Id="rId5" Type="http://schemas.openxmlformats.org/officeDocument/2006/relationships/slide" Target="slides/slide6.xml"/><Relationship Id="rId15" Type="http://schemas.openxmlformats.org/officeDocument/2006/relationships/slide" Target="slides/slide33.xml"/><Relationship Id="rId10" Type="http://schemas.openxmlformats.org/officeDocument/2006/relationships/slide" Target="slides/slide11.xml"/><Relationship Id="rId4" Type="http://schemas.openxmlformats.org/officeDocument/2006/relationships/slide" Target="slides/slide5.xml"/><Relationship Id="rId9" Type="http://schemas.openxmlformats.org/officeDocument/2006/relationships/slide" Target="slides/slide10.xml"/><Relationship Id="rId14" Type="http://schemas.openxmlformats.org/officeDocument/2006/relationships/slide" Target="slides/slide1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fld id="{AC63EEC5-C51B-4646-ACCE-26E902F74D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02C552-AE46-424C-AED4-7D1ECFD20EFF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09E796-8AA3-434D-A7A2-A1FE88F5382B}" type="slidenum">
              <a:rPr lang="en-US"/>
              <a:pPr/>
              <a:t>32</a:t>
            </a:fld>
            <a:endParaRPr lang="en-US"/>
          </a:p>
        </p:txBody>
      </p:sp>
      <p:sp>
        <p:nvSpPr>
          <p:cNvPr id="169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1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5" name="Rectangle 42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3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44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45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9" name="Picture 46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 smtClean="0"/>
              <a:t>Click to edit Master title style</a:t>
            </a:r>
            <a:endParaRPr lang="en-US" altLang="en-US"/>
          </a:p>
        </p:txBody>
      </p:sp>
      <p:sp>
        <p:nvSpPr>
          <p:cNvPr id="3584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 dirty="0" smtClean="0"/>
              <a:t>Click to edit Master subtitle style</a:t>
            </a:r>
            <a:endParaRPr lang="en-US" altLang="en-US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buNone/>
              <a:defRPr/>
            </a:lvl1pPr>
          </a:lstStyle>
          <a:p>
            <a:pPr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12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236034D9-626D-4FD4-BBF8-612693FC937B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0"/>
            <a:ext cx="9144000" cy="3505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  <a:noFill/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>
            <a:off x="0" y="35052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© 2017 - Brad Myers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© 2017 - Brad Myers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© 2017 - Brad Myers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© 2017 - Brad Myers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© 2017 - Brad Myers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© 2017 - Brad Myers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© 2017 - Brad Myers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© 2017 - Brad Myers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© 2017 - Brad Myers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BB2AF2-0AA9-4A5B-B443-F4F9523514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126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126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© 2017 - Brad Myers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buNone/>
              <a:defRPr/>
            </a:lvl1pPr>
          </a:lstStyle>
          <a:p>
            <a:pPr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ABDF7AE0-75EF-4D9C-922C-EE821719491D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buNone/>
              <a:defRPr/>
            </a:lvl1pPr>
          </a:lstStyle>
          <a:p>
            <a:pPr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buNone/>
              <a:defRPr/>
            </a:lvl1pPr>
          </a:lstStyle>
          <a:p>
            <a:pPr>
              <a:defRPr/>
            </a:pPr>
            <a:fld id="{A8293973-4B1E-45E5-A817-7B714FBFA8F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buNone/>
              <a:defRPr/>
            </a:lvl1pPr>
          </a:lstStyle>
          <a:p>
            <a:pPr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7A944269-8EFC-4FE2-976E-DFFEC81C6239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buNone/>
              <a:defRPr/>
            </a:lvl1pPr>
          </a:lstStyle>
          <a:p>
            <a:pPr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buNone/>
              <a:defRPr/>
            </a:lvl1pPr>
          </a:lstStyle>
          <a:p>
            <a:pPr>
              <a:defRPr/>
            </a:pPr>
            <a:fld id="{63CA6158-FEAB-4AC1-84AA-8E8A6C93B1C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buNone/>
              <a:defRPr/>
            </a:lvl1pPr>
          </a:lstStyle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buNone/>
              <a:defRPr/>
            </a:lvl1pPr>
          </a:lstStyle>
          <a:p>
            <a:pPr>
              <a:defRPr/>
            </a:pPr>
            <a:fld id="{5E466BE8-13B9-4D72-B0C2-5399F28F1D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98425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600200"/>
            <a:ext cx="424815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0" y="1600200"/>
            <a:ext cx="428625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399" y="6324600"/>
            <a:ext cx="1921367" cy="390939"/>
          </a:xfrm>
        </p:spPr>
        <p:txBody>
          <a:bodyPr/>
          <a:lstStyle>
            <a:lvl1pPr>
              <a:buNone/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920478" cy="390939"/>
          </a:xfrm>
        </p:spPr>
        <p:txBody>
          <a:bodyPr/>
          <a:lstStyle>
            <a:lvl1pPr>
              <a:buNone/>
              <a:defRPr/>
            </a:lvl1pPr>
          </a:lstStyle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buNone/>
              <a:defRPr/>
            </a:lvl1pPr>
          </a:lstStyle>
          <a:p>
            <a:pPr>
              <a:defRPr/>
            </a:pPr>
            <a:fld id="{4CB9B8BD-4880-4641-9ABB-DD1F47094D9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04800" y="4305300"/>
            <a:ext cx="4248150" cy="25527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4305300"/>
            <a:ext cx="4249738" cy="2552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14400" y="6324600"/>
            <a:ext cx="1905000" cy="457200"/>
          </a:xfrm>
        </p:spPr>
        <p:txBody>
          <a:bodyPr/>
          <a:lstStyle>
            <a:lvl1pPr>
              <a:buNone/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95600" cy="457200"/>
          </a:xfrm>
        </p:spPr>
        <p:txBody>
          <a:bodyPr/>
          <a:lstStyle>
            <a:lvl1pPr>
              <a:buNone/>
              <a:defRPr/>
            </a:lvl1pPr>
          </a:lstStyle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50938" y="98425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4248150" cy="2552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05350" y="1600200"/>
            <a:ext cx="4249738" cy="2552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buNone/>
              <a:defRPr/>
            </a:lvl1pPr>
          </a:lstStyle>
          <a:p>
            <a:pPr>
              <a:defRPr/>
            </a:pPr>
            <a:fld id="{65EBEE9C-37B5-44B5-AE92-865E6D39EAC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5" descr="red_hcii_logo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075" name="Group 44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357416" name="Rectangle 40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7417" name="Rectangle 41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7418" name="Rectangle 42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7419" name="Rectangle 43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573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73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3573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459EFACD-B8FF-49DE-BAD0-62C012E91E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5" r:id="rId8"/>
    <p:sldLayoutId id="2147483716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" name="AutoShape 36"/>
          <p:cNvSpPr>
            <a:spLocks noChangeArrowheads="1"/>
          </p:cNvSpPr>
          <p:nvPr/>
        </p:nvSpPr>
        <p:spPr bwMode="auto">
          <a:xfrm>
            <a:off x="1905000" y="6324600"/>
            <a:ext cx="7772400" cy="9906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334125"/>
            <a:ext cx="457200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2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mtClean="0">
                <a:solidFill>
                  <a:srgbClr val="FFFFFF"/>
                </a:solidFill>
                <a:latin typeface="Arial" charset="0"/>
              </a:rPr>
              <a:t>© 2017 - Brad Myers</a:t>
            </a:r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0668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62" name="Line 38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63" name="Oval 39"/>
          <p:cNvSpPr>
            <a:spLocks noChangeArrowheads="1"/>
          </p:cNvSpPr>
          <p:nvPr/>
        </p:nvSpPr>
        <p:spPr bwMode="auto">
          <a:xfrm>
            <a:off x="-152400" y="6324600"/>
            <a:ext cx="838200" cy="838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64" name="Text Box 40"/>
          <p:cNvSpPr txBox="1">
            <a:spLocks noChangeArrowheads="1"/>
          </p:cNvSpPr>
          <p:nvPr/>
        </p:nvSpPr>
        <p:spPr bwMode="auto">
          <a:xfrm>
            <a:off x="0" y="640080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261C18F-59D2-4542-B858-033823629BBB}" type="slidenum">
              <a:rPr lang="en-US" sz="2000" b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lang="en-US" sz="2000" b="1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0"/>
        </a:spcBef>
        <a:spcAft>
          <a:spcPct val="20000"/>
        </a:spcAft>
        <a:buChar char="–"/>
        <a:defRPr sz="2400">
          <a:solidFill>
            <a:schemeClr val="bg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bg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bg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6xHDB_U6Yk&amp;list=PL3856C8FlIWfr_tX8CMUhOJvl34ylClgb&amp;index=36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open-video.org/details.php?videoid=5025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www.youtube.com/watch?v=W-3E8RFYArA&amp;feature=youtu.be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delivery.acm.org/10.1145/230000/225453/p167-frank.pdf?key1=225453&amp;key2=9022319401&amp;coll=portal&amp;dl=ACM&amp;CFID=9385029&amp;CFTOKEN=92130528" TargetMode="External"/><Relationship Id="rId2" Type="http://schemas.openxmlformats.org/officeDocument/2006/relationships/hyperlink" Target="http://portal.acm.org/citation.cfm?id=225453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hyperlink" Target="http://portal.acm.org/citation.cfm?id=225453" TargetMode="External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1.png"/><Relationship Id="rId10" Type="http://schemas.openxmlformats.org/officeDocument/2006/relationships/image" Target="../media/image13.png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4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en-video.org/details.php?videoid=5025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doi.acm.org/10.1145/302979.303127" TargetMode="External"/><Relationship Id="rId2" Type="http://schemas.openxmlformats.org/officeDocument/2006/relationships/hyperlink" Target="http://www.cs.cmu.edu/~amulet/papers/p109-mcdaniel-iui98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outu.be/dAoK-uVP9ko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X9sjLrTHDes" TargetMode="External"/><Relationship Id="rId2" Type="http://schemas.openxmlformats.org/officeDocument/2006/relationships/hyperlink" Target="http://dx.doi.org/10.1145/1095034.109507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l84YK1_ytk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oby.li/sugilite_video" TargetMode="External"/><Relationship Id="rId2" Type="http://schemas.openxmlformats.org/officeDocument/2006/relationships/hyperlink" Target="http://www.toby.li/wp-content/uploads/2017/01/TobyLi-CHI2017-Sugilite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KMx7Ea6W6AQ" TargetMode="Externa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8snp79cctX8&amp;index=41&amp;list=PL3856C8FlIWfr_tX8CMUhOJvl34ylClgb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90500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sz="4000" dirty="0" smtClean="0"/>
              <a:t>Lecture 17:</a:t>
            </a:r>
            <a:br>
              <a:rPr lang="en-US" sz="4000" dirty="0" smtClean="0"/>
            </a:br>
            <a:r>
              <a:rPr lang="en-US" sz="4000" dirty="0" smtClean="0"/>
              <a:t>Demonstrational Tools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67000" y="3810000"/>
            <a:ext cx="6324600" cy="21336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Brad Myers</a:t>
            </a:r>
          </a:p>
          <a:p>
            <a:pPr eaLnBrk="1" hangingPunct="1"/>
            <a:endParaRPr lang="en-US" sz="1200" dirty="0" smtClean="0"/>
          </a:p>
          <a:p>
            <a:pPr eaLnBrk="1" hangingPunct="1"/>
            <a:r>
              <a:rPr lang="en-US" sz="700" dirty="0" smtClean="0"/>
              <a:t/>
            </a:r>
            <a:br>
              <a:rPr lang="en-US" sz="700" dirty="0" smtClean="0"/>
            </a:br>
            <a:r>
              <a:rPr lang="en-US" dirty="0" smtClean="0">
                <a:solidFill>
                  <a:srgbClr val="6E0000"/>
                </a:solidFill>
              </a:rPr>
              <a:t>05-830</a:t>
            </a:r>
            <a:br>
              <a:rPr lang="en-US" dirty="0" smtClean="0">
                <a:solidFill>
                  <a:srgbClr val="6E0000"/>
                </a:solidFill>
              </a:rPr>
            </a:br>
            <a:r>
              <a:rPr lang="en-US" dirty="0" smtClean="0">
                <a:solidFill>
                  <a:srgbClr val="6E0000"/>
                </a:solidFill>
              </a:rPr>
              <a:t>Advanced User Interface Software</a:t>
            </a:r>
          </a:p>
          <a:p>
            <a:pPr eaLnBrk="1" hangingPunct="1"/>
            <a:r>
              <a:rPr lang="en-US" dirty="0" smtClean="0">
                <a:solidFill>
                  <a:srgbClr val="6E0000"/>
                </a:solidFill>
              </a:rPr>
              <a:t>Spring, 2017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236034D9-626D-4FD4-BBF8-612693FC937B}" type="slidenum">
              <a:rPr lang="en-US" smtClean="0"/>
              <a:pPr>
                <a:buFont typeface="Wingdings" pitchFamily="2" charset="2"/>
                <a:buNone/>
                <a:defRPr/>
              </a:pPr>
              <a:t>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/>
            <a:r>
              <a:rPr lang="en-US" dirty="0" smtClean="0"/>
              <a:t>Lapidary (1989-1993)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49879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Myers B., Vander Zanden B. and Dannenberg R., "Creating Graphical Interactive Application Objects by Demonstration," </a:t>
            </a:r>
            <a:r>
              <a:rPr lang="en-US" sz="2000" i="1" dirty="0" smtClean="0"/>
              <a:t>Proceedings of the ACM Symposium on User Interface Software and Technology, UIST'89</a:t>
            </a:r>
            <a:r>
              <a:rPr lang="en-US" sz="2000" dirty="0" smtClean="0"/>
              <a:t>, Williamsburg, November 1989, pp. 95 - 104.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Brad Vander Zanden and Brad A. Myers. "Demonstrational and Constraint-Based Techniques for Pictorially Specifying Application Objects and Behaviors," </a:t>
            </a:r>
            <a:r>
              <a:rPr lang="en-US" sz="2000" i="1" dirty="0" smtClean="0"/>
              <a:t>ACM Transactions on Computer-Human Interaction</a:t>
            </a:r>
            <a:r>
              <a:rPr lang="en-US" sz="2000" dirty="0" smtClean="0"/>
              <a:t>. vol. 2, no. 4, Dec, 1995. pp. 308-356.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Extends </a:t>
            </a:r>
            <a:r>
              <a:rPr lang="en-US" sz="2000" dirty="0" err="1" smtClean="0"/>
              <a:t>Peridot</a:t>
            </a:r>
            <a:r>
              <a:rPr lang="en-US" sz="2000" dirty="0" smtClean="0"/>
              <a:t> to allow the creation of application-specific graphical objects, like nodes in a graphics editor.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Uses less </a:t>
            </a:r>
            <a:r>
              <a:rPr lang="en-US" sz="2000" dirty="0" err="1" smtClean="0"/>
              <a:t>inferencing</a:t>
            </a:r>
            <a:r>
              <a:rPr lang="en-US" sz="2000" dirty="0" smtClean="0"/>
              <a:t> and more dialog boxes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Is "real" and you get it as part of the Garnet distribution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Problems: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can only demonstrate "syntactic" parts of application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hard to set up correct constraints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i="1" dirty="0" smtClean="0">
                <a:hlinkClick r:id="rId2"/>
              </a:rPr>
              <a:t>video (12 </a:t>
            </a:r>
            <a:r>
              <a:rPr lang="en-US" sz="2000" i="1" dirty="0" smtClean="0">
                <a:hlinkClick r:id="rId2"/>
              </a:rPr>
              <a:t>min)</a:t>
            </a:r>
            <a:endParaRPr lang="en-US" sz="2000" i="1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88BB2AF2-0AA9-4A5B-B443-F4F9523514C5}" type="slidenum">
              <a:rPr lang="en-US" smtClean="0"/>
              <a:pPr>
                <a:buNone/>
                <a:defRPr/>
              </a:pPr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543800" cy="792162"/>
          </a:xfrm>
        </p:spPr>
        <p:txBody>
          <a:bodyPr/>
          <a:lstStyle/>
          <a:p>
            <a:pPr eaLnBrk="1" hangingPunct="1"/>
            <a:r>
              <a:rPr lang="en-US" sz="3600" smtClean="0"/>
              <a:t>DEMO and DEMO II (1991, 1992)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48355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David A. </a:t>
            </a:r>
            <a:r>
              <a:rPr lang="en-US" sz="2400" dirty="0" err="1" smtClean="0"/>
              <a:t>Wolber</a:t>
            </a:r>
            <a:r>
              <a:rPr lang="en-US" sz="2400" dirty="0" smtClean="0"/>
              <a:t> and Gene L. Fisher, "Demonstrational Technique for Developing Interfaces with Dynamically Created Objects," </a:t>
            </a:r>
            <a:r>
              <a:rPr lang="en-US" sz="2400" i="1" dirty="0" smtClean="0"/>
              <a:t>Proceedings UIST'91: ACM SIGGRAPH Symposium on User Interface Software and Technology</a:t>
            </a:r>
            <a:r>
              <a:rPr lang="en-US" sz="2400" dirty="0" smtClean="0"/>
              <a:t>, Nov, 1992, Monterey, CA, pp. 89-97.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Gene L. Fisher, Dale E. Busse, and David A. </a:t>
            </a:r>
            <a:r>
              <a:rPr lang="en-US" sz="2400" dirty="0" err="1" smtClean="0"/>
              <a:t>Wolber</a:t>
            </a:r>
            <a:r>
              <a:rPr lang="en-US" sz="2400" dirty="0" smtClean="0"/>
              <a:t>, "Adding Rule-Based Reasoning to a Demonstrational Interface Builder," </a:t>
            </a:r>
            <a:r>
              <a:rPr lang="en-US" sz="2400" i="1" dirty="0" smtClean="0"/>
              <a:t>Proceedings UIST'92: ACM SIGGRAPH Symposium on User Interface Software and Technology</a:t>
            </a:r>
            <a:r>
              <a:rPr lang="en-US" sz="2400" dirty="0" smtClean="0"/>
              <a:t>, Nov, 1991, pp. 221-230.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DEMO was first system to support dynamic creation of objects.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Infers graphical relationships by examples of edits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DEMO-II adds extensive </a:t>
            </a:r>
            <a:r>
              <a:rPr lang="en-US" sz="2400" dirty="0" err="1" smtClean="0"/>
              <a:t>inferencing</a:t>
            </a:r>
            <a:r>
              <a:rPr lang="en-US" sz="2400" dirty="0" smtClean="0"/>
              <a:t> of graphical constraints from examples; guide lines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88BB2AF2-0AA9-4A5B-B443-F4F9523514C5}" type="slidenum">
              <a:rPr lang="en-US" smtClean="0"/>
              <a:pPr>
                <a:buNone/>
                <a:defRPr/>
              </a:pPr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88BB2AF2-0AA9-4A5B-B443-F4F9523514C5}" type="slidenum">
              <a:rPr lang="en-US" smtClean="0"/>
              <a:pPr>
                <a:buNone/>
                <a:defRPr/>
              </a:pPr>
              <a:t>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5638800"/>
            <a:ext cx="8229600" cy="492124"/>
          </a:xfrm>
        </p:spPr>
        <p:txBody>
          <a:bodyPr>
            <a:normAutofit/>
          </a:bodyPr>
          <a:lstStyle/>
          <a:p>
            <a:pPr eaLnBrk="1" hangingPunct="1">
              <a:buNone/>
            </a:pPr>
            <a:r>
              <a:rPr lang="en-US" sz="1800" i="1" strike="sngStrike" dirty="0" smtClean="0">
                <a:hlinkClick r:id="rId2"/>
              </a:rPr>
              <a:t>video </a:t>
            </a:r>
            <a:r>
              <a:rPr lang="en-US" sz="1800" i="1" strike="sngStrike" dirty="0" smtClean="0">
                <a:hlinkClick r:id="rId2"/>
              </a:rPr>
              <a:t>2:28</a:t>
            </a:r>
            <a:r>
              <a:rPr lang="en-US" sz="1800" i="1" strike="sngStrike" dirty="0" smtClean="0"/>
              <a:t> (gone!)</a:t>
            </a:r>
            <a:endParaRPr lang="en-US" sz="1800" i="1" strike="sngStrike" dirty="0" smtClean="0"/>
          </a:p>
        </p:txBody>
      </p:sp>
      <p:pic>
        <p:nvPicPr>
          <p:cNvPr id="1741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593725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62600" y="2954338"/>
            <a:ext cx="3581400" cy="3903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Marquise (1993-1994)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Myers B., McDaniel, R. and Kosbie, D.. "Marquise: Creating Complete User Interfaces by Demonstration," </a:t>
            </a:r>
            <a:r>
              <a:rPr lang="en-US" sz="2400" i="1" dirty="0" smtClean="0"/>
              <a:t>Proceedings CHI'94: Human Factors in Computing Systems</a:t>
            </a:r>
            <a:r>
              <a:rPr lang="en-US" sz="2400" dirty="0" smtClean="0"/>
              <a:t>. Amsterdam, The Netherlands, April 24-29, 1993. pp. 293-300.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Go back to doing more by demonstration, and just show the way that the interface should operate.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In particular, demonstrate </a:t>
            </a:r>
            <a:r>
              <a:rPr lang="en-US" sz="2400" i="1" dirty="0" smtClean="0"/>
              <a:t>when</a:t>
            </a:r>
            <a:r>
              <a:rPr lang="en-US" sz="2400" dirty="0" smtClean="0"/>
              <a:t> the behaviors should start and what the feedback looks like.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mouse button does one of 10 things, depending on where press and global mode.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Demonstrate both behavior and conditions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Built-in support for palettes and modes.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88BB2AF2-0AA9-4A5B-B443-F4F9523514C5}" type="slidenum">
              <a:rPr lang="en-US" smtClean="0"/>
              <a:pPr>
                <a:buNone/>
                <a:defRPr/>
              </a:pPr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57200"/>
            <a:ext cx="7543800" cy="792162"/>
          </a:xfrm>
        </p:spPr>
        <p:txBody>
          <a:bodyPr/>
          <a:lstStyle/>
          <a:p>
            <a:r>
              <a:rPr lang="en-US" dirty="0" smtClean="0"/>
              <a:t>Marquise windows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88BB2AF2-0AA9-4A5B-B443-F4F9523514C5}" type="slidenum">
              <a:rPr lang="en-US" smtClean="0"/>
              <a:pPr>
                <a:buNone/>
                <a:defRPr/>
              </a:pPr>
              <a:t>14</a:t>
            </a:fld>
            <a:endParaRPr lang="en-US"/>
          </a:p>
        </p:txBody>
      </p:sp>
      <p:pic>
        <p:nvPicPr>
          <p:cNvPr id="286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2692191"/>
            <a:ext cx="7315200" cy="4242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828800"/>
            <a:ext cx="3352800" cy="52387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</p:pic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57800" y="0"/>
            <a:ext cx="38862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7543800" cy="1295400"/>
          </a:xfrm>
        </p:spPr>
        <p:txBody>
          <a:bodyPr/>
          <a:lstStyle/>
          <a:p>
            <a:r>
              <a:rPr lang="en-US" dirty="0" smtClean="0"/>
              <a:t>Marquise</a:t>
            </a:r>
            <a:br>
              <a:rPr lang="en-US" dirty="0" smtClean="0"/>
            </a:br>
            <a:r>
              <a:rPr lang="en-US" dirty="0" smtClean="0"/>
              <a:t>feedback</a:t>
            </a:r>
            <a:br>
              <a:rPr lang="en-US" dirty="0" smtClean="0"/>
            </a:br>
            <a:r>
              <a:rPr lang="en-US" dirty="0" smtClean="0"/>
              <a:t>window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00399"/>
            <a:ext cx="8229600" cy="2930525"/>
          </a:xfrm>
        </p:spPr>
        <p:txBody>
          <a:bodyPr>
            <a:normAutofit/>
          </a:bodyPr>
          <a:lstStyle/>
          <a:p>
            <a:r>
              <a:rPr lang="en-US" sz="2400" i="1" dirty="0" smtClean="0">
                <a:hlinkClick r:id="rId2"/>
              </a:rPr>
              <a:t>video (12 min)</a:t>
            </a:r>
            <a:endParaRPr lang="en-US" sz="2400" i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BB2AF2-0AA9-4A5B-B443-F4F9523514C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27995" y="0"/>
            <a:ext cx="551600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8305800" cy="1020762"/>
          </a:xfrm>
        </p:spPr>
        <p:txBody>
          <a:bodyPr/>
          <a:lstStyle/>
          <a:p>
            <a:r>
              <a:rPr lang="en-US" sz="3200" dirty="0" err="1" smtClean="0"/>
              <a:t>InferenceBear</a:t>
            </a:r>
            <a:r>
              <a:rPr lang="en-US" sz="3200" dirty="0" smtClean="0"/>
              <a:t> &amp; Grizzly Bear (1994-1996)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Martin R. Frank, </a:t>
            </a:r>
            <a:r>
              <a:rPr lang="en-US" dirty="0" err="1" smtClean="0"/>
              <a:t>Piyawadee</a:t>
            </a:r>
            <a:r>
              <a:rPr lang="en-US" dirty="0" smtClean="0"/>
              <a:t> "</a:t>
            </a:r>
            <a:r>
              <a:rPr lang="en-US" dirty="0" err="1" smtClean="0"/>
              <a:t>Noi</a:t>
            </a:r>
            <a:r>
              <a:rPr lang="en-US" dirty="0" smtClean="0"/>
              <a:t>" </a:t>
            </a:r>
            <a:r>
              <a:rPr lang="en-US" dirty="0" err="1" smtClean="0"/>
              <a:t>Sukaviriya</a:t>
            </a:r>
            <a:r>
              <a:rPr lang="en-US" dirty="0" smtClean="0"/>
              <a:t>, James D. Foley. “</a:t>
            </a:r>
            <a:r>
              <a:rPr lang="en-US" dirty="0" smtClean="0">
                <a:hlinkClick r:id="rId2"/>
              </a:rPr>
              <a:t>Inference bear</a:t>
            </a:r>
            <a:r>
              <a:rPr lang="en-US" dirty="0" smtClean="0"/>
              <a:t>: designing interactive interfaces through before and after snapshots,” DIS’95. Ann Arbor, Michigan, pp. 167 – 175. </a:t>
            </a:r>
            <a:r>
              <a:rPr lang="en-US" dirty="0" err="1" smtClean="0">
                <a:hlinkClick r:id="rId3"/>
              </a:rPr>
              <a:t>pdf</a:t>
            </a:r>
            <a:endParaRPr lang="en-US" dirty="0" smtClean="0"/>
          </a:p>
          <a:p>
            <a:r>
              <a:rPr lang="en-US" dirty="0" smtClean="0"/>
              <a:t>Martin Frank, Model-Based User Interface Design by Demonstration and By Interview. PhD Thesis, Georgia Tech, 1996. </a:t>
            </a:r>
          </a:p>
          <a:p>
            <a:r>
              <a:rPr lang="en-US" dirty="0" smtClean="0"/>
              <a:t>(Discussed his "Elements, Events &amp; Transitions (EET) language in the event-language lecture)</a:t>
            </a:r>
          </a:p>
          <a:p>
            <a:r>
              <a:rPr lang="en-US" dirty="0" smtClean="0"/>
              <a:t>User control through dialog boxes, edit using textual language: EET</a:t>
            </a:r>
          </a:p>
          <a:p>
            <a:r>
              <a:rPr lang="en-US" dirty="0" smtClean="0"/>
              <a:t>Snapshots of before and after </a:t>
            </a:r>
          </a:p>
          <a:p>
            <a:r>
              <a:rPr lang="en-US" dirty="0" smtClean="0"/>
              <a:t>Multiple examples </a:t>
            </a:r>
          </a:p>
          <a:p>
            <a:pPr lvl="1"/>
            <a:r>
              <a:rPr lang="en-US" dirty="0" smtClean="0"/>
              <a:t>More positive examples to cause generalization </a:t>
            </a:r>
          </a:p>
          <a:p>
            <a:pPr lvl="1"/>
            <a:r>
              <a:rPr lang="en-US" dirty="0" smtClean="0"/>
              <a:t>Negative examples to specify exceptions </a:t>
            </a:r>
          </a:p>
          <a:p>
            <a:r>
              <a:rPr lang="en-US" dirty="0" smtClean="0"/>
              <a:t>Pictures – next slide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</a:pPr>
            <a:fld id="{88BB2AF2-0AA9-4A5B-B443-F4F9523514C5}" type="slidenum">
              <a:rPr lang="en-US" smtClean="0"/>
              <a:pPr>
                <a:buNone/>
              </a:pPr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hlinkClick r:id="rId3"/>
              </a:rPr>
              <a:t>InferenceBear Pictures</a:t>
            </a:r>
            <a:endParaRPr lang="en-US" sz="2800" smtClean="0"/>
          </a:p>
        </p:txBody>
      </p:sp>
      <p:graphicFrame>
        <p:nvGraphicFramePr>
          <p:cNvPr id="2050" name="Object 4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0" y="1344613"/>
          <a:ext cx="2943225" cy="201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Bitmap Image" r:id="rId4" imgW="3648584" imgH="2495238" progId="PBrush">
                  <p:embed/>
                </p:oleObj>
              </mc:Choice>
              <mc:Fallback>
                <p:oleObj name="Bitmap Image" r:id="rId4" imgW="3648584" imgH="2495238" progId="PBrush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344613"/>
                        <a:ext cx="2943225" cy="201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6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3000375" y="1344613"/>
          <a:ext cx="2962275" cy="203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Bitmap Image" r:id="rId6" imgW="3723810" imgH="2561905" progId="PBrush">
                  <p:embed/>
                </p:oleObj>
              </mc:Choice>
              <mc:Fallback>
                <p:oleObj name="Bitmap Image" r:id="rId6" imgW="3723810" imgH="2561905" progId="PBrush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5" y="1344613"/>
                        <a:ext cx="2962275" cy="203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4" name="Picture 1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8" cstate="print"/>
          <a:srcRect/>
          <a:stretch>
            <a:fillRect/>
          </a:stretch>
        </p:blipFill>
        <p:spPr>
          <a:xfrm>
            <a:off x="6019800" y="1344613"/>
            <a:ext cx="3124200" cy="2012950"/>
          </a:xfrm>
          <a:noFill/>
        </p:spPr>
      </p:pic>
      <p:sp>
        <p:nvSpPr>
          <p:cNvPr id="2056" name="Line 14"/>
          <p:cNvSpPr>
            <a:spLocks noChangeShapeType="1"/>
          </p:cNvSpPr>
          <p:nvPr/>
        </p:nvSpPr>
        <p:spPr bwMode="auto">
          <a:xfrm>
            <a:off x="1524000" y="3429000"/>
            <a:ext cx="56388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BEE9C-37B5-44B5-AE92-865E6D39EACC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  <p:graphicFrame>
        <p:nvGraphicFramePr>
          <p:cNvPr id="2052" name="Object 8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76200" y="3581400"/>
          <a:ext cx="9067800" cy="326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Bitmap Image" r:id="rId9" imgW="12361905" imgH="4458322" progId="PBrush">
                  <p:embed/>
                </p:oleObj>
              </mc:Choice>
              <mc:Fallback>
                <p:oleObj name="Bitmap Image" r:id="rId9" imgW="12361905" imgH="4458322" progId="PBrush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3581400"/>
                        <a:ext cx="9067800" cy="3268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Pavlov (1995-97)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David </a:t>
            </a:r>
            <a:r>
              <a:rPr lang="en-US" dirty="0" err="1" smtClean="0"/>
              <a:t>Wolber</a:t>
            </a:r>
            <a:r>
              <a:rPr lang="en-US" dirty="0" smtClean="0"/>
              <a:t>, "Pavlov: Programming by Stimulus-Response Demonstration," </a:t>
            </a:r>
            <a:r>
              <a:rPr lang="en-US" i="1" dirty="0" smtClean="0"/>
              <a:t>Proceedings CHI'96, Human Factors in Computing Systems</a:t>
            </a:r>
            <a:r>
              <a:rPr lang="en-US" dirty="0" smtClean="0"/>
              <a:t>. April 1996. pp. 252-259 </a:t>
            </a:r>
          </a:p>
          <a:p>
            <a:pPr eaLnBrk="1" hangingPunct="1"/>
            <a:r>
              <a:rPr lang="en-US" dirty="0" smtClean="0"/>
              <a:t>Stimulus from mouse or time-based </a:t>
            </a:r>
          </a:p>
          <a:p>
            <a:pPr eaLnBrk="1" hangingPunct="1"/>
            <a:r>
              <a:rPr lang="en-US" dirty="0" smtClean="0"/>
              <a:t>Score editor for feedback and editing </a:t>
            </a:r>
          </a:p>
          <a:p>
            <a:pPr eaLnBrk="1" hangingPunct="1"/>
            <a:r>
              <a:rPr lang="en-US" i="1" strike="sngStrike" dirty="0" smtClean="0">
                <a:hlinkClick r:id="rId2"/>
              </a:rPr>
              <a:t>Video</a:t>
            </a:r>
            <a:r>
              <a:rPr lang="en-US" i="1" strike="sngStrike" dirty="0" smtClean="0"/>
              <a:t> (gone)</a:t>
            </a:r>
            <a:endParaRPr lang="en-US" strike="sngStrike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BB2AF2-0AA9-4A5B-B443-F4F9523514C5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dirty="0" smtClean="0"/>
              <a:t>© 2017 -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r>
              <a:rPr lang="en-US" dirty="0" smtClean="0"/>
              <a:t>Gamut (1996 - 1999)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PhD thesis of Rich McDaniel. </a:t>
            </a:r>
          </a:p>
          <a:p>
            <a:r>
              <a:rPr lang="en-US" sz="2300" dirty="0" smtClean="0"/>
              <a:t>Richard G. McDaniel and Brad A. Myers. "Building Applications Using Only Demonstration," IUI'98: 1998 International Conference On Intelligent User Interfaces, January 6-9, 1998, San Francisco, CA. pp. 109-116. </a:t>
            </a:r>
            <a:r>
              <a:rPr lang="en-US" sz="2300" dirty="0" err="1" smtClean="0">
                <a:hlinkClick r:id="rId2"/>
              </a:rPr>
              <a:t>pdf</a:t>
            </a:r>
            <a:endParaRPr lang="en-US" sz="2300" dirty="0" smtClean="0"/>
          </a:p>
          <a:p>
            <a:r>
              <a:rPr lang="en-US" sz="2300" dirty="0" smtClean="0"/>
              <a:t>Richard G. McDaniel and Brad A. Myers, "Getting More Out Of Programming-By-Demonstration." Proceedings CHI'99: Human Factors in Computing Systems. Pittsburgh, PA, May 15-20, 1999. pp. 442-449. </a:t>
            </a:r>
            <a:r>
              <a:rPr lang="en-US" sz="2300" dirty="0" smtClean="0">
                <a:hlinkClick r:id="rId3"/>
              </a:rPr>
              <a:t>ACM DL Reference</a:t>
            </a:r>
            <a:endParaRPr lang="en-US" sz="2300" dirty="0" smtClean="0"/>
          </a:p>
          <a:p>
            <a:r>
              <a:rPr lang="en-US" dirty="0" smtClean="0"/>
              <a:t>Domain: "board games" and educational software </a:t>
            </a:r>
          </a:p>
          <a:p>
            <a:r>
              <a:rPr lang="en-US" dirty="0" smtClean="0"/>
              <a:t>Goal: new interaction techniques so can infer more complex behaviors </a:t>
            </a:r>
          </a:p>
          <a:p>
            <a:r>
              <a:rPr lang="en-US" dirty="0" smtClean="0"/>
              <a:t>E.g., how a piece can move in Monopoly / Chess </a:t>
            </a:r>
          </a:p>
          <a:p>
            <a:r>
              <a:rPr lang="en-US" dirty="0" smtClean="0"/>
              <a:t>Reduce number of modes </a:t>
            </a:r>
          </a:p>
          <a:p>
            <a:r>
              <a:rPr lang="en-US" dirty="0" smtClean="0"/>
              <a:t>New interaction techniques to provide hints </a:t>
            </a:r>
          </a:p>
          <a:p>
            <a:pPr lvl="1"/>
            <a:r>
              <a:rPr lang="en-US" dirty="0" smtClean="0"/>
              <a:t>"Do Something!", "Stop That", Hint highlighting, Temporal Ghosts, Guide objects, Deck of Playing Cards, etc. </a:t>
            </a:r>
          </a:p>
          <a:p>
            <a:r>
              <a:rPr lang="en-US" dirty="0" smtClean="0"/>
              <a:t>Better </a:t>
            </a:r>
            <a:r>
              <a:rPr lang="en-US" dirty="0" err="1" smtClean="0"/>
              <a:t>inferencing</a:t>
            </a:r>
            <a:r>
              <a:rPr lang="en-US" dirty="0" smtClean="0"/>
              <a:t> algorithms </a:t>
            </a:r>
          </a:p>
          <a:p>
            <a:r>
              <a:rPr lang="en-US" dirty="0" smtClean="0">
                <a:hlinkClick r:id="rId4"/>
              </a:rPr>
              <a:t>video (4.5 min) </a:t>
            </a: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</a:pPr>
            <a:fld id="{88BB2AF2-0AA9-4A5B-B443-F4F9523514C5}" type="slidenum">
              <a:rPr lang="en-US" smtClean="0"/>
              <a:pPr>
                <a:buNone/>
              </a:pPr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Overview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295400"/>
            <a:ext cx="8839200" cy="4800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i="1" dirty="0" smtClean="0"/>
              <a:t>Direct Manipulation </a:t>
            </a:r>
            <a:r>
              <a:rPr lang="en-US" dirty="0" smtClean="0"/>
              <a:t>allows properties to be set by directly moving objects with the mouse and setting properties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Examples: interface builders, Visual Basic (last lecture)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Limited to static parts of the interface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No way to point at</a:t>
            </a:r>
            <a:br>
              <a:rPr lang="en-US" dirty="0" smtClean="0"/>
            </a:br>
            <a:r>
              <a:rPr lang="en-US" dirty="0" smtClean="0"/>
              <a:t>objects that will be</a:t>
            </a:r>
            <a:br>
              <a:rPr lang="en-US" dirty="0" smtClean="0"/>
            </a:br>
            <a:r>
              <a:rPr lang="en-US" dirty="0" smtClean="0"/>
              <a:t>drawn by the user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How set the color of an</a:t>
            </a:r>
            <a:br>
              <a:rPr lang="en-US" dirty="0" smtClean="0"/>
            </a:br>
            <a:r>
              <a:rPr lang="en-US" dirty="0" smtClean="0"/>
              <a:t>object in Visual Basic</a:t>
            </a:r>
            <a:br>
              <a:rPr lang="en-US" dirty="0" smtClean="0"/>
            </a:br>
            <a:r>
              <a:rPr lang="en-US" i="1" dirty="0" smtClean="0"/>
              <a:t>at run time?</a:t>
            </a:r>
            <a:endParaRPr lang="en-US" dirty="0" smtClean="0"/>
          </a:p>
        </p:txBody>
      </p:sp>
      <p:pic>
        <p:nvPicPr>
          <p:cNvPr id="8196" name="Picture 10" descr="lect14demo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953000" y="3886200"/>
            <a:ext cx="2933700" cy="2124075"/>
          </a:xfr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B9B8BD-4880-4641-9ABB-DD1F47094D9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020762"/>
          </a:xfrm>
        </p:spPr>
        <p:txBody>
          <a:bodyPr/>
          <a:lstStyle/>
          <a:p>
            <a:pPr eaLnBrk="1" hangingPunct="1"/>
            <a:r>
              <a:rPr lang="en-US" dirty="0" smtClean="0"/>
              <a:t>Topes (2004-2009)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76200" y="1295400"/>
            <a:ext cx="8915400" cy="4911725"/>
          </a:xfrm>
        </p:spPr>
        <p:txBody>
          <a:bodyPr/>
          <a:lstStyle/>
          <a:p>
            <a:pPr eaLnBrk="1" hangingPunct="1"/>
            <a:r>
              <a:rPr lang="en-US" sz="2800" dirty="0" smtClean="0"/>
              <a:t>Chris </a:t>
            </a:r>
            <a:r>
              <a:rPr lang="en-US" sz="2800" dirty="0" err="1" smtClean="0"/>
              <a:t>Scaffidi’s</a:t>
            </a:r>
            <a:r>
              <a:rPr lang="en-US" sz="2800" dirty="0" smtClean="0"/>
              <a:t> PhD thesis:</a:t>
            </a:r>
          </a:p>
          <a:p>
            <a:pPr lvl="1" eaLnBrk="1" hangingPunct="1"/>
            <a:r>
              <a:rPr lang="en-US" sz="2400" dirty="0" smtClean="0"/>
              <a:t>“topes” = user-level types for end-user programming (EUP)</a:t>
            </a:r>
          </a:p>
          <a:p>
            <a:pPr lvl="2" eaLnBrk="1" hangingPunct="1"/>
            <a:r>
              <a:rPr lang="en-US" sz="2100" dirty="0" smtClean="0"/>
              <a:t>Create parsers, data-transformations</a:t>
            </a:r>
          </a:p>
          <a:p>
            <a:pPr lvl="1" eaLnBrk="1" hangingPunct="1"/>
            <a:r>
              <a:rPr lang="en-US" sz="2400" dirty="0" smtClean="0"/>
              <a:t>Infers topes from a list of examples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BB2AF2-0AA9-4A5B-B443-F4F9523514C5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dirty="0" smtClean="0"/>
              <a:t>© 2017 - Brad Myers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Topes in action</a:t>
            </a:r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382000" cy="4830763"/>
          </a:xfrm>
        </p:spPr>
        <p:txBody>
          <a:bodyPr/>
          <a:lstStyle/>
          <a:p>
            <a:pPr marL="457200" indent="-457200">
              <a:buFontTx/>
              <a:buAutoNum type="arabicPeriod"/>
            </a:pPr>
            <a:r>
              <a:rPr lang="en-US"/>
              <a:t>Users </a:t>
            </a:r>
            <a:r>
              <a:rPr lang="en-US" i="1">
                <a:solidFill>
                  <a:schemeClr val="hlink"/>
                </a:solidFill>
              </a:rPr>
              <a:t>create</a:t>
            </a:r>
            <a:r>
              <a:rPr lang="en-US"/>
              <a:t> data descriptions (abstract, user-friendly descriptions of data categories)</a:t>
            </a:r>
          </a:p>
          <a:p>
            <a:pPr marL="457200" indent="-457200">
              <a:buFontTx/>
              <a:buAutoNum type="arabicPeriod"/>
            </a:pPr>
            <a:r>
              <a:rPr lang="en-US">
                <a:solidFill>
                  <a:srgbClr val="333333"/>
                </a:solidFill>
              </a:rPr>
              <a:t>Users </a:t>
            </a:r>
            <a:r>
              <a:rPr lang="en-US" i="1">
                <a:solidFill>
                  <a:schemeClr val="hlink"/>
                </a:solidFill>
              </a:rPr>
              <a:t>publish</a:t>
            </a:r>
            <a:r>
              <a:rPr lang="en-US">
                <a:solidFill>
                  <a:srgbClr val="333333"/>
                </a:solidFill>
              </a:rPr>
              <a:t> data descriptions on repositories.</a:t>
            </a:r>
          </a:p>
          <a:p>
            <a:pPr marL="457200" indent="-457200">
              <a:buFontTx/>
              <a:buAutoNum type="arabicPeriod"/>
            </a:pPr>
            <a:r>
              <a:rPr lang="en-US">
                <a:solidFill>
                  <a:srgbClr val="333333"/>
                </a:solidFill>
              </a:rPr>
              <a:t>Other users </a:t>
            </a:r>
            <a:r>
              <a:rPr lang="en-US" i="1">
                <a:solidFill>
                  <a:schemeClr val="hlink"/>
                </a:solidFill>
              </a:rPr>
              <a:t>download</a:t>
            </a:r>
            <a:r>
              <a:rPr lang="en-US">
                <a:solidFill>
                  <a:srgbClr val="333333"/>
                </a:solidFill>
              </a:rPr>
              <a:t> data descriptions to cache.</a:t>
            </a:r>
          </a:p>
          <a:p>
            <a:pPr marL="457200" indent="-457200">
              <a:buFontTx/>
              <a:buAutoNum type="arabicPeriod"/>
            </a:pPr>
            <a:r>
              <a:rPr lang="en-US"/>
              <a:t>System automatically </a:t>
            </a:r>
            <a:r>
              <a:rPr lang="en-US" i="1">
                <a:solidFill>
                  <a:schemeClr val="hlink"/>
                </a:solidFill>
              </a:rPr>
              <a:t>generates</a:t>
            </a:r>
            <a:r>
              <a:rPr lang="en-US"/>
              <a:t> tope implementations from data descriptions.</a:t>
            </a:r>
          </a:p>
          <a:p>
            <a:pPr marL="457200" indent="-457200">
              <a:buFontTx/>
              <a:buAutoNum type="arabicPeriod"/>
            </a:pPr>
            <a:r>
              <a:rPr lang="en-US"/>
              <a:t>Tool add-ins help users browse their cache and </a:t>
            </a:r>
            <a:r>
              <a:rPr lang="en-US" i="1">
                <a:solidFill>
                  <a:schemeClr val="hlink"/>
                </a:solidFill>
              </a:rPr>
              <a:t>associate</a:t>
            </a:r>
            <a:r>
              <a:rPr lang="en-US"/>
              <a:t> topes with variables and input fields.</a:t>
            </a:r>
          </a:p>
          <a:p>
            <a:pPr marL="457200" indent="-457200">
              <a:buFontTx/>
              <a:buAutoNum type="arabicPeriod"/>
            </a:pPr>
            <a:r>
              <a:rPr lang="en-US"/>
              <a:t>Add-ins get topes from local cache and </a:t>
            </a:r>
            <a:r>
              <a:rPr lang="en-US" i="1">
                <a:solidFill>
                  <a:schemeClr val="hlink"/>
                </a:solidFill>
              </a:rPr>
              <a:t>call</a:t>
            </a:r>
            <a:r>
              <a:rPr lang="en-US"/>
              <a:t> them at runtime to validate and reformat data.</a:t>
            </a:r>
          </a:p>
          <a:p>
            <a:pPr marL="457200" indent="-457200"/>
            <a:endParaRPr lang="en-US"/>
          </a:p>
        </p:txBody>
      </p:sp>
      <p:sp>
        <p:nvSpPr>
          <p:cNvPr id="385028" name="Text Box 4"/>
          <p:cNvSpPr txBox="1">
            <a:spLocks noChangeArrowheads="1"/>
          </p:cNvSpPr>
          <p:nvPr/>
        </p:nvSpPr>
        <p:spPr bwMode="auto">
          <a:xfrm>
            <a:off x="2554288" y="6477000"/>
            <a:ext cx="6589712" cy="336550"/>
          </a:xfrm>
          <a:prstGeom prst="rect">
            <a:avLst/>
          </a:prstGeom>
          <a:noFill/>
          <a:ln w="12700" cap="rnd" algn="ctr">
            <a:noFill/>
            <a:prstDash val="sysDot"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B2B2B2"/>
                </a:solidFill>
                <a:latin typeface="Arial" charset="0"/>
              </a:rPr>
              <a:t>Introduction </a:t>
            </a:r>
            <a:r>
              <a:rPr lang="en-US" sz="1600">
                <a:solidFill>
                  <a:srgbClr val="B2B2B2"/>
                </a:solidFill>
                <a:latin typeface="Arial" charset="0"/>
                <a:sym typeface="Symbol" pitchFamily="18" charset="2"/>
              </a:rPr>
              <a:t> Requirements  </a:t>
            </a:r>
            <a:r>
              <a:rPr lang="en-US" sz="1600" b="1">
                <a:solidFill>
                  <a:srgbClr val="FFFFFF"/>
                </a:solidFill>
                <a:latin typeface="Arial" charset="0"/>
                <a:sym typeface="Symbol" pitchFamily="18" charset="2"/>
              </a:rPr>
              <a:t>Topes</a:t>
            </a:r>
            <a:r>
              <a:rPr lang="en-US" sz="1600">
                <a:solidFill>
                  <a:srgbClr val="B2B2B2"/>
                </a:solidFill>
                <a:latin typeface="Arial" charset="0"/>
                <a:sym typeface="Symbol" pitchFamily="18" charset="2"/>
              </a:rPr>
              <a:t>  Tools  Evaluation  Conclusion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© 2017 - Brad Myers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What the user sees</a:t>
            </a:r>
          </a:p>
        </p:txBody>
      </p:sp>
      <p:sp>
        <p:nvSpPr>
          <p:cNvPr id="386053" name="Text Box 5"/>
          <p:cNvSpPr txBox="1">
            <a:spLocks noChangeArrowheads="1"/>
          </p:cNvSpPr>
          <p:nvPr/>
        </p:nvSpPr>
        <p:spPr bwMode="auto">
          <a:xfrm>
            <a:off x="2541588" y="6477000"/>
            <a:ext cx="6602412" cy="336550"/>
          </a:xfrm>
          <a:prstGeom prst="rect">
            <a:avLst/>
          </a:prstGeom>
          <a:noFill/>
          <a:ln w="12700" cap="rnd" algn="ctr">
            <a:noFill/>
            <a:prstDash val="sysDot"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B2B2B2"/>
                </a:solidFill>
                <a:latin typeface="Arial" charset="0"/>
              </a:rPr>
              <a:t>Introduction </a:t>
            </a:r>
            <a:r>
              <a:rPr lang="en-US" sz="1600">
                <a:solidFill>
                  <a:srgbClr val="B2B2B2"/>
                </a:solidFill>
                <a:latin typeface="Arial" charset="0"/>
                <a:sym typeface="Symbol" pitchFamily="18" charset="2"/>
              </a:rPr>
              <a:t> Requirements  Topes  </a:t>
            </a:r>
            <a:r>
              <a:rPr lang="en-US" sz="1600" b="1">
                <a:solidFill>
                  <a:srgbClr val="FFFFFF"/>
                </a:solidFill>
                <a:latin typeface="Arial" charset="0"/>
                <a:sym typeface="Symbol" pitchFamily="18" charset="2"/>
              </a:rPr>
              <a:t>Tools</a:t>
            </a:r>
            <a:r>
              <a:rPr lang="en-US" sz="1600">
                <a:solidFill>
                  <a:srgbClr val="B2B2B2"/>
                </a:solidFill>
                <a:latin typeface="Arial" charset="0"/>
                <a:sym typeface="Symbol" pitchFamily="18" charset="2"/>
              </a:rPr>
              <a:t>  Evaluation  Conclusion</a:t>
            </a:r>
          </a:p>
        </p:txBody>
      </p:sp>
      <p:sp>
        <p:nvSpPr>
          <p:cNvPr id="386052" name="Text Box 4"/>
          <p:cNvSpPr txBox="1">
            <a:spLocks noChangeArrowheads="1"/>
          </p:cNvSpPr>
          <p:nvPr/>
        </p:nvSpPr>
        <p:spPr bwMode="auto">
          <a:xfrm>
            <a:off x="4648200" y="4343400"/>
            <a:ext cx="3581400" cy="1577975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accent2"/>
            </a:solidFill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User highlights cells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Clicks “New” button </a:t>
            </a:r>
            <a:br>
              <a:rPr lang="en-US" sz="2400" b="1">
                <a:solidFill>
                  <a:srgbClr val="000000"/>
                </a:solidFill>
                <a:latin typeface="Arial" charset="0"/>
              </a:rPr>
            </a:br>
            <a:r>
              <a:rPr lang="en-US" sz="2400" b="1">
                <a:solidFill>
                  <a:srgbClr val="000000"/>
                </a:solidFill>
                <a:latin typeface="Arial" charset="0"/>
              </a:rPr>
              <a:t>  on our Validation </a:t>
            </a:r>
            <a:br>
              <a:rPr lang="en-US" sz="2400" b="1">
                <a:solidFill>
                  <a:srgbClr val="000000"/>
                </a:solidFill>
                <a:latin typeface="Arial" charset="0"/>
              </a:rPr>
            </a:br>
            <a:r>
              <a:rPr lang="en-US" sz="2400" b="1">
                <a:solidFill>
                  <a:srgbClr val="000000"/>
                </a:solidFill>
                <a:latin typeface="Arial" charset="0"/>
              </a:rPr>
              <a:t>  toolbar</a:t>
            </a:r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386056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295400"/>
            <a:ext cx="8610600" cy="2776538"/>
          </a:xfrm>
          <a:prstGeom prst="rect">
            <a:avLst/>
          </a:prstGeom>
          <a:noFill/>
        </p:spPr>
      </p:pic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© 2017 - Brad Myers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2" name="Rectangle 12"/>
          <p:cNvSpPr>
            <a:spLocks noChangeArrowheads="1"/>
          </p:cNvSpPr>
          <p:nvPr/>
        </p:nvSpPr>
        <p:spPr bwMode="auto">
          <a:xfrm>
            <a:off x="0" y="1066800"/>
            <a:ext cx="9296400" cy="5943600"/>
          </a:xfrm>
          <a:prstGeom prst="rect">
            <a:avLst/>
          </a:prstGeom>
          <a:solidFill>
            <a:schemeClr val="folHlink"/>
          </a:solidFill>
          <a:ln w="12700" cap="rnd" algn="ctr">
            <a:noFill/>
            <a:prstDash val="sysDot"/>
            <a:miter lim="800000"/>
            <a:headEnd type="none" w="lg" len="lg"/>
            <a:tailEnd type="none" w="lg" len="lg"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89129" name="Rectangle 9"/>
          <p:cNvSpPr>
            <a:spLocks noChangeArrowheads="1"/>
          </p:cNvSpPr>
          <p:nvPr/>
        </p:nvSpPr>
        <p:spPr bwMode="auto">
          <a:xfrm>
            <a:off x="228600" y="1143000"/>
            <a:ext cx="9144000" cy="58674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System infers a boilerplate tope</a:t>
            </a:r>
            <a:br>
              <a:rPr lang="en-US" sz="3600"/>
            </a:br>
            <a:r>
              <a:rPr lang="en-US" sz="3600"/>
              <a:t>and presents it for review and customization</a:t>
            </a:r>
          </a:p>
        </p:txBody>
      </p:sp>
      <p:pic>
        <p:nvPicPr>
          <p:cNvPr id="38912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219200"/>
            <a:ext cx="7543800" cy="3036888"/>
          </a:xfrm>
          <a:prstGeom prst="rect">
            <a:avLst/>
          </a:prstGeom>
          <a:noFill/>
        </p:spPr>
      </p:pic>
      <p:sp>
        <p:nvSpPr>
          <p:cNvPr id="389124" name="Text Box 4"/>
          <p:cNvSpPr txBox="1">
            <a:spLocks noChangeArrowheads="1"/>
          </p:cNvSpPr>
          <p:nvPr/>
        </p:nvSpPr>
        <p:spPr bwMode="auto">
          <a:xfrm>
            <a:off x="4343400" y="4495800"/>
            <a:ext cx="4267200" cy="13970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accent2"/>
            </a:solidFill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Induction steps:</a:t>
            </a:r>
            <a:endParaRPr lang="en-US" sz="1000">
              <a:solidFill>
                <a:srgbClr val="000000"/>
              </a:solidFill>
              <a:latin typeface="Arial" charset="0"/>
            </a:endParaRP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Identify number &amp; word parts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Align parts based on punctuation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Infer simple constraints on parts</a:t>
            </a:r>
          </a:p>
        </p:txBody>
      </p:sp>
      <p:sp>
        <p:nvSpPr>
          <p:cNvPr id="389130" name="Oval 10"/>
          <p:cNvSpPr>
            <a:spLocks noChangeArrowheads="1"/>
          </p:cNvSpPr>
          <p:nvPr/>
        </p:nvSpPr>
        <p:spPr bwMode="auto">
          <a:xfrm>
            <a:off x="-152400" y="6324600"/>
            <a:ext cx="838200" cy="838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89131" name="Text Box 11"/>
          <p:cNvSpPr txBox="1">
            <a:spLocks noChangeArrowheads="1"/>
          </p:cNvSpPr>
          <p:nvPr/>
        </p:nvSpPr>
        <p:spPr bwMode="auto">
          <a:xfrm>
            <a:off x="0" y="640080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D4694373-B111-4DE6-AED0-E978C9B41BAD}" type="slidenum">
              <a:rPr lang="en-US" sz="2000" b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sz="2000" b="1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389133" name="AutoShape 13"/>
          <p:cNvSpPr>
            <a:spLocks noChangeArrowheads="1"/>
          </p:cNvSpPr>
          <p:nvPr/>
        </p:nvSpPr>
        <p:spPr bwMode="auto">
          <a:xfrm>
            <a:off x="1905000" y="6324600"/>
            <a:ext cx="7772400" cy="9906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89134" name="Text Box 14"/>
          <p:cNvSpPr txBox="1">
            <a:spLocks noChangeArrowheads="1"/>
          </p:cNvSpPr>
          <p:nvPr/>
        </p:nvSpPr>
        <p:spPr bwMode="auto">
          <a:xfrm>
            <a:off x="2541588" y="6477000"/>
            <a:ext cx="6602412" cy="336550"/>
          </a:xfrm>
          <a:prstGeom prst="rect">
            <a:avLst/>
          </a:prstGeom>
          <a:noFill/>
          <a:ln w="12700" cap="rnd" algn="ctr">
            <a:noFill/>
            <a:prstDash val="sysDot"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B2B2B2"/>
                </a:solidFill>
                <a:latin typeface="Arial" charset="0"/>
              </a:rPr>
              <a:t>Introduction </a:t>
            </a:r>
            <a:r>
              <a:rPr lang="en-US" sz="1600">
                <a:solidFill>
                  <a:srgbClr val="B2B2B2"/>
                </a:solidFill>
                <a:latin typeface="Arial" charset="0"/>
                <a:sym typeface="Symbol" pitchFamily="18" charset="2"/>
              </a:rPr>
              <a:t> Requirements  Topes  </a:t>
            </a:r>
            <a:r>
              <a:rPr lang="en-US" sz="1600" b="1">
                <a:solidFill>
                  <a:srgbClr val="FFFFFF"/>
                </a:solidFill>
                <a:latin typeface="Arial" charset="0"/>
                <a:sym typeface="Symbol" pitchFamily="18" charset="2"/>
              </a:rPr>
              <a:t>Tools</a:t>
            </a:r>
            <a:r>
              <a:rPr lang="en-US" sz="1600">
                <a:solidFill>
                  <a:srgbClr val="B2B2B2"/>
                </a:solidFill>
                <a:latin typeface="Arial" charset="0"/>
                <a:sym typeface="Symbol" pitchFamily="18" charset="2"/>
              </a:rPr>
              <a:t>  Evaluation  Conclusion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© 2017 - Brad Myers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User gives names to the parts</a:t>
            </a:r>
            <a:br>
              <a:rPr lang="en-US" sz="3600"/>
            </a:br>
            <a:r>
              <a:rPr lang="en-US" sz="3600"/>
              <a:t>and edits constraints</a:t>
            </a:r>
          </a:p>
        </p:txBody>
      </p:sp>
      <p:pic>
        <p:nvPicPr>
          <p:cNvPr id="390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143000"/>
            <a:ext cx="7086600" cy="50942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390148" name="Text Box 4"/>
          <p:cNvSpPr txBox="1">
            <a:spLocks noChangeArrowheads="1"/>
          </p:cNvSpPr>
          <p:nvPr/>
        </p:nvSpPr>
        <p:spPr bwMode="auto">
          <a:xfrm>
            <a:off x="5410200" y="1295400"/>
            <a:ext cx="3200400" cy="2251075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accent2"/>
            </a:solidFill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Features</a:t>
            </a:r>
            <a:endParaRPr lang="en-US" sz="100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 Part names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 Value whitelists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 Testing features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US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Soft constraints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   </a:t>
            </a:r>
            <a:r>
              <a:rPr lang="en-US" sz="1600">
                <a:solidFill>
                  <a:srgbClr val="5F5F5F"/>
                </a:solidFill>
                <a:latin typeface="Arial" charset="0"/>
              </a:rPr>
              <a:t>(never /</a:t>
            </a:r>
            <a:r>
              <a:rPr lang="en-US" sz="160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1600" b="1">
                <a:solidFill>
                  <a:srgbClr val="000000"/>
                </a:solidFill>
                <a:latin typeface="Arial" charset="0"/>
              </a:rPr>
              <a:t>rarely / often /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             almost always</a:t>
            </a:r>
            <a:r>
              <a:rPr lang="en-US" sz="1600">
                <a:solidFill>
                  <a:srgbClr val="000000"/>
                </a:solidFill>
                <a:latin typeface="Arial" charset="0"/>
              </a:rPr>
              <a:t> / </a:t>
            </a:r>
            <a:r>
              <a:rPr lang="en-US" sz="1600">
                <a:solidFill>
                  <a:srgbClr val="5F5F5F"/>
                </a:solidFill>
                <a:latin typeface="Arial" charset="0"/>
              </a:rPr>
              <a:t>always)</a:t>
            </a:r>
          </a:p>
        </p:txBody>
      </p:sp>
      <p:sp>
        <p:nvSpPr>
          <p:cNvPr id="390149" name="Text Box 5"/>
          <p:cNvSpPr txBox="1">
            <a:spLocks noChangeArrowheads="1"/>
          </p:cNvSpPr>
          <p:nvPr/>
        </p:nvSpPr>
        <p:spPr bwMode="auto">
          <a:xfrm>
            <a:off x="2541588" y="6477000"/>
            <a:ext cx="6602412" cy="336550"/>
          </a:xfrm>
          <a:prstGeom prst="rect">
            <a:avLst/>
          </a:prstGeom>
          <a:noFill/>
          <a:ln w="12700" cap="rnd" algn="ctr">
            <a:noFill/>
            <a:prstDash val="sysDot"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B2B2B2"/>
                </a:solidFill>
                <a:latin typeface="Arial" charset="0"/>
              </a:rPr>
              <a:t>Introduction </a:t>
            </a:r>
            <a:r>
              <a:rPr lang="en-US" sz="1600">
                <a:solidFill>
                  <a:srgbClr val="B2B2B2"/>
                </a:solidFill>
                <a:latin typeface="Arial" charset="0"/>
                <a:sym typeface="Symbol" pitchFamily="18" charset="2"/>
              </a:rPr>
              <a:t> Requirements  Topes  </a:t>
            </a:r>
            <a:r>
              <a:rPr lang="en-US" sz="1600" b="1">
                <a:solidFill>
                  <a:srgbClr val="FFFFFF"/>
                </a:solidFill>
                <a:latin typeface="Arial" charset="0"/>
                <a:sym typeface="Symbol" pitchFamily="18" charset="2"/>
              </a:rPr>
              <a:t>Tools</a:t>
            </a:r>
            <a:r>
              <a:rPr lang="en-US" sz="1600">
                <a:solidFill>
                  <a:srgbClr val="B2B2B2"/>
                </a:solidFill>
                <a:latin typeface="Arial" charset="0"/>
                <a:sym typeface="Symbol" pitchFamily="18" charset="2"/>
              </a:rPr>
              <a:t>  Evaluation  Conclusion</a:t>
            </a:r>
          </a:p>
        </p:txBody>
      </p:sp>
      <p:pic>
        <p:nvPicPr>
          <p:cNvPr id="39015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4050" y="5410200"/>
            <a:ext cx="86995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90153" name="Oval 9"/>
          <p:cNvSpPr>
            <a:spLocks noChangeArrowheads="1"/>
          </p:cNvSpPr>
          <p:nvPr/>
        </p:nvSpPr>
        <p:spPr bwMode="auto">
          <a:xfrm>
            <a:off x="685800" y="5257800"/>
            <a:ext cx="1219200" cy="762000"/>
          </a:xfrm>
          <a:prstGeom prst="ellipse">
            <a:avLst/>
          </a:prstGeom>
          <a:noFill/>
          <a:ln w="38100" algn="ctr">
            <a:solidFill>
              <a:schemeClr val="hlink"/>
            </a:solidFill>
            <a:round/>
            <a:headEnd type="none" w="lg" len="lg"/>
            <a:tailEnd type="none" w="lg" len="lg"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© 2017 - Brad Myers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15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System identifies typos</a:t>
            </a:r>
          </a:p>
        </p:txBody>
      </p:sp>
      <p:sp>
        <p:nvSpPr>
          <p:cNvPr id="391171" name="Text Box 3"/>
          <p:cNvSpPr txBox="1">
            <a:spLocks noChangeArrowheads="1"/>
          </p:cNvSpPr>
          <p:nvPr/>
        </p:nvSpPr>
        <p:spPr bwMode="auto">
          <a:xfrm>
            <a:off x="2541588" y="6477000"/>
            <a:ext cx="6602412" cy="336550"/>
          </a:xfrm>
          <a:prstGeom prst="rect">
            <a:avLst/>
          </a:prstGeom>
          <a:noFill/>
          <a:ln w="12700" cap="rnd" algn="ctr">
            <a:noFill/>
            <a:prstDash val="sysDot"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B2B2B2"/>
                </a:solidFill>
                <a:latin typeface="Arial" charset="0"/>
              </a:rPr>
              <a:t>Introduction </a:t>
            </a:r>
            <a:r>
              <a:rPr lang="en-US" sz="1600">
                <a:solidFill>
                  <a:srgbClr val="B2B2B2"/>
                </a:solidFill>
                <a:latin typeface="Arial" charset="0"/>
                <a:sym typeface="Symbol" pitchFamily="18" charset="2"/>
              </a:rPr>
              <a:t> Requirements  Topes  </a:t>
            </a:r>
            <a:r>
              <a:rPr lang="en-US" sz="1600" b="1">
                <a:solidFill>
                  <a:srgbClr val="FFFFFF"/>
                </a:solidFill>
                <a:latin typeface="Arial" charset="0"/>
                <a:sym typeface="Symbol" pitchFamily="18" charset="2"/>
              </a:rPr>
              <a:t>Tools</a:t>
            </a:r>
            <a:r>
              <a:rPr lang="en-US" sz="1600">
                <a:solidFill>
                  <a:srgbClr val="B2B2B2"/>
                </a:solidFill>
                <a:latin typeface="Arial" charset="0"/>
                <a:sym typeface="Symbol" pitchFamily="18" charset="2"/>
              </a:rPr>
              <a:t>  Evaluation  Conclusion</a:t>
            </a:r>
          </a:p>
        </p:txBody>
      </p:sp>
      <p:pic>
        <p:nvPicPr>
          <p:cNvPr id="39117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524000"/>
            <a:ext cx="7924800" cy="2879725"/>
          </a:xfrm>
          <a:prstGeom prst="rect">
            <a:avLst/>
          </a:prstGeom>
          <a:noFill/>
        </p:spPr>
      </p:pic>
      <p:sp>
        <p:nvSpPr>
          <p:cNvPr id="391175" name="Text Box 7"/>
          <p:cNvSpPr txBox="1">
            <a:spLocks noChangeArrowheads="1"/>
          </p:cNvSpPr>
          <p:nvPr/>
        </p:nvSpPr>
        <p:spPr bwMode="auto">
          <a:xfrm>
            <a:off x="5181600" y="3810000"/>
            <a:ext cx="3200400" cy="23114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accent2"/>
            </a:solidFill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Features</a:t>
            </a:r>
            <a:endParaRPr lang="en-US" sz="100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 Targeted messages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 Overridable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 Filterable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 Can add to “whitelist”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 Integrated with Excel’s “reviewing” functionality</a:t>
            </a:r>
          </a:p>
        </p:txBody>
      </p:sp>
      <p:sp>
        <p:nvSpPr>
          <p:cNvPr id="391176" name="Text Box 8"/>
          <p:cNvSpPr txBox="1">
            <a:spLocks noChangeArrowheads="1"/>
          </p:cNvSpPr>
          <p:nvPr/>
        </p:nvSpPr>
        <p:spPr bwMode="auto">
          <a:xfrm>
            <a:off x="304800" y="4038600"/>
            <a:ext cx="4114800" cy="20066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accent2"/>
            </a:solidFill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Checking inputs</a:t>
            </a:r>
            <a:endParaRPr lang="en-US" sz="1000">
              <a:solidFill>
                <a:srgbClr val="000000"/>
              </a:solidFill>
              <a:latin typeface="Arial" charset="0"/>
            </a:endParaRP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Convert description to CFG w/ constraints on productions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Parse each input string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For each constraint violation, downgrade parse’s isa score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© 2017 - Brad Myers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Easy access to reformatting functionality</a:t>
            </a:r>
          </a:p>
        </p:txBody>
      </p:sp>
      <p:sp>
        <p:nvSpPr>
          <p:cNvPr id="392195" name="Text Box 3"/>
          <p:cNvSpPr txBox="1">
            <a:spLocks noChangeArrowheads="1"/>
          </p:cNvSpPr>
          <p:nvPr/>
        </p:nvSpPr>
        <p:spPr bwMode="auto">
          <a:xfrm>
            <a:off x="2541588" y="6477000"/>
            <a:ext cx="6602412" cy="336550"/>
          </a:xfrm>
          <a:prstGeom prst="rect">
            <a:avLst/>
          </a:prstGeom>
          <a:noFill/>
          <a:ln w="12700" cap="rnd" algn="ctr">
            <a:noFill/>
            <a:prstDash val="sysDot"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B2B2B2"/>
                </a:solidFill>
                <a:latin typeface="Arial" charset="0"/>
              </a:rPr>
              <a:t>Introduction </a:t>
            </a:r>
            <a:r>
              <a:rPr lang="en-US" sz="1600">
                <a:solidFill>
                  <a:srgbClr val="B2B2B2"/>
                </a:solidFill>
                <a:latin typeface="Arial" charset="0"/>
                <a:sym typeface="Symbol" pitchFamily="18" charset="2"/>
              </a:rPr>
              <a:t> Requirements  Topes  </a:t>
            </a:r>
            <a:r>
              <a:rPr lang="en-US" sz="1600" b="1">
                <a:solidFill>
                  <a:srgbClr val="FFFFFF"/>
                </a:solidFill>
                <a:latin typeface="Arial" charset="0"/>
                <a:sym typeface="Symbol" pitchFamily="18" charset="2"/>
              </a:rPr>
              <a:t>Tools</a:t>
            </a:r>
            <a:r>
              <a:rPr lang="en-US" sz="1600">
                <a:solidFill>
                  <a:srgbClr val="B2B2B2"/>
                </a:solidFill>
                <a:latin typeface="Arial" charset="0"/>
                <a:sym typeface="Symbol" pitchFamily="18" charset="2"/>
              </a:rPr>
              <a:t>  Evaluation  Conclusion</a:t>
            </a:r>
          </a:p>
        </p:txBody>
      </p:sp>
      <p:pic>
        <p:nvPicPr>
          <p:cNvPr id="392198" name="Picture 6"/>
          <p:cNvPicPr>
            <a:picLocks noChangeAspect="1" noChangeArrowheads="1"/>
          </p:cNvPicPr>
          <p:nvPr/>
        </p:nvPicPr>
        <p:blipFill>
          <a:blip r:embed="rId2" cstate="print"/>
          <a:srcRect t="18753"/>
          <a:stretch>
            <a:fillRect/>
          </a:stretch>
        </p:blipFill>
        <p:spPr bwMode="auto">
          <a:xfrm>
            <a:off x="457200" y="1066800"/>
            <a:ext cx="7924800" cy="2901950"/>
          </a:xfrm>
          <a:prstGeom prst="rect">
            <a:avLst/>
          </a:prstGeom>
          <a:noFill/>
        </p:spPr>
      </p:pic>
      <p:sp>
        <p:nvSpPr>
          <p:cNvPr id="392199" name="Text Box 7"/>
          <p:cNvSpPr txBox="1">
            <a:spLocks noChangeArrowheads="1"/>
          </p:cNvSpPr>
          <p:nvPr/>
        </p:nvSpPr>
        <p:spPr bwMode="auto">
          <a:xfrm>
            <a:off x="304800" y="3886200"/>
            <a:ext cx="5867400" cy="23114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accent2"/>
            </a:solidFill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Reformatting string</a:t>
            </a:r>
            <a:endParaRPr lang="en-US" sz="1000">
              <a:solidFill>
                <a:srgbClr val="000000"/>
              </a:solidFill>
              <a:latin typeface="Arial" charset="0"/>
            </a:endParaRP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Parse with input format’s CFG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For each part in target format,</a:t>
            </a:r>
          </a:p>
          <a:p>
            <a:pPr marL="800100" lvl="1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lphaLcParenR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Get node from parse tree</a:t>
            </a:r>
          </a:p>
          <a:p>
            <a:pPr marL="800100" lvl="1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lphaLcParenR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Reformat node if needed (recurse)</a:t>
            </a:r>
          </a:p>
          <a:p>
            <a:pPr marL="800100" lvl="1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lphaLcParenR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Concatenate (with separators if needed)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Validate result with target format’s CFG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© 2017 - Brad Myers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Recommending topes based on label and examples-to-match</a:t>
            </a:r>
          </a:p>
        </p:txBody>
      </p:sp>
      <p:sp>
        <p:nvSpPr>
          <p:cNvPr id="363528" name="Text Box 8"/>
          <p:cNvSpPr txBox="1">
            <a:spLocks noChangeArrowheads="1"/>
          </p:cNvSpPr>
          <p:nvPr/>
        </p:nvSpPr>
        <p:spPr bwMode="auto">
          <a:xfrm>
            <a:off x="2541588" y="6477000"/>
            <a:ext cx="6602412" cy="336550"/>
          </a:xfrm>
          <a:prstGeom prst="rect">
            <a:avLst/>
          </a:prstGeom>
          <a:noFill/>
          <a:ln w="12700" cap="rnd" algn="ctr">
            <a:noFill/>
            <a:prstDash val="sysDot"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B2B2B2"/>
                </a:solidFill>
                <a:latin typeface="Arial" charset="0"/>
              </a:rPr>
              <a:t>Introduction </a:t>
            </a:r>
            <a:r>
              <a:rPr lang="en-US" sz="1600">
                <a:solidFill>
                  <a:srgbClr val="B2B2B2"/>
                </a:solidFill>
                <a:latin typeface="Arial" charset="0"/>
                <a:sym typeface="Symbol" pitchFamily="18" charset="2"/>
              </a:rPr>
              <a:t> Requirements  Topes  </a:t>
            </a:r>
            <a:r>
              <a:rPr lang="en-US" sz="1600" b="1">
                <a:solidFill>
                  <a:srgbClr val="FFFFFF"/>
                </a:solidFill>
                <a:latin typeface="Arial" charset="0"/>
                <a:sym typeface="Symbol" pitchFamily="18" charset="2"/>
              </a:rPr>
              <a:t>Tools</a:t>
            </a:r>
            <a:r>
              <a:rPr lang="en-US" sz="1600">
                <a:solidFill>
                  <a:srgbClr val="B2B2B2"/>
                </a:solidFill>
                <a:latin typeface="Arial" charset="0"/>
                <a:sym typeface="Symbol" pitchFamily="18" charset="2"/>
              </a:rPr>
              <a:t>  Evaluation  Conclusion</a:t>
            </a:r>
          </a:p>
        </p:txBody>
      </p:sp>
      <p:pic>
        <p:nvPicPr>
          <p:cNvPr id="363530" name="Picture 10"/>
          <p:cNvPicPr preferRelativeResize="0"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219200"/>
            <a:ext cx="8382000" cy="500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3536" name="Text Box 16"/>
          <p:cNvSpPr txBox="1">
            <a:spLocks noChangeArrowheads="1"/>
          </p:cNvSpPr>
          <p:nvPr/>
        </p:nvSpPr>
        <p:spPr bwMode="auto">
          <a:xfrm>
            <a:off x="304800" y="4495800"/>
            <a:ext cx="5181600" cy="17018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accent2"/>
            </a:solidFill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Efficient recommendation</a:t>
            </a:r>
            <a:endParaRPr lang="en-US" sz="100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 Only consider a tope if its instances could possibly have the “character content” of each example string.</a:t>
            </a:r>
            <a:br>
              <a:rPr lang="en-US" sz="2000">
                <a:solidFill>
                  <a:srgbClr val="000000"/>
                </a:solidFill>
                <a:latin typeface="Arial" charset="0"/>
              </a:rPr>
            </a:br>
            <a:r>
              <a:rPr lang="en-US" sz="2000">
                <a:solidFill>
                  <a:srgbClr val="000000"/>
                </a:solidFill>
                <a:latin typeface="Arial" charset="0"/>
              </a:rPr>
              <a:t>(eg.: could this have 12 letters &amp; 1 space?)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© 2017 - Brad Myers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“Monet” by </a:t>
            </a:r>
            <a:r>
              <a:rPr lang="fr-FR" sz="4000" dirty="0" smtClean="0"/>
              <a:t>Yang Li &amp;</a:t>
            </a:r>
            <a:br>
              <a:rPr lang="fr-FR" sz="4000" dirty="0" smtClean="0"/>
            </a:br>
            <a:r>
              <a:rPr lang="fr-FR" sz="4000" dirty="0" smtClean="0"/>
              <a:t>James A. Landay, UIST’2005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17638"/>
            <a:ext cx="8686800" cy="5211762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sz="1700" dirty="0"/>
              <a:t>Yang Li and James A. Landay. 2005. Informal prototyping of continuous graphical interactions by demonstration. In </a:t>
            </a:r>
            <a:r>
              <a:rPr lang="en-US" sz="1700" i="1" dirty="0"/>
              <a:t>Proceedings of the 18th annual ACM symposium on User interface software and technology</a:t>
            </a:r>
            <a:r>
              <a:rPr lang="en-US" sz="1700" dirty="0"/>
              <a:t> (UIST '05). ACM, New York, NY, USA, 221-230. </a:t>
            </a:r>
            <a:r>
              <a:rPr lang="en-US" sz="1700" dirty="0" smtClean="0">
                <a:hlinkClick r:id="rId2"/>
              </a:rPr>
              <a:t>http</a:t>
            </a:r>
            <a:r>
              <a:rPr lang="en-US" sz="1700" dirty="0">
                <a:hlinkClick r:id="rId2"/>
              </a:rPr>
              <a:t>://</a:t>
            </a:r>
            <a:r>
              <a:rPr lang="en-US" sz="1700" dirty="0" smtClean="0">
                <a:hlinkClick r:id="rId2"/>
              </a:rPr>
              <a:t>dx.doi.org/10.1145/1095034.1095071</a:t>
            </a:r>
            <a:r>
              <a:rPr lang="en-US" sz="1700" dirty="0" smtClean="0"/>
              <a:t>  </a:t>
            </a:r>
          </a:p>
          <a:p>
            <a:pPr eaLnBrk="1" hangingPunct="1"/>
            <a:r>
              <a:rPr lang="en-US" sz="2800" dirty="0" smtClean="0"/>
              <a:t>Infers continuous</a:t>
            </a:r>
            <a:br>
              <a:rPr lang="en-US" sz="2800" dirty="0" smtClean="0"/>
            </a:br>
            <a:r>
              <a:rPr lang="en-US" sz="2800" dirty="0" smtClean="0"/>
              <a:t>behaviors from</a:t>
            </a:r>
            <a:br>
              <a:rPr lang="en-US" sz="2800" dirty="0" smtClean="0"/>
            </a:br>
            <a:r>
              <a:rPr lang="en-US" sz="2800" dirty="0" smtClean="0"/>
              <a:t>examples</a:t>
            </a:r>
          </a:p>
          <a:p>
            <a:pPr lvl="1" eaLnBrk="1" hangingPunct="1"/>
            <a:r>
              <a:rPr lang="en-US" sz="2400" dirty="0" smtClean="0"/>
              <a:t>Rotating</a:t>
            </a:r>
          </a:p>
          <a:p>
            <a:pPr lvl="1" eaLnBrk="1" hangingPunct="1"/>
            <a:r>
              <a:rPr lang="en-US" sz="2400" dirty="0" smtClean="0"/>
              <a:t>Scaling</a:t>
            </a:r>
          </a:p>
          <a:p>
            <a:pPr lvl="1" eaLnBrk="1" hangingPunct="1"/>
            <a:r>
              <a:rPr lang="en-US" sz="2400" dirty="0" smtClean="0"/>
              <a:t>Sliding</a:t>
            </a:r>
          </a:p>
          <a:p>
            <a:pPr eaLnBrk="1" hangingPunct="1"/>
            <a:r>
              <a:rPr lang="en-US" sz="2800" dirty="0" smtClean="0"/>
              <a:t>Multiple examples</a:t>
            </a:r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r>
              <a:rPr lang="en-US" sz="2000" i="1" dirty="0" smtClean="0">
                <a:hlinkClick r:id="rId3"/>
              </a:rPr>
              <a:t>Video</a:t>
            </a:r>
            <a:r>
              <a:rPr lang="en-US" sz="2000" i="1" dirty="0" smtClean="0"/>
              <a:t>, </a:t>
            </a:r>
            <a:r>
              <a:rPr lang="en-US" sz="2000" i="1" dirty="0" smtClean="0"/>
              <a:t>6:34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BB2AF2-0AA9-4A5B-B443-F4F9523514C5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86200" y="2482166"/>
            <a:ext cx="5257800" cy="4375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Draco, </a:t>
            </a:r>
            <a:r>
              <a:rPr lang="en-US" dirty="0" err="1" smtClean="0"/>
              <a:t>Skuid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400" dirty="0" err="1"/>
              <a:t>Rubaiat</a:t>
            </a:r>
            <a:r>
              <a:rPr lang="en-US" sz="1400" dirty="0"/>
              <a:t> Habib </a:t>
            </a:r>
            <a:r>
              <a:rPr lang="en-US" sz="1400" dirty="0" err="1"/>
              <a:t>Kazi</a:t>
            </a:r>
            <a:r>
              <a:rPr lang="en-US" sz="1400" dirty="0"/>
              <a:t>, Fanny Chevalier, </a:t>
            </a:r>
            <a:r>
              <a:rPr lang="en-US" sz="1400" dirty="0" err="1"/>
              <a:t>Tovi</a:t>
            </a:r>
            <a:r>
              <a:rPr lang="en-US" sz="1400" dirty="0"/>
              <a:t> Grossman, </a:t>
            </a:r>
            <a:r>
              <a:rPr lang="en-US" sz="1400" dirty="0" err="1"/>
              <a:t>Shengdong</a:t>
            </a:r>
            <a:r>
              <a:rPr lang="en-US" sz="1400" dirty="0"/>
              <a:t> Zhao, and George Fitzmaurice. 2014. Draco: bringing life to illustrations with kinetic textures. In </a:t>
            </a:r>
            <a:r>
              <a:rPr lang="en-US" sz="1400" i="1" dirty="0"/>
              <a:t>Proceedings of the SIGCHI Conference on Human Factors in Computing Systems</a:t>
            </a:r>
            <a:r>
              <a:rPr lang="en-US" sz="1400" dirty="0"/>
              <a:t> (CHI '14). </a:t>
            </a:r>
            <a:r>
              <a:rPr lang="en-US" sz="1400" dirty="0" smtClean="0"/>
              <a:t>351-360</a:t>
            </a:r>
            <a:r>
              <a:rPr lang="en-US" sz="1400" dirty="0"/>
              <a:t>. DOI: https://</a:t>
            </a:r>
            <a:r>
              <a:rPr lang="en-US" sz="1400" dirty="0" smtClean="0"/>
              <a:t>doi.org/10.1145/2556288.2556987</a:t>
            </a:r>
            <a:endParaRPr lang="en-US" sz="1400" dirty="0" smtClean="0">
              <a:hlinkClick r:id="rId2"/>
            </a:endParaRPr>
          </a:p>
          <a:p>
            <a:r>
              <a:rPr lang="en-US" dirty="0" smtClean="0"/>
              <a:t>Sketch to show animations and movements</a:t>
            </a:r>
          </a:p>
          <a:p>
            <a:r>
              <a:rPr lang="en-US" dirty="0" smtClean="0"/>
              <a:t>Augmented with dynamic animation effects</a:t>
            </a:r>
          </a:p>
          <a:p>
            <a:r>
              <a:rPr lang="en-US" dirty="0" smtClean="0"/>
              <a:t>Commercialized by </a:t>
            </a:r>
            <a:r>
              <a:rPr lang="en-US" dirty="0" err="1" smtClean="0"/>
              <a:t>AutoDesk</a:t>
            </a:r>
            <a:endParaRPr lang="en-US" dirty="0" smtClean="0">
              <a:hlinkClick r:id="rId2"/>
            </a:endParaRPr>
          </a:p>
          <a:p>
            <a:r>
              <a:rPr lang="en-US" sz="2400" i="1" dirty="0" smtClean="0">
                <a:hlinkClick r:id="rId2"/>
              </a:rPr>
              <a:t>Video</a:t>
            </a:r>
            <a:r>
              <a:rPr lang="en-US" sz="2400" i="1" dirty="0" smtClean="0"/>
              <a:t> (4:57)</a:t>
            </a:r>
            <a:endParaRPr lang="en-US" sz="2400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© 2017 -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B2AF2-0AA9-4A5B-B443-F4F9523514C5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221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Visual Basic Example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46088" y="1752600"/>
            <a:ext cx="8497887" cy="2160588"/>
            <a:chOff x="185" y="1955"/>
            <a:chExt cx="5353" cy="1361"/>
          </a:xfrm>
        </p:grpSpPr>
        <p:graphicFrame>
          <p:nvGraphicFramePr>
            <p:cNvPr id="1026" name="Object 5"/>
            <p:cNvGraphicFramePr>
              <a:graphicFrameLocks noChangeAspect="1"/>
            </p:cNvGraphicFramePr>
            <p:nvPr/>
          </p:nvGraphicFramePr>
          <p:xfrm>
            <a:off x="1598" y="1955"/>
            <a:ext cx="2060" cy="13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2" name="Bitmap Image" r:id="rId3" imgW="2638095" imgH="1743318" progId="PBrush">
                    <p:embed/>
                  </p:oleObj>
                </mc:Choice>
                <mc:Fallback>
                  <p:oleObj name="Bitmap Image" r:id="rId3" imgW="2638095" imgH="1743318" progId="PBrush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98" y="1955"/>
                          <a:ext cx="2060" cy="136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1" name="Rectangle 6"/>
            <p:cNvSpPr>
              <a:spLocks noChangeArrowheads="1"/>
            </p:cNvSpPr>
            <p:nvPr/>
          </p:nvSpPr>
          <p:spPr bwMode="auto">
            <a:xfrm>
              <a:off x="185" y="2202"/>
              <a:ext cx="5353" cy="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/>
            <a:lstStyle/>
            <a:p>
              <a:pPr marL="342900" indent="-342900">
                <a:lnSpc>
                  <a:spcPct val="100000"/>
                </a:lnSpc>
                <a:buClr>
                  <a:schemeClr val="folHlink"/>
                </a:buClr>
                <a:buSzPct val="60000"/>
              </a:pPr>
              <a:r>
                <a:rPr lang="en-US" sz="3200"/>
                <a:t>Example:</a:t>
              </a:r>
            </a:p>
          </p:txBody>
        </p:sp>
      </p:grpSp>
      <p:sp>
        <p:nvSpPr>
          <p:cNvPr id="412679" name="Rectangle 7"/>
          <p:cNvSpPr>
            <a:spLocks noChangeArrowheads="1"/>
          </p:cNvSpPr>
          <p:nvPr/>
        </p:nvSpPr>
        <p:spPr bwMode="auto">
          <a:xfrm>
            <a:off x="263525" y="3005138"/>
            <a:ext cx="8956675" cy="208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lnSpc>
                <a:spcPct val="10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3200"/>
              <a:t>      vs.</a:t>
            </a:r>
          </a:p>
          <a:p>
            <a:pPr marL="342900" indent="-342900">
              <a:lnSpc>
                <a:spcPct val="10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3200"/>
          </a:p>
          <a:p>
            <a:pPr marL="342900" indent="-342900">
              <a:lnSpc>
                <a:spcPct val="10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3200" b="1">
                <a:latin typeface="Times New Roman" pitchFamily="18" charset="0"/>
              </a:rPr>
              <a:t>VB:  </a:t>
            </a:r>
            <a:r>
              <a:rPr lang="en-US" sz="3200" b="1">
                <a:latin typeface="Courier New" pitchFamily="49" charset="0"/>
              </a:rPr>
              <a:t>Let Shape1.FillColor = &amp;H00FF00FF&amp;</a:t>
            </a:r>
          </a:p>
          <a:p>
            <a:pPr marL="342900" indent="-342900">
              <a:lnSpc>
                <a:spcPct val="10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3200" b="1">
                <a:latin typeface="Times New Roman" pitchFamily="18" charset="0"/>
              </a:rPr>
              <a:t>ML: </a:t>
            </a:r>
            <a:r>
              <a:rPr lang="en-US" sz="3200" b="1">
                <a:latin typeface="Courier New" pitchFamily="49" charset="0"/>
              </a:rPr>
              <a:t>SetColor ( Shape1, 0x00FF00FF )</a:t>
            </a:r>
            <a:endParaRPr lang="en-US" sz="320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88BB2AF2-0AA9-4A5B-B443-F4F9523514C5}" type="slidenum">
              <a:rPr lang="en-US" smtClean="0"/>
              <a:pPr>
                <a:buNone/>
                <a:defRPr/>
              </a:pPr>
              <a:t>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12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679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Toby Li’s </a:t>
            </a:r>
            <a:r>
              <a:rPr lang="en-US" dirty="0" err="1" smtClean="0"/>
              <a:t>Sugilite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13287"/>
          </a:xfrm>
        </p:spPr>
        <p:txBody>
          <a:bodyPr>
            <a:normAutofit fontScale="92500" lnSpcReduction="20000"/>
          </a:bodyPr>
          <a:lstStyle/>
          <a:p>
            <a:r>
              <a:rPr lang="en-US" sz="1700" dirty="0"/>
              <a:t>Toby Li, Amos Azaria, and Brad Myers. "SUGILITE: Creating Multimodal Smartphone Automation by Demonstration", </a:t>
            </a:r>
            <a:r>
              <a:rPr lang="en-US" sz="1700" i="1" dirty="0"/>
              <a:t>Proceedings CHI'2017: Human Factors in Computing Systems</a:t>
            </a:r>
            <a:r>
              <a:rPr lang="en-US" sz="1700" dirty="0"/>
              <a:t>, Denver, CO, May 6-11, 2017. To appear. </a:t>
            </a:r>
            <a:r>
              <a:rPr lang="en-US" sz="1700" dirty="0">
                <a:hlinkClick r:id="rId2"/>
              </a:rPr>
              <a:t>preprint pdf</a:t>
            </a:r>
            <a:r>
              <a:rPr lang="en-US" sz="1700" dirty="0"/>
              <a:t> and </a:t>
            </a:r>
            <a:r>
              <a:rPr lang="en-US" sz="1700" dirty="0">
                <a:hlinkClick r:id="rId3"/>
              </a:rPr>
              <a:t>video</a:t>
            </a:r>
            <a:r>
              <a:rPr lang="en-US" sz="1700" dirty="0"/>
              <a:t>. </a:t>
            </a:r>
            <a:r>
              <a:rPr lang="en-US" sz="1700" b="1" dirty="0"/>
              <a:t>Best paper Honorable Mention award</a:t>
            </a:r>
            <a:r>
              <a:rPr lang="en-US" sz="1700" dirty="0" smtClean="0"/>
              <a:t>.</a:t>
            </a:r>
            <a:endParaRPr lang="en-US" sz="1700" dirty="0"/>
          </a:p>
          <a:p>
            <a:r>
              <a:rPr lang="en-US" dirty="0" smtClean="0"/>
              <a:t>Programming by example for Android</a:t>
            </a:r>
          </a:p>
          <a:p>
            <a:r>
              <a:rPr lang="en-US" dirty="0" smtClean="0"/>
              <a:t>Scripts (macros) of common or repetitive tasks</a:t>
            </a:r>
          </a:p>
          <a:p>
            <a:r>
              <a:rPr lang="en-US" dirty="0" smtClean="0"/>
              <a:t>Uses the Android accessibility API</a:t>
            </a:r>
          </a:p>
          <a:p>
            <a:r>
              <a:rPr lang="en-US" dirty="0" smtClean="0"/>
              <a:t>Invoke using Speech or GUI</a:t>
            </a:r>
          </a:p>
          <a:p>
            <a:r>
              <a:rPr lang="en-US" dirty="0" smtClean="0"/>
              <a:t>Generalizes based on other menu items seen</a:t>
            </a:r>
          </a:p>
          <a:p>
            <a:r>
              <a:rPr lang="en-US" dirty="0" smtClean="0"/>
              <a:t>Currently, uses multiple examples only when script fails</a:t>
            </a:r>
          </a:p>
          <a:p>
            <a:pPr lvl="1"/>
            <a:r>
              <a:rPr lang="en-US" dirty="0" smtClean="0"/>
              <a:t>Can replace or add fork</a:t>
            </a:r>
          </a:p>
          <a:p>
            <a:r>
              <a:rPr lang="en-US" sz="2600" i="1" dirty="0" smtClean="0">
                <a:hlinkClick r:id="rId4"/>
              </a:rPr>
              <a:t>Video</a:t>
            </a:r>
            <a:r>
              <a:rPr lang="en-US" sz="2600" i="1" dirty="0" smtClean="0"/>
              <a:t> (6:48)</a:t>
            </a:r>
            <a:endParaRPr lang="en-US" sz="2600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BB2AF2-0AA9-4A5B-B443-F4F9523514C5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6147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Commercial Systems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Excel </a:t>
            </a:r>
            <a:r>
              <a:rPr lang="en-US" dirty="0" err="1" smtClean="0"/>
              <a:t>Flashfill</a:t>
            </a:r>
            <a:endParaRPr lang="en-US" dirty="0" smtClean="0"/>
          </a:p>
          <a:p>
            <a:pPr eaLnBrk="1" hangingPunct="1"/>
            <a:r>
              <a:rPr lang="en-US" dirty="0" smtClean="0"/>
              <a:t>Adobe Catalyst</a:t>
            </a:r>
          </a:p>
          <a:p>
            <a:pPr lvl="1" eaLnBrk="1" hangingPunct="1"/>
            <a:r>
              <a:rPr lang="en-US" dirty="0" smtClean="0"/>
              <a:t>Create menus by giving examples of the items</a:t>
            </a:r>
          </a:p>
          <a:p>
            <a:pPr lvl="1" eaLnBrk="1" hangingPunct="1"/>
            <a:r>
              <a:rPr lang="en-US" dirty="0" smtClean="0"/>
              <a:t>Scroll bars by indicating the parts (thumb, track, etc.)</a:t>
            </a:r>
          </a:p>
          <a:p>
            <a:pPr lvl="1" eaLnBrk="1" hangingPunct="1"/>
            <a:r>
              <a:rPr lang="en-US" dirty="0" smtClean="0"/>
              <a:t>But discontinued </a:t>
            </a:r>
            <a:r>
              <a:rPr lang="en-US" dirty="0" smtClean="0">
                <a:sym typeface="Wingdings" panose="05000000000000000000" pitchFamily="2" charset="2"/>
              </a:rPr>
              <a:t></a:t>
            </a:r>
            <a:endParaRPr lang="en-US" dirty="0" smtClean="0"/>
          </a:p>
          <a:p>
            <a:pPr eaLnBrk="1" hangingPunct="1"/>
            <a:r>
              <a:rPr lang="en-US" dirty="0" smtClean="0"/>
              <a:t>What else?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88BB2AF2-0AA9-4A5B-B443-F4F9523514C5}" type="slidenum">
              <a:rPr lang="en-US" smtClean="0"/>
              <a:pPr>
                <a:buNone/>
                <a:defRPr/>
              </a:pPr>
              <a:t>31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General Disadvantages</a:t>
            </a:r>
            <a:endParaRPr lang="en-US" dirty="0"/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77340"/>
            <a:ext cx="8035290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People are actually </a:t>
            </a:r>
            <a:r>
              <a:rPr lang="en-US" b="1" dirty="0" smtClean="0">
                <a:solidFill>
                  <a:srgbClr val="C00000"/>
                </a:solidFill>
              </a:rPr>
              <a:t>not</a:t>
            </a:r>
            <a:r>
              <a:rPr lang="en-US" dirty="0" smtClean="0"/>
              <a:t> very good at coming up with concrete examples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examples tend to show the system the same thing over and over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people can’t think of the edge cases and negative examples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People need to be able to </a:t>
            </a:r>
            <a:r>
              <a:rPr lang="en-US" b="1" dirty="0" smtClean="0">
                <a:solidFill>
                  <a:srgbClr val="C00000"/>
                </a:solidFill>
              </a:rPr>
              <a:t>edit</a:t>
            </a:r>
            <a:r>
              <a:rPr lang="en-US" dirty="0" smtClean="0"/>
              <a:t> the code, so need a representation they can understand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88BB2AF2-0AA9-4A5B-B443-F4F9523514C5}" type="slidenum">
              <a:rPr lang="en-US" smtClean="0"/>
              <a:pPr>
                <a:buNone/>
                <a:defRPr/>
              </a:pPr>
              <a:t>32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Open Issues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en-US" dirty="0" smtClean="0"/>
              <a:t>Sometimes examples are harder than specifying</a:t>
            </a:r>
          </a:p>
          <a:p>
            <a:pPr lvl="1" eaLnBrk="1" hangingPunct="1"/>
            <a:r>
              <a:rPr lang="en-US" dirty="0" smtClean="0"/>
              <a:t>“and” vs. “or”</a:t>
            </a:r>
          </a:p>
          <a:p>
            <a:pPr eaLnBrk="1" hangingPunct="1"/>
            <a:r>
              <a:rPr lang="en-US" dirty="0" smtClean="0"/>
              <a:t>How intelligent is enough? </a:t>
            </a:r>
          </a:p>
          <a:p>
            <a:pPr lvl="1" eaLnBrk="1" hangingPunct="1"/>
            <a:r>
              <a:rPr lang="en-US" dirty="0" smtClean="0"/>
              <a:t>Predictability </a:t>
            </a:r>
          </a:p>
          <a:p>
            <a:pPr lvl="1" eaLnBrk="1" hangingPunct="1"/>
            <a:r>
              <a:rPr lang="en-US" dirty="0" smtClean="0"/>
              <a:t>AI problem </a:t>
            </a:r>
          </a:p>
          <a:p>
            <a:pPr eaLnBrk="1" hangingPunct="1"/>
            <a:r>
              <a:rPr lang="en-US" dirty="0" smtClean="0"/>
              <a:t>Techniques for feedback and editing </a:t>
            </a:r>
          </a:p>
          <a:p>
            <a:pPr eaLnBrk="1" hangingPunct="1"/>
            <a:r>
              <a:rPr lang="en-US" dirty="0" smtClean="0"/>
              <a:t>Combining inferencing with direct editing of the code </a:t>
            </a:r>
          </a:p>
          <a:p>
            <a:pPr eaLnBrk="1" hangingPunct="1"/>
            <a:r>
              <a:rPr lang="en-US" dirty="0" smtClean="0"/>
              <a:t>A “really” successful product using this technology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88BB2AF2-0AA9-4A5B-B443-F4F9523514C5}" type="slidenum">
              <a:rPr lang="en-US" smtClean="0"/>
              <a:pPr>
                <a:buNone/>
                <a:defRPr/>
              </a:pPr>
              <a:t>33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Demonstrational Tools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7638"/>
            <a:ext cx="8229600" cy="471328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Demonstrational Tools</a:t>
            </a:r>
            <a:r>
              <a:rPr lang="en-US" sz="2400" dirty="0" smtClean="0"/>
              <a:t> allow the user to operate on </a:t>
            </a:r>
            <a:r>
              <a:rPr lang="en-US" sz="2400" i="1" dirty="0" smtClean="0"/>
              <a:t>example</a:t>
            </a:r>
            <a:r>
              <a:rPr lang="en-US" sz="2400" dirty="0" smtClean="0"/>
              <a:t> objects which represent objects that are created at run-time.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For example, the system must find out that the size of the boxes depends on the actual labels typed by the user and where the lines attach.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In general, demonstrational systems allow the user to operate on examples, and then generalizes to produce a general-purpose procedure or prototype.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"Examples":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draw an </a:t>
            </a:r>
            <a:r>
              <a:rPr lang="en-US" sz="2000" i="1" dirty="0" smtClean="0"/>
              <a:t>example</a:t>
            </a:r>
            <a:r>
              <a:rPr lang="en-US" sz="2000" dirty="0" smtClean="0"/>
              <a:t> of the objects that will be created at run time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draw objects in approximately the right places, and systems creates general constraints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This is a hard problem, which is why you don't see many commercial products that do this.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Machine Learning systems generally learn from </a:t>
            </a:r>
            <a:r>
              <a:rPr lang="en-US" sz="2400" i="1" dirty="0" smtClean="0"/>
              <a:t>lots </a:t>
            </a:r>
            <a:r>
              <a:rPr lang="en-US" sz="2400" dirty="0" smtClean="0"/>
              <a:t>of labeled examples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88BB2AF2-0AA9-4A5B-B443-F4F9523514C5}" type="slidenum">
              <a:rPr lang="en-US" smtClean="0"/>
              <a:pPr>
                <a:buNone/>
                <a:defRPr/>
              </a:pPr>
              <a:t>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Demonstrational </a:t>
            </a:r>
            <a:r>
              <a:rPr lang="en-US" i="1" smtClean="0"/>
              <a:t>Interfaces</a:t>
            </a:r>
            <a:endParaRPr lang="en-US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839200" cy="4953000"/>
          </a:xfrm>
        </p:spPr>
        <p:txBody>
          <a:bodyPr/>
          <a:lstStyle/>
          <a:p>
            <a:pPr eaLnBrk="1" hangingPunct="1"/>
            <a:r>
              <a:rPr lang="en-US" dirty="0" smtClean="0"/>
              <a:t>There are also demonstrational systems for </a:t>
            </a:r>
            <a:r>
              <a:rPr lang="en-US" b="1" dirty="0" smtClean="0"/>
              <a:t>other</a:t>
            </a:r>
            <a:r>
              <a:rPr lang="en-US" dirty="0" smtClean="0"/>
              <a:t> domains (not for creating UIs): </a:t>
            </a:r>
          </a:p>
          <a:p>
            <a:pPr lvl="1" eaLnBrk="1" hangingPunct="1"/>
            <a:r>
              <a:rPr lang="en-US" dirty="0" smtClean="0"/>
              <a:t>My group: </a:t>
            </a:r>
          </a:p>
          <a:p>
            <a:pPr lvl="2" eaLnBrk="1" hangingPunct="1"/>
            <a:r>
              <a:rPr lang="en-US" dirty="0" smtClean="0"/>
              <a:t>Text editing (Tourmaline, Andy Werth INI MS thesis) </a:t>
            </a:r>
          </a:p>
          <a:p>
            <a:pPr lvl="2" eaLnBrk="1" hangingPunct="1"/>
            <a:r>
              <a:rPr lang="en-US" dirty="0" smtClean="0"/>
              <a:t>Creating shell programs (Francesmary </a:t>
            </a:r>
            <a:r>
              <a:rPr lang="en-US" dirty="0" err="1" smtClean="0"/>
              <a:t>Modugno's</a:t>
            </a:r>
            <a:r>
              <a:rPr lang="en-US" dirty="0" smtClean="0"/>
              <a:t> PhD thesis on "Pursuit") </a:t>
            </a:r>
          </a:p>
          <a:p>
            <a:pPr lvl="2" eaLnBrk="1" hangingPunct="1"/>
            <a:r>
              <a:rPr lang="en-US" dirty="0" smtClean="0"/>
              <a:t>Creating custom business charts and graphs (my patent on this technology)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88BB2AF2-0AA9-4A5B-B443-F4F9523514C5}" type="slidenum">
              <a:rPr lang="en-US" smtClean="0"/>
              <a:pPr>
                <a:buNone/>
                <a:defRPr/>
              </a:pPr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Demonstrational Interfaces, cont.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719263"/>
            <a:ext cx="8686800" cy="4411662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dirty="0" smtClean="0"/>
              <a:t>Others: </a:t>
            </a:r>
          </a:p>
          <a:p>
            <a:pPr lvl="1" eaLnBrk="1" hangingPunct="1"/>
            <a:r>
              <a:rPr lang="en-US" dirty="0" smtClean="0"/>
              <a:t>Text editing (renumber by example, styles) </a:t>
            </a:r>
          </a:p>
          <a:p>
            <a:pPr lvl="1" eaLnBrk="1" hangingPunct="1"/>
            <a:r>
              <a:rPr lang="en-US" dirty="0" smtClean="0"/>
              <a:t>Graphical editing (graphical procedures) </a:t>
            </a:r>
          </a:p>
          <a:p>
            <a:pPr lvl="1" eaLnBrk="1" hangingPunct="1"/>
            <a:r>
              <a:rPr lang="en-US" dirty="0" smtClean="0"/>
              <a:t>Determining loops in HyperCard ("Eager") </a:t>
            </a:r>
          </a:p>
          <a:p>
            <a:pPr lvl="1" eaLnBrk="1" hangingPunct="1"/>
            <a:r>
              <a:rPr lang="en-US" dirty="0" smtClean="0"/>
              <a:t>etc. </a:t>
            </a:r>
          </a:p>
          <a:p>
            <a:pPr eaLnBrk="1" hangingPunct="1"/>
            <a:r>
              <a:rPr lang="en-US" dirty="0" smtClean="0"/>
              <a:t>"Classic" Reference: Allen Cypher, ed. </a:t>
            </a:r>
            <a:r>
              <a:rPr lang="en-US" i="1" dirty="0" smtClean="0"/>
              <a:t>Watch What I Do</a:t>
            </a:r>
            <a:r>
              <a:rPr lang="en-US" dirty="0" smtClean="0"/>
              <a:t>, MIT Press. 1993.</a:t>
            </a:r>
          </a:p>
          <a:p>
            <a:pPr eaLnBrk="1" hangingPunct="1"/>
            <a:r>
              <a:rPr lang="en-US" dirty="0" smtClean="0"/>
              <a:t>Later book: Henry Lieberman, ed. </a:t>
            </a:r>
            <a:r>
              <a:rPr lang="en-US" i="1" dirty="0" smtClean="0"/>
              <a:t>Your Wish is My Command</a:t>
            </a:r>
            <a:r>
              <a:rPr lang="en-US" dirty="0" smtClean="0"/>
              <a:t>.  2001: Morgan Kaufmann.</a:t>
            </a:r>
          </a:p>
          <a:p>
            <a:pPr eaLnBrk="1" hangingPunct="1"/>
            <a:r>
              <a:rPr lang="en-US" dirty="0" smtClean="0"/>
              <a:t>My group has chapters in both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88BB2AF2-0AA9-4A5B-B443-F4F9523514C5}" type="slidenum">
              <a:rPr lang="en-US" smtClean="0"/>
              <a:pPr>
                <a:buNone/>
                <a:defRPr/>
              </a:pPr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 dirty="0" smtClean="0"/>
              <a:t>Motivation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91172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Demonstrational techniques expand how much of the interface can be specified interactively. </a:t>
            </a:r>
          </a:p>
          <a:p>
            <a:r>
              <a:rPr lang="en-US" dirty="0" smtClean="0"/>
              <a:t>And Interactive editors are much faster to use than programming with toolkits </a:t>
            </a:r>
          </a:p>
          <a:p>
            <a:pPr lvl="1"/>
            <a:r>
              <a:rPr lang="en-US" dirty="0" smtClean="0"/>
              <a:t>Frameworks improve productivity by factors of 3 to 5, interactive tools by factors of 10 to 50! </a:t>
            </a:r>
          </a:p>
          <a:p>
            <a:pPr lvl="1"/>
            <a:r>
              <a:rPr lang="en-US" dirty="0" smtClean="0"/>
              <a:t>It might take an hour to draw an interface interactively, compared to days to program it. </a:t>
            </a:r>
          </a:p>
          <a:p>
            <a:pPr lvl="1"/>
            <a:r>
              <a:rPr lang="en-US" dirty="0" smtClean="0"/>
              <a:t>Because they are faster, this promotes rapid prototyping </a:t>
            </a:r>
          </a:p>
          <a:p>
            <a:r>
              <a:rPr lang="en-US" dirty="0" smtClean="0"/>
              <a:t>It is much more natural to specify the graphical parts of applications using a graphical editor. </a:t>
            </a:r>
          </a:p>
          <a:p>
            <a:r>
              <a:rPr lang="en-US" dirty="0" smtClean="0"/>
              <a:t>Because they do not require programming skills, graphic designers can design the graphical parts of the interface.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</a:pPr>
            <a:fld id="{88BB2AF2-0AA9-4A5B-B443-F4F9523514C5}" type="slidenum">
              <a:rPr lang="en-US" smtClean="0"/>
              <a:pPr>
                <a:buNone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Examples (of uses to</a:t>
            </a:r>
            <a:br>
              <a:rPr lang="en-US" sz="4000" dirty="0" smtClean="0"/>
            </a:br>
            <a:r>
              <a:rPr lang="en-US" sz="4000" dirty="0" smtClean="0"/>
              <a:t>create UIs)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(chronological order)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88BB2AF2-0AA9-4A5B-B443-F4F9523514C5}" type="slidenum">
              <a:rPr lang="en-US" smtClean="0"/>
              <a:pPr>
                <a:buNone/>
                <a:defRPr/>
              </a:pPr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r>
              <a:rPr lang="en-US" dirty="0" err="1" smtClean="0"/>
              <a:t>Peridot</a:t>
            </a:r>
            <a:r>
              <a:rPr lang="en-US" dirty="0" smtClean="0"/>
              <a:t> (1986-88)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064125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Myers B. "Creating User Interfaces Using Programming-by-Example, Visual Programming, and Constraints," ACM Transactions on Programming Languages and Systems. vol. 12, no. 2, April, 1990. pp. 143-177.  (</a:t>
            </a:r>
            <a:r>
              <a:rPr lang="en-US" dirty="0" err="1" smtClean="0"/>
              <a:t>Peridot</a:t>
            </a:r>
            <a:r>
              <a:rPr lang="en-US" dirty="0" smtClean="0"/>
              <a:t>) </a:t>
            </a:r>
          </a:p>
          <a:p>
            <a:r>
              <a:rPr lang="en-US" dirty="0" smtClean="0"/>
              <a:t>Myers B., Creating User Interfaces by Demonstration, Academic Press, San Diego, 1988. </a:t>
            </a:r>
          </a:p>
          <a:p>
            <a:r>
              <a:rPr lang="en-US" dirty="0" smtClean="0"/>
              <a:t>Myers B., "Creating Interaction Techniques by Demonstration," IEEE Computer Graphics and Applications, Vol. 7, No. 9, IEEE, September 1987, pp. 51 - 60. </a:t>
            </a:r>
          </a:p>
          <a:p>
            <a:r>
              <a:rPr lang="en-US" dirty="0" smtClean="0"/>
              <a:t>First demonstrational tool, and it used by-example techniques to allow the creation of new widgets. </a:t>
            </a:r>
          </a:p>
          <a:p>
            <a:r>
              <a:rPr lang="en-US" dirty="0" smtClean="0"/>
              <a:t>From the drawings, it infers:</a:t>
            </a:r>
          </a:p>
          <a:p>
            <a:pPr lvl="1"/>
            <a:r>
              <a:rPr lang="en-US" dirty="0" smtClean="0"/>
              <a:t>Graphical constraints among the objects, such as that the boxes should be the same size as the text. </a:t>
            </a:r>
          </a:p>
          <a:p>
            <a:pPr lvl="1"/>
            <a:r>
              <a:rPr lang="en-US" dirty="0" smtClean="0"/>
              <a:t>control structures such as iteration over all the items in a menu </a:t>
            </a:r>
          </a:p>
          <a:p>
            <a:pPr lvl="1"/>
            <a:r>
              <a:rPr lang="en-US" dirty="0" smtClean="0"/>
              <a:t>how the mouse affects the graphics, such as that the check mark should follow the mouse. </a:t>
            </a:r>
          </a:p>
          <a:p>
            <a:r>
              <a:rPr lang="en-US" dirty="0" smtClean="0"/>
              <a:t>feedback: question and answer </a:t>
            </a:r>
          </a:p>
          <a:p>
            <a:r>
              <a:rPr lang="en-US" dirty="0" smtClean="0">
                <a:hlinkClick r:id="rId2"/>
              </a:rPr>
              <a:t>video (8 min) </a:t>
            </a: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</a:pPr>
            <a:fld id="{88BB2AF2-0AA9-4A5B-B443-F4F9523514C5}" type="slidenum">
              <a:rPr lang="en-US" smtClean="0"/>
              <a:pPr>
                <a:buNone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yCurvyStandard">
  <a:themeElements>
    <a:clrScheme name="">
      <a:dk1>
        <a:srgbClr val="000000"/>
      </a:dk1>
      <a:lt1>
        <a:srgbClr val="FFFFFF"/>
      </a:lt1>
      <a:dk2>
        <a:srgbClr val="000000"/>
      </a:dk2>
      <a:lt2>
        <a:srgbClr val="5F5F5F"/>
      </a:lt2>
      <a:accent1>
        <a:srgbClr val="E4F3F4"/>
      </a:accent1>
      <a:accent2>
        <a:srgbClr val="0000FF"/>
      </a:accent2>
      <a:accent3>
        <a:srgbClr val="FFFFFF"/>
      </a:accent3>
      <a:accent4>
        <a:srgbClr val="000000"/>
      </a:accent4>
      <a:accent5>
        <a:srgbClr val="EFF8F8"/>
      </a:accent5>
      <a:accent6>
        <a:srgbClr val="0000E7"/>
      </a:accent6>
      <a:hlink>
        <a:srgbClr val="CC3300"/>
      </a:hlink>
      <a:folHlink>
        <a:srgbClr val="EAEAEA"/>
      </a:folHlink>
    </a:clrScheme>
    <a:fontScheme name="MyCurvy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rnd" cmpd="sng" algn="ctr">
          <a:solidFill>
            <a:schemeClr val="tx1"/>
          </a:solidFill>
          <a:prstDash val="sysDot"/>
          <a:round/>
          <a:headEnd type="triangle" w="lg" len="lg"/>
          <a:tailEnd type="triangle" w="lg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rnd" cmpd="sng" algn="ctr">
          <a:solidFill>
            <a:schemeClr val="tx1"/>
          </a:solidFill>
          <a:prstDash val="sysDot"/>
          <a:round/>
          <a:headEnd type="triangle" w="lg" len="lg"/>
          <a:tailEnd type="triangle" w="lg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yCurvyStandar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yCurvyStandar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yCurvyStandar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yCurvyStandar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yCurvyStandar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yCurvyStandar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yCurvyStandar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yCurvyStandar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yCurvyStandar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yCurvyStandar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yCurvyStandar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yCurvyStandar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yCurvyStandard 13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yCurvyStandard 14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BBE0E3"/>
        </a:accent1>
        <a:accent2>
          <a:srgbClr val="99334E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8A2D46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yCurvyStandard 15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BBE0E3"/>
        </a:accent1>
        <a:accent2>
          <a:srgbClr val="33995F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8A55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yCurvyStandard 16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BBE0E3"/>
        </a:accent1>
        <a:accent2>
          <a:srgbClr val="33995F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8A55"/>
        </a:accent6>
        <a:hlink>
          <a:srgbClr val="0099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18006</TotalTime>
  <Words>2027</Words>
  <Application>Microsoft Office PowerPoint</Application>
  <PresentationFormat>On-screen Show (4:3)</PresentationFormat>
  <Paragraphs>283</Paragraphs>
  <Slides>33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2" baseType="lpstr">
      <vt:lpstr>Arial</vt:lpstr>
      <vt:lpstr>Courier New</vt:lpstr>
      <vt:lpstr>Symbol</vt:lpstr>
      <vt:lpstr>Tahoma</vt:lpstr>
      <vt:lpstr>Times New Roman</vt:lpstr>
      <vt:lpstr>Wingdings</vt:lpstr>
      <vt:lpstr>lecture template_polo</vt:lpstr>
      <vt:lpstr>MyCurvyStandard</vt:lpstr>
      <vt:lpstr>Bitmap Image</vt:lpstr>
      <vt:lpstr>Lecture 17: Demonstrational Tools</vt:lpstr>
      <vt:lpstr>Overview </vt:lpstr>
      <vt:lpstr>Visual Basic Example</vt:lpstr>
      <vt:lpstr>Demonstrational Tools</vt:lpstr>
      <vt:lpstr>Demonstrational Interfaces</vt:lpstr>
      <vt:lpstr>Demonstrational Interfaces, cont.</vt:lpstr>
      <vt:lpstr>Motivation </vt:lpstr>
      <vt:lpstr>Examples (of uses to create UIs)</vt:lpstr>
      <vt:lpstr>Peridot (1986-88)</vt:lpstr>
      <vt:lpstr>Lapidary (1989-1993)</vt:lpstr>
      <vt:lpstr>DEMO and DEMO II (1991, 1992)</vt:lpstr>
      <vt:lpstr>PowerPoint Presentation</vt:lpstr>
      <vt:lpstr>Marquise (1993-1994)</vt:lpstr>
      <vt:lpstr>Marquise windows</vt:lpstr>
      <vt:lpstr>Marquise feedback window</vt:lpstr>
      <vt:lpstr>InferenceBear &amp; Grizzly Bear (1994-1996)</vt:lpstr>
      <vt:lpstr>InferenceBear Pictures</vt:lpstr>
      <vt:lpstr>Pavlov (1995-97)</vt:lpstr>
      <vt:lpstr>Gamut (1996 - 1999)</vt:lpstr>
      <vt:lpstr>Topes (2004-2009)</vt:lpstr>
      <vt:lpstr>Topes in action</vt:lpstr>
      <vt:lpstr>What the user sees</vt:lpstr>
      <vt:lpstr>System infers a boilerplate tope and presents it for review and customization</vt:lpstr>
      <vt:lpstr>User gives names to the parts and edits constraints</vt:lpstr>
      <vt:lpstr>System identifies typos</vt:lpstr>
      <vt:lpstr>Easy access to reformatting functionality</vt:lpstr>
      <vt:lpstr>Recommending topes based on label and examples-to-match</vt:lpstr>
      <vt:lpstr>“Monet” by Yang Li &amp; James A. Landay, UIST’2005</vt:lpstr>
      <vt:lpstr>Draco, Skuid</vt:lpstr>
      <vt:lpstr>Toby Li’s Sugilite</vt:lpstr>
      <vt:lpstr>Commercial Systems</vt:lpstr>
      <vt:lpstr>General Disadvantages</vt:lpstr>
      <vt:lpstr>Open Issues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16: Demonstrational Tools</dc:title>
  <dc:creator>Brad Myers</dc:creator>
  <cp:lastModifiedBy>Brad Myers</cp:lastModifiedBy>
  <cp:revision>109</cp:revision>
  <cp:lastPrinted>1601-01-01T00:00:00Z</cp:lastPrinted>
  <dcterms:created xsi:type="dcterms:W3CDTF">2001-06-15T20:03:27Z</dcterms:created>
  <dcterms:modified xsi:type="dcterms:W3CDTF">2017-03-27T20:22:46Z</dcterms:modified>
</cp:coreProperties>
</file>