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256" r:id="rId2"/>
    <p:sldId id="267" r:id="rId3"/>
    <p:sldId id="257" r:id="rId4"/>
    <p:sldId id="258" r:id="rId5"/>
    <p:sldId id="259" r:id="rId6"/>
    <p:sldId id="260" r:id="rId7"/>
    <p:sldId id="271" r:id="rId8"/>
    <p:sldId id="272" r:id="rId9"/>
    <p:sldId id="285" r:id="rId10"/>
    <p:sldId id="261" r:id="rId11"/>
    <p:sldId id="262" r:id="rId12"/>
    <p:sldId id="264" r:id="rId13"/>
    <p:sldId id="265" r:id="rId14"/>
    <p:sldId id="266" r:id="rId15"/>
    <p:sldId id="268" r:id="rId16"/>
    <p:sldId id="284" r:id="rId17"/>
    <p:sldId id="273" r:id="rId18"/>
    <p:sldId id="274" r:id="rId19"/>
    <p:sldId id="278" r:id="rId20"/>
    <p:sldId id="280" r:id="rId21"/>
    <p:sldId id="281" r:id="rId22"/>
    <p:sldId id="283" r:id="rId23"/>
    <p:sldId id="275" r:id="rId24"/>
    <p:sldId id="263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69" autoAdjust="0"/>
  </p:normalViewPr>
  <p:slideViewPr>
    <p:cSldViewPr>
      <p:cViewPr varScale="1">
        <p:scale>
          <a:sx n="66" d="100"/>
          <a:sy n="66" d="100"/>
        </p:scale>
        <p:origin x="3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23.xml"/><Relationship Id="rId3" Type="http://schemas.openxmlformats.org/officeDocument/2006/relationships/slide" Target="slides/slide3.xml"/><Relationship Id="rId7" Type="http://schemas.openxmlformats.org/officeDocument/2006/relationships/slide" Target="slides/slide10.xml"/><Relationship Id="rId12" Type="http://schemas.openxmlformats.org/officeDocument/2006/relationships/slide" Target="slides/slide1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5" Type="http://schemas.openxmlformats.org/officeDocument/2006/relationships/slide" Target="slides/slide5.xml"/><Relationship Id="rId15" Type="http://schemas.openxmlformats.org/officeDocument/2006/relationships/slide" Target="slides/slide25.xml"/><Relationship Id="rId10" Type="http://schemas.openxmlformats.org/officeDocument/2006/relationships/slide" Target="slides/slide13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78124B3F-BA3F-4F35-8996-9BA13527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51BB3-A2E5-4141-A9DB-6CB49F1E914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48E2-D010-4B97-89B8-7AEE15CC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FADA-E549-46A5-AFF3-C6BDA7F2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040D-F5E0-4870-940C-1EDBD344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1E37-A778-48AA-9B73-2B819C7A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E3F58943-C693-4DBA-BB52-A98BE7CFEED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F22F-A19C-47B4-AE06-911DAA50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1D18-B50C-425D-BF81-4ECFC8A8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635E-C96B-4C0C-BB91-B00E197E7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D28B-F3F1-4B15-9206-A1BC822F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F1ABBD4B-6061-4EDF-B8CB-7445D794B9D5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K9xwWBr2M&amp;feature=youtu.be" TargetMode="External"/><Relationship Id="rId2" Type="http://schemas.openxmlformats.org/officeDocument/2006/relationships/hyperlink" Target="http://doi.acm.org/10.1145/120782.120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DxPizVuXsD0&amp;feature=youtu.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youtu.be/DxPizVuXsD0?t=411" TargetMode="External"/><Relationship Id="rId4" Type="http://schemas.openxmlformats.org/officeDocument/2006/relationships/hyperlink" Target="http://doi.acm.org/10.1145/142621.14263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radando.com/wp-content/uploads/2008/11/adobe-catalyst.jpg&amp;imgrefurl=http://www.bradando.com/&amp;usg=__glWvWroOLT2l9Bics6VPEN1_QT4=&amp;h=197&amp;w=310&amp;sz=8&amp;hl=en&amp;start=8&amp;tbnid=8o6bohtub6Ac4M:&amp;tbnh=74&amp;tbnw=117&amp;prev=/images?q=Adobe+Catalyst+(&amp;hl=en&amp;rlz=1T4GGLL_enUS311US314" TargetMode="External"/><Relationship Id="rId2" Type="http://schemas.openxmlformats.org/officeDocument/2006/relationships/hyperlink" Target="http://www.bradando.com/wp-content/uploads/2008/11/adobe-cataly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0/07/15/wireframing-tools/" TargetMode="External"/><Relationship Id="rId7" Type="http://schemas.openxmlformats.org/officeDocument/2006/relationships/hyperlink" Target="http://c2.com/cgi/wiki?GuiPrototypingTools" TargetMode="External"/><Relationship Id="rId2" Type="http://schemas.openxmlformats.org/officeDocument/2006/relationships/hyperlink" Target="https://blog.prototypr.io/the-7-best-prototyping-tools-for-ui-and-ux-designers-in-2016-701263ae65e8#.le0arqk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e.com/articles/prototyping_tools/?link=tips100318_6" TargetMode="External"/><Relationship Id="rId5" Type="http://schemas.openxmlformats.org/officeDocument/2006/relationships/hyperlink" Target="http://www.tripwiremagazine.com/2010/04/15-best-wireframing-tools-for-designers.html" TargetMode="External"/><Relationship Id="rId4" Type="http://schemas.openxmlformats.org/officeDocument/2006/relationships/hyperlink" Target="http://www.uxbooth.com/blog/15-desktop-online-wireframing-tool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VLQcW6SpJ8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324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tCVYKgewDX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ok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</a:t>
            </a:r>
            <a:r>
              <a:rPr lang="en-US" sz="4000" dirty="0" smtClean="0"/>
              <a:t>16: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Interactive Tools: </a:t>
            </a:r>
            <a:r>
              <a:rPr lang="en-US" sz="4000" dirty="0" err="1" smtClean="0"/>
              <a:t>Prototypers</a:t>
            </a:r>
            <a:r>
              <a:rPr lang="en-US" sz="4000" dirty="0" smtClean="0"/>
              <a:t> (HyperCard, Director, Visual Basic), Interface Builders,</a:t>
            </a:r>
            <a:br>
              <a:rPr lang="en-US" sz="4000" dirty="0" smtClean="0"/>
            </a:br>
            <a:r>
              <a:rPr lang="en-US" sz="4000" dirty="0" smtClean="0"/>
              <a:t>Sketching Tools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6172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</a:t>
            </a:r>
            <a:r>
              <a:rPr lang="en-US" dirty="0" smtClean="0">
                <a:solidFill>
                  <a:srgbClr val="6E0000"/>
                </a:solidFill>
              </a:rPr>
              <a:t>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2017</a:t>
            </a:r>
            <a:endParaRPr lang="en-US" dirty="0" smtClean="0">
              <a:solidFill>
                <a:srgbClr val="6E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839200" cy="4530725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Buttons can transition to another card</a:t>
            </a:r>
          </a:p>
          <a:p>
            <a:pPr lvl="2" eaLnBrk="1" hangingPunct="1"/>
            <a:r>
              <a:rPr lang="en-US" sz="2000" dirty="0" smtClean="0"/>
              <a:t>Fancy transitions</a:t>
            </a:r>
          </a:p>
          <a:p>
            <a:pPr lvl="1" eaLnBrk="1" hangingPunct="1"/>
            <a:r>
              <a:rPr lang="en-US" sz="2400" dirty="0" smtClean="0"/>
              <a:t>Single window</a:t>
            </a:r>
          </a:p>
          <a:p>
            <a:pPr lvl="1" eaLnBrk="1" hangingPunct="1"/>
            <a:r>
              <a:rPr lang="en-US" sz="2400" dirty="0" smtClean="0"/>
              <a:t>Buttons can start running a script ("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")</a:t>
            </a:r>
          </a:p>
          <a:p>
            <a:pPr lvl="2" eaLnBrk="1" hangingPunct="1"/>
            <a:r>
              <a:rPr lang="en-US" sz="2000" dirty="0" smtClean="0"/>
              <a:t>Script can move objects, change cards, animate, compute, etc.</a:t>
            </a:r>
          </a:p>
          <a:p>
            <a:pPr lvl="2" eaLnBrk="1" hangingPunct="1"/>
            <a:r>
              <a:rPr lang="en-US" sz="2000" dirty="0" smtClean="0"/>
              <a:t>Code management: who changes what; finding the script</a:t>
            </a:r>
          </a:p>
          <a:p>
            <a:pPr lvl="2" eaLnBrk="1" hangingPunct="1"/>
            <a:r>
              <a:rPr lang="en-US" sz="2000" dirty="0" smtClean="0"/>
              <a:t>Not good for dynamically created graphics </a:t>
            </a:r>
          </a:p>
          <a:p>
            <a:pPr lvl="1" eaLnBrk="1" hangingPunct="1"/>
            <a:r>
              <a:rPr lang="en-US" sz="2400" dirty="0" smtClean="0"/>
              <a:t>Complete control of individual pixels</a:t>
            </a:r>
          </a:p>
          <a:p>
            <a:pPr lvl="2" eaLnBrk="1" hangingPunct="1"/>
            <a:r>
              <a:rPr lang="en-US" sz="2000" dirty="0" smtClean="0"/>
              <a:t>Graphic designers have complete control </a:t>
            </a:r>
          </a:p>
          <a:p>
            <a:pPr lvl="2" eaLnBrk="1" hangingPunct="1"/>
            <a:r>
              <a:rPr lang="en-US" sz="2000" dirty="0" smtClean="0"/>
              <a:t>Design new widgets </a:t>
            </a:r>
          </a:p>
          <a:p>
            <a:pPr lvl="1" eaLnBrk="1" hangingPunct="1"/>
            <a:r>
              <a:rPr lang="en-US" sz="2400" dirty="0" smtClean="0"/>
              <a:t>Can be "real" application if sufficient power/speed</a:t>
            </a:r>
          </a:p>
          <a:p>
            <a:pPr lvl="2" eaLnBrk="1" hangingPunct="1"/>
            <a:r>
              <a:rPr lang="en-US" sz="2100" dirty="0" smtClean="0"/>
              <a:t>Used for original </a:t>
            </a:r>
            <a:r>
              <a:rPr lang="en-US" sz="2100" dirty="0" err="1" smtClean="0"/>
              <a:t>Myst</a:t>
            </a:r>
            <a:r>
              <a:rPr lang="en-US" sz="2100" dirty="0" smtClean="0"/>
              <a:t> game,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Example: </a:t>
            </a:r>
            <a:r>
              <a:rPr lang="en-US" sz="2400" dirty="0" err="1" smtClean="0"/>
              <a:t>MacroMedia’s</a:t>
            </a:r>
            <a:r>
              <a:rPr lang="en-US" sz="2400" dirty="0" smtClean="0"/>
              <a:t> Director  (1987) – now </a:t>
            </a:r>
            <a:r>
              <a:rPr lang="en-US" sz="2400" dirty="0" smtClean="0"/>
              <a:t>Adobe</a:t>
            </a:r>
          </a:p>
          <a:p>
            <a:pPr lvl="1" eaLnBrk="1" hangingPunct="1"/>
            <a:r>
              <a:rPr lang="en-US" sz="2000" dirty="0" smtClean="0"/>
              <a:t>Replaced (pretty much) by Adobe Flash </a:t>
            </a:r>
          </a:p>
          <a:p>
            <a:pPr lvl="1" eaLnBrk="1" hangingPunct="1"/>
            <a:r>
              <a:rPr lang="en-US" sz="2000" dirty="0"/>
              <a:t>Discontinued January 27, 2017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Also control individual pixels</a:t>
            </a:r>
          </a:p>
          <a:p>
            <a:pPr eaLnBrk="1" hangingPunct="1"/>
            <a:r>
              <a:rPr lang="en-US" sz="2400" dirty="0" smtClean="0"/>
              <a:t>Individual paintings can be specified as animation element</a:t>
            </a:r>
          </a:p>
          <a:p>
            <a:pPr lvl="1" eaLnBrk="1" hangingPunct="1"/>
            <a:r>
              <a:rPr lang="en-US" sz="2000" dirty="0" smtClean="0"/>
              <a:t>E.g., characters</a:t>
            </a:r>
          </a:p>
          <a:p>
            <a:pPr lvl="1" eaLnBrk="1" hangingPunct="1"/>
            <a:r>
              <a:rPr lang="en-US" sz="2000" dirty="0" smtClean="0"/>
              <a:t>Each can be instantiated, moved, etc.</a:t>
            </a:r>
          </a:p>
          <a:p>
            <a:pPr eaLnBrk="1" hangingPunct="1"/>
            <a:r>
              <a:rPr lang="en-US" sz="2400" dirty="0" smtClean="0"/>
              <a:t>Good control over timing, synchronization</a:t>
            </a:r>
          </a:p>
          <a:p>
            <a:pPr eaLnBrk="1" hangingPunct="1"/>
            <a:r>
              <a:rPr lang="en-US" sz="2400" dirty="0" smtClean="0"/>
              <a:t>Scripting language</a:t>
            </a:r>
          </a:p>
          <a:p>
            <a:pPr lvl="1" eaLnBrk="1" hangingPunct="1"/>
            <a:r>
              <a:rPr lang="en-US" sz="2000" dirty="0" smtClean="0"/>
              <a:t>Can program that when a mouse button is clicked in an area, start an animation or transition</a:t>
            </a:r>
          </a:p>
          <a:p>
            <a:pPr lvl="1" eaLnBrk="1" hangingPunct="1"/>
            <a:r>
              <a:rPr lang="en-US" sz="2000" dirty="0" smtClean="0"/>
              <a:t>Scripting language even more primitive than </a:t>
            </a:r>
            <a:r>
              <a:rPr lang="en-US" sz="2000" dirty="0" err="1" smtClean="0"/>
              <a:t>HyperTalk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Good for "Future Scenarios" when want good fidelity with real look</a:t>
            </a:r>
          </a:p>
          <a:p>
            <a:pPr eaLnBrk="1" hangingPunct="1"/>
            <a:r>
              <a:rPr lang="en-US" sz="2400" dirty="0" smtClean="0"/>
              <a:t>Not for final (real) interface 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Interface Builders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called Interface Development Tools (IDTs) or GUI Builders or “resource editors”</a:t>
            </a:r>
          </a:p>
          <a:p>
            <a:r>
              <a:rPr lang="en-US" dirty="0" smtClean="0"/>
              <a:t>Lay out widgets to make dialog boxes, menus. </a:t>
            </a:r>
          </a:p>
          <a:p>
            <a:r>
              <a:rPr lang="en-US" dirty="0" smtClean="0"/>
              <a:t>Have a palette or menu of kinds of widgets</a:t>
            </a:r>
          </a:p>
          <a:p>
            <a:r>
              <a:rPr lang="en-US" dirty="0" smtClean="0"/>
              <a:t>Select widget, place with mouse in a window</a:t>
            </a:r>
          </a:p>
          <a:p>
            <a:r>
              <a:rPr lang="en-US" dirty="0" smtClean="0"/>
              <a:t>Set some properties </a:t>
            </a:r>
          </a:p>
          <a:p>
            <a:r>
              <a:rPr lang="en-US" dirty="0" smtClean="0"/>
              <a:t>Design menus, palettes, dialog boxes, controls </a:t>
            </a:r>
          </a:p>
          <a:p>
            <a:r>
              <a:rPr lang="en-US" dirty="0" smtClean="0"/>
              <a:t>Put in “graphics” pane for main application window</a:t>
            </a:r>
          </a:p>
          <a:p>
            <a:r>
              <a:rPr lang="en-US" dirty="0" smtClean="0"/>
              <a:t>Easy to use, but limited</a:t>
            </a:r>
          </a:p>
          <a:p>
            <a:r>
              <a:rPr lang="en-US" dirty="0" smtClean="0"/>
              <a:t>Connect call-backs with each widget</a:t>
            </a:r>
          </a:p>
          <a:p>
            <a:r>
              <a:rPr lang="en-US" dirty="0" smtClean="0"/>
              <a:t>Generates C code directly or intermediate language</a:t>
            </a:r>
          </a:p>
          <a:p>
            <a:r>
              <a:rPr lang="en-US" dirty="0" smtClean="0"/>
              <a:t>Sometimes connected to an </a:t>
            </a:r>
            <a:r>
              <a:rPr lang="en-US" dirty="0" err="1" smtClean="0"/>
              <a:t>intepreter</a:t>
            </a:r>
            <a:r>
              <a:rPr lang="en-US" dirty="0" smtClean="0"/>
              <a:t> so can execute call-backs.</a:t>
            </a:r>
          </a:p>
          <a:p>
            <a:pPr lvl="1"/>
            <a:r>
              <a:rPr lang="en-US" dirty="0" smtClean="0"/>
              <a:t>If not, some call-backs can be simulated, e.g. transition to another window; pop-up error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Layout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usually a complication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X's row and columns stuff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Galaxy's struts and springs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Java’s </a:t>
            </a:r>
            <a:r>
              <a:rPr lang="en-US" sz="1600" i="1" smtClean="0"/>
              <a:t>Layout Managers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“Resources”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store information in special files rather than in source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positions, colors, text labels,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allow for easier modification for users, internationalization,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IBs Usually don't support: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Error checking of values, e.g. for text input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Graying of widgets depending on values and other widgets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Default values of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of widgets (e.g., add more items)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layers (groups) of widgets (visibility) depending on values and other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Any dynamically created graphical objects.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Interface Builders,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50288" cy="4953000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Examples: </a:t>
            </a:r>
          </a:p>
          <a:p>
            <a:pPr lvl="2" eaLnBrk="1" hangingPunct="1"/>
            <a:r>
              <a:rPr lang="en-US" sz="2000" dirty="0" smtClean="0"/>
              <a:t>See “Card” systems, e.g., </a:t>
            </a:r>
            <a:r>
              <a:rPr lang="en-US" sz="2000" dirty="0" err="1" smtClean="0"/>
              <a:t>Menulay</a:t>
            </a:r>
            <a:r>
              <a:rPr lang="en-US" sz="2000" dirty="0" smtClean="0"/>
              <a:t> (1983-research system)</a:t>
            </a:r>
          </a:p>
          <a:p>
            <a:pPr lvl="2" eaLnBrk="1" hangingPunct="1"/>
            <a:r>
              <a:rPr lang="en-US" sz="2000" dirty="0" smtClean="0"/>
              <a:t>NeXT Interface Builder (NeXT)  - 1988 popularized the name</a:t>
            </a:r>
          </a:p>
          <a:p>
            <a:pPr lvl="3" eaLnBrk="1" hangingPunct="1"/>
            <a:r>
              <a:rPr lang="en-US" sz="1700" dirty="0" smtClean="0"/>
              <a:t>By Jean-Marie </a:t>
            </a:r>
            <a:r>
              <a:rPr lang="en-US" sz="1700" dirty="0" err="1" smtClean="0"/>
              <a:t>Hullot</a:t>
            </a:r>
            <a:r>
              <a:rPr lang="en-US" sz="1700" dirty="0" smtClean="0"/>
              <a:t> who had an IB in Lisp at INRIA in France</a:t>
            </a:r>
          </a:p>
          <a:p>
            <a:pPr lvl="2" eaLnBrk="1" hangingPunct="1"/>
            <a:r>
              <a:rPr lang="en-US" sz="2000" dirty="0" smtClean="0"/>
              <a:t>Visual Basic</a:t>
            </a:r>
          </a:p>
          <a:p>
            <a:pPr lvl="2" eaLnBrk="1" hangingPunct="1"/>
            <a:r>
              <a:rPr lang="en-US" sz="2000" dirty="0" smtClean="0"/>
              <a:t>Resource editors in programming environments</a:t>
            </a:r>
          </a:p>
          <a:p>
            <a:pPr lvl="1" eaLnBrk="1" hangingPunct="1"/>
            <a:r>
              <a:rPr lang="en-US" sz="2400" dirty="0" smtClean="0"/>
              <a:t> Used to be lots of  IB products</a:t>
            </a:r>
          </a:p>
          <a:p>
            <a:pPr lvl="2" eaLnBrk="1" hangingPunct="1"/>
            <a:r>
              <a:rPr lang="en-US" sz="2000" dirty="0" smtClean="0"/>
              <a:t>Used to be many commercial tools are in this category; over 100</a:t>
            </a:r>
          </a:p>
          <a:p>
            <a:pPr lvl="3" eaLnBrk="1" hangingPunct="1"/>
            <a:r>
              <a:rPr lang="en-US" sz="1700" dirty="0" smtClean="0"/>
              <a:t>See my old list (1997): </a:t>
            </a:r>
            <a:r>
              <a:rPr lang="en-US" sz="1400" dirty="0" smtClean="0">
                <a:hlinkClick r:id="rId3"/>
              </a:rPr>
              <a:t>http://www.cs.cmu.edu/~bam/toolnames.html</a:t>
            </a:r>
            <a:r>
              <a:rPr lang="en-US" sz="1400" dirty="0" smtClean="0"/>
              <a:t> </a:t>
            </a:r>
            <a:endParaRPr lang="en-US" sz="1700" dirty="0" smtClean="0"/>
          </a:p>
          <a:p>
            <a:pPr lvl="2" eaLnBrk="1" hangingPunct="1"/>
            <a:r>
              <a:rPr lang="en-US" sz="2000" dirty="0" smtClean="0"/>
              <a:t>Most went out of business</a:t>
            </a:r>
          </a:p>
          <a:p>
            <a:pPr lvl="2" eaLnBrk="1" hangingPunct="1"/>
            <a:r>
              <a:rPr lang="en-US" sz="2000" dirty="0" smtClean="0"/>
              <a:t>Microsoft, </a:t>
            </a:r>
            <a:r>
              <a:rPr lang="en-US" sz="2000" dirty="0" err="1" smtClean="0"/>
              <a:t>MetroWorks</a:t>
            </a:r>
            <a:r>
              <a:rPr lang="en-US" sz="2000" dirty="0" smtClean="0"/>
              <a:t>, etc. include “resource editors” for “free”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smtClean="0"/>
              <a:t>VB</a:t>
            </a:r>
            <a:br>
              <a:rPr lang="en-US" sz="4000" smtClean="0"/>
            </a:br>
            <a:r>
              <a:rPr lang="en-US" sz="4000" smtClean="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Research in IB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Garnet’s GILT interface builder:</a:t>
            </a:r>
          </a:p>
          <a:p>
            <a:pPr lvl="1"/>
            <a:r>
              <a:rPr lang="en-US" dirty="0" smtClean="0"/>
              <a:t>Eliminating Call-backs (UIST’91)</a:t>
            </a:r>
          </a:p>
          <a:p>
            <a:pPr lvl="2"/>
            <a:r>
              <a:rPr lang="en-US" dirty="0" smtClean="0">
                <a:hlinkClick r:id="rId2"/>
              </a:rPr>
              <a:t>http://doi.acm.org/10.1145/120782.120805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(5min) or </a:t>
            </a:r>
            <a:r>
              <a:rPr lang="en-US" b="1" dirty="0" smtClean="0">
                <a:hlinkClick r:id="rId4"/>
              </a:rPr>
              <a:t>video of both</a:t>
            </a:r>
            <a:r>
              <a:rPr lang="en-US" b="1" dirty="0" smtClean="0"/>
              <a:t> </a:t>
            </a:r>
            <a:r>
              <a:rPr lang="en-US" dirty="0" smtClean="0"/>
              <a:t>(9 min)</a:t>
            </a:r>
          </a:p>
          <a:p>
            <a:pPr lvl="2"/>
            <a:r>
              <a:rPr lang="en-US" dirty="0" smtClean="0"/>
              <a:t>Handles error checking, data transformations, connections of widgets to each other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67" y="4114800"/>
            <a:ext cx="5830833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963" y="762000"/>
            <a:ext cx="37290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More </a:t>
            </a:r>
            <a:r>
              <a:rPr lang="en-US" dirty="0" smtClean="0"/>
              <a:t>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486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Garnet’s GILT interface builder:</a:t>
            </a:r>
          </a:p>
          <a:p>
            <a:pPr marL="577850" lvl="1" indent="-233363" eaLnBrk="1" hangingPunct="1">
              <a:defRPr/>
            </a:pPr>
            <a:r>
              <a:rPr lang="en-US" sz="2000" dirty="0" smtClean="0"/>
              <a:t>Styles by example (Hashimoto, UIST’92) </a:t>
            </a:r>
          </a:p>
          <a:p>
            <a:pPr lvl="2" eaLnBrk="1" hangingPunct="1">
              <a:defRPr/>
            </a:pPr>
            <a:r>
              <a:rPr lang="en-US" sz="1200" dirty="0" smtClean="0">
                <a:hlinkClick r:id="rId4"/>
              </a:rPr>
              <a:t>http://doi.acm.org/10.1145/142621.142635</a:t>
            </a:r>
            <a:r>
              <a:rPr lang="en-US" sz="1200" dirty="0" smtClean="0"/>
              <a:t> </a:t>
            </a:r>
            <a:r>
              <a:rPr lang="en-US" sz="1800" dirty="0" smtClean="0"/>
              <a:t>or 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video</a:t>
            </a:r>
            <a:r>
              <a:rPr lang="en-US" sz="1800" dirty="0" smtClean="0"/>
              <a:t> </a:t>
            </a:r>
            <a:r>
              <a:rPr lang="en-US" sz="1400" dirty="0" smtClean="0"/>
              <a:t>(about 2 min)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Graphical tab stops, absolute or relative</a:t>
            </a:r>
          </a:p>
          <a:p>
            <a:pPr lvl="2" eaLnBrk="1" hangingPunct="1">
              <a:defRPr/>
            </a:pPr>
            <a:r>
              <a:rPr lang="en-US" sz="1800" dirty="0" smtClean="0"/>
              <a:t>Graphical styles for widget </a:t>
            </a:r>
            <a:r>
              <a:rPr lang="en-US" sz="1800" dirty="0" smtClean="0"/>
              <a:t>properties</a:t>
            </a:r>
          </a:p>
          <a:p>
            <a:pPr lvl="2" eaLnBrk="1" hangingPunct="1">
              <a:defRPr/>
            </a:pPr>
            <a:r>
              <a:rPr lang="en-US" sz="1800" dirty="0" smtClean="0"/>
              <a:t>Based on Microsoft Word features, applied to graphics</a:t>
            </a:r>
          </a:p>
          <a:p>
            <a:pPr lvl="2" eaLnBrk="1" hangingPunct="1">
              <a:defRPr/>
            </a:pPr>
            <a:r>
              <a:rPr lang="en-US" sz="1800" dirty="0" smtClean="0"/>
              <a:t>Created by example or manually</a:t>
            </a:r>
            <a:endParaRPr lang="en-US" sz="1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15" y="4117391"/>
            <a:ext cx="4342857" cy="2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Novel IB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9829"/>
            <a:ext cx="8135257" cy="4585833"/>
          </a:xfrm>
        </p:spPr>
        <p:txBody>
          <a:bodyPr/>
          <a:lstStyle/>
          <a:p>
            <a:pPr eaLnBrk="1" hangingPunct="1"/>
            <a:r>
              <a:rPr lang="en-US" dirty="0" smtClean="0"/>
              <a:t>Adobe </a:t>
            </a:r>
            <a:r>
              <a:rPr lang="en-US" dirty="0" smtClean="0"/>
              <a:t>Flash Catalyst </a:t>
            </a:r>
            <a:r>
              <a:rPr lang="en-US" dirty="0" smtClean="0"/>
              <a:t>(formerly Thermo)</a:t>
            </a:r>
          </a:p>
          <a:p>
            <a:pPr lvl="1" eaLnBrk="1" hangingPunct="1"/>
            <a:r>
              <a:rPr lang="en-US" dirty="0" smtClean="0"/>
              <a:t>Part of CS5.5, </a:t>
            </a:r>
            <a:r>
              <a:rPr lang="en-US" dirty="0" smtClean="0"/>
              <a:t>then </a:t>
            </a:r>
            <a:r>
              <a:rPr lang="en-US" dirty="0" smtClean="0"/>
              <a:t>discontinued in CS 6.0</a:t>
            </a:r>
          </a:p>
          <a:p>
            <a:pPr lvl="1" eaLnBrk="1" hangingPunct="1"/>
            <a:r>
              <a:rPr lang="en-US" dirty="0" smtClean="0"/>
              <a:t>Associate </a:t>
            </a:r>
            <a:r>
              <a:rPr lang="en-US" dirty="0" smtClean="0">
                <a:solidFill>
                  <a:srgbClr val="C00000"/>
                </a:solidFill>
              </a:rPr>
              <a:t>behaviors</a:t>
            </a:r>
            <a:r>
              <a:rPr lang="en-US" dirty="0" smtClean="0"/>
              <a:t> with the objects</a:t>
            </a:r>
          </a:p>
          <a:p>
            <a:pPr lvl="1" eaLnBrk="1" hangingPunct="1"/>
            <a:r>
              <a:rPr lang="en-US" dirty="0" smtClean="0"/>
              <a:t>Like my Lapidary (see next lecture)</a:t>
            </a:r>
          </a:p>
        </p:txBody>
      </p:sp>
      <p:sp>
        <p:nvSpPr>
          <p:cNvPr id="18438" name="AutoShape 4" descr="See full size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8763" y="-301625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18439" name="Picture 6" descr="http://tbn3.google.com/images?q=tbn:8o6bohtub6Ac4M:http://www.bradando.com/wp-content/uploads/2008/11/adobe-cataly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803" y="2163196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6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8441" name="AutoShape 10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6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2380"/>
            <a:ext cx="502920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bam\Documents\papers\natprog\EUCLASE\Thermo-Convert-To-Men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81413"/>
            <a:ext cx="3276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Microsoft </a:t>
            </a:r>
            <a:r>
              <a:rPr lang="en-US" sz="2800" dirty="0" smtClean="0"/>
              <a:t>Silverlight Blend’s </a:t>
            </a:r>
            <a:r>
              <a:rPr lang="en-US" sz="2800" dirty="0" smtClean="0"/>
              <a:t>SketchFlow</a:t>
            </a:r>
          </a:p>
          <a:p>
            <a:pPr lvl="1" eaLnBrk="1" hangingPunct="1"/>
            <a:r>
              <a:rPr lang="en-US" sz="2000" dirty="0" smtClean="0">
                <a:hlinkClick r:id="rId2"/>
              </a:rPr>
              <a:t>http://channel9.msdn.com/Events/MIX/MIX09/C01F</a:t>
            </a:r>
            <a:r>
              <a:rPr lang="en-US" sz="2000" dirty="0" smtClean="0"/>
              <a:t>  (1 hour video)</a:t>
            </a:r>
          </a:p>
          <a:p>
            <a:pPr eaLnBrk="1" hangingPunct="1"/>
            <a:r>
              <a:rPr lang="en-US" sz="2800" dirty="0" smtClean="0"/>
              <a:t>2006-2012</a:t>
            </a:r>
          </a:p>
          <a:p>
            <a:pPr eaLnBrk="1" hangingPunct="1"/>
            <a:r>
              <a:rPr lang="en-US" sz="2800" dirty="0" smtClean="0"/>
              <a:t>Behaviors</a:t>
            </a:r>
            <a:r>
              <a:rPr lang="en-US" sz="2800" dirty="0" smtClean="0"/>
              <a:t>, etc.</a:t>
            </a:r>
            <a:br>
              <a:rPr lang="en-US" sz="2800" dirty="0" smtClean="0"/>
            </a:br>
            <a:r>
              <a:rPr lang="en-US" sz="2800" dirty="0" smtClean="0"/>
              <a:t>as well</a:t>
            </a:r>
          </a:p>
          <a:p>
            <a:pPr eaLnBrk="1" hangingPunct="1"/>
            <a:r>
              <a:rPr lang="en-US" sz="2800" dirty="0" smtClean="0"/>
              <a:t>Landay says this</a:t>
            </a:r>
            <a:br>
              <a:rPr lang="en-US" sz="2800" dirty="0" smtClean="0"/>
            </a:br>
            <a:r>
              <a:rPr lang="en-US" sz="2800" dirty="0" smtClean="0"/>
              <a:t>has “sketching”</a:t>
            </a:r>
            <a:br>
              <a:rPr lang="en-US" sz="2800" dirty="0" smtClean="0"/>
            </a:br>
            <a:r>
              <a:rPr lang="en-US" sz="2400" dirty="0" smtClean="0">
                <a:hlinkClick r:id="rId3"/>
              </a:rPr>
              <a:t>(see 3/19/09 blog</a:t>
            </a:r>
            <a:r>
              <a:rPr lang="en-US" sz="2400" dirty="0" smtClean="0">
                <a:hlinkClick r:id="rId3"/>
              </a:rPr>
              <a:t>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Now discontinued</a:t>
            </a:r>
          </a:p>
          <a:p>
            <a:pPr lvl="1" eaLnBrk="1" hangingPunct="1"/>
            <a:r>
              <a:rPr lang="en-US" sz="2800" dirty="0" smtClean="0"/>
              <a:t>Some features</a:t>
            </a:r>
            <a:br>
              <a:rPr lang="en-US" sz="2800" dirty="0" smtClean="0"/>
            </a:br>
            <a:r>
              <a:rPr lang="en-US" sz="2800" dirty="0" smtClean="0"/>
              <a:t>put into Visual</a:t>
            </a:r>
            <a:br>
              <a:rPr lang="en-US" sz="2800" dirty="0" smtClean="0"/>
            </a:br>
            <a:r>
              <a:rPr lang="en-US" sz="2800" dirty="0" smtClean="0"/>
              <a:t>Studio</a:t>
            </a:r>
            <a:endParaRPr lang="en-US" sz="2800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that </a:t>
            </a:r>
            <a:r>
              <a:rPr lang="en-US" i="1" smtClean="0"/>
              <a:t>Use</a:t>
            </a:r>
            <a:r>
              <a:rPr lang="en-US" smtClean="0"/>
              <a:t> graphical techniques to specify UI</a:t>
            </a:r>
          </a:p>
          <a:p>
            <a:pPr eaLnBrk="1" hangingPunct="1"/>
            <a:r>
              <a:rPr lang="en-US" smtClean="0"/>
              <a:t>Usually focus on graphical parts of UI</a:t>
            </a:r>
          </a:p>
          <a:p>
            <a:pPr eaLnBrk="1" hangingPunct="1"/>
            <a:r>
              <a:rPr lang="en-US" i="1" smtClean="0"/>
              <a:t>Not</a:t>
            </a:r>
            <a:r>
              <a:rPr lang="en-US" smtClean="0"/>
              <a:t> same as “visual” or “graphical programming”</a:t>
            </a:r>
            <a:endParaRPr lang="en-US" i="1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13752381" imgH="9190476" progId="">
                  <p:embed/>
                </p:oleObj>
              </mc:Choice>
              <mc:Fallback>
                <p:oleObj r:id="rId4" imgW="13752381" imgH="919047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56050"/>
                        <a:ext cx="4343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r>
              <a:rPr lang="en-US" dirty="0" smtClean="0"/>
              <a:t>Here are some lists:</a:t>
            </a:r>
          </a:p>
          <a:p>
            <a:pPr lvl="1"/>
            <a:r>
              <a:rPr lang="en-US" sz="2000" dirty="0">
                <a:hlinkClick r:id="rId2"/>
              </a:rPr>
              <a:t>https://blog.prototypr.io/the-7-best-prototyping-tools-for-ui-and-ux-designers-in-2016-701263ae65e8#.</a:t>
            </a:r>
            <a:r>
              <a:rPr lang="en-US" sz="2000" dirty="0" smtClean="0">
                <a:hlinkClick r:id="rId2"/>
              </a:rPr>
              <a:t>le0arqkey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://mashable.com/2010/07/15/wireframing-tools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  </a:t>
            </a:r>
            <a:r>
              <a:rPr lang="en-US" sz="2000" dirty="0" smtClean="0"/>
              <a:t>- “10 free </a:t>
            </a:r>
            <a:r>
              <a:rPr lang="en-US" sz="2000" dirty="0" err="1" smtClean="0"/>
              <a:t>wireframing</a:t>
            </a:r>
            <a:r>
              <a:rPr lang="en-US" sz="2000" dirty="0" smtClean="0"/>
              <a:t> tools”</a:t>
            </a:r>
          </a:p>
          <a:p>
            <a:pPr lvl="1"/>
            <a:r>
              <a:rPr lang="en-US" sz="2000" dirty="0" smtClean="0">
                <a:hlinkClick r:id="rId4"/>
              </a:rPr>
              <a:t>http://www.uxbooth.com/blog/15-desktop-online-wireframing-tools/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5"/>
              </a:rPr>
              <a:t>http://www.tripwiremagazine.com/2010/04/15-best-wireframing-tools-for-designers.html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6"/>
              </a:rPr>
              <a:t>http://www.uie.com/articles/prototyping_tools/?link=tips100318_6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7"/>
              </a:rPr>
              <a:t>http://c2.com/cgi/wiki?GuiPrototypingTools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Axure</a:t>
            </a:r>
            <a:r>
              <a:rPr lang="en-US" dirty="0" smtClean="0"/>
              <a:t> (downloaded)</a:t>
            </a:r>
          </a:p>
          <a:p>
            <a:r>
              <a:rPr lang="en-US" dirty="0" smtClean="0"/>
              <a:t>On-line tools</a:t>
            </a:r>
          </a:p>
          <a:p>
            <a:pPr lvl="1"/>
            <a:r>
              <a:rPr lang="en-US" dirty="0" smtClean="0"/>
              <a:t>Fluid </a:t>
            </a:r>
            <a:r>
              <a:rPr lang="en-US" dirty="0" smtClean="0"/>
              <a:t>UI</a:t>
            </a:r>
          </a:p>
          <a:p>
            <a:pPr lvl="1"/>
            <a:r>
              <a:rPr lang="en-US" dirty="0" err="1" smtClean="0"/>
              <a:t>Balsamiq</a:t>
            </a:r>
            <a:r>
              <a:rPr lang="en-US" dirty="0" smtClean="0"/>
              <a:t>  (</a:t>
            </a:r>
            <a:r>
              <a:rPr lang="fr-FR" dirty="0" smtClean="0">
                <a:hlinkClick r:id="rId2"/>
              </a:rPr>
              <a:t>http://www.balsamiq.com/</a:t>
            </a:r>
            <a:r>
              <a:rPr lang="fr-FR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Justinmind</a:t>
            </a:r>
            <a:endParaRPr lang="en-US" dirty="0" smtClean="0"/>
          </a:p>
          <a:p>
            <a:pPr lvl="1"/>
            <a:r>
              <a:rPr lang="en-US" dirty="0" err="1" smtClean="0"/>
              <a:t>Moqups</a:t>
            </a:r>
            <a:endParaRPr lang="en-US" dirty="0" smtClean="0"/>
          </a:p>
          <a:p>
            <a:pPr lvl="1"/>
            <a:r>
              <a:rPr lang="en-US" dirty="0" smtClean="0"/>
              <a:t>Mockingbird</a:t>
            </a:r>
          </a:p>
          <a:p>
            <a:pPr lvl="1"/>
            <a:r>
              <a:rPr lang="en-US" dirty="0" err="1" smtClean="0"/>
              <a:t>FluidUI</a:t>
            </a:r>
            <a:endParaRPr lang="en-US" dirty="0" smtClean="0"/>
          </a:p>
          <a:p>
            <a:pPr lvl="1"/>
            <a:r>
              <a:rPr lang="en-US" dirty="0" err="1" smtClean="0"/>
              <a:t>Mockflow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in Informal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Sketching tools</a:t>
            </a:r>
          </a:p>
          <a:p>
            <a:pPr eaLnBrk="1" hangingPunct="1"/>
            <a:r>
              <a:rPr lang="en-US" sz="2800" dirty="0" smtClean="0"/>
              <a:t>Use before interface builders</a:t>
            </a:r>
          </a:p>
          <a:p>
            <a:pPr eaLnBrk="1" hangingPunct="1"/>
            <a:r>
              <a:rPr lang="en-US" sz="2800" dirty="0" smtClean="0"/>
              <a:t>Designed to help support the ideation phase</a:t>
            </a:r>
          </a:p>
          <a:p>
            <a:pPr eaLnBrk="1" hangingPunct="1"/>
            <a:r>
              <a:rPr lang="en-US" sz="2800" dirty="0" err="1" smtClean="0"/>
              <a:t>Menulay</a:t>
            </a:r>
            <a:r>
              <a:rPr lang="en-US" sz="2800" dirty="0" smtClean="0"/>
              <a:t> (saw earlier)</a:t>
            </a:r>
          </a:p>
          <a:p>
            <a:pPr eaLnBrk="1" hangingPunct="1"/>
            <a:r>
              <a:rPr lang="en-US" sz="2800" dirty="0" smtClean="0"/>
              <a:t>James </a:t>
            </a:r>
            <a:r>
              <a:rPr lang="en-US" sz="2800" dirty="0" err="1" smtClean="0"/>
              <a:t>Landay’s</a:t>
            </a:r>
            <a:r>
              <a:rPr lang="en-US" sz="2800" dirty="0" smtClean="0"/>
              <a:t> SILK tool</a:t>
            </a:r>
          </a:p>
          <a:p>
            <a:pPr lvl="1" eaLnBrk="1" hangingPunct="1"/>
            <a:r>
              <a:rPr lang="en-US" sz="2400" dirty="0" smtClean="0"/>
              <a:t>Infer formal widgets and widget groupings from sketches</a:t>
            </a:r>
          </a:p>
          <a:p>
            <a:pPr lvl="1" eaLnBrk="1" hangingPunct="1"/>
            <a:r>
              <a:rPr lang="en-US" sz="2400" dirty="0" smtClean="0"/>
              <a:t>Convert to real widgets</a:t>
            </a:r>
          </a:p>
          <a:p>
            <a:pPr lvl="1" eaLnBrk="1" hangingPunct="1"/>
            <a:r>
              <a:rPr lang="en-US" sz="2400" dirty="0" smtClean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Main paper: </a:t>
            </a:r>
            <a:r>
              <a:rPr lang="en-US" sz="2000" dirty="0" smtClean="0">
                <a:hlinkClick r:id="rId3"/>
              </a:rPr>
              <a:t>http://doi.acm.org/10.1145/223904.223910</a:t>
            </a:r>
            <a:r>
              <a:rPr lang="en-US" sz="2000" dirty="0" smtClean="0"/>
              <a:t>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Video</a:t>
            </a:r>
            <a:r>
              <a:rPr lang="en-US" sz="2800" dirty="0" smtClean="0"/>
              <a:t> from CHI’96 (8:22 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Landay’s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hlinkClick r:id="rId3"/>
              </a:rPr>
              <a:t>Denim</a:t>
            </a:r>
            <a:r>
              <a:rPr lang="en-US" sz="2800" dirty="0" smtClean="0"/>
              <a:t> and its </a:t>
            </a:r>
            <a:r>
              <a:rPr lang="en-US" sz="2800" dirty="0" smtClean="0">
                <a:hlinkClick r:id="rId4"/>
              </a:rPr>
              <a:t>video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Note: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the user "what would you</a:t>
            </a:r>
            <a:br>
              <a:rPr lang="en-US" sz="2000" dirty="0" smtClean="0"/>
            </a:br>
            <a:r>
              <a:rPr lang="en-US" sz="2000" dirty="0" smtClean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shows the</a:t>
            </a:r>
            <a:br>
              <a:rPr lang="en-US" sz="2000" dirty="0" smtClean="0"/>
            </a:br>
            <a:r>
              <a:rPr lang="en-US" sz="2000" dirty="0" smtClean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Very cheap and easy and</a:t>
            </a:r>
            <a:br>
              <a:rPr lang="en-US" sz="2000" dirty="0" smtClean="0"/>
            </a:br>
            <a:r>
              <a:rPr lang="en-US" sz="2000" dirty="0" smtClean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24x80 DOS, often no mouse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</a:t>
            </a:r>
            <a:r>
              <a:rPr lang="en-US" sz="2400" dirty="0" smtClean="0">
                <a:cs typeface="Times New Roman" pitchFamily="18" charset="0"/>
              </a:rPr>
              <a:t>Dan </a:t>
            </a:r>
            <a:r>
              <a:rPr lang="en-US" sz="2400" dirty="0" err="1" smtClean="0">
                <a:cs typeface="Times New Roman" pitchFamily="18" charset="0"/>
              </a:rPr>
              <a:t>Bricklin’s</a:t>
            </a:r>
            <a:r>
              <a:rPr lang="en-US" sz="2400" dirty="0" smtClean="0">
                <a:cs typeface="Times New Roman" pitchFamily="18" charset="0"/>
              </a:rPr>
              <a:t> Demo-It </a:t>
            </a:r>
            <a:r>
              <a:rPr lang="en-US" sz="2400" dirty="0" smtClean="0"/>
              <a:t>(Windows v2.0 ~1987), </a:t>
            </a:r>
            <a:r>
              <a:rPr lang="en-US" sz="2400" dirty="0" err="1" smtClean="0"/>
              <a:t>Protoscreens</a:t>
            </a:r>
            <a:r>
              <a:rPr lang="en-US" sz="2400" dirty="0" smtClean="0"/>
              <a:t> for PCs from </a:t>
            </a:r>
            <a:r>
              <a:rPr lang="en-US" sz="2400" dirty="0" err="1" smtClean="0"/>
              <a:t>Bailey&amp;Bailey</a:t>
            </a:r>
            <a:r>
              <a:rPr lang="en-US" sz="2400" dirty="0" smtClean="0"/>
              <a:t> (~1990)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that clicking on an area causes changing to 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Card Programs as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411662"/>
          </a:xfrm>
        </p:spPr>
        <p:txBody>
          <a:bodyPr/>
          <a:lstStyle/>
          <a:p>
            <a:r>
              <a:rPr lang="en-US" dirty="0" smtClean="0"/>
              <a:t>Card Programs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HyperCard and </a:t>
            </a:r>
            <a:r>
              <a:rPr lang="en-US" dirty="0" err="1" smtClean="0"/>
              <a:t>SuperCard</a:t>
            </a:r>
            <a:r>
              <a:rPr lang="en-US" dirty="0" smtClean="0"/>
              <a:t> for Mac</a:t>
            </a:r>
          </a:p>
          <a:p>
            <a:pPr lvl="2"/>
            <a:r>
              <a:rPr lang="en-US" dirty="0" smtClean="0"/>
              <a:t>OWL's GUIDE for PCs (gone?)</a:t>
            </a:r>
          </a:p>
          <a:p>
            <a:pPr lvl="2"/>
            <a:r>
              <a:rPr lang="en-US" dirty="0" err="1" smtClean="0"/>
              <a:t>Toolbook</a:t>
            </a:r>
            <a:r>
              <a:rPr lang="en-US" dirty="0" smtClean="0"/>
              <a:t> (formerly from Asymetrix then Click2Learn, then </a:t>
            </a:r>
            <a:r>
              <a:rPr lang="en-US" dirty="0" err="1" smtClean="0"/>
              <a:t>SumTotal</a:t>
            </a:r>
            <a:r>
              <a:rPr lang="en-US" dirty="0" smtClean="0"/>
              <a:t> Systems, Inc. </a:t>
            </a:r>
            <a:r>
              <a:rPr lang="en-US" dirty="0" smtClean="0">
                <a:hlinkClick r:id="rId3"/>
              </a:rPr>
              <a:t>http://www.toolbook.com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Sequence of cards</a:t>
            </a:r>
          </a:p>
          <a:p>
            <a:pPr lvl="1"/>
            <a:r>
              <a:rPr lang="en-US" dirty="0" smtClean="0"/>
              <a:t>Paint program (not "draw")</a:t>
            </a:r>
          </a:p>
          <a:p>
            <a:pPr lvl="1"/>
            <a:r>
              <a:rPr lang="en-US" dirty="0" smtClean="0"/>
              <a:t>Draw pictures on each card</a:t>
            </a:r>
          </a:p>
          <a:p>
            <a:pPr lvl="1"/>
            <a:r>
              <a:rPr lang="en-US" dirty="0" smtClean="0"/>
              <a:t>May be multiple layers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Early Research Card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 smtClean="0"/>
              <a:t>Menulay</a:t>
            </a:r>
            <a:endParaRPr lang="en-US" sz="2400" dirty="0" smtClean="0"/>
          </a:p>
          <a:p>
            <a:pPr lvl="1"/>
            <a:r>
              <a:rPr lang="en-US" sz="2000" dirty="0" smtClean="0"/>
              <a:t>Buxton, Siggraph’83 pp. 31-38</a:t>
            </a:r>
          </a:p>
          <a:p>
            <a:pPr lvl="2"/>
            <a:r>
              <a:rPr lang="en-US" sz="1400" dirty="0" smtClean="0">
                <a:hlinkClick r:id="rId2"/>
              </a:rPr>
              <a:t>http://www.billbuxton.com/menulay.pdf</a:t>
            </a:r>
            <a:endParaRPr lang="en-US" sz="1400" dirty="0" smtClean="0"/>
          </a:p>
          <a:p>
            <a:pPr lvl="2"/>
            <a:r>
              <a:rPr lang="en-US" sz="1400" dirty="0" smtClean="0">
                <a:hlinkClick r:id="rId3"/>
              </a:rPr>
              <a:t>http://www.youtube.com/watch?v=Kt0oAg0haU0</a:t>
            </a:r>
            <a:r>
              <a:rPr lang="en-US" sz="1400" dirty="0" smtClean="0"/>
              <a:t> </a:t>
            </a:r>
          </a:p>
          <a:p>
            <a:pPr lvl="1"/>
            <a:r>
              <a:rPr lang="en-US" sz="2000" dirty="0" smtClean="0"/>
              <a:t>vector screens, widgets, sounds, text,</a:t>
            </a:r>
            <a:br>
              <a:rPr lang="en-US" sz="2000" dirty="0" smtClean="0"/>
            </a:br>
            <a:r>
              <a:rPr lang="en-US" sz="2000" dirty="0" smtClean="0"/>
              <a:t>output C code and tables</a:t>
            </a:r>
          </a:p>
          <a:p>
            <a:pPr lvl="1"/>
            <a:r>
              <a:rPr lang="en-US" sz="2000" dirty="0" smtClean="0"/>
              <a:t>All actions (including transitions)</a:t>
            </a:r>
            <a:br>
              <a:rPr lang="en-US" sz="2000" dirty="0" smtClean="0"/>
            </a:br>
            <a:r>
              <a:rPr lang="en-US" sz="2000" dirty="0" smtClean="0"/>
              <a:t>required C</a:t>
            </a:r>
            <a:br>
              <a:rPr lang="en-US" sz="2000" dirty="0" smtClean="0"/>
            </a:br>
            <a:r>
              <a:rPr lang="en-US" sz="2000" dirty="0" smtClean="0"/>
              <a:t>programming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7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>
                <a:hlinkClick r:id="rId2"/>
              </a:rPr>
              <a:t>http://doi.acm.org/10.1145/22339.22375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Transitions defined using the </a:t>
            </a:r>
            <a:br>
              <a:rPr lang="en-US" sz="2400" dirty="0" smtClean="0"/>
            </a:br>
            <a:r>
              <a:rPr lang="en-US" sz="2400" dirty="0" smtClean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1987 – 2004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2017 -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 descr="http://www.mrericsir.com/blog/wp-content/uploads/hyper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778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L1IkZMyZHG5RmB8_nNX6IT2I08Fdzbck8_-MV0_hs3SycaVYJIHsxCkcnQgDkQ_Qkk-11NVULgeyN-lwzWn4J_fof0iCEo5_PGnotFkLJbUbGNLCU68yxPC1_8hg71drz3f-HCL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7" y="3884613"/>
            <a:ext cx="4451387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salgangster.macgui.com/RetroMacComputing/The_Long_View/Entries/2010/10/23_HyperCard_files/Picture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5" y="769938"/>
            <a:ext cx="4304147" cy="28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14449</TotalTime>
  <Words>1196</Words>
  <Application>Microsoft Office PowerPoint</Application>
  <PresentationFormat>On-screen Show (4:3)</PresentationFormat>
  <Paragraphs>263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lecture template_polo</vt:lpstr>
      <vt:lpstr>Lecture 16: Interactive Tools: Prototypers (HyperCard, Director, Visual Basic), Interface Builders, Sketching Tools</vt:lpstr>
      <vt:lpstr>Definition</vt:lpstr>
      <vt:lpstr>Prototyping Tools</vt:lpstr>
      <vt:lpstr>Low Fidelity Prototyping</vt:lpstr>
      <vt:lpstr>Early Prototypers</vt:lpstr>
      <vt:lpstr>Card Programs as Prototypers</vt:lpstr>
      <vt:lpstr>Early Research Card Systems</vt:lpstr>
      <vt:lpstr>Early Research Card Systems, cont.</vt:lpstr>
      <vt:lpstr>HyperCard</vt:lpstr>
      <vt:lpstr>HyperCard, details</vt:lpstr>
      <vt:lpstr>Animation Programs</vt:lpstr>
      <vt:lpstr>Interface Builders </vt:lpstr>
      <vt:lpstr>Interface Builders, cont.</vt:lpstr>
      <vt:lpstr>Interface Builders, cont.</vt:lpstr>
      <vt:lpstr>VB Screen</vt:lpstr>
      <vt:lpstr>Some Research in IB</vt:lpstr>
      <vt:lpstr>More Research in IB</vt:lpstr>
      <vt:lpstr>Novel IB</vt:lpstr>
      <vt:lpstr>Microsoft’s Expression Blend</vt:lpstr>
      <vt:lpstr>Commercial Prototypers</vt:lpstr>
      <vt:lpstr>Examples:</vt:lpstr>
      <vt:lpstr>Axure</vt:lpstr>
      <vt:lpstr>Research in Informal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Interactive Tools: Prototypers (HyperCard, Director, Visual Basic), Interface Builders, Sketching Tools</dc:title>
  <dc:creator>Brad Myers</dc:creator>
  <cp:lastModifiedBy>Brad Myers</cp:lastModifiedBy>
  <cp:revision>225</cp:revision>
  <cp:lastPrinted>1601-01-01T00:00:00Z</cp:lastPrinted>
  <dcterms:created xsi:type="dcterms:W3CDTF">2001-06-15T20:03:27Z</dcterms:created>
  <dcterms:modified xsi:type="dcterms:W3CDTF">2017-03-22T19:45:40Z</dcterms:modified>
</cp:coreProperties>
</file>