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notesMasterIdLst>
    <p:notesMasterId r:id="rId21"/>
  </p:notesMasterIdLst>
  <p:sldIdLst>
    <p:sldId id="256" r:id="rId2"/>
    <p:sldId id="257" r:id="rId3"/>
    <p:sldId id="268" r:id="rId4"/>
    <p:sldId id="258" r:id="rId5"/>
    <p:sldId id="259" r:id="rId6"/>
    <p:sldId id="260" r:id="rId7"/>
    <p:sldId id="261" r:id="rId8"/>
    <p:sldId id="274" r:id="rId9"/>
    <p:sldId id="275" r:id="rId10"/>
    <p:sldId id="276" r:id="rId11"/>
    <p:sldId id="270" r:id="rId12"/>
    <p:sldId id="262" r:id="rId13"/>
    <p:sldId id="263" r:id="rId14"/>
    <p:sldId id="264" r:id="rId15"/>
    <p:sldId id="265" r:id="rId16"/>
    <p:sldId id="266" r:id="rId17"/>
    <p:sldId id="267" r:id="rId18"/>
    <p:sldId id="272" r:id="rId19"/>
    <p:sldId id="273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000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88270" autoAdjust="0"/>
  </p:normalViewPr>
  <p:slideViewPr>
    <p:cSldViewPr>
      <p:cViewPr varScale="1">
        <p:scale>
          <a:sx n="65" d="100"/>
          <a:sy n="65" d="100"/>
        </p:scale>
        <p:origin x="60" y="1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3.xml"/><Relationship Id="rId3" Type="http://schemas.openxmlformats.org/officeDocument/2006/relationships/slide" Target="slides/slide4.xml"/><Relationship Id="rId7" Type="http://schemas.openxmlformats.org/officeDocument/2006/relationships/slide" Target="slides/slide12.xml"/><Relationship Id="rId12" Type="http://schemas.openxmlformats.org/officeDocument/2006/relationships/slide" Target="slides/slide17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7.xml"/><Relationship Id="rId11" Type="http://schemas.openxmlformats.org/officeDocument/2006/relationships/slide" Target="slides/slide16.xml"/><Relationship Id="rId5" Type="http://schemas.openxmlformats.org/officeDocument/2006/relationships/slide" Target="slides/slide6.xml"/><Relationship Id="rId10" Type="http://schemas.openxmlformats.org/officeDocument/2006/relationships/slide" Target="slides/slide15.xml"/><Relationship Id="rId4" Type="http://schemas.openxmlformats.org/officeDocument/2006/relationships/slide" Target="slides/slide5.xml"/><Relationship Id="rId9" Type="http://schemas.openxmlformats.org/officeDocument/2006/relationships/slide" Target="slides/slide1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cs typeface="+mn-cs"/>
              </a:defRPr>
            </a:lvl1pPr>
          </a:lstStyle>
          <a:p>
            <a:pPr>
              <a:defRPr/>
            </a:pPr>
            <a:fld id="{AD29E141-4D0D-4BDD-85A6-1078BB001B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F038A6-7474-497A-A2FD-9ED9620F4758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1"/>
          <p:cNvGrpSpPr>
            <a:grpSpLocks/>
          </p:cNvGrpSpPr>
          <p:nvPr/>
        </p:nvGrpSpPr>
        <p:grpSpPr bwMode="auto">
          <a:xfrm rot="5400000">
            <a:off x="-2967037" y="2967037"/>
            <a:ext cx="6858000" cy="923925"/>
            <a:chOff x="0" y="0"/>
            <a:chExt cx="5760" cy="128"/>
          </a:xfrm>
        </p:grpSpPr>
        <p:sp>
          <p:nvSpPr>
            <p:cNvPr id="5" name="Rectangle 42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6" name="Rectangle 43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7" name="Rectangle 44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8" name="Rectangle 45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/>
              </a:pPr>
              <a:endParaRPr lang="en-US">
                <a:cs typeface="+mn-cs"/>
              </a:endParaRPr>
            </a:p>
          </p:txBody>
        </p:sp>
      </p:grpSp>
      <p:pic>
        <p:nvPicPr>
          <p:cNvPr id="9" name="Picture 46" descr="red_hcii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3513" y="4021138"/>
            <a:ext cx="1143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087438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 smtClean="0"/>
              <a:t>Click to edit Master title style</a:t>
            </a:r>
            <a:endParaRPr lang="en-US" altLang="en-US"/>
          </a:p>
        </p:txBody>
      </p:sp>
      <p:sp>
        <p:nvSpPr>
          <p:cNvPr id="3584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570163" y="4425950"/>
            <a:ext cx="6264275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 smtClean="0"/>
              <a:t>Click to edit Master subtitle style</a:t>
            </a:r>
            <a:endParaRPr lang="en-US" altLang="en-US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  <p:sp>
        <p:nvSpPr>
          <p:cNvPr id="12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fld id="{BF18AC1C-A0A9-45D1-AC03-5911A2BF4F99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5DADB3-1732-4E22-98DB-A83993FD31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E68BF-7F11-4322-A6D9-73D7EC7991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DAAD51-4B30-4233-92D2-08B62488F1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64C1AD-185F-4793-94F5-2335B0C161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CAF15D-CD32-4D54-B76B-09F8C5FE77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buFont typeface="Wingdings" pitchFamily="2" charset="2"/>
              <a:buNone/>
              <a:defRPr/>
            </a:pPr>
            <a:fld id="{398AF135-52B6-4AA4-8681-7FE0A5B56999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007275-199C-48CE-B651-EA08F4CD01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7F0B50-4C57-41B9-87FD-FABBB89EF3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2017 - Brad Myers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DD4D51-9B8C-4FA7-906B-88B29521E3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5" descr="red_hcii_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27" name="Group 44"/>
          <p:cNvGrpSpPr>
            <a:grpSpLocks/>
          </p:cNvGrpSpPr>
          <p:nvPr/>
        </p:nvGrpSpPr>
        <p:grpSpPr bwMode="auto">
          <a:xfrm>
            <a:off x="0" y="0"/>
            <a:ext cx="9144000" cy="93663"/>
            <a:chOff x="0" y="0"/>
            <a:chExt cx="5760" cy="128"/>
          </a:xfrm>
        </p:grpSpPr>
        <p:sp>
          <p:nvSpPr>
            <p:cNvPr id="357416" name="Rectangle 40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57417" name="Rectangle 41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57418" name="Rectangle 42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357419" name="Rectangle 43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Char char="n"/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5738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10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738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1000">
                <a:cs typeface="+mn-cs"/>
              </a:defRPr>
            </a:lvl1pPr>
          </a:lstStyle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  <p:sp>
        <p:nvSpPr>
          <p:cNvPr id="35738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1000">
                <a:cs typeface="+mn-cs"/>
              </a:defRPr>
            </a:lvl1pPr>
          </a:lstStyle>
          <a:p>
            <a:pPr>
              <a:buFont typeface="Wingdings" pitchFamily="2" charset="2"/>
              <a:buNone/>
              <a:defRPr/>
            </a:pPr>
            <a:fld id="{75E395DE-72CD-458A-AC1F-49AAAAA5AF0A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bam\Documents\amulet\bin\testanimators.exe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emberjs.com/guides/object-model/computed-properties/" TargetMode="External"/><Relationship Id="rId2" Type="http://schemas.openxmlformats.org/officeDocument/2006/relationships/hyperlink" Target="http://emberjs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documentcloud.github.com/backbone/" TargetMode="External"/><Relationship Id="rId4" Type="http://schemas.openxmlformats.org/officeDocument/2006/relationships/hyperlink" Target="http://knockoutjs.com/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J3MRifpaCOI?list=PL3856C8FlIWfr_tX8CMUhOJvl34ylClgb&amp;t=164" TargetMode="External"/><Relationship Id="rId2" Type="http://schemas.openxmlformats.org/officeDocument/2006/relationships/hyperlink" Target="https://youtu.be/wc8A0woo0X4?t=106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2057400"/>
            <a:ext cx="7772400" cy="1143000"/>
          </a:xfrm>
        </p:spPr>
        <p:txBody>
          <a:bodyPr/>
          <a:lstStyle/>
          <a:p>
            <a:pPr algn="ctr"/>
            <a:r>
              <a:rPr lang="en-US" sz="4000" dirty="0" smtClean="0"/>
              <a:t>Lecture </a:t>
            </a:r>
            <a:r>
              <a:rPr lang="en-US" sz="4000" dirty="0" smtClean="0"/>
              <a:t>14: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dirty="0"/>
              <a:t>Other </a:t>
            </a:r>
            <a:r>
              <a:rPr lang="en-US" dirty="0" smtClean="0"/>
              <a:t>Kinds </a:t>
            </a:r>
            <a:r>
              <a:rPr lang="en-US" dirty="0"/>
              <a:t>of </a:t>
            </a:r>
            <a:r>
              <a:rPr lang="en-US" dirty="0" smtClean="0"/>
              <a:t>Constraints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67000" y="4191000"/>
            <a:ext cx="6324600" cy="1752600"/>
          </a:xfrm>
        </p:spPr>
        <p:txBody>
          <a:bodyPr/>
          <a:lstStyle/>
          <a:p>
            <a:pPr eaLnBrk="1" hangingPunct="1"/>
            <a:r>
              <a:rPr lang="en-US" dirty="0" smtClean="0"/>
              <a:t>Brad Myers</a:t>
            </a:r>
          </a:p>
          <a:p>
            <a:pPr eaLnBrk="1" hangingPunct="1"/>
            <a:endParaRPr lang="en-US" sz="1200" dirty="0" smtClean="0"/>
          </a:p>
          <a:p>
            <a:pPr eaLnBrk="1" hangingPunct="1"/>
            <a:r>
              <a:rPr lang="en-US" sz="700" dirty="0" smtClean="0"/>
              <a:t/>
            </a:r>
            <a:br>
              <a:rPr lang="en-US" sz="700" dirty="0" smtClean="0"/>
            </a:br>
            <a:r>
              <a:rPr lang="en-US" dirty="0" smtClean="0">
                <a:solidFill>
                  <a:srgbClr val="6E0000"/>
                </a:solidFill>
              </a:rPr>
              <a:t>05-830</a:t>
            </a:r>
            <a:r>
              <a:rPr lang="en-US" dirty="0" smtClean="0">
                <a:solidFill>
                  <a:srgbClr val="6E0000"/>
                </a:solidFill>
              </a:rPr>
              <a:t/>
            </a:r>
            <a:br>
              <a:rPr lang="en-US" dirty="0" smtClean="0">
                <a:solidFill>
                  <a:srgbClr val="6E0000"/>
                </a:solidFill>
              </a:rPr>
            </a:br>
            <a:r>
              <a:rPr lang="en-US" dirty="0" smtClean="0">
                <a:solidFill>
                  <a:srgbClr val="6E0000"/>
                </a:solidFill>
              </a:rPr>
              <a:t>Advanced User Interface </a:t>
            </a:r>
            <a:r>
              <a:rPr lang="en-US" dirty="0" smtClean="0">
                <a:solidFill>
                  <a:srgbClr val="6E0000"/>
                </a:solidFill>
              </a:rPr>
              <a:t>Software</a:t>
            </a:r>
            <a:br>
              <a:rPr lang="en-US" dirty="0" smtClean="0">
                <a:solidFill>
                  <a:srgbClr val="6E0000"/>
                </a:solidFill>
              </a:rPr>
            </a:br>
            <a:r>
              <a:rPr lang="en-US" dirty="0" smtClean="0">
                <a:solidFill>
                  <a:srgbClr val="6E0000"/>
                </a:solidFill>
              </a:rPr>
              <a:t>Spring, 2017</a:t>
            </a:r>
            <a:endParaRPr lang="en-US" dirty="0" smtClean="0">
              <a:solidFill>
                <a:srgbClr val="6E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BF18AC1C-A0A9-45D1-AC03-5911A2BF4F99}" type="slidenum">
              <a:rPr lang="en-US" smtClean="0"/>
              <a:pPr>
                <a:buFont typeface="Wingdings" pitchFamily="2" charset="2"/>
                <a:buNone/>
                <a:defRPr/>
              </a:pPr>
              <a:t>1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addition to Hudson’s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Allow for dependency graph to change </a:t>
            </a:r>
            <a:r>
              <a:rPr lang="en-US" i="1" dirty="0" smtClean="0"/>
              <a:t>while evaluating</a:t>
            </a:r>
            <a:r>
              <a:rPr lang="en-US" dirty="0" smtClean="0"/>
              <a:t> the constraints</a:t>
            </a:r>
          </a:p>
          <a:p>
            <a:r>
              <a:rPr lang="en-US" dirty="0" smtClean="0"/>
              <a:t>Keep a “timestamp” on each dependency to detect when it is no longer needed</a:t>
            </a:r>
          </a:p>
          <a:p>
            <a:pPr lvl="1"/>
            <a:r>
              <a:rPr lang="en-US" dirty="0" smtClean="0"/>
              <a:t>Example</a:t>
            </a:r>
            <a:br>
              <a:rPr lang="en-US" dirty="0" smtClean="0"/>
            </a:br>
            <a:r>
              <a:rPr lang="en-US" sz="2800" dirty="0" smtClean="0"/>
              <a:t>circle1.object_over </a:t>
            </a:r>
            <a:r>
              <a:rPr lang="en-US" sz="2800" dirty="0"/>
              <a:t>= rect34</a:t>
            </a:r>
            <a:br>
              <a:rPr lang="en-US" sz="2800" dirty="0"/>
            </a:br>
            <a:r>
              <a:rPr lang="en-US" sz="2800" dirty="0" smtClean="0"/>
              <a:t>circle1.left </a:t>
            </a:r>
            <a:r>
              <a:rPr lang="en-US" sz="2800" dirty="0"/>
              <a:t>= </a:t>
            </a:r>
            <a:r>
              <a:rPr lang="en-US" sz="2800" dirty="0" err="1" smtClean="0"/>
              <a:t>self.object_over.right</a:t>
            </a:r>
            <a:r>
              <a:rPr lang="en-US" sz="2800" dirty="0" smtClean="0"/>
              <a:t> </a:t>
            </a:r>
            <a:r>
              <a:rPr lang="en-US" sz="2800" dirty="0"/>
              <a:t>+ </a:t>
            </a:r>
            <a:r>
              <a:rPr lang="en-US" sz="2800" dirty="0" smtClean="0"/>
              <a:t>10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…(later)</a:t>
            </a:r>
            <a:br>
              <a:rPr lang="en-US" i="1" dirty="0" smtClean="0"/>
            </a:br>
            <a:r>
              <a:rPr lang="en-US" sz="2800" dirty="0" smtClean="0"/>
              <a:t>circle1.object_over </a:t>
            </a:r>
            <a:r>
              <a:rPr lang="en-US" sz="2800" dirty="0"/>
              <a:t>= </a:t>
            </a:r>
            <a:r>
              <a:rPr lang="en-US" sz="2800" dirty="0" smtClean="0"/>
              <a:t>circle12</a:t>
            </a:r>
          </a:p>
          <a:p>
            <a:pPr lvl="1"/>
            <a:r>
              <a:rPr lang="en-US" sz="2800" dirty="0" smtClean="0"/>
              <a:t>Now don’t want circle1 to be recalculated when rect34 changes</a:t>
            </a:r>
          </a:p>
          <a:p>
            <a:r>
              <a:rPr lang="en-US" sz="3200" dirty="0" smtClean="0"/>
              <a:t>See details in [Vander Zanden 94] required reading</a:t>
            </a:r>
          </a:p>
          <a:p>
            <a:pPr lvl="1"/>
            <a:r>
              <a:rPr lang="en-US" sz="2800" dirty="0" smtClean="0"/>
              <a:t>Especially section 4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0586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868362"/>
          </a:xfrm>
        </p:spPr>
        <p:txBody>
          <a:bodyPr/>
          <a:lstStyle/>
          <a:p>
            <a:r>
              <a:rPr lang="en-US" sz="3200" dirty="0" smtClean="0"/>
              <a:t>Examples of Expressing Constraints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229600" cy="4987925"/>
          </a:xfrm>
        </p:spPr>
        <p:txBody>
          <a:bodyPr/>
          <a:lstStyle/>
          <a:p>
            <a:r>
              <a:rPr lang="en-US" dirty="0" smtClean="0"/>
              <a:t>Garnet: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(create-instance NIL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opal:line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(:points '(340 318 365 358))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(:grow-p T)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(:x1 (o-formula (first 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gvl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:points)))) 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(:y1 (o-formula (second 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gvl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:points))))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(:x2 (o-formula (third 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gvl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:points))))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(:y2 (o-formula (fourth 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gvl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:points)))))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/>
              <a:t>Amulet: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Am_Define_Formula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height_of_layout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h = 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Am_Height_Of_Parts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(self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 + 2 * ((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self.Get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Am_TOP_OFFSET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));</a:t>
            </a:r>
          </a:p>
          <a:p>
            <a:pPr marL="0">
              <a:spcBef>
                <a:spcPts val="0"/>
              </a:spcBef>
              <a:buNone/>
            </a:pPr>
            <a:r>
              <a:rPr lang="pt-BR" sz="1600" dirty="0" smtClean="0">
                <a:latin typeface="Courier New" pitchFamily="49" charset="0"/>
                <a:cs typeface="Courier New" pitchFamily="49" charset="0"/>
              </a:rPr>
              <a:t>  return h &lt; 75 ? 75 : h;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>
              <a:spcBef>
                <a:spcPts val="0"/>
              </a:spcBef>
              <a:buNone/>
            </a:pP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am_empty_dialog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Am_Window.Create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empty_dialog_window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")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.Set 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Am_LEFT_OFFSET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, 5) // used in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width_of_layout</a:t>
            </a: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.Set 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Am_TOP_OFFSET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, 5) // used in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height_of_layout</a:t>
            </a: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pPr marL="0">
              <a:spcBef>
                <a:spcPts val="0"/>
              </a:spcBef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.Set 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Am_WIDTH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width_of_layout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   .Set 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Am_HEIGHT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height_of_layout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>
              <a:spcBef>
                <a:spcPts val="0"/>
              </a:spcBef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...</a:t>
            </a:r>
          </a:p>
          <a:p>
            <a:pPr marL="0">
              <a:spcBef>
                <a:spcPts val="0"/>
              </a:spcBef>
              <a:buNone/>
            </a:pP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48981-71D1-4EEB-AF38-140300FEE0A8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Other One-Way Variations</a:t>
            </a:r>
            <a:endParaRPr lang="en-US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24001"/>
            <a:ext cx="8229600" cy="4343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Multiple outputs</a:t>
            </a:r>
          </a:p>
          <a:p>
            <a:pPr lvl="1"/>
            <a:r>
              <a:rPr lang="en-US" dirty="0" smtClean="0"/>
              <a:t>(D1, D2, ... </a:t>
            </a:r>
            <a:r>
              <a:rPr lang="en-US" dirty="0" err="1" smtClean="0"/>
              <a:t>Dm</a:t>
            </a:r>
            <a:r>
              <a:rPr lang="en-US" dirty="0" smtClean="0"/>
              <a:t>) = F(I1, I2, ... In) </a:t>
            </a:r>
          </a:p>
          <a:p>
            <a:r>
              <a:rPr lang="en-US" dirty="0" smtClean="0"/>
              <a:t>Side-effects in the formulas </a:t>
            </a:r>
          </a:p>
          <a:p>
            <a:pPr lvl="1"/>
            <a:r>
              <a:rPr lang="en-US" dirty="0" smtClean="0"/>
              <a:t>useful for creating objects </a:t>
            </a:r>
          </a:p>
          <a:p>
            <a:pPr lvl="1"/>
            <a:r>
              <a:rPr lang="en-US" dirty="0" smtClean="0"/>
              <a:t>when happen? </a:t>
            </a:r>
          </a:p>
          <a:p>
            <a:pPr lvl="1"/>
            <a:r>
              <a:rPr lang="en-US" dirty="0" smtClean="0"/>
              <a:t>what if create new objects with new constraints </a:t>
            </a:r>
          </a:p>
          <a:p>
            <a:pPr lvl="1"/>
            <a:r>
              <a:rPr lang="en-US" dirty="0" smtClean="0"/>
              <a:t>cycles cannot be detected </a:t>
            </a:r>
          </a:p>
          <a:p>
            <a:r>
              <a:rPr lang="en-US" dirty="0" smtClean="0"/>
              <a:t>Constant formula elimination </a:t>
            </a:r>
          </a:p>
          <a:p>
            <a:pPr lvl="1"/>
            <a:r>
              <a:rPr lang="en-US" dirty="0" smtClean="0"/>
              <a:t>To decrease the size used by constraints</a:t>
            </a:r>
            <a:endParaRPr lang="en-US" dirty="0" smtClean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2017 - Brad Myers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48981-71D1-4EEB-AF38-140300FEE0A8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Two-Way (Multi-way) Constraints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524000"/>
            <a:ext cx="8650288" cy="46085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From </a:t>
            </a:r>
            <a:r>
              <a:rPr lang="en-US" sz="2800" dirty="0" err="1" smtClean="0"/>
              <a:t>ThingLab</a:t>
            </a:r>
            <a:r>
              <a:rPr lang="en-US" sz="2800" dirty="0" smtClean="0"/>
              <a:t> (~1979)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Constraints are expressions with multiple variables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Any may be modified to get the right values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Example: </a:t>
            </a:r>
            <a:r>
              <a:rPr lang="en-US" sz="2800" dirty="0" err="1" smtClean="0">
                <a:latin typeface="Arial Unicode MS" pitchFamily="34" charset="-128"/>
              </a:rPr>
              <a:t>A.right</a:t>
            </a:r>
            <a:r>
              <a:rPr lang="en-US" sz="2800" dirty="0" smtClean="0">
                <a:latin typeface="Arial Unicode MS" pitchFamily="34" charset="-128"/>
              </a:rPr>
              <a:t> = </a:t>
            </a:r>
            <a:r>
              <a:rPr lang="en-US" sz="2800" dirty="0" err="1" smtClean="0">
                <a:latin typeface="Arial Unicode MS" pitchFamily="34" charset="-128"/>
              </a:rPr>
              <a:t>A.left</a:t>
            </a:r>
            <a:r>
              <a:rPr lang="en-US" sz="2800" dirty="0" smtClean="0">
                <a:latin typeface="Arial Unicode MS" pitchFamily="34" charset="-128"/>
              </a:rPr>
              <a:t> + </a:t>
            </a:r>
            <a:r>
              <a:rPr lang="en-US" sz="2800" dirty="0" err="1" smtClean="0">
                <a:latin typeface="Arial Unicode MS" pitchFamily="34" charset="-128"/>
              </a:rPr>
              <a:t>A.width</a:t>
            </a:r>
            <a:r>
              <a:rPr lang="en-US" sz="2800" dirty="0" smtClean="0">
                <a:latin typeface="Arial Unicode MS" pitchFamily="34" charset="-128"/>
              </a:rPr>
              <a:t> - 1</a:t>
            </a:r>
            <a:r>
              <a:rPr lang="en-US" sz="2800" dirty="0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Often requires programmer to provide methods for solving the constraint in each direction:</a:t>
            </a:r>
            <a:br>
              <a:rPr lang="en-US" sz="2800" dirty="0" smtClean="0"/>
            </a:br>
            <a:r>
              <a:rPr lang="en-US" sz="2800" dirty="0" err="1" smtClean="0">
                <a:latin typeface="Arial Unicode MS" pitchFamily="34" charset="-128"/>
              </a:rPr>
              <a:t>A.left</a:t>
            </a:r>
            <a:r>
              <a:rPr lang="en-US" sz="2800" dirty="0" smtClean="0">
                <a:latin typeface="Arial Unicode MS" pitchFamily="34" charset="-128"/>
              </a:rPr>
              <a:t> = </a:t>
            </a:r>
            <a:r>
              <a:rPr lang="en-US" sz="2800" dirty="0" err="1" smtClean="0">
                <a:latin typeface="Arial Unicode MS" pitchFamily="34" charset="-128"/>
              </a:rPr>
              <a:t>A.right</a:t>
            </a:r>
            <a:r>
              <a:rPr lang="en-US" sz="2800" dirty="0" smtClean="0">
                <a:latin typeface="Arial Unicode MS" pitchFamily="34" charset="-128"/>
              </a:rPr>
              <a:t> - </a:t>
            </a:r>
            <a:r>
              <a:rPr lang="en-US" sz="2800" dirty="0" err="1" smtClean="0">
                <a:latin typeface="Arial Unicode MS" pitchFamily="34" charset="-128"/>
              </a:rPr>
              <a:t>A.width</a:t>
            </a:r>
            <a:r>
              <a:rPr lang="en-US" sz="2800" dirty="0" smtClean="0">
                <a:latin typeface="Arial Unicode MS" pitchFamily="34" charset="-128"/>
              </a:rPr>
              <a:t> + 1</a:t>
            </a:r>
            <a:br>
              <a:rPr lang="en-US" sz="2800" dirty="0" smtClean="0">
                <a:latin typeface="Arial Unicode MS" pitchFamily="34" charset="-128"/>
              </a:rPr>
            </a:br>
            <a:r>
              <a:rPr lang="en-US" sz="2800" dirty="0" err="1" smtClean="0">
                <a:latin typeface="Arial Unicode MS" pitchFamily="34" charset="-128"/>
              </a:rPr>
              <a:t>A.width</a:t>
            </a:r>
            <a:r>
              <a:rPr lang="en-US" sz="2800" dirty="0" smtClean="0">
                <a:latin typeface="Arial Unicode MS" pitchFamily="34" charset="-128"/>
              </a:rPr>
              <a:t> = </a:t>
            </a:r>
            <a:r>
              <a:rPr lang="en-US" sz="2800" dirty="0" err="1" smtClean="0">
                <a:latin typeface="Arial Unicode MS" pitchFamily="34" charset="-128"/>
              </a:rPr>
              <a:t>A.right</a:t>
            </a:r>
            <a:r>
              <a:rPr lang="en-US" sz="2800" dirty="0" smtClean="0">
                <a:latin typeface="Arial Unicode MS" pitchFamily="34" charset="-128"/>
              </a:rPr>
              <a:t> - </a:t>
            </a:r>
            <a:r>
              <a:rPr lang="en-US" sz="2800" dirty="0" err="1" smtClean="0">
                <a:latin typeface="Arial Unicode MS" pitchFamily="34" charset="-128"/>
              </a:rPr>
              <a:t>A.left</a:t>
            </a:r>
            <a:r>
              <a:rPr lang="en-US" sz="2800" dirty="0" smtClean="0">
                <a:latin typeface="Arial Unicode MS" pitchFamily="34" charset="-128"/>
              </a:rPr>
              <a:t> + 1</a:t>
            </a:r>
            <a:r>
              <a:rPr lang="en-US" sz="2800" dirty="0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Useful if mouse expressed as a </a:t>
            </a:r>
            <a:r>
              <a:rPr lang="en-US" sz="2800" dirty="0" smtClean="0"/>
              <a:t>constraint</a:t>
            </a:r>
            <a:endParaRPr lang="en-US" sz="28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13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20762"/>
          </a:xfrm>
        </p:spPr>
        <p:txBody>
          <a:bodyPr/>
          <a:lstStyle/>
          <a:p>
            <a:pPr eaLnBrk="1" hangingPunct="1"/>
            <a:r>
              <a:rPr lang="en-US" dirty="0" smtClean="0"/>
              <a:t>Two-Way implementations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95400"/>
            <a:ext cx="8650288" cy="52578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Requires a </a:t>
            </a:r>
            <a:r>
              <a:rPr lang="en-US" sz="2400" i="1" dirty="0" smtClean="0"/>
              <a:t>planning</a:t>
            </a:r>
            <a:r>
              <a:rPr lang="en-US" sz="2400" dirty="0" smtClean="0"/>
              <a:t> step to decide which way to solve </a:t>
            </a:r>
          </a:p>
          <a:p>
            <a:pPr lvl="1" eaLnBrk="1" hangingPunct="1"/>
            <a:r>
              <a:rPr lang="en-US" sz="2000" dirty="0" smtClean="0"/>
              <a:t>Many systems compute plans and save them around since usually change same variable repeatedly </a:t>
            </a:r>
          </a:p>
          <a:p>
            <a:pPr eaLnBrk="1" hangingPunct="1"/>
            <a:r>
              <a:rPr lang="en-US" sz="2400" dirty="0" smtClean="0"/>
              <a:t>In general, have a graph of dependencies, find a path through the graph </a:t>
            </a:r>
          </a:p>
          <a:p>
            <a:pPr eaLnBrk="1" hangingPunct="1"/>
            <a:r>
              <a:rPr lang="en-US" sz="2400" dirty="0" smtClean="0"/>
              <a:t>How control which direction is solved?</a:t>
            </a:r>
            <a:br>
              <a:rPr lang="en-US" sz="2400" dirty="0" smtClean="0"/>
            </a:br>
            <a:r>
              <a:rPr lang="en-US" sz="2400" dirty="0" err="1" smtClean="0">
                <a:latin typeface="Arial Unicode MS" pitchFamily="34" charset="-128"/>
              </a:rPr>
              <a:t>CurrentSliderVal</a:t>
            </a:r>
            <a:r>
              <a:rPr lang="en-US" sz="2400" dirty="0" smtClean="0">
                <a:latin typeface="Arial Unicode MS" pitchFamily="34" charset="-128"/>
              </a:rPr>
              <a:t> = </a:t>
            </a:r>
            <a:r>
              <a:rPr lang="en-US" sz="2400" dirty="0" err="1" smtClean="0">
                <a:latin typeface="Arial Unicode MS" pitchFamily="34" charset="-128"/>
              </a:rPr>
              <a:t>mouseX</a:t>
            </a:r>
            <a:r>
              <a:rPr lang="en-US" sz="2400" dirty="0" smtClean="0">
                <a:latin typeface="Arial Unicode MS" pitchFamily="34" charset="-128"/>
              </a:rPr>
              <a:t> - </a:t>
            </a:r>
            <a:r>
              <a:rPr lang="en-US" sz="2400" dirty="0" err="1" smtClean="0">
                <a:latin typeface="Arial Unicode MS" pitchFamily="34" charset="-128"/>
              </a:rPr>
              <a:t>scrollbar.left</a:t>
            </a:r>
            <a:r>
              <a:rPr lang="en-US" sz="2400" dirty="0" smtClean="0"/>
              <a:t> </a:t>
            </a:r>
          </a:p>
          <a:p>
            <a:pPr lvl="1" eaLnBrk="1" hangingPunct="1"/>
            <a:r>
              <a:rPr lang="en-US" sz="2000" dirty="0" smtClean="0"/>
              <a:t>"Constraint hierarchies" = priorities </a:t>
            </a:r>
          </a:p>
          <a:p>
            <a:pPr lvl="2" eaLnBrk="1" hangingPunct="1"/>
            <a:r>
              <a:rPr lang="en-US" sz="1800" dirty="0" smtClean="0"/>
              <a:t>constants, interaction use "stay" constraints with high priority </a:t>
            </a:r>
          </a:p>
          <a:p>
            <a:pPr lvl="1" eaLnBrk="1" hangingPunct="1"/>
            <a:r>
              <a:rPr lang="en-US" sz="2000" dirty="0" smtClean="0"/>
              <a:t>Dynamically add and remove constraints </a:t>
            </a:r>
          </a:p>
          <a:p>
            <a:pPr eaLnBrk="1" hangingPunct="1"/>
            <a:r>
              <a:rPr lang="en-US" sz="2400" dirty="0" smtClean="0"/>
              <a:t>Brad Vander </a:t>
            </a:r>
            <a:r>
              <a:rPr lang="en-US" sz="2400" dirty="0" err="1" smtClean="0"/>
              <a:t>Zanden's</a:t>
            </a:r>
            <a:r>
              <a:rPr lang="en-US" sz="2400" dirty="0" smtClean="0"/>
              <a:t> "</a:t>
            </a:r>
            <a:r>
              <a:rPr lang="en-US" sz="2400" dirty="0" err="1" smtClean="0"/>
              <a:t>QuickPlan</a:t>
            </a:r>
            <a:r>
              <a:rPr lang="en-US" sz="2400" dirty="0" smtClean="0"/>
              <a:t>" solver </a:t>
            </a:r>
          </a:p>
          <a:p>
            <a:pPr lvl="1" eaLnBrk="1" hangingPunct="1"/>
            <a:r>
              <a:rPr lang="en-US" sz="2000" dirty="0" smtClean="0"/>
              <a:t>Handles multi-output, multi-way cyclic constraints in O(n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) time instead of exponential like previous algorithms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14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Simultaneous Equations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Required for parallel, perpendicular lines; tangency, etc. </a:t>
            </a:r>
          </a:p>
          <a:p>
            <a:pPr eaLnBrk="1" hangingPunct="1"/>
            <a:r>
              <a:rPr lang="en-US" smtClean="0"/>
              <a:t>Also for aggregate's size </a:t>
            </a:r>
          </a:p>
          <a:p>
            <a:pPr eaLnBrk="1" hangingPunct="1"/>
            <a:r>
              <a:rPr lang="en-US" smtClean="0"/>
              <a:t>Numerical (relaxation) or symbolic techniques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15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Incremental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Michael </a:t>
            </a:r>
            <a:r>
              <a:rPr lang="en-US" dirty="0" err="1" smtClean="0"/>
              <a:t>Gleicher's</a:t>
            </a:r>
            <a:r>
              <a:rPr lang="en-US" dirty="0" smtClean="0"/>
              <a:t> PhD thesis, 1994 </a:t>
            </a:r>
          </a:p>
          <a:p>
            <a:pPr eaLnBrk="1" hangingPunct="1"/>
            <a:r>
              <a:rPr lang="en-US" dirty="0" smtClean="0"/>
              <a:t>Only express forward computations </a:t>
            </a:r>
          </a:p>
          <a:p>
            <a:pPr eaLnBrk="1" hangingPunct="1"/>
            <a:r>
              <a:rPr lang="en-US" dirty="0" smtClean="0"/>
              <a:t>Tries to get reverse by incrementally changing the forward computation in the right direction using derivatives. </a:t>
            </a:r>
          </a:p>
          <a:p>
            <a:pPr eaLnBrk="1" hangingPunct="1"/>
            <a:r>
              <a:rPr lang="en-US" dirty="0" smtClean="0"/>
              <a:t>Supports interactions otherwise not possible </a:t>
            </a:r>
          </a:p>
          <a:p>
            <a:pPr eaLnBrk="1" hangingPunct="1"/>
            <a:r>
              <a:rPr lang="en-US" dirty="0" smtClean="0"/>
              <a:t>Produces smooth animations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16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Animation Constraints in Amulet</a:t>
            </a:r>
            <a:r>
              <a:rPr lang="en-US" sz="4000" i="1" smtClean="0"/>
              <a:t>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8650288" cy="5029200"/>
          </a:xfrm>
        </p:spPr>
        <p:txBody>
          <a:bodyPr/>
          <a:lstStyle/>
          <a:p>
            <a:pPr eaLnBrk="1" hangingPunct="1"/>
            <a:r>
              <a:rPr lang="en-US" dirty="0" smtClean="0"/>
              <a:t>Implemented using Amulet's constraint mechanism </a:t>
            </a:r>
          </a:p>
          <a:p>
            <a:pPr eaLnBrk="1" hangingPunct="1"/>
            <a:r>
              <a:rPr lang="en-US" dirty="0" smtClean="0"/>
              <a:t>When slot set with a new value, restores old value, and animates from old to new value </a:t>
            </a:r>
          </a:p>
          <a:p>
            <a:pPr eaLnBrk="1" hangingPunct="1"/>
            <a:r>
              <a:rPr lang="en-US" dirty="0" smtClean="0"/>
              <a:t>Usually, linear interpolation </a:t>
            </a:r>
          </a:p>
          <a:p>
            <a:pPr eaLnBrk="1" hangingPunct="1"/>
            <a:r>
              <a:rPr lang="en-US" dirty="0" smtClean="0"/>
              <a:t>For colors, through either HSV or RGB space </a:t>
            </a:r>
          </a:p>
          <a:p>
            <a:pPr eaLnBrk="1" hangingPunct="1"/>
            <a:r>
              <a:rPr lang="en-US" dirty="0" smtClean="0"/>
              <a:t>For visibility, various special effects between TRUE and FALSE </a:t>
            </a:r>
          </a:p>
          <a:p>
            <a:pPr eaLnBrk="1" hangingPunct="1"/>
            <a:r>
              <a:rPr lang="en-US" i="1" dirty="0" smtClean="0">
                <a:hlinkClick r:id="rId2" action="ppaction://hlinkfile"/>
              </a:rPr>
              <a:t>Demo</a:t>
            </a:r>
            <a:endParaRPr lang="en-US" i="1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077200" cy="1325562"/>
          </a:xfrm>
        </p:spPr>
        <p:txBody>
          <a:bodyPr/>
          <a:lstStyle/>
          <a:p>
            <a:r>
              <a:rPr lang="en-US" dirty="0" smtClean="0"/>
              <a:t>Some Constraint Systems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30725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Flex “data bindings”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Ember.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2"/>
              </a:rPr>
              <a:t>http://emberjs.com/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pPr lvl="1"/>
            <a:r>
              <a:rPr lang="en-US" dirty="0" smtClean="0">
                <a:ea typeface="+mn-ea"/>
                <a:cs typeface="+mn-cs"/>
              </a:rPr>
              <a:t>MVC, “</a:t>
            </a:r>
            <a:r>
              <a:rPr lang="en-US" dirty="0" smtClean="0">
                <a:ea typeface="+mn-ea"/>
                <a:cs typeface="+mn-cs"/>
                <a:hlinkClick r:id="rId3"/>
              </a:rPr>
              <a:t>Computed Properties</a:t>
            </a:r>
            <a:r>
              <a:rPr lang="en-US" dirty="0" smtClean="0">
                <a:ea typeface="+mn-ea"/>
                <a:cs typeface="+mn-cs"/>
              </a:rPr>
              <a:t>”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KnockoutJS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4"/>
              </a:rPr>
              <a:t>http://knockoutjs.com/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Backbone: 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5"/>
              </a:rPr>
              <a:t>http://documentcloud.github.com/backbone/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MVC, “Change” events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constraints apparently implemented by others on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top</a:t>
            </a:r>
          </a:p>
          <a:p>
            <a:r>
              <a:rPr lang="en-US" dirty="0" smtClean="0"/>
              <a:t>Google’s AngularJS</a:t>
            </a:r>
          </a:p>
          <a:p>
            <a:r>
              <a:rPr lang="en-US" dirty="0" smtClean="0"/>
              <a:t>Stephen </a:t>
            </a:r>
            <a:r>
              <a:rPr lang="en-US" dirty="0" err="1" smtClean="0"/>
              <a:t>Oney’s</a:t>
            </a:r>
            <a:r>
              <a:rPr lang="en-US" dirty="0" smtClean="0"/>
              <a:t> </a:t>
            </a:r>
            <a:r>
              <a:rPr lang="en-US" dirty="0" err="1" smtClean="0"/>
              <a:t>ConstraitJS</a:t>
            </a: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Hints for HW#4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Important to make it possible to write new constraints</a:t>
            </a:r>
          </a:p>
          <a:p>
            <a:r>
              <a:rPr lang="en-US" dirty="0" smtClean="0"/>
              <a:t>Constraints should work on colors as well as numbers</a:t>
            </a:r>
          </a:p>
          <a:p>
            <a:pPr lvl="1"/>
            <a:r>
              <a:rPr lang="en-US" dirty="0" smtClean="0"/>
              <a:t>Should be able to do arithmetic with numbers, but OK to just pass colors around (rect1.color = rect2.color)</a:t>
            </a:r>
          </a:p>
          <a:p>
            <a:r>
              <a:rPr lang="en-US" dirty="0" smtClean="0"/>
              <a:t>Edit the test file to make clear how your constraints should be written</a:t>
            </a:r>
          </a:p>
          <a:p>
            <a:r>
              <a:rPr lang="en-US" dirty="0" smtClean="0"/>
              <a:t>Add the constraint solving passes to your overall event handling and refresh loop from hw#3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542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7543800" cy="838200"/>
          </a:xfrm>
        </p:spPr>
        <p:txBody>
          <a:bodyPr/>
          <a:lstStyle/>
          <a:p>
            <a:pPr eaLnBrk="1" hangingPunct="1"/>
            <a:r>
              <a:rPr lang="en-US" dirty="0" smtClean="0"/>
              <a:t>Constraints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096962"/>
            <a:ext cx="8650288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Relationships defined once and maintained by the system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Useful for keeping parts of the graphics together.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Typically expressed as arithmetic or code relationships among variables.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Variables are often the properties of objects (left, color)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Types: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"Dataflow" constraints;  Choices: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/>
              <a:t>Single-Output vs. Multi-output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/>
              <a:t>Types: One-way, Multi-way, Simultaneous equations, Incremental, Special purpose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/>
              <a:t>Cycles: supported or not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Others: AI systems, scheduling systems, etc.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2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Historical Note: “Active Values”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411662"/>
          </a:xfrm>
        </p:spPr>
        <p:txBody>
          <a:bodyPr/>
          <a:lstStyle/>
          <a:p>
            <a:pPr eaLnBrk="1" hangingPunct="1"/>
            <a:r>
              <a:rPr lang="en-US" dirty="0" smtClean="0"/>
              <a:t>Old Lisp systems had active values</a:t>
            </a:r>
          </a:p>
          <a:p>
            <a:pPr lvl="1" eaLnBrk="1" hangingPunct="1"/>
            <a:r>
              <a:rPr lang="en-US" dirty="0" smtClean="0"/>
              <a:t>Attach procedures to be called when changed</a:t>
            </a:r>
          </a:p>
          <a:p>
            <a:pPr eaLnBrk="1" hangingPunct="1"/>
            <a:r>
              <a:rPr lang="en-US" dirty="0" smtClean="0"/>
              <a:t>Similar to today’s </a:t>
            </a:r>
            <a:r>
              <a:rPr lang="en-US" dirty="0" smtClean="0"/>
              <a:t>“Listeners”</a:t>
            </a:r>
          </a:p>
          <a:p>
            <a:pPr eaLnBrk="1" hangingPunct="1"/>
            <a:r>
              <a:rPr lang="en-US" dirty="0" smtClean="0"/>
              <a:t>Like </a:t>
            </a:r>
            <a:r>
              <a:rPr lang="en-US" dirty="0" smtClean="0"/>
              <a:t>the “reverse” of constraints</a:t>
            </a:r>
          </a:p>
          <a:p>
            <a:pPr lvl="1" eaLnBrk="1" hangingPunct="1"/>
            <a:r>
              <a:rPr lang="en-US" dirty="0" smtClean="0"/>
              <a:t>Procedures are attached to values which change instead of values where needed</a:t>
            </a:r>
          </a:p>
          <a:p>
            <a:pPr eaLnBrk="1" hangingPunct="1"/>
            <a:r>
              <a:rPr lang="en-US" dirty="0" smtClean="0"/>
              <a:t>Inefficient because all downstream values are re-evaluated, possibly many times</a:t>
            </a:r>
          </a:p>
          <a:p>
            <a:pPr lvl="1" eaLnBrk="1" hangingPunct="1"/>
            <a:r>
              <a:rPr lang="en-US" dirty="0" smtClean="0"/>
              <a:t>E.g., when x and y values change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3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One Way Constraints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Simplest form of constraints </a:t>
            </a:r>
          </a:p>
          <a:p>
            <a:pPr eaLnBrk="1" hangingPunct="1"/>
            <a:r>
              <a:rPr lang="en-US" smtClean="0">
                <a:latin typeface="Arial Unicode MS" pitchFamily="34" charset="-128"/>
              </a:rPr>
              <a:t>D = F(I1, I2, ... In)</a:t>
            </a:r>
            <a:r>
              <a:rPr lang="en-US" smtClean="0"/>
              <a:t> </a:t>
            </a:r>
          </a:p>
          <a:p>
            <a:pPr eaLnBrk="1" hangingPunct="1"/>
            <a:r>
              <a:rPr lang="en-US" smtClean="0"/>
              <a:t>Often called </a:t>
            </a:r>
            <a:r>
              <a:rPr lang="en-US" i="1" smtClean="0"/>
              <a:t>formulas</a:t>
            </a:r>
            <a:r>
              <a:rPr lang="en-US" smtClean="0"/>
              <a:t> since like spreadsheets </a:t>
            </a:r>
          </a:p>
          <a:p>
            <a:pPr eaLnBrk="1" hangingPunct="1"/>
            <a:r>
              <a:rPr lang="en-US" smtClean="0"/>
              <a:t>Can be other dependencies on D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>
                <a:latin typeface="Arial Unicode MS" pitchFamily="34" charset="-128"/>
              </a:rPr>
              <a:t>	CurrentSliderVal = mouseX - scrollbar.left scrollbar.left = window.left + 200 scrollbar.visible = window.has_focus</a:t>
            </a:r>
            <a:endParaRPr lang="en-US" smtClean="0"/>
          </a:p>
        </p:txBody>
      </p:sp>
      <p:pic>
        <p:nvPicPr>
          <p:cNvPr id="6149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35250" y="5486400"/>
            <a:ext cx="3871913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pPr eaLnBrk="1" hangingPunct="1"/>
            <a:r>
              <a:rPr lang="en-US" dirty="0" smtClean="0"/>
              <a:t>One Way Constraints, cont.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Not just for numbers: </a:t>
            </a:r>
            <a:r>
              <a:rPr lang="en-US" dirty="0" err="1" smtClean="0">
                <a:latin typeface="Arial Unicode MS" pitchFamily="34" charset="-128"/>
              </a:rPr>
              <a:t>mycolor</a:t>
            </a:r>
            <a:r>
              <a:rPr lang="en-US" dirty="0" smtClean="0">
                <a:latin typeface="Arial Unicode MS" pitchFamily="34" charset="-128"/>
              </a:rPr>
              <a:t> = </a:t>
            </a:r>
            <a:r>
              <a:rPr lang="en-US" dirty="0" err="1" smtClean="0">
                <a:latin typeface="Arial Unicode MS" pitchFamily="34" charset="-128"/>
              </a:rPr>
              <a:t>x.color</a:t>
            </a:r>
            <a:r>
              <a:rPr lang="en-US" dirty="0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Implementations</a:t>
            </a:r>
            <a:r>
              <a:rPr lang="en-US" dirty="0" smtClean="0"/>
              <a:t>: </a:t>
            </a:r>
          </a:p>
          <a:p>
            <a:pPr marL="912813" lvl="1" indent="-455613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dirty="0" smtClean="0">
                <a:solidFill>
                  <a:schemeClr val="hlink"/>
                </a:solidFill>
              </a:rPr>
              <a:t>1. </a:t>
            </a:r>
            <a:r>
              <a:rPr lang="en-US" dirty="0" smtClean="0"/>
              <a:t>Just re-evaluate all required equations every time a value is requested </a:t>
            </a:r>
          </a:p>
          <a:p>
            <a:pPr marL="1303338" lvl="2" indent="-276225" eaLnBrk="1" hangingPunct="1">
              <a:lnSpc>
                <a:spcPct val="90000"/>
              </a:lnSpc>
            </a:pPr>
            <a:r>
              <a:rPr lang="en-US" dirty="0" smtClean="0"/>
              <a:t>least storage, least overhead </a:t>
            </a:r>
          </a:p>
          <a:p>
            <a:pPr marL="1303338" lvl="2" indent="-276225" eaLnBrk="1" hangingPunct="1">
              <a:lnSpc>
                <a:spcPct val="90000"/>
              </a:lnSpc>
            </a:pPr>
            <a:r>
              <a:rPr lang="en-US" dirty="0" smtClean="0"/>
              <a:t>Equations may be re-evaluated many times when not changed. (</a:t>
            </a:r>
            <a:r>
              <a:rPr lang="en-US" dirty="0" err="1" smtClean="0"/>
              <a:t>e.g</a:t>
            </a:r>
            <a:r>
              <a:rPr lang="en-US" dirty="0" smtClean="0"/>
              <a:t>,</a:t>
            </a:r>
            <a:r>
              <a:rPr lang="en-US" dirty="0" smtClean="0">
                <a:latin typeface="Arial Unicode MS" pitchFamily="34" charset="-128"/>
              </a:rPr>
              <a:t> </a:t>
            </a:r>
            <a:r>
              <a:rPr lang="en-US" dirty="0" err="1" smtClean="0">
                <a:latin typeface="Arial Unicode MS" pitchFamily="34" charset="-128"/>
              </a:rPr>
              <a:t>scrollbar.left</a:t>
            </a:r>
            <a:r>
              <a:rPr lang="en-US" dirty="0" smtClean="0">
                <a:latin typeface="Arial Unicode MS" pitchFamily="34" charset="-128"/>
              </a:rPr>
              <a:t> </a:t>
            </a:r>
            <a:r>
              <a:rPr lang="en-US" dirty="0" smtClean="0"/>
              <a:t>when mouse moves) </a:t>
            </a:r>
          </a:p>
          <a:p>
            <a:pPr marL="1303338" lvl="2" indent="-276225" eaLnBrk="1" hangingPunct="1">
              <a:lnSpc>
                <a:spcPct val="90000"/>
              </a:lnSpc>
            </a:pPr>
            <a:r>
              <a:rPr lang="en-US" dirty="0" smtClean="0"/>
              <a:t>cycles:</a:t>
            </a:r>
            <a:br>
              <a:rPr lang="en-US" dirty="0" smtClean="0"/>
            </a:br>
            <a:r>
              <a:rPr lang="en-US" dirty="0" err="1" smtClean="0">
                <a:latin typeface="Arial Unicode MS" pitchFamily="34" charset="-128"/>
              </a:rPr>
              <a:t>file_position</a:t>
            </a:r>
            <a:r>
              <a:rPr lang="en-US" dirty="0" smtClean="0">
                <a:latin typeface="Arial Unicode MS" pitchFamily="34" charset="-128"/>
              </a:rPr>
              <a:t> = F1(</a:t>
            </a:r>
            <a:r>
              <a:rPr lang="en-US" dirty="0" err="1" smtClean="0">
                <a:latin typeface="Arial Unicode MS" pitchFamily="34" charset="-128"/>
              </a:rPr>
              <a:t>scrollbar.Val</a:t>
            </a:r>
            <a:r>
              <a:rPr lang="en-US" dirty="0" smtClean="0">
                <a:latin typeface="Arial Unicode MS" pitchFamily="34" charset="-128"/>
              </a:rPr>
              <a:t>)</a:t>
            </a:r>
            <a:br>
              <a:rPr lang="en-US" dirty="0" smtClean="0">
                <a:latin typeface="Arial Unicode MS" pitchFamily="34" charset="-128"/>
              </a:rPr>
            </a:br>
            <a:r>
              <a:rPr lang="en-US" dirty="0" err="1" smtClean="0">
                <a:latin typeface="Arial Unicode MS" pitchFamily="34" charset="-128"/>
              </a:rPr>
              <a:t>scrollbar.Val</a:t>
            </a:r>
            <a:r>
              <a:rPr lang="en-US" dirty="0" smtClean="0">
                <a:latin typeface="Arial Unicode MS" pitchFamily="34" charset="-128"/>
              </a:rPr>
              <a:t> = F2(</a:t>
            </a:r>
            <a:r>
              <a:rPr lang="en-US" dirty="0" err="1" smtClean="0">
                <a:latin typeface="Arial Unicode MS" pitchFamily="34" charset="-128"/>
              </a:rPr>
              <a:t>file_position</a:t>
            </a:r>
            <a:r>
              <a:rPr lang="en-US" dirty="0" smtClean="0">
                <a:latin typeface="Arial Unicode MS" pitchFamily="34" charset="-128"/>
              </a:rPr>
              <a:t>)</a:t>
            </a:r>
            <a:r>
              <a:rPr lang="en-US" dirty="0" smtClean="0"/>
              <a:t> </a:t>
            </a:r>
          </a:p>
          <a:p>
            <a:pPr marL="1303338" lvl="2" indent="-276225" eaLnBrk="1" hangingPunct="1">
              <a:lnSpc>
                <a:spcPct val="90000"/>
              </a:lnSpc>
            </a:pPr>
            <a:r>
              <a:rPr lang="en-US" dirty="0"/>
              <a:t>Objects may jitter – change X and then change Y</a:t>
            </a:r>
          </a:p>
          <a:p>
            <a:pPr marL="1303338" lvl="2" indent="-276225" eaLnBrk="1" hangingPunct="1">
              <a:lnSpc>
                <a:spcPct val="90000"/>
              </a:lnSpc>
            </a:pPr>
            <a:r>
              <a:rPr lang="en-US" dirty="0" smtClean="0"/>
              <a:t>Cannot </a:t>
            </a:r>
            <a:r>
              <a:rPr lang="en-US" dirty="0" smtClean="0"/>
              <a:t>detect when values change (to optimize redraw</a:t>
            </a:r>
            <a:r>
              <a:rPr lang="en-US" dirty="0" smtClean="0"/>
              <a:t>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2895600" cy="304800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One-Way Implementation 2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4676"/>
            <a:ext cx="8229600" cy="4803723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800" i="1" dirty="0" smtClean="0"/>
              <a:t>(Review of Scott Hudson’s algorithm)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Cache </a:t>
            </a:r>
            <a:r>
              <a:rPr lang="en-US" sz="2800" dirty="0" smtClean="0"/>
              <a:t>current values with each constraint; lazy </a:t>
            </a:r>
            <a:r>
              <a:rPr lang="en-US" sz="2800" dirty="0" err="1" smtClean="0"/>
              <a:t>eval</a:t>
            </a:r>
            <a:r>
              <a:rPr lang="en-US" sz="2800" dirty="0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Example:</a:t>
            </a:r>
            <a:br>
              <a:rPr lang="en-US" sz="2800" dirty="0" smtClean="0"/>
            </a:br>
            <a:r>
              <a:rPr lang="en-US" sz="2800" dirty="0" smtClean="0">
                <a:latin typeface="Arial Unicode MS" pitchFamily="34" charset="-128"/>
              </a:rPr>
              <a:t>A = 10</a:t>
            </a:r>
            <a:br>
              <a:rPr lang="en-US" sz="2800" dirty="0" smtClean="0">
                <a:latin typeface="Arial Unicode MS" pitchFamily="34" charset="-128"/>
              </a:rPr>
            </a:br>
            <a:r>
              <a:rPr lang="en-US" sz="2800" dirty="0" smtClean="0">
                <a:latin typeface="Arial Unicode MS" pitchFamily="34" charset="-128"/>
              </a:rPr>
              <a:t>B = A + 5</a:t>
            </a:r>
            <a:br>
              <a:rPr lang="en-US" sz="2800" dirty="0" smtClean="0">
                <a:latin typeface="Arial Unicode MS" pitchFamily="34" charset="-128"/>
              </a:rPr>
            </a:br>
            <a:r>
              <a:rPr lang="en-US" sz="2800" dirty="0" smtClean="0">
                <a:latin typeface="Arial Unicode MS" pitchFamily="34" charset="-128"/>
              </a:rPr>
              <a:t>C = A * B</a:t>
            </a:r>
            <a:br>
              <a:rPr lang="en-US" sz="2800" dirty="0" smtClean="0">
                <a:latin typeface="Arial Unicode MS" pitchFamily="34" charset="-128"/>
              </a:rPr>
            </a:br>
            <a:r>
              <a:rPr lang="en-US" sz="2800" dirty="0" smtClean="0">
                <a:latin typeface="Arial Unicode MS" pitchFamily="34" charset="-128"/>
              </a:rPr>
              <a:t>D = A + E</a:t>
            </a:r>
            <a:br>
              <a:rPr lang="en-US" sz="2800" dirty="0" smtClean="0">
                <a:latin typeface="Arial Unicode MS" pitchFamily="34" charset="-128"/>
              </a:rPr>
            </a:br>
            <a:r>
              <a:rPr lang="en-US" sz="2800" dirty="0" err="1" smtClean="0">
                <a:latin typeface="Arial Unicode MS" pitchFamily="34" charset="-128"/>
              </a:rPr>
              <a:t>E</a:t>
            </a:r>
            <a:r>
              <a:rPr lang="en-US" sz="2800" dirty="0" smtClean="0">
                <a:latin typeface="Arial Unicode MS" pitchFamily="34" charset="-128"/>
              </a:rPr>
              <a:t> = 20</a:t>
            </a:r>
            <a:br>
              <a:rPr lang="en-US" sz="2800" dirty="0" smtClean="0">
                <a:latin typeface="Arial Unicode MS" pitchFamily="34" charset="-128"/>
              </a:rPr>
            </a:br>
            <a:r>
              <a:rPr lang="en-US" sz="2800" dirty="0" smtClean="0">
                <a:latin typeface="Arial Unicode MS" pitchFamily="34" charset="-128"/>
              </a:rPr>
              <a:t>F = D + C</a:t>
            </a:r>
            <a:r>
              <a:rPr lang="en-US" sz="2800" dirty="0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now need to know when values become invalid and recalculate in right order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Implementation 2, cont.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8650288" cy="52578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Two </a:t>
            </a:r>
            <a:r>
              <a:rPr lang="en-US" sz="2800" dirty="0" smtClean="0"/>
              <a:t>phases: invalidate and re-calculate </a:t>
            </a:r>
          </a:p>
          <a:p>
            <a:pPr lvl="1" eaLnBrk="1" hangingPunct="1"/>
            <a:r>
              <a:rPr lang="en-US" sz="2400" dirty="0" smtClean="0"/>
              <a:t>invalidate all values that depend on the changed value </a:t>
            </a:r>
          </a:p>
          <a:p>
            <a:pPr lvl="1" eaLnBrk="1" hangingPunct="1"/>
            <a:r>
              <a:rPr lang="en-US" sz="2400" dirty="0" smtClean="0"/>
              <a:t>recalculate only values that are demanded </a:t>
            </a:r>
          </a:p>
          <a:p>
            <a:pPr lvl="1" eaLnBrk="1" hangingPunct="1"/>
            <a:r>
              <a:rPr lang="en-US" sz="2400" dirty="0" smtClean="0"/>
              <a:t>data structures: depends-on-me, i-depend-on </a:t>
            </a:r>
          </a:p>
          <a:p>
            <a:pPr eaLnBrk="1" hangingPunct="1"/>
            <a:r>
              <a:rPr lang="en-US" sz="2800" dirty="0" smtClean="0"/>
              <a:t>may re-evaluate values that haven't changed unnecessarily when conditionals, "max", etc. </a:t>
            </a:r>
          </a:p>
          <a:p>
            <a:pPr eaLnBrk="1" hangingPunct="1"/>
            <a:r>
              <a:rPr lang="en-US" sz="2800" dirty="0" smtClean="0"/>
              <a:t>can mark slots/objects that change </a:t>
            </a:r>
          </a:p>
          <a:p>
            <a:pPr eaLnBrk="1" hangingPunct="1"/>
            <a:r>
              <a:rPr lang="en-US" sz="2800" dirty="0" smtClean="0"/>
              <a:t>can detect cycles with a </a:t>
            </a:r>
            <a:r>
              <a:rPr lang="en-US" sz="2800" dirty="0" smtClean="0"/>
              <a:t>counter</a:t>
            </a:r>
            <a:endParaRPr lang="en-US" sz="28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Garnet / Amulet</a:t>
            </a:r>
            <a:br>
              <a:rPr lang="en-US" dirty="0" smtClean="0"/>
            </a:br>
            <a:r>
              <a:rPr lang="en-US" dirty="0" smtClean="0"/>
              <a:t>Constraint Solving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703" y="1417638"/>
            <a:ext cx="8229600" cy="528796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Default: one-way, data flow constraints with variables in the dependencies, support for cycles, and multiple changes before solving</a:t>
            </a:r>
          </a:p>
          <a:p>
            <a:pPr lvl="1"/>
            <a:r>
              <a:rPr lang="en-US" dirty="0" smtClean="0"/>
              <a:t>Efficient enough for ubiquitous use</a:t>
            </a:r>
          </a:p>
          <a:p>
            <a:pPr lvl="1"/>
            <a:r>
              <a:rPr lang="en-US" dirty="0" smtClean="0"/>
              <a:t>Garnet text </a:t>
            </a:r>
            <a:r>
              <a:rPr lang="en-US" dirty="0"/>
              <a:t>button widget contains 43 constraints internally, and the </a:t>
            </a:r>
            <a:r>
              <a:rPr lang="en-US" dirty="0" smtClean="0"/>
              <a:t>Lapidary graphical </a:t>
            </a:r>
            <a:r>
              <a:rPr lang="en-US" dirty="0"/>
              <a:t>interface builder contains 16,700 </a:t>
            </a:r>
            <a:r>
              <a:rPr lang="en-US" dirty="0" smtClean="0"/>
              <a:t>constraints</a:t>
            </a:r>
          </a:p>
          <a:p>
            <a:r>
              <a:rPr lang="en-US" dirty="0"/>
              <a:t>Also can bring in alternative solvers</a:t>
            </a:r>
          </a:p>
          <a:p>
            <a:pPr lvl="1"/>
            <a:r>
              <a:rPr lang="en-US" dirty="0"/>
              <a:t>Brad Vander </a:t>
            </a:r>
            <a:r>
              <a:rPr lang="en-US" dirty="0" err="1"/>
              <a:t>Zanden’s</a:t>
            </a:r>
            <a:r>
              <a:rPr lang="en-US" dirty="0"/>
              <a:t> multi-way solver</a:t>
            </a:r>
            <a:br>
              <a:rPr lang="en-US" dirty="0"/>
            </a:br>
            <a:r>
              <a:rPr lang="en-US" dirty="0"/>
              <a:t>[Vander Zanden 1996]</a:t>
            </a:r>
          </a:p>
          <a:p>
            <a:pPr lvl="1"/>
            <a:r>
              <a:rPr lang="en-US" dirty="0"/>
              <a:t>“Animation Constraints” [Myers 1996]</a:t>
            </a:r>
          </a:p>
          <a:p>
            <a:r>
              <a:rPr lang="en-US" dirty="0" smtClean="0"/>
              <a:t>Snippets of video for </a:t>
            </a:r>
            <a:r>
              <a:rPr lang="en-US" dirty="0" smtClean="0">
                <a:hlinkClick r:id="rId2"/>
              </a:rPr>
              <a:t>Garnet</a:t>
            </a:r>
            <a:r>
              <a:rPr lang="en-US" dirty="0" smtClean="0"/>
              <a:t> and </a:t>
            </a:r>
            <a:r>
              <a:rPr lang="en-US" dirty="0" smtClean="0">
                <a:hlinkClick r:id="rId3"/>
              </a:rPr>
              <a:t>Amulet</a:t>
            </a:r>
            <a:r>
              <a:rPr lang="en-US" dirty="0" smtClean="0"/>
              <a:t> constraints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9945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Garnet / Amulet Default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/>
          <a:lstStyle/>
          <a:p>
            <a:pPr eaLnBrk="1" hangingPunct="1"/>
            <a:r>
              <a:rPr lang="en-US" sz="2400" dirty="0"/>
              <a:t>Variables in the </a:t>
            </a:r>
            <a:r>
              <a:rPr lang="en-US" sz="2400" dirty="0" smtClean="0"/>
              <a:t>dependencies</a:t>
            </a:r>
            <a:endParaRPr lang="en-US" sz="2400" dirty="0"/>
          </a:p>
          <a:p>
            <a:pPr lvl="1" eaLnBrk="1" hangingPunct="1"/>
            <a:r>
              <a:rPr lang="en-US" sz="2000" dirty="0"/>
              <a:t>Example: </a:t>
            </a:r>
            <a:r>
              <a:rPr lang="en-US" sz="2000" dirty="0">
                <a:latin typeface="Arial Unicode MS" pitchFamily="34" charset="-128"/>
              </a:rPr>
              <a:t>D = </a:t>
            </a:r>
            <a:r>
              <a:rPr lang="en-US" sz="2000" dirty="0" err="1">
                <a:latin typeface="Arial Unicode MS" pitchFamily="34" charset="-128"/>
              </a:rPr>
              <a:t>p^.left</a:t>
            </a:r>
            <a:r>
              <a:rPr lang="en-US" sz="2000" dirty="0">
                <a:latin typeface="Arial Unicode MS" pitchFamily="34" charset="-128"/>
              </a:rPr>
              <a:t> + A</a:t>
            </a:r>
            <a:endParaRPr lang="en-US" sz="2000" dirty="0"/>
          </a:p>
          <a:p>
            <a:pPr lvl="1" eaLnBrk="1" hangingPunct="1"/>
            <a:r>
              <a:rPr lang="en-US" sz="2000" dirty="0" smtClean="0"/>
              <a:t>Important </a:t>
            </a:r>
            <a:r>
              <a:rPr lang="en-US" sz="2000" dirty="0"/>
              <a:t>innovation in Garnet we invented, now ubiquitous </a:t>
            </a:r>
          </a:p>
          <a:p>
            <a:pPr lvl="1" eaLnBrk="1" hangingPunct="1"/>
            <a:r>
              <a:rPr lang="en-US" sz="2000" dirty="0" smtClean="0"/>
              <a:t>Supports </a:t>
            </a:r>
            <a:r>
              <a:rPr lang="en-US" sz="2000" dirty="0"/>
              <a:t>feedback </a:t>
            </a:r>
            <a:r>
              <a:rPr lang="en-US" sz="2000" dirty="0" smtClean="0"/>
              <a:t>objects</a:t>
            </a:r>
          </a:p>
          <a:p>
            <a:pPr lvl="2" eaLnBrk="1" hangingPunct="1"/>
            <a:r>
              <a:rPr lang="en-US" sz="1700" dirty="0" err="1" smtClean="0"/>
              <a:t>outlineRect.left</a:t>
            </a:r>
            <a:r>
              <a:rPr lang="en-US" sz="1700" dirty="0" smtClean="0"/>
              <a:t> = </a:t>
            </a:r>
            <a:r>
              <a:rPr lang="en-US" sz="1700" dirty="0" err="1" smtClean="0"/>
              <a:t>selectedObject</a:t>
            </a:r>
            <a:r>
              <a:rPr lang="en-US" sz="1700" dirty="0" smtClean="0"/>
              <a:t>^.left …</a:t>
            </a:r>
            <a:br>
              <a:rPr lang="en-US" sz="1700" dirty="0" smtClean="0"/>
            </a:br>
            <a:r>
              <a:rPr lang="en-US" sz="1700" dirty="0" smtClean="0"/>
              <a:t/>
            </a:r>
            <a:br>
              <a:rPr lang="en-US" sz="1700" dirty="0" smtClean="0"/>
            </a:br>
            <a:r>
              <a:rPr lang="en-US" sz="1700" dirty="0" smtClean="0"/>
              <a:t>circle1.object_over = rect34</a:t>
            </a:r>
            <a:br>
              <a:rPr lang="en-US" sz="1700" dirty="0" smtClean="0"/>
            </a:br>
            <a:r>
              <a:rPr lang="en-US" sz="1700" dirty="0" smtClean="0"/>
              <a:t>circle1.left </a:t>
            </a:r>
            <a:r>
              <a:rPr lang="en-US" sz="1700" dirty="0"/>
              <a:t>= </a:t>
            </a:r>
            <a:r>
              <a:rPr lang="en-US" sz="1700" dirty="0" err="1" smtClean="0"/>
              <a:t>self.object_over.right</a:t>
            </a:r>
            <a:r>
              <a:rPr lang="en-US" sz="1700" dirty="0" smtClean="0"/>
              <a:t> </a:t>
            </a:r>
            <a:r>
              <a:rPr lang="en-US" sz="1700" dirty="0"/>
              <a:t>+ 10</a:t>
            </a:r>
            <a:endParaRPr lang="en-US" sz="1700" dirty="0" smtClean="0"/>
          </a:p>
          <a:p>
            <a:pPr lvl="1" eaLnBrk="1" hangingPunct="1"/>
            <a:r>
              <a:rPr lang="en-US" sz="2000" dirty="0" smtClean="0"/>
              <a:t>Supports loops: </a:t>
            </a:r>
            <a:r>
              <a:rPr lang="en-US" sz="2000" dirty="0" smtClean="0">
                <a:latin typeface="Arial Unicode MS" pitchFamily="34" charset="-128"/>
              </a:rPr>
              <a:t>D = Max(components^)</a:t>
            </a:r>
            <a:endParaRPr lang="en-US" sz="2000" dirty="0"/>
          </a:p>
          <a:p>
            <a:pPr lvl="1" eaLnBrk="1" hangingPunct="1"/>
            <a:r>
              <a:rPr lang="en-US" sz="2000" dirty="0" smtClean="0"/>
              <a:t>Only evaluates needed part of conditionals</a:t>
            </a:r>
            <a:br>
              <a:rPr lang="en-US" sz="2000" dirty="0" smtClean="0"/>
            </a:br>
            <a:r>
              <a:rPr lang="en-US" sz="2000" dirty="0" smtClean="0"/>
              <a:t>width = if </a:t>
            </a:r>
            <a:r>
              <a:rPr lang="en-US" sz="2000" dirty="0" err="1" smtClean="0"/>
              <a:t>otherpart.value</a:t>
            </a:r>
            <a:r>
              <a:rPr lang="en-US" sz="2000" dirty="0" smtClean="0"/>
              <a:t> &gt; tolerance </a:t>
            </a:r>
            <a:br>
              <a:rPr lang="en-US" sz="2000" dirty="0" smtClean="0"/>
            </a:br>
            <a:r>
              <a:rPr lang="en-US" sz="2000" dirty="0" smtClean="0"/>
              <a:t>	then </a:t>
            </a:r>
            <a:r>
              <a:rPr lang="en-US" sz="2000" i="1" dirty="0" smtClean="0"/>
              <a:t>expensive computation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	else </a:t>
            </a:r>
            <a:r>
              <a:rPr lang="en-US" sz="2000" dirty="0" err="1" smtClean="0"/>
              <a:t>otherpart.width</a:t>
            </a:r>
            <a:endParaRPr lang="en-US" sz="2000" dirty="0" smtClean="0"/>
          </a:p>
          <a:p>
            <a:pPr lvl="1" eaLnBrk="1" hangingPunct="1"/>
            <a:r>
              <a:rPr lang="en-US" sz="2000" dirty="0" smtClean="0"/>
              <a:t>Requires </a:t>
            </a:r>
            <a:r>
              <a:rPr lang="en-US" sz="2000" dirty="0"/>
              <a:t>the dependencies be dynamically </a:t>
            </a:r>
            <a:r>
              <a:rPr lang="en-US" sz="2000" dirty="0" smtClean="0"/>
              <a:t>determined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mtClean="0"/>
              <a:t>© 2017 - Brad Myers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ACF48981-71D1-4EEB-AF38-140300FEE0A8}" type="slidenum">
              <a:rPr lang="en-US" smtClean="0"/>
              <a:pPr>
                <a:buFont typeface="Wingdings" pitchFamily="2" charset="2"/>
                <a:buNone/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681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18050</TotalTime>
  <Words>912</Words>
  <Application>Microsoft Office PowerPoint</Application>
  <PresentationFormat>On-screen Show (4:3)</PresentationFormat>
  <Paragraphs>198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 Unicode MS</vt:lpstr>
      <vt:lpstr>Arial</vt:lpstr>
      <vt:lpstr>Courier New</vt:lpstr>
      <vt:lpstr>Tahoma</vt:lpstr>
      <vt:lpstr>Wingdings</vt:lpstr>
      <vt:lpstr>lecture template_polo</vt:lpstr>
      <vt:lpstr>Lecture 14: Other Kinds of Constraints</vt:lpstr>
      <vt:lpstr>Constraints</vt:lpstr>
      <vt:lpstr>Historical Note: “Active Values”</vt:lpstr>
      <vt:lpstr>One Way Constraints</vt:lpstr>
      <vt:lpstr>One Way Constraints, cont.</vt:lpstr>
      <vt:lpstr>One-Way Implementation 2</vt:lpstr>
      <vt:lpstr>Implementation 2, cont.</vt:lpstr>
      <vt:lpstr>Garnet / Amulet Constraint Solving</vt:lpstr>
      <vt:lpstr>Garnet / Amulet Default Algorithm</vt:lpstr>
      <vt:lpstr>Key addition to Hudson’s algorithm</vt:lpstr>
      <vt:lpstr>Examples of Expressing Constraints</vt:lpstr>
      <vt:lpstr>Other One-Way Variations</vt:lpstr>
      <vt:lpstr>Two-Way (Multi-way) Constraints </vt:lpstr>
      <vt:lpstr>Two-Way implementations</vt:lpstr>
      <vt:lpstr>Simultaneous Equations </vt:lpstr>
      <vt:lpstr>Incremental</vt:lpstr>
      <vt:lpstr>Animation Constraints in Amulet </vt:lpstr>
      <vt:lpstr>Some Constraint Systems Today</vt:lpstr>
      <vt:lpstr>Hints for HW#4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Human-Computer Interaction in eCommerce</dc:title>
  <dc:creator>Brad Myers</dc:creator>
  <cp:lastModifiedBy>Brad A. Myers</cp:lastModifiedBy>
  <cp:revision>108</cp:revision>
  <cp:lastPrinted>1601-01-01T00:00:00Z</cp:lastPrinted>
  <dcterms:created xsi:type="dcterms:W3CDTF">2001-06-15T20:03:27Z</dcterms:created>
  <dcterms:modified xsi:type="dcterms:W3CDTF">2017-03-09T15:38:16Z</dcterms:modified>
</cp:coreProperties>
</file>