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9" r:id="rId1"/>
  </p:sldMasterIdLst>
  <p:notesMasterIdLst>
    <p:notesMasterId r:id="rId24"/>
  </p:notesMasterIdLst>
  <p:sldIdLst>
    <p:sldId id="279" r:id="rId2"/>
    <p:sldId id="285" r:id="rId3"/>
    <p:sldId id="286" r:id="rId4"/>
    <p:sldId id="257" r:id="rId5"/>
    <p:sldId id="258" r:id="rId6"/>
    <p:sldId id="259" r:id="rId7"/>
    <p:sldId id="260" r:id="rId8"/>
    <p:sldId id="261" r:id="rId9"/>
    <p:sldId id="262" r:id="rId10"/>
    <p:sldId id="276" r:id="rId11"/>
    <p:sldId id="277" r:id="rId12"/>
    <p:sldId id="263" r:id="rId13"/>
    <p:sldId id="265" r:id="rId14"/>
    <p:sldId id="266" r:id="rId15"/>
    <p:sldId id="267" r:id="rId16"/>
    <p:sldId id="275" r:id="rId17"/>
    <p:sldId id="278" r:id="rId18"/>
    <p:sldId id="280" r:id="rId19"/>
    <p:sldId id="282" r:id="rId20"/>
    <p:sldId id="281" r:id="rId21"/>
    <p:sldId id="283" r:id="rId22"/>
    <p:sldId id="284" r:id="rId2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E0000"/>
    <a:srgbClr val="33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48408" autoAdjust="0"/>
    <p:restoredTop sz="80651" autoAdjust="0"/>
  </p:normalViewPr>
  <p:slideViewPr>
    <p:cSldViewPr>
      <p:cViewPr varScale="1">
        <p:scale>
          <a:sx n="52" d="100"/>
          <a:sy n="52" d="100"/>
        </p:scale>
        <p:origin x="174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  <p:sld r:id="rId2" collapse="1"/>
      <p:sld r:id="rId3" collapse="1"/>
      <p:sld r:id="rId4" collapse="1"/>
      <p:sld r:id="rId5" collapse="1"/>
      <p:sld r:id="rId6" collapse="1"/>
      <p:sld r:id="rId7" collapse="1"/>
      <p:sld r:id="rId8" collapse="1"/>
      <p:sld r:id="rId9" collapse="1"/>
      <p:sld r:id="rId10" collapse="1"/>
      <p:sld r:id="rId11" collapse="1"/>
    </p:sldLst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_rels/viewProps.xml.rels><?xml version="1.0" encoding="UTF-8" standalone="yes"?>
<Relationships xmlns="http://schemas.openxmlformats.org/package/2006/relationships"><Relationship Id="rId8" Type="http://schemas.openxmlformats.org/officeDocument/2006/relationships/slide" Target="slides/slide12.xml"/><Relationship Id="rId3" Type="http://schemas.openxmlformats.org/officeDocument/2006/relationships/slide" Target="slides/slide5.xml"/><Relationship Id="rId7" Type="http://schemas.openxmlformats.org/officeDocument/2006/relationships/slide" Target="slides/slide9.xml"/><Relationship Id="rId2" Type="http://schemas.openxmlformats.org/officeDocument/2006/relationships/slide" Target="slides/slide4.xml"/><Relationship Id="rId1" Type="http://schemas.openxmlformats.org/officeDocument/2006/relationships/slide" Target="slides/slide1.xml"/><Relationship Id="rId6" Type="http://schemas.openxmlformats.org/officeDocument/2006/relationships/slide" Target="slides/slide8.xml"/><Relationship Id="rId11" Type="http://schemas.openxmlformats.org/officeDocument/2006/relationships/slide" Target="slides/slide15.xml"/><Relationship Id="rId5" Type="http://schemas.openxmlformats.org/officeDocument/2006/relationships/slide" Target="slides/slide7.xml"/><Relationship Id="rId10" Type="http://schemas.openxmlformats.org/officeDocument/2006/relationships/slide" Target="slides/slide14.xml"/><Relationship Id="rId4" Type="http://schemas.openxmlformats.org/officeDocument/2006/relationships/slide" Target="slides/slide6.xml"/><Relationship Id="rId9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200">
                <a:latin typeface="Tahoma" pitchFamily="34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4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200">
                <a:latin typeface="Tahoma" pitchFamily="34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48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264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1264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200">
                <a:latin typeface="Tahoma" pitchFamily="34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4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200">
                <a:latin typeface="Tahoma" pitchFamily="34" charset="0"/>
                <a:cs typeface="+mn-cs"/>
              </a:defRPr>
            </a:lvl1pPr>
          </a:lstStyle>
          <a:p>
            <a:pPr>
              <a:defRPr/>
            </a:pPr>
            <a:fld id="{DA1E7F77-7A56-4A22-AD28-4F110D82E4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3" Type="http://schemas.openxmlformats.org/officeDocument/2006/relationships/hyperlink" Target="http://doi.acm.org/10.1145/98188.98201" TargetMode="External"/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Relationship Id="rId5" Type="http://schemas.openxmlformats.org/officeDocument/2006/relationships/hyperlink" Target="http://portal.acm.org/author_page.cfm?id=81100127241&amp;coll=GUIDE&amp;dl=GUIDE&amp;trk=0&amp;CFID=47228273&amp;CFTOKEN=53311889" TargetMode="External"/><Relationship Id="rId4" Type="http://schemas.openxmlformats.org/officeDocument/2006/relationships/hyperlink" Target="http://portal.acm.org/author_page.cfm?id=81328488846&amp;coll=GUIDE&amp;dl=GUIDE&amp;trk=0&amp;CFID=47228273&amp;CFTOKEN=53311889" TargetMode="Externa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31B092D6-DABD-457F-9357-F75C1FDD0204}" type="slidenum">
              <a:rPr lang="en-US" smtClean="0"/>
              <a:pPr>
                <a:defRPr/>
              </a:pPr>
              <a:t>1</a:t>
            </a:fld>
            <a:endParaRPr lang="en-US" smtClean="0"/>
          </a:p>
        </p:txBody>
      </p:sp>
      <p:sp>
        <p:nvSpPr>
          <p:cNvPr id="215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072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28573C2C-1075-4034-B67E-A12DCCBCF14B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174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3BB427BC-A196-4A17-B2F6-51CD06A46F59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277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675FB6F3-3B16-479E-92CB-2BA8A28B6364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379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F44AFCDB-5032-4FF9-8756-6EF8E6554FE4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481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3025EE1-F741-40AB-8A02-D24B0467DCE8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584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273F6A6B-80C4-455A-B61D-69ED5A185B7A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686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smtClean="0"/>
              <a:t>Also : </a:t>
            </a:r>
            <a:r>
              <a:rPr lang="en-US" smtClean="0">
                <a:hlinkClick r:id="rId3"/>
              </a:rPr>
              <a:t>http://doi.acm.org/10.1145/98188.98201</a:t>
            </a:r>
            <a:endParaRPr lang="en-US" smtClean="0"/>
          </a:p>
          <a:p>
            <a:r>
              <a:rPr lang="en-US" b="1" smtClean="0"/>
              <a:t>Interactive specification of flexible user interface displays</a:t>
            </a:r>
          </a:p>
          <a:p>
            <a:r>
              <a:rPr lang="en-US" smtClean="0">
                <a:hlinkClick r:id="rId4"/>
              </a:rPr>
              <a:t>Scott E. Hudson</a:t>
            </a:r>
            <a:r>
              <a:rPr lang="en-US" smtClean="0"/>
              <a:t> &amp; </a:t>
            </a:r>
            <a:r>
              <a:rPr lang="en-US" smtClean="0">
                <a:hlinkClick r:id="rId5"/>
              </a:rPr>
              <a:t>Shamim P. Mohamed</a:t>
            </a:r>
            <a:endParaRPr lang="en-US" smtClean="0"/>
          </a:p>
          <a:p>
            <a:endParaRPr lang="en-US" smtClean="0"/>
          </a:p>
        </p:txBody>
      </p:sp>
      <p:sp>
        <p:nvSpPr>
          <p:cNvPr id="22532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08AA926C-157F-4FF6-864F-84318DBC3B15}" type="slidenum">
              <a:rPr lang="en-US" smtClean="0"/>
              <a:pPr>
                <a:defRPr/>
              </a:pPr>
              <a:t>17</a:t>
            </a:fld>
            <a:endParaRPr lang="en-US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A1E7F77-7A56-4A22-AD28-4F110D82E4F7}" type="slidenum">
              <a:rPr lang="en-US" smtClean="0"/>
              <a:pPr>
                <a:defRPr/>
              </a:pPr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241442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A1E7F77-7A56-4A22-AD28-4F110D82E4F7}" type="slidenum">
              <a:rPr lang="en-US" smtClean="0"/>
              <a:pPr>
                <a:defRPr/>
              </a:pPr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8679664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A1E7F77-7A56-4A22-AD28-4F110D82E4F7}" type="slidenum">
              <a:rPr lang="en-US" smtClean="0"/>
              <a:pPr>
                <a:defRPr/>
              </a:pPr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958056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253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654DE74-EFFC-4300-B0FC-1FE384B9ABAE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799215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C9537A33-DA9A-41D9-AAA5-BF0963AAA938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457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35C08F76-D9E2-4056-AB5E-54E9358CE7BF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560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0787694F-9256-415C-B4C7-A60DFCBC2327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662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3D971DBC-1A7E-47C2-8452-F96CEB7FD3CF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765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9D3F8C6-CCED-46C0-B8F1-41F648FA77B6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867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54EDFEE0-EE1B-412A-856F-00A9BB36F48E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969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6FE95A2-8999-4D04-9E61-FC47434BEC11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41"/>
          <p:cNvGrpSpPr>
            <a:grpSpLocks/>
          </p:cNvGrpSpPr>
          <p:nvPr/>
        </p:nvGrpSpPr>
        <p:grpSpPr bwMode="auto">
          <a:xfrm rot="5400000">
            <a:off x="-2967037" y="2967037"/>
            <a:ext cx="6858000" cy="923925"/>
            <a:chOff x="0" y="0"/>
            <a:chExt cx="5760" cy="128"/>
          </a:xfrm>
        </p:grpSpPr>
        <p:sp>
          <p:nvSpPr>
            <p:cNvPr id="5" name="Rectangle 42"/>
            <p:cNvSpPr>
              <a:spLocks noChangeArrowheads="1"/>
            </p:cNvSpPr>
            <p:nvPr userDrawn="1"/>
          </p:nvSpPr>
          <p:spPr bwMode="auto">
            <a:xfrm>
              <a:off x="0" y="0"/>
              <a:ext cx="5760" cy="128"/>
            </a:xfrm>
            <a:prstGeom prst="rect">
              <a:avLst/>
            </a:prstGeom>
            <a:solidFill>
              <a:schemeClr val="tx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90000"/>
                </a:lnSpc>
                <a:spcBef>
                  <a:spcPct val="20000"/>
                </a:spcBef>
                <a:buClr>
                  <a:schemeClr val="hlink"/>
                </a:buClr>
                <a:buSzPct val="55000"/>
                <a:buFont typeface="Wingdings" pitchFamily="2" charset="2"/>
                <a:buChar char="n"/>
                <a:defRPr/>
              </a:pPr>
              <a:endParaRPr lang="en-US">
                <a:latin typeface="Tahoma" pitchFamily="34" charset="0"/>
                <a:cs typeface="+mn-cs"/>
              </a:endParaRPr>
            </a:p>
          </p:txBody>
        </p:sp>
        <p:sp>
          <p:nvSpPr>
            <p:cNvPr id="6" name="Rectangle 43"/>
            <p:cNvSpPr>
              <a:spLocks noChangeArrowheads="1"/>
            </p:cNvSpPr>
            <p:nvPr userDrawn="1"/>
          </p:nvSpPr>
          <p:spPr bwMode="auto">
            <a:xfrm>
              <a:off x="2880" y="0"/>
              <a:ext cx="2880" cy="128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90000"/>
                </a:lnSpc>
                <a:spcBef>
                  <a:spcPct val="20000"/>
                </a:spcBef>
                <a:buClr>
                  <a:schemeClr val="hlink"/>
                </a:buClr>
                <a:buSzPct val="55000"/>
                <a:buFont typeface="Wingdings" pitchFamily="2" charset="2"/>
                <a:buChar char="n"/>
                <a:defRPr/>
              </a:pPr>
              <a:endParaRPr lang="en-US">
                <a:latin typeface="Tahoma" pitchFamily="34" charset="0"/>
                <a:cs typeface="+mn-cs"/>
              </a:endParaRPr>
            </a:p>
          </p:txBody>
        </p:sp>
        <p:sp>
          <p:nvSpPr>
            <p:cNvPr id="7" name="Rectangle 44"/>
            <p:cNvSpPr>
              <a:spLocks noChangeArrowheads="1"/>
            </p:cNvSpPr>
            <p:nvPr userDrawn="1"/>
          </p:nvSpPr>
          <p:spPr bwMode="auto">
            <a:xfrm>
              <a:off x="4320" y="0"/>
              <a:ext cx="1440" cy="128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90000"/>
                </a:lnSpc>
                <a:spcBef>
                  <a:spcPct val="20000"/>
                </a:spcBef>
                <a:buClr>
                  <a:schemeClr val="hlink"/>
                </a:buClr>
                <a:buSzPct val="55000"/>
                <a:buFont typeface="Wingdings" pitchFamily="2" charset="2"/>
                <a:buChar char="n"/>
                <a:defRPr/>
              </a:pPr>
              <a:endParaRPr lang="en-US">
                <a:latin typeface="Tahoma" pitchFamily="34" charset="0"/>
                <a:cs typeface="+mn-cs"/>
              </a:endParaRPr>
            </a:p>
          </p:txBody>
        </p:sp>
        <p:sp>
          <p:nvSpPr>
            <p:cNvPr id="8" name="Rectangle 45"/>
            <p:cNvSpPr>
              <a:spLocks noChangeArrowheads="1"/>
            </p:cNvSpPr>
            <p:nvPr userDrawn="1"/>
          </p:nvSpPr>
          <p:spPr bwMode="auto">
            <a:xfrm>
              <a:off x="5269" y="0"/>
              <a:ext cx="491" cy="128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90000"/>
                </a:lnSpc>
                <a:spcBef>
                  <a:spcPct val="20000"/>
                </a:spcBef>
                <a:buClr>
                  <a:schemeClr val="hlink"/>
                </a:buClr>
                <a:buSzPct val="55000"/>
                <a:buFont typeface="Wingdings" pitchFamily="2" charset="2"/>
                <a:buChar char="n"/>
                <a:defRPr/>
              </a:pPr>
              <a:endParaRPr lang="en-US">
                <a:latin typeface="Tahoma" pitchFamily="34" charset="0"/>
                <a:cs typeface="+mn-cs"/>
              </a:endParaRPr>
            </a:p>
          </p:txBody>
        </p:sp>
      </p:grpSp>
      <p:pic>
        <p:nvPicPr>
          <p:cNvPr id="9" name="Picture 46" descr="red_hcii_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33513" y="4021138"/>
            <a:ext cx="1143000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5840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1087438" y="1443038"/>
            <a:ext cx="7767637" cy="2133600"/>
          </a:xfrm>
        </p:spPr>
        <p:txBody>
          <a:bodyPr/>
          <a:lstStyle>
            <a:lvl1pPr>
              <a:defRPr sz="3600">
                <a:solidFill>
                  <a:schemeClr val="tx1"/>
                </a:solidFill>
              </a:defRPr>
            </a:lvl1pPr>
          </a:lstStyle>
          <a:p>
            <a:r>
              <a:rPr lang="en-US" altLang="en-US" smtClean="0"/>
              <a:t>Click to edit Master title style</a:t>
            </a:r>
            <a:endParaRPr lang="en-US" altLang="en-US"/>
          </a:p>
        </p:txBody>
      </p:sp>
      <p:sp>
        <p:nvSpPr>
          <p:cNvPr id="35840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2570163" y="4425950"/>
            <a:ext cx="6264275" cy="1616075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400"/>
            </a:lvl1pPr>
          </a:lstStyle>
          <a:p>
            <a:r>
              <a:rPr lang="en-US" altLang="en-US" smtClean="0"/>
              <a:t>Click to edit Master subtitle style</a:t>
            </a:r>
            <a:endParaRPr lang="en-US" altLang="en-US"/>
          </a:p>
        </p:txBody>
      </p:sp>
      <p:sp>
        <p:nvSpPr>
          <p:cNvPr id="10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buFont typeface="Wingdings" pitchFamily="2" charset="2"/>
              <a:buNone/>
              <a:defRPr/>
            </a:pPr>
            <a:r>
              <a:rPr lang="en-US" smtClean="0"/>
              <a:t>© 2017 - Brad Myers</a:t>
            </a:r>
            <a:endParaRPr lang="en-US" dirty="0"/>
          </a:p>
        </p:txBody>
      </p:sp>
      <p:sp>
        <p:nvSpPr>
          <p:cNvPr id="12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buFont typeface="Wingdings" pitchFamily="2" charset="2"/>
              <a:buNone/>
              <a:defRPr/>
            </a:pPr>
            <a:fld id="{DA05C7BE-02F3-4C8F-ABD4-01B8B39C97AA}" type="slidenum">
              <a:rPr lang="en-US" smtClean="0"/>
              <a:pPr>
                <a:buFont typeface="Wingdings" pitchFamily="2" charset="2"/>
                <a:buNone/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buFont typeface="Wingdings" pitchFamily="2" charset="2"/>
              <a:buNone/>
              <a:defRPr/>
            </a:pPr>
            <a:r>
              <a:rPr lang="en-US" smtClean="0"/>
              <a:t>© 2017 - Brad Myers</a:t>
            </a:r>
            <a:endParaRPr lang="en-US" dirty="0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buFont typeface="Wingdings" pitchFamily="2" charset="2"/>
              <a:buNone/>
              <a:defRPr/>
            </a:pPr>
            <a:fld id="{EDD313AF-8D20-4689-88EA-C0E4E640F95F}" type="slidenum">
              <a:rPr lang="en-US" smtClean="0"/>
              <a:pPr>
                <a:buFont typeface="Wingdings" pitchFamily="2" charset="2"/>
                <a:buNone/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22238"/>
            <a:ext cx="2057400" cy="600868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22238"/>
            <a:ext cx="6019800" cy="600868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buFont typeface="Wingdings" pitchFamily="2" charset="2"/>
              <a:buNone/>
              <a:defRPr/>
            </a:pPr>
            <a:r>
              <a:rPr lang="en-US" smtClean="0"/>
              <a:t>© 2017 - Brad Myers</a:t>
            </a:r>
            <a:endParaRPr lang="en-US" dirty="0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buFont typeface="Wingdings" pitchFamily="2" charset="2"/>
              <a:buNone/>
              <a:defRPr/>
            </a:pPr>
            <a:fld id="{6BE22332-0233-43D7-9154-43514C55F839}" type="slidenum">
              <a:rPr lang="en-US" smtClean="0"/>
              <a:pPr>
                <a:buFont typeface="Wingdings" pitchFamily="2" charset="2"/>
                <a:buNone/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buFont typeface="Wingdings" pitchFamily="2" charset="2"/>
              <a:buNone/>
              <a:defRPr/>
            </a:pPr>
            <a:r>
              <a:rPr lang="en-US" smtClean="0"/>
              <a:t>© 2017 - Brad Myers</a:t>
            </a:r>
            <a:endParaRPr lang="en-US" dirty="0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buFont typeface="Wingdings" pitchFamily="2" charset="2"/>
              <a:buNone/>
              <a:defRPr/>
            </a:lvl1pPr>
          </a:lstStyle>
          <a:p>
            <a:pPr>
              <a:defRPr/>
            </a:pPr>
            <a:fld id="{FF452FA1-D0D4-4532-A18B-852798C09AA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buFont typeface="Wingdings" pitchFamily="2" charset="2"/>
              <a:buNone/>
              <a:defRPr/>
            </a:pPr>
            <a:r>
              <a:rPr lang="en-US" smtClean="0"/>
              <a:t>© 2017 - Brad Myers</a:t>
            </a:r>
            <a:endParaRPr lang="en-US" dirty="0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buFont typeface="Wingdings" pitchFamily="2" charset="2"/>
              <a:buNone/>
              <a:defRPr/>
            </a:pPr>
            <a:fld id="{E56DCFFC-8FC0-4B31-B0F1-BA6B56511ABD}" type="slidenum">
              <a:rPr lang="en-US" smtClean="0"/>
              <a:pPr>
                <a:buFont typeface="Wingdings" pitchFamily="2" charset="2"/>
                <a:buNone/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19263"/>
            <a:ext cx="4038600" cy="4411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263"/>
            <a:ext cx="4038600" cy="4411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buFont typeface="Wingdings" pitchFamily="2" charset="2"/>
              <a:buNone/>
              <a:defRPr/>
            </a:pPr>
            <a:r>
              <a:rPr lang="en-US" smtClean="0"/>
              <a:t>© 2017 - Brad Myers</a:t>
            </a:r>
            <a:endParaRPr lang="en-US" dirty="0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buFont typeface="Wingdings" pitchFamily="2" charset="2"/>
              <a:buNone/>
              <a:defRPr/>
            </a:pPr>
            <a:fld id="{16B7D00A-B5E8-4D47-98EA-90DC28FB7BA7}" type="slidenum">
              <a:rPr lang="en-US" smtClean="0"/>
              <a:pPr>
                <a:buFont typeface="Wingdings" pitchFamily="2" charset="2"/>
                <a:buNone/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buFont typeface="Wingdings" pitchFamily="2" charset="2"/>
              <a:buNone/>
              <a:defRPr/>
            </a:pPr>
            <a:r>
              <a:rPr lang="en-US" smtClean="0"/>
              <a:t>© 2017 - Brad Myers</a:t>
            </a:r>
            <a:endParaRPr lang="en-US" dirty="0"/>
          </a:p>
        </p:txBody>
      </p:sp>
      <p:sp>
        <p:nvSpPr>
          <p:cNvPr id="9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buFont typeface="Wingdings" pitchFamily="2" charset="2"/>
              <a:buNone/>
              <a:defRPr/>
            </a:pPr>
            <a:fld id="{98B7429A-25BE-41F8-8767-C26A9DC52D1C}" type="slidenum">
              <a:rPr lang="en-US" smtClean="0"/>
              <a:pPr>
                <a:buFont typeface="Wingdings" pitchFamily="2" charset="2"/>
                <a:buNone/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buFont typeface="Wingdings" pitchFamily="2" charset="2"/>
              <a:buNone/>
              <a:defRPr/>
            </a:pPr>
            <a:r>
              <a:rPr lang="en-US" smtClean="0"/>
              <a:t>© 2017 - Brad Myers</a:t>
            </a:r>
            <a:endParaRPr lang="en-US" dirty="0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buFont typeface="Wingdings" pitchFamily="2" charset="2"/>
              <a:buNone/>
              <a:defRPr/>
            </a:pPr>
            <a:fld id="{5ADB0C4A-5E3C-4298-83EA-EA54C7977299}" type="slidenum">
              <a:rPr lang="en-US" smtClean="0"/>
              <a:pPr>
                <a:buFont typeface="Wingdings" pitchFamily="2" charset="2"/>
                <a:buNone/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buFont typeface="Wingdings" pitchFamily="2" charset="2"/>
              <a:buNone/>
              <a:defRPr/>
            </a:pPr>
            <a:r>
              <a:rPr lang="en-US" smtClean="0"/>
              <a:t>© 2017 - Brad Myers</a:t>
            </a:r>
            <a:endParaRPr lang="en-US" dirty="0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buFont typeface="Wingdings" pitchFamily="2" charset="2"/>
              <a:buNone/>
              <a:defRPr/>
            </a:pPr>
            <a:fld id="{9E8B6D19-ADE3-4BF5-93C8-6170C6DDDEC9}" type="slidenum">
              <a:rPr lang="en-US" smtClean="0"/>
              <a:pPr>
                <a:buFont typeface="Wingdings" pitchFamily="2" charset="2"/>
                <a:buNone/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buFont typeface="Wingdings" pitchFamily="2" charset="2"/>
              <a:buNone/>
              <a:defRPr/>
            </a:pPr>
            <a:r>
              <a:rPr lang="en-US" smtClean="0"/>
              <a:t>© 2017 - Brad Myers</a:t>
            </a:r>
            <a:endParaRPr lang="en-US" dirty="0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buFont typeface="Wingdings" pitchFamily="2" charset="2"/>
              <a:buNone/>
              <a:defRPr/>
            </a:pPr>
            <a:fld id="{1F96F63A-7341-4CE1-97F9-DD843180D008}" type="slidenum">
              <a:rPr lang="en-US" smtClean="0"/>
              <a:pPr>
                <a:buFont typeface="Wingdings" pitchFamily="2" charset="2"/>
                <a:buNone/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buFont typeface="Wingdings" pitchFamily="2" charset="2"/>
              <a:buNone/>
              <a:defRPr/>
            </a:pPr>
            <a:r>
              <a:rPr lang="en-US" smtClean="0"/>
              <a:t>© 2017 - Brad Myers</a:t>
            </a:r>
            <a:endParaRPr lang="en-US" dirty="0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buFont typeface="Wingdings" pitchFamily="2" charset="2"/>
              <a:buNone/>
              <a:defRPr/>
            </a:pPr>
            <a:fld id="{7D56912A-1421-46C9-9BFD-8447D54BC0C1}" type="slidenum">
              <a:rPr lang="en-US" smtClean="0"/>
              <a:pPr>
                <a:buFont typeface="Wingdings" pitchFamily="2" charset="2"/>
                <a:buNone/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45" descr="red_hcii_logo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6618288" y="134938"/>
            <a:ext cx="2386012" cy="514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1027" name="Group 44"/>
          <p:cNvGrpSpPr>
            <a:grpSpLocks/>
          </p:cNvGrpSpPr>
          <p:nvPr/>
        </p:nvGrpSpPr>
        <p:grpSpPr bwMode="auto">
          <a:xfrm>
            <a:off x="0" y="0"/>
            <a:ext cx="9144000" cy="93663"/>
            <a:chOff x="0" y="0"/>
            <a:chExt cx="5760" cy="128"/>
          </a:xfrm>
        </p:grpSpPr>
        <p:sp>
          <p:nvSpPr>
            <p:cNvPr id="357416" name="Rectangle 40"/>
            <p:cNvSpPr>
              <a:spLocks noChangeArrowheads="1"/>
            </p:cNvSpPr>
            <p:nvPr userDrawn="1"/>
          </p:nvSpPr>
          <p:spPr bwMode="auto">
            <a:xfrm>
              <a:off x="0" y="0"/>
              <a:ext cx="5760" cy="128"/>
            </a:xfrm>
            <a:prstGeom prst="rect">
              <a:avLst/>
            </a:prstGeom>
            <a:solidFill>
              <a:schemeClr val="tx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90000"/>
                </a:lnSpc>
                <a:spcBef>
                  <a:spcPct val="20000"/>
                </a:spcBef>
                <a:buClr>
                  <a:schemeClr val="hlink"/>
                </a:buClr>
                <a:buSzPct val="55000"/>
                <a:buFont typeface="Wingdings" pitchFamily="2" charset="2"/>
                <a:buChar char="n"/>
                <a:defRPr/>
              </a:pPr>
              <a:endParaRPr lang="en-US">
                <a:latin typeface="Tahoma" pitchFamily="34" charset="0"/>
                <a:cs typeface="+mn-cs"/>
              </a:endParaRPr>
            </a:p>
          </p:txBody>
        </p:sp>
        <p:sp>
          <p:nvSpPr>
            <p:cNvPr id="357417" name="Rectangle 41"/>
            <p:cNvSpPr>
              <a:spLocks noChangeArrowheads="1"/>
            </p:cNvSpPr>
            <p:nvPr userDrawn="1"/>
          </p:nvSpPr>
          <p:spPr bwMode="auto">
            <a:xfrm>
              <a:off x="2880" y="0"/>
              <a:ext cx="2880" cy="128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90000"/>
                </a:lnSpc>
                <a:spcBef>
                  <a:spcPct val="20000"/>
                </a:spcBef>
                <a:buClr>
                  <a:schemeClr val="hlink"/>
                </a:buClr>
                <a:buSzPct val="55000"/>
                <a:buFont typeface="Wingdings" pitchFamily="2" charset="2"/>
                <a:buChar char="n"/>
                <a:defRPr/>
              </a:pPr>
              <a:endParaRPr lang="en-US">
                <a:latin typeface="Tahoma" pitchFamily="34" charset="0"/>
                <a:cs typeface="+mn-cs"/>
              </a:endParaRPr>
            </a:p>
          </p:txBody>
        </p:sp>
        <p:sp>
          <p:nvSpPr>
            <p:cNvPr id="357418" name="Rectangle 42"/>
            <p:cNvSpPr>
              <a:spLocks noChangeArrowheads="1"/>
            </p:cNvSpPr>
            <p:nvPr userDrawn="1"/>
          </p:nvSpPr>
          <p:spPr bwMode="auto">
            <a:xfrm>
              <a:off x="4320" y="0"/>
              <a:ext cx="1440" cy="128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90000"/>
                </a:lnSpc>
                <a:spcBef>
                  <a:spcPct val="20000"/>
                </a:spcBef>
                <a:buClr>
                  <a:schemeClr val="hlink"/>
                </a:buClr>
                <a:buSzPct val="55000"/>
                <a:buFont typeface="Wingdings" pitchFamily="2" charset="2"/>
                <a:buChar char="n"/>
                <a:defRPr/>
              </a:pPr>
              <a:endParaRPr lang="en-US">
                <a:latin typeface="Tahoma" pitchFamily="34" charset="0"/>
                <a:cs typeface="+mn-cs"/>
              </a:endParaRPr>
            </a:p>
          </p:txBody>
        </p:sp>
        <p:sp>
          <p:nvSpPr>
            <p:cNvPr id="357419" name="Rectangle 43"/>
            <p:cNvSpPr>
              <a:spLocks noChangeArrowheads="1"/>
            </p:cNvSpPr>
            <p:nvPr userDrawn="1"/>
          </p:nvSpPr>
          <p:spPr bwMode="auto">
            <a:xfrm>
              <a:off x="5269" y="0"/>
              <a:ext cx="491" cy="128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90000"/>
                </a:lnSpc>
                <a:spcBef>
                  <a:spcPct val="20000"/>
                </a:spcBef>
                <a:buClr>
                  <a:schemeClr val="hlink"/>
                </a:buClr>
                <a:buSzPct val="55000"/>
                <a:buFont typeface="Wingdings" pitchFamily="2" charset="2"/>
                <a:buChar char="n"/>
                <a:defRPr/>
              </a:pPr>
              <a:endParaRPr lang="en-US">
                <a:latin typeface="Tahoma" pitchFamily="34" charset="0"/>
                <a:cs typeface="+mn-cs"/>
              </a:endParaRPr>
            </a:p>
          </p:txBody>
        </p:sp>
      </p:grpSp>
      <p:sp>
        <p:nvSpPr>
          <p:cNvPr id="1028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22238"/>
            <a:ext cx="75438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9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719263"/>
            <a:ext cx="8229600" cy="4411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357381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1000">
                <a:latin typeface="Tahoma" pitchFamily="34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57382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1000">
                <a:latin typeface="Tahoma" pitchFamily="34" charset="0"/>
                <a:cs typeface="+mn-cs"/>
              </a:defRPr>
            </a:lvl1pPr>
          </a:lstStyle>
          <a:p>
            <a:pPr>
              <a:buFont typeface="Wingdings" pitchFamily="2" charset="2"/>
              <a:buNone/>
              <a:defRPr/>
            </a:pPr>
            <a:r>
              <a:rPr lang="en-US" smtClean="0"/>
              <a:t>© 2017 - Brad Myers</a:t>
            </a:r>
            <a:endParaRPr lang="en-US" dirty="0"/>
          </a:p>
        </p:txBody>
      </p:sp>
      <p:sp>
        <p:nvSpPr>
          <p:cNvPr id="357383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1000">
                <a:latin typeface="Tahoma" pitchFamily="34" charset="0"/>
                <a:cs typeface="+mn-cs"/>
              </a:defRPr>
            </a:lvl1pPr>
          </a:lstStyle>
          <a:p>
            <a:pPr>
              <a:buFont typeface="Wingdings" pitchFamily="2" charset="2"/>
              <a:buNone/>
              <a:defRPr/>
            </a:pPr>
            <a:fld id="{EF559F7D-C2E9-4370-852B-2FC7B73CEFC0}" type="slidenum">
              <a:rPr lang="en-US" smtClean="0"/>
              <a:pPr>
                <a:buFont typeface="Wingdings" pitchFamily="2" charset="2"/>
                <a:buNone/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18" r:id="rId2"/>
    <p:sldLayoutId id="2147483708" r:id="rId3"/>
    <p:sldLayoutId id="2147483709" r:id="rId4"/>
    <p:sldLayoutId id="2147483710" r:id="rId5"/>
    <p:sldLayoutId id="2147483711" r:id="rId6"/>
    <p:sldLayoutId id="2147483712" r:id="rId7"/>
    <p:sldLayoutId id="2147483713" r:id="rId8"/>
    <p:sldLayoutId id="2147483714" r:id="rId9"/>
    <p:sldLayoutId id="2147483715" r:id="rId10"/>
    <p:sldLayoutId id="2147483716" r:id="rId11"/>
  </p:sldLayoutIdLst>
  <p:timing>
    <p:tnLst>
      <p:par>
        <p:cTn id="1" dur="indefinite" restart="never" nodeType="tmRoot"/>
      </p:par>
    </p:tnLst>
  </p:timing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l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692150" indent="-3476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l"/>
        <a:defRPr sz="2600">
          <a:solidFill>
            <a:schemeClr val="tx1"/>
          </a:solidFill>
          <a:latin typeface="+mn-lt"/>
        </a:defRPr>
      </a:lvl2pPr>
      <a:lvl3pPr marL="987425" indent="-293688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l"/>
        <a:defRPr sz="2300">
          <a:solidFill>
            <a:schemeClr val="tx1"/>
          </a:solidFill>
          <a:latin typeface="+mn-lt"/>
        </a:defRPr>
      </a:lvl3pPr>
      <a:lvl4pPr marL="1281113" indent="-2921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4pPr>
      <a:lvl5pPr marL="1598613" indent="-315913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055813" indent="-315913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513013" indent="-315913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2970213" indent="-315913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427413" indent="-315913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://java.sun.com/docs/books/tutorial/uiswing/layout/using.html" TargetMode="Externa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hyperlink" Target="https://www.youtube.com/watch?v=UuLaxbFKAcc" TargetMode="Externa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w3schools.com/angular/tryit.asp?filename=try_ng_databinding_two-way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http://layout.jquery-dev.com/" TargetMode="Externa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developer.apple.com/library/content/documentation/UserExperience/Conceptual/AutolayoutPG/" TargetMode="Externa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docs.oracle.com/javase/8/docs/api/index.html?javax/swing/package-tree.html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143000" y="1752600"/>
            <a:ext cx="7772400" cy="1143000"/>
          </a:xfrm>
        </p:spPr>
        <p:txBody>
          <a:bodyPr/>
          <a:lstStyle/>
          <a:p>
            <a:pPr algn="ctr" eaLnBrk="1" hangingPunct="1"/>
            <a:r>
              <a:rPr lang="en-US" sz="3200" dirty="0" smtClean="0"/>
              <a:t>Lecture </a:t>
            </a:r>
            <a:r>
              <a:rPr lang="en-US" sz="3200" dirty="0" smtClean="0"/>
              <a:t>11:</a:t>
            </a:r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3200" dirty="0" smtClean="0"/>
              <a:t>Toolkits: </a:t>
            </a:r>
            <a:r>
              <a:rPr lang="en-US" sz="3200" dirty="0" err="1" smtClean="0"/>
              <a:t>Intrinsics</a:t>
            </a:r>
            <a:r>
              <a:rPr lang="en-US" sz="3200" dirty="0" smtClean="0"/>
              <a:t>, Callbacks,</a:t>
            </a:r>
            <a:br>
              <a:rPr lang="en-US" sz="3200" dirty="0" smtClean="0"/>
            </a:br>
            <a:r>
              <a:rPr lang="en-US" sz="3200" dirty="0" smtClean="0"/>
              <a:t>Resources, Widget hierarchies,</a:t>
            </a:r>
            <a:br>
              <a:rPr lang="en-US" sz="3200" dirty="0" smtClean="0"/>
            </a:br>
            <a:r>
              <a:rPr lang="en-US" sz="3200" dirty="0" smtClean="0"/>
              <a:t>Geometry management 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819400" y="4191000"/>
            <a:ext cx="6172200" cy="1752600"/>
          </a:xfrm>
        </p:spPr>
        <p:txBody>
          <a:bodyPr/>
          <a:lstStyle/>
          <a:p>
            <a:pPr eaLnBrk="1" hangingPunct="1"/>
            <a:r>
              <a:rPr lang="en-US" dirty="0" smtClean="0"/>
              <a:t>Brad Myers</a:t>
            </a:r>
          </a:p>
          <a:p>
            <a:pPr eaLnBrk="1" hangingPunct="1"/>
            <a:endParaRPr lang="en-US" sz="1200" dirty="0" smtClean="0"/>
          </a:p>
          <a:p>
            <a:pPr eaLnBrk="1" hangingPunct="1"/>
            <a:r>
              <a:rPr lang="en-US" sz="700" dirty="0" smtClean="0"/>
              <a:t/>
            </a:r>
            <a:br>
              <a:rPr lang="en-US" sz="700" dirty="0" smtClean="0"/>
            </a:br>
            <a:r>
              <a:rPr lang="en-US" dirty="0" smtClean="0">
                <a:solidFill>
                  <a:srgbClr val="6E0000"/>
                </a:solidFill>
              </a:rPr>
              <a:t>05-830</a:t>
            </a:r>
            <a:r>
              <a:rPr lang="en-US" dirty="0" smtClean="0">
                <a:solidFill>
                  <a:srgbClr val="6E0000"/>
                </a:solidFill>
              </a:rPr>
              <a:t/>
            </a:r>
            <a:br>
              <a:rPr lang="en-US" dirty="0" smtClean="0">
                <a:solidFill>
                  <a:srgbClr val="6E0000"/>
                </a:solidFill>
              </a:rPr>
            </a:br>
            <a:r>
              <a:rPr lang="en-US" dirty="0" smtClean="0">
                <a:solidFill>
                  <a:srgbClr val="6E0000"/>
                </a:solidFill>
              </a:rPr>
              <a:t>Advanced User Interface </a:t>
            </a:r>
            <a:r>
              <a:rPr lang="en-US" dirty="0" smtClean="0">
                <a:solidFill>
                  <a:srgbClr val="6E0000"/>
                </a:solidFill>
              </a:rPr>
              <a:t>Software,</a:t>
            </a:r>
          </a:p>
          <a:p>
            <a:pPr eaLnBrk="1" hangingPunct="1"/>
            <a:r>
              <a:rPr lang="en-US" dirty="0" smtClean="0">
                <a:solidFill>
                  <a:srgbClr val="6E0000"/>
                </a:solidFill>
              </a:rPr>
              <a:t>Spring, 2017</a:t>
            </a:r>
            <a:endParaRPr lang="en-US" dirty="0" smtClean="0">
              <a:solidFill>
                <a:srgbClr val="6E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buFont typeface="Wingdings" pitchFamily="2" charset="2"/>
              <a:buNone/>
              <a:defRPr/>
            </a:pPr>
            <a:fld id="{DA05C7BE-02F3-4C8F-ABD4-01B8B39C97AA}" type="slidenum">
              <a:rPr lang="en-US" smtClean="0"/>
              <a:pPr>
                <a:buFont typeface="Wingdings" pitchFamily="2" charset="2"/>
                <a:buNone/>
                <a:defRPr/>
              </a:pPr>
              <a:t>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buFont typeface="Wingdings" pitchFamily="2" charset="2"/>
              <a:buNone/>
              <a:defRPr/>
            </a:pPr>
            <a:r>
              <a:rPr lang="en-US" smtClean="0"/>
              <a:t>© 2017 - Brad Myers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History: TeX layout model</a:t>
            </a:r>
          </a:p>
        </p:txBody>
      </p:sp>
      <p:sp>
        <p:nvSpPr>
          <p:cNvPr id="1229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Typesetting system designed and mostly written by Donald Knuth starting in 1977</a:t>
            </a:r>
          </a:p>
          <a:p>
            <a:pPr eaLnBrk="1" hangingPunct="1"/>
            <a:r>
              <a:rPr lang="en-US" smtClean="0"/>
              <a:t>Boxes (of type) connected by “glue”</a:t>
            </a:r>
          </a:p>
          <a:p>
            <a:pPr lvl="1" eaLnBrk="1" hangingPunct="1"/>
            <a:r>
              <a:rPr lang="en-US" smtClean="0"/>
              <a:t>\vspace also between characters, etc.</a:t>
            </a:r>
          </a:p>
          <a:p>
            <a:pPr eaLnBrk="1" hangingPunct="1"/>
            <a:r>
              <a:rPr lang="en-US" smtClean="0"/>
              <a:t>Can control the “stretchiness” of the glue</a:t>
            </a:r>
          </a:p>
          <a:p>
            <a:pPr eaLnBrk="1" hangingPunct="1"/>
            <a:endParaRPr lang="en-US" smtClean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F452FA1-D0D4-4532-A18B-852798C09AAC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buFont typeface="Wingdings" pitchFamily="2" charset="2"/>
              <a:buNone/>
              <a:defRPr/>
            </a:pPr>
            <a:r>
              <a:rPr lang="en-US" smtClean="0"/>
              <a:t>© 2017 - Brad Myers</a:t>
            </a: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600" smtClean="0"/>
              <a:t>History: Interviews layout model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76400"/>
            <a:ext cx="8610600" cy="4454525"/>
          </a:xfrm>
        </p:spPr>
        <p:txBody>
          <a:bodyPr>
            <a:normAutofit fontScale="85000" lnSpcReduction="20000"/>
          </a:bodyPr>
          <a:lstStyle/>
          <a:p>
            <a:pPr eaLnBrk="1" hangingPunct="1">
              <a:defRPr/>
            </a:pPr>
            <a:r>
              <a:rPr lang="en-US" dirty="0" smtClean="0"/>
              <a:t>“Interviews” – one of the first C++ toolkits</a:t>
            </a:r>
          </a:p>
          <a:p>
            <a:pPr lvl="1" eaLnBrk="1" hangingPunct="1">
              <a:defRPr/>
            </a:pPr>
            <a:r>
              <a:rPr lang="en-US" sz="2400" dirty="0" smtClean="0"/>
              <a:t>Linton, M.A., </a:t>
            </a:r>
            <a:r>
              <a:rPr lang="en-US" sz="2400" dirty="0" err="1" smtClean="0"/>
              <a:t>Vlissides</a:t>
            </a:r>
            <a:r>
              <a:rPr lang="en-US" sz="2400" dirty="0" smtClean="0"/>
              <a:t>, J.M., and Calder, P.R., “Composing user interfaces with </a:t>
            </a:r>
            <a:r>
              <a:rPr lang="en-US" sz="2400" dirty="0" err="1" smtClean="0"/>
              <a:t>InterViews</a:t>
            </a:r>
            <a:r>
              <a:rPr lang="en-US" sz="2400" i="1" dirty="0" smtClean="0"/>
              <a:t>.” IEEE Computer, Feb, 1989. 22(2): pp. 8-22. </a:t>
            </a:r>
          </a:p>
          <a:p>
            <a:pPr eaLnBrk="1" hangingPunct="1">
              <a:defRPr/>
            </a:pPr>
            <a:r>
              <a:rPr lang="en-US" sz="3200" dirty="0" smtClean="0"/>
              <a:t>Adopted the </a:t>
            </a:r>
            <a:r>
              <a:rPr lang="en-US" sz="3200" dirty="0" err="1" smtClean="0"/>
              <a:t>TeX</a:t>
            </a:r>
            <a:r>
              <a:rPr lang="en-US" sz="3200" dirty="0" smtClean="0"/>
              <a:t> boxes and glue metaphor</a:t>
            </a:r>
          </a:p>
          <a:p>
            <a:pPr eaLnBrk="1" hangingPunct="1">
              <a:defRPr/>
            </a:pPr>
            <a:r>
              <a:rPr lang="en-US" sz="3200" u="sng" dirty="0" err="1" smtClean="0"/>
              <a:t>hbox</a:t>
            </a:r>
            <a:r>
              <a:rPr lang="en-US" sz="3200" dirty="0" smtClean="0"/>
              <a:t> tiles its components horizontally</a:t>
            </a:r>
          </a:p>
          <a:p>
            <a:pPr lvl="1" eaLnBrk="1" hangingPunct="1">
              <a:defRPr/>
            </a:pPr>
            <a:r>
              <a:rPr lang="en-US" sz="2800" dirty="0" err="1" smtClean="0">
                <a:ea typeface="+mn-ea"/>
                <a:cs typeface="+mn-cs"/>
              </a:rPr>
              <a:t>hglue</a:t>
            </a:r>
            <a:endParaRPr lang="en-US" sz="2800" dirty="0" smtClean="0">
              <a:ea typeface="+mn-ea"/>
              <a:cs typeface="+mn-cs"/>
            </a:endParaRPr>
          </a:p>
          <a:p>
            <a:pPr eaLnBrk="1" hangingPunct="1">
              <a:defRPr/>
            </a:pPr>
            <a:r>
              <a:rPr lang="en-US" sz="3200" u="sng" dirty="0" err="1" smtClean="0"/>
              <a:t>vbox</a:t>
            </a:r>
            <a:r>
              <a:rPr lang="en-US" sz="3200" dirty="0" smtClean="0"/>
              <a:t> tiles them vertically</a:t>
            </a:r>
          </a:p>
          <a:p>
            <a:pPr lvl="1" eaLnBrk="1" hangingPunct="1">
              <a:defRPr/>
            </a:pPr>
            <a:r>
              <a:rPr lang="en-US" sz="2800" dirty="0" err="1" smtClean="0">
                <a:ea typeface="+mn-ea"/>
                <a:cs typeface="+mn-cs"/>
              </a:rPr>
              <a:t>Vglue</a:t>
            </a:r>
            <a:endParaRPr lang="en-US" sz="2800" dirty="0" smtClean="0">
              <a:ea typeface="+mn-ea"/>
              <a:cs typeface="+mn-cs"/>
            </a:endParaRPr>
          </a:p>
          <a:p>
            <a:pPr eaLnBrk="1" hangingPunct="1">
              <a:defRPr/>
            </a:pPr>
            <a:r>
              <a:rPr lang="en-US" sz="3200" dirty="0" smtClean="0"/>
              <a:t>Controls have a “natural” size</a:t>
            </a:r>
          </a:p>
          <a:p>
            <a:pPr eaLnBrk="1" hangingPunct="1">
              <a:defRPr/>
            </a:pPr>
            <a:r>
              <a:rPr lang="en-US" sz="3200" dirty="0" smtClean="0"/>
              <a:t>Different glues and controls</a:t>
            </a:r>
            <a:br>
              <a:rPr lang="en-US" sz="3200" dirty="0" smtClean="0"/>
            </a:br>
            <a:r>
              <a:rPr lang="en-US" sz="3200" dirty="0" smtClean="0"/>
              <a:t>have different stretchiness</a:t>
            </a:r>
          </a:p>
        </p:txBody>
      </p:sp>
      <p:pic>
        <p:nvPicPr>
          <p:cNvPr id="13317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470525" y="3810000"/>
            <a:ext cx="3673475" cy="2743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F452FA1-D0D4-4532-A18B-852798C09AAC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buFont typeface="Wingdings" pitchFamily="2" charset="2"/>
              <a:buNone/>
              <a:defRPr/>
            </a:pPr>
            <a:r>
              <a:rPr lang="en-US" smtClean="0"/>
              <a:t>© 2017 - Brad Myers</a:t>
            </a:r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Motif Geometry Management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400" dirty="0" smtClean="0"/>
              <a:t>Motif 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000" dirty="0" err="1" smtClean="0"/>
              <a:t>RowColumn</a:t>
            </a:r>
            <a:r>
              <a:rPr lang="en-US" sz="2000" dirty="0" smtClean="0"/>
              <a:t> - add widgets and it lays them out 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000" dirty="0" smtClean="0"/>
              <a:t>Treats all children the same, so not for </a:t>
            </a:r>
            <a:r>
              <a:rPr lang="en-US" sz="2000" dirty="0" err="1" smtClean="0"/>
              <a:t>ScrollBars</a:t>
            </a:r>
            <a:r>
              <a:rPr lang="en-US" sz="2000" dirty="0" smtClean="0"/>
              <a:t> </a:t>
            </a:r>
          </a:p>
          <a:p>
            <a:pPr eaLnBrk="1" hangingPunct="1">
              <a:lnSpc>
                <a:spcPct val="80000"/>
              </a:lnSpc>
            </a:pPr>
            <a:r>
              <a:rPr lang="en-US" sz="2400" dirty="0" smtClean="0"/>
              <a:t>Form </a:t>
            </a:r>
            <a:r>
              <a:rPr lang="en-US" sz="2400" dirty="0" smtClean="0"/>
              <a:t>- generic constrained layout 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000" dirty="0" smtClean="0"/>
              <a:t>Put extra resources on the children widgets 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000" dirty="0" smtClean="0"/>
              <a:t>"For details, see the Motif Reference Manual, because the complete behavior of Form is quite complicated." 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000" dirty="0" smtClean="0"/>
              <a:t>Each edge can be constrained </a:t>
            </a:r>
          </a:p>
          <a:p>
            <a:pPr lvl="2" eaLnBrk="1" hangingPunct="1">
              <a:lnSpc>
                <a:spcPct val="80000"/>
              </a:lnSpc>
            </a:pPr>
            <a:r>
              <a:rPr lang="en-US" sz="1800" dirty="0" smtClean="0"/>
              <a:t>at a position or offset from an edge of the Form </a:t>
            </a:r>
          </a:p>
          <a:p>
            <a:pPr lvl="2" eaLnBrk="1" hangingPunct="1">
              <a:lnSpc>
                <a:spcPct val="80000"/>
              </a:lnSpc>
            </a:pPr>
            <a:r>
              <a:rPr lang="en-US" sz="1800" dirty="0" smtClean="0"/>
              <a:t>at an offset from an edge of another widget </a:t>
            </a:r>
          </a:p>
          <a:p>
            <a:pPr lvl="2" eaLnBrk="1" hangingPunct="1">
              <a:lnSpc>
                <a:spcPct val="80000"/>
              </a:lnSpc>
            </a:pPr>
            <a:r>
              <a:rPr lang="en-US" sz="1800" dirty="0" smtClean="0"/>
              <a:t>percent of the way across the Form (edge, not center) </a:t>
            </a:r>
          </a:p>
          <a:p>
            <a:pPr lvl="2" eaLnBrk="1" hangingPunct="1">
              <a:lnSpc>
                <a:spcPct val="80000"/>
              </a:lnSpc>
            </a:pPr>
            <a:r>
              <a:rPr lang="en-US" sz="1800" dirty="0" smtClean="0"/>
              <a:t>a percent calculated based on the initial position 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000" dirty="0" smtClean="0"/>
              <a:t>If wrong, widgets are on top of each other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F452FA1-D0D4-4532-A18B-852798C09AAC}" type="slidenum">
              <a:rPr lang="en-US" smtClean="0"/>
              <a:pPr>
                <a:defRPr/>
              </a:pPr>
              <a:t>12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buFont typeface="Wingdings" pitchFamily="2" charset="2"/>
              <a:buNone/>
              <a:defRPr/>
            </a:pPr>
            <a:r>
              <a:rPr lang="en-US" smtClean="0"/>
              <a:t>© 2017 - Brad Myers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TK Geometry Management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idx="1"/>
          </p:nvPr>
        </p:nvSpPr>
        <p:spPr>
          <a:xfrm>
            <a:off x="304800" y="1600200"/>
            <a:ext cx="8650288" cy="52578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mtClean="0"/>
              <a:t>All widgets must be in a geometry manager, or else not displayed 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Any widget with any geometry manager 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Layout depends on 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widget specified sizes 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programmer specifications, 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size of geometry manager itself 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Widgets must adjust themselves to the size given 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Geometry manager requests size recursively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F452FA1-D0D4-4532-A18B-852798C09AAC}" type="slidenum">
              <a:rPr lang="en-US" smtClean="0"/>
              <a:pPr>
                <a:defRPr/>
              </a:pPr>
              <a:t>13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buFont typeface="Wingdings" pitchFamily="2" charset="2"/>
              <a:buNone/>
              <a:defRPr/>
            </a:pPr>
            <a:r>
              <a:rPr lang="en-US" smtClean="0"/>
              <a:t>© 2017 - Brad Myers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543800" cy="1173162"/>
          </a:xfrm>
        </p:spPr>
        <p:txBody>
          <a:bodyPr/>
          <a:lstStyle/>
          <a:p>
            <a:pPr eaLnBrk="1" hangingPunct="1"/>
            <a:r>
              <a:rPr lang="en-US" dirty="0" smtClean="0"/>
              <a:t>TK Geometry, Cont.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idx="1"/>
          </p:nvPr>
        </p:nvSpPr>
        <p:spPr>
          <a:xfrm>
            <a:off x="304800" y="1295400"/>
            <a:ext cx="8650288" cy="52578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800" dirty="0" smtClean="0"/>
              <a:t>Placer - specific location for each widget 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dirty="0" smtClean="0"/>
              <a:t>Each widget treated independently 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dirty="0" smtClean="0"/>
              <a:t>Place "anchor" in absolute </a:t>
            </a:r>
            <a:r>
              <a:rPr lang="en-US" sz="2400" dirty="0" err="1" smtClean="0"/>
              <a:t>coords</a:t>
            </a:r>
            <a:r>
              <a:rPr lang="en-US" sz="2400" dirty="0" smtClean="0"/>
              <a:t> or as a % of way across 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dirty="0" smtClean="0"/>
              <a:t>then say which part of object is at the anchor 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dirty="0" smtClean="0"/>
              <a:t>n, ne, e, se, ... center 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dirty="0" smtClean="0"/>
              <a:t>Packer - "constraint based" 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dirty="0" smtClean="0"/>
              <a:t>specify position of each widget in available space 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dirty="0" smtClean="0"/>
              <a:t>side left, right, top, bottom 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dirty="0" smtClean="0"/>
              <a:t>fill x, -fill y stretch widget to fill available space 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dirty="0" smtClean="0"/>
              <a:t>Text 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dirty="0" smtClean="0"/>
              <a:t>Canvas - mix graphics and widgets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F452FA1-D0D4-4532-A18B-852798C09AAC}" type="slidenum">
              <a:rPr lang="en-US" smtClean="0"/>
              <a:pPr>
                <a:defRPr/>
              </a:pPr>
              <a:t>14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buFont typeface="Wingdings" pitchFamily="2" charset="2"/>
              <a:buNone/>
              <a:defRPr/>
            </a:pPr>
            <a:r>
              <a:rPr lang="en-US" smtClean="0"/>
              <a:t>© 2017 - Brad Myers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smtClean="0"/>
              <a:t>Amulet geometry management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Group can have the </a:t>
            </a:r>
            <a:r>
              <a:rPr lang="en-US" dirty="0" err="1" smtClean="0"/>
              <a:t>Am_LAYOUT</a:t>
            </a:r>
            <a:r>
              <a:rPr lang="en-US" dirty="0" smtClean="0"/>
              <a:t> slot set with a constraint that depends on other slots </a:t>
            </a:r>
          </a:p>
          <a:p>
            <a:pPr lvl="1" eaLnBrk="1" hangingPunct="1"/>
            <a:r>
              <a:rPr lang="en-US" dirty="0" smtClean="0"/>
              <a:t>Sets positions of parts by side effect </a:t>
            </a:r>
          </a:p>
          <a:p>
            <a:pPr lvl="1" eaLnBrk="1" hangingPunct="1"/>
            <a:r>
              <a:rPr lang="en-US" dirty="0" smtClean="0"/>
              <a:t>Default layout routines: Horizontal and Vertical layout, for lists or tables. </a:t>
            </a:r>
            <a:endParaRPr lang="en-US" dirty="0" smtClean="0"/>
          </a:p>
          <a:p>
            <a:pPr lvl="1" eaLnBrk="1" hangingPunct="1"/>
            <a:r>
              <a:rPr lang="en-US" dirty="0" smtClean="0"/>
              <a:t>(Like the </a:t>
            </a:r>
            <a:r>
              <a:rPr lang="en-US" dirty="0" err="1" smtClean="0"/>
              <a:t>LayoutGroup</a:t>
            </a:r>
            <a:r>
              <a:rPr lang="en-US" dirty="0" smtClean="0"/>
              <a:t> of HW#2)</a:t>
            </a:r>
            <a:endParaRPr lang="en-US" dirty="0" smtClean="0"/>
          </a:p>
          <a:p>
            <a:pPr eaLnBrk="1" hangingPunct="1"/>
            <a:r>
              <a:rPr lang="en-US" dirty="0" smtClean="0"/>
              <a:t>Rest done by arbitrary constraints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F452FA1-D0D4-4532-A18B-852798C09AAC}" type="slidenum">
              <a:rPr lang="en-US" smtClean="0"/>
              <a:pPr>
                <a:defRPr/>
              </a:pPr>
              <a:t>15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buFont typeface="Wingdings" pitchFamily="2" charset="2"/>
              <a:buNone/>
              <a:defRPr/>
            </a:pPr>
            <a:r>
              <a:rPr lang="en-US" smtClean="0"/>
              <a:t>© 2017 - Brad Myers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>
          <a:xfrm>
            <a:off x="457200" y="122238"/>
            <a:ext cx="7543800" cy="1020762"/>
          </a:xfrm>
        </p:spPr>
        <p:txBody>
          <a:bodyPr/>
          <a:lstStyle/>
          <a:p>
            <a:pPr eaLnBrk="1" hangingPunct="1"/>
            <a:r>
              <a:rPr lang="en-US" dirty="0" smtClean="0"/>
              <a:t>Java Widget Layout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411662"/>
          </a:xfrm>
        </p:spPr>
        <p:txBody>
          <a:bodyPr>
            <a:normAutofit fontScale="70000" lnSpcReduction="20000"/>
          </a:bodyPr>
          <a:lstStyle/>
          <a:p>
            <a:pPr eaLnBrk="1" hangingPunct="1">
              <a:defRPr/>
            </a:pPr>
            <a:r>
              <a:rPr lang="en-US" dirty="0" smtClean="0">
                <a:hlinkClick r:id="rId3"/>
              </a:rPr>
              <a:t>“</a:t>
            </a:r>
            <a:r>
              <a:rPr lang="en-US" b="1" dirty="0" smtClean="0">
                <a:hlinkClick r:id="rId3"/>
              </a:rPr>
              <a:t>Using Layout Managers”</a:t>
            </a:r>
            <a:endParaRPr lang="en-US" b="1" dirty="0" smtClean="0"/>
          </a:p>
          <a:p>
            <a:pPr eaLnBrk="1" hangingPunct="1">
              <a:defRPr/>
            </a:pPr>
            <a:r>
              <a:rPr lang="en-US" dirty="0" err="1" smtClean="0"/>
              <a:t>BorderLayout</a:t>
            </a:r>
            <a:r>
              <a:rPr lang="en-US" dirty="0" smtClean="0"/>
              <a:t> – layout around the edges, center gets extra space</a:t>
            </a:r>
          </a:p>
          <a:p>
            <a:pPr eaLnBrk="1" hangingPunct="1">
              <a:defRPr/>
            </a:pPr>
            <a:r>
              <a:rPr lang="en-US" dirty="0" err="1" smtClean="0"/>
              <a:t>BoxLayout</a:t>
            </a:r>
            <a:r>
              <a:rPr lang="en-US" dirty="0" smtClean="0"/>
              <a:t> – vertical or horizontal columns</a:t>
            </a:r>
          </a:p>
          <a:p>
            <a:pPr eaLnBrk="1" hangingPunct="1">
              <a:defRPr/>
            </a:pPr>
            <a:r>
              <a:rPr lang="en-US" dirty="0" err="1" smtClean="0"/>
              <a:t>CardLayout</a:t>
            </a:r>
            <a:r>
              <a:rPr lang="en-US" dirty="0" smtClean="0"/>
              <a:t> – overlapping </a:t>
            </a:r>
            <a:r>
              <a:rPr lang="en-US" dirty="0" err="1" smtClean="0"/>
              <a:t>JPanels</a:t>
            </a:r>
            <a:endParaRPr lang="en-US" dirty="0" smtClean="0"/>
          </a:p>
          <a:p>
            <a:pPr eaLnBrk="1" hangingPunct="1">
              <a:defRPr/>
            </a:pPr>
            <a:r>
              <a:rPr lang="en-US" dirty="0" err="1" smtClean="0"/>
              <a:t>FlowLayout</a:t>
            </a:r>
            <a:r>
              <a:rPr lang="en-US" dirty="0" smtClean="0"/>
              <a:t> – fills row, then goes to next row</a:t>
            </a:r>
          </a:p>
          <a:p>
            <a:pPr eaLnBrk="1" hangingPunct="1">
              <a:defRPr/>
            </a:pPr>
            <a:r>
              <a:rPr lang="en-US" dirty="0" err="1" smtClean="0"/>
              <a:t>GridBagLayout</a:t>
            </a:r>
            <a:r>
              <a:rPr lang="en-US" dirty="0" smtClean="0"/>
              <a:t> – “one of the most flexible — and complex — layout managers the Java platform provides…. uses a grid of rows and columns, allowing specified components to span multiple rows or columns</a:t>
            </a:r>
            <a:r>
              <a:rPr lang="en-US" dirty="0" smtClean="0"/>
              <a:t>.” </a:t>
            </a:r>
            <a:r>
              <a:rPr lang="en-US" sz="2600" dirty="0" smtClean="0">
                <a:hlinkClick r:id="rId4"/>
              </a:rPr>
              <a:t>– see funny video (2:42)</a:t>
            </a:r>
            <a:endParaRPr lang="en-US" sz="2600" dirty="0" smtClean="0"/>
          </a:p>
          <a:p>
            <a:pPr eaLnBrk="1" hangingPunct="1">
              <a:defRPr/>
            </a:pPr>
            <a:r>
              <a:rPr lang="en-US" dirty="0" err="1" smtClean="0"/>
              <a:t>GridLayout</a:t>
            </a:r>
            <a:r>
              <a:rPr lang="en-US" dirty="0" smtClean="0"/>
              <a:t> -- components in a grid of cells. Resizes children to fill cell</a:t>
            </a:r>
          </a:p>
          <a:p>
            <a:pPr eaLnBrk="1" hangingPunct="1">
              <a:defRPr/>
            </a:pPr>
            <a:r>
              <a:rPr lang="en-US" dirty="0" err="1" smtClean="0"/>
              <a:t>GroupLayout</a:t>
            </a:r>
            <a:r>
              <a:rPr lang="en-US" dirty="0" smtClean="0"/>
              <a:t> – new, designed for use by IBs</a:t>
            </a:r>
          </a:p>
          <a:p>
            <a:pPr eaLnBrk="1" hangingPunct="1">
              <a:defRPr/>
            </a:pPr>
            <a:r>
              <a:rPr lang="en-US" dirty="0" err="1" smtClean="0"/>
              <a:t>SpringLayout</a:t>
            </a:r>
            <a:r>
              <a:rPr lang="en-US" dirty="0" smtClean="0"/>
              <a:t>  -- also new for IBs, constraints for layouts</a:t>
            </a:r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F452FA1-D0D4-4532-A18B-852798C09AAC}" type="slidenum">
              <a:rPr lang="en-US" smtClean="0"/>
              <a:pPr>
                <a:defRPr/>
              </a:pPr>
              <a:t>16</a:t>
            </a:fld>
            <a:endParaRPr lang="en-US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buFont typeface="Wingdings" pitchFamily="2" charset="2"/>
              <a:buNone/>
              <a:defRPr/>
            </a:pPr>
            <a:r>
              <a:rPr lang="en-US" smtClean="0"/>
              <a:t>© 2017 - Brad Myers</a:t>
            </a:r>
            <a:endParaRPr lang="en-US" dirty="0"/>
          </a:p>
        </p:txBody>
      </p:sp>
      <p:pic>
        <p:nvPicPr>
          <p:cNvPr id="18437" name="Picture 2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-1" y="5181600"/>
            <a:ext cx="8821677" cy="167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“Struts and Springs” layout</a:t>
            </a:r>
          </a:p>
        </p:txBody>
      </p:sp>
      <p:sp>
        <p:nvSpPr>
          <p:cNvPr id="19460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411663"/>
          </a:xfrm>
        </p:spPr>
        <p:txBody>
          <a:bodyPr/>
          <a:lstStyle/>
          <a:p>
            <a:pPr eaLnBrk="1" hangingPunct="1"/>
            <a:r>
              <a:rPr lang="en-US" dirty="0" smtClean="0"/>
              <a:t>For stretchy or rigid constraints</a:t>
            </a:r>
          </a:p>
          <a:p>
            <a:pPr eaLnBrk="1" hangingPunct="1"/>
            <a:r>
              <a:rPr lang="en-US" dirty="0" smtClean="0"/>
              <a:t>Graphical interface layouts</a:t>
            </a:r>
          </a:p>
          <a:p>
            <a:pPr eaLnBrk="1" hangingPunct="1"/>
            <a:r>
              <a:rPr lang="en-US" dirty="0" err="1" smtClean="0"/>
              <a:t>NeXTStep</a:t>
            </a:r>
            <a:r>
              <a:rPr lang="en-US" dirty="0" smtClean="0"/>
              <a:t> (1989), </a:t>
            </a:r>
            <a:r>
              <a:rPr lang="en-US" dirty="0" err="1" smtClean="0"/>
              <a:t>MacOS</a:t>
            </a:r>
            <a:r>
              <a:rPr lang="en-US" dirty="0" smtClean="0"/>
              <a:t> &amp; Galaxy (~1992)</a:t>
            </a:r>
          </a:p>
          <a:p>
            <a:pPr eaLnBrk="1" hangingPunct="1"/>
            <a:endParaRPr lang="en-US" dirty="0" smtClean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F452FA1-D0D4-4532-A18B-852798C09AAC}" type="slidenum">
              <a:rPr lang="en-US" smtClean="0"/>
              <a:pPr>
                <a:defRPr/>
              </a:pPr>
              <a:t>17</a:t>
            </a:fld>
            <a:endParaRPr lang="en-US" dirty="0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buFont typeface="Wingdings" pitchFamily="2" charset="2"/>
              <a:buNone/>
              <a:defRPr/>
            </a:pPr>
            <a:r>
              <a:rPr lang="en-US" smtClean="0"/>
              <a:t>© 2017 - Brad Myers</a:t>
            </a:r>
            <a:endParaRPr lang="en-US" dirty="0"/>
          </a:p>
        </p:txBody>
      </p:sp>
      <p:pic>
        <p:nvPicPr>
          <p:cNvPr id="19458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" y="3575310"/>
            <a:ext cx="4800600" cy="32826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462" name="Picture 8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759325" y="3733800"/>
            <a:ext cx="4384675" cy="312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Web Layout Model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4830763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Html/</a:t>
            </a:r>
            <a:r>
              <a:rPr lang="en-US" dirty="0" err="1" smtClean="0"/>
              <a:t>css</a:t>
            </a:r>
            <a:r>
              <a:rPr lang="en-US" dirty="0" smtClean="0"/>
              <a:t> elements can be positioned many ways</a:t>
            </a:r>
          </a:p>
          <a:p>
            <a:pPr lvl="1"/>
            <a:r>
              <a:rPr lang="en-US" dirty="0" smtClean="0"/>
              <a:t>Tables, floating “div”, etc.</a:t>
            </a:r>
          </a:p>
          <a:p>
            <a:pPr lvl="2"/>
            <a:r>
              <a:rPr lang="en-US" dirty="0" smtClean="0"/>
              <a:t>Tables no longer recommended for layout</a:t>
            </a:r>
          </a:p>
          <a:p>
            <a:pPr lvl="1"/>
            <a:r>
              <a:rPr lang="en-US" dirty="0" smtClean="0"/>
              <a:t>Position by absolute or % of container:</a:t>
            </a:r>
          </a:p>
          <a:p>
            <a:pPr marL="1082675" lvl="2" indent="0">
              <a:buNone/>
            </a:pPr>
            <a:r>
              <a:rPr lang="en-US" dirty="0" err="1"/>
              <a:t>div.container</a:t>
            </a:r>
            <a:r>
              <a:rPr lang="en-US" dirty="0"/>
              <a:t> </a:t>
            </a:r>
            <a:r>
              <a:rPr lang="en-US" dirty="0" smtClean="0"/>
              <a:t>{</a:t>
            </a:r>
            <a:br>
              <a:rPr lang="en-US" dirty="0" smtClean="0"/>
            </a:br>
            <a:r>
              <a:rPr lang="en-US" dirty="0" smtClean="0"/>
              <a:t>    </a:t>
            </a:r>
            <a:r>
              <a:rPr lang="en-US" dirty="0"/>
              <a:t>width: 100</a:t>
            </a:r>
            <a:r>
              <a:rPr lang="en-US" dirty="0" smtClean="0"/>
              <a:t>%; …}</a:t>
            </a:r>
            <a:br>
              <a:rPr lang="en-US" dirty="0" smtClean="0"/>
            </a:br>
            <a:r>
              <a:rPr lang="en-US" dirty="0"/>
              <a:t>… width: 10px;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…  1em;</a:t>
            </a:r>
          </a:p>
          <a:p>
            <a:pPr marL="1082675" lvl="2" indent="0">
              <a:buNone/>
            </a:pPr>
            <a:r>
              <a:rPr lang="en-US" dirty="0" err="1"/>
              <a:t>nav</a:t>
            </a:r>
            <a:r>
              <a:rPr lang="en-US" dirty="0"/>
              <a:t> {</a:t>
            </a:r>
          </a:p>
          <a:p>
            <a:pPr marL="1082675" lvl="2" indent="0">
              <a:buNone/>
            </a:pPr>
            <a:r>
              <a:rPr lang="en-US" dirty="0"/>
              <a:t>    float: left</a:t>
            </a:r>
            <a:r>
              <a:rPr lang="en-US" dirty="0" smtClean="0"/>
              <a:t>; … }</a:t>
            </a:r>
            <a:endParaRPr lang="en-US" dirty="0"/>
          </a:p>
          <a:p>
            <a:r>
              <a:rPr lang="en-US" dirty="0" smtClean="0"/>
              <a:t>Many parameters and controls on positions &amp; size</a:t>
            </a:r>
            <a:r>
              <a:rPr lang="en-US" dirty="0"/>
              <a:t>: margin-left, </a:t>
            </a:r>
            <a:r>
              <a:rPr lang="en-US" dirty="0" smtClean="0"/>
              <a:t>padding, …</a:t>
            </a:r>
          </a:p>
          <a:p>
            <a:r>
              <a:rPr lang="en-US" dirty="0" smtClean="0"/>
              <a:t>Can have “responsive design” in CSS3 – depends on container width.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buFont typeface="Wingdings" pitchFamily="2" charset="2"/>
              <a:buNone/>
              <a:defRPr/>
            </a:pPr>
            <a:r>
              <a:rPr lang="en-US" smtClean="0"/>
              <a:t>© 2017 - Brad Myers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F452FA1-D0D4-4532-A18B-852798C09AAC}" type="slidenum">
              <a:rPr lang="en-US" smtClean="0"/>
              <a:pPr>
                <a:defRPr/>
              </a:pPr>
              <a:t>18</a:t>
            </a:fld>
            <a:endParaRPr lang="en-U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Web call-back model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19262"/>
            <a:ext cx="8229600" cy="4833937"/>
          </a:xfrm>
        </p:spPr>
        <p:txBody>
          <a:bodyPr/>
          <a:lstStyle/>
          <a:p>
            <a:r>
              <a:rPr lang="en-US" dirty="0" smtClean="0"/>
              <a:t>Form controls (buttons, text field) have various events or “actions”</a:t>
            </a:r>
          </a:p>
          <a:p>
            <a:pPr lvl="1"/>
            <a:r>
              <a:rPr lang="en-US" dirty="0" smtClean="0"/>
              <a:t>Built-in actions like “submit”</a:t>
            </a:r>
          </a:p>
          <a:p>
            <a:pPr lvl="1"/>
            <a:r>
              <a:rPr lang="en-US" dirty="0" smtClean="0"/>
              <a:t>Attach script code to run when used</a:t>
            </a:r>
            <a:br>
              <a:rPr lang="en-US" dirty="0" smtClean="0"/>
            </a:br>
            <a:r>
              <a:rPr lang="en-US" sz="2000" dirty="0" smtClean="0"/>
              <a:t>&lt;button type="submit" </a:t>
            </a:r>
            <a:r>
              <a:rPr lang="en-US" sz="2000" dirty="0" err="1" smtClean="0"/>
              <a:t>formaction</a:t>
            </a:r>
            <a:r>
              <a:rPr lang="en-US" sz="2000" dirty="0" smtClean="0"/>
              <a:t>="/action_page2.php"&gt;</a:t>
            </a:r>
            <a:endParaRPr lang="en-US" dirty="0" smtClean="0"/>
          </a:p>
          <a:p>
            <a:r>
              <a:rPr lang="en-US" dirty="0" smtClean="0"/>
              <a:t>AngularJS supports “data bindings”</a:t>
            </a:r>
          </a:p>
          <a:p>
            <a:pPr lvl="1"/>
            <a:r>
              <a:rPr lang="en-US" dirty="0" smtClean="0"/>
              <a:t>Like Amulet constraints or </a:t>
            </a:r>
            <a:r>
              <a:rPr lang="en-US" dirty="0" err="1" smtClean="0"/>
              <a:t>ConstraintJS</a:t>
            </a:r>
            <a:endParaRPr lang="en-US" dirty="0" smtClean="0"/>
          </a:p>
          <a:p>
            <a:pPr lvl="1"/>
            <a:r>
              <a:rPr lang="en-US" dirty="0" smtClean="0"/>
              <a:t>Connects JavaScript variable to html element</a:t>
            </a:r>
          </a:p>
          <a:p>
            <a:pPr lvl="1"/>
            <a:r>
              <a:rPr lang="en-US" dirty="0"/>
              <a:t>&lt;p ng-bind="</a:t>
            </a:r>
            <a:r>
              <a:rPr lang="en-US" dirty="0" err="1"/>
              <a:t>firstname</a:t>
            </a:r>
            <a:r>
              <a:rPr lang="en-US" dirty="0"/>
              <a:t>"&gt;&lt;/p</a:t>
            </a:r>
            <a:r>
              <a:rPr lang="en-US" dirty="0" smtClean="0"/>
              <a:t>&gt;</a:t>
            </a:r>
          </a:p>
          <a:p>
            <a:pPr lvl="1"/>
            <a:r>
              <a:rPr lang="en-US" dirty="0" smtClean="0">
                <a:hlinkClick r:id="rId2"/>
              </a:rPr>
              <a:t>Can be two-way</a:t>
            </a:r>
            <a:endParaRPr lang="en-US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buFont typeface="Wingdings" pitchFamily="2" charset="2"/>
              <a:buNone/>
              <a:defRPr/>
            </a:pPr>
            <a:r>
              <a:rPr lang="en-US" dirty="0" smtClean="0"/>
              <a:t>© 2017 - Brad Myers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F452FA1-D0D4-4532-A18B-852798C09AAC}" type="slidenum">
              <a:rPr lang="en-US" smtClean="0"/>
              <a:pPr>
                <a:defRPr/>
              </a:pPr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04547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3" name="Picture 2" descr="C:\Users\bam\AppData\Local\Microsoft\Windows\Temporary Internet Files\Content.IE5\QG4N00CT\MCj01043420000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410200" y="685800"/>
            <a:ext cx="1820863" cy="178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24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Happy Mardi Gras!</a:t>
            </a:r>
          </a:p>
        </p:txBody>
      </p:sp>
      <p:sp>
        <p:nvSpPr>
          <p:cNvPr id="13" name="Content Placeholder 1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411662"/>
          </a:xfrm>
        </p:spPr>
        <p:txBody>
          <a:bodyPr/>
          <a:lstStyle/>
          <a:p>
            <a:r>
              <a:rPr lang="en-US" i="1" dirty="0" smtClean="0"/>
              <a:t>Today!</a:t>
            </a:r>
            <a:endParaRPr lang="en-US" i="1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2013 - Brad Myers</a:t>
            </a:r>
            <a:endParaRPr lang="en-US" alt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2A9CD6-7A6B-47D9-96EE-15DEB5F06AF7}" type="slidenum">
              <a:rPr lang="en-US" altLang="en-US" smtClean="0"/>
              <a:pPr/>
              <a:t>2</a:t>
            </a:fld>
            <a:endParaRPr lang="en-US" altLang="en-US"/>
          </a:p>
        </p:txBody>
      </p:sp>
      <p:pic>
        <p:nvPicPr>
          <p:cNvPr id="5125" name="Picture 5" descr="http://www.voanews.com/english/AmericanLife/images/RexFloat_1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28600" y="2209800"/>
            <a:ext cx="2000250" cy="2628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6" name="Picture 9" descr="http://z.about.com/d/goneworleans/1/0/s/4/DSCN0554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514600" y="3124200"/>
            <a:ext cx="3962400" cy="296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7" name="Picture 11" descr="http://www.mardigrasoutlet.com/images/lf?source=url%5bhttp://www.mardigrasoutlet.com/_images/products/variety_mix-f.jpg%5d,name%5bimg%5d&amp;load=url%5bfile:detail%5d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553200" y="3048000"/>
            <a:ext cx="2381250" cy="2857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6025904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jQuery JavaScript toolkit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Widgets can use standard html/</a:t>
            </a:r>
            <a:r>
              <a:rPr lang="en-US" dirty="0" err="1" smtClean="0"/>
              <a:t>css</a:t>
            </a:r>
            <a:r>
              <a:rPr lang="en-US" dirty="0" smtClean="0"/>
              <a:t> layout mechanisms</a:t>
            </a:r>
          </a:p>
          <a:p>
            <a:r>
              <a:rPr lang="en-US" dirty="0" smtClean="0"/>
              <a:t>jQuery </a:t>
            </a:r>
            <a:r>
              <a:rPr lang="en-US" dirty="0"/>
              <a:t>layout plug-in: </a:t>
            </a:r>
            <a:r>
              <a:rPr lang="en-US" sz="2400" dirty="0">
                <a:hlinkClick r:id="rId3"/>
              </a:rPr>
              <a:t>http://layout.jquery-dev.com/</a:t>
            </a:r>
            <a:r>
              <a:rPr lang="en-US" sz="2400" dirty="0"/>
              <a:t> </a:t>
            </a:r>
          </a:p>
          <a:p>
            <a:pPr lvl="1"/>
            <a:r>
              <a:rPr lang="en-US" dirty="0" smtClean="0"/>
              <a:t>Subdivides screen into “panes”</a:t>
            </a:r>
          </a:p>
          <a:p>
            <a:pPr lvl="2"/>
            <a:r>
              <a:rPr lang="en-US" dirty="0"/>
              <a:t>&lt;div class="</a:t>
            </a:r>
            <a:r>
              <a:rPr lang="en-US" dirty="0" err="1"/>
              <a:t>ui</a:t>
            </a:r>
            <a:r>
              <a:rPr lang="en-US" dirty="0"/>
              <a:t>-layout-center"&gt;Center&lt;/div&gt;</a:t>
            </a:r>
            <a:br>
              <a:rPr lang="en-US" dirty="0"/>
            </a:br>
            <a:r>
              <a:rPr lang="en-US" dirty="0"/>
              <a:t>&lt;div class="</a:t>
            </a:r>
            <a:r>
              <a:rPr lang="en-US" dirty="0" err="1"/>
              <a:t>ui</a:t>
            </a:r>
            <a:r>
              <a:rPr lang="en-US" dirty="0"/>
              <a:t>-layout-north"&gt;North&lt;/div</a:t>
            </a:r>
            <a:r>
              <a:rPr lang="en-US" dirty="0" smtClean="0"/>
              <a:t>&gt; …</a:t>
            </a:r>
          </a:p>
          <a:p>
            <a:pPr lvl="1"/>
            <a:r>
              <a:rPr lang="en-US" dirty="0" smtClean="0"/>
              <a:t>Can be </a:t>
            </a:r>
            <a:r>
              <a:rPr lang="en-US" dirty="0" err="1" smtClean="0"/>
              <a:t>draggable</a:t>
            </a:r>
            <a:r>
              <a:rPr lang="en-US" dirty="0" smtClean="0"/>
              <a:t>, </a:t>
            </a:r>
            <a:r>
              <a:rPr lang="en-US" dirty="0" err="1" smtClean="0"/>
              <a:t>nestable</a:t>
            </a:r>
            <a:r>
              <a:rPr lang="en-US" dirty="0" smtClean="0"/>
              <a:t>, etc.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buFont typeface="Wingdings" pitchFamily="2" charset="2"/>
              <a:buNone/>
              <a:defRPr/>
            </a:pPr>
            <a:r>
              <a:rPr lang="en-US" smtClean="0"/>
              <a:t>© 2017 - Brad Myers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F452FA1-D0D4-4532-A18B-852798C09AAC}" type="slidenum">
              <a:rPr lang="en-US" smtClean="0"/>
              <a:pPr>
                <a:defRPr/>
              </a:pPr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242161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iOS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Can manually place elements of UI</a:t>
            </a:r>
          </a:p>
          <a:p>
            <a:r>
              <a:rPr lang="en-US" dirty="0" smtClean="0"/>
              <a:t>“</a:t>
            </a:r>
            <a:r>
              <a:rPr lang="en-US" dirty="0"/>
              <a:t>Auto Layout</a:t>
            </a:r>
            <a:r>
              <a:rPr lang="en-US" dirty="0" smtClean="0"/>
              <a:t>”</a:t>
            </a:r>
          </a:p>
          <a:p>
            <a:pPr lvl="1"/>
            <a:r>
              <a:rPr lang="en-US" dirty="0" smtClean="0"/>
              <a:t>Constraint-based </a:t>
            </a:r>
            <a:r>
              <a:rPr lang="en-US" dirty="0"/>
              <a:t>layout </a:t>
            </a:r>
            <a:r>
              <a:rPr lang="en-US" dirty="0" smtClean="0"/>
              <a:t>system</a:t>
            </a:r>
          </a:p>
          <a:p>
            <a:pPr lvl="1"/>
            <a:r>
              <a:rPr lang="en-US" dirty="0" smtClean="0"/>
              <a:t>Helps with adaptive UI</a:t>
            </a:r>
          </a:p>
          <a:p>
            <a:r>
              <a:rPr lang="en-US" dirty="0" smtClean="0"/>
              <a:t>Can set up constraints in the</a:t>
            </a:r>
            <a:br>
              <a:rPr lang="en-US" dirty="0" smtClean="0"/>
            </a:br>
            <a:r>
              <a:rPr lang="en-US" dirty="0" smtClean="0"/>
              <a:t>interface builder or </a:t>
            </a:r>
            <a:br>
              <a:rPr lang="en-US" dirty="0" smtClean="0"/>
            </a:br>
            <a:r>
              <a:rPr lang="en-US" dirty="0" smtClean="0"/>
              <a:t>programmatically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buFont typeface="Wingdings" pitchFamily="2" charset="2"/>
              <a:buNone/>
              <a:defRPr/>
            </a:pPr>
            <a:r>
              <a:rPr lang="en-US" smtClean="0"/>
              <a:t>© 2017 - Brad Myers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F452FA1-D0D4-4532-A18B-852798C09AAC}" type="slidenum">
              <a:rPr lang="en-US" smtClean="0"/>
              <a:pPr>
                <a:defRPr/>
              </a:pPr>
              <a:t>21</a:t>
            </a:fld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34285" y="2286000"/>
            <a:ext cx="2771429" cy="3542857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8179776" y="5729327"/>
            <a:ext cx="5425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hlinkClick r:id="rId4"/>
              </a:rPr>
              <a:t>cite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351512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Android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Similar to Java Swing</a:t>
            </a:r>
          </a:p>
          <a:p>
            <a:r>
              <a:rPr lang="en-US" dirty="0" smtClean="0"/>
              <a:t>Layout: Different kinds of containers that lay out children</a:t>
            </a:r>
          </a:p>
          <a:p>
            <a:pPr lvl="1"/>
            <a:r>
              <a:rPr lang="en-US" dirty="0" smtClean="0"/>
              <a:t>Linear, grid, etc.</a:t>
            </a:r>
          </a:p>
          <a:p>
            <a:pPr lvl="1"/>
            <a:r>
              <a:rPr lang="en-US" dirty="0" smtClean="0"/>
              <a:t>Attach layouts to “</a:t>
            </a:r>
            <a:r>
              <a:rPr lang="en-US" dirty="0" err="1" smtClean="0"/>
              <a:t>view”s</a:t>
            </a:r>
            <a:endParaRPr lang="en-US" dirty="0" smtClean="0"/>
          </a:p>
          <a:p>
            <a:r>
              <a:rPr lang="en-US" dirty="0" smtClean="0"/>
              <a:t>Listeners for handling events:</a:t>
            </a:r>
            <a:r>
              <a:rPr lang="en-US" dirty="0"/>
              <a:t/>
            </a:r>
            <a:br>
              <a:rPr lang="en-US" dirty="0"/>
            </a:br>
            <a:r>
              <a:rPr lang="en-US" sz="2000" dirty="0" err="1"/>
              <a:t>button.setOnClickListener</a:t>
            </a:r>
            <a:r>
              <a:rPr lang="en-US" sz="2000" dirty="0"/>
              <a:t>(new </a:t>
            </a:r>
            <a:r>
              <a:rPr lang="en-US" sz="2000" dirty="0" err="1"/>
              <a:t>View.OnClickListener</a:t>
            </a:r>
            <a:r>
              <a:rPr lang="en-US" sz="2000" dirty="0"/>
              <a:t>() {</a:t>
            </a:r>
          </a:p>
          <a:p>
            <a:pPr marL="0" indent="0">
              <a:buNone/>
            </a:pPr>
            <a:r>
              <a:rPr lang="en-US" sz="2000" dirty="0"/>
              <a:t>             public void </a:t>
            </a:r>
            <a:r>
              <a:rPr lang="en-US" sz="2000" dirty="0" err="1"/>
              <a:t>onClick</a:t>
            </a:r>
            <a:r>
              <a:rPr lang="en-US" sz="2000" dirty="0"/>
              <a:t>(View v) {</a:t>
            </a:r>
          </a:p>
          <a:p>
            <a:pPr marL="0" indent="0">
              <a:buNone/>
            </a:pPr>
            <a:r>
              <a:rPr lang="en-US" sz="2000" dirty="0"/>
              <a:t>                 // Perform action on click</a:t>
            </a:r>
          </a:p>
          <a:p>
            <a:pPr marL="0" indent="0">
              <a:buNone/>
            </a:pPr>
            <a:r>
              <a:rPr lang="en-US" sz="2000" dirty="0"/>
              <a:t>             }</a:t>
            </a:r>
            <a:endParaRPr lang="en-US" sz="2000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buFont typeface="Wingdings" pitchFamily="2" charset="2"/>
              <a:buNone/>
              <a:defRPr/>
            </a:pPr>
            <a:r>
              <a:rPr lang="en-US" smtClean="0"/>
              <a:t>© 2017 - Brad Myers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F452FA1-D0D4-4532-A18B-852798C09AAC}" type="slidenum">
              <a:rPr lang="en-US" smtClean="0"/>
              <a:pPr>
                <a:defRPr/>
              </a:pPr>
              <a:t>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65496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Homeworks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HW 2 </a:t>
            </a:r>
            <a:r>
              <a:rPr lang="en-US" dirty="0" smtClean="0"/>
              <a:t>regrade is in progress</a:t>
            </a:r>
          </a:p>
          <a:p>
            <a:r>
              <a:rPr lang="en-US" dirty="0" smtClean="0"/>
              <a:t>HW 3 due next Thursday, right before spring break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buFont typeface="Wingdings" pitchFamily="2" charset="2"/>
              <a:buNone/>
              <a:defRPr/>
            </a:pPr>
            <a:r>
              <a:rPr lang="en-US" smtClean="0"/>
              <a:t>© 2017 - Brad Myers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F452FA1-D0D4-4532-A18B-852798C09AAC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22706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Widgets as objects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371600"/>
            <a:ext cx="8229600" cy="4411662"/>
          </a:xfrm>
        </p:spPr>
        <p:txBody>
          <a:bodyPr/>
          <a:lstStyle/>
          <a:p>
            <a:r>
              <a:rPr lang="en-US" dirty="0" smtClean="0"/>
              <a:t>Menus, buttons, scrollbars </a:t>
            </a:r>
          </a:p>
          <a:p>
            <a:r>
              <a:rPr lang="en-US" dirty="0" smtClean="0"/>
              <a:t>Refresh themselves and handle input, redraw if change </a:t>
            </a:r>
          </a:p>
          <a:p>
            <a:r>
              <a:rPr lang="en-US" dirty="0" smtClean="0"/>
              <a:t>In Unix: Motif and </a:t>
            </a:r>
            <a:r>
              <a:rPr lang="en-US" dirty="0" err="1" smtClean="0"/>
              <a:t>Tk</a:t>
            </a:r>
            <a:r>
              <a:rPr lang="en-US" dirty="0" smtClean="0"/>
              <a:t> each widget is at least one window </a:t>
            </a:r>
          </a:p>
          <a:p>
            <a:pPr lvl="1"/>
            <a:r>
              <a:rPr lang="en-US" dirty="0" smtClean="0"/>
              <a:t>Since windows already have mechanisms for mouse enter/leave, etc.</a:t>
            </a:r>
          </a:p>
          <a:p>
            <a:pPr lvl="2"/>
            <a:r>
              <a:rPr lang="en-US" dirty="0" smtClean="0"/>
              <a:t>But high overhead</a:t>
            </a:r>
          </a:p>
          <a:p>
            <a:pPr lvl="1"/>
            <a:r>
              <a:rPr lang="en-US" dirty="0" smtClean="0"/>
              <a:t>In most other toolkits, widgets are not windows</a:t>
            </a:r>
          </a:p>
          <a:p>
            <a:r>
              <a:rPr lang="en-US" dirty="0" smtClean="0"/>
              <a:t>Decorative lines, labels and boxes also are "widgets“</a:t>
            </a:r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F452FA1-D0D4-4532-A18B-852798C09AAC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buFont typeface="Wingdings" pitchFamily="2" charset="2"/>
              <a:buNone/>
              <a:defRPr/>
            </a:pPr>
            <a:r>
              <a:rPr lang="en-US" smtClean="0"/>
              <a:t>© 2017 - Brad Myers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Intrinsics 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524000"/>
            <a:ext cx="8229600" cy="4411662"/>
          </a:xfrm>
        </p:spPr>
        <p:txBody>
          <a:bodyPr>
            <a:normAutofit fontScale="92500" lnSpcReduction="10000"/>
          </a:bodyPr>
          <a:lstStyle/>
          <a:p>
            <a:pPr eaLnBrk="1" hangingPunct="1"/>
            <a:r>
              <a:rPr lang="en-US" dirty="0" smtClean="0"/>
              <a:t>How the widgets are implemented </a:t>
            </a:r>
          </a:p>
          <a:p>
            <a:pPr eaLnBrk="1" hangingPunct="1"/>
            <a:r>
              <a:rPr lang="en-US" dirty="0" smtClean="0"/>
              <a:t>Motif --  "fake" object system out of C (same in Andrew) </a:t>
            </a:r>
          </a:p>
          <a:p>
            <a:pPr eaLnBrk="1" hangingPunct="1"/>
            <a:r>
              <a:rPr lang="en-US" dirty="0" err="1" smtClean="0"/>
              <a:t>Tk</a:t>
            </a:r>
            <a:r>
              <a:rPr lang="en-US" dirty="0" smtClean="0"/>
              <a:t> -- </a:t>
            </a:r>
            <a:r>
              <a:rPr lang="en-US" dirty="0" err="1" smtClean="0"/>
              <a:t>Tcl</a:t>
            </a:r>
            <a:r>
              <a:rPr lang="en-US" dirty="0" smtClean="0"/>
              <a:t> language, and descendents</a:t>
            </a:r>
          </a:p>
          <a:p>
            <a:pPr eaLnBrk="1" hangingPunct="1"/>
            <a:r>
              <a:rPr lang="en-US" dirty="0" smtClean="0"/>
              <a:t>Amulet -- Prototype-instance object system, constraints, Opal graphics model, </a:t>
            </a:r>
            <a:r>
              <a:rPr lang="en-US" dirty="0" err="1" smtClean="0"/>
              <a:t>Interactors</a:t>
            </a:r>
            <a:r>
              <a:rPr lang="en-US" dirty="0" smtClean="0"/>
              <a:t> input model, command objects</a:t>
            </a:r>
          </a:p>
          <a:p>
            <a:pPr eaLnBrk="1" hangingPunct="1"/>
            <a:r>
              <a:rPr lang="en-US" dirty="0" smtClean="0"/>
              <a:t>Java (for swing): graphics2d &amp; </a:t>
            </a:r>
            <a:r>
              <a:rPr lang="en-US" dirty="0" err="1" smtClean="0"/>
              <a:t>awt</a:t>
            </a:r>
            <a:r>
              <a:rPr lang="en-US" dirty="0" smtClean="0"/>
              <a:t> input </a:t>
            </a:r>
            <a:r>
              <a:rPr lang="en-US" dirty="0" smtClean="0"/>
              <a:t>events</a:t>
            </a:r>
          </a:p>
          <a:p>
            <a:pPr eaLnBrk="1" hangingPunct="1"/>
            <a:r>
              <a:rPr lang="en-US" dirty="0" smtClean="0"/>
              <a:t>jQuery, etc. – JavaScript’s Prototype-instance object model</a:t>
            </a:r>
            <a:endParaRPr lang="en-US" dirty="0" smtClean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F452FA1-D0D4-4532-A18B-852798C09AAC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buFont typeface="Wingdings" pitchFamily="2" charset="2"/>
              <a:buNone/>
              <a:defRPr/>
            </a:pPr>
            <a:r>
              <a:rPr lang="en-US" smtClean="0"/>
              <a:t>© 2017 - Brad Myers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543800" cy="944562"/>
          </a:xfrm>
        </p:spPr>
        <p:txBody>
          <a:bodyPr/>
          <a:lstStyle/>
          <a:p>
            <a:r>
              <a:rPr lang="en-US" dirty="0" smtClean="0"/>
              <a:t>“Resources”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295400"/>
            <a:ext cx="8229600" cy="5257799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Starting from original Macintosh as “resource fork” – for language independence (&amp; better memory management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All natural language strings and their positions in a separate file</a:t>
            </a:r>
            <a:endParaRPr lang="en-US" dirty="0" smtClean="0"/>
          </a:p>
          <a:p>
            <a:r>
              <a:rPr lang="en-US" dirty="0" smtClean="0"/>
              <a:t>Every parameter of widgets in Motif </a:t>
            </a:r>
          </a:p>
          <a:p>
            <a:pPr lvl="1"/>
            <a:r>
              <a:rPr lang="en-US" dirty="0" smtClean="0"/>
              <a:t>Passed as a parameter to the create routine, set afterwards, or read from a configuration file </a:t>
            </a:r>
          </a:p>
          <a:p>
            <a:r>
              <a:rPr lang="en-US" dirty="0" smtClean="0"/>
              <a:t>Called "options" by </a:t>
            </a:r>
            <a:r>
              <a:rPr lang="en-US" dirty="0" err="1" smtClean="0"/>
              <a:t>Tk</a:t>
            </a:r>
            <a:r>
              <a:rPr lang="en-US" dirty="0" smtClean="0"/>
              <a:t> </a:t>
            </a:r>
          </a:p>
          <a:p>
            <a:r>
              <a:rPr lang="en-US" dirty="0" smtClean="0"/>
              <a:t>Each resource has a default value defined by the class </a:t>
            </a:r>
          </a:p>
          <a:p>
            <a:r>
              <a:rPr lang="en-US" dirty="0" smtClean="0"/>
              <a:t>In an X file = </a:t>
            </a:r>
            <a:br>
              <a:rPr lang="en-US" dirty="0" smtClean="0"/>
            </a:br>
            <a:r>
              <a:rPr lang="en-US" dirty="0" smtClean="0"/>
              <a:t>appl.widget1.resource: value</a:t>
            </a:r>
            <a:br>
              <a:rPr lang="en-US" dirty="0" smtClean="0"/>
            </a:br>
            <a:r>
              <a:rPr lang="en-US" dirty="0" smtClean="0"/>
              <a:t>appl.widget1.widget2.resource: value</a:t>
            </a:r>
            <a:br>
              <a:rPr lang="en-US" dirty="0" smtClean="0"/>
            </a:br>
            <a:r>
              <a:rPr lang="en-US" dirty="0" smtClean="0"/>
              <a:t>*.resource: value</a:t>
            </a:r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2017 - Brad Myers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452FA1-D0D4-4532-A18B-852798C09AAC}" type="slidenum">
              <a:rPr lang="en-US" smtClean="0"/>
              <a:pPr/>
              <a:t>6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543800" cy="944562"/>
          </a:xfrm>
        </p:spPr>
        <p:txBody>
          <a:bodyPr/>
          <a:lstStyle/>
          <a:p>
            <a:pPr eaLnBrk="1" hangingPunct="1"/>
            <a:r>
              <a:rPr lang="en-US" smtClean="0"/>
              <a:t>Callbacks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>
          <a:xfrm>
            <a:off x="228600" y="1143000"/>
            <a:ext cx="8650288" cy="54864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800" smtClean="0"/>
              <a:t>In Motif, associate C procedures with widgets 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400" smtClean="0"/>
              <a:t>Many different callbacks for the same widget </a:t>
            </a:r>
          </a:p>
          <a:p>
            <a:pPr lvl="2" eaLnBrk="1" hangingPunct="1">
              <a:lnSpc>
                <a:spcPct val="80000"/>
              </a:lnSpc>
            </a:pPr>
            <a:r>
              <a:rPr lang="en-US" sz="2000" smtClean="0"/>
              <a:t>create, start, abort, finish, destroy, ... 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400" smtClean="0"/>
              <a:t>Registered (set) at widget creation time, invoked at run time 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400" smtClean="0"/>
              <a:t>Are "resources" 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400" smtClean="0"/>
              <a:t>There are also "actions" which are internal to the widget and called by events. </a:t>
            </a:r>
          </a:p>
          <a:p>
            <a:pPr eaLnBrk="1" hangingPunct="1">
              <a:lnSpc>
                <a:spcPct val="80000"/>
              </a:lnSpc>
            </a:pPr>
            <a:r>
              <a:rPr lang="en-US" sz="2800" smtClean="0"/>
              <a:t>In VB, “event handlers”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400" smtClean="0"/>
              <a:t>Button: click, focus-in/out, change, etc.</a:t>
            </a:r>
          </a:p>
          <a:p>
            <a:pPr eaLnBrk="1" hangingPunct="1">
              <a:lnSpc>
                <a:spcPct val="80000"/>
              </a:lnSpc>
            </a:pPr>
            <a:r>
              <a:rPr lang="en-US" sz="2800" smtClean="0"/>
              <a:t>In tk, associate tcl script with "events" in widgets 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400" smtClean="0"/>
              <a:t>or the widget action if it has one </a:t>
            </a:r>
          </a:p>
          <a:p>
            <a:pPr eaLnBrk="1" hangingPunct="1">
              <a:lnSpc>
                <a:spcPct val="80000"/>
              </a:lnSpc>
            </a:pPr>
            <a:r>
              <a:rPr lang="en-US" sz="2800" smtClean="0"/>
              <a:t>In Amulet, invoke Command Objects on "interactors" or widget finish, and call-back is the DO method.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F452FA1-D0D4-4532-A18B-852798C09AAC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buFont typeface="Wingdings" pitchFamily="2" charset="2"/>
              <a:buNone/>
              <a:defRPr/>
            </a:pPr>
            <a:r>
              <a:rPr lang="en-US" smtClean="0"/>
              <a:t>© 2017 - Brad Myers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Widget Hierarchies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447800"/>
            <a:ext cx="8686800" cy="4411662"/>
          </a:xfrm>
        </p:spPr>
        <p:txBody>
          <a:bodyPr/>
          <a:lstStyle/>
          <a:p>
            <a:r>
              <a:rPr lang="en-US" dirty="0" smtClean="0"/>
              <a:t>Inheritance to give the right methods to widgets</a:t>
            </a:r>
          </a:p>
          <a:p>
            <a:r>
              <a:rPr lang="en-US" dirty="0" smtClean="0"/>
              <a:t>Functions down the parent or class hierarchy </a:t>
            </a:r>
          </a:p>
          <a:p>
            <a:r>
              <a:rPr lang="en-US" dirty="0" smtClean="0"/>
              <a:t>Java swing hierarchy:</a:t>
            </a:r>
          </a:p>
          <a:p>
            <a:pPr lvl="1"/>
            <a:r>
              <a:rPr lang="en-US" sz="1600" dirty="0">
                <a:hlinkClick r:id="rId3"/>
              </a:rPr>
              <a:t>http://</a:t>
            </a:r>
            <a:r>
              <a:rPr lang="en-US" sz="1600" dirty="0" smtClean="0">
                <a:hlinkClick r:id="rId3"/>
              </a:rPr>
              <a:t>docs.oracle.com/javase/8/docs/api/index.html?javax/swing/package-tree.html</a:t>
            </a:r>
            <a:r>
              <a:rPr lang="en-US" sz="1600" dirty="0" smtClean="0"/>
              <a:t> </a:t>
            </a:r>
            <a:endParaRPr lang="en-US" sz="1600" dirty="0"/>
          </a:p>
          <a:p>
            <a:pPr lvl="1"/>
            <a:r>
              <a:rPr lang="en-US" dirty="0" smtClean="0"/>
              <a:t>Thousands </a:t>
            </a:r>
            <a:r>
              <a:rPr lang="en-US" dirty="0" smtClean="0"/>
              <a:t>of interfaces, classes, subclasses, etc.</a:t>
            </a:r>
          </a:p>
          <a:p>
            <a:r>
              <a:rPr lang="en-US" dirty="0" smtClean="0"/>
              <a:t>Separate hierarchies for internal look-and-feel classes</a:t>
            </a:r>
          </a:p>
          <a:p>
            <a:pPr lvl="1"/>
            <a:r>
              <a:rPr lang="en-US" dirty="0" smtClean="0"/>
              <a:t>Visible when debugging</a:t>
            </a:r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2017 - Brad Myers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452FA1-D0D4-4532-A18B-852798C09AAC}" type="slidenum">
              <a:rPr lang="en-US" smtClean="0"/>
              <a:pPr/>
              <a:t>8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Geometry Management 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Widgets don't set their own location. </a:t>
            </a:r>
          </a:p>
          <a:p>
            <a:pPr lvl="1" eaLnBrk="1" hangingPunct="1"/>
            <a:r>
              <a:rPr lang="en-US" smtClean="0"/>
              <a:t>Widgets put into special group objects called "geometry managers" that perform the layout by setting the component's positions and size </a:t>
            </a:r>
          </a:p>
          <a:p>
            <a:pPr eaLnBrk="1" hangingPunct="1"/>
            <a:r>
              <a:rPr lang="en-US" smtClean="0"/>
              <a:t>Each widget negotiates with parent for more room when resize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F452FA1-D0D4-4532-A18B-852798C09AAC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buFont typeface="Wingdings" pitchFamily="2" charset="2"/>
              <a:buNone/>
              <a:defRPr/>
            </a:pPr>
            <a:r>
              <a:rPr lang="en-US" smtClean="0"/>
              <a:t>© 2017 - Brad Myers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ecture template_polo">
  <a:themeElements>
    <a:clrScheme name="lecture template_polo 9">
      <a:dk1>
        <a:srgbClr val="000000"/>
      </a:dk1>
      <a:lt1>
        <a:srgbClr val="FFFFFF"/>
      </a:lt1>
      <a:dk2>
        <a:srgbClr val="7C1302"/>
      </a:dk2>
      <a:lt2>
        <a:srgbClr val="CC9900"/>
      </a:lt2>
      <a:accent1>
        <a:srgbClr val="CC9900"/>
      </a:accent1>
      <a:accent2>
        <a:srgbClr val="CC3300"/>
      </a:accent2>
      <a:accent3>
        <a:srgbClr val="FFFFFF"/>
      </a:accent3>
      <a:accent4>
        <a:srgbClr val="000000"/>
      </a:accent4>
      <a:accent5>
        <a:srgbClr val="E2CAAA"/>
      </a:accent5>
      <a:accent6>
        <a:srgbClr val="B92D00"/>
      </a:accent6>
      <a:hlink>
        <a:srgbClr val="808080"/>
      </a:hlink>
      <a:folHlink>
        <a:srgbClr val="CCCC66"/>
      </a:folHlink>
    </a:clrScheme>
    <a:fontScheme name="lecture template_pol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lecture template_polo 1">
        <a:dk1>
          <a:srgbClr val="4F747B"/>
        </a:dk1>
        <a:lt1>
          <a:srgbClr val="FFFFFF"/>
        </a:lt1>
        <a:dk2>
          <a:srgbClr val="000000"/>
        </a:dk2>
        <a:lt2>
          <a:srgbClr val="C0C0C0"/>
        </a:lt2>
        <a:accent1>
          <a:srgbClr val="859868"/>
        </a:accent1>
        <a:accent2>
          <a:srgbClr val="5F5F5F"/>
        </a:accent2>
        <a:accent3>
          <a:srgbClr val="AAAAAA"/>
        </a:accent3>
        <a:accent4>
          <a:srgbClr val="DADADA"/>
        </a:accent4>
        <a:accent5>
          <a:srgbClr val="C2CAB9"/>
        </a:accent5>
        <a:accent6>
          <a:srgbClr val="555555"/>
        </a:accent6>
        <a:hlink>
          <a:srgbClr val="5F5F5F"/>
        </a:hlink>
        <a:folHlink>
          <a:srgbClr val="BA121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2">
        <a:dk1>
          <a:srgbClr val="3C0000"/>
        </a:dk1>
        <a:lt1>
          <a:srgbClr val="FFFFFF"/>
        </a:lt1>
        <a:dk2>
          <a:srgbClr val="4D0B0B"/>
        </a:dk2>
        <a:lt2>
          <a:srgbClr val="FFFFFF"/>
        </a:lt2>
        <a:accent1>
          <a:srgbClr val="666633"/>
        </a:accent1>
        <a:accent2>
          <a:srgbClr val="CC3300"/>
        </a:accent2>
        <a:accent3>
          <a:srgbClr val="B2AAAA"/>
        </a:accent3>
        <a:accent4>
          <a:srgbClr val="DADADA"/>
        </a:accent4>
        <a:accent5>
          <a:srgbClr val="B8B8AD"/>
        </a:accent5>
        <a:accent6>
          <a:srgbClr val="B92D00"/>
        </a:accent6>
        <a:hlink>
          <a:srgbClr val="CC9900"/>
        </a:hlink>
        <a:folHlink>
          <a:srgbClr val="CCCC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3">
        <a:dk1>
          <a:srgbClr val="666699"/>
        </a:dk1>
        <a:lt1>
          <a:srgbClr val="FFFFFF"/>
        </a:lt1>
        <a:dk2>
          <a:srgbClr val="15192B"/>
        </a:dk2>
        <a:lt2>
          <a:srgbClr val="CCCCFF"/>
        </a:lt2>
        <a:accent1>
          <a:srgbClr val="4F893D"/>
        </a:accent1>
        <a:accent2>
          <a:srgbClr val="666699"/>
        </a:accent2>
        <a:accent3>
          <a:srgbClr val="AAABAC"/>
        </a:accent3>
        <a:accent4>
          <a:srgbClr val="DADADA"/>
        </a:accent4>
        <a:accent5>
          <a:srgbClr val="B2C4AF"/>
        </a:accent5>
        <a:accent6>
          <a:srgbClr val="5C5C8A"/>
        </a:accent6>
        <a:hlink>
          <a:srgbClr val="CC9900"/>
        </a:hlink>
        <a:folHlink>
          <a:srgbClr val="4837C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4">
        <a:dk1>
          <a:srgbClr val="666699"/>
        </a:dk1>
        <a:lt1>
          <a:srgbClr val="FFFFFF"/>
        </a:lt1>
        <a:dk2>
          <a:srgbClr val="86001A"/>
        </a:dk2>
        <a:lt2>
          <a:srgbClr val="CCCC66"/>
        </a:lt2>
        <a:accent1>
          <a:srgbClr val="FF3300"/>
        </a:accent1>
        <a:accent2>
          <a:srgbClr val="FF6600"/>
        </a:accent2>
        <a:accent3>
          <a:srgbClr val="C3AAAB"/>
        </a:accent3>
        <a:accent4>
          <a:srgbClr val="DADADA"/>
        </a:accent4>
        <a:accent5>
          <a:srgbClr val="FFADAA"/>
        </a:accent5>
        <a:accent6>
          <a:srgbClr val="E75C00"/>
        </a:accent6>
        <a:hlink>
          <a:srgbClr val="CC9900"/>
        </a:hlink>
        <a:folHlink>
          <a:srgbClr val="FF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5">
        <a:dk1>
          <a:srgbClr val="666699"/>
        </a:dk1>
        <a:lt1>
          <a:srgbClr val="FFFFFF"/>
        </a:lt1>
        <a:dk2>
          <a:srgbClr val="000054"/>
        </a:dk2>
        <a:lt2>
          <a:srgbClr val="FFFFFF"/>
        </a:lt2>
        <a:accent1>
          <a:srgbClr val="3333FF"/>
        </a:accent1>
        <a:accent2>
          <a:srgbClr val="006699"/>
        </a:accent2>
        <a:accent3>
          <a:srgbClr val="AAAAB3"/>
        </a:accent3>
        <a:accent4>
          <a:srgbClr val="DADADA"/>
        </a:accent4>
        <a:accent5>
          <a:srgbClr val="ADADFF"/>
        </a:accent5>
        <a:accent6>
          <a:srgbClr val="005C8A"/>
        </a:accent6>
        <a:hlink>
          <a:srgbClr val="669900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6">
        <a:dk1>
          <a:srgbClr val="808080"/>
        </a:dk1>
        <a:lt1>
          <a:srgbClr val="FFFFFF"/>
        </a:lt1>
        <a:dk2>
          <a:srgbClr val="30054B"/>
        </a:dk2>
        <a:lt2>
          <a:srgbClr val="FFFFFF"/>
        </a:lt2>
        <a:accent1>
          <a:srgbClr val="797B9B"/>
        </a:accent1>
        <a:accent2>
          <a:srgbClr val="6B4FB1"/>
        </a:accent2>
        <a:accent3>
          <a:srgbClr val="ADAAB1"/>
        </a:accent3>
        <a:accent4>
          <a:srgbClr val="DADADA"/>
        </a:accent4>
        <a:accent5>
          <a:srgbClr val="BEBFCB"/>
        </a:accent5>
        <a:accent6>
          <a:srgbClr val="6047A0"/>
        </a:accent6>
        <a:hlink>
          <a:srgbClr val="7AACCE"/>
        </a:hlink>
        <a:folHlink>
          <a:srgbClr val="D8D8E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7">
        <a:dk1>
          <a:srgbClr val="808080"/>
        </a:dk1>
        <a:lt1>
          <a:srgbClr val="FFFFCC"/>
        </a:lt1>
        <a:dk2>
          <a:srgbClr val="29527B"/>
        </a:dk2>
        <a:lt2>
          <a:srgbClr val="FFFFFF"/>
        </a:lt2>
        <a:accent1>
          <a:srgbClr val="CCCC00"/>
        </a:accent1>
        <a:accent2>
          <a:srgbClr val="669999"/>
        </a:accent2>
        <a:accent3>
          <a:srgbClr val="ACB3BF"/>
        </a:accent3>
        <a:accent4>
          <a:srgbClr val="DADAAE"/>
        </a:accent4>
        <a:accent5>
          <a:srgbClr val="E2E2AA"/>
        </a:accent5>
        <a:accent6>
          <a:srgbClr val="5C8A8A"/>
        </a:accent6>
        <a:hlink>
          <a:srgbClr val="D8D8EC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8">
        <a:dk1>
          <a:srgbClr val="666699"/>
        </a:dk1>
        <a:lt1>
          <a:srgbClr val="FFFFFF"/>
        </a:lt1>
        <a:dk2>
          <a:srgbClr val="476949"/>
        </a:dk2>
        <a:lt2>
          <a:srgbClr val="FFFFFF"/>
        </a:lt2>
        <a:accent1>
          <a:srgbClr val="CC6600"/>
        </a:accent1>
        <a:accent2>
          <a:srgbClr val="CC9900"/>
        </a:accent2>
        <a:accent3>
          <a:srgbClr val="B1B9B1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669900"/>
        </a:hlink>
        <a:folHlink>
          <a:srgbClr val="A45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9">
        <a:dk1>
          <a:srgbClr val="000000"/>
        </a:dk1>
        <a:lt1>
          <a:srgbClr val="FFFFFF"/>
        </a:lt1>
        <a:dk2>
          <a:srgbClr val="7C1302"/>
        </a:dk2>
        <a:lt2>
          <a:srgbClr val="CC9900"/>
        </a:lt2>
        <a:accent1>
          <a:srgbClr val="CC9900"/>
        </a:accent1>
        <a:accent2>
          <a:srgbClr val="CC3300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B92D00"/>
        </a:accent6>
        <a:hlink>
          <a:srgbClr val="80808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cture template_polo 10">
        <a:dk1>
          <a:srgbClr val="000000"/>
        </a:dk1>
        <a:lt1>
          <a:srgbClr val="FFFFFF"/>
        </a:lt1>
        <a:dk2>
          <a:srgbClr val="330066"/>
        </a:dk2>
        <a:lt2>
          <a:srgbClr val="808080"/>
        </a:lt2>
        <a:accent1>
          <a:srgbClr val="CCCC00"/>
        </a:accent1>
        <a:accent2>
          <a:srgbClr val="669999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5C8A8A"/>
        </a:accent6>
        <a:hlink>
          <a:srgbClr val="7E9CE8"/>
        </a:hlink>
        <a:folHlink>
          <a:srgbClr val="D8D8E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lecture template</Template>
  <TotalTime>17262</TotalTime>
  <Words>1271</Words>
  <Application>Microsoft Office PowerPoint</Application>
  <PresentationFormat>On-screen Show (4:3)</PresentationFormat>
  <Paragraphs>233</Paragraphs>
  <Slides>22</Slides>
  <Notes>19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6" baseType="lpstr">
      <vt:lpstr>Arial</vt:lpstr>
      <vt:lpstr>Tahoma</vt:lpstr>
      <vt:lpstr>Wingdings</vt:lpstr>
      <vt:lpstr>lecture template_polo</vt:lpstr>
      <vt:lpstr>Lecture 11: Toolkits: Intrinsics, Callbacks, Resources, Widget hierarchies, Geometry management </vt:lpstr>
      <vt:lpstr>Happy Mardi Gras!</vt:lpstr>
      <vt:lpstr>Homeworks</vt:lpstr>
      <vt:lpstr>Widgets as objects</vt:lpstr>
      <vt:lpstr>Intrinsics </vt:lpstr>
      <vt:lpstr>“Resources”</vt:lpstr>
      <vt:lpstr>Callbacks</vt:lpstr>
      <vt:lpstr>Widget Hierarchies</vt:lpstr>
      <vt:lpstr>Geometry Management </vt:lpstr>
      <vt:lpstr>History: TeX layout model</vt:lpstr>
      <vt:lpstr>History: Interviews layout model</vt:lpstr>
      <vt:lpstr>Motif Geometry Management</vt:lpstr>
      <vt:lpstr>TK Geometry Management</vt:lpstr>
      <vt:lpstr>TK Geometry, Cont.</vt:lpstr>
      <vt:lpstr>Amulet geometry management</vt:lpstr>
      <vt:lpstr>Java Widget Layout</vt:lpstr>
      <vt:lpstr>“Struts and Springs” layout</vt:lpstr>
      <vt:lpstr>Web Layout Model</vt:lpstr>
      <vt:lpstr>Web call-back model</vt:lpstr>
      <vt:lpstr>jQuery JavaScript toolkit</vt:lpstr>
      <vt:lpstr>iOS</vt:lpstr>
      <vt:lpstr>Android</vt:lpstr>
    </vt:vector>
  </TitlesOfParts>
  <Company>Carnegie Mellon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Lecture 10: Toolkits: Intrinsics, Callbacks, Resources, Widget hierarchies, Geometry management </dc:title>
  <dc:creator>Brad Myers</dc:creator>
  <cp:lastModifiedBy>Brad A. Myers</cp:lastModifiedBy>
  <cp:revision>187</cp:revision>
  <cp:lastPrinted>1601-01-01T00:00:00Z</cp:lastPrinted>
  <dcterms:created xsi:type="dcterms:W3CDTF">2001-06-15T20:03:27Z</dcterms:created>
  <dcterms:modified xsi:type="dcterms:W3CDTF">2017-02-28T17:39:38Z</dcterms:modified>
</cp:coreProperties>
</file>