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</p:sldMasterIdLst>
  <p:notesMasterIdLst>
    <p:notesMasterId r:id="rId24"/>
  </p:notesMasterIdLst>
  <p:sldIdLst>
    <p:sldId id="256" r:id="rId2"/>
    <p:sldId id="292" r:id="rId3"/>
    <p:sldId id="257" r:id="rId4"/>
    <p:sldId id="258" r:id="rId5"/>
    <p:sldId id="260" r:id="rId6"/>
    <p:sldId id="261" r:id="rId7"/>
    <p:sldId id="262" r:id="rId8"/>
    <p:sldId id="263" r:id="rId9"/>
    <p:sldId id="259" r:id="rId10"/>
    <p:sldId id="264" r:id="rId11"/>
    <p:sldId id="290" r:id="rId12"/>
    <p:sldId id="291" r:id="rId13"/>
    <p:sldId id="265" r:id="rId14"/>
    <p:sldId id="266" r:id="rId15"/>
    <p:sldId id="267" r:id="rId16"/>
    <p:sldId id="268" r:id="rId17"/>
    <p:sldId id="269" r:id="rId18"/>
    <p:sldId id="270" r:id="rId19"/>
    <p:sldId id="285" r:id="rId20"/>
    <p:sldId id="286" r:id="rId21"/>
    <p:sldId id="288" r:id="rId22"/>
    <p:sldId id="287" r:id="rId2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FF"/>
    <a:srgbClr val="6E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840" autoAdjust="0"/>
    <p:restoredTop sz="88183" autoAdjust="0"/>
  </p:normalViewPr>
  <p:slideViewPr>
    <p:cSldViewPr>
      <p:cViewPr varScale="1">
        <p:scale>
          <a:sx n="58" d="100"/>
          <a:sy n="58" d="100"/>
        </p:scale>
        <p:origin x="264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  <p:sld r:id="rId15" collapse="1"/>
      <p:sld r:id="rId16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9.xml"/><Relationship Id="rId13" Type="http://schemas.openxmlformats.org/officeDocument/2006/relationships/slide" Target="slides/slide17.xml"/><Relationship Id="rId3" Type="http://schemas.openxmlformats.org/officeDocument/2006/relationships/slide" Target="slides/slide4.xml"/><Relationship Id="rId7" Type="http://schemas.openxmlformats.org/officeDocument/2006/relationships/slide" Target="slides/slide8.xml"/><Relationship Id="rId12" Type="http://schemas.openxmlformats.org/officeDocument/2006/relationships/slide" Target="slides/slide16.xml"/><Relationship Id="rId2" Type="http://schemas.openxmlformats.org/officeDocument/2006/relationships/slide" Target="slides/slide3.xml"/><Relationship Id="rId16" Type="http://schemas.openxmlformats.org/officeDocument/2006/relationships/slide" Target="slides/slide20.xml"/><Relationship Id="rId1" Type="http://schemas.openxmlformats.org/officeDocument/2006/relationships/slide" Target="slides/slide1.xml"/><Relationship Id="rId6" Type="http://schemas.openxmlformats.org/officeDocument/2006/relationships/slide" Target="slides/slide7.xml"/><Relationship Id="rId11" Type="http://schemas.openxmlformats.org/officeDocument/2006/relationships/slide" Target="slides/slide15.xml"/><Relationship Id="rId5" Type="http://schemas.openxmlformats.org/officeDocument/2006/relationships/slide" Target="slides/slide6.xml"/><Relationship Id="rId15" Type="http://schemas.openxmlformats.org/officeDocument/2006/relationships/slide" Target="slides/slide19.xml"/><Relationship Id="rId10" Type="http://schemas.openxmlformats.org/officeDocument/2006/relationships/slide" Target="slides/slide13.xml"/><Relationship Id="rId4" Type="http://schemas.openxmlformats.org/officeDocument/2006/relationships/slide" Target="slides/slide5.xml"/><Relationship Id="rId9" Type="http://schemas.openxmlformats.org/officeDocument/2006/relationships/slide" Target="slides/slide10.xml"/><Relationship Id="rId14" Type="http://schemas.openxmlformats.org/officeDocument/2006/relationships/slide" Target="slides/slide18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bam\Documents\UICOURSE\05830Spring2017\-%20830students2017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Grades on HW 2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grades!$E$16:$E$21</c:f>
              <c:numCache>
                <c:formatCode>General</c:formatCode>
                <c:ptCount val="6"/>
                <c:pt idx="0">
                  <c:v>93</c:v>
                </c:pt>
                <c:pt idx="1">
                  <c:v>86</c:v>
                </c:pt>
                <c:pt idx="2">
                  <c:v>85</c:v>
                </c:pt>
                <c:pt idx="3">
                  <c:v>80</c:v>
                </c:pt>
                <c:pt idx="4">
                  <c:v>74</c:v>
                </c:pt>
                <c:pt idx="5">
                  <c:v>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EF3-464F-B5F8-7298AD28F4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11301344"/>
        <c:axId val="611301672"/>
      </c:barChart>
      <c:catAx>
        <c:axId val="611301344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611301672"/>
        <c:crosses val="autoZero"/>
        <c:auto val="1"/>
        <c:lblAlgn val="ctr"/>
        <c:lblOffset val="100"/>
        <c:noMultiLvlLbl val="0"/>
      </c:catAx>
      <c:valAx>
        <c:axId val="6113016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113013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126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Tahoma" charset="0"/>
              </a:defRPr>
            </a:lvl1pPr>
          </a:lstStyle>
          <a:p>
            <a:pPr>
              <a:defRPr/>
            </a:pPr>
            <a:fld id="{3482585A-E783-4B3D-B73D-396A7617F7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5503B6B-64FA-41D3-905C-9D8DA95DC94F}" type="slidenum">
              <a:rPr lang="en-US"/>
              <a:pPr/>
              <a:t>1</a:t>
            </a:fld>
            <a:endParaRPr lang="en-US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5F72F7F-AB4D-44AE-A731-ED46F65E2CA9}" type="slidenum">
              <a:rPr lang="en-US"/>
              <a:pPr/>
              <a:t>13</a:t>
            </a:fld>
            <a:endParaRPr lang="en-US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B058D39-0B56-42C8-AA52-78EA63FCA539}" type="slidenum">
              <a:rPr lang="en-US"/>
              <a:pPr/>
              <a:t>14</a:t>
            </a:fld>
            <a:endParaRPr lang="en-US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69B8789-3296-4E05-9A2B-E1645451E820}" type="slidenum">
              <a:rPr lang="en-US"/>
              <a:pPr/>
              <a:t>15</a:t>
            </a:fld>
            <a:endParaRPr lang="en-US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77A71E6-F031-46F8-B588-7266C9589281}" type="slidenum">
              <a:rPr lang="en-US"/>
              <a:pPr/>
              <a:t>16</a:t>
            </a:fld>
            <a:endParaRPr lang="en-US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622B06F-A78E-4F09-8A29-CBCC6375F427}" type="slidenum">
              <a:rPr lang="en-US"/>
              <a:pPr/>
              <a:t>17</a:t>
            </a:fld>
            <a:endParaRPr lang="en-US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BA22635-CA10-41EF-B1AE-EDD6370F9115}" type="slidenum">
              <a:rPr lang="en-US"/>
              <a:pPr/>
              <a:t>18</a:t>
            </a:fld>
            <a:endParaRPr lang="en-US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4AB1ED2-D409-4FE8-B908-092EA5B4BA55}" type="slidenum">
              <a:rPr lang="en-US"/>
              <a:pPr/>
              <a:t>19</a:t>
            </a:fld>
            <a:endParaRPr lang="en-US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416CB97-F61B-43BA-A131-9B2787716E1D}" type="slidenum">
              <a:rPr lang="en-US"/>
              <a:pPr/>
              <a:t>20</a:t>
            </a:fld>
            <a:endParaRPr lang="en-US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97C0C1B-97A0-4029-B562-718A549DD300}" type="slidenum">
              <a:rPr lang="en-US"/>
              <a:pPr/>
              <a:t>21</a:t>
            </a:fld>
            <a:endParaRPr lang="en-US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E4E9609-1E26-4A15-A6A1-89F46F60F182}" type="slidenum">
              <a:rPr lang="en-US"/>
              <a:pPr/>
              <a:t>22</a:t>
            </a:fld>
            <a:endParaRPr lang="en-US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1F4A62E-1A71-4027-AA44-C3BCDD2452F6}" type="slidenum">
              <a:rPr lang="en-US"/>
              <a:pPr/>
              <a:t>3</a:t>
            </a:fld>
            <a:endParaRPr lang="en-US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752B3F0-A198-47FE-975C-6AFCB0E76115}" type="slidenum">
              <a:rPr lang="en-US"/>
              <a:pPr/>
              <a:t>4</a:t>
            </a:fld>
            <a:endParaRPr lang="en-US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DA8F792-398D-4488-AA8C-C222F7546213}" type="slidenum">
              <a:rPr lang="en-US"/>
              <a:pPr/>
              <a:t>5</a:t>
            </a:fld>
            <a:endParaRPr lang="en-US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DC9E11C-B643-4AB5-9D83-0115E2B23828}" type="slidenum">
              <a:rPr lang="en-US"/>
              <a:pPr/>
              <a:t>6</a:t>
            </a:fld>
            <a:endParaRPr lang="en-US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7A4C4E6-8737-4281-BD7C-26D0427F577A}" type="slidenum">
              <a:rPr lang="en-US"/>
              <a:pPr/>
              <a:t>7</a:t>
            </a:fld>
            <a:endParaRPr lang="en-US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170017D-5F07-497D-8392-050F2663B557}" type="slidenum">
              <a:rPr lang="en-US"/>
              <a:pPr/>
              <a:t>8</a:t>
            </a:fld>
            <a:endParaRPr lang="en-US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D1330C-5014-41E4-A87F-A1658E7CD88A}" type="slidenum">
              <a:rPr lang="en-US"/>
              <a:pPr/>
              <a:t>9</a:t>
            </a:fld>
            <a:endParaRPr lang="en-US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B62EC0D-484A-4E11-9C3B-13D4781A3860}" type="slidenum">
              <a:rPr lang="en-US"/>
              <a:pPr/>
              <a:t>10</a:t>
            </a:fld>
            <a:endParaRPr lang="en-US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"/>
          <p:cNvGrpSpPr>
            <a:grpSpLocks/>
          </p:cNvGrpSpPr>
          <p:nvPr/>
        </p:nvGrpSpPr>
        <p:grpSpPr bwMode="auto">
          <a:xfrm rot="5400000">
            <a:off x="-2967037" y="2967037"/>
            <a:ext cx="6858000" cy="923925"/>
            <a:chOff x="0" y="0"/>
            <a:chExt cx="5760" cy="128"/>
          </a:xfrm>
        </p:grpSpPr>
        <p:sp>
          <p:nvSpPr>
            <p:cNvPr id="5" name="Rectangle 8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Rectangle 9"/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Rectangle 10"/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Rectangle 11"/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pic>
        <p:nvPicPr>
          <p:cNvPr id="9" name="Picture 12" descr="red_hcii_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33513" y="4021138"/>
            <a:ext cx="11430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47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87438" y="1443038"/>
            <a:ext cx="7767637" cy="2133600"/>
          </a:xfrm>
        </p:spPr>
        <p:txBody>
          <a:bodyPr/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3747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70163" y="4425950"/>
            <a:ext cx="6264275" cy="1616075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4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10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1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12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22B0DDA-A906-4027-A321-3A0D1E2380D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5306A7-4C10-4631-B9FA-2E6BADCB66C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E3CCAB-3F1C-473E-BC84-8CD47F8B40B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9FB47D-1E21-469F-B6EA-B1C51509F3F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C66E58-8F53-4D0B-9AF6-12362BF6389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D133E7-B36F-47E4-A6B7-DF624A8D43E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9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95A337-4F61-463F-8982-0A1A67EE72C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C25633-5B6E-4692-8B0F-D855459CC89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492A89-C3A5-4B59-8D35-D12E5C5672A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6AB77A-7E5B-4829-8D1C-563391C1BF2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2CA70A-9E68-4637-BCCF-D034AF47AF3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d_hcii_logo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618288" y="134938"/>
            <a:ext cx="2386012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027" name="Group 3"/>
          <p:cNvGrpSpPr>
            <a:grpSpLocks/>
          </p:cNvGrpSpPr>
          <p:nvPr/>
        </p:nvGrpSpPr>
        <p:grpSpPr bwMode="auto">
          <a:xfrm>
            <a:off x="0" y="0"/>
            <a:ext cx="9144000" cy="93663"/>
            <a:chOff x="0" y="0"/>
            <a:chExt cx="5760" cy="128"/>
          </a:xfrm>
        </p:grpSpPr>
        <p:sp>
          <p:nvSpPr>
            <p:cNvPr id="373764" name="Rectangle 4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73765" name="Rectangle 5"/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73766" name="Rectangle 6"/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73767" name="Rectangle 7"/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028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9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373770" name="Rectangle 1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73771" name="Rectangle 1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smtClean="0"/>
            </a:lvl1pPr>
          </a:lstStyle>
          <a:p>
            <a:pPr>
              <a:defRPr/>
            </a:pPr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373772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smtClean="0"/>
            </a:lvl1pPr>
          </a:lstStyle>
          <a:p>
            <a:pPr>
              <a:defRPr/>
            </a:pPr>
            <a:fld id="{A0D68C14-ACBC-466F-986F-EF2AA6633FC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doi.acm.org/10.1145/142394.142401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citeseer.nj.nec.com/nigay91building.html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iihm.imag.fr/publs/1991/" TargetMode="Externa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CDB00A6-B5F9-4618-942A-7423ACA4E58A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43000" y="1752600"/>
            <a:ext cx="7772400" cy="1143000"/>
          </a:xfrm>
        </p:spPr>
        <p:txBody>
          <a:bodyPr/>
          <a:lstStyle/>
          <a:p>
            <a:pPr algn="ctr" eaLnBrk="1" hangingPunct="1"/>
            <a:r>
              <a:rPr lang="en-US" sz="2400" dirty="0" smtClean="0"/>
              <a:t>Lecture 9:</a:t>
            </a:r>
            <a:br>
              <a:rPr lang="en-US" sz="2400" dirty="0" smtClean="0"/>
            </a:br>
            <a:r>
              <a:rPr lang="en-US" sz="2400" dirty="0" smtClean="0"/>
              <a:t>Software Organizations:</a:t>
            </a:r>
            <a:br>
              <a:rPr lang="en-US" sz="2400" dirty="0" smtClean="0"/>
            </a:br>
            <a:r>
              <a:rPr lang="en-US" sz="2400" dirty="0" smtClean="0"/>
              <a:t>Lexical-Syntax-Semantics, </a:t>
            </a:r>
            <a:r>
              <a:rPr lang="en-US" sz="2400" dirty="0" err="1" smtClean="0"/>
              <a:t>Seeheim</a:t>
            </a:r>
            <a:r>
              <a:rPr lang="en-US" sz="2400" dirty="0" smtClean="0"/>
              <a:t> Model, MVC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819400" y="4191000"/>
            <a:ext cx="6172200" cy="1752600"/>
          </a:xfrm>
        </p:spPr>
        <p:txBody>
          <a:bodyPr/>
          <a:lstStyle/>
          <a:p>
            <a:pPr eaLnBrk="1" hangingPunct="1"/>
            <a:r>
              <a:rPr lang="en-US" dirty="0" smtClean="0"/>
              <a:t>Brad Myers</a:t>
            </a:r>
          </a:p>
          <a:p>
            <a:pPr eaLnBrk="1" hangingPunct="1"/>
            <a:endParaRPr lang="en-US" sz="900" dirty="0" smtClean="0"/>
          </a:p>
          <a:p>
            <a:pPr eaLnBrk="1" hangingPunct="1"/>
            <a:r>
              <a:rPr lang="en-US" sz="500" dirty="0" smtClean="0"/>
              <a:t/>
            </a:r>
            <a:br>
              <a:rPr lang="en-US" sz="500" dirty="0" smtClean="0"/>
            </a:br>
            <a:r>
              <a:rPr lang="en-US" dirty="0" smtClean="0">
                <a:solidFill>
                  <a:srgbClr val="6E0000"/>
                </a:solidFill>
              </a:rPr>
              <a:t>05-830</a:t>
            </a:r>
            <a:r>
              <a:rPr lang="en-US" dirty="0" smtClean="0">
                <a:solidFill>
                  <a:srgbClr val="6E0000"/>
                </a:solidFill>
              </a:rPr>
              <a:t/>
            </a:r>
            <a:br>
              <a:rPr lang="en-US" dirty="0" smtClean="0">
                <a:solidFill>
                  <a:srgbClr val="6E0000"/>
                </a:solidFill>
              </a:rPr>
            </a:br>
            <a:r>
              <a:rPr lang="en-US" dirty="0" smtClean="0">
                <a:solidFill>
                  <a:srgbClr val="6E0000"/>
                </a:solidFill>
              </a:rPr>
              <a:t>Advanced User Interface </a:t>
            </a:r>
            <a:r>
              <a:rPr lang="en-US" dirty="0" smtClean="0">
                <a:solidFill>
                  <a:srgbClr val="6E0000"/>
                </a:solidFill>
              </a:rPr>
              <a:t>Software</a:t>
            </a:r>
            <a:br>
              <a:rPr lang="en-US" dirty="0" smtClean="0">
                <a:solidFill>
                  <a:srgbClr val="6E0000"/>
                </a:solidFill>
              </a:rPr>
            </a:br>
            <a:r>
              <a:rPr lang="en-US" dirty="0" smtClean="0">
                <a:solidFill>
                  <a:srgbClr val="6E0000"/>
                </a:solidFill>
              </a:rPr>
              <a:t>Spring, 2017</a:t>
            </a:r>
            <a:endParaRPr lang="en-US" dirty="0" smtClean="0">
              <a:solidFill>
                <a:srgbClr val="6E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868362"/>
          </a:xfrm>
        </p:spPr>
        <p:txBody>
          <a:bodyPr/>
          <a:lstStyle/>
          <a:p>
            <a:r>
              <a:rPr lang="en-US" smtClean="0"/>
              <a:t>Seeheim Model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686800" cy="4911725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Presentation Component </a:t>
            </a:r>
          </a:p>
          <a:p>
            <a:pPr lvl="1"/>
            <a:r>
              <a:rPr lang="en-US" dirty="0" smtClean="0"/>
              <a:t>External presentation of the user interface </a:t>
            </a:r>
          </a:p>
          <a:p>
            <a:pPr lvl="1"/>
            <a:r>
              <a:rPr lang="en-US" dirty="0" smtClean="0"/>
              <a:t>Generates the images </a:t>
            </a:r>
          </a:p>
          <a:p>
            <a:pPr lvl="1"/>
            <a:r>
              <a:rPr lang="en-US" dirty="0" smtClean="0"/>
              <a:t>Receives physical input events </a:t>
            </a:r>
          </a:p>
          <a:p>
            <a:pPr lvl="1"/>
            <a:r>
              <a:rPr lang="en-US" dirty="0" smtClean="0"/>
              <a:t>Lexical parsing </a:t>
            </a:r>
          </a:p>
          <a:p>
            <a:r>
              <a:rPr lang="en-US" dirty="0" smtClean="0"/>
              <a:t>Dialog Control </a:t>
            </a:r>
          </a:p>
          <a:p>
            <a:pPr lvl="1"/>
            <a:r>
              <a:rPr lang="en-US" dirty="0" smtClean="0"/>
              <a:t>Parsing of tokens into syntax </a:t>
            </a:r>
          </a:p>
          <a:p>
            <a:pPr lvl="1"/>
            <a:r>
              <a:rPr lang="en-US" dirty="0" smtClean="0"/>
              <a:t>Must maintain state to deal with parsing; modes. </a:t>
            </a:r>
          </a:p>
          <a:p>
            <a:r>
              <a:rPr lang="en-US" dirty="0" smtClean="0"/>
              <a:t>Application Interface Model </a:t>
            </a:r>
          </a:p>
          <a:p>
            <a:pPr lvl="1"/>
            <a:r>
              <a:rPr lang="en-US" dirty="0" smtClean="0"/>
              <a:t>defines interface between UIMS and the rest of the software </a:t>
            </a:r>
          </a:p>
          <a:p>
            <a:pPr lvl="1"/>
            <a:r>
              <a:rPr lang="en-US" dirty="0" smtClean="0"/>
              <a:t>"Semantic feedback" for checking validity of inputs </a:t>
            </a:r>
          </a:p>
          <a:p>
            <a:pPr lvl="1"/>
            <a:r>
              <a:rPr lang="en-US" dirty="0" smtClean="0"/>
              <a:t>Not explicit in UIMSs; fuzzy concept. </a:t>
            </a:r>
          </a:p>
          <a:p>
            <a:pPr lvl="1"/>
            <a:r>
              <a:rPr lang="en-US" dirty="0" smtClean="0"/>
              <a:t>Roughly like today's call-backs. </a:t>
            </a:r>
          </a:p>
          <a:p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1126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D86E8-8BF3-458E-A807-0B0375C89108}" type="slidenum">
              <a:rPr lang="en-US" altLang="en-US" smtClean="0"/>
              <a:pPr/>
              <a:t>10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Card, Mackinlay,</a:t>
            </a:r>
            <a:br>
              <a:rPr lang="en-US" dirty="0" smtClean="0"/>
            </a:br>
            <a:r>
              <a:rPr lang="en-US" dirty="0" smtClean="0"/>
              <a:t>Robertson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47800"/>
            <a:ext cx="8763000" cy="48768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Input device is a six-</a:t>
            </a:r>
            <a:r>
              <a:rPr lang="en-US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tuple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 (M, In, S, R, Out, W)</a:t>
            </a:r>
          </a:p>
          <a:p>
            <a:pPr lvl="1"/>
            <a:r>
              <a:rPr lang="en-US" dirty="0" smtClean="0"/>
              <a:t>M is a manipulation operator (slide, rotary, force, distance)</a:t>
            </a:r>
          </a:p>
          <a:p>
            <a:pPr lvl="1"/>
            <a:r>
              <a:rPr lang="en-US" dirty="0" smtClean="0"/>
              <a:t>In is the input domain,</a:t>
            </a:r>
          </a:p>
          <a:p>
            <a:pPr lvl="1"/>
            <a:r>
              <a:rPr lang="en-US" dirty="0" smtClean="0"/>
              <a:t>S is the current state of the device,</a:t>
            </a:r>
          </a:p>
          <a:p>
            <a:pPr lvl="1"/>
            <a:r>
              <a:rPr lang="en-US" dirty="0" smtClean="0"/>
              <a:t>R is a resolution function that maps from the input domain set to the output domain set,</a:t>
            </a:r>
          </a:p>
          <a:p>
            <a:pPr lvl="1"/>
            <a:r>
              <a:rPr lang="en-US" dirty="0" smtClean="0"/>
              <a:t>Out is the output domain set, and</a:t>
            </a:r>
          </a:p>
          <a:p>
            <a:pPr lvl="1"/>
            <a:r>
              <a:rPr lang="en-US" dirty="0" smtClean="0"/>
              <a:t>W is a general purpose set of device properties that describe additional aspects of how a device works (perhaps using production systems).</a:t>
            </a:r>
          </a:p>
          <a:p>
            <a:r>
              <a:rPr lang="en-US" dirty="0" smtClean="0"/>
              <a:t>Composition operators – how inputs connected (x and y of mouse, buttons, output of one to input of another)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24600"/>
            <a:ext cx="2895600" cy="381000"/>
          </a:xfrm>
        </p:spPr>
        <p:txBody>
          <a:bodyPr/>
          <a:lstStyle/>
          <a:p>
            <a:pPr>
              <a:defRPr/>
            </a:pPr>
            <a:r>
              <a:rPr lang="en-US" altLang="en-US" smtClean="0"/>
              <a:t>© 2017 - Brad Myers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9FB47D-1E21-469F-B6EA-B1C51509F3F3}" type="slidenum">
              <a:rPr lang="en-US" altLang="en-US" smtClean="0"/>
              <a:pPr>
                <a:defRPr/>
              </a:pPr>
              <a:t>11</a:t>
            </a:fld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3276600" cy="2468562"/>
          </a:xfrm>
        </p:spPr>
        <p:txBody>
          <a:bodyPr/>
          <a:lstStyle/>
          <a:p>
            <a:r>
              <a:rPr lang="en-US" dirty="0" smtClean="0"/>
              <a:t>Card, Mackinlay,</a:t>
            </a:r>
            <a:br>
              <a:rPr lang="en-US" dirty="0" smtClean="0"/>
            </a:br>
            <a:r>
              <a:rPr lang="en-US" dirty="0" smtClean="0"/>
              <a:t>Robertson Model, cont.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9FB47D-1E21-469F-B6EA-B1C51509F3F3}" type="slidenum">
              <a:rPr lang="en-US" altLang="en-US" smtClean="0"/>
              <a:pPr>
                <a:defRPr/>
              </a:pPr>
              <a:t>12</a:t>
            </a:fld>
            <a:endParaRPr lang="en-US" altLang="en-US"/>
          </a:p>
        </p:txBody>
      </p:sp>
      <p:pic>
        <p:nvPicPr>
          <p:cNvPr id="542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99296" y="-1"/>
            <a:ext cx="5344703" cy="6858001"/>
          </a:xfrm>
          <a:prstGeom prst="rect">
            <a:avLst/>
          </a:prstGeom>
          <a:noFill/>
          <a:ln w="9525" cap="flat" cmpd="sng">
            <a:noFill/>
            <a:prstDash val="solid"/>
            <a:miter lim="800000"/>
            <a:headEnd type="none" w="med" len="med"/>
            <a:tailEnd type="none" w="med" len="med"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C19A69A-1334-46A6-A30B-582FFAC6D7A7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Model-View-Controller </a:t>
            </a:r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44116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600" dirty="0" smtClean="0"/>
              <a:t>Invented in Smalltalk, about 1980 </a:t>
            </a:r>
          </a:p>
          <a:p>
            <a:pPr eaLnBrk="1" hangingPunct="1">
              <a:lnSpc>
                <a:spcPct val="90000"/>
              </a:lnSpc>
            </a:pPr>
            <a:r>
              <a:rPr lang="en-US" sz="2600" dirty="0" smtClean="0"/>
              <a:t>Idea: separate out presentation (View), user input handling (Controller) and "semantics" (Model) which does the work </a:t>
            </a:r>
          </a:p>
          <a:p>
            <a:pPr eaLnBrk="1" hangingPunct="1">
              <a:lnSpc>
                <a:spcPct val="90000"/>
              </a:lnSpc>
            </a:pPr>
            <a:r>
              <a:rPr lang="en-US" sz="2600" dirty="0" smtClean="0"/>
              <a:t>Fairly straightforward in principal, hard to carry through </a:t>
            </a:r>
          </a:p>
          <a:p>
            <a:pPr eaLnBrk="1" hangingPunct="1">
              <a:lnSpc>
                <a:spcPct val="90000"/>
              </a:lnSpc>
            </a:pPr>
            <a:r>
              <a:rPr lang="en-US" sz="2600" dirty="0" smtClean="0"/>
              <a:t>Never adequately explained (one article, hard to find) </a:t>
            </a:r>
          </a:p>
          <a:p>
            <a:pPr eaLnBrk="1" hangingPunct="1">
              <a:lnSpc>
                <a:spcPct val="90000"/>
              </a:lnSpc>
            </a:pPr>
            <a:r>
              <a:rPr lang="en-US" sz="2600" dirty="0" smtClean="0"/>
              <a:t>Goals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200" dirty="0" smtClean="0"/>
              <a:t>program a new model, and then re-use existing views and controllers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200" dirty="0" smtClean="0"/>
              <a:t>multiple, different kinds of views on same model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26A7753-B48C-46E8-B450-144D72717BE6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MVC</a:t>
            </a:r>
          </a:p>
        </p:txBody>
      </p:sp>
      <p:pic>
        <p:nvPicPr>
          <p:cNvPr id="13316" name="Picture 4" descr="lect07multiview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76800" y="2057400"/>
            <a:ext cx="3932238" cy="3589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7" name="Picture 5" descr="lect7mfc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4800" y="2057400"/>
            <a:ext cx="3965575" cy="357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2666BF0-D51D-4831-BDA9-1CCC495C9327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MVC</a:t>
            </a:r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Views closely associated with controllers. </a:t>
            </a:r>
          </a:p>
          <a:p>
            <a:pPr eaLnBrk="1" hangingPunct="1"/>
            <a:r>
              <a:rPr lang="en-US" smtClean="0"/>
              <a:t>Each VC has one M; one M can have many VCs. </a:t>
            </a:r>
          </a:p>
          <a:p>
            <a:pPr lvl="1" eaLnBrk="1" hangingPunct="1"/>
            <a:r>
              <a:rPr lang="en-US" smtClean="0"/>
              <a:t>VCs know about their model explicitly, but M doesn't know about views </a:t>
            </a:r>
          </a:p>
          <a:p>
            <a:pPr lvl="1" eaLnBrk="1" hangingPunct="1"/>
            <a:r>
              <a:rPr lang="en-US" smtClean="0"/>
              <a:t>Changes in models broadcast to all "dependents" of a model using a standard protocol.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0FBFC1C-C145-46F1-9BF6-1658CAD63624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MVC</a:t>
            </a:r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600" b="1" smtClean="0"/>
              <a:t>Model</a:t>
            </a:r>
            <a:r>
              <a:rPr lang="en-US" sz="2600" smtClean="0"/>
              <a:t> </a:t>
            </a:r>
          </a:p>
          <a:p>
            <a:pPr lvl="1" eaLnBrk="1" hangingPunct="1"/>
            <a:r>
              <a:rPr lang="en-US" sz="2200" smtClean="0"/>
              <a:t>Simple as an integer for a counter; string for an editor </a:t>
            </a:r>
          </a:p>
          <a:p>
            <a:pPr lvl="1" eaLnBrk="1" hangingPunct="1"/>
            <a:r>
              <a:rPr lang="en-US" sz="2200" smtClean="0"/>
              <a:t>Complex as a molecular simulator </a:t>
            </a:r>
          </a:p>
          <a:p>
            <a:pPr eaLnBrk="1" hangingPunct="1"/>
            <a:r>
              <a:rPr lang="en-US" sz="2600" b="1" smtClean="0"/>
              <a:t>Views</a:t>
            </a:r>
            <a:r>
              <a:rPr lang="en-US" sz="2600" smtClean="0"/>
              <a:t> </a:t>
            </a:r>
          </a:p>
          <a:p>
            <a:pPr lvl="1" eaLnBrk="1" hangingPunct="1"/>
            <a:r>
              <a:rPr lang="en-US" sz="2200" smtClean="0"/>
              <a:t>Everything graphical </a:t>
            </a:r>
          </a:p>
          <a:p>
            <a:pPr lvl="1" eaLnBrk="1" hangingPunct="1"/>
            <a:r>
              <a:rPr lang="en-US" sz="2200" smtClean="0"/>
              <a:t>Layout, subviews, composites </a:t>
            </a:r>
          </a:p>
          <a:p>
            <a:pPr eaLnBrk="1" hangingPunct="1"/>
            <a:r>
              <a:rPr lang="en-US" sz="2600" b="1" smtClean="0"/>
              <a:t>Controller</a:t>
            </a:r>
            <a:r>
              <a:rPr lang="en-US" sz="2600" smtClean="0"/>
              <a:t> </a:t>
            </a:r>
          </a:p>
          <a:p>
            <a:pPr lvl="1" eaLnBrk="1" hangingPunct="1"/>
            <a:r>
              <a:rPr lang="en-US" sz="2200" smtClean="0"/>
              <a:t>Schedule interactions with other VCs </a:t>
            </a:r>
          </a:p>
          <a:p>
            <a:pPr lvl="1" eaLnBrk="1" hangingPunct="1"/>
            <a:r>
              <a:rPr lang="en-US" sz="2200" smtClean="0"/>
              <a:t>A menu is a controller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AE1F24D-D203-4AA0-807E-D1D4C92355B7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MVC</a:t>
            </a: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600" b="1" smtClean="0"/>
              <a:t>Standard interaction cycle:</a:t>
            </a:r>
            <a:r>
              <a:rPr lang="en-US" sz="2600" smtClean="0"/>
              <a:t> </a:t>
            </a:r>
          </a:p>
          <a:p>
            <a:pPr lvl="1" eaLnBrk="1" hangingPunct="1"/>
            <a:r>
              <a:rPr lang="en-US" sz="2200" smtClean="0"/>
              <a:t>User operates input device, controller notifies model to change, model broadcasts change notification to its dependent views, views update the screen. </a:t>
            </a:r>
          </a:p>
          <a:p>
            <a:pPr lvl="1" eaLnBrk="1" hangingPunct="1"/>
            <a:r>
              <a:rPr lang="en-US" sz="2200" smtClean="0"/>
              <a:t>Views can query the model </a:t>
            </a:r>
          </a:p>
          <a:p>
            <a:pPr eaLnBrk="1" hangingPunct="1"/>
            <a:r>
              <a:rPr lang="en-US" sz="2600" b="1" smtClean="0"/>
              <a:t>Problems</a:t>
            </a:r>
            <a:r>
              <a:rPr lang="en-US" sz="2600" smtClean="0"/>
              <a:t>: </a:t>
            </a:r>
          </a:p>
          <a:p>
            <a:pPr lvl="1" eaLnBrk="1" hangingPunct="1"/>
            <a:r>
              <a:rPr lang="en-US" sz="2200" smtClean="0"/>
              <a:t>Views and controllers tightly coupled </a:t>
            </a:r>
          </a:p>
          <a:p>
            <a:pPr lvl="1" eaLnBrk="1" hangingPunct="1"/>
            <a:r>
              <a:rPr lang="en-US" sz="2200" smtClean="0"/>
              <a:t>What is in each part? </a:t>
            </a:r>
          </a:p>
          <a:p>
            <a:pPr lvl="1" eaLnBrk="1" hangingPunct="1"/>
            <a:r>
              <a:rPr lang="en-US" sz="2200" smtClean="0"/>
              <a:t>Complexities with views with parts, controllers with sub-controllers, models with sub-models...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B12CD21-F1AE-4E77-9CCB-F87345248F89}" type="slidenum">
              <a:rPr lang="en-US" altLang="en-US"/>
              <a:pPr/>
              <a:t>18</a:t>
            </a:fld>
            <a:endParaRPr lang="en-US" altLang="en-US"/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Model-View</a:t>
            </a:r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Since hard to separate view and controller </a:t>
            </a:r>
          </a:p>
          <a:p>
            <a:pPr eaLnBrk="1" hangingPunct="1"/>
            <a:r>
              <a:rPr lang="en-US" smtClean="0"/>
              <a:t>Used by Andrew, InterViews </a:t>
            </a:r>
          </a:p>
          <a:p>
            <a:pPr eaLnBrk="1" hangingPunct="1"/>
            <a:r>
              <a:rPr lang="en-US" smtClean="0"/>
              <a:t>Primary goal: support multiple views of same data. </a:t>
            </a:r>
          </a:p>
          <a:p>
            <a:pPr lvl="1" eaLnBrk="1" hangingPunct="1"/>
            <a:r>
              <a:rPr lang="en-US" smtClean="0"/>
              <a:t>Simply switch views and see data differently </a:t>
            </a:r>
          </a:p>
          <a:p>
            <a:pPr eaLnBrk="1" hangingPunct="1"/>
            <a:r>
              <a:rPr lang="en-US" smtClean="0"/>
              <a:t>Put into Model "part that needs to be saved to a file" </a:t>
            </a:r>
          </a:p>
          <a:p>
            <a:pPr lvl="1" eaLnBrk="1" hangingPunct="1"/>
            <a:r>
              <a:rPr lang="en-US" smtClean="0"/>
              <a:t>but really need to save parts of the view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D29E1D6-B510-4FCE-8980-05F3203A1247}" type="slidenum">
              <a:rPr lang="en-US" altLang="en-US"/>
              <a:pPr/>
              <a:t>19</a:t>
            </a:fld>
            <a:endParaRPr lang="en-US" altLang="en-US"/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402638" cy="1752600"/>
          </a:xfrm>
        </p:spPr>
        <p:txBody>
          <a:bodyPr/>
          <a:lstStyle/>
          <a:p>
            <a:pPr eaLnBrk="1" hangingPunct="1"/>
            <a:r>
              <a:rPr lang="en-US" sz="3400" smtClean="0"/>
              <a:t>Later Models of</a:t>
            </a:r>
            <a:br>
              <a:rPr lang="en-US" sz="3400" smtClean="0"/>
            </a:br>
            <a:r>
              <a:rPr lang="en-US" sz="3400" smtClean="0"/>
              <a:t>Software</a:t>
            </a:r>
            <a:br>
              <a:rPr lang="en-US" sz="3400" smtClean="0"/>
            </a:br>
            <a:r>
              <a:rPr lang="en-US" sz="3400" smtClean="0"/>
              <a:t>Organization</a:t>
            </a:r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667000"/>
            <a:ext cx="8650288" cy="4075113"/>
          </a:xfrm>
        </p:spPr>
        <p:txBody>
          <a:bodyPr/>
          <a:lstStyle/>
          <a:p>
            <a:pPr eaLnBrk="1" hangingPunct="1"/>
            <a:r>
              <a:rPr lang="en-US" sz="2600" smtClean="0"/>
              <a:t>“Arch” model</a:t>
            </a:r>
          </a:p>
          <a:p>
            <a:pPr lvl="1" eaLnBrk="1" hangingPunct="1"/>
            <a:r>
              <a:rPr lang="en-US" sz="2200" smtClean="0">
                <a:cs typeface="Times New Roman" pitchFamily="18" charset="0"/>
              </a:rPr>
              <a:t>Bass, R. Faneuf, R. Little, N. Mayer, B. Pellegrino, S. Reed, R. Seacord, S. Sheppard, and M. Szczur, 1992. “A metamodel for the runtime architecture of an interactive system: the UIMS tool developers workshop”, </a:t>
            </a:r>
            <a:r>
              <a:rPr lang="en-US" sz="2200" i="1" smtClean="0">
                <a:cs typeface="Times New Roman" pitchFamily="18" charset="0"/>
              </a:rPr>
              <a:t>ACM SIGCHI Bulletin.</a:t>
            </a:r>
            <a:r>
              <a:rPr lang="en-US" sz="2200" smtClean="0">
                <a:cs typeface="Times New Roman" pitchFamily="18" charset="0"/>
              </a:rPr>
              <a:t> 24 (1), 32–37. Jan, 1992 </a:t>
            </a:r>
            <a:r>
              <a:rPr lang="en-US" sz="2200" smtClean="0">
                <a:latin typeface="Times New Roman" pitchFamily="18" charset="0"/>
                <a:cs typeface="Times New Roman" pitchFamily="18" charset="0"/>
                <a:hlinkClick r:id="rId3"/>
              </a:rPr>
              <a:t>http://doi.acm.org/10.1145/142394.142401</a:t>
            </a:r>
            <a:endParaRPr lang="en-US" sz="2200" smtClean="0">
              <a:cs typeface="Times New Roman" pitchFamily="18" charset="0"/>
            </a:endParaRPr>
          </a:p>
          <a:p>
            <a:pPr lvl="1" eaLnBrk="1" hangingPunct="1"/>
            <a:r>
              <a:rPr lang="en-US" sz="2200" smtClean="0">
                <a:cs typeface="Times New Roman" pitchFamily="18" charset="0"/>
              </a:rPr>
              <a:t>Adds abstract interface for the functional core</a:t>
            </a:r>
          </a:p>
          <a:p>
            <a:pPr lvl="1" eaLnBrk="1" hangingPunct="1"/>
            <a:r>
              <a:rPr lang="en-US" sz="2200" smtClean="0">
                <a:cs typeface="Times New Roman" pitchFamily="18" charset="0"/>
              </a:rPr>
              <a:t>Logical interaction layer: widget libraries and user interface toolkits such as Motif or MFC.</a:t>
            </a:r>
            <a:endParaRPr lang="en-US" sz="2200" smtClean="0"/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3238500" y="2552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pic>
        <p:nvPicPr>
          <p:cNvPr id="1843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343400" y="0"/>
            <a:ext cx="4800600" cy="315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944562"/>
          </a:xfrm>
        </p:spPr>
        <p:txBody>
          <a:bodyPr/>
          <a:lstStyle/>
          <a:p>
            <a:r>
              <a:rPr lang="en-US" dirty="0" smtClean="0"/>
              <a:t>Homework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30580"/>
            <a:ext cx="8458200" cy="4911725"/>
          </a:xfrm>
        </p:spPr>
        <p:txBody>
          <a:bodyPr/>
          <a:lstStyle/>
          <a:p>
            <a:r>
              <a:rPr lang="en-US" dirty="0" smtClean="0"/>
              <a:t>Demo of Toby Li’s implementation</a:t>
            </a:r>
          </a:p>
          <a:p>
            <a:r>
              <a:rPr lang="en-US" dirty="0" smtClean="0"/>
              <a:t>Redo </a:t>
            </a:r>
            <a:r>
              <a:rPr lang="en-US" dirty="0" smtClean="0"/>
              <a:t>by next </a:t>
            </a:r>
            <a:r>
              <a:rPr lang="en-US" dirty="0" smtClean="0"/>
              <a:t>Tuesday</a:t>
            </a: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9FB47D-1E21-469F-B6EA-B1C51509F3F3}" type="slidenum">
              <a:rPr lang="en-US" altLang="en-US" smtClean="0"/>
              <a:pPr>
                <a:defRPr/>
              </a:pPr>
              <a:t>2</a:t>
            </a:fld>
            <a:endParaRPr lang="en-US" altLang="en-US"/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58785888"/>
              </p:ext>
            </p:extLst>
          </p:nvPr>
        </p:nvGraphicFramePr>
        <p:xfrm>
          <a:off x="1447800" y="2057400"/>
          <a:ext cx="6248400" cy="365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839E480-47B3-4146-AA18-44A0EB29D714}" type="slidenum">
              <a:rPr lang="en-US" altLang="en-US"/>
              <a:pPr/>
              <a:t>20</a:t>
            </a:fld>
            <a:endParaRPr lang="en-US" altLang="en-US"/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800" smtClean="0"/>
              <a:t>Later </a:t>
            </a:r>
            <a:r>
              <a:rPr lang="en-US" smtClean="0"/>
              <a:t>Models of Software Organization</a:t>
            </a:r>
          </a:p>
        </p:txBody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47800"/>
            <a:ext cx="8650288" cy="5410200"/>
          </a:xfrm>
        </p:spPr>
        <p:txBody>
          <a:bodyPr/>
          <a:lstStyle/>
          <a:p>
            <a:pPr eaLnBrk="1" hangingPunct="1"/>
            <a:r>
              <a:rPr lang="en-US" dirty="0" smtClean="0"/>
              <a:t>PAC-</a:t>
            </a:r>
            <a:r>
              <a:rPr lang="en-US" dirty="0" err="1" smtClean="0"/>
              <a:t>Amodeus</a:t>
            </a:r>
            <a:endParaRPr lang="en-US" dirty="0" smtClean="0"/>
          </a:p>
          <a:p>
            <a:pPr lvl="1" eaLnBrk="1" hangingPunct="1"/>
            <a:r>
              <a:rPr lang="en-US" dirty="0" err="1" smtClean="0">
                <a:cs typeface="Times New Roman" pitchFamily="18" charset="0"/>
              </a:rPr>
              <a:t>Nigay</a:t>
            </a:r>
            <a:r>
              <a:rPr lang="en-US" dirty="0" smtClean="0">
                <a:cs typeface="Times New Roman" pitchFamily="18" charset="0"/>
              </a:rPr>
              <a:t>, L. and Coutaz, J., 1991. Building User Interfaces: Organizing Software Agents. In: </a:t>
            </a:r>
            <a:r>
              <a:rPr lang="en-US" i="1" dirty="0" smtClean="0">
                <a:cs typeface="Times New Roman" pitchFamily="18" charset="0"/>
              </a:rPr>
              <a:t>ESPRIT'91, Project </a:t>
            </a:r>
            <a:r>
              <a:rPr lang="en-US" i="1" dirty="0" err="1" smtClean="0">
                <a:cs typeface="Times New Roman" pitchFamily="18" charset="0"/>
              </a:rPr>
              <a:t>Nr</a:t>
            </a:r>
            <a:r>
              <a:rPr lang="en-US" i="1" dirty="0" smtClean="0">
                <a:cs typeface="Times New Roman" pitchFamily="18" charset="0"/>
              </a:rPr>
              <a:t>. 3066: AMODEUS (Assimilating Models of </a:t>
            </a:r>
            <a:r>
              <a:rPr lang="en-US" i="1" dirty="0" err="1" smtClean="0">
                <a:cs typeface="Times New Roman" pitchFamily="18" charset="0"/>
              </a:rPr>
              <a:t>DEsigners</a:t>
            </a:r>
            <a:r>
              <a:rPr lang="en-US" i="1" dirty="0" smtClean="0">
                <a:cs typeface="Times New Roman" pitchFamily="18" charset="0"/>
              </a:rPr>
              <a:t>, Users and Systems),</a:t>
            </a:r>
            <a:r>
              <a:rPr lang="en-US" dirty="0" smtClean="0">
                <a:cs typeface="Times New Roman" pitchFamily="18" charset="0"/>
              </a:rPr>
              <a:t> pp. 707–719.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hlinkClick r:id="rId3"/>
              </a:rPr>
              <a:t>http://citeseer.nj.nec.com/nigay91building.html</a:t>
            </a:r>
            <a:r>
              <a:rPr lang="en-US" dirty="0" smtClean="0">
                <a:cs typeface="Times New Roman" pitchFamily="18" charset="0"/>
              </a:rPr>
              <a:t>, or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hlinkClick r:id="rId4"/>
              </a:rPr>
              <a:t> http://iihm.imag.fr/publs/1991/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 eaLnBrk="1" hangingPunct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Tries to integrate MVC with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Arch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8C1118F-2FA7-4A47-81BE-B32F42FAB80E}" type="slidenum">
              <a:rPr lang="en-US" altLang="en-US"/>
              <a:pPr/>
              <a:t>21</a:t>
            </a:fld>
            <a:endParaRPr lang="en-US" altLang="en-US"/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Document Model</a:t>
            </a:r>
          </a:p>
        </p:txBody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Provided first by Smalltalk, MacApp</a:t>
            </a:r>
          </a:p>
          <a:p>
            <a:pPr lvl="1" eaLnBrk="1" hangingPunct="1"/>
            <a:r>
              <a:rPr lang="en-US" smtClean="0"/>
              <a:t>Also MacOS, Windows, etc.</a:t>
            </a:r>
          </a:p>
          <a:p>
            <a:pPr eaLnBrk="1" hangingPunct="1"/>
            <a:r>
              <a:rPr lang="en-US" smtClean="0"/>
              <a:t>Provide generic (empty) top-level classes that you subclass to implement the specific kind of application</a:t>
            </a:r>
          </a:p>
          <a:p>
            <a:pPr eaLnBrk="1" hangingPunct="1"/>
            <a:r>
              <a:rPr lang="en-US" smtClean="0"/>
              <a:t>UI Frameworks</a:t>
            </a:r>
          </a:p>
          <a:p>
            <a:pPr eaLnBrk="1" hangingPunct="1"/>
            <a:r>
              <a:rPr lang="en-US" smtClean="0"/>
              <a:t>Note: different from Web document </a:t>
            </a:r>
            <a:r>
              <a:rPr lang="en-US" smtClean="0">
                <a:solidFill>
                  <a:schemeClr val="tx2"/>
                </a:solidFill>
              </a:rPr>
              <a:t>object</a:t>
            </a:r>
            <a:r>
              <a:rPr lang="en-US" smtClean="0"/>
              <a:t> model (DOM)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0774A84-656A-4DC6-9F60-F1108BBB4096}" type="slidenum">
              <a:rPr lang="en-US" altLang="en-US"/>
              <a:pPr/>
              <a:t>22</a:t>
            </a:fld>
            <a:endParaRPr lang="en-US" altLang="en-US"/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Other Models</a:t>
            </a:r>
          </a:p>
        </p:txBody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229600" cy="4529137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600" dirty="0" smtClean="0"/>
              <a:t>Producer – Consumer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200" dirty="0" smtClean="0"/>
              <a:t>Like Unix pipes</a:t>
            </a:r>
          </a:p>
          <a:p>
            <a:pPr eaLnBrk="1" hangingPunct="1">
              <a:lnSpc>
                <a:spcPct val="80000"/>
              </a:lnSpc>
            </a:pPr>
            <a:r>
              <a:rPr lang="en-US" sz="2600" dirty="0" smtClean="0"/>
              <a:t>Client – Server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200" dirty="0" smtClean="0"/>
              <a:t>X server</a:t>
            </a:r>
          </a:p>
          <a:p>
            <a:pPr eaLnBrk="1" hangingPunct="1">
              <a:lnSpc>
                <a:spcPct val="80000"/>
              </a:lnSpc>
            </a:pPr>
            <a:r>
              <a:rPr lang="en-US" sz="2600" dirty="0" smtClean="0"/>
              <a:t>Peer to peer</a:t>
            </a:r>
          </a:p>
          <a:p>
            <a:pPr eaLnBrk="1" hangingPunct="1">
              <a:lnSpc>
                <a:spcPct val="80000"/>
              </a:lnSpc>
            </a:pPr>
            <a:r>
              <a:rPr lang="en-US" sz="2600" dirty="0" smtClean="0"/>
              <a:t>Networking or OS multi-layer models</a:t>
            </a:r>
          </a:p>
          <a:p>
            <a:pPr eaLnBrk="1" hangingPunct="1">
              <a:lnSpc>
                <a:spcPct val="80000"/>
              </a:lnSpc>
            </a:pPr>
            <a:r>
              <a:rPr lang="en-US" sz="2600" dirty="0" smtClean="0"/>
              <a:t>Service Oriented Architecture</a:t>
            </a:r>
          </a:p>
          <a:p>
            <a:pPr eaLnBrk="1" hangingPunct="1">
              <a:lnSpc>
                <a:spcPct val="80000"/>
              </a:lnSpc>
            </a:pPr>
            <a:r>
              <a:rPr lang="en-US" sz="2600" dirty="0" smtClean="0"/>
              <a:t>(All of the “Design Patterns” in the “gang of four” book)</a:t>
            </a:r>
          </a:p>
          <a:p>
            <a:pPr eaLnBrk="1" hangingPunct="1">
              <a:lnSpc>
                <a:spcPct val="80000"/>
              </a:lnSpc>
            </a:pPr>
            <a:r>
              <a:rPr lang="en-US" sz="2600" dirty="0" smtClean="0"/>
              <a:t>“Domain-Driven Design” book</a:t>
            </a:r>
          </a:p>
          <a:p>
            <a:pPr eaLnBrk="1" hangingPunct="1">
              <a:lnSpc>
                <a:spcPct val="80000"/>
              </a:lnSpc>
            </a:pPr>
            <a:r>
              <a:rPr lang="en-US" sz="2600" dirty="0" smtClean="0"/>
              <a:t>Model-driven design (different use of “model”)</a:t>
            </a:r>
          </a:p>
          <a:p>
            <a:pPr eaLnBrk="1" hangingPunct="1">
              <a:lnSpc>
                <a:spcPct val="80000"/>
              </a:lnSpc>
            </a:pPr>
            <a:r>
              <a:rPr lang="en-US" sz="2600" dirty="0" err="1" smtClean="0"/>
              <a:t>Fitt’s</a:t>
            </a:r>
            <a:r>
              <a:rPr lang="en-US" sz="2600" dirty="0" smtClean="0"/>
              <a:t> law – model for evaluation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7CF6A0C-1526-479A-8F2B-9EE97C1FBD8F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Software Organizations 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Ways to organize code, rather than tools. </a:t>
            </a:r>
          </a:p>
          <a:p>
            <a:pPr eaLnBrk="1" hangingPunct="1"/>
            <a:r>
              <a:rPr lang="en-US" smtClean="0"/>
              <a:t>"Models" </a:t>
            </a:r>
          </a:p>
          <a:p>
            <a:pPr eaLnBrk="1" hangingPunct="1"/>
            <a:r>
              <a:rPr lang="en-US" smtClean="0"/>
              <a:t>Helps think about modularization and organization. </a:t>
            </a:r>
          </a:p>
          <a:p>
            <a:pPr eaLnBrk="1" hangingPunct="1"/>
            <a:r>
              <a:rPr lang="en-US" smtClean="0"/>
              <a:t>Goal: separation of UI and rest of software = “semantics”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A51344D-3C7A-452B-AC47-D40A1BD9AE62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000" smtClean="0"/>
              <a:t>Conceptual-Semantic-Syntactic-Lexical-Pragmatic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/>
              <a:t>Derived from compiler theory and language work. 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Mostly relevant to older, non-DM interfaces </a:t>
            </a:r>
          </a:p>
          <a:p>
            <a:pPr eaLnBrk="1" hangingPunct="1">
              <a:lnSpc>
                <a:spcPct val="90000"/>
              </a:lnSpc>
            </a:pPr>
            <a:r>
              <a:rPr lang="en-US" b="1" dirty="0" smtClean="0"/>
              <a:t>Pragmatic  </a:t>
            </a:r>
            <a:r>
              <a:rPr lang="en-US" dirty="0" smtClean="0"/>
              <a:t>(as subdivided by Buxton) 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How the physical input devices work 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required "gestures" to make the input. 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Ergonomics </a:t>
            </a:r>
            <a:endParaRPr lang="en-US" dirty="0" smtClean="0"/>
          </a:p>
          <a:p>
            <a:pPr lvl="1" eaLnBrk="1" hangingPunct="1">
              <a:lnSpc>
                <a:spcPct val="90000"/>
              </a:lnSpc>
            </a:pPr>
            <a:r>
              <a:rPr lang="en-US" i="1" dirty="0" smtClean="0"/>
              <a:t>skilled performance</a:t>
            </a:r>
            <a:r>
              <a:rPr lang="en-US" dirty="0" smtClean="0"/>
              <a:t>: "muscle </a:t>
            </a:r>
            <a:r>
              <a:rPr lang="en-US" dirty="0" smtClean="0"/>
              <a:t>memory" </a:t>
            </a:r>
            <a:endParaRPr lang="en-US" dirty="0" smtClean="0"/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press down and hold, vs. </a:t>
            </a:r>
            <a:r>
              <a:rPr lang="en-US" dirty="0" smtClean="0"/>
              <a:t>click-click</a:t>
            </a: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B3634F4-CC5A-4E5F-8055-34467CB3FB50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000" dirty="0" smtClean="0"/>
              <a:t>Conceptual-Semantic-Syntactic-Lexical-Pragmatic, cont.</a:t>
            </a:r>
            <a:endParaRPr lang="en-US" dirty="0" smtClean="0"/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4833937"/>
          </a:xfrm>
        </p:spPr>
        <p:txBody>
          <a:bodyPr/>
          <a:lstStyle/>
          <a:p>
            <a:pPr eaLnBrk="1" hangingPunct="1"/>
            <a:r>
              <a:rPr lang="en-US" b="1" dirty="0" smtClean="0"/>
              <a:t>Lexical</a:t>
            </a:r>
            <a:r>
              <a:rPr lang="en-US" dirty="0" smtClean="0"/>
              <a:t> (as subdivided by Buxton) </a:t>
            </a:r>
          </a:p>
          <a:p>
            <a:pPr lvl="1" eaLnBrk="1" hangingPunct="1"/>
            <a:r>
              <a:rPr lang="en-US" dirty="0" smtClean="0"/>
              <a:t>spelling and composition of tokens </a:t>
            </a:r>
          </a:p>
          <a:p>
            <a:pPr lvl="2" eaLnBrk="1" hangingPunct="1"/>
            <a:r>
              <a:rPr lang="en-US" dirty="0" smtClean="0"/>
              <a:t>“add” vs. “append” vs. “^a” vs.   </a:t>
            </a:r>
          </a:p>
          <a:p>
            <a:pPr lvl="1" eaLnBrk="1" hangingPunct="1"/>
            <a:r>
              <a:rPr lang="en-US" dirty="0" smtClean="0"/>
              <a:t>Where items are placed on the display </a:t>
            </a:r>
          </a:p>
          <a:p>
            <a:pPr lvl="1" eaLnBrk="1" hangingPunct="1"/>
            <a:r>
              <a:rPr lang="en-US" dirty="0" smtClean="0"/>
              <a:t>“Key-stroke” level analysis </a:t>
            </a:r>
          </a:p>
          <a:p>
            <a:pPr lvl="1" eaLnBrk="1" hangingPunct="1"/>
            <a:r>
              <a:rPr lang="en-US" dirty="0" smtClean="0"/>
              <a:t>For input, is the design of the interaction techniques:</a:t>
            </a:r>
          </a:p>
          <a:p>
            <a:pPr lvl="2" eaLnBrk="1" hangingPunct="1"/>
            <a:r>
              <a:rPr lang="en-US" dirty="0" smtClean="0"/>
              <a:t>how mouse and keyboard combined into menu, button, string, pick, etc.</a:t>
            </a:r>
          </a:p>
        </p:txBody>
      </p:sp>
      <p:pic>
        <p:nvPicPr>
          <p:cNvPr id="6149" name="Picture 4" descr="lect07ico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62600" y="2667000"/>
            <a:ext cx="523875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0AB2EE9-8F70-4292-8E4B-6C723DAC52B9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buClr>
                <a:schemeClr val="folHlink"/>
              </a:buClr>
              <a:buSzPct val="60000"/>
            </a:pPr>
            <a:r>
              <a:rPr lang="en-US" sz="3000" dirty="0" smtClean="0"/>
              <a:t>Conceptual-Semantic-Syntactic-Lexical-Pragmatic, cont.</a:t>
            </a:r>
            <a:endParaRPr lang="en-US" dirty="0" smtClean="0"/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>Syntactic</a:t>
            </a:r>
            <a:r>
              <a:rPr lang="en-US" dirty="0" smtClean="0"/>
              <a:t> </a:t>
            </a:r>
          </a:p>
          <a:p>
            <a:pPr lvl="1" eaLnBrk="1" hangingPunct="1">
              <a:buClr>
                <a:schemeClr val="folHlink"/>
              </a:buClr>
              <a:buSzPct val="60000"/>
            </a:pPr>
            <a:r>
              <a:rPr lang="en-US" dirty="0" smtClean="0"/>
              <a:t>sequence of inputs and outputs. </a:t>
            </a:r>
          </a:p>
          <a:p>
            <a:pPr lvl="1" eaLnBrk="1" hangingPunct="1">
              <a:buClr>
                <a:schemeClr val="folHlink"/>
              </a:buClr>
              <a:buSzPct val="60000"/>
            </a:pPr>
            <a:r>
              <a:rPr lang="en-US" dirty="0" smtClean="0"/>
              <a:t>For input, the sequence may be represented as a grammar: </a:t>
            </a:r>
          </a:p>
          <a:p>
            <a:pPr lvl="2" eaLnBrk="1" hangingPunct="1">
              <a:buSzPct val="60000"/>
            </a:pPr>
            <a:r>
              <a:rPr lang="en-US" dirty="0" smtClean="0"/>
              <a:t>rules for combining tokens into a legal sentence </a:t>
            </a:r>
          </a:p>
          <a:p>
            <a:pPr lvl="1" eaLnBrk="1" hangingPunct="1">
              <a:buClr>
                <a:schemeClr val="folHlink"/>
              </a:buClr>
              <a:buSzPct val="60000"/>
            </a:pPr>
            <a:r>
              <a:rPr lang="en-US" dirty="0" smtClean="0"/>
              <a:t>For output, includes spatial and temporal factors </a:t>
            </a:r>
          </a:p>
          <a:p>
            <a:pPr lvl="1" eaLnBrk="1" hangingPunct="1">
              <a:buClr>
                <a:schemeClr val="folHlink"/>
              </a:buClr>
              <a:buSzPct val="60000"/>
            </a:pPr>
            <a:r>
              <a:rPr lang="en-US" dirty="0" smtClean="0"/>
              <a:t>Example: prefix vs. postfix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52C2B78-0516-4820-A0B7-BC7EF1878FB3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buClr>
                <a:schemeClr val="folHlink"/>
              </a:buClr>
              <a:buSzPct val="60000"/>
            </a:pPr>
            <a:r>
              <a:rPr lang="en-US" sz="3000" smtClean="0"/>
              <a:t>Conceptual-Semantic-Syntactic-Lexical-Pragmatic, cont.</a:t>
            </a:r>
            <a:endParaRPr lang="en-US" b="0" smtClean="0"/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650288" cy="5257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b="1" dirty="0" smtClean="0"/>
              <a:t>Semantic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functionality of the system; what can be expressed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What information is needed for each operation on object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What errors can occur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Semantic vs. UI is key issue in UI tools</a:t>
            </a:r>
          </a:p>
          <a:p>
            <a:pPr lvl="2" eaLnBrk="1" hangingPunct="1">
              <a:lnSpc>
                <a:spcPct val="90000"/>
              </a:lnSpc>
            </a:pPr>
            <a:r>
              <a:rPr lang="en-US" dirty="0" smtClean="0"/>
              <a:t>but "semantic" is different than meaning in compilers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"Semantic Feedback“</a:t>
            </a:r>
          </a:p>
          <a:p>
            <a:pPr lvl="2" eaLnBrk="1" hangingPunct="1">
              <a:lnSpc>
                <a:spcPct val="90000"/>
              </a:lnSpc>
            </a:pPr>
            <a:r>
              <a:rPr lang="en-US" dirty="0" smtClean="0"/>
              <a:t>Depends on </a:t>
            </a:r>
            <a:r>
              <a:rPr lang="en-US" i="1" dirty="0" smtClean="0"/>
              <a:t>meaning</a:t>
            </a:r>
            <a:r>
              <a:rPr lang="en-US" dirty="0" smtClean="0"/>
              <a:t> of items</a:t>
            </a:r>
          </a:p>
          <a:p>
            <a:pPr lvl="2" eaLnBrk="1" hangingPunct="1">
              <a:lnSpc>
                <a:spcPct val="90000"/>
              </a:lnSpc>
            </a:pPr>
            <a:r>
              <a:rPr lang="en-US" dirty="0" smtClean="0"/>
              <a:t>Example: only appropriate items highlight during drag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15ABC8-2E2D-4D76-AD67-D1CB14D920AE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000" smtClean="0"/>
              <a:t>Conceptual-Semantic-Syntactic-Lexical-Pragmatic, cont.</a:t>
            </a:r>
            <a:endParaRPr lang="en-US" b="0" smtClean="0"/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524000"/>
            <a:ext cx="8955088" cy="5181600"/>
          </a:xfrm>
        </p:spPr>
        <p:txBody>
          <a:bodyPr/>
          <a:lstStyle/>
          <a:p>
            <a:pPr marL="334963" indent="-334963" eaLnBrk="1" hangingPunct="1"/>
            <a:r>
              <a:rPr lang="en-US" sz="2600" b="1" smtClean="0"/>
              <a:t>Conceptual</a:t>
            </a:r>
            <a:r>
              <a:rPr lang="en-US" sz="2600" smtClean="0"/>
              <a:t> (definition from Foley &amp; Van Dam text, 1st edition)</a:t>
            </a:r>
          </a:p>
          <a:p>
            <a:pPr marL="863600" lvl="1" indent="-290513" eaLnBrk="1" hangingPunct="1"/>
            <a:r>
              <a:rPr lang="en-US" sz="2200" smtClean="0"/>
              <a:t>key application concepts that must be understood by user</a:t>
            </a:r>
          </a:p>
          <a:p>
            <a:pPr marL="863600" lvl="1" indent="-290513" eaLnBrk="1" hangingPunct="1"/>
            <a:r>
              <a:rPr lang="en-US" sz="2200" smtClean="0"/>
              <a:t>User model</a:t>
            </a:r>
          </a:p>
          <a:p>
            <a:pPr marL="1314450" lvl="2" indent="-231775" eaLnBrk="1" hangingPunct="1">
              <a:buSzTx/>
              <a:buFont typeface="Wingdings" pitchFamily="2" charset="2"/>
              <a:buAutoNum type="arabicPeriod"/>
            </a:pPr>
            <a:r>
              <a:rPr lang="en-US" sz="2100" smtClean="0"/>
              <a:t>Objects and classes of objects</a:t>
            </a:r>
          </a:p>
          <a:p>
            <a:pPr marL="1314450" lvl="2" indent="-231775" eaLnBrk="1" hangingPunct="1">
              <a:buSzTx/>
              <a:buFont typeface="Wingdings" pitchFamily="2" charset="2"/>
              <a:buAutoNum type="arabicPeriod"/>
            </a:pPr>
            <a:r>
              <a:rPr lang="en-US" sz="2100" smtClean="0"/>
              <a:t>Relationships among them</a:t>
            </a:r>
          </a:p>
          <a:p>
            <a:pPr marL="1314450" lvl="2" indent="-231775" eaLnBrk="1" hangingPunct="1">
              <a:buSzTx/>
              <a:buFont typeface="Wingdings" pitchFamily="2" charset="2"/>
              <a:buAutoNum type="arabicPeriod"/>
            </a:pPr>
            <a:r>
              <a:rPr lang="en-US" sz="2100" smtClean="0"/>
              <a:t>Operations on them</a:t>
            </a:r>
          </a:p>
          <a:p>
            <a:pPr marL="1711325" lvl="3" indent="-282575" eaLnBrk="1" hangingPunct="1"/>
            <a:r>
              <a:rPr lang="en-US" smtClean="0"/>
              <a:t>Example: text editor</a:t>
            </a:r>
          </a:p>
          <a:p>
            <a:pPr marL="2116138" lvl="4" indent="-280988" eaLnBrk="1" hangingPunct="1"/>
            <a:r>
              <a:rPr lang="en-US" smtClean="0"/>
              <a:t>objects = characters, files, paragraphs</a:t>
            </a:r>
          </a:p>
          <a:p>
            <a:pPr marL="2116138" lvl="4" indent="-280988" eaLnBrk="1" hangingPunct="1"/>
            <a:r>
              <a:rPr lang="en-US" smtClean="0"/>
              <a:t>relationships = files contain paragraphs contain chars</a:t>
            </a:r>
          </a:p>
          <a:p>
            <a:pPr marL="2116138" lvl="4" indent="-280988" eaLnBrk="1" hangingPunct="1"/>
            <a:r>
              <a:rPr lang="en-US" smtClean="0"/>
              <a:t>operations = insert, delete, etc.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66CF7F8-FBDA-4374-AA88-E4E41BBB8270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Seeheim Model </a:t>
            </a:r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371600"/>
            <a:ext cx="8650288" cy="4532313"/>
          </a:xfrm>
        </p:spPr>
        <p:txBody>
          <a:bodyPr/>
          <a:lstStyle/>
          <a:p>
            <a:pPr eaLnBrk="1" hangingPunct="1"/>
            <a:r>
              <a:rPr lang="en-US" sz="2100" smtClean="0"/>
              <a:t>Resulted from the 1st UI software tools workshop which took place in Seeheim, Germany. Nov 1-3, 1983. </a:t>
            </a:r>
          </a:p>
          <a:p>
            <a:pPr eaLnBrk="1" hangingPunct="1"/>
            <a:r>
              <a:rPr lang="en-US" sz="2100" smtClean="0"/>
              <a:t>Logical model of a UIMS </a:t>
            </a:r>
          </a:p>
          <a:p>
            <a:pPr lvl="1" eaLnBrk="1" hangingPunct="1"/>
            <a:r>
              <a:rPr lang="en-US" sz="2000" smtClean="0"/>
              <a:t>UIMS = User Interface Management System (old name for user interface software) </a:t>
            </a:r>
          </a:p>
          <a:p>
            <a:pPr lvl="1" eaLnBrk="1" hangingPunct="1"/>
            <a:r>
              <a:rPr lang="en-US" sz="2000" smtClean="0"/>
              <a:t>All UI software must support these components, but are they separated? How interface? 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2017 - Brad Myers</a:t>
            </a:r>
            <a:endParaRPr lang="en-US" altLang="en-US"/>
          </a:p>
        </p:txBody>
      </p:sp>
      <p:pic>
        <p:nvPicPr>
          <p:cNvPr id="10245" name="Picture 4" descr="lect07seeheim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57250" y="3984567"/>
            <a:ext cx="74295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ecture template_polo">
  <a:themeElements>
    <a:clrScheme name="lecture template_polo 9">
      <a:dk1>
        <a:srgbClr val="000000"/>
      </a:dk1>
      <a:lt1>
        <a:srgbClr val="FFFFFF"/>
      </a:lt1>
      <a:dk2>
        <a:srgbClr val="7C1302"/>
      </a:dk2>
      <a:lt2>
        <a:srgbClr val="CC9900"/>
      </a:lt2>
      <a:accent1>
        <a:srgbClr val="CC9900"/>
      </a:accent1>
      <a:accent2>
        <a:srgbClr val="CC3300"/>
      </a:accent2>
      <a:accent3>
        <a:srgbClr val="FFFFFF"/>
      </a:accent3>
      <a:accent4>
        <a:srgbClr val="000000"/>
      </a:accent4>
      <a:accent5>
        <a:srgbClr val="E2CAAA"/>
      </a:accent5>
      <a:accent6>
        <a:srgbClr val="B92D00"/>
      </a:accent6>
      <a:hlink>
        <a:srgbClr val="808080"/>
      </a:hlink>
      <a:folHlink>
        <a:srgbClr val="CCCC66"/>
      </a:folHlink>
    </a:clrScheme>
    <a:fontScheme name="lecture template_pol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ecture template_polo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template_polo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lecture template</Template>
  <TotalTime>19624</TotalTime>
  <Words>1222</Words>
  <Application>Microsoft Office PowerPoint</Application>
  <PresentationFormat>On-screen Show (4:3)</PresentationFormat>
  <Paragraphs>216</Paragraphs>
  <Slides>22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Tahoma</vt:lpstr>
      <vt:lpstr>Times New Roman</vt:lpstr>
      <vt:lpstr>Wingdings</vt:lpstr>
      <vt:lpstr>lecture template_polo</vt:lpstr>
      <vt:lpstr>Lecture 9: Software Organizations: Lexical-Syntax-Semantics, Seeheim Model, MVC</vt:lpstr>
      <vt:lpstr>Homework 2</vt:lpstr>
      <vt:lpstr>Software Organizations </vt:lpstr>
      <vt:lpstr>Conceptual-Semantic-Syntactic-Lexical-Pragmatic</vt:lpstr>
      <vt:lpstr>Conceptual-Semantic-Syntactic-Lexical-Pragmatic, cont.</vt:lpstr>
      <vt:lpstr>Conceptual-Semantic-Syntactic-Lexical-Pragmatic, cont.</vt:lpstr>
      <vt:lpstr>Conceptual-Semantic-Syntactic-Lexical-Pragmatic, cont.</vt:lpstr>
      <vt:lpstr>Conceptual-Semantic-Syntactic-Lexical-Pragmatic, cont.</vt:lpstr>
      <vt:lpstr>Seeheim Model </vt:lpstr>
      <vt:lpstr>Seeheim Model</vt:lpstr>
      <vt:lpstr>Card, Mackinlay, Robertson model</vt:lpstr>
      <vt:lpstr>Card, Mackinlay, Robertson Model, cont.</vt:lpstr>
      <vt:lpstr>Model-View-Controller </vt:lpstr>
      <vt:lpstr>MVC</vt:lpstr>
      <vt:lpstr>MVC</vt:lpstr>
      <vt:lpstr>MVC</vt:lpstr>
      <vt:lpstr>MVC</vt:lpstr>
      <vt:lpstr>Model-View</vt:lpstr>
      <vt:lpstr>Later Models of Software Organization</vt:lpstr>
      <vt:lpstr>Later Models of Software Organization</vt:lpstr>
      <vt:lpstr>Document Model</vt:lpstr>
      <vt:lpstr>Other Models</vt:lpstr>
    </vt:vector>
  </TitlesOfParts>
  <Company>Carnegie Mellon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9: Software Organizations: Lexical-Syntax-Semantics, Seeheim Model, MVC</dc:title>
  <dc:creator>Brad Myers</dc:creator>
  <cp:lastModifiedBy>Brad A. Myers</cp:lastModifiedBy>
  <cp:revision>76</cp:revision>
  <cp:lastPrinted>1601-01-01T00:00:00Z</cp:lastPrinted>
  <dcterms:created xsi:type="dcterms:W3CDTF">2001-06-15T20:03:27Z</dcterms:created>
  <dcterms:modified xsi:type="dcterms:W3CDTF">2017-02-21T20:03:49Z</dcterms:modified>
</cp:coreProperties>
</file>