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9" r:id="rId1"/>
  </p:sldMasterIdLst>
  <p:notesMasterIdLst>
    <p:notesMasterId r:id="rId35"/>
  </p:notesMasterIdLst>
  <p:sldIdLst>
    <p:sldId id="256" r:id="rId2"/>
    <p:sldId id="257" r:id="rId3"/>
    <p:sldId id="317" r:id="rId4"/>
    <p:sldId id="319" r:id="rId5"/>
    <p:sldId id="320" r:id="rId6"/>
    <p:sldId id="258" r:id="rId7"/>
    <p:sldId id="259" r:id="rId8"/>
    <p:sldId id="260" r:id="rId9"/>
    <p:sldId id="261" r:id="rId10"/>
    <p:sldId id="262" r:id="rId11"/>
    <p:sldId id="263" r:id="rId12"/>
    <p:sldId id="265" r:id="rId13"/>
    <p:sldId id="266" r:id="rId14"/>
    <p:sldId id="267" r:id="rId15"/>
    <p:sldId id="268" r:id="rId16"/>
    <p:sldId id="322" r:id="rId17"/>
    <p:sldId id="269" r:id="rId18"/>
    <p:sldId id="329" r:id="rId19"/>
    <p:sldId id="270" r:id="rId20"/>
    <p:sldId id="271" r:id="rId21"/>
    <p:sldId id="272" r:id="rId22"/>
    <p:sldId id="273" r:id="rId23"/>
    <p:sldId id="274" r:id="rId24"/>
    <p:sldId id="275" r:id="rId25"/>
    <p:sldId id="276" r:id="rId26"/>
    <p:sldId id="324" r:id="rId27"/>
    <p:sldId id="325" r:id="rId28"/>
    <p:sldId id="328" r:id="rId29"/>
    <p:sldId id="277" r:id="rId30"/>
    <p:sldId id="279" r:id="rId31"/>
    <p:sldId id="327" r:id="rId32"/>
    <p:sldId id="278" r:id="rId33"/>
    <p:sldId id="326" r:id="rId34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E0000"/>
    <a:srgbClr val="33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59" autoAdjust="0"/>
    <p:restoredTop sz="94581" autoAdjust="0"/>
  </p:normalViewPr>
  <p:slideViewPr>
    <p:cSldViewPr>
      <p:cViewPr varScale="1">
        <p:scale>
          <a:sx n="73" d="100"/>
          <a:sy n="73" d="100"/>
        </p:scale>
        <p:origin x="102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  <p:sld r:id="rId2" collapse="1"/>
      <p:sld r:id="rId3" collapse="1"/>
      <p:sld r:id="rId4" collapse="1"/>
      <p:sld r:id="rId5" collapse="1"/>
      <p:sld r:id="rId6" collapse="1"/>
      <p:sld r:id="rId7" collapse="1"/>
      <p:sld r:id="rId8" collapse="1"/>
      <p:sld r:id="rId9" collapse="1"/>
      <p:sld r:id="rId10" collapse="1"/>
      <p:sld r:id="rId11" collapse="1"/>
      <p:sld r:id="rId12" collapse="1"/>
      <p:sld r:id="rId13" collapse="1"/>
      <p:sld r:id="rId14" collapse="1"/>
      <p:sld r:id="rId15" collapse="1"/>
      <p:sld r:id="rId16" collapse="1"/>
      <p:sld r:id="rId17" collapse="1"/>
      <p:sld r:id="rId18" collapse="1"/>
      <p:sld r:id="rId19" collapse="1"/>
      <p:sld r:id="rId20" collapse="1"/>
      <p:sld r:id="rId21" collapse="1"/>
      <p:sld r:id="rId22" collapse="1"/>
      <p:sld r:id="rId23" collapse="1"/>
      <p:sld r:id="rId24" collapse="1"/>
      <p:sld r:id="rId25" collapse="1"/>
      <p:sld r:id="rId26" collapse="1"/>
      <p:sld r:id="rId27" collapse="1"/>
      <p:sld r:id="rId28" collapse="1"/>
      <p:sld r:id="rId29" collapse="1"/>
    </p:sldLst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notesMaster" Target="notesMasters/notesMaster1.xml"/></Relationships>
</file>

<file path=ppt/_rels/viewProps.xml.rels><?xml version="1.0" encoding="UTF-8" standalone="yes"?>
<Relationships xmlns="http://schemas.openxmlformats.org/package/2006/relationships"><Relationship Id="rId8" Type="http://schemas.openxmlformats.org/officeDocument/2006/relationships/slide" Target="slides/slide10.xml"/><Relationship Id="rId13" Type="http://schemas.openxmlformats.org/officeDocument/2006/relationships/slide" Target="slides/slide15.xml"/><Relationship Id="rId18" Type="http://schemas.openxmlformats.org/officeDocument/2006/relationships/slide" Target="slides/slide20.xml"/><Relationship Id="rId26" Type="http://schemas.openxmlformats.org/officeDocument/2006/relationships/slide" Target="slides/slide28.xml"/><Relationship Id="rId3" Type="http://schemas.openxmlformats.org/officeDocument/2006/relationships/slide" Target="slides/slide4.xml"/><Relationship Id="rId21" Type="http://schemas.openxmlformats.org/officeDocument/2006/relationships/slide" Target="slides/slide23.xml"/><Relationship Id="rId7" Type="http://schemas.openxmlformats.org/officeDocument/2006/relationships/slide" Target="slides/slide8.xml"/><Relationship Id="rId12" Type="http://schemas.openxmlformats.org/officeDocument/2006/relationships/slide" Target="slides/slide14.xml"/><Relationship Id="rId17" Type="http://schemas.openxmlformats.org/officeDocument/2006/relationships/slide" Target="slides/slide19.xml"/><Relationship Id="rId25" Type="http://schemas.openxmlformats.org/officeDocument/2006/relationships/slide" Target="slides/slide27.xml"/><Relationship Id="rId2" Type="http://schemas.openxmlformats.org/officeDocument/2006/relationships/slide" Target="slides/slide3.xml"/><Relationship Id="rId16" Type="http://schemas.openxmlformats.org/officeDocument/2006/relationships/slide" Target="slides/slide18.xml"/><Relationship Id="rId20" Type="http://schemas.openxmlformats.org/officeDocument/2006/relationships/slide" Target="slides/slide22.xml"/><Relationship Id="rId29" Type="http://schemas.openxmlformats.org/officeDocument/2006/relationships/slide" Target="slides/slide33.xml"/><Relationship Id="rId1" Type="http://schemas.openxmlformats.org/officeDocument/2006/relationships/slide" Target="slides/slide1.xml"/><Relationship Id="rId6" Type="http://schemas.openxmlformats.org/officeDocument/2006/relationships/slide" Target="slides/slide7.xml"/><Relationship Id="rId11" Type="http://schemas.openxmlformats.org/officeDocument/2006/relationships/slide" Target="slides/slide13.xml"/><Relationship Id="rId24" Type="http://schemas.openxmlformats.org/officeDocument/2006/relationships/slide" Target="slides/slide26.xml"/><Relationship Id="rId5" Type="http://schemas.openxmlformats.org/officeDocument/2006/relationships/slide" Target="slides/slide6.xml"/><Relationship Id="rId15" Type="http://schemas.openxmlformats.org/officeDocument/2006/relationships/slide" Target="slides/slide17.xml"/><Relationship Id="rId23" Type="http://schemas.openxmlformats.org/officeDocument/2006/relationships/slide" Target="slides/slide25.xml"/><Relationship Id="rId28" Type="http://schemas.openxmlformats.org/officeDocument/2006/relationships/slide" Target="slides/slide32.xml"/><Relationship Id="rId10" Type="http://schemas.openxmlformats.org/officeDocument/2006/relationships/slide" Target="slides/slide12.xml"/><Relationship Id="rId19" Type="http://schemas.openxmlformats.org/officeDocument/2006/relationships/slide" Target="slides/slide21.xml"/><Relationship Id="rId4" Type="http://schemas.openxmlformats.org/officeDocument/2006/relationships/slide" Target="slides/slide5.xml"/><Relationship Id="rId9" Type="http://schemas.openxmlformats.org/officeDocument/2006/relationships/slide" Target="slides/slide11.xml"/><Relationship Id="rId14" Type="http://schemas.openxmlformats.org/officeDocument/2006/relationships/slide" Target="slides/slide16.xml"/><Relationship Id="rId22" Type="http://schemas.openxmlformats.org/officeDocument/2006/relationships/slide" Target="slides/slide24.xml"/><Relationship Id="rId27" Type="http://schemas.openxmlformats.org/officeDocument/2006/relationships/slide" Target="slides/slide3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ahoma" charset="0"/>
              </a:defRPr>
            </a:lvl1pPr>
          </a:lstStyle>
          <a:p>
            <a:endParaRPr lang="en-US"/>
          </a:p>
        </p:txBody>
      </p:sp>
      <p:sp>
        <p:nvSpPr>
          <p:cNvPr id="11264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ahoma" charset="0"/>
              </a:defRPr>
            </a:lvl1pPr>
          </a:lstStyle>
          <a:p>
            <a:endParaRPr lang="en-US"/>
          </a:p>
        </p:txBody>
      </p:sp>
      <p:sp>
        <p:nvSpPr>
          <p:cNvPr id="1126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1264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1264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ahoma" charset="0"/>
              </a:defRPr>
            </a:lvl1pPr>
          </a:lstStyle>
          <a:p>
            <a:endParaRPr lang="en-US"/>
          </a:p>
        </p:txBody>
      </p:sp>
      <p:sp>
        <p:nvSpPr>
          <p:cNvPr id="11264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ahoma" charset="0"/>
              </a:defRPr>
            </a:lvl1pPr>
          </a:lstStyle>
          <a:p>
            <a:fld id="{4B60A749-0132-4C73-8531-F1130F048AC3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C2FE687-0E49-428A-9F91-2994DE540C52}" type="slidenum">
              <a:rPr lang="en-US"/>
              <a:pPr/>
              <a:t>1</a:t>
            </a:fld>
            <a:endParaRPr lang="en-US"/>
          </a:p>
        </p:txBody>
      </p:sp>
      <p:sp>
        <p:nvSpPr>
          <p:cNvPr id="1280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80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93BC7CA-C2FB-4FAF-B89F-4813B6A1B777}" type="slidenum">
              <a:rPr lang="en-US"/>
              <a:pPr/>
              <a:t>10</a:t>
            </a:fld>
            <a:endParaRPr lang="en-US"/>
          </a:p>
        </p:txBody>
      </p:sp>
      <p:sp>
        <p:nvSpPr>
          <p:cNvPr id="2058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58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41AF911-B9F4-4453-A62E-35950DD41986}" type="slidenum">
              <a:rPr lang="en-US"/>
              <a:pPr/>
              <a:t>11</a:t>
            </a:fld>
            <a:endParaRPr lang="en-US"/>
          </a:p>
        </p:txBody>
      </p:sp>
      <p:sp>
        <p:nvSpPr>
          <p:cNvPr id="2068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68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8CCF72F-704A-41AE-8D89-1A8AFD7C0A06}" type="slidenum">
              <a:rPr lang="en-US"/>
              <a:pPr/>
              <a:t>12</a:t>
            </a:fld>
            <a:endParaRPr lang="en-US"/>
          </a:p>
        </p:txBody>
      </p:sp>
      <p:sp>
        <p:nvSpPr>
          <p:cNvPr id="2088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88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C832E15-68B7-40C9-818C-E7DF2388CB1D}" type="slidenum">
              <a:rPr lang="en-US"/>
              <a:pPr/>
              <a:t>13</a:t>
            </a:fld>
            <a:endParaRPr lang="en-US"/>
          </a:p>
        </p:txBody>
      </p:sp>
      <p:sp>
        <p:nvSpPr>
          <p:cNvPr id="2099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99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113854A-BCBE-4B0D-96E2-01B91DBCA93D}" type="slidenum">
              <a:rPr lang="en-US"/>
              <a:pPr/>
              <a:t>14</a:t>
            </a:fld>
            <a:endParaRPr lang="en-US"/>
          </a:p>
        </p:txBody>
      </p:sp>
      <p:sp>
        <p:nvSpPr>
          <p:cNvPr id="2109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09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5DB7E51-9656-42A4-A539-4C7EEBBBE564}" type="slidenum">
              <a:rPr lang="en-US"/>
              <a:pPr/>
              <a:t>15</a:t>
            </a:fld>
            <a:endParaRPr lang="en-US"/>
          </a:p>
        </p:txBody>
      </p:sp>
      <p:sp>
        <p:nvSpPr>
          <p:cNvPr id="2119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19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5DB7E51-9656-42A4-A539-4C7EEBBBE564}" type="slidenum">
              <a:rPr lang="en-US"/>
              <a:pPr/>
              <a:t>16</a:t>
            </a:fld>
            <a:endParaRPr lang="en-US"/>
          </a:p>
        </p:txBody>
      </p:sp>
      <p:sp>
        <p:nvSpPr>
          <p:cNvPr id="2119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19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4EC7C72-DEA1-4F3A-975A-2350E2CA063B}" type="slidenum">
              <a:rPr lang="en-US"/>
              <a:pPr/>
              <a:t>17</a:t>
            </a:fld>
            <a:endParaRPr lang="en-US"/>
          </a:p>
        </p:txBody>
      </p:sp>
      <p:sp>
        <p:nvSpPr>
          <p:cNvPr id="2129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29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D5428A6-8224-4896-885D-281D92369471}" type="slidenum">
              <a:rPr lang="en-US"/>
              <a:pPr/>
              <a:t>18</a:t>
            </a:fld>
            <a:endParaRPr lang="en-US"/>
          </a:p>
        </p:txBody>
      </p:sp>
      <p:sp>
        <p:nvSpPr>
          <p:cNvPr id="1228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4113" y="693738"/>
            <a:ext cx="4548187" cy="3413125"/>
          </a:xfrm>
          <a:ln/>
        </p:spPr>
      </p:sp>
      <p:sp>
        <p:nvSpPr>
          <p:cNvPr id="1228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9815990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9A61BD9-C0E1-4B62-8B8D-936343801205}" type="slidenum">
              <a:rPr lang="en-US"/>
              <a:pPr/>
              <a:t>19</a:t>
            </a:fld>
            <a:endParaRPr lang="en-US"/>
          </a:p>
        </p:txBody>
      </p:sp>
      <p:sp>
        <p:nvSpPr>
          <p:cNvPr id="2140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40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2CBDC3C-377C-4C86-84B8-0E00BED48824}" type="slidenum">
              <a:rPr lang="en-US"/>
              <a:pPr/>
              <a:t>2</a:t>
            </a:fld>
            <a:endParaRPr lang="en-US"/>
          </a:p>
        </p:txBody>
      </p:sp>
      <p:sp>
        <p:nvSpPr>
          <p:cNvPr id="2007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07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7D8BACE-06AC-4C99-A403-B327E3FB8C01}" type="slidenum">
              <a:rPr lang="en-US"/>
              <a:pPr/>
              <a:t>20</a:t>
            </a:fld>
            <a:endParaRPr lang="en-US"/>
          </a:p>
        </p:txBody>
      </p:sp>
      <p:sp>
        <p:nvSpPr>
          <p:cNvPr id="2150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3E94503-334E-45A1-B051-68D31BEDCF52}" type="slidenum">
              <a:rPr lang="en-US"/>
              <a:pPr/>
              <a:t>21</a:t>
            </a:fld>
            <a:endParaRPr lang="en-US"/>
          </a:p>
        </p:txBody>
      </p:sp>
      <p:sp>
        <p:nvSpPr>
          <p:cNvPr id="2160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60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E2DC8CD-A236-4AAA-A975-638BC8A0B272}" type="slidenum">
              <a:rPr lang="en-US"/>
              <a:pPr/>
              <a:t>22</a:t>
            </a:fld>
            <a:endParaRPr lang="en-US"/>
          </a:p>
        </p:txBody>
      </p:sp>
      <p:sp>
        <p:nvSpPr>
          <p:cNvPr id="2170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70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659A024-2975-42F2-B33A-A3223987B0AA}" type="slidenum">
              <a:rPr lang="en-US"/>
              <a:pPr/>
              <a:t>23</a:t>
            </a:fld>
            <a:endParaRPr lang="en-US"/>
          </a:p>
        </p:txBody>
      </p:sp>
      <p:sp>
        <p:nvSpPr>
          <p:cNvPr id="2181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81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E243630-9E6A-4A98-9604-E7C20E095DE3}" type="slidenum">
              <a:rPr lang="en-US"/>
              <a:pPr/>
              <a:t>24</a:t>
            </a:fld>
            <a:endParaRPr lang="en-US"/>
          </a:p>
        </p:txBody>
      </p:sp>
      <p:sp>
        <p:nvSpPr>
          <p:cNvPr id="2191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91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C2D5E2E-51D0-4E1E-8019-5D0F142A4C51}" type="slidenum">
              <a:rPr lang="en-US"/>
              <a:pPr/>
              <a:t>25</a:t>
            </a:fld>
            <a:endParaRPr lang="en-US"/>
          </a:p>
        </p:txBody>
      </p:sp>
      <p:sp>
        <p:nvSpPr>
          <p:cNvPr id="2201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01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0821A13-8DD1-43E0-949E-F8B76C801702}" type="slidenum">
              <a:rPr lang="en-US"/>
              <a:pPr/>
              <a:t>26</a:t>
            </a:fld>
            <a:endParaRPr lang="en-US"/>
          </a:p>
        </p:txBody>
      </p:sp>
      <p:sp>
        <p:nvSpPr>
          <p:cNvPr id="1239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4113" y="693738"/>
            <a:ext cx="4548187" cy="3413125"/>
          </a:xfrm>
          <a:ln/>
        </p:spPr>
      </p:sp>
      <p:sp>
        <p:nvSpPr>
          <p:cNvPr id="1239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3BF4958-1CCA-45AB-A536-C692C931043F}" type="slidenum">
              <a:rPr lang="en-US"/>
              <a:pPr/>
              <a:t>27</a:t>
            </a:fld>
            <a:endParaRPr lang="en-US"/>
          </a:p>
        </p:txBody>
      </p:sp>
      <p:sp>
        <p:nvSpPr>
          <p:cNvPr id="1249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4113" y="693738"/>
            <a:ext cx="4548187" cy="3413125"/>
          </a:xfrm>
          <a:ln/>
        </p:spPr>
      </p:sp>
      <p:sp>
        <p:nvSpPr>
          <p:cNvPr id="1249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0513270-7E81-4557-81F6-C91E1B7D7CF9}" type="slidenum">
              <a:rPr lang="en-US"/>
              <a:pPr/>
              <a:t>28</a:t>
            </a:fld>
            <a:endParaRPr lang="en-US"/>
          </a:p>
        </p:txBody>
      </p:sp>
      <p:sp>
        <p:nvSpPr>
          <p:cNvPr id="134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4113" y="693738"/>
            <a:ext cx="4548187" cy="3413125"/>
          </a:xfrm>
          <a:ln/>
        </p:spPr>
      </p:sp>
      <p:sp>
        <p:nvSpPr>
          <p:cNvPr id="134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5E85C3F-D0E8-40FC-9918-541649C57D30}" type="slidenum">
              <a:rPr lang="en-US"/>
              <a:pPr/>
              <a:t>29</a:t>
            </a:fld>
            <a:endParaRPr lang="en-US"/>
          </a:p>
        </p:txBody>
      </p:sp>
      <p:sp>
        <p:nvSpPr>
          <p:cNvPr id="2211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11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D0C9183-34E4-4DAC-8B25-BD94D7ACD67E}" type="slidenum">
              <a:rPr lang="en-US"/>
              <a:pPr/>
              <a:t>3</a:t>
            </a:fld>
            <a:endParaRPr lang="en-US"/>
          </a:p>
        </p:txBody>
      </p:sp>
      <p:sp>
        <p:nvSpPr>
          <p:cNvPr id="1187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4113" y="693738"/>
            <a:ext cx="4548187" cy="3413125"/>
          </a:xfrm>
          <a:ln/>
        </p:spPr>
      </p:sp>
      <p:sp>
        <p:nvSpPr>
          <p:cNvPr id="1187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169D32C-DD49-4B12-9114-C51BE9DF299A}" type="slidenum">
              <a:rPr lang="en-US"/>
              <a:pPr/>
              <a:t>30</a:t>
            </a:fld>
            <a:endParaRPr lang="en-US"/>
          </a:p>
        </p:txBody>
      </p:sp>
      <p:sp>
        <p:nvSpPr>
          <p:cNvPr id="2222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22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B9F35CA-F38B-472B-BEF0-D88AC0EF5792}" type="slidenum">
              <a:rPr lang="en-US"/>
              <a:pPr/>
              <a:t>31</a:t>
            </a:fld>
            <a:endParaRPr lang="en-US"/>
          </a:p>
        </p:txBody>
      </p:sp>
      <p:sp>
        <p:nvSpPr>
          <p:cNvPr id="1269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4113" y="693738"/>
            <a:ext cx="4548187" cy="3413125"/>
          </a:xfrm>
          <a:ln/>
        </p:spPr>
      </p:sp>
      <p:sp>
        <p:nvSpPr>
          <p:cNvPr id="1269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4441BAC-7D38-4112-8A2C-B6A90894FE78}" type="slidenum">
              <a:rPr lang="en-US"/>
              <a:pPr/>
              <a:t>32</a:t>
            </a:fld>
            <a:endParaRPr lang="en-US"/>
          </a:p>
        </p:txBody>
      </p:sp>
      <p:sp>
        <p:nvSpPr>
          <p:cNvPr id="2232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32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2BA3838-3649-46BB-A556-DEA0069E3715}" type="slidenum">
              <a:rPr lang="en-US"/>
              <a:pPr/>
              <a:t>33</a:t>
            </a:fld>
            <a:endParaRPr lang="en-US"/>
          </a:p>
        </p:txBody>
      </p:sp>
      <p:sp>
        <p:nvSpPr>
          <p:cNvPr id="1259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4113" y="693738"/>
            <a:ext cx="4548187" cy="3413125"/>
          </a:xfrm>
          <a:ln/>
        </p:spPr>
      </p:sp>
      <p:sp>
        <p:nvSpPr>
          <p:cNvPr id="1259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7415B53-CD64-4EC5-B834-90AC06A85856}" type="slidenum">
              <a:rPr lang="en-US"/>
              <a:pPr/>
              <a:t>4</a:t>
            </a:fld>
            <a:endParaRPr lang="en-US"/>
          </a:p>
        </p:txBody>
      </p:sp>
      <p:sp>
        <p:nvSpPr>
          <p:cNvPr id="1208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4113" y="693738"/>
            <a:ext cx="4548187" cy="3413125"/>
          </a:xfrm>
          <a:ln/>
        </p:spPr>
      </p:sp>
      <p:sp>
        <p:nvSpPr>
          <p:cNvPr id="1208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12BC61A-63DA-4D53-B727-1F1D3C707ADC}" type="slidenum">
              <a:rPr lang="en-US"/>
              <a:pPr/>
              <a:t>5</a:t>
            </a:fld>
            <a:endParaRPr lang="en-US"/>
          </a:p>
        </p:txBody>
      </p:sp>
      <p:sp>
        <p:nvSpPr>
          <p:cNvPr id="1218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4113" y="693738"/>
            <a:ext cx="4548187" cy="3413125"/>
          </a:xfrm>
          <a:ln/>
        </p:spPr>
      </p:sp>
      <p:sp>
        <p:nvSpPr>
          <p:cNvPr id="1218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FE9AC46-F14C-4728-823E-AB126B6620C1}" type="slidenum">
              <a:rPr lang="en-US"/>
              <a:pPr/>
              <a:t>6</a:t>
            </a:fld>
            <a:endParaRPr lang="en-US"/>
          </a:p>
        </p:txBody>
      </p:sp>
      <p:sp>
        <p:nvSpPr>
          <p:cNvPr id="2017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17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0AD8686-7A78-4ED3-8CB1-62667D7075D6}" type="slidenum">
              <a:rPr lang="en-US"/>
              <a:pPr/>
              <a:t>7</a:t>
            </a:fld>
            <a:endParaRPr lang="en-US"/>
          </a:p>
        </p:txBody>
      </p:sp>
      <p:sp>
        <p:nvSpPr>
          <p:cNvPr id="2027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27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CDE6CB3-5EF7-478E-AF0B-0F52F873165D}" type="slidenum">
              <a:rPr lang="en-US"/>
              <a:pPr/>
              <a:t>8</a:t>
            </a:fld>
            <a:endParaRPr lang="en-US"/>
          </a:p>
        </p:txBody>
      </p:sp>
      <p:sp>
        <p:nvSpPr>
          <p:cNvPr id="2037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37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15BB717-B922-48E5-9A94-5D9774E704E0}" type="slidenum">
              <a:rPr lang="en-US"/>
              <a:pPr/>
              <a:t>9</a:t>
            </a:fld>
            <a:endParaRPr lang="en-US"/>
          </a:p>
        </p:txBody>
      </p:sp>
      <p:sp>
        <p:nvSpPr>
          <p:cNvPr id="2048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30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087438" y="1443038"/>
            <a:ext cx="7767637" cy="2133600"/>
          </a:xfrm>
        </p:spPr>
        <p:txBody>
          <a:bodyPr/>
          <a:lstStyle>
            <a:lvl1pPr>
              <a:defRPr sz="3600">
                <a:solidFill>
                  <a:schemeClr val="tx1"/>
                </a:solidFill>
              </a:defRPr>
            </a:lvl1pPr>
          </a:lstStyle>
          <a:p>
            <a:r>
              <a:rPr lang="en-US" altLang="en-US"/>
              <a:t>Click to edit Master title style</a:t>
            </a:r>
          </a:p>
        </p:txBody>
      </p:sp>
      <p:sp>
        <p:nvSpPr>
          <p:cNvPr id="22630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570163" y="4425950"/>
            <a:ext cx="6264275" cy="1616075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400"/>
            </a:lvl1pPr>
          </a:lstStyle>
          <a:p>
            <a:r>
              <a:rPr lang="en-US" altLang="en-US"/>
              <a:t>Click to edit Master subtitle style</a:t>
            </a:r>
          </a:p>
        </p:txBody>
      </p:sp>
      <p:sp>
        <p:nvSpPr>
          <p:cNvPr id="226308" name="Rectangle 4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226309" name="Rectangle 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 smtClean="0"/>
              <a:t>© 2017 - Brad Myers</a:t>
            </a:r>
            <a:endParaRPr lang="en-US" altLang="en-US"/>
          </a:p>
        </p:txBody>
      </p:sp>
      <p:sp>
        <p:nvSpPr>
          <p:cNvPr id="226310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9DD13F30-66F1-455B-A3B6-5F5FECB23A6E}" type="slidenum">
              <a:rPr lang="en-US" altLang="en-US"/>
              <a:pPr/>
              <a:t>‹#›</a:t>
            </a:fld>
            <a:endParaRPr lang="en-US" altLang="en-US"/>
          </a:p>
        </p:txBody>
      </p:sp>
      <p:grpSp>
        <p:nvGrpSpPr>
          <p:cNvPr id="226311" name="Group 7"/>
          <p:cNvGrpSpPr>
            <a:grpSpLocks/>
          </p:cNvGrpSpPr>
          <p:nvPr/>
        </p:nvGrpSpPr>
        <p:grpSpPr bwMode="auto">
          <a:xfrm rot="5400000">
            <a:off x="-2967037" y="2967037"/>
            <a:ext cx="6858000" cy="923925"/>
            <a:chOff x="0" y="0"/>
            <a:chExt cx="5760" cy="128"/>
          </a:xfrm>
        </p:grpSpPr>
        <p:sp>
          <p:nvSpPr>
            <p:cNvPr id="226312" name="Rectangle 8"/>
            <p:cNvSpPr>
              <a:spLocks noChangeArrowheads="1"/>
            </p:cNvSpPr>
            <p:nvPr userDrawn="1"/>
          </p:nvSpPr>
          <p:spPr bwMode="auto">
            <a:xfrm>
              <a:off x="0" y="0"/>
              <a:ext cx="5760" cy="128"/>
            </a:xfrm>
            <a:prstGeom prst="rect">
              <a:avLst/>
            </a:prstGeom>
            <a:solidFill>
              <a:schemeClr val="tx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6313" name="Rectangle 9"/>
            <p:cNvSpPr>
              <a:spLocks noChangeArrowheads="1"/>
            </p:cNvSpPr>
            <p:nvPr userDrawn="1"/>
          </p:nvSpPr>
          <p:spPr bwMode="auto">
            <a:xfrm>
              <a:off x="2880" y="0"/>
              <a:ext cx="2880" cy="128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6314" name="Rectangle 10"/>
            <p:cNvSpPr>
              <a:spLocks noChangeArrowheads="1"/>
            </p:cNvSpPr>
            <p:nvPr userDrawn="1"/>
          </p:nvSpPr>
          <p:spPr bwMode="auto">
            <a:xfrm>
              <a:off x="4320" y="0"/>
              <a:ext cx="1440" cy="128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6315" name="Rectangle 11"/>
            <p:cNvSpPr>
              <a:spLocks noChangeArrowheads="1"/>
            </p:cNvSpPr>
            <p:nvPr userDrawn="1"/>
          </p:nvSpPr>
          <p:spPr bwMode="auto">
            <a:xfrm>
              <a:off x="5269" y="0"/>
              <a:ext cx="491" cy="128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pic>
        <p:nvPicPr>
          <p:cNvPr id="226316" name="Picture 12" descr="red_hcii_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33513" y="4021138"/>
            <a:ext cx="1143000" cy="13239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 smtClean="0"/>
              <a:t>© 2017 - Brad Myers</a:t>
            </a: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489A74B-1531-4CCC-B6C1-DB40374A34F3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22238"/>
            <a:ext cx="2057400" cy="600868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22238"/>
            <a:ext cx="6019800" cy="600868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 smtClean="0"/>
              <a:t>© 2017 - Brad Myers</a:t>
            </a: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584F32A-609B-4E4C-ABA4-013952B9AE76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 smtClean="0"/>
              <a:t>© 2017 - Brad Myers</a:t>
            </a: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22A9CD6-7A6B-47D9-96EE-15DEB5F06AF7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 smtClean="0"/>
              <a:t>© 2017 - Brad Myers</a:t>
            </a: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1547D43-69D5-478B-A4E7-E4EF5FC701E4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19263"/>
            <a:ext cx="4038600" cy="4411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263"/>
            <a:ext cx="4038600" cy="4411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 smtClean="0"/>
              <a:t>© 2017 - Brad Myers</a:t>
            </a:r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8866DA6-32F2-493A-B95A-68CE47291464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 smtClean="0"/>
              <a:t>© 2017 - Brad Myers</a:t>
            </a:r>
            <a:endParaRPr lang="en-US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8F9BBBF-EDCD-4BAA-A42D-8492509280BA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 smtClean="0"/>
              <a:t>© 2017 - Brad Myers</a:t>
            </a: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E662327-BFEF-4C43-B70D-4892435D8865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 smtClean="0"/>
              <a:t>© 2017 - Brad Myers</a:t>
            </a:r>
            <a:endParaRPr lang="en-US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FF2A85-739E-4458-B610-07D821A9A14A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 smtClean="0"/>
              <a:t>© 2017 - Brad Myers</a:t>
            </a:r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01F3D91-D793-40A2-B275-F02ADD6F5AD2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 smtClean="0"/>
              <a:t>© 2017 - Brad Myers</a:t>
            </a:r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A51267B-300C-4564-AF48-65471C915A59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282" name="Picture 2" descr="red_hcii_logo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6618288" y="134938"/>
            <a:ext cx="2386012" cy="514350"/>
          </a:xfrm>
          <a:prstGeom prst="rect">
            <a:avLst/>
          </a:prstGeom>
          <a:noFill/>
        </p:spPr>
      </p:pic>
      <p:grpSp>
        <p:nvGrpSpPr>
          <p:cNvPr id="225283" name="Group 3"/>
          <p:cNvGrpSpPr>
            <a:grpSpLocks/>
          </p:cNvGrpSpPr>
          <p:nvPr/>
        </p:nvGrpSpPr>
        <p:grpSpPr bwMode="auto">
          <a:xfrm>
            <a:off x="0" y="0"/>
            <a:ext cx="9144000" cy="93663"/>
            <a:chOff x="0" y="0"/>
            <a:chExt cx="5760" cy="128"/>
          </a:xfrm>
        </p:grpSpPr>
        <p:sp>
          <p:nvSpPr>
            <p:cNvPr id="225284" name="Rectangle 4"/>
            <p:cNvSpPr>
              <a:spLocks noChangeArrowheads="1"/>
            </p:cNvSpPr>
            <p:nvPr userDrawn="1"/>
          </p:nvSpPr>
          <p:spPr bwMode="auto">
            <a:xfrm>
              <a:off x="0" y="0"/>
              <a:ext cx="5760" cy="128"/>
            </a:xfrm>
            <a:prstGeom prst="rect">
              <a:avLst/>
            </a:prstGeom>
            <a:solidFill>
              <a:schemeClr val="tx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5285" name="Rectangle 5"/>
            <p:cNvSpPr>
              <a:spLocks noChangeArrowheads="1"/>
            </p:cNvSpPr>
            <p:nvPr userDrawn="1"/>
          </p:nvSpPr>
          <p:spPr bwMode="auto">
            <a:xfrm>
              <a:off x="2880" y="0"/>
              <a:ext cx="2880" cy="128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5286" name="Rectangle 6"/>
            <p:cNvSpPr>
              <a:spLocks noChangeArrowheads="1"/>
            </p:cNvSpPr>
            <p:nvPr userDrawn="1"/>
          </p:nvSpPr>
          <p:spPr bwMode="auto">
            <a:xfrm>
              <a:off x="4320" y="0"/>
              <a:ext cx="1440" cy="128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5287" name="Rectangle 7"/>
            <p:cNvSpPr>
              <a:spLocks noChangeArrowheads="1"/>
            </p:cNvSpPr>
            <p:nvPr userDrawn="1"/>
          </p:nvSpPr>
          <p:spPr bwMode="auto">
            <a:xfrm>
              <a:off x="5269" y="0"/>
              <a:ext cx="491" cy="128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25288" name="Rectangle 8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22238"/>
            <a:ext cx="75438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225289" name="Rectangle 9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719263"/>
            <a:ext cx="8229600" cy="4411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225290" name="Rectangle 10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/>
            </a:lvl1pPr>
          </a:lstStyle>
          <a:p>
            <a:endParaRPr lang="en-US" altLang="en-US"/>
          </a:p>
        </p:txBody>
      </p:sp>
      <p:sp>
        <p:nvSpPr>
          <p:cNvPr id="225291" name="Rectangle 11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/>
            </a:lvl1pPr>
          </a:lstStyle>
          <a:p>
            <a:r>
              <a:rPr lang="en-US" altLang="en-US" smtClean="0"/>
              <a:t>© 2017 - Brad Myers</a:t>
            </a:r>
            <a:endParaRPr lang="en-US" altLang="en-US"/>
          </a:p>
        </p:txBody>
      </p:sp>
      <p:sp>
        <p:nvSpPr>
          <p:cNvPr id="225292" name="Rectangle 12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/>
            </a:lvl1pPr>
          </a:lstStyle>
          <a:p>
            <a:fld id="{CEA78502-BC5B-44B7-8A3D-987401B18653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61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</p:sldLayoutIdLst>
  <p:timing>
    <p:tnLst>
      <p:par>
        <p:cTn id="1" dur="indefinite" restart="never" nodeType="tmRoot"/>
      </p:par>
    </p:tnLst>
  </p:timing>
  <p:hf hdr="0" dt="0"/>
  <p:txStyles>
    <p:titleStyle>
      <a:lvl1pPr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l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692150" indent="-347663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l"/>
        <a:defRPr sz="2600">
          <a:solidFill>
            <a:schemeClr val="tx1"/>
          </a:solidFill>
          <a:latin typeface="+mn-lt"/>
        </a:defRPr>
      </a:lvl2pPr>
      <a:lvl3pPr marL="987425" indent="-293688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l"/>
        <a:defRPr sz="2300">
          <a:solidFill>
            <a:schemeClr val="tx1"/>
          </a:solidFill>
          <a:latin typeface="+mn-lt"/>
        </a:defRPr>
      </a:lvl3pPr>
      <a:lvl4pPr marL="1281113" indent="-292100" algn="l" rtl="0" fontAlgn="base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4pPr>
      <a:lvl5pPr marL="15986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0558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5130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29702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4274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emf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Lecture 8:</a:t>
            </a:r>
            <a:br>
              <a:rPr lang="en-US" dirty="0" smtClean="0"/>
            </a:br>
            <a:r>
              <a:rPr lang="en-US" dirty="0" smtClean="0"/>
              <a:t>Overview of UI Software and Tools</a:t>
            </a:r>
            <a:endParaRPr lang="en-US" dirty="0"/>
          </a:p>
        </p:txBody>
      </p:sp>
      <p:sp>
        <p:nvSpPr>
          <p:cNvPr id="9523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570163" y="3962400"/>
            <a:ext cx="6264275" cy="1616075"/>
          </a:xfrm>
        </p:spPr>
        <p:txBody>
          <a:bodyPr/>
          <a:lstStyle/>
          <a:p>
            <a:r>
              <a:rPr lang="en-US" dirty="0" smtClean="0"/>
              <a:t>Brad Myers</a:t>
            </a:r>
          </a:p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05-830</a:t>
            </a:r>
            <a:br>
              <a:rPr lang="en-US" dirty="0" smtClean="0"/>
            </a:br>
            <a:r>
              <a:rPr lang="en-US" dirty="0" smtClean="0"/>
              <a:t>Advanced User Interface </a:t>
            </a:r>
            <a:r>
              <a:rPr lang="en-US" dirty="0" smtClean="0"/>
              <a:t>Software</a:t>
            </a:r>
          </a:p>
          <a:p>
            <a:r>
              <a:rPr lang="en-US" dirty="0" smtClean="0"/>
              <a:t>Spring, 2017</a:t>
            </a:r>
            <a:endParaRPr lang="en-US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/>
          <a:p>
            <a:fld id="{CD76FD49-8EA7-4C7D-B0C6-8822F81BFD79}" type="slidenum">
              <a:rPr lang="en-US" altLang="en-US" smtClean="0"/>
              <a:pPr/>
              <a:t>1</a:t>
            </a:fld>
            <a:endParaRPr lang="en-US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altLang="en-US" smtClean="0"/>
              <a:t>© 2017 - Brad Myers</a:t>
            </a:r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38BF2-B2DC-4842-A46F-1C8F9FADA48E}" type="slidenum">
              <a:rPr lang="en-US" altLang="en-US"/>
              <a:pPr/>
              <a:t>10</a:t>
            </a:fld>
            <a:endParaRPr lang="en-US" altLang="en-US"/>
          </a:p>
        </p:txBody>
      </p:sp>
      <p:sp>
        <p:nvSpPr>
          <p:cNvPr id="1812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500"/>
              <a:t>Windows System: Output Model</a:t>
            </a:r>
          </a:p>
        </p:txBody>
      </p:sp>
      <p:sp>
        <p:nvSpPr>
          <p:cNvPr id="1812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447800"/>
            <a:ext cx="8229600" cy="4800600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sz="2600" dirty="0"/>
              <a:t>Graphics commands that the programs can use </a:t>
            </a:r>
          </a:p>
          <a:p>
            <a:pPr>
              <a:lnSpc>
                <a:spcPct val="90000"/>
              </a:lnSpc>
            </a:pPr>
            <a:r>
              <a:rPr lang="en-US" sz="2600" dirty="0"/>
              <a:t>All usually go through window manager so clipped </a:t>
            </a:r>
          </a:p>
          <a:p>
            <a:pPr lvl="1">
              <a:lnSpc>
                <a:spcPct val="90000"/>
              </a:lnSpc>
            </a:pPr>
            <a:r>
              <a:rPr lang="en-US" sz="2200" dirty="0"/>
              <a:t>Usually can only draw what WS provides </a:t>
            </a:r>
          </a:p>
          <a:p>
            <a:pPr>
              <a:lnSpc>
                <a:spcPct val="90000"/>
              </a:lnSpc>
            </a:pPr>
            <a:r>
              <a:rPr lang="en-US" sz="2600" dirty="0"/>
              <a:t>Examples: Win32 API, Mac “</a:t>
            </a:r>
            <a:r>
              <a:rPr lang="en-US" sz="2600" dirty="0" err="1"/>
              <a:t>Quickdraw</a:t>
            </a:r>
            <a:r>
              <a:rPr lang="en-US" sz="2600" dirty="0"/>
              <a:t>”</a:t>
            </a:r>
          </a:p>
          <a:p>
            <a:pPr>
              <a:lnSpc>
                <a:spcPct val="90000"/>
              </a:lnSpc>
            </a:pPr>
            <a:r>
              <a:rPr lang="en-US" sz="2600" dirty="0"/>
              <a:t>Older systems (</a:t>
            </a:r>
            <a:r>
              <a:rPr lang="en-US" sz="2600" dirty="0" err="1"/>
              <a:t>SunTools</a:t>
            </a:r>
            <a:r>
              <a:rPr lang="en-US" sz="2600" dirty="0"/>
              <a:t>, etc.) simple primitives </a:t>
            </a:r>
          </a:p>
          <a:p>
            <a:pPr lvl="1">
              <a:lnSpc>
                <a:spcPct val="90000"/>
              </a:lnSpc>
            </a:pPr>
            <a:r>
              <a:rPr lang="en-US" sz="2200" dirty="0"/>
              <a:t>Draw Rectangles, text </a:t>
            </a:r>
          </a:p>
          <a:p>
            <a:pPr lvl="1">
              <a:lnSpc>
                <a:spcPct val="90000"/>
              </a:lnSpc>
            </a:pPr>
            <a:r>
              <a:rPr lang="en-US" sz="2200" dirty="0"/>
              <a:t>"</a:t>
            </a:r>
            <a:r>
              <a:rPr lang="en-US" sz="2200" dirty="0" err="1"/>
              <a:t>BitBlt</a:t>
            </a:r>
            <a:r>
              <a:rPr lang="en-US" sz="2200" dirty="0"/>
              <a:t>" or "</a:t>
            </a:r>
            <a:r>
              <a:rPr lang="en-US" sz="2200" dirty="0" err="1"/>
              <a:t>RasterOp</a:t>
            </a:r>
            <a:r>
              <a:rPr lang="en-US" sz="2200" dirty="0"/>
              <a:t>": </a:t>
            </a:r>
          </a:p>
          <a:p>
            <a:pPr lvl="2">
              <a:lnSpc>
                <a:spcPct val="90000"/>
              </a:lnSpc>
            </a:pPr>
            <a:r>
              <a:rPr lang="en-US" sz="2100" dirty="0"/>
              <a:t>Move a rectangle of the screen (memory) </a:t>
            </a:r>
          </a:p>
          <a:p>
            <a:pPr lvl="1">
              <a:lnSpc>
                <a:spcPct val="90000"/>
              </a:lnSpc>
            </a:pPr>
            <a:r>
              <a:rPr lang="en-US" sz="2200" dirty="0"/>
              <a:t>+ Easier to implement </a:t>
            </a:r>
          </a:p>
          <a:p>
            <a:pPr>
              <a:lnSpc>
                <a:spcPct val="90000"/>
              </a:lnSpc>
            </a:pPr>
            <a:r>
              <a:rPr lang="en-US" sz="2600" dirty="0" smtClean="0"/>
              <a:t>Current, more </a:t>
            </a:r>
            <a:r>
              <a:rPr lang="en-US" sz="2600" dirty="0"/>
              <a:t>sophisticated </a:t>
            </a:r>
          </a:p>
          <a:p>
            <a:pPr lvl="1">
              <a:lnSpc>
                <a:spcPct val="90000"/>
              </a:lnSpc>
            </a:pPr>
            <a:r>
              <a:rPr lang="en-US" sz="2200" dirty="0"/>
              <a:t>Filled polygons, splines, colors, </a:t>
            </a:r>
            <a:r>
              <a:rPr lang="en-US" sz="2200" dirty="0" smtClean="0"/>
              <a:t>clipping, anti-aliasing</a:t>
            </a:r>
            <a:endParaRPr lang="en-US" sz="2200" dirty="0"/>
          </a:p>
          <a:p>
            <a:pPr lvl="1">
              <a:lnSpc>
                <a:spcPct val="90000"/>
              </a:lnSpc>
            </a:pPr>
            <a:r>
              <a:rPr lang="en-US" sz="2200" dirty="0"/>
              <a:t>+ Prettier images and easier for application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2017 - Brad Myers</a:t>
            </a:r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EB21EB-040F-4467-AB97-1F0EC19399A9}" type="slidenum">
              <a:rPr lang="en-US" altLang="en-US"/>
              <a:pPr/>
              <a:t>11</a:t>
            </a:fld>
            <a:endParaRPr lang="en-US" altLang="en-US"/>
          </a:p>
        </p:txBody>
      </p:sp>
      <p:sp>
        <p:nvSpPr>
          <p:cNvPr id="1822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Postscript</a:t>
            </a:r>
          </a:p>
        </p:txBody>
      </p:sp>
      <p:sp>
        <p:nvSpPr>
          <p:cNvPr id="1822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600200"/>
            <a:ext cx="8650288" cy="5029200"/>
          </a:xfrm>
        </p:spPr>
        <p:txBody>
          <a:bodyPr/>
          <a:lstStyle/>
          <a:p>
            <a:r>
              <a:rPr lang="en-US" sz="2600"/>
              <a:t>Language invented by Adobe for sending pages to printers </a:t>
            </a:r>
          </a:p>
          <a:p>
            <a:r>
              <a:rPr lang="en-US" sz="2600"/>
              <a:t>Is a complete, textual programming language </a:t>
            </a:r>
          </a:p>
          <a:p>
            <a:r>
              <a:rPr lang="en-US" sz="2600"/>
              <a:t>Provides: </a:t>
            </a:r>
          </a:p>
          <a:p>
            <a:pPr lvl="1"/>
            <a:r>
              <a:rPr lang="en-US" sz="2200"/>
              <a:t>arbitrary rotation and scaling (even fonts) </a:t>
            </a:r>
          </a:p>
          <a:p>
            <a:pPr lvl="1"/>
            <a:r>
              <a:rPr lang="en-US" sz="2200"/>
              <a:t>Complete hardware independence (coordinates are floats) </a:t>
            </a:r>
          </a:p>
          <a:p>
            <a:r>
              <a:rPr lang="en-US" sz="2600"/>
              <a:t>Used as an output model for some Window systems</a:t>
            </a:r>
          </a:p>
          <a:p>
            <a:pPr lvl="1"/>
            <a:r>
              <a:rPr lang="en-US" sz="2200"/>
              <a:t>NeWS, Display Postscript: NeXT, DEC, etc.</a:t>
            </a:r>
          </a:p>
          <a:p>
            <a:r>
              <a:rPr lang="en-US" sz="2600"/>
              <a:t>Java 2D model based on this, with similar features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2017 - Brad Myers</a:t>
            </a:r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F9818B-66D6-4A1A-801A-FF2C4B6251C8}" type="slidenum">
              <a:rPr lang="en-US" altLang="en-US"/>
              <a:pPr/>
              <a:t>12</a:t>
            </a:fld>
            <a:endParaRPr lang="en-US" altLang="en-US"/>
          </a:p>
        </p:txBody>
      </p:sp>
      <p:sp>
        <p:nvSpPr>
          <p:cNvPr id="1843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Other </a:t>
            </a:r>
            <a:r>
              <a:rPr lang="en-US" dirty="0" smtClean="0"/>
              <a:t>old graphics </a:t>
            </a:r>
            <a:r>
              <a:rPr lang="en-US" dirty="0"/>
              <a:t>standards</a:t>
            </a:r>
          </a:p>
        </p:txBody>
      </p:sp>
      <p:sp>
        <p:nvSpPr>
          <p:cNvPr id="1843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719263"/>
            <a:ext cx="8229600" cy="4833937"/>
          </a:xfrm>
        </p:spPr>
        <p:txBody>
          <a:bodyPr/>
          <a:lstStyle/>
          <a:p>
            <a:r>
              <a:rPr lang="en-US" dirty="0"/>
              <a:t>CORE (~1977), GKS (1985) </a:t>
            </a:r>
          </a:p>
          <a:p>
            <a:r>
              <a:rPr lang="en-US" dirty="0"/>
              <a:t>PHIGS (1988) -- PEX (1991): PHIGS + 3-D for X </a:t>
            </a:r>
          </a:p>
          <a:p>
            <a:r>
              <a:rPr lang="en-US" dirty="0"/>
              <a:t>Don't support "modern" graphical </a:t>
            </a:r>
            <a:r>
              <a:rPr lang="en-US" dirty="0" smtClean="0"/>
              <a:t>interfaces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2017 - Brad Myers</a:t>
            </a:r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232A90-E157-4DF5-8858-17E13DB88DF2}" type="slidenum">
              <a:rPr lang="en-US" altLang="en-US"/>
              <a:pPr/>
              <a:t>13</a:t>
            </a:fld>
            <a:endParaRPr lang="en-US" altLang="en-US"/>
          </a:p>
        </p:txBody>
      </p:sp>
      <p:sp>
        <p:nvSpPr>
          <p:cNvPr id="1853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Window System: Input Model</a:t>
            </a:r>
          </a:p>
        </p:txBody>
      </p:sp>
      <p:sp>
        <p:nvSpPr>
          <p:cNvPr id="185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600200"/>
            <a:ext cx="8650288" cy="5257800"/>
          </a:xfrm>
        </p:spPr>
        <p:txBody>
          <a:bodyPr/>
          <a:lstStyle/>
          <a:p>
            <a:r>
              <a:rPr lang="en-US" sz="2100" dirty="0"/>
              <a:t>How input from user is handled. </a:t>
            </a:r>
          </a:p>
          <a:p>
            <a:pPr lvl="1"/>
            <a:r>
              <a:rPr lang="en-US" sz="2000" dirty="0"/>
              <a:t>Most only support keyboard and mouse </a:t>
            </a:r>
          </a:p>
          <a:p>
            <a:r>
              <a:rPr lang="en-US" sz="2100" dirty="0"/>
              <a:t>All systems use same model: </a:t>
            </a:r>
          </a:p>
          <a:p>
            <a:pPr lvl="1"/>
            <a:r>
              <a:rPr lang="en-US" sz="2000" dirty="0"/>
              <a:t>Events generated and passed to applications </a:t>
            </a:r>
          </a:p>
          <a:p>
            <a:r>
              <a:rPr lang="en-US" sz="2100" dirty="0"/>
              <a:t>Record (</a:t>
            </a:r>
            <a:r>
              <a:rPr lang="en-US" sz="2100" dirty="0" err="1"/>
              <a:t>struct</a:t>
            </a:r>
            <a:r>
              <a:rPr lang="en-US" sz="2100" dirty="0"/>
              <a:t>) containing type, (</a:t>
            </a:r>
            <a:r>
              <a:rPr lang="en-US" sz="2100" dirty="0" err="1"/>
              <a:t>x,y</a:t>
            </a:r>
            <a:r>
              <a:rPr lang="en-US" sz="2100" dirty="0"/>
              <a:t>) of mouse, time, etc. </a:t>
            </a:r>
          </a:p>
          <a:p>
            <a:r>
              <a:rPr lang="en-US" sz="2100" dirty="0"/>
              <a:t>Asynchronously sent </a:t>
            </a:r>
          </a:p>
          <a:p>
            <a:pPr lvl="1"/>
            <a:r>
              <a:rPr lang="en-US" sz="2000" dirty="0"/>
              <a:t>For key down/up, mouse button down/up, cursor enter/leave window, window refresh. </a:t>
            </a:r>
          </a:p>
          <a:p>
            <a:r>
              <a:rPr lang="en-US" sz="2100" dirty="0"/>
              <a:t>Problems: </a:t>
            </a:r>
          </a:p>
          <a:p>
            <a:pPr lvl="1"/>
            <a:r>
              <a:rPr lang="en-US" sz="2000" dirty="0"/>
              <a:t>Application must be almost always willing to accept events. </a:t>
            </a:r>
          </a:p>
          <a:p>
            <a:pPr lvl="1"/>
            <a:r>
              <a:rPr lang="en-US" sz="2000" dirty="0"/>
              <a:t>Race conditions, since asynchronous </a:t>
            </a:r>
          </a:p>
          <a:p>
            <a:pPr lvl="1"/>
            <a:r>
              <a:rPr lang="en-US" sz="2000" dirty="0"/>
              <a:t>Not device independent </a:t>
            </a:r>
          </a:p>
          <a:p>
            <a:pPr lvl="1"/>
            <a:r>
              <a:rPr lang="en-US" sz="2000" dirty="0" smtClean="0"/>
              <a:t>No abort</a:t>
            </a:r>
            <a:endParaRPr lang="en-US" sz="200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2017 - Brad Myers</a:t>
            </a:r>
            <a:endParaRPr lang="en-US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57779B-862B-4C66-ADFA-10408F55D5E5}" type="slidenum">
              <a:rPr lang="en-US" altLang="en-US"/>
              <a:pPr/>
              <a:t>14</a:t>
            </a:fld>
            <a:endParaRPr lang="en-US" altLang="en-US"/>
          </a:p>
        </p:txBody>
      </p:sp>
      <p:sp>
        <p:nvSpPr>
          <p:cNvPr id="1863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500"/>
              <a:t>Window System: Communication</a:t>
            </a:r>
          </a:p>
        </p:txBody>
      </p:sp>
      <p:sp>
        <p:nvSpPr>
          <p:cNvPr id="1863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600200"/>
            <a:ext cx="8650288" cy="5257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100" dirty="0"/>
              <a:t>Window system often protected process 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So bad application won't kill whole machine 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(Isn't on </a:t>
            </a:r>
            <a:r>
              <a:rPr lang="en-US" sz="2000" dirty="0" err="1"/>
              <a:t>MacOS</a:t>
            </a:r>
            <a:r>
              <a:rPr lang="en-US" sz="2000" dirty="0"/>
              <a:t> to 9, </a:t>
            </a:r>
            <a:r>
              <a:rPr lang="en-US" sz="2000" dirty="0" err="1"/>
              <a:t>PalmOS</a:t>
            </a:r>
            <a:r>
              <a:rPr lang="en-US" sz="2000" dirty="0"/>
              <a:t>, and regular MS Windows 95,98,ME) 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Is on Unix, </a:t>
            </a:r>
            <a:r>
              <a:rPr lang="en-US" sz="2000" dirty="0" err="1" smtClean="0"/>
              <a:t>MacOS</a:t>
            </a:r>
            <a:r>
              <a:rPr lang="en-US" sz="2000" dirty="0" smtClean="0"/>
              <a:t> since </a:t>
            </a:r>
            <a:r>
              <a:rPr lang="en-US" sz="2000" dirty="0"/>
              <a:t>10 …, Windows </a:t>
            </a:r>
            <a:r>
              <a:rPr lang="en-US" sz="2000" dirty="0" smtClean="0"/>
              <a:t>since NT</a:t>
            </a:r>
            <a:endParaRPr lang="en-US" sz="2000" dirty="0"/>
          </a:p>
          <a:p>
            <a:pPr>
              <a:lnSpc>
                <a:spcPct val="90000"/>
              </a:lnSpc>
            </a:pPr>
            <a:r>
              <a:rPr lang="en-US" sz="2100" dirty="0"/>
              <a:t>How do applications communicate with window system? 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Special system calls 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Kernel, OS calls </a:t>
            </a:r>
          </a:p>
          <a:p>
            <a:pPr lvl="2">
              <a:lnSpc>
                <a:spcPct val="90000"/>
              </a:lnSpc>
            </a:pPr>
            <a:r>
              <a:rPr lang="en-US" sz="1800" dirty="0" err="1"/>
              <a:t>SunTools</a:t>
            </a:r>
            <a:r>
              <a:rPr lang="en-US" sz="1800" dirty="0"/>
              <a:t>, Macintosh, </a:t>
            </a:r>
            <a:r>
              <a:rPr lang="en-US" sz="1800" dirty="0" err="1"/>
              <a:t>PalmOS</a:t>
            </a:r>
            <a:r>
              <a:rPr lang="en-US" sz="1800" dirty="0"/>
              <a:t> 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Network protocol </a:t>
            </a:r>
          </a:p>
          <a:p>
            <a:pPr lvl="2">
              <a:lnSpc>
                <a:spcPct val="90000"/>
              </a:lnSpc>
            </a:pPr>
            <a:r>
              <a:rPr lang="en-US" sz="1800" dirty="0"/>
              <a:t>Send messages to the process </a:t>
            </a:r>
          </a:p>
          <a:p>
            <a:pPr lvl="2">
              <a:lnSpc>
                <a:spcPct val="90000"/>
              </a:lnSpc>
            </a:pPr>
            <a:r>
              <a:rPr lang="en-US" sz="1800" dirty="0"/>
              <a:t>X, </a:t>
            </a:r>
            <a:r>
              <a:rPr lang="en-US" sz="1800" dirty="0" err="1"/>
              <a:t>NeWS</a:t>
            </a:r>
            <a:r>
              <a:rPr lang="en-US" sz="1800" dirty="0"/>
              <a:t> </a:t>
            </a:r>
          </a:p>
          <a:p>
            <a:pPr lvl="2">
              <a:lnSpc>
                <a:spcPct val="90000"/>
              </a:lnSpc>
            </a:pPr>
            <a:r>
              <a:rPr lang="en-US" sz="1800" dirty="0"/>
              <a:t>+ Processes can display on remote machines. </a:t>
            </a:r>
          </a:p>
          <a:p>
            <a:pPr lvl="2">
              <a:lnSpc>
                <a:spcPct val="90000"/>
              </a:lnSpc>
            </a:pPr>
            <a:r>
              <a:rPr lang="en-US" sz="1800" dirty="0"/>
              <a:t>+ Different programming languages </a:t>
            </a:r>
          </a:p>
          <a:p>
            <a:pPr lvl="2">
              <a:lnSpc>
                <a:spcPct val="90000"/>
              </a:lnSpc>
            </a:pPr>
            <a:r>
              <a:rPr lang="en-US" sz="1800" dirty="0"/>
              <a:t>- Less efficient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2017 - Brad Myers</a:t>
            </a:r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3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Window Manager: Window Layouts</a:t>
            </a:r>
            <a:endParaRPr lang="en-US" dirty="0"/>
          </a:p>
        </p:txBody>
      </p:sp>
      <p:sp>
        <p:nvSpPr>
          <p:cNvPr id="1873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447800"/>
            <a:ext cx="8305800" cy="4683125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How the windows are arranged</a:t>
            </a:r>
          </a:p>
          <a:p>
            <a:r>
              <a:rPr lang="en-US" dirty="0" smtClean="0"/>
              <a:t>Tiled vs. Overlapping </a:t>
            </a:r>
          </a:p>
          <a:p>
            <a:pPr lvl="1"/>
            <a:r>
              <a:rPr lang="en-US" dirty="0" smtClean="0"/>
              <a:t>Whether windows can be on top of each other </a:t>
            </a:r>
          </a:p>
          <a:p>
            <a:pPr lvl="1"/>
            <a:r>
              <a:rPr lang="en-US" dirty="0" smtClean="0"/>
              <a:t>Don't see tiled much any more: </a:t>
            </a:r>
          </a:p>
          <a:p>
            <a:pPr lvl="1"/>
            <a:r>
              <a:rPr lang="en-US" dirty="0" smtClean="0"/>
              <a:t>Cedar, MS Windows 1. </a:t>
            </a:r>
          </a:p>
          <a:p>
            <a:pPr lvl="1"/>
            <a:r>
              <a:rPr lang="en-US" dirty="0" smtClean="0"/>
              <a:t>Overlapping was first, current </a:t>
            </a:r>
          </a:p>
          <a:p>
            <a:pPr lvl="2"/>
            <a:r>
              <a:rPr lang="en-US" dirty="0" smtClean="0"/>
              <a:t>Smalltalk (1976) </a:t>
            </a:r>
          </a:p>
          <a:p>
            <a:pPr lvl="2"/>
            <a:r>
              <a:rPr lang="en-US" dirty="0" smtClean="0"/>
              <a:t>X </a:t>
            </a:r>
          </a:p>
          <a:p>
            <a:r>
              <a:rPr lang="en-US" dirty="0" smtClean="0"/>
              <a:t>Multiple (tiled) windows in research systems of 1960’s: NLS, etc.</a:t>
            </a:r>
          </a:p>
          <a:p>
            <a:r>
              <a:rPr lang="en-US" dirty="0" smtClean="0"/>
              <a:t>Overlapping introduced in Alan Kay’s thesis (1969)</a:t>
            </a:r>
          </a:p>
          <a:p>
            <a:r>
              <a:rPr lang="en-US" dirty="0" smtClean="0"/>
              <a:t>Smalltalk, 1974 at Xerox PARC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2017 - Brad Myers</a:t>
            </a:r>
            <a:endParaRPr lang="en-US" alt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5E589-C76B-4E58-BA51-88A838EAE12A}" type="slidenum">
              <a:rPr lang="en-US" altLang="en-US" smtClean="0"/>
              <a:pPr/>
              <a:t>15</a:t>
            </a:fld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3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Window Manager: Window Decorations</a:t>
            </a:r>
            <a:endParaRPr lang="en-US" dirty="0"/>
          </a:p>
        </p:txBody>
      </p:sp>
      <p:sp>
        <p:nvSpPr>
          <p:cNvPr id="1873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Decorations: </a:t>
            </a:r>
          </a:p>
          <a:p>
            <a:pPr lvl="1"/>
            <a:r>
              <a:rPr lang="en-US" dirty="0" smtClean="0"/>
              <a:t>Window borders, titles </a:t>
            </a:r>
          </a:p>
          <a:p>
            <a:pPr lvl="1"/>
            <a:r>
              <a:rPr lang="en-US" dirty="0" smtClean="0"/>
              <a:t>Icons </a:t>
            </a:r>
          </a:p>
          <a:p>
            <a:pPr lvl="1"/>
            <a:r>
              <a:rPr lang="en-US" dirty="0" smtClean="0"/>
              <a:t>Screen background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2017 - Brad Myers</a:t>
            </a:r>
            <a:endParaRPr lang="en-US" alt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5E589-C76B-4E58-BA51-88A838EAE12A}" type="slidenum">
              <a:rPr lang="en-US" altLang="en-US" smtClean="0"/>
              <a:pPr/>
              <a:t>16</a:t>
            </a:fld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92CCB8-D775-4DC5-B0BF-B2E727926FFA}" type="slidenum">
              <a:rPr lang="en-US" altLang="en-US"/>
              <a:pPr/>
              <a:t>17</a:t>
            </a:fld>
            <a:endParaRPr lang="en-US" altLang="en-US"/>
          </a:p>
        </p:txBody>
      </p:sp>
      <p:sp>
        <p:nvSpPr>
          <p:cNvPr id="1884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Window Manager: Commands</a:t>
            </a:r>
          </a:p>
        </p:txBody>
      </p:sp>
      <p:sp>
        <p:nvSpPr>
          <p:cNvPr id="1884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600" dirty="0"/>
              <a:t>How the user can control the windows. </a:t>
            </a:r>
          </a:p>
          <a:p>
            <a:pPr>
              <a:lnSpc>
                <a:spcPct val="90000"/>
              </a:lnSpc>
            </a:pPr>
            <a:r>
              <a:rPr lang="en-US" sz="2600" dirty="0"/>
              <a:t>Mouse and keyboard commands </a:t>
            </a:r>
          </a:p>
          <a:p>
            <a:pPr>
              <a:lnSpc>
                <a:spcPct val="90000"/>
              </a:lnSpc>
            </a:pPr>
            <a:r>
              <a:rPr lang="en-US" sz="2600" dirty="0"/>
              <a:t>Menus, buttons, etc. </a:t>
            </a:r>
          </a:p>
          <a:p>
            <a:pPr lvl="1">
              <a:lnSpc>
                <a:spcPct val="90000"/>
              </a:lnSpc>
            </a:pPr>
            <a:r>
              <a:rPr lang="en-US" sz="2200" dirty="0"/>
              <a:t>Sometimes use a toolkit </a:t>
            </a:r>
          </a:p>
          <a:p>
            <a:pPr>
              <a:lnSpc>
                <a:spcPct val="90000"/>
              </a:lnSpc>
            </a:pPr>
            <a:r>
              <a:rPr lang="en-US" sz="2600" dirty="0"/>
              <a:t>Listener or Focus ( “active” window) </a:t>
            </a:r>
          </a:p>
          <a:p>
            <a:pPr lvl="1">
              <a:lnSpc>
                <a:spcPct val="90000"/>
              </a:lnSpc>
            </a:pPr>
            <a:r>
              <a:rPr lang="en-US" sz="2200" dirty="0"/>
              <a:t>Only one keyboard and mouse </a:t>
            </a:r>
          </a:p>
          <a:p>
            <a:pPr lvl="1">
              <a:lnSpc>
                <a:spcPct val="90000"/>
              </a:lnSpc>
            </a:pPr>
            <a:r>
              <a:rPr lang="en-US" sz="2200" dirty="0"/>
              <a:t>How decide which window (process) to give it to</a:t>
            </a:r>
            <a:r>
              <a:rPr lang="en-US" sz="2200" dirty="0" smtClean="0"/>
              <a:t>?</a:t>
            </a:r>
            <a:endParaRPr lang="en-US" sz="220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2017 - Brad Myers</a:t>
            </a:r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3D8D60-C699-4232-8452-650B6AC11386}" type="slidenum">
              <a:rPr lang="en-US" altLang="en-US"/>
              <a:pPr/>
              <a:t>18</a:t>
            </a:fld>
            <a:endParaRPr lang="en-US" altLang="en-US"/>
          </a:p>
        </p:txBody>
      </p:sp>
      <p:sp>
        <p:nvSpPr>
          <p:cNvPr id="5529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543800" cy="1020762"/>
          </a:xfrm>
        </p:spPr>
        <p:txBody>
          <a:bodyPr/>
          <a:lstStyle/>
          <a:p>
            <a:r>
              <a:rPr lang="en-US"/>
              <a:t>Window Managers</a:t>
            </a:r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143000"/>
            <a:ext cx="8610600" cy="4916488"/>
          </a:xfrm>
        </p:spPr>
        <p:txBody>
          <a:bodyPr/>
          <a:lstStyle/>
          <a:p>
            <a:r>
              <a:rPr lang="en-US" dirty="0" smtClean="0"/>
              <a:t>Successful </a:t>
            </a:r>
            <a:r>
              <a:rPr lang="en-US" dirty="0"/>
              <a:t>because multiple windows help users manage scarce resources:</a:t>
            </a:r>
          </a:p>
          <a:p>
            <a:pPr lvl="1"/>
            <a:r>
              <a:rPr lang="en-US" dirty="0"/>
              <a:t>Screen space and input devices</a:t>
            </a:r>
          </a:p>
          <a:p>
            <a:pPr lvl="1"/>
            <a:r>
              <a:rPr lang="en-US" dirty="0"/>
              <a:t>Attention of users</a:t>
            </a:r>
          </a:p>
          <a:p>
            <a:pPr lvl="1"/>
            <a:r>
              <a:rPr lang="en-US" dirty="0"/>
              <a:t>Affordances for reminding and finding other work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2017 - Brad Myers</a:t>
            </a: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78471418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6F3D9-8EE3-4326-9730-6E98679C9CE4}" type="slidenum">
              <a:rPr lang="en-US" altLang="en-US"/>
              <a:pPr/>
              <a:t>19</a:t>
            </a:fld>
            <a:endParaRPr lang="en-US" altLang="en-US"/>
          </a:p>
        </p:txBody>
      </p:sp>
      <p:sp>
        <p:nvSpPr>
          <p:cNvPr id="1894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Toolkits</a:t>
            </a:r>
          </a:p>
        </p:txBody>
      </p:sp>
      <p:sp>
        <p:nvSpPr>
          <p:cNvPr id="1894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199" y="1371600"/>
            <a:ext cx="8562975" cy="4876800"/>
          </a:xfrm>
        </p:spPr>
        <p:txBody>
          <a:bodyPr>
            <a:normAutofit fontScale="92500"/>
          </a:bodyPr>
          <a:lstStyle/>
          <a:p>
            <a:r>
              <a:rPr lang="en-US" sz="1900" dirty="0"/>
              <a:t>A library of interaction techniques that can be called by application programs. </a:t>
            </a:r>
          </a:p>
          <a:p>
            <a:r>
              <a:rPr lang="en-US" sz="1900" dirty="0"/>
              <a:t>An interaction technique is a graphical object which can be manipulated using a physical input device to input a certain type of value. </a:t>
            </a:r>
          </a:p>
          <a:p>
            <a:pPr lvl="1"/>
            <a:r>
              <a:rPr lang="en-US" sz="1700" dirty="0"/>
              <a:t>Also called “widget” or “control”</a:t>
            </a:r>
          </a:p>
          <a:p>
            <a:r>
              <a:rPr lang="en-US" sz="1900" dirty="0"/>
              <a:t>Toolkits contain procedures to do menus, scroll bars, buttons, dialog boxes. </a:t>
            </a:r>
          </a:p>
          <a:p>
            <a:r>
              <a:rPr lang="en-US" sz="1900" dirty="0"/>
              <a:t>Used only by programmers, only procedural interface </a:t>
            </a:r>
          </a:p>
          <a:p>
            <a:r>
              <a:rPr lang="en-US" sz="1900" dirty="0"/>
              <a:t>Examples: </a:t>
            </a:r>
          </a:p>
          <a:p>
            <a:pPr lvl="1"/>
            <a:r>
              <a:rPr lang="en-US" sz="1700" dirty="0"/>
              <a:t>Macintosh Toolbox </a:t>
            </a:r>
          </a:p>
          <a:p>
            <a:pPr lvl="1"/>
            <a:r>
              <a:rPr lang="en-US" sz="1700" dirty="0"/>
              <a:t>Windows Toolkit </a:t>
            </a:r>
          </a:p>
          <a:p>
            <a:pPr lvl="1"/>
            <a:r>
              <a:rPr lang="en-US" sz="1700" dirty="0" err="1"/>
              <a:t>xtk</a:t>
            </a:r>
            <a:r>
              <a:rPr lang="en-US" sz="1700" dirty="0"/>
              <a:t> for X (Motif and </a:t>
            </a:r>
            <a:r>
              <a:rPr lang="en-US" sz="1700" dirty="0" err="1"/>
              <a:t>OpenLook</a:t>
            </a:r>
            <a:r>
              <a:rPr lang="en-US" sz="1700" dirty="0"/>
              <a:t>) </a:t>
            </a:r>
          </a:p>
          <a:p>
            <a:pPr lvl="1"/>
            <a:r>
              <a:rPr lang="en-US" sz="1700" dirty="0"/>
              <a:t>Interviews for C++ and X </a:t>
            </a:r>
          </a:p>
          <a:p>
            <a:pPr lvl="1"/>
            <a:r>
              <a:rPr lang="en-US" sz="1700" dirty="0" err="1"/>
              <a:t>NeXTStep</a:t>
            </a:r>
            <a:r>
              <a:rPr lang="en-US" sz="1700" dirty="0"/>
              <a:t> for NeXT </a:t>
            </a:r>
          </a:p>
          <a:p>
            <a:pPr lvl="1"/>
            <a:r>
              <a:rPr lang="en-US" sz="1700" dirty="0" err="1"/>
              <a:t>tk</a:t>
            </a:r>
            <a:r>
              <a:rPr lang="en-US" sz="1700" dirty="0"/>
              <a:t> part of </a:t>
            </a:r>
            <a:r>
              <a:rPr lang="en-US" sz="1700" dirty="0" err="1"/>
              <a:t>tcl</a:t>
            </a:r>
            <a:r>
              <a:rPr lang="en-US" sz="1700" dirty="0"/>
              <a:t>/</a:t>
            </a:r>
            <a:r>
              <a:rPr lang="en-US" sz="1700" dirty="0" err="1"/>
              <a:t>tk</a:t>
            </a:r>
            <a:r>
              <a:rPr lang="en-US" sz="1700" dirty="0"/>
              <a:t> </a:t>
            </a:r>
          </a:p>
          <a:p>
            <a:pPr lvl="1"/>
            <a:r>
              <a:rPr lang="en-US" sz="1700" dirty="0"/>
              <a:t>Amulet</a:t>
            </a:r>
          </a:p>
          <a:p>
            <a:pPr lvl="1"/>
            <a:r>
              <a:rPr lang="en-US" sz="1700" dirty="0"/>
              <a:t>Java Swing and </a:t>
            </a:r>
            <a:r>
              <a:rPr lang="en-US" sz="1700" dirty="0" err="1"/>
              <a:t>awt</a:t>
            </a:r>
            <a:r>
              <a:rPr lang="en-US" sz="1700" dirty="0"/>
              <a:t> and </a:t>
            </a:r>
            <a:r>
              <a:rPr lang="en-US" sz="1700" dirty="0" err="1"/>
              <a:t>swt</a:t>
            </a:r>
            <a:endParaRPr lang="en-US" sz="170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2017 - Brad Myers</a:t>
            </a:r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CCA629-CD06-4B74-9D3B-A65501583A01}" type="slidenum">
              <a:rPr lang="en-US" altLang="en-US"/>
              <a:pPr/>
              <a:t>2</a:t>
            </a:fld>
            <a:endParaRPr lang="en-US" altLang="en-US"/>
          </a:p>
        </p:txBody>
      </p:sp>
      <p:sp>
        <p:nvSpPr>
          <p:cNvPr id="1761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Layers of </a:t>
            </a:r>
            <a:r>
              <a:rPr lang="en-US" dirty="0"/>
              <a:t>UI Software</a:t>
            </a:r>
          </a:p>
        </p:txBody>
      </p:sp>
      <p:graphicFrame>
        <p:nvGraphicFramePr>
          <p:cNvPr id="176153" name="Group 25"/>
          <p:cNvGraphicFramePr>
            <a:graphicFrameLocks noGrp="1"/>
          </p:cNvGraphicFramePr>
          <p:nvPr/>
        </p:nvGraphicFramePr>
        <p:xfrm>
          <a:off x="1828800" y="1809750"/>
          <a:ext cx="5486400" cy="3236913"/>
        </p:xfrm>
        <a:graphic>
          <a:graphicData uri="http://schemas.openxmlformats.org/drawingml/2006/table">
            <a:tbl>
              <a:tblPr/>
              <a:tblGrid>
                <a:gridCol w="5486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647700">
                <a:tc>
                  <a:txBody>
                    <a:bodyPr/>
                    <a:lstStyle/>
                    <a:p>
                      <a:pPr marL="0" marR="0" lvl="0" indent="0" algn="ctr" defTabSz="72707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31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Application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47700">
                <a:tc>
                  <a:txBody>
                    <a:bodyPr/>
                    <a:lstStyle/>
                    <a:p>
                      <a:pPr marL="0" marR="0" lvl="0" indent="0" algn="ctr" defTabSz="72707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3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Higher Level Tools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46113">
                <a:tc>
                  <a:txBody>
                    <a:bodyPr/>
                    <a:lstStyle/>
                    <a:p>
                      <a:pPr marL="0" marR="0" lvl="0" indent="0" algn="ctr" defTabSz="72707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3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Toolkit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47700">
                <a:tc>
                  <a:txBody>
                    <a:bodyPr/>
                    <a:lstStyle/>
                    <a:p>
                      <a:pPr marL="0" marR="0" lvl="0" indent="0" algn="ctr" defTabSz="72707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3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Windowing System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47700">
                <a:tc>
                  <a:txBody>
                    <a:bodyPr/>
                    <a:lstStyle/>
                    <a:p>
                      <a:pPr marL="0" marR="0" lvl="0" indent="0" algn="ctr" defTabSz="72707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31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Operating System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18" name="Footer Placeholder 1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2017 - Brad Myers</a:t>
            </a:r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4C1B8C-6143-4E80-A257-3BFCEB271756}" type="slidenum">
              <a:rPr lang="en-US" altLang="en-US"/>
              <a:pPr/>
              <a:t>20</a:t>
            </a:fld>
            <a:endParaRPr lang="en-US" altLang="en-US"/>
          </a:p>
        </p:txBody>
      </p:sp>
      <p:sp>
        <p:nvSpPr>
          <p:cNvPr id="1914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500"/>
              <a:t>Toolkits, cont.</a:t>
            </a:r>
          </a:p>
        </p:txBody>
      </p:sp>
      <p:sp>
        <p:nvSpPr>
          <p:cNvPr id="1914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100"/>
              <a:t>Important 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Consistent Look and Feel 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Re-use of code </a:t>
            </a:r>
          </a:p>
          <a:p>
            <a:pPr>
              <a:lnSpc>
                <a:spcPct val="90000"/>
              </a:lnSpc>
            </a:pPr>
            <a:r>
              <a:rPr lang="en-US" sz="2100"/>
              <a:t>Can be hard to use: 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Very large libraries 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Very large manuals 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No help with when and how to call what </a:t>
            </a:r>
          </a:p>
          <a:p>
            <a:pPr>
              <a:lnSpc>
                <a:spcPct val="90000"/>
              </a:lnSpc>
            </a:pPr>
            <a:r>
              <a:rPr lang="en-US" sz="2100"/>
              <a:t>Two layers: 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Intrinsics: </a:t>
            </a:r>
          </a:p>
          <a:p>
            <a:pPr lvl="2">
              <a:lnSpc>
                <a:spcPct val="90000"/>
              </a:lnSpc>
            </a:pPr>
            <a:r>
              <a:rPr lang="en-US" sz="1800"/>
              <a:t>How the widgets are implemented 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Widget set: </a:t>
            </a:r>
          </a:p>
          <a:p>
            <a:pPr lvl="2">
              <a:lnSpc>
                <a:spcPct val="90000"/>
              </a:lnSpc>
            </a:pPr>
            <a:r>
              <a:rPr lang="en-US" sz="1800"/>
              <a:t>Particular "look and feel“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2017 - Brad Myers</a:t>
            </a:r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0E0F89-E011-42C8-8E29-83D933906139}" type="slidenum">
              <a:rPr lang="en-US" altLang="en-US"/>
              <a:pPr/>
              <a:t>21</a:t>
            </a:fld>
            <a:endParaRPr lang="en-US" altLang="en-US"/>
          </a:p>
        </p:txBody>
      </p:sp>
      <p:sp>
        <p:nvSpPr>
          <p:cNvPr id="1925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500"/>
              <a:t>Toolkits, Intrinsics</a:t>
            </a:r>
          </a:p>
        </p:txBody>
      </p:sp>
      <p:sp>
        <p:nvSpPr>
          <p:cNvPr id="1925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371600"/>
            <a:ext cx="8229600" cy="4411662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600" dirty="0"/>
              <a:t>Procedure-oriented: </a:t>
            </a:r>
          </a:p>
          <a:p>
            <a:pPr lvl="1">
              <a:lnSpc>
                <a:spcPct val="90000"/>
              </a:lnSpc>
            </a:pPr>
            <a:r>
              <a:rPr lang="en-US" sz="2200" dirty="0"/>
              <a:t>Library of procedures that can be called </a:t>
            </a:r>
          </a:p>
          <a:p>
            <a:pPr lvl="1">
              <a:lnSpc>
                <a:spcPct val="90000"/>
              </a:lnSpc>
            </a:pPr>
            <a:r>
              <a:rPr lang="en-US" sz="2200" dirty="0"/>
              <a:t>Macintosh Toolbox, </a:t>
            </a:r>
            <a:r>
              <a:rPr lang="en-US" sz="2200" dirty="0" err="1"/>
              <a:t>SunTools</a:t>
            </a:r>
            <a:r>
              <a:rPr lang="en-US" sz="2200" dirty="0"/>
              <a:t> library</a:t>
            </a:r>
          </a:p>
          <a:p>
            <a:pPr lvl="1">
              <a:lnSpc>
                <a:spcPct val="90000"/>
              </a:lnSpc>
            </a:pPr>
            <a:r>
              <a:rPr lang="en-US" sz="2200" dirty="0"/>
              <a:t>+ Simple to implement </a:t>
            </a:r>
          </a:p>
          <a:p>
            <a:pPr>
              <a:lnSpc>
                <a:spcPct val="90000"/>
              </a:lnSpc>
            </a:pPr>
            <a:r>
              <a:rPr lang="en-US" sz="2600" dirty="0"/>
              <a:t>Object-oriented </a:t>
            </a:r>
          </a:p>
          <a:p>
            <a:pPr lvl="1">
              <a:lnSpc>
                <a:spcPct val="90000"/>
              </a:lnSpc>
            </a:pPr>
            <a:r>
              <a:rPr lang="en-US" sz="2200" dirty="0"/>
              <a:t>Library defines standard classes </a:t>
            </a:r>
          </a:p>
          <a:p>
            <a:pPr lvl="1">
              <a:lnSpc>
                <a:spcPct val="90000"/>
              </a:lnSpc>
            </a:pPr>
            <a:r>
              <a:rPr lang="en-US" sz="2200" dirty="0"/>
              <a:t>Programmer can make sub-classes </a:t>
            </a:r>
          </a:p>
          <a:p>
            <a:pPr lvl="1">
              <a:lnSpc>
                <a:spcPct val="90000"/>
              </a:lnSpc>
            </a:pPr>
            <a:r>
              <a:rPr lang="en-US" sz="2200" dirty="0"/>
              <a:t>Need an OO language </a:t>
            </a:r>
          </a:p>
          <a:p>
            <a:pPr lvl="1">
              <a:lnSpc>
                <a:spcPct val="90000"/>
              </a:lnSpc>
            </a:pPr>
            <a:r>
              <a:rPr lang="en-US" sz="2200" dirty="0" err="1"/>
              <a:t>Xtk</a:t>
            </a:r>
            <a:r>
              <a:rPr lang="en-US" sz="2200" dirty="0"/>
              <a:t>, Interviews, Garnet, Java AWT and Swing</a:t>
            </a:r>
          </a:p>
          <a:p>
            <a:pPr lvl="1">
              <a:lnSpc>
                <a:spcPct val="90000"/>
              </a:lnSpc>
            </a:pPr>
            <a:r>
              <a:rPr lang="en-US" sz="2200" dirty="0"/>
              <a:t>+ Natural way to think about organization: widgets on screen "seem" like objects</a:t>
            </a:r>
          </a:p>
          <a:p>
            <a:pPr lvl="1">
              <a:lnSpc>
                <a:spcPct val="90000"/>
              </a:lnSpc>
            </a:pPr>
            <a:r>
              <a:rPr lang="en-US" sz="2200" dirty="0"/>
              <a:t>+ Easier to make customizations</a:t>
            </a:r>
          </a:p>
          <a:p>
            <a:pPr lvl="1">
              <a:lnSpc>
                <a:spcPct val="90000"/>
              </a:lnSpc>
            </a:pPr>
            <a:r>
              <a:rPr lang="en-US" sz="2200" dirty="0"/>
              <a:t>- Requires special (single) programming language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2017 - Brad Myers</a:t>
            </a:r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364C0-B73B-4C95-AE82-2145F2531494}" type="slidenum">
              <a:rPr lang="en-US" altLang="en-US"/>
              <a:pPr/>
              <a:t>22</a:t>
            </a:fld>
            <a:endParaRPr lang="en-US" altLang="en-US"/>
          </a:p>
        </p:txBody>
      </p:sp>
      <p:sp>
        <p:nvSpPr>
          <p:cNvPr id="1935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Toolkits, Widget Sets </a:t>
            </a:r>
          </a:p>
        </p:txBody>
      </p:sp>
      <p:sp>
        <p:nvSpPr>
          <p:cNvPr id="1935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Collections of interaction techniques with a particular look-and-feel </a:t>
            </a:r>
          </a:p>
          <a:p>
            <a:r>
              <a:rPr lang="en-US" dirty="0"/>
              <a:t>Can be copyrighted, patented 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2017 - Brad Myers</a:t>
            </a:r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6FF94-86DF-492F-80D8-FA6E0688A5DF}" type="slidenum">
              <a:rPr lang="en-US" altLang="en-US"/>
              <a:pPr/>
              <a:t>23</a:t>
            </a:fld>
            <a:endParaRPr lang="en-US" altLang="en-US"/>
          </a:p>
        </p:txBody>
      </p:sp>
      <p:sp>
        <p:nvSpPr>
          <p:cNvPr id="1945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Toolkits, Widget Sets, cont.</a:t>
            </a:r>
          </a:p>
        </p:txBody>
      </p:sp>
      <p:sp>
        <p:nvSpPr>
          <p:cNvPr id="1945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Different look-and-feels on same intrinsics</a:t>
            </a:r>
          </a:p>
          <a:p>
            <a:endParaRPr lang="en-US"/>
          </a:p>
          <a:p>
            <a:endParaRPr lang="en-US"/>
          </a:p>
          <a:p>
            <a:endParaRPr lang="en-US"/>
          </a:p>
          <a:p>
            <a:r>
              <a:rPr lang="en-US"/>
              <a:t>The same look-and-feel can be implemented on different intrinsics</a:t>
            </a:r>
          </a:p>
        </p:txBody>
      </p:sp>
      <p:pic>
        <p:nvPicPr>
          <p:cNvPr id="194564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4800" y="2209800"/>
            <a:ext cx="4357688" cy="159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94565" name="Picture 5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28600" y="5105400"/>
            <a:ext cx="57150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aphicFrame>
        <p:nvGraphicFramePr>
          <p:cNvPr id="194583" name="Group 23"/>
          <p:cNvGraphicFramePr>
            <a:graphicFrameLocks noGrp="1"/>
          </p:cNvGraphicFramePr>
          <p:nvPr/>
        </p:nvGraphicFramePr>
        <p:xfrm>
          <a:off x="4800600" y="2362200"/>
          <a:ext cx="3810000" cy="1295400"/>
        </p:xfrm>
        <a:graphic>
          <a:graphicData uri="http://schemas.openxmlformats.org/drawingml/2006/table">
            <a:tbl>
              <a:tblPr/>
              <a:tblGrid>
                <a:gridCol w="1270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70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70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477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awt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Swing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swt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47700"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Java graphics 2D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194601" name="Group 41"/>
          <p:cNvGraphicFramePr>
            <a:graphicFrameLocks noGrp="1"/>
          </p:cNvGraphicFramePr>
          <p:nvPr/>
        </p:nvGraphicFramePr>
        <p:xfrm>
          <a:off x="6629400" y="4800600"/>
          <a:ext cx="1752600" cy="914400"/>
        </p:xfrm>
        <a:graphic>
          <a:graphicData uri="http://schemas.openxmlformats.org/drawingml/2006/table">
            <a:tbl>
              <a:tblPr/>
              <a:tblGrid>
                <a:gridCol w="1752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57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Windows L&amp;F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Windows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194612" name="Group 52"/>
          <p:cNvGraphicFramePr>
            <a:graphicFrameLocks noGrp="1"/>
          </p:cNvGraphicFramePr>
          <p:nvPr/>
        </p:nvGraphicFramePr>
        <p:xfrm>
          <a:off x="6629400" y="5867400"/>
          <a:ext cx="1752600" cy="792480"/>
        </p:xfrm>
        <a:graphic>
          <a:graphicData uri="http://schemas.openxmlformats.org/drawingml/2006/table">
            <a:tbl>
              <a:tblPr/>
              <a:tblGrid>
                <a:gridCol w="1752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984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Windows L&amp;F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67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Java Swing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2017 - Brad Myers</a:t>
            </a:r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D1EA11-325E-4BC3-9914-AFB4F2C8E5B4}" type="slidenum">
              <a:rPr lang="en-US" altLang="en-US"/>
              <a:pPr/>
              <a:t>24</a:t>
            </a:fld>
            <a:endParaRPr lang="en-US" altLang="en-US"/>
          </a:p>
        </p:txBody>
      </p:sp>
      <p:sp>
        <p:nvSpPr>
          <p:cNvPr id="1955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Toolkits, Widgets Sets, cont.</a:t>
            </a:r>
          </a:p>
        </p:txBody>
      </p:sp>
      <p:sp>
        <p:nvSpPr>
          <p:cNvPr id="1955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600" dirty="0"/>
              <a:t>Interface to applications: usually “call-back procedures”</a:t>
            </a:r>
          </a:p>
          <a:p>
            <a:pPr lvl="1">
              <a:lnSpc>
                <a:spcPct val="90000"/>
              </a:lnSpc>
            </a:pPr>
            <a:r>
              <a:rPr lang="en-US" sz="2200" dirty="0"/>
              <a:t>Application supplied </a:t>
            </a:r>
          </a:p>
          <a:p>
            <a:pPr lvl="1">
              <a:lnSpc>
                <a:spcPct val="90000"/>
              </a:lnSpc>
            </a:pPr>
            <a:r>
              <a:rPr lang="en-US" sz="2200" dirty="0"/>
              <a:t>Widget calls</a:t>
            </a:r>
          </a:p>
          <a:p>
            <a:pPr lvl="1">
              <a:lnSpc>
                <a:spcPct val="90000"/>
              </a:lnSpc>
            </a:pPr>
            <a:r>
              <a:rPr lang="en-US" sz="2200" dirty="0"/>
              <a:t>Listeners used in Swing are similar</a:t>
            </a:r>
          </a:p>
          <a:p>
            <a:pPr lvl="1">
              <a:lnSpc>
                <a:spcPct val="90000"/>
              </a:lnSpc>
            </a:pPr>
            <a:r>
              <a:rPr lang="en-US" sz="2200" dirty="0"/>
              <a:t>Problems </a:t>
            </a:r>
          </a:p>
          <a:p>
            <a:pPr lvl="2">
              <a:lnSpc>
                <a:spcPct val="90000"/>
              </a:lnSpc>
            </a:pPr>
            <a:r>
              <a:rPr lang="en-US" sz="2100" dirty="0"/>
              <a:t>- can be hundreds or thousands, </a:t>
            </a:r>
          </a:p>
          <a:p>
            <a:pPr lvl="2">
              <a:lnSpc>
                <a:spcPct val="90000"/>
              </a:lnSpc>
            </a:pPr>
            <a:r>
              <a:rPr lang="en-US" sz="2100" dirty="0"/>
              <a:t>- hard to deal with Undo, etc. </a:t>
            </a:r>
          </a:p>
          <a:p>
            <a:pPr lvl="2">
              <a:lnSpc>
                <a:spcPct val="90000"/>
              </a:lnSpc>
            </a:pPr>
            <a:r>
              <a:rPr lang="en-US" sz="2100" dirty="0"/>
              <a:t>- modularization compromised </a:t>
            </a:r>
          </a:p>
          <a:p>
            <a:pPr>
              <a:lnSpc>
                <a:spcPct val="90000"/>
              </a:lnSpc>
            </a:pPr>
            <a:r>
              <a:rPr lang="en-US" sz="2600" dirty="0"/>
              <a:t>Amulet uses command objects </a:t>
            </a:r>
            <a:r>
              <a:rPr lang="en-US" sz="2600" dirty="0" smtClean="0"/>
              <a:t>instead</a:t>
            </a:r>
            <a:endParaRPr lang="en-US" sz="260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2017 - Brad Myers</a:t>
            </a:r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6ABD3A-ED6B-47E7-A357-18819C1D668B}" type="slidenum">
              <a:rPr lang="en-US" altLang="en-US"/>
              <a:pPr/>
              <a:t>25</a:t>
            </a:fld>
            <a:endParaRPr lang="en-US" altLang="en-US"/>
          </a:p>
        </p:txBody>
      </p:sp>
      <p:sp>
        <p:nvSpPr>
          <p:cNvPr id="1966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Virtual Toolkits</a:t>
            </a:r>
          </a:p>
        </p:txBody>
      </p:sp>
      <p:sp>
        <p:nvSpPr>
          <p:cNvPr id="1966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411288"/>
            <a:ext cx="8650288" cy="4837112"/>
          </a:xfrm>
        </p:spPr>
        <p:txBody>
          <a:bodyPr>
            <a:normAutofit fontScale="92500" lnSpcReduction="10000"/>
          </a:bodyPr>
          <a:lstStyle/>
          <a:p>
            <a:r>
              <a:rPr lang="en-US" sz="1900" dirty="0"/>
              <a:t>Other name: Cross-Platform Development Tools</a:t>
            </a:r>
          </a:p>
          <a:p>
            <a:r>
              <a:rPr lang="en-US" sz="1900" dirty="0"/>
              <a:t>Thin layer above existing toolkits that hides the toolkit dependencies. </a:t>
            </a:r>
          </a:p>
          <a:p>
            <a:r>
              <a:rPr lang="en-US" sz="1900" dirty="0"/>
              <a:t>Allows applications to be more easily ported to different toolkits </a:t>
            </a:r>
          </a:p>
          <a:p>
            <a:r>
              <a:rPr lang="en-US" sz="1900" dirty="0"/>
              <a:t>As opposed to a toolkit that runs on different environments </a:t>
            </a:r>
          </a:p>
          <a:p>
            <a:r>
              <a:rPr lang="en-US" sz="1900" dirty="0"/>
              <a:t>Problems: </a:t>
            </a:r>
          </a:p>
          <a:p>
            <a:pPr lvl="1"/>
            <a:r>
              <a:rPr lang="en-US" sz="1700" dirty="0"/>
              <a:t>Toolkit-specific style features </a:t>
            </a:r>
          </a:p>
          <a:p>
            <a:pPr lvl="1"/>
            <a:r>
              <a:rPr lang="en-US" sz="1700" dirty="0"/>
              <a:t>Drawing routines must also be provided </a:t>
            </a:r>
          </a:p>
          <a:p>
            <a:r>
              <a:rPr lang="en-US" sz="1900" dirty="0"/>
              <a:t>Examples: </a:t>
            </a:r>
          </a:p>
          <a:p>
            <a:pPr lvl="1"/>
            <a:r>
              <a:rPr lang="en-US" sz="1700" dirty="0"/>
              <a:t>XVT (</a:t>
            </a:r>
            <a:r>
              <a:rPr lang="en-US" sz="1700" dirty="0" err="1"/>
              <a:t>eXtensible</a:t>
            </a:r>
            <a:r>
              <a:rPr lang="en-US" sz="1700" dirty="0"/>
              <a:t> Virtual Toolkit), supported Motif, </a:t>
            </a:r>
            <a:r>
              <a:rPr lang="en-US" sz="1700" dirty="0" err="1"/>
              <a:t>OpenLook</a:t>
            </a:r>
            <a:r>
              <a:rPr lang="en-US" sz="1700" dirty="0"/>
              <a:t>, Windows, PM, Macintosh, and character displays </a:t>
            </a:r>
          </a:p>
          <a:p>
            <a:pPr lvl="1"/>
            <a:r>
              <a:rPr lang="en-US" sz="1700" dirty="0"/>
              <a:t>Galaxy (from </a:t>
            </a:r>
            <a:r>
              <a:rPr lang="en-US" sz="1700" dirty="0" err="1"/>
              <a:t>Visix</a:t>
            </a:r>
            <a:r>
              <a:rPr lang="en-US" sz="1700" dirty="0"/>
              <a:t> Corp). Re-implemented the widgets </a:t>
            </a:r>
          </a:p>
          <a:p>
            <a:r>
              <a:rPr lang="en-US" sz="1900" dirty="0" smtClean="0"/>
              <a:t>Today: </a:t>
            </a:r>
            <a:r>
              <a:rPr lang="en-US" sz="1900" dirty="0"/>
              <a:t>Java: </a:t>
            </a:r>
          </a:p>
          <a:p>
            <a:pPr lvl="1"/>
            <a:r>
              <a:rPr lang="en-US" sz="1700" dirty="0" smtClean="0"/>
              <a:t>AWT, SWT: </a:t>
            </a:r>
            <a:r>
              <a:rPr lang="en-US" sz="1700" dirty="0"/>
              <a:t>use native widgets </a:t>
            </a:r>
          </a:p>
          <a:p>
            <a:pPr lvl="1"/>
            <a:r>
              <a:rPr lang="en-US" sz="1700" dirty="0"/>
              <a:t>Swing: re-implements the </a:t>
            </a:r>
            <a:r>
              <a:rPr lang="en-US" sz="1700" dirty="0" smtClean="0"/>
              <a:t>widgets</a:t>
            </a:r>
          </a:p>
          <a:p>
            <a:r>
              <a:rPr lang="en-US" sz="2100" dirty="0" smtClean="0"/>
              <a:t>Web &amp; JavaScript</a:t>
            </a:r>
          </a:p>
          <a:p>
            <a:r>
              <a:rPr lang="en-US" sz="2100" dirty="0" err="1" smtClean="0"/>
              <a:t>Qt</a:t>
            </a:r>
            <a:r>
              <a:rPr lang="en-US" sz="2100" dirty="0" smtClean="0"/>
              <a:t>, </a:t>
            </a:r>
            <a:r>
              <a:rPr lang="en-US" sz="2100" dirty="0" err="1" smtClean="0"/>
              <a:t>PhoneGap</a:t>
            </a:r>
            <a:endParaRPr lang="en-US" sz="210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2017 - Brad Myers</a:t>
            </a:r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3DBB7A-9827-4C32-A82C-9EEEBC6601A4}" type="slidenum">
              <a:rPr lang="en-US" altLang="en-US"/>
              <a:pPr/>
              <a:t>26</a:t>
            </a:fld>
            <a:endParaRPr lang="en-US" altLang="en-US"/>
          </a:p>
        </p:txBody>
      </p:sp>
      <p:sp>
        <p:nvSpPr>
          <p:cNvPr id="563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Toolkits Success</a:t>
            </a:r>
            <a:endParaRPr lang="en-US" dirty="0"/>
          </a:p>
        </p:txBody>
      </p:sp>
      <p:sp>
        <p:nvSpPr>
          <p:cNvPr id="563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447800"/>
            <a:ext cx="8229600" cy="4411663"/>
          </a:xfrm>
        </p:spPr>
        <p:txBody>
          <a:bodyPr/>
          <a:lstStyle/>
          <a:p>
            <a:r>
              <a:rPr lang="en-US" dirty="0" smtClean="0"/>
              <a:t>Help </a:t>
            </a:r>
            <a:r>
              <a:rPr lang="en-US" dirty="0"/>
              <a:t>maintain consistency among UIs</a:t>
            </a:r>
          </a:p>
          <a:p>
            <a:pPr lvl="1"/>
            <a:r>
              <a:rPr lang="en-US" dirty="0"/>
              <a:t>Key insight of Macintosh toolbox</a:t>
            </a:r>
          </a:p>
          <a:p>
            <a:pPr>
              <a:buFont typeface="Monotype Sorts" pitchFamily="2" charset="2"/>
              <a:buChar char="è"/>
            </a:pPr>
            <a:r>
              <a:rPr lang="en-US" dirty="0">
                <a:solidFill>
                  <a:schemeClr val="tx2"/>
                </a:solidFill>
              </a:rPr>
              <a:t>Path of least resistance</a:t>
            </a:r>
            <a:r>
              <a:rPr lang="en-US" dirty="0"/>
              <a:t> translates into getting programmers to do the right thing</a:t>
            </a:r>
          </a:p>
          <a:p>
            <a:r>
              <a:rPr lang="en-US" dirty="0"/>
              <a:t>Successful partially because address common, low-level features for all UIs</a:t>
            </a:r>
          </a:p>
          <a:p>
            <a:pPr lvl="1">
              <a:buFont typeface="Monotype Sorts" pitchFamily="2" charset="2"/>
              <a:buChar char="è"/>
            </a:pPr>
            <a:r>
              <a:rPr lang="en-US" dirty="0">
                <a:solidFill>
                  <a:schemeClr val="tx2"/>
                </a:solidFill>
              </a:rPr>
              <a:t>Address the useful &amp; important aspects of UIs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2017 - Brad Myers</a:t>
            </a:r>
            <a:endParaRPr lang="en-US" altLang="en-US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67EF37-9DDE-44DF-B1E1-72AAF8212B16}" type="slidenum">
              <a:rPr lang="en-US" altLang="en-US"/>
              <a:pPr/>
              <a:t>27</a:t>
            </a:fld>
            <a:endParaRPr lang="en-US" altLang="en-US"/>
          </a:p>
        </p:txBody>
      </p:sp>
      <p:sp>
        <p:nvSpPr>
          <p:cNvPr id="5427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543800" cy="1020762"/>
          </a:xfrm>
        </p:spPr>
        <p:txBody>
          <a:bodyPr/>
          <a:lstStyle/>
          <a:p>
            <a:r>
              <a:rPr lang="en-US"/>
              <a:t>Event Languages</a:t>
            </a:r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143000"/>
            <a:ext cx="8497888" cy="4916488"/>
          </a:xfrm>
        </p:spPr>
        <p:txBody>
          <a:bodyPr/>
          <a:lstStyle/>
          <a:p>
            <a:r>
              <a:rPr lang="en-US" sz="2600" dirty="0"/>
              <a:t>Create programs by writing event handlers </a:t>
            </a:r>
          </a:p>
          <a:p>
            <a:r>
              <a:rPr lang="en-US" sz="2600" dirty="0"/>
              <a:t>Many </a:t>
            </a:r>
            <a:r>
              <a:rPr lang="en-US" sz="2600" dirty="0" smtClean="0"/>
              <a:t>old tools used </a:t>
            </a:r>
            <a:r>
              <a:rPr lang="en-US" sz="2600" dirty="0"/>
              <a:t>this style</a:t>
            </a:r>
          </a:p>
          <a:p>
            <a:pPr lvl="1"/>
            <a:r>
              <a:rPr lang="en-US" sz="2200" dirty="0"/>
              <a:t>Univ. of Alberta (1985), Sassafras (1986), </a:t>
            </a:r>
            <a:r>
              <a:rPr lang="en-US" sz="2400" dirty="0" smtClean="0"/>
              <a:t>HyperCard, </a:t>
            </a:r>
            <a:r>
              <a:rPr lang="en-US" sz="2200" dirty="0" smtClean="0"/>
              <a:t>etc</a:t>
            </a:r>
            <a:r>
              <a:rPr lang="en-US" sz="2200" dirty="0"/>
              <a:t>.</a:t>
            </a:r>
          </a:p>
          <a:p>
            <a:r>
              <a:rPr lang="en-US" sz="2600" dirty="0" smtClean="0"/>
              <a:t>Used </a:t>
            </a:r>
            <a:r>
              <a:rPr lang="en-US" sz="2600" dirty="0"/>
              <a:t>by </a:t>
            </a:r>
            <a:r>
              <a:rPr lang="en-US" sz="2600" dirty="0" smtClean="0"/>
              <a:t>Visual </a:t>
            </a:r>
            <a:r>
              <a:rPr lang="en-US" sz="2600" dirty="0"/>
              <a:t>Basic, Lingo, </a:t>
            </a:r>
            <a:r>
              <a:rPr lang="en-US" sz="2600" dirty="0" smtClean="0"/>
              <a:t>Java, etc</a:t>
            </a:r>
            <a:r>
              <a:rPr lang="en-US" sz="2600" dirty="0"/>
              <a:t>.</a:t>
            </a:r>
          </a:p>
          <a:p>
            <a:pPr lvl="1"/>
            <a:r>
              <a:rPr lang="en-US" sz="2200" dirty="0"/>
              <a:t>Toolkits with call-backs or action </a:t>
            </a:r>
            <a:r>
              <a:rPr lang="en-US" sz="2200" dirty="0" smtClean="0"/>
              <a:t>methods</a:t>
            </a:r>
            <a:endParaRPr lang="en-US" sz="2200" dirty="0"/>
          </a:p>
          <a:p>
            <a:r>
              <a:rPr lang="en-US" sz="2600" dirty="0"/>
              <a:t>Advantages:</a:t>
            </a:r>
          </a:p>
          <a:p>
            <a:pPr lvl="1"/>
            <a:r>
              <a:rPr lang="en-US" sz="2200" dirty="0"/>
              <a:t>Natural for GUIs since generate discrete events</a:t>
            </a:r>
          </a:p>
          <a:p>
            <a:pPr lvl="1"/>
            <a:r>
              <a:rPr lang="en-US" sz="2200" dirty="0"/>
              <a:t>Flow of control in user’s hands rather than programmer’s</a:t>
            </a:r>
          </a:p>
          <a:p>
            <a:pPr lvl="2"/>
            <a:r>
              <a:rPr lang="en-US" sz="2100" dirty="0"/>
              <a:t>Discourages </a:t>
            </a:r>
            <a:r>
              <a:rPr lang="en-US" sz="2100" dirty="0" err="1"/>
              <a:t>moded</a:t>
            </a:r>
            <a:r>
              <a:rPr lang="en-US" sz="2100" dirty="0"/>
              <a:t> </a:t>
            </a:r>
            <a:r>
              <a:rPr lang="en-US" sz="2100" dirty="0" smtClean="0"/>
              <a:t>UIs</a:t>
            </a:r>
            <a:endParaRPr lang="en-US" sz="210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2017 - Brad Myers</a:t>
            </a:r>
            <a:endParaRPr lang="en-US" altLang="en-US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40B30-569A-41AA-ABF2-E0C340DFBC67}" type="slidenum">
              <a:rPr lang="en-US" altLang="en-US"/>
              <a:pPr/>
              <a:t>28</a:t>
            </a:fld>
            <a:endParaRPr lang="en-US" altLang="en-US"/>
          </a:p>
        </p:txBody>
      </p:sp>
      <p:sp>
        <p:nvSpPr>
          <p:cNvPr id="6656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543800" cy="868362"/>
          </a:xfrm>
        </p:spPr>
        <p:txBody>
          <a:bodyPr/>
          <a:lstStyle/>
          <a:p>
            <a:r>
              <a:rPr lang="en-US"/>
              <a:t>Constraints</a:t>
            </a:r>
          </a:p>
        </p:txBody>
      </p:sp>
      <p:sp>
        <p:nvSpPr>
          <p:cNvPr id="665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990600"/>
            <a:ext cx="8497888" cy="5257800"/>
          </a:xfrm>
        </p:spPr>
        <p:txBody>
          <a:bodyPr>
            <a:normAutofit lnSpcReduction="10000"/>
          </a:bodyPr>
          <a:lstStyle/>
          <a:p>
            <a:r>
              <a:rPr lang="en-US" sz="2200" dirty="0"/>
              <a:t>Declare a relationship and system maintains it</a:t>
            </a:r>
          </a:p>
          <a:p>
            <a:r>
              <a:rPr lang="en-US" sz="2200" dirty="0"/>
              <a:t>Sketchpad (1963), </a:t>
            </a:r>
            <a:r>
              <a:rPr lang="en-US" sz="2200" dirty="0" err="1"/>
              <a:t>ThingLab</a:t>
            </a:r>
            <a:r>
              <a:rPr lang="en-US" sz="2200" dirty="0"/>
              <a:t> (1979), </a:t>
            </a:r>
            <a:r>
              <a:rPr lang="en-US" sz="2200" dirty="0" err="1"/>
              <a:t>Higgens</a:t>
            </a:r>
            <a:r>
              <a:rPr lang="en-US" sz="2200" dirty="0"/>
              <a:t> (85), Garnet (1990), Amulet (1997), </a:t>
            </a:r>
            <a:r>
              <a:rPr lang="en-US" sz="2200" dirty="0" err="1"/>
              <a:t>SubArctic</a:t>
            </a:r>
            <a:r>
              <a:rPr lang="en-US" sz="2200" dirty="0"/>
              <a:t> (1996)</a:t>
            </a:r>
          </a:p>
          <a:p>
            <a:r>
              <a:rPr lang="en-US" sz="2200" dirty="0"/>
              <a:t>1999: hadn’t caught on</a:t>
            </a:r>
          </a:p>
          <a:p>
            <a:pPr lvl="1"/>
            <a:r>
              <a:rPr lang="en-US" sz="2000" dirty="0"/>
              <a:t>We thought would be mostly used for graphics</a:t>
            </a:r>
          </a:p>
          <a:p>
            <a:r>
              <a:rPr lang="en-US" sz="2200" dirty="0"/>
              <a:t>Now: Flash </a:t>
            </a:r>
            <a:r>
              <a:rPr lang="en-US" sz="2200" dirty="0" smtClean="0"/>
              <a:t>and JavaScript libraries data </a:t>
            </a:r>
            <a:r>
              <a:rPr lang="en-US" sz="2200" dirty="0"/>
              <a:t>bindings</a:t>
            </a:r>
          </a:p>
          <a:p>
            <a:pPr lvl="1"/>
            <a:r>
              <a:rPr lang="en-US" sz="2000" dirty="0"/>
              <a:t>Connect data to graphics</a:t>
            </a:r>
          </a:p>
          <a:p>
            <a:pPr lvl="1">
              <a:buFont typeface="Monotype Sorts" pitchFamily="2" charset="2"/>
              <a:buChar char="è"/>
            </a:pPr>
            <a:r>
              <a:rPr lang="en-US" sz="2000" dirty="0">
                <a:solidFill>
                  <a:schemeClr val="tx2"/>
                </a:solidFill>
              </a:rPr>
              <a:t>Address the useful &amp; important aspects of UIs</a:t>
            </a:r>
            <a:endParaRPr lang="en-US" sz="2000" dirty="0"/>
          </a:p>
          <a:p>
            <a:pPr>
              <a:buFont typeface="Monotype Sorts" pitchFamily="2" charset="2"/>
              <a:buChar char="è"/>
            </a:pPr>
            <a:r>
              <a:rPr lang="en-US" sz="2200" dirty="0">
                <a:solidFill>
                  <a:schemeClr val="tx2"/>
                </a:solidFill>
              </a:rPr>
              <a:t>Predictability</a:t>
            </a:r>
          </a:p>
          <a:p>
            <a:pPr lvl="1"/>
            <a:r>
              <a:rPr lang="en-US" sz="2000" dirty="0"/>
              <a:t>Constraint networks can be hard to debug</a:t>
            </a:r>
          </a:p>
          <a:p>
            <a:pPr lvl="1"/>
            <a:r>
              <a:rPr lang="en-US" sz="2000" dirty="0"/>
              <a:t>Especially in multi-way constraints</a:t>
            </a:r>
          </a:p>
          <a:p>
            <a:pPr>
              <a:buFont typeface="Monotype Sorts" pitchFamily="2" charset="2"/>
              <a:buChar char="è"/>
            </a:pPr>
            <a:r>
              <a:rPr lang="en-US" sz="2200" dirty="0">
                <a:solidFill>
                  <a:schemeClr val="tx2"/>
                </a:solidFill>
              </a:rPr>
              <a:t>High threshold</a:t>
            </a:r>
          </a:p>
          <a:p>
            <a:pPr lvl="2"/>
            <a:r>
              <a:rPr lang="en-US" sz="1900" dirty="0"/>
              <a:t>Programmer must specify (or deduce) solving order</a:t>
            </a:r>
          </a:p>
          <a:p>
            <a:pPr lvl="1"/>
            <a:r>
              <a:rPr lang="en-US" sz="2000" dirty="0"/>
              <a:t>Constraints require thinking differently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2017 - Brad Myers</a:t>
            </a:r>
            <a:endParaRPr lang="en-US" altLang="en-US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F6A919-C781-4540-981F-5F0854D2E818}" type="slidenum">
              <a:rPr lang="en-US" altLang="en-US"/>
              <a:pPr/>
              <a:t>29</a:t>
            </a:fld>
            <a:endParaRPr lang="en-US" altLang="en-US"/>
          </a:p>
        </p:txBody>
      </p:sp>
      <p:sp>
        <p:nvSpPr>
          <p:cNvPr id="1976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500"/>
              <a:t>Higher-Level Tools</a:t>
            </a:r>
          </a:p>
        </p:txBody>
      </p:sp>
      <p:sp>
        <p:nvSpPr>
          <p:cNvPr id="1976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sz="2600"/>
              <a:t>Since toolkits are hard to use, need higher-level support. </a:t>
            </a:r>
          </a:p>
          <a:p>
            <a:pPr>
              <a:lnSpc>
                <a:spcPct val="80000"/>
              </a:lnSpc>
            </a:pPr>
            <a:r>
              <a:rPr lang="en-US" sz="2600"/>
              <a:t>User Interface Development Environments </a:t>
            </a:r>
          </a:p>
          <a:p>
            <a:pPr lvl="1">
              <a:lnSpc>
                <a:spcPct val="80000"/>
              </a:lnSpc>
            </a:pPr>
            <a:r>
              <a:rPr lang="en-US" sz="2200"/>
              <a:t>Comprehensive support for UI Software </a:t>
            </a:r>
          </a:p>
          <a:p>
            <a:pPr>
              <a:lnSpc>
                <a:spcPct val="80000"/>
              </a:lnSpc>
            </a:pPr>
            <a:r>
              <a:rPr lang="en-US" sz="2600"/>
              <a:t>Tradeoffs: </a:t>
            </a:r>
          </a:p>
          <a:p>
            <a:pPr lvl="1">
              <a:lnSpc>
                <a:spcPct val="80000"/>
              </a:lnSpc>
            </a:pPr>
            <a:r>
              <a:rPr lang="en-US" sz="2200"/>
              <a:t>Range of interfaces vs. amount of help (if narrow, can provide more support) </a:t>
            </a:r>
          </a:p>
          <a:p>
            <a:pPr lvl="1">
              <a:lnSpc>
                <a:spcPct val="80000"/>
              </a:lnSpc>
            </a:pPr>
            <a:r>
              <a:rPr lang="en-US" sz="2200"/>
              <a:t>Ease of use vs. power </a:t>
            </a:r>
          </a:p>
          <a:p>
            <a:pPr>
              <a:lnSpc>
                <a:spcPct val="80000"/>
              </a:lnSpc>
            </a:pPr>
            <a:r>
              <a:rPr lang="en-US" sz="2600"/>
              <a:t>2 Levels:</a:t>
            </a:r>
          </a:p>
          <a:p>
            <a:pPr lvl="1">
              <a:lnSpc>
                <a:spcPct val="80000"/>
              </a:lnSpc>
            </a:pPr>
            <a:r>
              <a:rPr lang="en-US" sz="2200"/>
              <a:t>“Foundation Classes”</a:t>
            </a:r>
          </a:p>
          <a:p>
            <a:pPr lvl="1">
              <a:lnSpc>
                <a:spcPct val="80000"/>
              </a:lnSpc>
            </a:pPr>
            <a:r>
              <a:rPr lang="en-US" sz="2200"/>
              <a:t>Interactive Tools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2017 - Brad Myers</a:t>
            </a:r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Highly Successful</a:t>
            </a:r>
            <a:endParaRPr lang="en-US" dirty="0"/>
          </a:p>
        </p:txBody>
      </p:sp>
      <p:sp>
        <p:nvSpPr>
          <p:cNvPr id="501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Today’s tools are highly successful</a:t>
            </a:r>
          </a:p>
          <a:p>
            <a:pPr lvl="1"/>
            <a:r>
              <a:rPr lang="en-US" dirty="0" smtClean="0"/>
              <a:t>Window Managers, Toolkits, Interface Builders ubiquitous</a:t>
            </a:r>
          </a:p>
          <a:p>
            <a:pPr lvl="1"/>
            <a:r>
              <a:rPr lang="en-US" dirty="0" smtClean="0"/>
              <a:t>Most software built using them</a:t>
            </a:r>
          </a:p>
          <a:p>
            <a:pPr lvl="1"/>
            <a:r>
              <a:rPr lang="en-US" dirty="0" smtClean="0"/>
              <a:t>Are based on HCI research</a:t>
            </a: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BB0755-9205-4F91-B86F-E692B87E1F86}" type="slidenum">
              <a:rPr lang="en-US" altLang="en-US" smtClean="0"/>
              <a:pPr/>
              <a:t>3</a:t>
            </a:fld>
            <a:endParaRPr lang="en-US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2017 - Brad Myers</a:t>
            </a:r>
            <a:endParaRPr lang="en-US" altLang="en-US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EFE8B7-8790-45D0-8C0E-B969F37A24F6}" type="slidenum">
              <a:rPr lang="en-US" altLang="en-US"/>
              <a:pPr/>
              <a:t>30</a:t>
            </a:fld>
            <a:endParaRPr lang="en-US" altLang="en-US"/>
          </a:p>
        </p:txBody>
      </p:sp>
      <p:sp>
        <p:nvSpPr>
          <p:cNvPr id="1996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500"/>
              <a:t>Foundation Classes</a:t>
            </a:r>
          </a:p>
        </p:txBody>
      </p:sp>
      <p:sp>
        <p:nvSpPr>
          <p:cNvPr id="1996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Object-oriented framework that helps you structure all the code</a:t>
            </a:r>
          </a:p>
          <a:p>
            <a:r>
              <a:rPr lang="en-US" dirty="0"/>
              <a:t>Issue: how separate from “Toolkit” part?</a:t>
            </a:r>
          </a:p>
          <a:p>
            <a:r>
              <a:rPr lang="en-US" dirty="0" err="1"/>
              <a:t>MacApp</a:t>
            </a:r>
            <a:r>
              <a:rPr lang="en-US" dirty="0"/>
              <a:t>, MFC</a:t>
            </a:r>
          </a:p>
          <a:p>
            <a:r>
              <a:rPr lang="en-US" i="1" dirty="0" smtClean="0"/>
              <a:t>Parts</a:t>
            </a:r>
            <a:r>
              <a:rPr lang="en-US" dirty="0" smtClean="0"/>
              <a:t> </a:t>
            </a:r>
            <a:r>
              <a:rPr lang="en-US" dirty="0"/>
              <a:t>of Swing, Amulet, etc.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2017 - Brad Myers</a:t>
            </a:r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ACF412-F9DD-4732-A739-E11EE7CD5804}" type="slidenum">
              <a:rPr lang="en-US" altLang="en-US"/>
              <a:pPr/>
              <a:t>31</a:t>
            </a:fld>
            <a:endParaRPr lang="en-US" altLang="en-US"/>
          </a:p>
        </p:txBody>
      </p:sp>
      <p:sp>
        <p:nvSpPr>
          <p:cNvPr id="5837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7543800" cy="1143000"/>
          </a:xfrm>
        </p:spPr>
        <p:txBody>
          <a:bodyPr/>
          <a:lstStyle/>
          <a:p>
            <a:r>
              <a:rPr lang="en-US"/>
              <a:t>Component Architectures</a:t>
            </a:r>
          </a:p>
        </p:txBody>
      </p:sp>
      <p:sp>
        <p:nvSpPr>
          <p:cNvPr id="583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331913"/>
            <a:ext cx="8763000" cy="4916487"/>
          </a:xfrm>
        </p:spPr>
        <p:txBody>
          <a:bodyPr/>
          <a:lstStyle/>
          <a:p>
            <a:r>
              <a:rPr lang="en-US" sz="2600"/>
              <a:t>Create applications out of </a:t>
            </a:r>
            <a:r>
              <a:rPr lang="en-US" sz="2600" i="1"/>
              <a:t>components</a:t>
            </a:r>
            <a:r>
              <a:rPr lang="en-US" sz="2600"/>
              <a:t> which are separately developed and compiled</a:t>
            </a:r>
          </a:p>
          <a:p>
            <a:pPr lvl="1"/>
            <a:r>
              <a:rPr lang="en-US" sz="2200"/>
              <a:t>In UI software, each component controls an area of the screen</a:t>
            </a:r>
          </a:p>
          <a:p>
            <a:pPr lvl="1"/>
            <a:r>
              <a:rPr lang="en-US" sz="2200"/>
              <a:t>Example: drawing component handles picture inside a document</a:t>
            </a:r>
          </a:p>
          <a:p>
            <a:r>
              <a:rPr lang="en-US" sz="2600"/>
              <a:t>Invented by Andrew research project at CMU (1988)</a:t>
            </a:r>
          </a:p>
          <a:p>
            <a:r>
              <a:rPr lang="en-US" sz="2600"/>
              <a:t>1999: OLE, OpenDoc, ActiveX, Java Beans</a:t>
            </a:r>
          </a:p>
          <a:p>
            <a:r>
              <a:rPr lang="en-US" sz="2600"/>
              <a:t>Now: SOA</a:t>
            </a:r>
          </a:p>
          <a:p>
            <a:pPr>
              <a:buFont typeface="Monotype Sorts" pitchFamily="2" charset="2"/>
              <a:buChar char="è"/>
            </a:pPr>
            <a:r>
              <a:rPr lang="en-US" sz="2600">
                <a:solidFill>
                  <a:schemeClr val="tx2"/>
                </a:solidFill>
              </a:rPr>
              <a:t>Address the useful &amp; important aspects of UIs</a:t>
            </a:r>
          </a:p>
          <a:p>
            <a:pPr lvl="1"/>
            <a:r>
              <a:rPr lang="en-US" sz="2200"/>
              <a:t>Just the “glue” to hold together components</a:t>
            </a:r>
            <a:endParaRPr lang="en-US" sz="2200">
              <a:solidFill>
                <a:schemeClr val="tx2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2017 - Brad Myers</a:t>
            </a:r>
            <a:endParaRPr lang="en-US" altLang="en-US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3066E5-E4A0-4722-AEC8-37A055A34BDC}" type="slidenum">
              <a:rPr lang="en-US" altLang="en-US"/>
              <a:pPr/>
              <a:t>32</a:t>
            </a:fld>
            <a:endParaRPr lang="en-US" altLang="en-US"/>
          </a:p>
        </p:txBody>
      </p:sp>
      <p:sp>
        <p:nvSpPr>
          <p:cNvPr id="1986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500"/>
              <a:t>Interactive Tools</a:t>
            </a:r>
            <a:endParaRPr lang="en-US"/>
          </a:p>
        </p:txBody>
      </p:sp>
      <p:sp>
        <p:nvSpPr>
          <p:cNvPr id="1986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dirty="0"/>
              <a:t>Prototyping tools 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Quickly see how UI is going to look and act </a:t>
            </a:r>
            <a:endParaRPr lang="en-US" dirty="0" smtClean="0"/>
          </a:p>
          <a:p>
            <a:pPr lvl="1">
              <a:lnSpc>
                <a:spcPct val="90000"/>
              </a:lnSpc>
            </a:pPr>
            <a:r>
              <a:rPr lang="en-US" dirty="0" err="1" smtClean="0"/>
              <a:t>Balsamiq</a:t>
            </a:r>
            <a:r>
              <a:rPr lang="en-US" dirty="0" smtClean="0"/>
              <a:t>, </a:t>
            </a:r>
            <a:r>
              <a:rPr lang="en-US" dirty="0" err="1" smtClean="0"/>
              <a:t>Axure</a:t>
            </a:r>
            <a:r>
              <a:rPr lang="en-US" dirty="0" smtClean="0"/>
              <a:t>, etc.</a:t>
            </a:r>
            <a:endParaRPr lang="en-US" dirty="0"/>
          </a:p>
          <a:p>
            <a:pPr>
              <a:lnSpc>
                <a:spcPct val="90000"/>
              </a:lnSpc>
            </a:pPr>
            <a:r>
              <a:rPr lang="en-US" dirty="0"/>
              <a:t>Interface Builders 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Lay out widgets 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Create menus, dialog boxes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Other names: Resource Editors, Interactive Development Tools (IDTs) </a:t>
            </a:r>
          </a:p>
          <a:p>
            <a:pPr>
              <a:lnSpc>
                <a:spcPct val="90000"/>
              </a:lnSpc>
            </a:pPr>
            <a:r>
              <a:rPr lang="en-US" dirty="0"/>
              <a:t>Evidence that interactive tools 10 to 50 times faster than coding with toolkits 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2017 - Brad Myers</a:t>
            </a:r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D67F6-E03A-4A4A-A7EE-05BADABF750B}" type="slidenum">
              <a:rPr lang="en-US" altLang="en-US"/>
              <a:pPr/>
              <a:t>33</a:t>
            </a:fld>
            <a:endParaRPr lang="en-US" altLang="en-US"/>
          </a:p>
        </p:txBody>
      </p:sp>
      <p:sp>
        <p:nvSpPr>
          <p:cNvPr id="5734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543800" cy="792162"/>
          </a:xfrm>
        </p:spPr>
        <p:txBody>
          <a:bodyPr/>
          <a:lstStyle/>
          <a:p>
            <a:r>
              <a:rPr lang="en-US"/>
              <a:t>Graphical Interactive Tools</a:t>
            </a: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066800"/>
            <a:ext cx="8229600" cy="4411663"/>
          </a:xfrm>
        </p:spPr>
        <p:txBody>
          <a:bodyPr/>
          <a:lstStyle/>
          <a:p>
            <a:r>
              <a:rPr lang="en-US"/>
              <a:t>Create parts of user interface by laying out widgets with a mouse</a:t>
            </a:r>
          </a:p>
          <a:p>
            <a:pPr lvl="1"/>
            <a:r>
              <a:rPr lang="en-US"/>
              <a:t>Examples: Menulay (1983), Trillium (1986), Jean-Marie Hullot from INRIA to NeXT</a:t>
            </a:r>
          </a:p>
          <a:p>
            <a:pPr lvl="1"/>
            <a:r>
              <a:rPr lang="en-US"/>
              <a:t>Now: Interface Builders, Visual Basic’s layout editor, resource editors, “constructors”</a:t>
            </a:r>
          </a:p>
          <a:p>
            <a:r>
              <a:rPr lang="en-US"/>
              <a:t>Advantages:</a:t>
            </a:r>
          </a:p>
          <a:p>
            <a:pPr lvl="1"/>
            <a:r>
              <a:rPr lang="en-US"/>
              <a:t>Graphical parts done in an appropriate, graphical way</a:t>
            </a:r>
          </a:p>
          <a:p>
            <a:pPr lvl="2">
              <a:buFont typeface="Monotype Sorts" pitchFamily="2" charset="2"/>
              <a:buChar char="è"/>
            </a:pPr>
            <a:r>
              <a:rPr lang="en-US">
                <a:solidFill>
                  <a:schemeClr val="tx2"/>
                </a:solidFill>
              </a:rPr>
              <a:t>Address the useful &amp; important aspects of UIs</a:t>
            </a:r>
            <a:endParaRPr lang="en-US"/>
          </a:p>
          <a:p>
            <a:pPr lvl="1"/>
            <a:r>
              <a:rPr lang="en-US"/>
              <a:t>Accessible to non-programmers</a:t>
            </a:r>
          </a:p>
          <a:p>
            <a:pPr lvl="2">
              <a:buFont typeface="Monotype Sorts" pitchFamily="2" charset="2"/>
              <a:buChar char="è"/>
            </a:pPr>
            <a:r>
              <a:rPr lang="en-US">
                <a:solidFill>
                  <a:schemeClr val="tx2"/>
                </a:solidFill>
              </a:rPr>
              <a:t>Low threshold</a:t>
            </a:r>
            <a:endParaRPr lang="en-US"/>
          </a:p>
          <a:p>
            <a:pPr lvl="2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2017 - Brad Myers</a:t>
            </a:r>
            <a:endParaRPr lang="en-US" altLang="en-US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7AC551-9CFF-4F25-8D31-BA1C7C202558}" type="slidenum">
              <a:rPr lang="en-US" altLang="en-US"/>
              <a:pPr/>
              <a:t>4</a:t>
            </a:fld>
            <a:endParaRPr lang="en-US" altLang="en-US"/>
          </a:p>
        </p:txBody>
      </p:sp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543800" cy="868362"/>
          </a:xfrm>
        </p:spPr>
        <p:txBody>
          <a:bodyPr/>
          <a:lstStyle/>
          <a:p>
            <a:r>
              <a:rPr lang="en-US"/>
              <a:t>Historical Perspective</a:t>
            </a:r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762000"/>
            <a:ext cx="8497888" cy="4916488"/>
          </a:xfrm>
        </p:spPr>
        <p:txBody>
          <a:bodyPr/>
          <a:lstStyle/>
          <a:p>
            <a:r>
              <a:rPr lang="en-US" b="1" dirty="0"/>
              <a:t>Themes</a:t>
            </a:r>
            <a:endParaRPr lang="en-US" dirty="0"/>
          </a:p>
          <a:p>
            <a:pPr lvl="1">
              <a:buFont typeface="Monotype Sorts" pitchFamily="2" charset="2"/>
              <a:buChar char="è"/>
            </a:pPr>
            <a:r>
              <a:rPr lang="en-US" dirty="0">
                <a:solidFill>
                  <a:schemeClr val="tx2"/>
                </a:solidFill>
              </a:rPr>
              <a:t>Address the useful &amp; important aspects of UIs</a:t>
            </a:r>
          </a:p>
          <a:p>
            <a:pPr lvl="2"/>
            <a:r>
              <a:rPr lang="en-US" dirty="0"/>
              <a:t>Tools that succeeded helped (</a:t>
            </a:r>
            <a:r>
              <a:rPr lang="en-US" i="1" dirty="0"/>
              <a:t>just</a:t>
            </a:r>
            <a:r>
              <a:rPr lang="en-US" dirty="0"/>
              <a:t>) where needed</a:t>
            </a:r>
          </a:p>
          <a:p>
            <a:pPr lvl="1">
              <a:buFont typeface="Monotype Sorts" pitchFamily="2" charset="2"/>
              <a:buChar char="è"/>
            </a:pPr>
            <a:r>
              <a:rPr lang="en-US" dirty="0">
                <a:solidFill>
                  <a:schemeClr val="tx2"/>
                </a:solidFill>
              </a:rPr>
              <a:t>Threshold / Ceiling</a:t>
            </a:r>
          </a:p>
          <a:p>
            <a:pPr lvl="2"/>
            <a:r>
              <a:rPr lang="en-US" dirty="0"/>
              <a:t>Threshold = How hard to get started</a:t>
            </a:r>
          </a:p>
          <a:p>
            <a:pPr lvl="2"/>
            <a:r>
              <a:rPr lang="en-US" dirty="0"/>
              <a:t>Ceiling = how much can be achieved</a:t>
            </a:r>
          </a:p>
          <a:p>
            <a:pPr lvl="1">
              <a:buFont typeface="Monotype Sorts" pitchFamily="2" charset="2"/>
              <a:buChar char="è"/>
            </a:pPr>
            <a:r>
              <a:rPr lang="en-US" dirty="0">
                <a:solidFill>
                  <a:schemeClr val="tx2"/>
                </a:solidFill>
              </a:rPr>
              <a:t>Path of Least Resistance</a:t>
            </a:r>
          </a:p>
          <a:p>
            <a:pPr lvl="2"/>
            <a:r>
              <a:rPr lang="en-US" dirty="0"/>
              <a:t>Tools influence user interfaces created</a:t>
            </a:r>
          </a:p>
          <a:p>
            <a:pPr lvl="1">
              <a:buFont typeface="Monotype Sorts" pitchFamily="2" charset="2"/>
              <a:buChar char="è"/>
            </a:pPr>
            <a:r>
              <a:rPr lang="en-US" dirty="0">
                <a:solidFill>
                  <a:schemeClr val="tx2"/>
                </a:solidFill>
              </a:rPr>
              <a:t>Predictability</a:t>
            </a:r>
          </a:p>
          <a:p>
            <a:pPr lvl="2"/>
            <a:r>
              <a:rPr lang="en-US" dirty="0"/>
              <a:t>If not predictable, then not accepted by programmers</a:t>
            </a:r>
          </a:p>
          <a:p>
            <a:pPr lvl="1">
              <a:buFont typeface="Monotype Sorts" pitchFamily="2" charset="2"/>
              <a:buChar char="è"/>
            </a:pPr>
            <a:r>
              <a:rPr lang="en-US" dirty="0">
                <a:solidFill>
                  <a:schemeClr val="tx2"/>
                </a:solidFill>
              </a:rPr>
              <a:t>Moving Targets</a:t>
            </a:r>
          </a:p>
          <a:p>
            <a:pPr lvl="2"/>
            <a:r>
              <a:rPr lang="en-US" dirty="0"/>
              <a:t>Changing user interface styles makes tools obsolete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2017 - Brad Myers</a:t>
            </a:r>
            <a:endParaRPr lang="en-US" altLang="en-US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9B3230-69CF-4270-8569-9534AB5D89BF}" type="slidenum">
              <a:rPr lang="en-US" altLang="en-US"/>
              <a:pPr/>
              <a:t>5</a:t>
            </a:fld>
            <a:endParaRPr lang="en-US" altLang="en-US"/>
          </a:p>
        </p:txBody>
      </p:sp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What Worked</a:t>
            </a:r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Window Managers and Toolkits</a:t>
            </a:r>
          </a:p>
          <a:p>
            <a:r>
              <a:rPr lang="en-US"/>
              <a:t>Event Languages</a:t>
            </a:r>
          </a:p>
          <a:p>
            <a:r>
              <a:rPr lang="en-US"/>
              <a:t>Graphical, Interactive Tools</a:t>
            </a:r>
          </a:p>
          <a:p>
            <a:r>
              <a:rPr lang="en-US"/>
              <a:t>Component Architectures</a:t>
            </a:r>
          </a:p>
          <a:p>
            <a:r>
              <a:rPr lang="en-US"/>
              <a:t>Scripting Languages</a:t>
            </a:r>
          </a:p>
          <a:p>
            <a:r>
              <a:rPr lang="en-US"/>
              <a:t>Hypertext</a:t>
            </a:r>
          </a:p>
          <a:p>
            <a:r>
              <a:rPr lang="en-US"/>
              <a:t>Object Oriented Programming</a:t>
            </a:r>
          </a:p>
          <a:p>
            <a:r>
              <a:rPr lang="en-US"/>
              <a:t>Constraints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2017 - Brad Myers</a:t>
            </a:r>
            <a:endParaRPr lang="en-US" altLang="en-US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4ACCD8-E67D-4B3E-891E-975B7D9F503B}" type="slidenum">
              <a:rPr lang="en-US" altLang="en-US"/>
              <a:pPr/>
              <a:t>6</a:t>
            </a:fld>
            <a:endParaRPr lang="en-US" altLang="en-US"/>
          </a:p>
        </p:txBody>
      </p:sp>
      <p:sp>
        <p:nvSpPr>
          <p:cNvPr id="1771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Windows</a:t>
            </a:r>
          </a:p>
        </p:txBody>
      </p:sp>
      <p:sp>
        <p:nvSpPr>
          <p:cNvPr id="1771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371600"/>
            <a:ext cx="8229600" cy="4411662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600" dirty="0"/>
              <a:t>Manages and controls multiple contexts by separating them into different physical parts of the screen. </a:t>
            </a:r>
          </a:p>
          <a:p>
            <a:pPr>
              <a:lnSpc>
                <a:spcPct val="90000"/>
              </a:lnSpc>
            </a:pPr>
            <a:r>
              <a:rPr lang="en-US" sz="2600" dirty="0"/>
              <a:t>Can be part of a program (Smalltalk), part of operating system (Windows), or a separate program (X) </a:t>
            </a:r>
          </a:p>
          <a:p>
            <a:pPr>
              <a:lnSpc>
                <a:spcPct val="90000"/>
              </a:lnSpc>
            </a:pPr>
            <a:r>
              <a:rPr lang="en-US" sz="2600" dirty="0"/>
              <a:t>"Window System" – old X/11 terminology</a:t>
            </a:r>
          </a:p>
          <a:p>
            <a:pPr lvl="1">
              <a:lnSpc>
                <a:spcPct val="90000"/>
              </a:lnSpc>
            </a:pPr>
            <a:r>
              <a:rPr lang="en-US" sz="2200" dirty="0"/>
              <a:t>Programming interface </a:t>
            </a:r>
          </a:p>
          <a:p>
            <a:pPr lvl="1">
              <a:lnSpc>
                <a:spcPct val="90000"/>
              </a:lnSpc>
            </a:pPr>
            <a:r>
              <a:rPr lang="en-US" sz="2200" dirty="0"/>
              <a:t>Provides output graphics operations to draw clipped to a window = Output Model </a:t>
            </a:r>
          </a:p>
          <a:p>
            <a:pPr lvl="1">
              <a:lnSpc>
                <a:spcPct val="90000"/>
              </a:lnSpc>
            </a:pPr>
            <a:r>
              <a:rPr lang="en-US" sz="2200" dirty="0"/>
              <a:t>Channels input from mouse and keyboard to appropriate window = Input Model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2017 - Brad Myers</a:t>
            </a:r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F235CD-531F-47DD-B284-7BB9CCFC5E49}" type="slidenum">
              <a:rPr lang="en-US" altLang="en-US"/>
              <a:pPr/>
              <a:t>7</a:t>
            </a:fld>
            <a:endParaRPr lang="en-US" altLang="en-US"/>
          </a:p>
        </p:txBody>
      </p:sp>
      <p:sp>
        <p:nvSpPr>
          <p:cNvPr id="1781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Windows, cont.</a:t>
            </a:r>
          </a:p>
        </p:txBody>
      </p:sp>
      <p:sp>
        <p:nvSpPr>
          <p:cNvPr id="1781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"Window Manager" </a:t>
            </a:r>
          </a:p>
          <a:p>
            <a:pPr lvl="1"/>
            <a:r>
              <a:rPr lang="en-US"/>
              <a:t>User interface to windows themselves </a:t>
            </a:r>
          </a:p>
          <a:p>
            <a:pPr lvl="1"/>
            <a:r>
              <a:rPr lang="en-US"/>
              <a:t>Decorations on windows </a:t>
            </a:r>
          </a:p>
          <a:p>
            <a:pPr lvl="1"/>
            <a:r>
              <a:rPr lang="en-US"/>
              <a:t>Mouse and keyboard commands to control windows.</a:t>
            </a:r>
          </a:p>
        </p:txBody>
      </p:sp>
      <p:pic>
        <p:nvPicPr>
          <p:cNvPr id="178193" name="Picture 17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2400" y="4419600"/>
            <a:ext cx="8915400" cy="2095500"/>
          </a:xfrm>
          <a:prstGeom prst="rect">
            <a:avLst/>
          </a:prstGeom>
          <a:noFill/>
          <a:ln w="9525">
            <a:solidFill>
              <a:schemeClr val="folHlink"/>
            </a:solidFill>
            <a:miter lim="800000"/>
            <a:headEnd/>
            <a:tailEnd/>
          </a:ln>
          <a:effectLst/>
        </p:spPr>
      </p:pic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2017 - Brad Myers</a:t>
            </a:r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AC4202-C9F8-4A6E-86E6-F1D093C64349}" type="slidenum">
              <a:rPr lang="en-US" altLang="en-US"/>
              <a:pPr/>
              <a:t>8</a:t>
            </a:fld>
            <a:endParaRPr lang="en-US" altLang="en-US"/>
          </a:p>
        </p:txBody>
      </p:sp>
      <p:sp>
        <p:nvSpPr>
          <p:cNvPr id="1792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Windows, cont.</a:t>
            </a:r>
          </a:p>
        </p:txBody>
      </p:sp>
      <p:sp>
        <p:nvSpPr>
          <p:cNvPr id="1792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719263"/>
            <a:ext cx="8229600" cy="4605337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All modern </a:t>
            </a:r>
            <a:r>
              <a:rPr lang="en-US" dirty="0"/>
              <a:t>systems combine WS+WM </a:t>
            </a:r>
          </a:p>
          <a:p>
            <a:pPr lvl="1"/>
            <a:r>
              <a:rPr lang="en-US" dirty="0"/>
              <a:t>Macintosh, Windows, </a:t>
            </a:r>
            <a:r>
              <a:rPr lang="en-US" dirty="0" err="1"/>
              <a:t>iPhone</a:t>
            </a:r>
            <a:r>
              <a:rPr lang="en-US" dirty="0"/>
              <a:t> </a:t>
            </a:r>
          </a:p>
          <a:p>
            <a:r>
              <a:rPr lang="en-US" dirty="0" smtClean="0"/>
              <a:t>Some older systems allowed </a:t>
            </a:r>
            <a:r>
              <a:rPr lang="en-US" dirty="0"/>
              <a:t>different WM on same WS </a:t>
            </a:r>
          </a:p>
          <a:p>
            <a:pPr lvl="1"/>
            <a:r>
              <a:rPr lang="en-US" dirty="0" smtClean="0"/>
              <a:t>X</a:t>
            </a:r>
            <a:r>
              <a:rPr lang="en-US" dirty="0"/>
              <a:t>, </a:t>
            </a:r>
            <a:r>
              <a:rPr lang="en-US" dirty="0" err="1"/>
              <a:t>NeWS</a:t>
            </a:r>
            <a:endParaRPr lang="en-US" dirty="0"/>
          </a:p>
          <a:p>
            <a:pPr lvl="1"/>
            <a:r>
              <a:rPr lang="en-US" dirty="0"/>
              <a:t>Allows diversity and user preference </a:t>
            </a:r>
          </a:p>
          <a:p>
            <a:r>
              <a:rPr lang="en-US" dirty="0"/>
              <a:t>Different WS on same hardware </a:t>
            </a:r>
          </a:p>
          <a:p>
            <a:pPr lvl="1"/>
            <a:r>
              <a:rPr lang="en-US" dirty="0" err="1"/>
              <a:t>SunTools</a:t>
            </a:r>
            <a:r>
              <a:rPr lang="en-US" dirty="0"/>
              <a:t>, X, </a:t>
            </a:r>
            <a:r>
              <a:rPr lang="en-US" dirty="0" err="1"/>
              <a:t>NeWS</a:t>
            </a:r>
            <a:r>
              <a:rPr lang="en-US" dirty="0"/>
              <a:t> on Suns</a:t>
            </a:r>
          </a:p>
          <a:p>
            <a:pPr lvl="1"/>
            <a:r>
              <a:rPr lang="en-US" dirty="0"/>
              <a:t>Windows, </a:t>
            </a:r>
            <a:r>
              <a:rPr lang="en-US" dirty="0" err="1"/>
              <a:t>MacOS</a:t>
            </a:r>
            <a:r>
              <a:rPr lang="en-US" dirty="0"/>
              <a:t> on Macs</a:t>
            </a:r>
          </a:p>
          <a:p>
            <a:pPr lvl="1"/>
            <a:r>
              <a:rPr lang="en-US" dirty="0"/>
              <a:t>Hack Linux onto many platforms (iPod)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2017 - Brad Myers</a:t>
            </a:r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0477E8-7371-4911-A4A7-BA93E936EF49}" type="slidenum">
              <a:rPr lang="en-US" altLang="en-US"/>
              <a:pPr/>
              <a:t>9</a:t>
            </a:fld>
            <a:endParaRPr lang="en-US" altLang="en-US"/>
          </a:p>
        </p:txBody>
      </p:sp>
      <p:sp>
        <p:nvSpPr>
          <p:cNvPr id="18022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857500"/>
            <a:ext cx="7793038" cy="1143000"/>
          </a:xfrm>
        </p:spPr>
        <p:txBody>
          <a:bodyPr/>
          <a:lstStyle/>
          <a:p>
            <a:r>
              <a:rPr lang="en-US"/>
              <a:t>Window &amp;</a:t>
            </a:r>
            <a:br>
              <a:rPr lang="en-US"/>
            </a:br>
            <a:r>
              <a:rPr lang="en-US"/>
              <a:t>Graphics</a:t>
            </a:r>
            <a:br>
              <a:rPr lang="en-US"/>
            </a:br>
            <a:r>
              <a:rPr lang="en-US"/>
              <a:t>Structure</a:t>
            </a:r>
          </a:p>
        </p:txBody>
      </p:sp>
      <p:pic>
        <p:nvPicPr>
          <p:cNvPr id="180228" name="Picture 4"/>
          <p:cNvPicPr>
            <a:picLocks noChangeAspect="1" noChangeArrowheads="1"/>
          </p:cNvPicPr>
          <p:nvPr/>
        </p:nvPicPr>
        <p:blipFill>
          <a:blip r:embed="rId3" cstate="print"/>
          <a:srcRect b="3334"/>
          <a:stretch>
            <a:fillRect/>
          </a:stretch>
        </p:blipFill>
        <p:spPr bwMode="auto">
          <a:xfrm>
            <a:off x="4267200" y="152400"/>
            <a:ext cx="4818063" cy="66294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</p:pic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057400" y="6324600"/>
            <a:ext cx="2895600" cy="457200"/>
          </a:xfrm>
        </p:spPr>
        <p:txBody>
          <a:bodyPr/>
          <a:lstStyle/>
          <a:p>
            <a:r>
              <a:rPr lang="en-US" altLang="en-US" smtClean="0"/>
              <a:t>© 2017 - Brad Myers</a:t>
            </a:r>
            <a:endParaRPr lang="en-US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ecture template_polo">
  <a:themeElements>
    <a:clrScheme name="lecture template_polo 9">
      <a:dk1>
        <a:srgbClr val="000000"/>
      </a:dk1>
      <a:lt1>
        <a:srgbClr val="FFFFFF"/>
      </a:lt1>
      <a:dk2>
        <a:srgbClr val="7C1302"/>
      </a:dk2>
      <a:lt2>
        <a:srgbClr val="CC9900"/>
      </a:lt2>
      <a:accent1>
        <a:srgbClr val="CC9900"/>
      </a:accent1>
      <a:accent2>
        <a:srgbClr val="CC3300"/>
      </a:accent2>
      <a:accent3>
        <a:srgbClr val="FFFFFF"/>
      </a:accent3>
      <a:accent4>
        <a:srgbClr val="000000"/>
      </a:accent4>
      <a:accent5>
        <a:srgbClr val="E2CAAA"/>
      </a:accent5>
      <a:accent6>
        <a:srgbClr val="B92D00"/>
      </a:accent6>
      <a:hlink>
        <a:srgbClr val="808080"/>
      </a:hlink>
      <a:folHlink>
        <a:srgbClr val="CCCC66"/>
      </a:folHlink>
    </a:clrScheme>
    <a:fontScheme name="lecture template_pol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lecture template_polo 1">
        <a:dk1>
          <a:srgbClr val="4F747B"/>
        </a:dk1>
        <a:lt1>
          <a:srgbClr val="FFFFFF"/>
        </a:lt1>
        <a:dk2>
          <a:srgbClr val="000000"/>
        </a:dk2>
        <a:lt2>
          <a:srgbClr val="C0C0C0"/>
        </a:lt2>
        <a:accent1>
          <a:srgbClr val="859868"/>
        </a:accent1>
        <a:accent2>
          <a:srgbClr val="5F5F5F"/>
        </a:accent2>
        <a:accent3>
          <a:srgbClr val="AAAAAA"/>
        </a:accent3>
        <a:accent4>
          <a:srgbClr val="DADADA"/>
        </a:accent4>
        <a:accent5>
          <a:srgbClr val="C2CAB9"/>
        </a:accent5>
        <a:accent6>
          <a:srgbClr val="555555"/>
        </a:accent6>
        <a:hlink>
          <a:srgbClr val="5F5F5F"/>
        </a:hlink>
        <a:folHlink>
          <a:srgbClr val="BA121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2">
        <a:dk1>
          <a:srgbClr val="3C0000"/>
        </a:dk1>
        <a:lt1>
          <a:srgbClr val="FFFFFF"/>
        </a:lt1>
        <a:dk2>
          <a:srgbClr val="4D0B0B"/>
        </a:dk2>
        <a:lt2>
          <a:srgbClr val="FFFFFF"/>
        </a:lt2>
        <a:accent1>
          <a:srgbClr val="666633"/>
        </a:accent1>
        <a:accent2>
          <a:srgbClr val="CC3300"/>
        </a:accent2>
        <a:accent3>
          <a:srgbClr val="B2AAAA"/>
        </a:accent3>
        <a:accent4>
          <a:srgbClr val="DADADA"/>
        </a:accent4>
        <a:accent5>
          <a:srgbClr val="B8B8AD"/>
        </a:accent5>
        <a:accent6>
          <a:srgbClr val="B92D00"/>
        </a:accent6>
        <a:hlink>
          <a:srgbClr val="CC9900"/>
        </a:hlink>
        <a:folHlink>
          <a:srgbClr val="CCCC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3">
        <a:dk1>
          <a:srgbClr val="666699"/>
        </a:dk1>
        <a:lt1>
          <a:srgbClr val="FFFFFF"/>
        </a:lt1>
        <a:dk2>
          <a:srgbClr val="15192B"/>
        </a:dk2>
        <a:lt2>
          <a:srgbClr val="CCCCFF"/>
        </a:lt2>
        <a:accent1>
          <a:srgbClr val="4F893D"/>
        </a:accent1>
        <a:accent2>
          <a:srgbClr val="666699"/>
        </a:accent2>
        <a:accent3>
          <a:srgbClr val="AAABAC"/>
        </a:accent3>
        <a:accent4>
          <a:srgbClr val="DADADA"/>
        </a:accent4>
        <a:accent5>
          <a:srgbClr val="B2C4AF"/>
        </a:accent5>
        <a:accent6>
          <a:srgbClr val="5C5C8A"/>
        </a:accent6>
        <a:hlink>
          <a:srgbClr val="CC9900"/>
        </a:hlink>
        <a:folHlink>
          <a:srgbClr val="4837C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4">
        <a:dk1>
          <a:srgbClr val="666699"/>
        </a:dk1>
        <a:lt1>
          <a:srgbClr val="FFFFFF"/>
        </a:lt1>
        <a:dk2>
          <a:srgbClr val="86001A"/>
        </a:dk2>
        <a:lt2>
          <a:srgbClr val="CCCC66"/>
        </a:lt2>
        <a:accent1>
          <a:srgbClr val="FF3300"/>
        </a:accent1>
        <a:accent2>
          <a:srgbClr val="FF6600"/>
        </a:accent2>
        <a:accent3>
          <a:srgbClr val="C3AAAB"/>
        </a:accent3>
        <a:accent4>
          <a:srgbClr val="DADADA"/>
        </a:accent4>
        <a:accent5>
          <a:srgbClr val="FFADAA"/>
        </a:accent5>
        <a:accent6>
          <a:srgbClr val="E75C00"/>
        </a:accent6>
        <a:hlink>
          <a:srgbClr val="CC9900"/>
        </a:hlink>
        <a:folHlink>
          <a:srgbClr val="FF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5">
        <a:dk1>
          <a:srgbClr val="666699"/>
        </a:dk1>
        <a:lt1>
          <a:srgbClr val="FFFFFF"/>
        </a:lt1>
        <a:dk2>
          <a:srgbClr val="000054"/>
        </a:dk2>
        <a:lt2>
          <a:srgbClr val="FFFFFF"/>
        </a:lt2>
        <a:accent1>
          <a:srgbClr val="3333FF"/>
        </a:accent1>
        <a:accent2>
          <a:srgbClr val="006699"/>
        </a:accent2>
        <a:accent3>
          <a:srgbClr val="AAAAB3"/>
        </a:accent3>
        <a:accent4>
          <a:srgbClr val="DADADA"/>
        </a:accent4>
        <a:accent5>
          <a:srgbClr val="ADADFF"/>
        </a:accent5>
        <a:accent6>
          <a:srgbClr val="005C8A"/>
        </a:accent6>
        <a:hlink>
          <a:srgbClr val="669900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6">
        <a:dk1>
          <a:srgbClr val="808080"/>
        </a:dk1>
        <a:lt1>
          <a:srgbClr val="FFFFFF"/>
        </a:lt1>
        <a:dk2>
          <a:srgbClr val="30054B"/>
        </a:dk2>
        <a:lt2>
          <a:srgbClr val="FFFFFF"/>
        </a:lt2>
        <a:accent1>
          <a:srgbClr val="797B9B"/>
        </a:accent1>
        <a:accent2>
          <a:srgbClr val="6B4FB1"/>
        </a:accent2>
        <a:accent3>
          <a:srgbClr val="ADAAB1"/>
        </a:accent3>
        <a:accent4>
          <a:srgbClr val="DADADA"/>
        </a:accent4>
        <a:accent5>
          <a:srgbClr val="BEBFCB"/>
        </a:accent5>
        <a:accent6>
          <a:srgbClr val="6047A0"/>
        </a:accent6>
        <a:hlink>
          <a:srgbClr val="7AACCE"/>
        </a:hlink>
        <a:folHlink>
          <a:srgbClr val="D8D8E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7">
        <a:dk1>
          <a:srgbClr val="808080"/>
        </a:dk1>
        <a:lt1>
          <a:srgbClr val="FFFFCC"/>
        </a:lt1>
        <a:dk2>
          <a:srgbClr val="29527B"/>
        </a:dk2>
        <a:lt2>
          <a:srgbClr val="FFFFFF"/>
        </a:lt2>
        <a:accent1>
          <a:srgbClr val="CCCC00"/>
        </a:accent1>
        <a:accent2>
          <a:srgbClr val="669999"/>
        </a:accent2>
        <a:accent3>
          <a:srgbClr val="ACB3BF"/>
        </a:accent3>
        <a:accent4>
          <a:srgbClr val="DADAAE"/>
        </a:accent4>
        <a:accent5>
          <a:srgbClr val="E2E2AA"/>
        </a:accent5>
        <a:accent6>
          <a:srgbClr val="5C8A8A"/>
        </a:accent6>
        <a:hlink>
          <a:srgbClr val="D8D8EC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8">
        <a:dk1>
          <a:srgbClr val="666699"/>
        </a:dk1>
        <a:lt1>
          <a:srgbClr val="FFFFFF"/>
        </a:lt1>
        <a:dk2>
          <a:srgbClr val="476949"/>
        </a:dk2>
        <a:lt2>
          <a:srgbClr val="FFFFFF"/>
        </a:lt2>
        <a:accent1>
          <a:srgbClr val="CC6600"/>
        </a:accent1>
        <a:accent2>
          <a:srgbClr val="CC9900"/>
        </a:accent2>
        <a:accent3>
          <a:srgbClr val="B1B9B1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669900"/>
        </a:hlink>
        <a:folHlink>
          <a:srgbClr val="A45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9">
        <a:dk1>
          <a:srgbClr val="000000"/>
        </a:dk1>
        <a:lt1>
          <a:srgbClr val="FFFFFF"/>
        </a:lt1>
        <a:dk2>
          <a:srgbClr val="7C1302"/>
        </a:dk2>
        <a:lt2>
          <a:srgbClr val="CC9900"/>
        </a:lt2>
        <a:accent1>
          <a:srgbClr val="CC9900"/>
        </a:accent1>
        <a:accent2>
          <a:srgbClr val="CC3300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B92D00"/>
        </a:accent6>
        <a:hlink>
          <a:srgbClr val="80808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cture template_polo 10">
        <a:dk1>
          <a:srgbClr val="000000"/>
        </a:dk1>
        <a:lt1>
          <a:srgbClr val="FFFFFF"/>
        </a:lt1>
        <a:dk2>
          <a:srgbClr val="330066"/>
        </a:dk2>
        <a:lt2>
          <a:srgbClr val="808080"/>
        </a:lt2>
        <a:accent1>
          <a:srgbClr val="CCCC00"/>
        </a:accent1>
        <a:accent2>
          <a:srgbClr val="669999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5C8A8A"/>
        </a:accent6>
        <a:hlink>
          <a:srgbClr val="7E9CE8"/>
        </a:hlink>
        <a:folHlink>
          <a:srgbClr val="D8D8E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10294</TotalTime>
  <Words>1972</Words>
  <Application>Microsoft Office PowerPoint</Application>
  <PresentationFormat>On-screen Show (4:3)</PresentationFormat>
  <Paragraphs>399</Paragraphs>
  <Slides>33</Slides>
  <Notes>33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33</vt:i4>
      </vt:variant>
    </vt:vector>
  </HeadingPairs>
  <TitlesOfParts>
    <vt:vector size="38" baseType="lpstr">
      <vt:lpstr>Arial</vt:lpstr>
      <vt:lpstr>Monotype Sorts</vt:lpstr>
      <vt:lpstr>Tahoma</vt:lpstr>
      <vt:lpstr>Wingdings</vt:lpstr>
      <vt:lpstr>lecture template_polo</vt:lpstr>
      <vt:lpstr>Lecture 8: Overview of UI Software and Tools</vt:lpstr>
      <vt:lpstr>Layers of UI Software</vt:lpstr>
      <vt:lpstr>Highly Successful</vt:lpstr>
      <vt:lpstr>Historical Perspective</vt:lpstr>
      <vt:lpstr>What Worked</vt:lpstr>
      <vt:lpstr>Windows</vt:lpstr>
      <vt:lpstr>Windows, cont.</vt:lpstr>
      <vt:lpstr>Windows, cont.</vt:lpstr>
      <vt:lpstr>Window &amp; Graphics Structure</vt:lpstr>
      <vt:lpstr>Windows System: Output Model</vt:lpstr>
      <vt:lpstr>Postscript</vt:lpstr>
      <vt:lpstr>Other old graphics standards</vt:lpstr>
      <vt:lpstr>Window System: Input Model</vt:lpstr>
      <vt:lpstr>Window System: Communication</vt:lpstr>
      <vt:lpstr>Window Manager: Window Layouts</vt:lpstr>
      <vt:lpstr>Window Manager: Window Decorations</vt:lpstr>
      <vt:lpstr>Window Manager: Commands</vt:lpstr>
      <vt:lpstr>Window Managers</vt:lpstr>
      <vt:lpstr>Toolkits</vt:lpstr>
      <vt:lpstr>Toolkits, cont.</vt:lpstr>
      <vt:lpstr>Toolkits, Intrinsics</vt:lpstr>
      <vt:lpstr>Toolkits, Widget Sets </vt:lpstr>
      <vt:lpstr>Toolkits, Widget Sets, cont.</vt:lpstr>
      <vt:lpstr>Toolkits, Widgets Sets, cont.</vt:lpstr>
      <vt:lpstr>Virtual Toolkits</vt:lpstr>
      <vt:lpstr>Toolkits Success</vt:lpstr>
      <vt:lpstr>Event Languages</vt:lpstr>
      <vt:lpstr>Constraints</vt:lpstr>
      <vt:lpstr>Higher-Level Tools</vt:lpstr>
      <vt:lpstr>Foundation Classes</vt:lpstr>
      <vt:lpstr>Component Architectures</vt:lpstr>
      <vt:lpstr>Interactive Tools</vt:lpstr>
      <vt:lpstr>Graphical Interactive Tools</vt:lpstr>
    </vt:vector>
  </TitlesOfParts>
  <Company>Carnegie Mellon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Human-Computer Interaction in eCommerce</dc:title>
  <dc:creator>Brad Myers</dc:creator>
  <cp:lastModifiedBy>Brad A. Myers</cp:lastModifiedBy>
  <cp:revision>48</cp:revision>
  <cp:lastPrinted>1601-01-01T00:00:00Z</cp:lastPrinted>
  <dcterms:created xsi:type="dcterms:W3CDTF">2001-06-15T20:03:27Z</dcterms:created>
  <dcterms:modified xsi:type="dcterms:W3CDTF">2017-02-15T21:50:09Z</dcterms:modified>
</cp:coreProperties>
</file>