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92" r:id="rId6"/>
    <p:sldId id="291" r:id="rId7"/>
    <p:sldId id="300" r:id="rId8"/>
    <p:sldId id="260" r:id="rId9"/>
    <p:sldId id="261" r:id="rId10"/>
    <p:sldId id="29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90" r:id="rId38"/>
    <p:sldId id="289" r:id="rId39"/>
    <p:sldId id="294" r:id="rId40"/>
    <p:sldId id="295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9" autoAdjust="0"/>
  </p:normalViewPr>
  <p:slideViewPr>
    <p:cSldViewPr>
      <p:cViewPr varScale="1">
        <p:scale>
          <a:sx n="73" d="100"/>
          <a:sy n="73" d="100"/>
        </p:scale>
        <p:origin x="8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2.xml"/><Relationship Id="rId26" Type="http://schemas.openxmlformats.org/officeDocument/2006/relationships/slide" Target="slides/slide31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17" Type="http://schemas.openxmlformats.org/officeDocument/2006/relationships/slide" Target="slides/slide21.xml"/><Relationship Id="rId25" Type="http://schemas.openxmlformats.org/officeDocument/2006/relationships/slide" Target="slides/slide30.xml"/><Relationship Id="rId33" Type="http://schemas.openxmlformats.org/officeDocument/2006/relationships/slide" Target="slides/slide42.xml"/><Relationship Id="rId2" Type="http://schemas.openxmlformats.org/officeDocument/2006/relationships/slide" Target="slides/slide2.xml"/><Relationship Id="rId16" Type="http://schemas.openxmlformats.org/officeDocument/2006/relationships/slide" Target="slides/slide19.xml"/><Relationship Id="rId20" Type="http://schemas.openxmlformats.org/officeDocument/2006/relationships/slide" Target="slides/slide24.xml"/><Relationship Id="rId29" Type="http://schemas.openxmlformats.org/officeDocument/2006/relationships/slide" Target="slides/slide35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24" Type="http://schemas.openxmlformats.org/officeDocument/2006/relationships/slide" Target="slides/slide29.xml"/><Relationship Id="rId32" Type="http://schemas.openxmlformats.org/officeDocument/2006/relationships/slide" Target="slides/slide41.xml"/><Relationship Id="rId5" Type="http://schemas.openxmlformats.org/officeDocument/2006/relationships/slide" Target="slides/slide6.xml"/><Relationship Id="rId15" Type="http://schemas.openxmlformats.org/officeDocument/2006/relationships/slide" Target="slides/slide18.xml"/><Relationship Id="rId23" Type="http://schemas.openxmlformats.org/officeDocument/2006/relationships/slide" Target="slides/slide28.xml"/><Relationship Id="rId28" Type="http://schemas.openxmlformats.org/officeDocument/2006/relationships/slide" Target="slides/slide34.xml"/><Relationship Id="rId10" Type="http://schemas.openxmlformats.org/officeDocument/2006/relationships/slide" Target="slides/slide13.xml"/><Relationship Id="rId19" Type="http://schemas.openxmlformats.org/officeDocument/2006/relationships/slide" Target="slides/slide23.xml"/><Relationship Id="rId31" Type="http://schemas.openxmlformats.org/officeDocument/2006/relationships/slide" Target="slides/slide40.xml"/><Relationship Id="rId4" Type="http://schemas.openxmlformats.org/officeDocument/2006/relationships/slide" Target="slides/slide4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26.xml"/><Relationship Id="rId27" Type="http://schemas.openxmlformats.org/officeDocument/2006/relationships/slide" Target="slides/slide33.xml"/><Relationship Id="rId30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C1891D4-E71C-49B1-ADCC-E596EA81A8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6A398B-D92B-4605-8F55-012F79BE760C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559D1-5502-4BA5-A40F-D7E410F57231}" type="slidenum">
              <a:rPr lang="en-US"/>
              <a:pPr/>
              <a:t>11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12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13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3AB63-FC64-47EA-AB6E-6FF71BCCD915}" type="slidenum">
              <a:rPr lang="en-US"/>
              <a:pPr/>
              <a:t>14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15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A67C7-0D08-4808-9B1E-F48C21DCD2E1}" type="slidenum">
              <a:rPr lang="en-US"/>
              <a:pPr/>
              <a:t>16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CF460-9F2C-4883-BB44-D781FF659AE0}" type="slidenum">
              <a:rPr lang="en-US"/>
              <a:pPr/>
              <a:t>17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18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DD7299-32CF-425C-878B-4E1860CA0EA6}" type="slidenum">
              <a:rPr lang="en-US"/>
              <a:pPr/>
              <a:t>19</a:t>
            </a:fld>
            <a:endParaRPr lang="en-US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8F132-AB60-4D62-9ADA-3BAECC1DCAB7}" type="slidenum">
              <a:rPr lang="en-US"/>
              <a:pPr/>
              <a:t>20</a:t>
            </a:fld>
            <a:endParaRPr lang="en-US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2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1653A-46FA-4F26-9FFD-E5C3461AB64F}" type="slidenum">
              <a:rPr lang="en-US"/>
              <a:pPr/>
              <a:t>21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8D1A0-4B73-4C9F-8142-5B36366B5D1E}" type="slidenum">
              <a:rPr lang="en-US"/>
              <a:pPr/>
              <a:t>22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E399F-50AA-4B36-9AD9-2597BA4AFEAA}" type="slidenum">
              <a:rPr lang="en-US"/>
              <a:pPr/>
              <a:t>23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1264C-BDBD-495A-BCFD-52CF7141E069}" type="slidenum">
              <a:rPr lang="en-US"/>
              <a:pPr/>
              <a:t>24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0C18B-F625-491C-ACE9-8AEE260C1512}" type="slidenum">
              <a:rPr lang="en-US"/>
              <a:pPr/>
              <a:t>25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26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5DC65-F58F-4B1C-8D97-586064AD3ACE}" type="slidenum">
              <a:rPr lang="en-US"/>
              <a:pPr/>
              <a:t>27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5180F-9B07-4CB2-BEFB-31D4A3CB2A9C}" type="slidenum">
              <a:rPr lang="en-US"/>
              <a:pPr/>
              <a:t>28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0033B-A89C-4463-9FBD-34681D73BD5F}" type="slidenum">
              <a:rPr lang="en-US"/>
              <a:pPr/>
              <a:t>29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F3AEC-820A-40AF-8729-48E8EE9C075E}" type="slidenum">
              <a:rPr lang="en-US"/>
              <a:pPr/>
              <a:t>30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3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31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CA930-7372-4A7B-9AD4-4586C0CE1EC9}" type="slidenum">
              <a:rPr lang="en-US"/>
              <a:pPr/>
              <a:t>32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093E2-C16C-4530-BD47-142996C43DA7}" type="slidenum">
              <a:rPr lang="en-US"/>
              <a:pPr/>
              <a:t>33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A52AF-7C13-4068-AD15-D1A0C75C8400}" type="slidenum">
              <a:rPr lang="en-US"/>
              <a:pPr/>
              <a:t>34</a:t>
            </a:fld>
            <a:endParaRPr lang="en-US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35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36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37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38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39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40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41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42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5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B01CF-11F8-4462-817F-C98A4C2F3622}" type="slidenum">
              <a:rPr lang="en-US"/>
              <a:pPr/>
              <a:t>6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8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9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10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24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69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3369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3FF250-3208-449E-A535-4BA6C5123A8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3690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33690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90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3690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17310-6FB1-4960-B937-41A7B036C8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5BB9A-AA87-4B0A-BED5-D5E3C49B344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06B4F-F122-4053-A110-8588A2C9B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DFE31-C71F-4AC6-9462-F3CBC44A91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59A27-64D5-459F-8222-451DD8A39E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35D4C-992E-4098-931B-6A1D53E5E6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D2B33-E0C5-44C9-A796-F24F2037A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94F23-54C3-40B5-BDFE-70A2024DF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ADDDF-F147-4897-82B9-54A787446C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E0750-7D35-4183-AE49-BE0F1D3BD7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87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33587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3587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87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58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3588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3588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33588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33588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ECACF76-7FAC-4F09-904A-7B47183BA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38526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74716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videos/Topaz.wmv" TargetMode="External"/><Relationship Id="rId5" Type="http://schemas.openxmlformats.org/officeDocument/2006/relationships/hyperlink" Target="http://youtu.be/RtHgofs4p3U" TargetMode="External"/><Relationship Id="rId4" Type="http://schemas.openxmlformats.org/officeDocument/2006/relationships/hyperlink" Target="http://www.cs.cmu.edu/~amulet/papers/commandsbydemo-p534-myers.pdf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://www.cs.cmu.edu/~NatProg/papers/Myers2006Crystal.pdf" TargetMode="External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www.cs.cmu.edu/~natprog/movies/Crystal.mov" TargetMode="External"/><Relationship Id="rId4" Type="http://schemas.openxmlformats.org/officeDocument/2006/relationships/hyperlink" Target="http://youtu.be/hC3n6ndHd8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2.cs.cmu.edu/afs/cs/project/amulet/amulet3/manual/interactors.html" TargetMode="External"/><Relationship Id="rId5" Type="http://schemas.openxmlformats.org/officeDocument/2006/relationships/hyperlink" Target="http://www-2.cs.cmu.edu/afs/cs/project/amulet/amulet3/manual/tutorial_chapter.html" TargetMode="External"/><Relationship Id="rId4" Type="http://schemas.openxmlformats.org/officeDocument/2006/relationships/hyperlink" Target="http://www.cs.cmu.edu/afs/cs/project/amulet/amulet3/manual/Amulet_ManualTOC.doc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77A813D-916B-4867-8E97-BF3FD6C2BD3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6: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Garnet &amp; Amulet </a:t>
            </a:r>
            <a:r>
              <a:rPr lang="en-US" sz="3200" dirty="0"/>
              <a:t>input models:</a:t>
            </a:r>
            <a:br>
              <a:rPr lang="en-US" sz="3200" dirty="0"/>
            </a:br>
            <a:r>
              <a:rPr lang="en-US" sz="3200" dirty="0" smtClean="0"/>
              <a:t>“Interactor” </a:t>
            </a:r>
            <a:r>
              <a:rPr lang="en-US" sz="3200" smtClean="0"/>
              <a:t>and “Command” Objects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Software,</a:t>
            </a:r>
          </a:p>
          <a:p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Behavior</a:t>
            </a:r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71600"/>
            <a:ext cx="9144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019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74522-9136-460B-BE6F-D1DBB09DD05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Start_Where_Test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indent="-1588">
              <a:buFont typeface="Wingdings" pitchFamily="2" charset="2"/>
              <a:buNone/>
            </a:pP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 =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 </a:t>
            </a:r>
            <a:r>
              <a:rPr lang="en-US" sz="1900" dirty="0" err="1">
                <a:latin typeface="Courier New" pitchFamily="49" charset="0"/>
              </a:rPr>
              <a:t>Am_Move_Grow_Interactor.Create</a:t>
            </a:r>
            <a:r>
              <a:rPr lang="en-US" sz="1900" dirty="0">
                <a:latin typeface="Courier New" pitchFamily="49" charset="0"/>
              </a:rPr>
              <a:t>("</a:t>
            </a: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")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  .Set (</a:t>
            </a:r>
            <a:r>
              <a:rPr lang="en-US" sz="1900" dirty="0" err="1">
                <a:latin typeface="Courier New" pitchFamily="49" charset="0"/>
              </a:rPr>
              <a:t>Am_START_WHEN</a:t>
            </a:r>
            <a:r>
              <a:rPr lang="en-US" sz="1900" dirty="0">
                <a:latin typeface="Courier New" pitchFamily="49" charset="0"/>
              </a:rPr>
              <a:t>, "LEFT_DOWN")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   .Set (</a:t>
            </a:r>
            <a:r>
              <a:rPr lang="en-US" sz="1900" dirty="0" err="1">
                <a:latin typeface="Courier New" pitchFamily="49" charset="0"/>
              </a:rPr>
              <a:t>Am_START_WHERE_TEST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Am_Inter_In_Part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ship_group.Add_Part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SP_Ship_Mover</a:t>
            </a:r>
            <a:r>
              <a:rPr lang="en-US" sz="1900" dirty="0">
                <a:latin typeface="Courier New" pitchFamily="49" charset="0"/>
              </a:rPr>
              <a:t>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standard 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793038" cy="1143000"/>
          </a:xfrm>
        </p:spPr>
        <p:txBody>
          <a:bodyPr/>
          <a:lstStyle/>
          <a:p>
            <a:r>
              <a:rPr lang="en-US" sz="350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For buttons (Choice Interactors)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how many objects to select: set, toggle, list-toggle </a:t>
            </a:r>
          </a:p>
          <a:p>
            <a:pPr>
              <a:lnSpc>
                <a:spcPct val="90000"/>
              </a:lnSpc>
            </a:pPr>
            <a:r>
              <a:rPr lang="en-US" sz="2600"/>
              <a:t>For move-grow: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interim feedback object (while the mouse moves)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if missing then object itself is modified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gridding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move or grow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where-attach 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center, n, ne, nw, w ... , where-hit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flip if change sides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6FD58-8884-4708-9CA0-AAB30F116AA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323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1900">
                <a:latin typeface="Courier New" pitchFamily="49" charset="0"/>
              </a:rPr>
              <a:t>Am_Object feedback_circle = moving_circle.Create()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(Am_LINE_STYLE, Am_Dashed_Line)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(Am_VISIBLE, false);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my_win.Add_Part (feedback_circle);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// </a:t>
            </a:r>
            <a:r>
              <a:rPr lang="en-US" sz="1900" i="1">
                <a:latin typeface="Courier New" pitchFamily="49" charset="0"/>
              </a:rPr>
              <a:t>The definition of the interactor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Am_Object objs_grower = Am_Move_Grow_Interactor.Create()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(Am_START_WHERE_TEST, Am_Inter_In_Part)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(Am_GROWING, true)   // </a:t>
            </a:r>
            <a:r>
              <a:rPr lang="en-US" sz="1900" i="1">
                <a:latin typeface="Courier New" pitchFamily="49" charset="0"/>
              </a:rPr>
              <a:t>grow instead of move</a:t>
            </a:r>
            <a:r>
              <a:rPr lang="en-US" sz="1900">
                <a:latin typeface="Courier New" pitchFamily="49" charset="0"/>
              </a:rPr>
              <a:t> 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  .Set (Am_FEEDBACK_OBJECT, feedback_circle);</a:t>
            </a:r>
            <a:br>
              <a:rPr lang="en-US" sz="1900">
                <a:latin typeface="Courier New" pitchFamily="49" charset="0"/>
              </a:rPr>
            </a:br>
            <a:r>
              <a:rPr lang="en-US" sz="1900">
                <a:latin typeface="Courier New" pitchFamily="49" charset="0"/>
              </a:rPr>
              <a:t>objs_group.Add_Part (objs_grower);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interim feedback object (while the mouse moves) </a:t>
            </a:r>
          </a:p>
          <a:p>
            <a:r>
              <a:rPr lang="en-US"/>
              <a:t>gridding </a:t>
            </a:r>
          </a:p>
          <a:p>
            <a:r>
              <a:rPr lang="en-US"/>
              <a:t>minimum size </a:t>
            </a:r>
          </a:p>
          <a:p>
            <a:r>
              <a:rPr lang="en-US"/>
              <a:t>abort if too small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DF3-A73D-4A75-A8DF-DDA90D12936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Text_Interactor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editing translation table (to map keystrokes and mouse into editing functions)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87FF-76D9-4EBD-9058-B9315BBAE5B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Gesture_Interactor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gesture recognizer table </a:t>
            </a:r>
          </a:p>
          <a:p>
            <a:r>
              <a:rPr lang="en-US"/>
              <a:t>If missing, can use this to get freehand drawings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2100">
                <a:latin typeface="Courier New" pitchFamily="49" charset="0"/>
              </a:rPr>
              <a:t>	Am_Object rect = Am_Rectangle.Create() .Set(Am_LEFT, 40) .Set(Am_TOP, 50) .Set(Am_FILL_STYLE, Am_Red) .Add_Part(Am_Move_Grow_Interactor.Create());</a:t>
            </a:r>
          </a:p>
          <a:p>
            <a:pPr>
              <a:buFont typeface="Wingdings" pitchFamily="2" charset="2"/>
              <a:buNone/>
            </a:pPr>
            <a:endParaRPr lang="en-US" sz="210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FFD7-1C6B-4AAF-9F48-B18AB69EB8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Interactors do 3 things </a:t>
            </a:r>
          </a:p>
          <a:p>
            <a:pPr lvl="1">
              <a:lnSpc>
                <a:spcPct val="90000"/>
              </a:lnSpc>
            </a:pPr>
            <a:r>
              <a:rPr lang="en-US"/>
              <a:t>modify objects directly </a:t>
            </a:r>
          </a:p>
          <a:p>
            <a:pPr lvl="1">
              <a:lnSpc>
                <a:spcPct val="90000"/>
              </a:lnSpc>
            </a:pPr>
            <a:r>
              <a:rPr lang="en-US"/>
              <a:t>set Am_VALUE slot of their command </a:t>
            </a:r>
          </a:p>
          <a:p>
            <a:pPr lvl="1">
              <a:lnSpc>
                <a:spcPct val="90000"/>
              </a:lnSpc>
            </a:pPr>
            <a:r>
              <a:rPr lang="en-US"/>
              <a:t>call the command's Am_DO_METHOD</a:t>
            </a:r>
          </a:p>
          <a:p>
            <a:pPr>
              <a:lnSpc>
                <a:spcPct val="90000"/>
              </a:lnSpc>
            </a:pPr>
            <a:r>
              <a:rPr lang="en-US"/>
              <a:t>Can just have a constraint from an object or widget to the Am_VALUE of the widget </a:t>
            </a:r>
          </a:p>
          <a:p>
            <a:pPr>
              <a:lnSpc>
                <a:spcPct val="90000"/>
              </a:lnSpc>
            </a:pPr>
            <a:r>
              <a:rPr lang="en-US"/>
              <a:t>Method to override for application-specific operations </a:t>
            </a:r>
          </a:p>
          <a:p>
            <a:pPr>
              <a:lnSpc>
                <a:spcPct val="90000"/>
              </a:lnSpc>
            </a:pPr>
            <a:r>
              <a:rPr lang="en-US"/>
              <a:t>Fill in the UNDO_METHOD to support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Try to provide more support so input handling isn't so difficult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Make easy things simple and complex things possible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Based on the "Model-View-Controller" architecture from </a:t>
            </a:r>
            <a:r>
              <a:rPr lang="en-US" sz="2100" dirty="0" smtClean="0"/>
              <a:t>Smalltalk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/>
              <a:t>(Lecture 9)</a:t>
            </a:r>
            <a:r>
              <a:rPr lang="en-US" sz="1400" dirty="0" smtClean="0"/>
              <a:t> 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100" dirty="0"/>
              <a:t>True separation of graphics (view) and input handling (controller)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Also uses idea from </a:t>
            </a:r>
            <a:r>
              <a:rPr lang="en-US" sz="2100" dirty="0" err="1"/>
              <a:t>Foley&amp;Wallace</a:t>
            </a:r>
            <a:r>
              <a:rPr lang="en-US" sz="2100" dirty="0"/>
              <a:t> of identifying </a:t>
            </a:r>
            <a:r>
              <a:rPr lang="en-US" sz="2100" i="1" dirty="0"/>
              <a:t>types</a:t>
            </a:r>
            <a:r>
              <a:rPr lang="en-US" sz="2100" dirty="0"/>
              <a:t> of input handlers: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move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rotate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text edit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gesture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select (pick)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5431-C886-4DD3-B67F-972B1C00922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 Picture</a:t>
            </a:r>
          </a:p>
        </p:txBody>
      </p:sp>
      <p:pic>
        <p:nvPicPr>
          <p:cNvPr id="276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D99C-8179-4A58-898F-7CC606324C4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Choice Interactor 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Three ways to get the result: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Am_INTERIM_SELECTED and Am_SELECTED slot of the object itself </a:t>
            </a:r>
          </a:p>
          <a:p>
            <a:pPr lvl="2">
              <a:lnSpc>
                <a:spcPct val="90000"/>
              </a:lnSpc>
            </a:pPr>
            <a:r>
              <a:rPr lang="en-US"/>
              <a:t>By default, sets the Am_INTERIM_SELECTED and Am_SELECTED slots of the affected objects </a:t>
            </a:r>
          </a:p>
          <a:p>
            <a:pPr lvl="2">
              <a:lnSpc>
                <a:spcPct val="90000"/>
              </a:lnSpc>
            </a:pPr>
            <a:r>
              <a:rPr lang="en-US"/>
              <a:t>Constraints that depend on these slots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Am_VALUE slot of the interactor </a:t>
            </a:r>
          </a:p>
          <a:p>
            <a:pPr lvl="1">
              <a:lnSpc>
                <a:spcPct val="90000"/>
              </a:lnSpc>
            </a:pPr>
            <a:r>
              <a:rPr lang="en-US"/>
              <a:t>Write a Am_DO_METHOD for the command object, and access the command object's Am_VALUE slot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FEC8-E54D-4D7A-996A-D16C7EB55EE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6337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	</a:t>
            </a:r>
            <a:r>
              <a:rPr lang="en-US" sz="1900" dirty="0" err="1">
                <a:latin typeface="Courier New" pitchFamily="49" charset="0"/>
              </a:rPr>
              <a:t>Am_Define_Style_Formula</a:t>
            </a:r>
            <a:r>
              <a:rPr lang="en-US" sz="1900" dirty="0">
                <a:latin typeface="Courier New" pitchFamily="49" charset="0"/>
              </a:rPr>
              <a:t> (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 {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Am_INTERIM_SELECTED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Am_Red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Am_Black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return </a:t>
            </a:r>
            <a:r>
              <a:rPr lang="en-US" sz="1900" dirty="0" err="1">
                <a:latin typeface="Courier New" pitchFamily="49" charset="0"/>
              </a:rPr>
              <a:t>Am_Blue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}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/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Am_Object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my_prototype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Am_Line.Create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.Set(</a:t>
            </a:r>
            <a:r>
              <a:rPr lang="en-US" sz="1900" dirty="0" err="1">
                <a:latin typeface="Courier New" pitchFamily="49" charset="0"/>
              </a:rPr>
              <a:t>Am_LINE_STYLE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my_group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Am_Group.Create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</a:t>
            </a:r>
            <a:r>
              <a:rPr lang="en-US" sz="1900" dirty="0" err="1">
                <a:latin typeface="Courier New" pitchFamily="49" charset="0"/>
              </a:rPr>
              <a:t>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Am_Choice_Interactor.Create</a:t>
            </a:r>
            <a:r>
              <a:rPr lang="en-US" sz="1900" dirty="0">
                <a:latin typeface="Courier New" pitchFamily="49" charset="0"/>
              </a:rPr>
              <a:t>());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0" y="4800600"/>
            <a:ext cx="88392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Now add instances of </a:t>
            </a:r>
            <a:r>
              <a:rPr lang="en-US" sz="2400" dirty="0" err="1">
                <a:latin typeface="Tahoma" pitchFamily="34" charset="0"/>
              </a:rPr>
              <a:t>my_prototype</a:t>
            </a:r>
            <a:r>
              <a:rPr lang="en-US" sz="2400" dirty="0">
                <a:latin typeface="Tahoma" pitchFamily="34" charset="0"/>
              </a:rPr>
              <a:t> to </a:t>
            </a:r>
            <a:r>
              <a:rPr lang="en-US" sz="2400" dirty="0" err="1">
                <a:latin typeface="Tahoma" pitchFamily="34" charset="0"/>
              </a:rPr>
              <a:t>my_group</a:t>
            </a:r>
            <a:r>
              <a:rPr lang="en-US" sz="2400" dirty="0">
                <a:latin typeface="Tahoma" pitchFamily="34" charset="0"/>
              </a:rPr>
              <a:t> </a:t>
            </a:r>
          </a:p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Also collects a list of the selected objects in the </a:t>
            </a:r>
            <a:r>
              <a:rPr lang="en-US" sz="2400" dirty="0" err="1">
                <a:latin typeface="Tahoma" pitchFamily="34" charset="0"/>
              </a:rPr>
              <a:t>Am_VALUE</a:t>
            </a:r>
            <a:r>
              <a:rPr lang="en-US" sz="2400" dirty="0">
                <a:latin typeface="Tahoma" pitchFamily="34" charset="0"/>
              </a:rPr>
              <a:t> slot of the command object in the </a:t>
            </a:r>
            <a:r>
              <a:rPr lang="en-US" sz="2400" dirty="0" err="1">
                <a:latin typeface="Tahoma" pitchFamily="34" charset="0"/>
              </a:rPr>
              <a:t>interactor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A868-BDB6-4AEF-9767-1A68AADB4BE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Value of Command in Choice Interactor set to object selected </a:t>
            </a:r>
          </a:p>
          <a:p>
            <a:r>
              <a:rPr lang="en-US"/>
              <a:t>Value of Command in button-type widgets set to Label of command, or Am_ID field of the command </a:t>
            </a:r>
          </a:p>
          <a:p>
            <a:r>
              <a:rPr lang="en-US"/>
              <a:t>Remember, label can be a string or a graphical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F647-2B7B-47C9-B499-EE3D553469E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Debugging: Tracing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turn on tracing and get print out of which Interactors run and what they do </a:t>
            </a:r>
          </a:p>
          <a:p>
            <a:r>
              <a:rPr lang="en-US"/>
              <a:t>Options: trace all, trace only setting of slots, trace a particular interactor, short trace (only which interactors run), etc. </a:t>
            </a:r>
          </a:p>
          <a:p>
            <a:r>
              <a:rPr lang="en-US"/>
              <a:t>Inspector just toggles inspecting all or none </a:t>
            </a:r>
          </a:p>
          <a:p>
            <a:r>
              <a:rPr lang="en-US"/>
              <a:t>Printout to console window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28E54-3503-4ED5-89BE-668B134B8D8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&lt;&gt;&lt;&gt;&lt;&gt;&lt;&gt;&lt;&gt; LEFT_DOWN x=180 y=289 time=3114329169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state=0...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event against wanted = LEFT_DOWN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start where..  ~~SUCCESS=&lt;Am_Rectangle_650&gt;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starting over &lt;Am_Rectangle_650&gt; translated coordinates 169,268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Calculated attach point for non-line is Am_ATTACH_S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true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obj=&lt;Sel_Rect_Feedback_197&gt; setting obj=&lt;Sel_Rect_Feedback_197&gt; LEFT=90 TOP=142 WIDTH=182 HEIGHT=148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&lt;&gt;&lt;&gt;&lt;&gt;&lt;&gt;&lt;&gt; LEFT_UP x=179 y=326 time=3114329838 drawonable=Amulet Test Selection Widget(0x4015b848)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/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Enter GO for &lt;grow_inter_in_handle_185&gt;, state=1...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abort event against wanted = CONTROL_g * FAILED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running where..  ~~SUCCESS=&lt;window&gt;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Checking stop event against wanted = ANY_MOUSE_UP * SUCCESS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Move_Grow stopping over &lt;Am_Rectangle_650&gt;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Am_VISIBLE of &lt;Sel_Rect_Feedback_197&gt; to false</a:t>
            </a:r>
            <a:br>
              <a:rPr lang="en-US" sz="1400">
                <a:latin typeface="Courier New" pitchFamily="49" charset="0"/>
              </a:rPr>
            </a:br>
            <a:r>
              <a:rPr lang="en-US" sz="1400">
                <a:latin typeface="Courier New" pitchFamily="49" charset="0"/>
              </a:rPr>
              <a:t>++Object &lt;grow_inter_in_handle_185&gt; setting obj=&lt;Am_Rectangle_650&gt; setting obj=&lt;Am_Rectangle_650&gt; LEFT=79 TOP=121 WIDTH=182 HEIGHT=185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two interactors want to run, priorities used to determine which </a:t>
            </a:r>
          </a:p>
          <a:p>
            <a:r>
              <a:rPr lang="en-US"/>
              <a:t>Am_PRIORITY slot contains a number. Default = 1 </a:t>
            </a:r>
          </a:p>
          <a:p>
            <a:r>
              <a:rPr lang="en-US"/>
              <a:t>When running, 100 added to it </a:t>
            </a:r>
          </a:p>
          <a:p>
            <a:r>
              <a:rPr lang="en-US"/>
              <a:t>Inspector interactors use 300.0 </a:t>
            </a:r>
          </a:p>
          <a:p>
            <a:r>
              <a:rPr lang="en-US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69B2-9A05-4B87-B805-B76DAAD5202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2055813"/>
            <a:ext cx="7996237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709EA-5CFE-4E90-A6A1-30F71160C840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Advanced Feature: Using Slots of Interactors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addition to value set into Command, a number of slots are set into the Interactor itself, which might be useful. </a:t>
            </a:r>
          </a:p>
          <a:p>
            <a:r>
              <a:rPr lang="en-US"/>
              <a:t>Can get the interactor as the Owner of the command passed to the DO_METHOD </a:t>
            </a:r>
          </a:p>
          <a:p>
            <a:r>
              <a:rPr lang="en-US"/>
              <a:t>Am_START_OBJECT, Am_START_CHAR, Am_FIRST_X, Am_FIRST_Y, Am_WINDOW, Am_CURRENT_OBJECT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2BF9-8D5F-421A-BEA0-198FC7920743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949" y="76200"/>
            <a:ext cx="7793038" cy="1143000"/>
          </a:xfrm>
        </p:spPr>
        <p:txBody>
          <a:bodyPr/>
          <a:lstStyle/>
          <a:p>
            <a:r>
              <a:rPr lang="en-US" sz="3500" dirty="0"/>
              <a:t>Doing something with results: Command Objects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1" y="1219200"/>
            <a:ext cx="8991600" cy="5638800"/>
          </a:xfrm>
        </p:spPr>
        <p:txBody>
          <a:bodyPr/>
          <a:lstStyle/>
          <a:p>
            <a:r>
              <a:rPr lang="en-US" sz="1400" dirty="0"/>
              <a:t>Brad A. Myers and David Kosbie. "Reusable Hierarchical Command Objects," </a:t>
            </a:r>
            <a:r>
              <a:rPr lang="en-US" sz="1400" i="1" dirty="0"/>
              <a:t>Proceedings CHI'96: Human Factors in Computing Systems</a:t>
            </a:r>
            <a:r>
              <a:rPr lang="en-US" sz="1400" dirty="0"/>
              <a:t>. Vancouver, BC, Canada. April 13-18, 1996. pp. 260-267. </a:t>
            </a:r>
            <a:r>
              <a:rPr lang="en-US" sz="1400" dirty="0">
                <a:hlinkClick r:id="rId3"/>
              </a:rPr>
              <a:t>ACM </a:t>
            </a:r>
            <a:r>
              <a:rPr lang="en-US" sz="1400" dirty="0" smtClean="0">
                <a:hlinkClick r:id="rId3"/>
              </a:rPr>
              <a:t>DL</a:t>
            </a:r>
            <a:endParaRPr lang="en-US" sz="1050" dirty="0" smtClean="0"/>
          </a:p>
          <a:p>
            <a:pPr>
              <a:lnSpc>
                <a:spcPct val="90000"/>
              </a:lnSpc>
            </a:pPr>
            <a:r>
              <a:rPr lang="en-US" sz="1900" dirty="0" smtClean="0"/>
              <a:t>Each </a:t>
            </a:r>
            <a:r>
              <a:rPr lang="en-US" sz="1900" dirty="0"/>
              <a:t>Interactor and Widget has a Command object as a part in the </a:t>
            </a:r>
            <a:r>
              <a:rPr lang="en-US" sz="1900" dirty="0" err="1"/>
              <a:t>Am_COMMAND</a:t>
            </a:r>
            <a:r>
              <a:rPr lang="en-US" sz="1900" dirty="0"/>
              <a:t> slot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Instead of executing a callback function, interactors and widgets create a "Command Object" and execute its "Do" method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Slots of command object: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DO_METHOD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UNDO_METHOD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REDO_METHOD (undo the undo)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SELECTIVE_UNDO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SELECTIVE_REPEAT and </a:t>
            </a:r>
            <a:r>
              <a:rPr lang="en-US" sz="1700" dirty="0" err="1"/>
              <a:t>SELECTIVE_REPEAT_On_NEW</a:t>
            </a:r>
            <a:r>
              <a:rPr lang="en-US" sz="17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HELP: for "balloon" or status line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LONG_HELP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ACTIVE (enabled) -- usually contains a constraint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VALUE, OLD_VALUE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etc.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Like Command Objects in </a:t>
            </a:r>
            <a:r>
              <a:rPr lang="en-US" sz="1900" dirty="0" err="1"/>
              <a:t>MacApp</a:t>
            </a:r>
            <a:r>
              <a:rPr lang="en-US" sz="1900" dirty="0"/>
              <a:t>, but hierarchical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Customize by overriding default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Innovations</a:t>
            </a: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52577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Identifying primitive "Interactor" objects and correct parameterizations so most direct manipulation UIs can be constructed by re-using built-in objects.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Better name might be “Behavior” objects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Only a few kinds of behaviors, and standard parameters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Real separation between input and output handling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Handles </a:t>
            </a:r>
            <a:r>
              <a:rPr lang="en-US" b="1" dirty="0" smtClean="0"/>
              <a:t>all</a:t>
            </a:r>
            <a:r>
              <a:rPr lang="en-US" dirty="0" smtClean="0"/>
              <a:t>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insides of widgets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and for application programs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First successful separation of View from Controller in Smalltalk MVC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Integration of gestures with conventional interaction.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Easier to code because substantial re-use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Built-in support for multi-window dragging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C945-6CD3-44AC-9D81-AF9F5B685D9F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Undo 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Add an undo-handler to the window </a:t>
            </a:r>
          </a:p>
          <a:p>
            <a:pPr>
              <a:lnSpc>
                <a:spcPct val="90000"/>
              </a:lnSpc>
            </a:pPr>
            <a:r>
              <a:rPr lang="en-US"/>
              <a:t>Each command will be registered with the undo handler </a:t>
            </a:r>
          </a:p>
          <a:p>
            <a:pPr>
              <a:lnSpc>
                <a:spcPct val="90000"/>
              </a:lnSpc>
            </a:pPr>
            <a:r>
              <a:rPr lang="en-US"/>
              <a:t>Built-in types of undo handlers </a:t>
            </a:r>
          </a:p>
          <a:p>
            <a:pPr lvl="1">
              <a:lnSpc>
                <a:spcPct val="90000"/>
              </a:lnSpc>
            </a:pPr>
            <a:r>
              <a:rPr lang="en-US"/>
              <a:t>One undo then redo, like Mac </a:t>
            </a:r>
          </a:p>
          <a:p>
            <a:pPr lvl="1">
              <a:lnSpc>
                <a:spcPct val="90000"/>
              </a:lnSpc>
            </a:pPr>
            <a:r>
              <a:rPr lang="en-US"/>
              <a:t>Infinite undo, one redo </a:t>
            </a:r>
          </a:p>
          <a:p>
            <a:pPr lvl="1">
              <a:lnSpc>
                <a:spcPct val="90000"/>
              </a:lnSpc>
            </a:pPr>
            <a:r>
              <a:rPr lang="en-US"/>
              <a:t>Selective undo mechanism </a:t>
            </a:r>
          </a:p>
          <a:p>
            <a:pPr>
              <a:lnSpc>
                <a:spcPct val="90000"/>
              </a:lnSpc>
            </a:pPr>
            <a:r>
              <a:rPr lang="en-US"/>
              <a:t>Each DO method saves necessary information for undo in command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Selective Undo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Implementing selective undo not much harder than regular undo: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Allocates a new command object and adds to top to history list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Semantics is based on what the user would want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the operation in a new context means to set the object back to its previous value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Enabled if object is still available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Undo of create is delete </a:t>
            </a:r>
          </a:p>
          <a:p>
            <a:pPr>
              <a:lnSpc>
                <a:spcPct val="90000"/>
              </a:lnSpc>
            </a:pPr>
            <a:r>
              <a:rPr lang="en-US" sz="2600"/>
              <a:t>Redo the operation means to set the value of the object again; create a new object </a:t>
            </a:r>
          </a:p>
          <a:p>
            <a:pPr>
              <a:lnSpc>
                <a:spcPct val="90000"/>
              </a:lnSpc>
            </a:pPr>
            <a:r>
              <a:rPr lang="en-US" sz="2600"/>
              <a:t>Also,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034BB-68D0-4255-AD5B-DCF74BBFE49C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Original Interface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509713"/>
            <a:ext cx="6248400" cy="534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ABEE-23D7-47D4-8EBB-CCA75D362255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Commands in Widgets 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Various kinds of button panels: </a:t>
            </a:r>
          </a:p>
          <a:p>
            <a:pPr lvl="1">
              <a:lnSpc>
                <a:spcPct val="90000"/>
              </a:lnSpc>
            </a:pPr>
            <a:r>
              <a:rPr lang="en-US"/>
              <a:t>Take list of items in the Am_ITEMS slot as an Am_Value_List </a:t>
            </a:r>
          </a:p>
          <a:p>
            <a:pPr lvl="1">
              <a:lnSpc>
                <a:spcPct val="90000"/>
              </a:lnSpc>
            </a:pPr>
            <a:r>
              <a:rPr lang="en-US"/>
              <a:t>Contents of list can be strings, graphical objects, or instances of Am_Command </a:t>
            </a:r>
          </a:p>
          <a:p>
            <a:pPr lvl="1">
              <a:lnSpc>
                <a:spcPct val="90000"/>
              </a:lnSpc>
            </a:pPr>
            <a:r>
              <a:rPr lang="en-US"/>
              <a:t>If commands, then the Am_LABEL field is used, and the DO_METHOD of that command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If not commands, then DO_METHOD of the top-level widget is called </a:t>
            </a:r>
          </a:p>
          <a:p>
            <a:pPr lvl="1">
              <a:lnSpc>
                <a:spcPct val="90000"/>
              </a:lnSpc>
            </a:pPr>
            <a:r>
              <a:rPr lang="en-US"/>
              <a:t>For menu_bar, Am_ITEMS slot of each top-level command contains Am_Value_List of the sub-commands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E74E5-5D49-4ED4-B7EF-B57BD7D7E6E5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Innovations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/>
              <a:t>+ Better reuse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Many commands are in the library and are usually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Cut, Copy, Paste, Create-Object, Delete-object, To-Top,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Usually can be used without change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Easier to customize when necessary </a:t>
            </a:r>
          </a:p>
          <a:p>
            <a:pPr>
              <a:lnSpc>
                <a:spcPct val="90000"/>
              </a:lnSpc>
            </a:pPr>
            <a:r>
              <a:rPr lang="en-US" sz="1900"/>
              <a:t>+ Better modularization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Hierarchical means each level only has to deal with its own actions </a:t>
            </a:r>
          </a:p>
          <a:p>
            <a:pPr>
              <a:lnSpc>
                <a:spcPct val="90000"/>
              </a:lnSpc>
            </a:pPr>
            <a:r>
              <a:rPr lang="en-US" sz="1900"/>
              <a:t>+ New form of selective undo, repeat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Includes undo/repeat of selections and scrolling </a:t>
            </a:r>
          </a:p>
          <a:p>
            <a:pPr>
              <a:lnSpc>
                <a:spcPct val="90000"/>
              </a:lnSpc>
            </a:pPr>
            <a:r>
              <a:rPr lang="en-US" sz="1900"/>
              <a:t>+ Single place for enabling, help, label, etc.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Can be computed by constraints </a:t>
            </a:r>
          </a:p>
          <a:p>
            <a:pPr>
              <a:lnSpc>
                <a:spcPct val="90000"/>
              </a:lnSpc>
            </a:pPr>
            <a:r>
              <a:rPr lang="en-US" sz="1900"/>
              <a:t>+ Makes scripting easier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End-User programming by demonstration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Parameterization possible without help from application </a:t>
            </a:r>
          </a:p>
          <a:p>
            <a:pPr>
              <a:lnSpc>
                <a:spcPct val="90000"/>
              </a:lnSpc>
            </a:pPr>
            <a:r>
              <a:rPr lang="en-US" sz="1900"/>
              <a:t>+ May help with CSCW </a:t>
            </a:r>
          </a:p>
          <a:p>
            <a:pPr lvl="1">
              <a:lnSpc>
                <a:spcPct val="90000"/>
              </a:lnSpc>
            </a:pPr>
            <a:r>
              <a:rPr lang="en-US" sz="1700"/>
              <a:t>Executing the command on multiple machines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/>
              <a:t>Scripting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034" y="16764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Added for </a:t>
            </a:r>
            <a:r>
              <a:rPr lang="en-US" sz="2600" dirty="0" smtClean="0"/>
              <a:t>CHI'98</a:t>
            </a:r>
          </a:p>
          <a:p>
            <a:r>
              <a:rPr lang="en-US" sz="1600" dirty="0"/>
              <a:t>Brad A. Myers. "Scripting Graphical Applications by Demonstration," </a:t>
            </a:r>
            <a:r>
              <a:rPr lang="en-US" sz="1600" i="1" dirty="0"/>
              <a:t>Proceedings CHI'98: Human Factors in Computing Systems</a:t>
            </a:r>
            <a:r>
              <a:rPr lang="en-US" sz="1600" dirty="0"/>
              <a:t>. Los Angeles, CA, April 18-23, 1998. pp. 534-541. </a:t>
            </a:r>
            <a:r>
              <a:rPr lang="en-US" sz="1600" dirty="0">
                <a:hlinkClick r:id="rId3"/>
              </a:rPr>
              <a:t>ACM DL</a:t>
            </a:r>
            <a:r>
              <a:rPr lang="en-US" sz="1600" dirty="0"/>
              <a:t>, or </a:t>
            </a:r>
            <a:r>
              <a:rPr lang="en-US" sz="1600" dirty="0">
                <a:hlinkClick r:id="rId4"/>
              </a:rPr>
              <a:t>local pdf</a:t>
            </a:r>
            <a:r>
              <a:rPr lang="en-US" sz="1600" dirty="0"/>
              <a:t>, and </a:t>
            </a:r>
            <a:r>
              <a:rPr lang="en-US" sz="1600" dirty="0">
                <a:hlinkClick r:id="rId5"/>
              </a:rPr>
              <a:t>YouTube video</a:t>
            </a:r>
            <a:r>
              <a:rPr lang="en-US" sz="1600" dirty="0"/>
              <a:t> or </a:t>
            </a:r>
            <a:r>
              <a:rPr lang="en-US" sz="1600" dirty="0">
                <a:hlinkClick r:id="rId6"/>
              </a:rPr>
              <a:t>local video</a:t>
            </a:r>
            <a:r>
              <a:rPr lang="en-US" sz="1600" dirty="0"/>
              <a:t> (3:09). (Topaz</a:t>
            </a:r>
            <a:r>
              <a:rPr lang="en-US" sz="1600" dirty="0" smtClean="0"/>
              <a:t>)</a:t>
            </a: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600" dirty="0"/>
              <a:t>Not in standard release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Select set of commands and specify that in a program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Moving selection handles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Forwards, backwards, left, right, up, down, in, out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Search for object of a particular type or value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Little or no change to application if it supports 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1</a:t>
            </a:r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39338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1828800"/>
            <a:ext cx="4200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2</a:t>
            </a:r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00200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46593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Pictures for Scripting,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0825" y="1400175"/>
            <a:ext cx="35623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10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01486"/>
            <a:ext cx="80772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>
                <a:solidFill>
                  <a:schemeClr val="accent2"/>
                </a:solidFill>
              </a:rPr>
              <a:t>Crystal: C</a:t>
            </a:r>
            <a:r>
              <a:rPr lang="en-US" sz="2100" dirty="0"/>
              <a:t>larifications </a:t>
            </a:r>
            <a:r>
              <a:rPr lang="en-US" sz="2100" dirty="0">
                <a:solidFill>
                  <a:schemeClr val="accent2"/>
                </a:solidFill>
              </a:rPr>
              <a:t>R</a:t>
            </a:r>
            <a:r>
              <a:rPr lang="en-US" sz="2100" dirty="0"/>
              <a:t>egarding </a:t>
            </a:r>
            <a:r>
              <a:rPr lang="en-US" sz="2100" dirty="0">
                <a:solidFill>
                  <a:schemeClr val="accent2"/>
                </a:solidFill>
              </a:rPr>
              <a:t>Y</a:t>
            </a:r>
            <a:r>
              <a:rPr lang="en-US" sz="2100" dirty="0"/>
              <a:t>our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S</a:t>
            </a:r>
            <a:r>
              <a:rPr lang="en-US" sz="2100" dirty="0"/>
              <a:t>oftware using a </a:t>
            </a:r>
            <a:r>
              <a:rPr lang="en-US" sz="2100" dirty="0">
                <a:solidFill>
                  <a:schemeClr val="accent2"/>
                </a:solidFill>
              </a:rPr>
              <a:t>T</a:t>
            </a:r>
            <a:r>
              <a:rPr lang="en-US" sz="2100" dirty="0"/>
              <a:t>oolkit, </a:t>
            </a:r>
            <a:r>
              <a:rPr lang="en-US" sz="2100" dirty="0">
                <a:solidFill>
                  <a:schemeClr val="accent2"/>
                </a:solidFill>
              </a:rPr>
              <a:t>A</a:t>
            </a:r>
            <a:r>
              <a:rPr lang="en-US" sz="2100" dirty="0"/>
              <a:t>rchitecture and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L</a:t>
            </a:r>
            <a:r>
              <a:rPr lang="en-US" sz="2100" dirty="0"/>
              <a:t>anguage</a:t>
            </a:r>
          </a:p>
          <a:p>
            <a:r>
              <a:rPr lang="en-US" sz="1400" dirty="0"/>
              <a:t>Brad Myers, David A. Weitzman, Andrew J. Ko, and </a:t>
            </a:r>
            <a:r>
              <a:rPr lang="en-US" sz="1400" dirty="0" err="1"/>
              <a:t>Duen</a:t>
            </a:r>
            <a:r>
              <a:rPr lang="en-US" sz="1400" dirty="0"/>
              <a:t> </a:t>
            </a:r>
            <a:r>
              <a:rPr lang="en-US" sz="1400" dirty="0" err="1"/>
              <a:t>Horng</a:t>
            </a:r>
            <a:r>
              <a:rPr lang="en-US" sz="1400" dirty="0"/>
              <a:t> Chau, "</a:t>
            </a:r>
            <a:r>
              <a:rPr lang="en-US" sz="1400" dirty="0" smtClean="0"/>
              <a:t>Answering</a:t>
            </a:r>
            <a:br>
              <a:rPr lang="en-US" sz="1400" dirty="0" smtClean="0"/>
            </a:br>
            <a:r>
              <a:rPr lang="en-US" sz="1400" dirty="0" smtClean="0"/>
              <a:t>Why </a:t>
            </a:r>
            <a:r>
              <a:rPr lang="en-US" sz="1400" dirty="0"/>
              <a:t>and Why Not Questions in User Interfaces," </a:t>
            </a:r>
            <a:r>
              <a:rPr lang="en-US" sz="1400" i="1" dirty="0"/>
              <a:t>Proceedings </a:t>
            </a:r>
            <a:r>
              <a:rPr lang="en-US" sz="1400" i="1" dirty="0" smtClean="0"/>
              <a:t>CHI'2006:</a:t>
            </a:r>
            <a:br>
              <a:rPr lang="en-US" sz="1400" i="1" dirty="0" smtClean="0"/>
            </a:br>
            <a:r>
              <a:rPr lang="en-US" sz="1400" i="1" dirty="0" smtClean="0"/>
              <a:t>Human </a:t>
            </a:r>
            <a:r>
              <a:rPr lang="en-US" sz="1400" i="1" dirty="0"/>
              <a:t>Factors in Computing Systems</a:t>
            </a:r>
            <a:r>
              <a:rPr lang="en-US" sz="1400" dirty="0"/>
              <a:t>. Montreal, Canada, April 22-27, </a:t>
            </a:r>
            <a:r>
              <a:rPr lang="en-US" sz="1400" dirty="0" smtClean="0"/>
              <a:t>2006.</a:t>
            </a:r>
            <a:br>
              <a:rPr lang="en-US" sz="1400" dirty="0" smtClean="0"/>
            </a:br>
            <a:r>
              <a:rPr lang="en-US" sz="1400" dirty="0" smtClean="0"/>
              <a:t>pp</a:t>
            </a:r>
            <a:r>
              <a:rPr lang="en-US" sz="1400" dirty="0"/>
              <a:t>. 397-406. </a:t>
            </a:r>
            <a:r>
              <a:rPr lang="en-US" sz="1400" dirty="0">
                <a:hlinkClick r:id="rId3"/>
              </a:rPr>
              <a:t>pdf</a:t>
            </a:r>
            <a:r>
              <a:rPr lang="en-US" sz="1400" dirty="0"/>
              <a:t>. See also </a:t>
            </a:r>
            <a:r>
              <a:rPr lang="en-US" sz="1400" dirty="0">
                <a:hlinkClick r:id="rId4"/>
              </a:rPr>
              <a:t>YouTube</a:t>
            </a:r>
            <a:r>
              <a:rPr lang="en-US" sz="1400" dirty="0"/>
              <a:t> or </a:t>
            </a:r>
            <a:r>
              <a:rPr lang="en-US" sz="1400" dirty="0">
                <a:hlinkClick r:id="rId5"/>
              </a:rPr>
              <a:t>local </a:t>
            </a:r>
            <a:r>
              <a:rPr lang="en-US" sz="1400" dirty="0" smtClean="0">
                <a:hlinkClick r:id="rId5"/>
              </a:rPr>
              <a:t>video</a:t>
            </a:r>
            <a:endParaRPr lang="en-US" sz="2100" dirty="0" smtClean="0"/>
          </a:p>
          <a:p>
            <a:pPr>
              <a:lnSpc>
                <a:spcPct val="90000"/>
              </a:lnSpc>
            </a:pPr>
            <a:r>
              <a:rPr lang="en-US" sz="2100" dirty="0" smtClean="0"/>
              <a:t>Help </a:t>
            </a:r>
            <a:r>
              <a:rPr lang="en-US" sz="2100" dirty="0"/>
              <a:t>answer </a:t>
            </a:r>
            <a:r>
              <a:rPr lang="en-US" sz="2100" dirty="0">
                <a:solidFill>
                  <a:schemeClr val="tx2"/>
                </a:solidFill>
              </a:rPr>
              <a:t>why</a:t>
            </a:r>
            <a:r>
              <a:rPr lang="en-US" sz="2100" dirty="0"/>
              <a:t> things happen in regular</a:t>
            </a:r>
            <a:br>
              <a:rPr lang="en-US" sz="2100" dirty="0"/>
            </a:br>
            <a:r>
              <a:rPr lang="en-US" sz="2100" dirty="0"/>
              <a:t>desktop applications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Ask “Why” about what</a:t>
            </a:r>
            <a:br>
              <a:rPr lang="en-US" sz="2100" dirty="0"/>
            </a:br>
            <a:r>
              <a:rPr lang="en-US" sz="2100" dirty="0"/>
              <a:t>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34263" y="76200"/>
            <a:ext cx="1633537" cy="22860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729163"/>
            <a:ext cx="3886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3876675"/>
            <a:ext cx="4267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idea</a:t>
            </a:r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Attach interactor objects to a set of graphical objects to handle their input.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Graphical objects don't handle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"event methods" in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Instead, define invisible "Interactor" objects and attach them to graphics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can operate on multiple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Strategy: pick the right type of Interactor, attach to the objects to be moved, fill in necessary slots of interactor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Widgets use interactors internally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Can have multiple interactors on an object (e.g., different mouse buttons)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directly set slots of objects using a standard protocol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constraints can be used to map those slots into behaviors: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Details of input events and event processing is hidden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Used first in Garnet, refined in Amulet.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1249363"/>
            <a:ext cx="8534400" cy="5281612"/>
          </a:xfrm>
        </p:spPr>
        <p:txBody>
          <a:bodyPr/>
          <a:lstStyle/>
          <a:p>
            <a:r>
              <a:rPr lang="en-US"/>
              <a:t>Or, ask Why about a location by clicking on objects, or whitespace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Also can explain</a:t>
            </a:r>
            <a:br>
              <a:rPr lang="en-US"/>
            </a:br>
            <a:r>
              <a:rPr lang="en-US"/>
              <a:t>complexities like</a:t>
            </a:r>
            <a:br>
              <a:rPr lang="en-US"/>
            </a:br>
            <a:r>
              <a:rPr lang="en-US"/>
              <a:t>style inheritance,</a:t>
            </a:r>
            <a:br>
              <a:rPr lang="en-US"/>
            </a:br>
            <a:r>
              <a:rPr lang="en-US"/>
              <a:t>etc.</a:t>
            </a:r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3621088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9525" y="2403475"/>
            <a:ext cx="53244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35088"/>
            <a:ext cx="8763000" cy="5291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600" i="1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60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60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600"/>
              <a:t>Add dependency</a:t>
            </a:r>
            <a:br>
              <a:rPr lang="en-US" sz="2600"/>
            </a:br>
            <a:r>
              <a:rPr lang="en-US" sz="2600"/>
              <a:t>information for mode</a:t>
            </a:r>
            <a:br>
              <a:rPr lang="en-US" sz="2600"/>
            </a:br>
            <a:r>
              <a:rPr lang="en-US" sz="2600"/>
              <a:t>variables</a:t>
            </a:r>
          </a:p>
          <a:p>
            <a:pPr>
              <a:lnSpc>
                <a:spcPct val="90000"/>
              </a:lnSpc>
            </a:pPr>
            <a:r>
              <a:rPr lang="en-US" sz="2600"/>
              <a:t>Add special commands for actions </a:t>
            </a:r>
            <a:r>
              <a:rPr lang="en-US" sz="2600" i="1"/>
              <a:t>not</a:t>
            </a:r>
            <a:r>
              <a:rPr lang="en-US" sz="2600"/>
              <a:t> executed</a:t>
            </a:r>
          </a:p>
          <a:p>
            <a:pPr>
              <a:lnSpc>
                <a:spcPct val="90000"/>
              </a:lnSpc>
            </a:pPr>
            <a:r>
              <a:rPr lang="en-US" sz="2600"/>
              <a:t>Add extra invisible objects for whitespace and deletions</a:t>
            </a:r>
            <a:endParaRPr lang="en-US" sz="260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4356100" y="3876675"/>
            <a:ext cx="3263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5713"/>
            <a:ext cx="8534400" cy="5226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Crystal framework then builds Why menus and answers </a:t>
            </a:r>
            <a:r>
              <a:rPr lang="en-US" i="1"/>
              <a:t>automatically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Crystal finds:</a:t>
            </a:r>
          </a:p>
          <a:p>
            <a:pPr lvl="1">
              <a:lnSpc>
                <a:spcPct val="90000"/>
              </a:lnSpc>
            </a:pPr>
            <a:r>
              <a:rPr lang="en-US"/>
              <a:t>Objects under the mouse</a:t>
            </a:r>
          </a:p>
          <a:p>
            <a:pPr lvl="1">
              <a:lnSpc>
                <a:spcPct val="90000"/>
              </a:lnSpc>
            </a:pPr>
            <a:r>
              <a:rPr lang="en-US"/>
              <a:t>Commands that affected those objects</a:t>
            </a:r>
          </a:p>
          <a:p>
            <a:pPr lvl="1">
              <a:lnSpc>
                <a:spcPct val="90000"/>
              </a:lnSpc>
            </a:pPr>
            <a:r>
              <a:rPr lang="en-US"/>
              <a:t>User interface controls involved in those commands</a:t>
            </a:r>
          </a:p>
          <a:p>
            <a:pPr>
              <a:lnSpc>
                <a:spcPct val="90000"/>
              </a:lnSpc>
            </a:pPr>
            <a:r>
              <a:rPr lang="en-US"/>
              <a:t>Programmer can annotate some commands to </a:t>
            </a:r>
            <a:r>
              <a:rPr lang="en-US" i="1"/>
              <a:t>not</a:t>
            </a:r>
            <a:r>
              <a:rPr lang="en-US"/>
              <a:t>  include in menus</a:t>
            </a:r>
          </a:p>
          <a:p>
            <a:pPr lvl="1">
              <a:lnSpc>
                <a:spcPct val="90000"/>
              </a:lnSpc>
            </a:pPr>
            <a:r>
              <a:rPr lang="en-US"/>
              <a:t>E.g., regular typing</a:t>
            </a:r>
          </a:p>
          <a:p>
            <a:pPr lvl="1">
              <a:lnSpc>
                <a:spcPct val="90000"/>
              </a:lnSpc>
            </a:pPr>
            <a:r>
              <a:rPr lang="en-US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454525"/>
          </a:xfrm>
        </p:spPr>
        <p:txBody>
          <a:bodyPr/>
          <a:lstStyle/>
          <a:p>
            <a:r>
              <a:rPr lang="en-US" dirty="0" smtClean="0"/>
              <a:t>Previous product </a:t>
            </a:r>
            <a:r>
              <a:rPr lang="en-US" dirty="0"/>
              <a:t>from </a:t>
            </a:r>
            <a:r>
              <a:rPr lang="en-US" dirty="0" smtClean="0"/>
              <a:t>Adobe</a:t>
            </a:r>
          </a:p>
          <a:p>
            <a:pPr lvl="1"/>
            <a:r>
              <a:rPr lang="en-US" dirty="0" smtClean="0"/>
              <a:t>Only in CS 5.5</a:t>
            </a:r>
            <a:endParaRPr lang="en-US" dirty="0"/>
          </a:p>
          <a:p>
            <a:r>
              <a:rPr lang="en-US" dirty="0"/>
              <a:t>Also </a:t>
            </a:r>
            <a:r>
              <a:rPr lang="en-US" dirty="0" smtClean="0"/>
              <a:t>had </a:t>
            </a:r>
            <a:r>
              <a:rPr lang="en-US" dirty="0"/>
              <a:t>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 smtClean="0"/>
              <a:t>parameterized</a:t>
            </a:r>
            <a:endParaRPr lang="en-US" dirty="0"/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203450"/>
            <a:ext cx="4800600" cy="465455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s.cmu.edu/afs/cs/project/amulet/amulet3/manual/Amulet.lar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329" y="2536824"/>
            <a:ext cx="1724025" cy="416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35BAA-92B6-4B4C-B768-68B3A98ADEE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Documentation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Full Amulet Manual:</a:t>
            </a:r>
          </a:p>
          <a:p>
            <a:pPr lvl="1"/>
            <a:r>
              <a:rPr lang="en-US" sz="1300">
                <a:hlinkClick r:id="rId4"/>
              </a:rPr>
              <a:t>http://www.cs.cmu.edu/afs/cs/project/amulet/amulet3/manual/Amulet_ManualTOC.doc.html</a:t>
            </a:r>
            <a:endParaRPr lang="en-US" sz="1300"/>
          </a:p>
          <a:p>
            <a:pPr lvl="1"/>
            <a:r>
              <a:rPr lang="en-US">
                <a:hlinkClick r:id="rId5"/>
              </a:rPr>
              <a:t>Tutorial</a:t>
            </a:r>
            <a:endParaRPr lang="en-US"/>
          </a:p>
          <a:p>
            <a:pPr lvl="1"/>
            <a:r>
              <a:rPr lang="en-US">
                <a:hlinkClick r:id="rId6"/>
              </a:rPr>
              <a:t>Interactors and Command Objects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1028" name="Picture 4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39" y="4375149"/>
            <a:ext cx="1562225" cy="175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dirty="0" smtClean="0"/>
              <a:t>Garnet, Amulet Design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Invented our own object system</a:t>
            </a:r>
          </a:p>
          <a:p>
            <a:pPr lvl="1"/>
            <a:r>
              <a:rPr lang="en-US" dirty="0" smtClean="0"/>
              <a:t>Prototype-instance instead of class-instance</a:t>
            </a:r>
          </a:p>
          <a:p>
            <a:pPr lvl="1"/>
            <a:r>
              <a:rPr lang="en-US" dirty="0" smtClean="0"/>
              <a:t>Syntax: </a:t>
            </a:r>
            <a:r>
              <a:rPr lang="en-US" i="1" dirty="0" err="1" smtClean="0"/>
              <a:t>prototype</a:t>
            </a:r>
            <a:r>
              <a:rPr lang="en-US" dirty="0" err="1" smtClean="0"/>
              <a:t>.Create</a:t>
            </a:r>
            <a:r>
              <a:rPr lang="en-US" dirty="0" smtClean="0"/>
              <a:t>(“</a:t>
            </a:r>
            <a:r>
              <a:rPr lang="en-US" i="1" dirty="0" smtClean="0"/>
              <a:t>name</a:t>
            </a:r>
            <a:r>
              <a:rPr lang="en-US" dirty="0" smtClean="0"/>
              <a:t>”) 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obj.set</a:t>
            </a:r>
            <a:r>
              <a:rPr lang="en-US" dirty="0" smtClean="0"/>
              <a:t> ( </a:t>
            </a:r>
            <a:r>
              <a:rPr lang="en-US" i="1" dirty="0" smtClean="0"/>
              <a:t>instance-variable, value</a:t>
            </a:r>
            <a:r>
              <a:rPr lang="en-US" dirty="0" smtClean="0"/>
              <a:t> )</a:t>
            </a:r>
          </a:p>
          <a:p>
            <a:r>
              <a:rPr lang="en-US" dirty="0" smtClean="0"/>
              <a:t>Uses what is now called </a:t>
            </a:r>
            <a:r>
              <a:rPr lang="en-US" i="1" dirty="0" smtClean="0"/>
              <a:t>method cascading </a:t>
            </a:r>
            <a:r>
              <a:rPr lang="en-US" dirty="0" smtClean="0"/>
              <a:t>or </a:t>
            </a:r>
            <a:r>
              <a:rPr lang="en-US" i="1" dirty="0" smtClean="0"/>
              <a:t>fluent interface</a:t>
            </a:r>
            <a:endParaRPr lang="en-US" dirty="0" smtClean="0"/>
          </a:p>
          <a:p>
            <a:pPr lvl="1"/>
            <a:r>
              <a:rPr lang="en-US" dirty="0" smtClean="0"/>
              <a:t>.set and other methods return the original object, so can be chained together</a:t>
            </a:r>
          </a:p>
          <a:p>
            <a:pPr lvl="1"/>
            <a:r>
              <a:rPr lang="en-US" dirty="0" err="1" smtClean="0"/>
              <a:t>Obj.set</a:t>
            </a:r>
            <a:r>
              <a:rPr lang="en-US" dirty="0" smtClean="0"/>
              <a:t>(</a:t>
            </a:r>
            <a:r>
              <a:rPr lang="en-US" dirty="0" err="1" smtClean="0"/>
              <a:t>Am_X</a:t>
            </a:r>
            <a:r>
              <a:rPr lang="en-US" dirty="0" smtClean="0"/>
              <a:t>, 4).set(</a:t>
            </a:r>
            <a:r>
              <a:rPr lang="en-US" dirty="0" err="1" smtClean="0"/>
              <a:t>Am_Y</a:t>
            </a:r>
            <a:r>
              <a:rPr lang="en-US" dirty="0" smtClean="0"/>
              <a:t>, 6).</a:t>
            </a:r>
            <a:r>
              <a:rPr lang="en-US" dirty="0" err="1" smtClean="0"/>
              <a:t>add_part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C++ didn’t have name spaces, so started all Amulet words with Am_ …</a:t>
            </a:r>
          </a:p>
          <a:p>
            <a:r>
              <a:rPr lang="en-US" dirty="0" smtClean="0"/>
              <a:t>Full set of graphic objects and groups</a:t>
            </a:r>
          </a:p>
          <a:p>
            <a:pPr lvl="1"/>
            <a:r>
              <a:rPr lang="en-US" dirty="0" err="1" smtClean="0"/>
              <a:t>mygroup.Add_Part</a:t>
            </a:r>
            <a:r>
              <a:rPr lang="en-US" dirty="0" smtClean="0"/>
              <a:t>(</a:t>
            </a:r>
            <a:r>
              <a:rPr lang="en-US" dirty="0" err="1" smtClean="0"/>
              <a:t>myrect</a:t>
            </a:r>
            <a:r>
              <a:rPr lang="en-US" dirty="0" smtClean="0"/>
              <a:t>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6B4F-F122-4053-A110-8588A2C9B1B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241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/>
              <a:t>Am_Choice_Interactor : select one or more of a set of objects </a:t>
            </a:r>
          </a:p>
          <a:p>
            <a:r>
              <a:rPr lang="en-US" sz="2100"/>
              <a:t>Am_One_Shot_Interactor - single action, like Choice </a:t>
            </a:r>
          </a:p>
          <a:p>
            <a:r>
              <a:rPr lang="en-US" sz="2100"/>
              <a:t>Am_Move_Grow_Interactor : move or grow objects with the mouse </a:t>
            </a:r>
          </a:p>
          <a:p>
            <a:r>
              <a:rPr lang="en-US" sz="2100"/>
              <a:t>Am_New_Points_Interactor: to create new objects by entering points while getting feedback "rubber band" objects </a:t>
            </a:r>
          </a:p>
          <a:p>
            <a:r>
              <a:rPr lang="en-US" sz="2100"/>
              <a:t>Am_Text_Edit_Interactor : mouse and keyboard edit of text </a:t>
            </a:r>
          </a:p>
          <a:p>
            <a:r>
              <a:rPr lang="en-US" sz="2100"/>
              <a:t>Am_Gesture_Interactor: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all Interactors 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Set of objects to operate on: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To be active, Interactor must be attached to an object which is (recursively) attached to the screen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Equivalent to visibility of graphical objects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Unlike graphical objects which can only be added as parts of windows or groups, interactors can be added as parts of any object:</a:t>
            </a:r>
            <a:br>
              <a:rPr lang="en-US" sz="2200"/>
            </a:br>
            <a:r>
              <a:rPr lang="en-US" sz="2200"/>
              <a:t>	</a:t>
            </a:r>
            <a:r>
              <a:rPr lang="en-US" sz="2200">
                <a:latin typeface="Arial Unicode MS" pitchFamily="34" charset="-128"/>
              </a:rPr>
              <a:t>rect.Add_Part(my_inter);</a:t>
            </a:r>
            <a:r>
              <a:rPr lang="en-US" sz="220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Default: operates on the object attached to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But also common to operate on any member of a group.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Controlled by the Am_Start_Where_Test 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17981</TotalTime>
  <Words>1847</Words>
  <Application>Microsoft Office PowerPoint</Application>
  <PresentationFormat>On-screen Show (4:3)</PresentationFormat>
  <Paragraphs>385</Paragraphs>
  <Slides>42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 Unicode MS</vt:lpstr>
      <vt:lpstr>Arial</vt:lpstr>
      <vt:lpstr>Courier New</vt:lpstr>
      <vt:lpstr>Tahoma</vt:lpstr>
      <vt:lpstr>Wingdings</vt:lpstr>
      <vt:lpstr>lecture template_polo</vt:lpstr>
      <vt:lpstr>Lecture 6:  Garnet &amp; Amulet input models: “Interactor” and “Command” Objects</vt:lpstr>
      <vt:lpstr>Overview</vt:lpstr>
      <vt:lpstr>Innovations</vt:lpstr>
      <vt:lpstr>General idea</vt:lpstr>
      <vt:lpstr>Flash Catalyst</vt:lpstr>
      <vt:lpstr>Full Documentation</vt:lpstr>
      <vt:lpstr>Garnet, Amulet Design Overview</vt:lpstr>
      <vt:lpstr>Types of Interactors </vt:lpstr>
      <vt:lpstr>Parameters for all Interactors </vt:lpstr>
      <vt:lpstr>Standard Behavior</vt:lpstr>
      <vt:lpstr>Example Start_Where_Test</vt:lpstr>
      <vt:lpstr>More standard parameters</vt:lpstr>
      <vt:lpstr>Parameters for specific types of Interactors</vt:lpstr>
      <vt:lpstr>Example</vt:lpstr>
      <vt:lpstr>Parameters for New_Point</vt:lpstr>
      <vt:lpstr>Parameters for Text_Interactor</vt:lpstr>
      <vt:lpstr>Parameters for Gesture_Interactor</vt:lpstr>
      <vt:lpstr>Simple Example</vt:lpstr>
      <vt:lpstr>Operation</vt:lpstr>
      <vt:lpstr>Operation Picture</vt:lpstr>
      <vt:lpstr>Choice Interactor </vt:lpstr>
      <vt:lpstr>Example</vt:lpstr>
      <vt:lpstr>Values</vt:lpstr>
      <vt:lpstr>Debugging: Tracing</vt:lpstr>
      <vt:lpstr>Example</vt:lpstr>
      <vt:lpstr>Advanced Feature: Priorities</vt:lpstr>
      <vt:lpstr>Example</vt:lpstr>
      <vt:lpstr>Advanced Feature: Using Slots of Interactors</vt:lpstr>
      <vt:lpstr>Doing something with results: Command Objects</vt:lpstr>
      <vt:lpstr>Handling Undo </vt:lpstr>
      <vt:lpstr>Selective Undo</vt:lpstr>
      <vt:lpstr>Original Interface</vt:lpstr>
      <vt:lpstr>Commands in Widgets </vt:lpstr>
      <vt:lpstr>Innovations</vt:lpstr>
      <vt:lpstr>Scripting</vt:lpstr>
      <vt:lpstr>Pictures for Scripting, 1</vt:lpstr>
      <vt:lpstr>Pictures for Scripting, 2</vt:lpstr>
      <vt:lpstr>Pictures for Scripting, 3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8: New toolkit input models: Garnet &amp; Amulet</dc:title>
  <dc:creator>Brad Myers</dc:creator>
  <cp:lastModifiedBy>Brad A. Myers</cp:lastModifiedBy>
  <cp:revision>66</cp:revision>
  <cp:lastPrinted>1601-01-01T00:00:00Z</cp:lastPrinted>
  <dcterms:created xsi:type="dcterms:W3CDTF">2001-06-15T20:03:27Z</dcterms:created>
  <dcterms:modified xsi:type="dcterms:W3CDTF">2017-02-09T01:26:35Z</dcterms:modified>
</cp:coreProperties>
</file>