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ctiveX/activeX1.xml" ContentType="application/vnd.ms-office.activeX+xml"/>
  <Override PartName="/ppt/activeX/activeX2.xml" ContentType="application/vnd.ms-office.activeX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30"/>
  </p:notesMasterIdLst>
  <p:sldIdLst>
    <p:sldId id="256" r:id="rId2"/>
    <p:sldId id="276" r:id="rId3"/>
    <p:sldId id="278" r:id="rId4"/>
    <p:sldId id="281" r:id="rId5"/>
    <p:sldId id="282" r:id="rId6"/>
    <p:sldId id="280" r:id="rId7"/>
    <p:sldId id="279" r:id="rId8"/>
    <p:sldId id="284" r:id="rId9"/>
    <p:sldId id="285" r:id="rId10"/>
    <p:sldId id="277" r:id="rId11"/>
    <p:sldId id="257" r:id="rId12"/>
    <p:sldId id="258" r:id="rId13"/>
    <p:sldId id="275" r:id="rId14"/>
    <p:sldId id="259" r:id="rId15"/>
    <p:sldId id="260" r:id="rId16"/>
    <p:sldId id="273" r:id="rId17"/>
    <p:sldId id="262" r:id="rId18"/>
    <p:sldId id="270" r:id="rId19"/>
    <p:sldId id="271" r:id="rId20"/>
    <p:sldId id="263" r:id="rId21"/>
    <p:sldId id="268" r:id="rId22"/>
    <p:sldId id="264" r:id="rId23"/>
    <p:sldId id="274" r:id="rId24"/>
    <p:sldId id="265" r:id="rId25"/>
    <p:sldId id="269" r:id="rId26"/>
    <p:sldId id="272" r:id="rId27"/>
    <p:sldId id="266" r:id="rId28"/>
    <p:sldId id="267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2" autoAdjust="0"/>
    <p:restoredTop sz="94709" autoAdjust="0"/>
  </p:normalViewPr>
  <p:slideViewPr>
    <p:cSldViewPr>
      <p:cViewPr varScale="1">
        <p:scale>
          <a:sx n="73" d="100"/>
          <a:sy n="73" d="100"/>
        </p:scale>
        <p:origin x="82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2.xml"/><Relationship Id="rId3" Type="http://schemas.openxmlformats.org/officeDocument/2006/relationships/slide" Target="slides/slide12.xml"/><Relationship Id="rId7" Type="http://schemas.openxmlformats.org/officeDocument/2006/relationships/slide" Target="slides/slide20.xml"/><Relationship Id="rId2" Type="http://schemas.openxmlformats.org/officeDocument/2006/relationships/slide" Target="slides/slide11.xml"/><Relationship Id="rId1" Type="http://schemas.openxmlformats.org/officeDocument/2006/relationships/slide" Target="slides/slide1.xml"/><Relationship Id="rId6" Type="http://schemas.openxmlformats.org/officeDocument/2006/relationships/slide" Target="slides/slide17.xml"/><Relationship Id="rId11" Type="http://schemas.openxmlformats.org/officeDocument/2006/relationships/slide" Target="slides/slide28.xml"/><Relationship Id="rId5" Type="http://schemas.openxmlformats.org/officeDocument/2006/relationships/slide" Target="slides/slide15.xml"/><Relationship Id="rId10" Type="http://schemas.openxmlformats.org/officeDocument/2006/relationships/slide" Target="slides/slide27.xml"/><Relationship Id="rId4" Type="http://schemas.openxmlformats.org/officeDocument/2006/relationships/slide" Target="slides/slide14.xml"/><Relationship Id="rId9" Type="http://schemas.openxmlformats.org/officeDocument/2006/relationships/slide" Target="slides/slide24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fld id="{B7C06898-47C8-43D7-A7FC-E84AC18B23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8817C7-079B-43AE-A9FD-7FB002E5B76B}" type="slidenum">
              <a:rPr lang="en-US"/>
              <a:pPr/>
              <a:t>1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4079FE-7C4A-4B85-812A-796612D30F96}" type="slidenum">
              <a:rPr lang="en-US"/>
              <a:pPr/>
              <a:t>24</a:t>
            </a:fld>
            <a:endParaRPr lang="en-US"/>
          </a:p>
        </p:txBody>
      </p:sp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58401C-1FAA-4663-B4C1-02032E2F264A}" type="slidenum">
              <a:rPr lang="en-US"/>
              <a:pPr/>
              <a:t>27</a:t>
            </a:fld>
            <a:endParaRPr lang="en-US"/>
          </a:p>
        </p:txBody>
      </p:sp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AA0203-5C30-4A30-93B8-A85E19AECF52}" type="slidenum">
              <a:rPr lang="en-US"/>
              <a:pPr/>
              <a:t>28</a:t>
            </a:fld>
            <a:endParaRPr lang="en-US"/>
          </a:p>
        </p:txBody>
      </p:sp>
      <p:sp>
        <p:nvSpPr>
          <p:cNvPr id="269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9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C254BE-CD74-44DB-800C-E283597DE7A8}" type="slidenum">
              <a:rPr lang="en-US"/>
              <a:pPr/>
              <a:t>11</a:t>
            </a:fld>
            <a:endParaRPr lang="en-US"/>
          </a:p>
        </p:txBody>
      </p:sp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C98F97-020C-4F98-A9B8-0D4691B27D28}" type="slidenum">
              <a:rPr lang="en-US"/>
              <a:pPr/>
              <a:t>12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58C9EA-72B6-4334-A1F4-FF87E81E4551}" type="slidenum">
              <a:rPr lang="en-US"/>
              <a:pPr/>
              <a:t>14</a:t>
            </a:fld>
            <a:endParaRPr lang="en-US"/>
          </a:p>
        </p:txBody>
      </p:sp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594784-FE89-47A3-AC92-623260D7B3D3}" type="slidenum">
              <a:rPr lang="en-US"/>
              <a:pPr/>
              <a:t>15</a:t>
            </a:fld>
            <a:endParaRPr lang="en-US"/>
          </a:p>
        </p:txBody>
      </p:sp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FE5AB4-FB46-4C99-BBEA-2A5A552EE43D}" type="slidenum">
              <a:rPr lang="en-US"/>
              <a:pPr/>
              <a:t>17</a:t>
            </a:fld>
            <a:endParaRPr lang="en-US"/>
          </a:p>
        </p:txBody>
      </p:sp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D2A0B1-794C-4CEB-88E1-AC2F90334F01}" type="slidenum">
              <a:rPr lang="en-US"/>
              <a:pPr/>
              <a:t>20</a:t>
            </a:fld>
            <a:endParaRPr lang="en-U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C174EA-8937-4BA3-ABFF-096A6A5B3146}" type="slidenum">
              <a:rPr lang="en-US"/>
              <a:pPr/>
              <a:t>21</a:t>
            </a:fld>
            <a:endParaRPr lang="en-US"/>
          </a:p>
        </p:txBody>
      </p:sp>
      <p:sp>
        <p:nvSpPr>
          <p:cNvPr id="265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E7D2D2-CD07-4BFD-BD46-F8CFEC811746}" type="slidenum">
              <a:rPr lang="en-US"/>
              <a:pPr/>
              <a:t>22</a:t>
            </a:fld>
            <a:endParaRPr lang="en-US"/>
          </a:p>
        </p:txBody>
      </p:sp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38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0163" y="4425950"/>
            <a:ext cx="6264275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272388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72389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272390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E8049E4-CF63-449C-B548-AA73AD6FE539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272391" name="Group 7"/>
          <p:cNvGrpSpPr>
            <a:grpSpLocks/>
          </p:cNvGrpSpPr>
          <p:nvPr/>
        </p:nvGrpSpPr>
        <p:grpSpPr bwMode="auto">
          <a:xfrm rot="5400000">
            <a:off x="-2967037" y="2967037"/>
            <a:ext cx="6858000" cy="923925"/>
            <a:chOff x="0" y="0"/>
            <a:chExt cx="5760" cy="128"/>
          </a:xfrm>
        </p:grpSpPr>
        <p:sp>
          <p:nvSpPr>
            <p:cNvPr id="272392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393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394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395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72396" name="Picture 12" descr="red_hcii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3513" y="4021138"/>
            <a:ext cx="1143000" cy="1323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F79E7C-3DE3-4952-8637-A4589C2924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F8CFE5-A253-4D98-8AB1-5E17300BA7C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FB0ABA-351A-4E89-AE69-51DF645EFB1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1F0158-F94B-4A6E-9A5E-0CE3B11C4B4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096D6D-185C-46A7-B082-2E3CDBBE3B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7B787D-BB47-48FE-81F1-1191B94CD22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CB7C80-39E1-42DC-A525-44244E0D78F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9D64EC-5F50-4E79-A1A5-C3AB746065D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61CA9-9E75-40B2-8634-0821A8E2241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6EE2C0-D6D3-48E1-AD59-797AAA9B406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1362" name="Picture 2" descr="red_hcii_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</p:spPr>
      </p:pic>
      <p:grpSp>
        <p:nvGrpSpPr>
          <p:cNvPr id="271363" name="Group 3"/>
          <p:cNvGrpSpPr>
            <a:grpSpLocks/>
          </p:cNvGrpSpPr>
          <p:nvPr/>
        </p:nvGrpSpPr>
        <p:grpSpPr bwMode="auto">
          <a:xfrm>
            <a:off x="0" y="0"/>
            <a:ext cx="9144000" cy="93663"/>
            <a:chOff x="0" y="0"/>
            <a:chExt cx="5760" cy="128"/>
          </a:xfrm>
        </p:grpSpPr>
        <p:sp>
          <p:nvSpPr>
            <p:cNvPr id="271364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365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366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367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1368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7136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1370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271371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271372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7F8B1F4-C029-46C7-8620-8934D3FE5A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msdn.microsoft.com/en-us/library/1dk48x94.aspx" TargetMode="Externa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://java.sun.com/javase/6/docs/api/index.html?java/awt/AWTEvent.html" TargetMode="External"/><Relationship Id="rId7" Type="http://schemas.openxmlformats.org/officeDocument/2006/relationships/hyperlink" Target="http://java.sun.com/docs/books/tutorial/uiswing/events/intro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java.sun.com/javase/6/docs/api/java/awt/event/HierarchyEvent.html" TargetMode="External"/><Relationship Id="rId5" Type="http://schemas.openxmlformats.org/officeDocument/2006/relationships/hyperlink" Target="http://java.sun.com/javase/6/docs/api/java/awt/event/WindowEvent.html" TargetMode="External"/><Relationship Id="rId4" Type="http://schemas.openxmlformats.org/officeDocument/2006/relationships/hyperlink" Target="http://java.sun.com/javase/6/docs/api/java/awt/event/PaintEvent.html" TargetMode="External"/><Relationship Id="rId9" Type="http://schemas.openxmlformats.org/officeDocument/2006/relationships/hyperlink" Target="http://developer.apple.com/library/ios/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amulet/src/gem/gemW_draw.cc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../../../../amulet/src/gem/gemX_input.cc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developer.apple.com/library/ios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7" Type="http://schemas.openxmlformats.org/officeDocument/2006/relationships/image" Target="../media/image8.wmf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5" Type="http://schemas.openxmlformats.org/officeDocument/2006/relationships/image" Target="../media/image6.png"/><Relationship Id="rId4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mu.edu/~bam/papers/Kosbie%20refresh%201990.pdf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18ADD9F0-8485-48E0-9AD8-ABF54F8B8228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2057400"/>
            <a:ext cx="6553200" cy="1143000"/>
          </a:xfrm>
        </p:spPr>
        <p:txBody>
          <a:bodyPr/>
          <a:lstStyle/>
          <a:p>
            <a:pPr algn="ctr"/>
            <a:r>
              <a:rPr lang="en-US" sz="3200" dirty="0"/>
              <a:t>Lecture </a:t>
            </a:r>
            <a:r>
              <a:rPr lang="en-US" sz="3200" dirty="0" smtClean="0"/>
              <a:t>5: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 </a:t>
            </a:r>
            <a:r>
              <a:rPr lang="en-US" sz="3200" dirty="0" smtClean="0"/>
              <a:t>Conventional Input Models for Window Managers and Toolkits </a:t>
            </a:r>
            <a:endParaRPr lang="en-US" sz="3200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4191000"/>
            <a:ext cx="6248400" cy="1752600"/>
          </a:xfrm>
        </p:spPr>
        <p:txBody>
          <a:bodyPr/>
          <a:lstStyle/>
          <a:p>
            <a:r>
              <a:rPr lang="en-US" dirty="0"/>
              <a:t>Brad Myers</a:t>
            </a:r>
          </a:p>
          <a:p>
            <a:endParaRPr lang="en-US" sz="900" dirty="0"/>
          </a:p>
          <a:p>
            <a:r>
              <a:rPr lang="en-US" sz="500" dirty="0"/>
              <a:t/>
            </a:r>
            <a:br>
              <a:rPr lang="en-US" sz="500" dirty="0"/>
            </a:br>
            <a:r>
              <a:rPr lang="en-US" dirty="0" smtClean="0">
                <a:solidFill>
                  <a:srgbClr val="6E0000"/>
                </a:solidFill>
              </a:rPr>
              <a:t>05-830</a:t>
            </a:r>
            <a:r>
              <a:rPr lang="en-US" dirty="0">
                <a:solidFill>
                  <a:srgbClr val="6E0000"/>
                </a:solidFill>
              </a:rPr>
              <a:t/>
            </a:r>
            <a:br>
              <a:rPr lang="en-US" dirty="0">
                <a:solidFill>
                  <a:srgbClr val="6E0000"/>
                </a:solidFill>
              </a:rPr>
            </a:br>
            <a:r>
              <a:rPr lang="en-US" dirty="0">
                <a:solidFill>
                  <a:srgbClr val="6E0000"/>
                </a:solidFill>
              </a:rPr>
              <a:t>Advanced User Interface Software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Input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FE8049E4-CF63-449C-B548-AA73AD6FE539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91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94BA1-6A97-400B-8006-3925B192CD7A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Quotes</a:t>
            </a:r>
          </a:p>
        </p:txBody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50288" cy="5257800"/>
          </a:xfrm>
        </p:spPr>
        <p:txBody>
          <a:bodyPr/>
          <a:lstStyle/>
          <a:p>
            <a:r>
              <a:rPr lang="en-US" dirty="0"/>
              <a:t>“One of the most complex aspects of </a:t>
            </a:r>
            <a:r>
              <a:rPr lang="en-US" dirty="0" err="1"/>
              <a:t>Xlib</a:t>
            </a:r>
            <a:r>
              <a:rPr lang="en-US" dirty="0"/>
              <a:t> programming is designing the event loop, which must take into account all of the possible events that can occur in a window.”</a:t>
            </a:r>
            <a:br>
              <a:rPr lang="en-US" dirty="0"/>
            </a:br>
            <a:r>
              <a:rPr lang="en-US" i="1" dirty="0"/>
              <a:t>-- Nye &amp; O'Reilly X Toolkit </a:t>
            </a:r>
            <a:r>
              <a:rPr lang="en-US" i="1" dirty="0" err="1"/>
              <a:t>Intrinsics</a:t>
            </a:r>
            <a:r>
              <a:rPr lang="en-US" i="1" dirty="0"/>
              <a:t> Programming Manual, vol. 4, 1990, p. 241.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“The dispatching and handling of events is rather complicated.”</a:t>
            </a:r>
            <a:br>
              <a:rPr lang="en-US" dirty="0"/>
            </a:br>
            <a:r>
              <a:rPr lang="en-US" dirty="0"/>
              <a:t>-- </a:t>
            </a:r>
            <a:r>
              <a:rPr lang="en-US" i="1" dirty="0"/>
              <a:t>Galaxy Reference Manual, v1.2, p. 20-5.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C1969-C535-4831-9077-0C3A9581A801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793038" cy="1143000"/>
          </a:xfrm>
        </p:spPr>
        <p:txBody>
          <a:bodyPr/>
          <a:lstStyle/>
          <a:p>
            <a:r>
              <a:rPr lang="en-US" sz="3500"/>
              <a:t>How Keyboard and Mouse Events are Handled</a:t>
            </a:r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Most window manager and toolkits use the same model</a:t>
            </a:r>
          </a:p>
          <a:p>
            <a:r>
              <a:rPr lang="en-US"/>
              <a:t>Quite old and has problems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issue: Which Window?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Called “focus”</a:t>
            </a:r>
          </a:p>
          <a:p>
            <a:pPr lvl="1"/>
            <a:r>
              <a:rPr lang="en-US" dirty="0" smtClean="0"/>
              <a:t>Old name: “active” window</a:t>
            </a:r>
          </a:p>
          <a:p>
            <a:r>
              <a:rPr lang="en-US" dirty="0" smtClean="0"/>
              <a:t>Click to Type</a:t>
            </a:r>
          </a:p>
          <a:p>
            <a:r>
              <a:rPr lang="en-US" dirty="0" smtClean="0"/>
              <a:t>Move to Type</a:t>
            </a:r>
          </a:p>
          <a:p>
            <a:r>
              <a:rPr lang="en-US" dirty="0" smtClean="0"/>
              <a:t>Affects what kinds of interactions are possible</a:t>
            </a:r>
          </a:p>
          <a:p>
            <a:pPr lvl="1"/>
            <a:r>
              <a:rPr lang="en-US" dirty="0" smtClean="0"/>
              <a:t>Mac single </a:t>
            </a:r>
            <a:r>
              <a:rPr lang="en-US" dirty="0" err="1" smtClean="0"/>
              <a:t>menubar</a:t>
            </a:r>
            <a:r>
              <a:rPr lang="en-US" dirty="0" smtClean="0"/>
              <a:t> not possible with move-to-type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13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F244B-B008-4C34-8F66-22CCFDD54708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43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0"/>
              <a:t>Event Records</a:t>
            </a:r>
          </a:p>
        </p:txBody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Structures (records) composed of all information about events</a:t>
            </a:r>
          </a:p>
          <a:p>
            <a:r>
              <a:rPr lang="en-US"/>
              <a:t>Created by window manager, sent to a queue for each window</a:t>
            </a:r>
          </a:p>
          <a:p>
            <a:r>
              <a:rPr lang="en-US"/>
              <a:t>X defines 33 different types of events</a:t>
            </a:r>
          </a:p>
          <a:p>
            <a:pPr lvl="1"/>
            <a:r>
              <a:rPr lang="en-US"/>
              <a:t>Except for selectionRequest, the X/11 “*request” events are only for window managers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1F053-547A-4E1D-A732-4C85D0E93D98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X Event Types</a:t>
            </a:r>
          </a:p>
        </p:txBody>
      </p:sp>
      <p:sp>
        <p:nvSpPr>
          <p:cNvPr id="2457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447800"/>
            <a:ext cx="3979863" cy="5257800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buttonPress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keyPress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keyRelease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buttonRelease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motionNotify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enterNotify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leaveNotify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focusIn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focusOut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keymapNotify</a:t>
            </a:r>
            <a:r>
              <a:rPr lang="en-US" sz="1700" dirty="0"/>
              <a:t> (change </a:t>
            </a:r>
            <a:r>
              <a:rPr lang="en-US" sz="1700" dirty="0" err="1"/>
              <a:t>keymap</a:t>
            </a:r>
            <a:r>
              <a:rPr lang="en-US" sz="1700" dirty="0"/>
              <a:t>)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/>
              <a:t>Expose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graphicsExpose</a:t>
            </a:r>
            <a:r>
              <a:rPr lang="en-US" sz="1700" dirty="0"/>
              <a:t> (source of copy not available)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noExpose</a:t>
            </a:r>
            <a:r>
              <a:rPr lang="en-US" sz="1700" dirty="0"/>
              <a:t> (source of copy is available)</a:t>
            </a:r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colormapNotify</a:t>
            </a:r>
            <a:endParaRPr lang="en-US" sz="1700" dirty="0"/>
          </a:p>
          <a:p>
            <a:pPr marL="457200" indent="-457200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1700" dirty="0" err="1"/>
              <a:t>propertyNotify</a:t>
            </a:r>
            <a:r>
              <a:rPr lang="en-US" sz="1700" dirty="0"/>
              <a:t> (some property changed)</a:t>
            </a:r>
          </a:p>
        </p:txBody>
      </p:sp>
      <p:sp>
        <p:nvSpPr>
          <p:cNvPr id="2457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18063" y="838200"/>
            <a:ext cx="4249737" cy="4532313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visibilityNotify (become covered)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resizeRequest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circulateNotify (stacking order)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configureNotify (resize or move)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destroyNotify (was destroyed)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gravityNotify (moved due to gravity)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mapNotify (became visible)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createNotify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reparentNotify (in diff. window)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unmapNotify (invisible)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circulateRequest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configureRequest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mapRequest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mappingNotify (keyboard mapping)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clientMessage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selectionClear (for cut and paste)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selectionNotify</a:t>
            </a:r>
          </a:p>
          <a:p>
            <a:pPr marL="533400" indent="-533400">
              <a:lnSpc>
                <a:spcPct val="90000"/>
              </a:lnSpc>
              <a:buSzTx/>
              <a:buFont typeface="Wingdings" pitchFamily="2" charset="2"/>
              <a:buAutoNum type="arabicPeriod" startAt="16"/>
            </a:pPr>
            <a:r>
              <a:rPr lang="en-US" sz="1700"/>
              <a:t>selectionRequest</a:t>
            </a:r>
            <a:endParaRPr lang="en-US" sz="22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639762"/>
          </a:xfrm>
        </p:spPr>
        <p:txBody>
          <a:bodyPr/>
          <a:lstStyle/>
          <a:p>
            <a:r>
              <a:rPr lang="en-US" dirty="0" smtClean="0"/>
              <a:t>Windows </a:t>
            </a:r>
            <a:r>
              <a:rPr lang="en-US" dirty="0" err="1" smtClean="0"/>
              <a:t>.</a:t>
            </a:r>
            <a:r>
              <a:rPr lang="en-US" dirty="0" err="1" smtClean="0"/>
              <a:t>Net</a:t>
            </a:r>
            <a:r>
              <a:rPr lang="en-US" dirty="0" smtClean="0"/>
              <a:t> </a:t>
            </a:r>
            <a:r>
              <a:rPr lang="en-US" dirty="0" smtClean="0"/>
              <a:t>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62000"/>
            <a:ext cx="3352800" cy="521652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AutoSizeChanged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BackColorChanged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BackgroundImageChanged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BackgroundImageLayoutChanged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BindingContextChanged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CausesValidationChanged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ChangeUICues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smtClean="0"/>
              <a:t>Click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ClientSizeChanged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ContextMenuChanged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ContextMenuStripChanged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ControlAdded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ControlRemoved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CursorChanged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smtClean="0"/>
              <a:t>Disposed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DockChanged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DoubleClick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DragDrop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DragEnter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DragLeave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DragOver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EnabledChanged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1300" dirty="0" smtClean="0"/>
              <a:t>Enter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300" dirty="0" err="1" smtClean="0"/>
              <a:t>FontChanged</a:t>
            </a:r>
            <a:endParaRPr lang="en-US" sz="13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81400" y="762000"/>
            <a:ext cx="2895600" cy="5791200"/>
          </a:xfrm>
        </p:spPr>
        <p:txBody>
          <a:bodyPr/>
          <a:lstStyle/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ForeColorChanged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GiveFeedback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GotFocus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HandleCreated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HandleDestroyed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HelpRequested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ImeModeChanged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smtClean="0"/>
              <a:t>Invalidated</a:t>
            </a:r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KeyDown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KeyPress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25"/>
            </a:pPr>
            <a:r>
              <a:rPr lang="en-US" sz="1300" dirty="0" err="1" smtClean="0"/>
              <a:t>KeyUp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smtClean="0"/>
              <a:t>Layout</a:t>
            </a:r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smtClean="0"/>
              <a:t>Leave</a:t>
            </a:r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LocationChanged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LostFocus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MarginChanged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MouseCaptureChanged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MouseClick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MouseDoubleClick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MouseDown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MouseEnter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r>
              <a:rPr lang="en-US" sz="1300" dirty="0" err="1" smtClean="0"/>
              <a:t>MouseHover</a:t>
            </a:r>
            <a:endParaRPr lang="en-US" sz="1300" dirty="0" smtClean="0"/>
          </a:p>
          <a:p>
            <a:pPr marL="514350" indent="-514350">
              <a:buFont typeface="+mj-lt"/>
              <a:buAutoNum type="arabicPeriod" startAt="36"/>
            </a:pPr>
            <a:endParaRPr lang="en-US" sz="13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96D6D-185C-46A7-B082-2E3CDBBE3B07}" type="slidenum">
              <a:rPr lang="en-US" altLang="en-US" smtClean="0"/>
              <a:pPr/>
              <a:t>16</a:t>
            </a:fld>
            <a:endParaRPr lang="en-US" altLang="en-US"/>
          </a:p>
        </p:txBody>
      </p:sp>
      <p:sp>
        <p:nvSpPr>
          <p:cNvPr id="7" name="Content Placeholder 3"/>
          <p:cNvSpPr txBox="1">
            <a:spLocks/>
          </p:cNvSpPr>
          <p:nvPr/>
        </p:nvSpPr>
        <p:spPr bwMode="auto">
          <a:xfrm>
            <a:off x="6477000" y="762000"/>
            <a:ext cx="2667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MouseLeave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MouseMove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MouseUp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MouseWheel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Move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PaddingChanged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Paint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ParentChanged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PreviewKeyDown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QueryAccessibilityHelp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QueryContinueDrag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RegionChanged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Resize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RightToLeftChanged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SizeChanged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StyleChanged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SystemColorsChanged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TabIndexChanged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TabStopChanged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Validated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Validating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r>
              <a:rPr kumimoji="0" lang="en-US" sz="13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VisibleChanged</a:t>
            </a: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+mj-lt"/>
              <a:buAutoNum type="arabicPeriod" startAt="47"/>
              <a:tabLst/>
              <a:defRPr/>
            </a:pPr>
            <a:endParaRPr kumimoji="0" lang="en-US" sz="13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519446"/>
            <a:ext cx="66351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Source: </a:t>
            </a:r>
            <a:r>
              <a:rPr lang="en-US" sz="1600" dirty="0" smtClean="0">
                <a:hlinkClick r:id="rId2"/>
              </a:rPr>
              <a:t>http://msdn.microsoft.com/en-us/library/1dk48x94.aspx</a:t>
            </a:r>
            <a:endParaRPr lang="en-US" sz="1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2306E-A839-42C2-9989-54E2B450F24D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r>
              <a:rPr lang="en-US" dirty="0"/>
              <a:t>Other events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8650288" cy="6096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100" dirty="0"/>
              <a:t>Java has events for:</a:t>
            </a:r>
          </a:p>
          <a:p>
            <a:pPr lvl="1">
              <a:lnSpc>
                <a:spcPct val="90000"/>
              </a:lnSpc>
            </a:pPr>
            <a:r>
              <a:rPr lang="en-US" sz="2000" dirty="0" err="1"/>
              <a:t>MouseMove</a:t>
            </a:r>
            <a:r>
              <a:rPr lang="en-US" sz="2000" dirty="0"/>
              <a:t> vs.</a:t>
            </a:r>
          </a:p>
          <a:p>
            <a:pPr lvl="1">
              <a:lnSpc>
                <a:spcPct val="90000"/>
              </a:lnSpc>
            </a:pPr>
            <a:r>
              <a:rPr lang="en-US" sz="2000" dirty="0" err="1"/>
              <a:t>MouseDrag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Java event hierarchy starts from </a:t>
            </a:r>
            <a:r>
              <a:rPr lang="en-US" sz="2000" dirty="0" err="1">
                <a:hlinkClick r:id="rId3"/>
              </a:rPr>
              <a:t>java.awt.AWTEvent</a:t>
            </a:r>
            <a:endParaRPr lang="en-US" sz="2000" dirty="0"/>
          </a:p>
          <a:p>
            <a:pPr lvl="2">
              <a:lnSpc>
                <a:spcPct val="90000"/>
              </a:lnSpc>
            </a:pPr>
            <a:r>
              <a:rPr lang="en-US" sz="1900" dirty="0"/>
              <a:t>Many special events: </a:t>
            </a:r>
            <a:r>
              <a:rPr lang="en-US" sz="1900" dirty="0" err="1">
                <a:hlinkClick r:id="rId4"/>
              </a:rPr>
              <a:t>PaintEvent</a:t>
            </a:r>
            <a:r>
              <a:rPr lang="en-US" sz="1900" dirty="0"/>
              <a:t>, </a:t>
            </a:r>
            <a:r>
              <a:rPr lang="en-US" sz="1900" dirty="0" err="1">
                <a:hlinkClick r:id="rId5"/>
              </a:rPr>
              <a:t>WindowEvent</a:t>
            </a:r>
            <a:r>
              <a:rPr lang="en-US" sz="1900" dirty="0"/>
              <a:t>, </a:t>
            </a:r>
            <a:r>
              <a:rPr lang="en-US" sz="1900" dirty="0" err="1">
                <a:hlinkClick r:id="rId6"/>
              </a:rPr>
              <a:t>HierarchyEvent</a:t>
            </a:r>
            <a:r>
              <a:rPr lang="en-US" sz="1900" dirty="0"/>
              <a:t>, etc.</a:t>
            </a:r>
          </a:p>
          <a:p>
            <a:pPr lvl="1">
              <a:lnSpc>
                <a:spcPct val="90000"/>
              </a:lnSpc>
            </a:pPr>
            <a:r>
              <a:rPr lang="en-US" sz="2000" dirty="0">
                <a:hlinkClick r:id="rId7"/>
              </a:rPr>
              <a:t>Java event tutorial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100" dirty="0"/>
              <a:t>Visual Basic has events for: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Drag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Drop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Timer</a:t>
            </a:r>
          </a:p>
          <a:p>
            <a:pPr lvl="1">
              <a:lnSpc>
                <a:spcPct val="90000"/>
              </a:lnSpc>
            </a:pPr>
            <a:r>
              <a:rPr lang="en-US" sz="2000" dirty="0" err="1" smtClean="0"/>
              <a:t>MouseWheel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100" dirty="0" err="1" smtClean="0"/>
              <a:t>iOS</a:t>
            </a:r>
            <a:r>
              <a:rPr lang="en-US" sz="2100" dirty="0" smtClean="0"/>
              <a:t> (</a:t>
            </a:r>
            <a:r>
              <a:rPr lang="en-US" sz="2100" dirty="0" err="1" smtClean="0"/>
              <a:t>iPhone</a:t>
            </a:r>
            <a:r>
              <a:rPr lang="en-US" sz="2100" dirty="0" smtClean="0"/>
              <a:t>): accelerometer; remote controls</a:t>
            </a:r>
          </a:p>
          <a:p>
            <a:pPr>
              <a:lnSpc>
                <a:spcPct val="90000"/>
              </a:lnSpc>
            </a:pPr>
            <a:r>
              <a:rPr lang="en-US" sz="2100" dirty="0" smtClean="0"/>
              <a:t>HTML/CSS supports Hover</a:t>
            </a:r>
          </a:p>
          <a:p>
            <a:pPr>
              <a:lnSpc>
                <a:spcPct val="90000"/>
              </a:lnSpc>
            </a:pPr>
            <a:r>
              <a:rPr lang="en-US" sz="2100" dirty="0" smtClean="0"/>
              <a:t>In X, a </a:t>
            </a:r>
            <a:r>
              <a:rPr lang="en-US" sz="2100" dirty="0"/>
              <a:t>window specifically declares which events they want to receive using event masks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Reduces network traffic and unnecessary processing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Event masks also used for other things in X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“</a:t>
            </a:r>
            <a:r>
              <a:rPr lang="en-US" sz="1800" dirty="0" err="1"/>
              <a:t>pointerGrab</a:t>
            </a:r>
            <a:r>
              <a:rPr lang="en-US" sz="1800" dirty="0"/>
              <a:t>”</a:t>
            </a:r>
          </a:p>
        </p:txBody>
      </p:sp>
      <p:pic>
        <p:nvPicPr>
          <p:cNvPr id="299010" name="Picture 2" descr="image: ../Art/events_to_app_2x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535689" y="2667000"/>
            <a:ext cx="4608311" cy="18288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6400800" y="4507468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dirty="0" smtClean="0"/>
              <a:t>Source: </a:t>
            </a:r>
            <a:r>
              <a:rPr lang="en-US" sz="600" dirty="0" smtClean="0">
                <a:hlinkClick r:id="rId9"/>
              </a:rPr>
              <a:t>http://developer.apple.com/library/ios/#documentation/EventHandling/Conceptual/EventHandlingiPhoneOS/Introduction/Introduction.html</a:t>
            </a:r>
            <a:r>
              <a:rPr lang="en-US" sz="600" dirty="0" smtClean="0"/>
              <a:t> </a:t>
            </a:r>
            <a:endParaRPr lang="en-US" sz="60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 smtClean="0"/>
              <a:t>Event Modifiers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411662"/>
          </a:xfrm>
        </p:spPr>
        <p:txBody>
          <a:bodyPr/>
          <a:lstStyle/>
          <a:p>
            <a:r>
              <a:rPr lang="en-US" dirty="0" smtClean="0"/>
              <a:t>Which “modifier” keys</a:t>
            </a:r>
          </a:p>
          <a:p>
            <a:pPr lvl="1"/>
            <a:r>
              <a:rPr lang="en-US" dirty="0" smtClean="0"/>
              <a:t>Shift, Control, Alt, Function, Command (Mac), Num-Lock</a:t>
            </a:r>
          </a:p>
          <a:p>
            <a:pPr lvl="1"/>
            <a:r>
              <a:rPr lang="en-US" dirty="0" smtClean="0"/>
              <a:t>Various combinations</a:t>
            </a:r>
          </a:p>
          <a:p>
            <a:r>
              <a:rPr lang="en-US" dirty="0" smtClean="0"/>
              <a:t>Can get events when Shift, etc. goes down, but usually ignored</a:t>
            </a:r>
          </a:p>
          <a:p>
            <a:r>
              <a:rPr lang="en-US" dirty="0" smtClean="0"/>
              <a:t>Single click, double-click, triple-click, etc.</a:t>
            </a:r>
          </a:p>
          <a:p>
            <a:pPr lvl="1"/>
            <a:r>
              <a:rPr lang="en-US" dirty="0" smtClean="0"/>
              <a:t>Click vs. Down vs. Drag</a:t>
            </a:r>
          </a:p>
          <a:p>
            <a:r>
              <a:rPr lang="en-US" dirty="0" smtClean="0"/>
              <a:t>Amulet supports string parsing of names:</a:t>
            </a:r>
          </a:p>
          <a:p>
            <a:pPr lvl="1"/>
            <a:r>
              <a:rPr lang="en-US" dirty="0" smtClean="0"/>
              <a:t>“SHIFT_CONTROL_DOUBLE_LEFT_DOWN”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18</a:t>
            </a:fld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Gestural “Events”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Gestures might come in as if they were regular events</a:t>
            </a:r>
          </a:p>
          <a:p>
            <a:r>
              <a:rPr lang="en-US" dirty="0" smtClean="0"/>
              <a:t>So lower-level code doesn’t need to distinguish</a:t>
            </a:r>
          </a:p>
          <a:p>
            <a:r>
              <a:rPr lang="en-US" dirty="0" smtClean="0"/>
              <a:t>Android has separate “gesture” classes</a:t>
            </a:r>
          </a:p>
          <a:p>
            <a:r>
              <a:rPr lang="en-US" dirty="0" err="1" smtClean="0"/>
              <a:t>iOS</a:t>
            </a:r>
            <a:r>
              <a:rPr lang="en-US" dirty="0" smtClean="0"/>
              <a:t>: Gesture Recognizers</a:t>
            </a:r>
          </a:p>
          <a:p>
            <a:r>
              <a:rPr lang="en-US" dirty="0" smtClean="0"/>
              <a:t>Amulet: added at higher level, as “commands” </a:t>
            </a:r>
            <a:r>
              <a:rPr lang="en-US" sz="2400" dirty="0" smtClean="0"/>
              <a:t>(see next lecture)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19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lineThickness</a:t>
            </a:r>
            <a:r>
              <a:rPr lang="en-US" dirty="0"/>
              <a:t> of </a:t>
            </a:r>
            <a:r>
              <a:rPr lang="en-US" dirty="0" err="1"/>
              <a:t>outlineRects</a:t>
            </a:r>
            <a:r>
              <a:rPr lang="en-US" dirty="0"/>
              <a:t> and </a:t>
            </a:r>
            <a:r>
              <a:rPr lang="en-US" dirty="0" smtClean="0"/>
              <a:t>lines</a:t>
            </a:r>
          </a:p>
          <a:p>
            <a:endParaRPr lang="en-US" dirty="0"/>
          </a:p>
          <a:p>
            <a:r>
              <a:rPr lang="en-US" dirty="0" smtClean="0"/>
              <a:t>Review of required algorithm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571CF8-37E0-44D7-B50F-AB80D12AC322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519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r>
              <a:rPr lang="en-US" dirty="0"/>
              <a:t>Event Handling</a:t>
            </a:r>
          </a:p>
        </p:txBody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en-US" sz="2100" dirty="0"/>
              <a:t>Toolkits (e.g., Visual Basic) automatically handle expose and some other events for the widgets. </a:t>
            </a:r>
          </a:p>
          <a:p>
            <a:pPr marL="533400" indent="-533400">
              <a:lnSpc>
                <a:spcPct val="90000"/>
              </a:lnSpc>
            </a:pPr>
            <a:r>
              <a:rPr lang="en-US" sz="2100" dirty="0"/>
              <a:t>Structured graphics systems (e.g., Amulet) automatically handle many of the events. </a:t>
            </a:r>
          </a:p>
          <a:p>
            <a:pPr marL="533400" indent="-533400">
              <a:lnSpc>
                <a:spcPct val="90000"/>
              </a:lnSpc>
            </a:pPr>
            <a:r>
              <a:rPr lang="en-US" sz="2100" dirty="0"/>
              <a:t>Events (in X) are C-language union type of many event structures that are all the same size but with different field names. </a:t>
            </a:r>
          </a:p>
          <a:p>
            <a:pPr marL="533400" indent="-533400">
              <a:lnSpc>
                <a:spcPct val="90000"/>
              </a:lnSpc>
            </a:pPr>
            <a:r>
              <a:rPr lang="en-US" sz="2100" dirty="0"/>
              <a:t>Key and mouse events contain (at least): </a:t>
            </a:r>
          </a:p>
          <a:p>
            <a:pPr marL="914400" lvl="1" indent="-569913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000" dirty="0"/>
              <a:t>x position of the mouse </a:t>
            </a:r>
          </a:p>
          <a:p>
            <a:pPr marL="914400" lvl="1" indent="-569913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000" dirty="0"/>
              <a:t>y position of the mouse </a:t>
            </a:r>
          </a:p>
          <a:p>
            <a:pPr marL="914400" lvl="1" indent="-569913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000" dirty="0"/>
              <a:t>window of the mouse </a:t>
            </a:r>
          </a:p>
          <a:p>
            <a:pPr marL="914400" lvl="1" indent="-569913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000" dirty="0"/>
              <a:t>event type </a:t>
            </a:r>
          </a:p>
          <a:p>
            <a:pPr marL="914400" lvl="1" indent="-569913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000" dirty="0"/>
              <a:t>event code </a:t>
            </a:r>
          </a:p>
          <a:p>
            <a:pPr marL="914400" lvl="1" indent="-569913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000" dirty="0"/>
              <a:t>event modifiers </a:t>
            </a:r>
          </a:p>
          <a:p>
            <a:pPr marL="914400" lvl="1" indent="-569913">
              <a:lnSpc>
                <a:spcPct val="90000"/>
              </a:lnSpc>
              <a:buSzTx/>
              <a:buFont typeface="Wingdings" pitchFamily="2" charset="2"/>
              <a:buAutoNum type="arabicPeriod"/>
            </a:pPr>
            <a:r>
              <a:rPr lang="en-US" sz="2000" dirty="0"/>
              <a:t>timestamp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1754-93EA-4149-A8FA-7E03DC23C4CC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58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Examples</a:t>
            </a:r>
          </a:p>
        </p:txBody>
      </p:sp>
      <p:sp>
        <p:nvSpPr>
          <p:cNvPr id="258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Amulet lowest levels:</a:t>
            </a:r>
          </a:p>
          <a:p>
            <a:pPr lvl="1"/>
            <a:r>
              <a:rPr lang="en-US" dirty="0"/>
              <a:t>Big switch statement</a:t>
            </a:r>
          </a:p>
          <a:p>
            <a:pPr lvl="2"/>
            <a:r>
              <a:rPr lang="en-US" dirty="0">
                <a:hlinkClick r:id="rId3" action="ppaction://hlinkfile"/>
              </a:rPr>
              <a:t>gemW_draw.cc</a:t>
            </a:r>
            <a:r>
              <a:rPr lang="en-US" dirty="0"/>
              <a:t> (see </a:t>
            </a:r>
            <a:r>
              <a:rPr lang="en-US" noProof="1"/>
              <a:t>MainWndProc</a:t>
            </a:r>
            <a:r>
              <a:rPr lang="en-US" dirty="0"/>
              <a:t>)</a:t>
            </a:r>
          </a:p>
          <a:p>
            <a:pPr lvl="2"/>
            <a:r>
              <a:rPr lang="en-US" dirty="0">
                <a:hlinkClick r:id="rId4" action="ppaction://hlinkfile"/>
              </a:rPr>
              <a:t>gemX_input.cc</a:t>
            </a:r>
            <a:r>
              <a:rPr lang="en-US" dirty="0"/>
              <a:t> (see </a:t>
            </a:r>
            <a:r>
              <a:rPr lang="en-US" noProof="1"/>
              <a:t>Am_Handle_Event_Received</a:t>
            </a:r>
            <a:r>
              <a:rPr lang="en-US" dirty="0"/>
              <a:t>)</a:t>
            </a:r>
          </a:p>
          <a:p>
            <a:r>
              <a:rPr lang="en-US" dirty="0"/>
              <a:t>Issue: new types of events</a:t>
            </a:r>
          </a:p>
          <a:p>
            <a:pPr lvl="1"/>
            <a:r>
              <a:rPr lang="en-US" dirty="0" err="1"/>
              <a:t>E.g</a:t>
            </a:r>
            <a:r>
              <a:rPr lang="en-US" dirty="0"/>
              <a:t>, tablet eraser on stylus, </a:t>
            </a:r>
            <a:r>
              <a:rPr lang="en-US" dirty="0" smtClean="0"/>
              <a:t>proximity</a:t>
            </a:r>
          </a:p>
          <a:p>
            <a:pPr lvl="1"/>
            <a:r>
              <a:rPr lang="en-US" dirty="0" smtClean="0"/>
              <a:t>Gesture, mouse wheel events, like scroll</a:t>
            </a:r>
            <a:endParaRPr lang="en-US" dirty="0"/>
          </a:p>
          <a:p>
            <a:pPr lvl="1"/>
            <a:r>
              <a:rPr lang="en-US" dirty="0"/>
              <a:t>New types of devices: e.g., hardware widgets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6E7B6-0603-49C0-845C-0DC1126F77CF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r>
              <a:rPr lang="en-US" dirty="0"/>
              <a:t>Waiting for Events 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1066800"/>
            <a:ext cx="8897937" cy="5410200"/>
          </a:xfrm>
        </p:spPr>
        <p:txBody>
          <a:bodyPr/>
          <a:lstStyle/>
          <a:p>
            <a:r>
              <a:rPr lang="en-US" sz="2100" dirty="0"/>
              <a:t>Low-level routine that waits for event wants to be blocking rather than polling for efficiency </a:t>
            </a:r>
          </a:p>
          <a:p>
            <a:pPr lvl="1"/>
            <a:r>
              <a:rPr lang="en-US" sz="2000" dirty="0"/>
              <a:t>Calls specified routines when events arrive </a:t>
            </a:r>
          </a:p>
          <a:p>
            <a:pPr lvl="1"/>
            <a:r>
              <a:rPr lang="en-US" sz="2000" dirty="0"/>
              <a:t>Macintosh (used to?) use polling for mouse location </a:t>
            </a:r>
          </a:p>
          <a:p>
            <a:r>
              <a:rPr lang="en-US" sz="2100" dirty="0"/>
              <a:t>Toolkits provide this internally, e.g.:</a:t>
            </a:r>
          </a:p>
          <a:p>
            <a:pPr lvl="1"/>
            <a:r>
              <a:rPr lang="en-US" sz="2000" dirty="0" err="1">
                <a:latin typeface="Arial Unicode MS" pitchFamily="34" charset="-128"/>
              </a:rPr>
              <a:t>XtAppMainLoop</a:t>
            </a:r>
            <a:r>
              <a:rPr lang="en-US" sz="2000" dirty="0">
                <a:latin typeface="Arial Unicode MS" pitchFamily="34" charset="-128"/>
              </a:rPr>
              <a:t>(...)</a:t>
            </a:r>
          </a:p>
          <a:p>
            <a:pPr lvl="1"/>
            <a:r>
              <a:rPr lang="en-US" sz="2000" dirty="0" err="1">
                <a:latin typeface="Arial Unicode MS" pitchFamily="34" charset="-128"/>
              </a:rPr>
              <a:t>Am_Main_Event_Loop</a:t>
            </a:r>
            <a:r>
              <a:rPr lang="en-US" sz="2000" dirty="0">
                <a:latin typeface="Arial Unicode MS" pitchFamily="34" charset="-128"/>
              </a:rPr>
              <a:t>()</a:t>
            </a:r>
            <a:r>
              <a:rPr lang="en-US" sz="2000" dirty="0"/>
              <a:t> in Amulet </a:t>
            </a:r>
          </a:p>
          <a:p>
            <a:r>
              <a:rPr lang="en-US" sz="2100" dirty="0"/>
              <a:t>Can specify </a:t>
            </a:r>
            <a:r>
              <a:rPr lang="en-US" sz="2100" i="1" dirty="0"/>
              <a:t>timeouts</a:t>
            </a:r>
            <a:r>
              <a:rPr lang="en-US" sz="2100" dirty="0"/>
              <a:t> so notified after certain time if no events </a:t>
            </a:r>
          </a:p>
          <a:p>
            <a:r>
              <a:rPr lang="en-US" sz="2100" dirty="0"/>
              <a:t>Can ask X to flush multiple motion events </a:t>
            </a:r>
          </a:p>
          <a:p>
            <a:pPr lvl="1"/>
            <a:r>
              <a:rPr lang="en-US" sz="2000" dirty="0"/>
              <a:t>If not handled fast enough, get weird lag </a:t>
            </a:r>
          </a:p>
          <a:p>
            <a:pPr lvl="1"/>
            <a:r>
              <a:rPr lang="en-US" sz="2000" dirty="0"/>
              <a:t>Garnet tries to do extra flushing to avoid this </a:t>
            </a:r>
          </a:p>
          <a:p>
            <a:pPr lvl="1"/>
            <a:r>
              <a:rPr lang="en-US" sz="2000" dirty="0"/>
              <a:t>Not an issue if polling for motion events </a:t>
            </a:r>
          </a:p>
          <a:p>
            <a:pPr lvl="1"/>
            <a:r>
              <a:rPr lang="en-US" sz="2000" dirty="0"/>
              <a:t>Problem for </a:t>
            </a:r>
            <a:r>
              <a:rPr lang="en-US" sz="2000" dirty="0" err="1"/>
              <a:t>polylines</a:t>
            </a:r>
            <a:r>
              <a:rPr lang="en-US" sz="2000" dirty="0"/>
              <a:t>, gestures, etc.</a:t>
            </a:r>
          </a:p>
          <a:p>
            <a:r>
              <a:rPr lang="en-US" sz="2400" dirty="0"/>
              <a:t>Java listeners for events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r>
              <a:rPr lang="en-US" dirty="0" smtClean="0"/>
              <a:t>Architectures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24399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Old: giant 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switch</a:t>
            </a:r>
            <a:r>
              <a:rPr lang="en-US" sz="2800" dirty="0" smtClean="0"/>
              <a:t> statement per window</a:t>
            </a:r>
          </a:p>
          <a:p>
            <a:pPr lvl="1"/>
            <a:r>
              <a:rPr lang="en-US" sz="2400" dirty="0" smtClean="0"/>
              <a:t>Branch for each event</a:t>
            </a:r>
          </a:p>
          <a:p>
            <a:pPr lvl="1"/>
            <a:r>
              <a:rPr lang="en-US" sz="2400" dirty="0" smtClean="0"/>
              <a:t>But not dependent on mode, which object, etc.</a:t>
            </a:r>
          </a:p>
          <a:p>
            <a:pPr lvl="1"/>
            <a:r>
              <a:rPr lang="en-US" sz="2400" dirty="0" smtClean="0"/>
              <a:t>“</a:t>
            </a:r>
            <a:r>
              <a:rPr lang="en-US" sz="2400" dirty="0" err="1" smtClean="0"/>
              <a:t>MainEventLoop</a:t>
            </a:r>
            <a:r>
              <a:rPr lang="en-US" sz="2400" dirty="0" smtClean="0"/>
              <a:t>” in Amulet’s implementation</a:t>
            </a:r>
          </a:p>
          <a:p>
            <a:r>
              <a:rPr lang="en-US" sz="2800" dirty="0" smtClean="0"/>
              <a:t>Global event handlers for each </a:t>
            </a:r>
            <a:r>
              <a:rPr lang="en-US" sz="2800" i="1" dirty="0" smtClean="0"/>
              <a:t>type</a:t>
            </a:r>
            <a:r>
              <a:rPr lang="en-US" sz="2800" dirty="0" smtClean="0"/>
              <a:t> of event</a:t>
            </a:r>
          </a:p>
          <a:p>
            <a:pPr lvl="1"/>
            <a:r>
              <a:rPr lang="en-US" sz="2400" dirty="0" smtClean="0"/>
              <a:t>No matter </a:t>
            </a:r>
            <a:r>
              <a:rPr lang="en-US" sz="2400" i="1" dirty="0" smtClean="0"/>
              <a:t>where</a:t>
            </a:r>
            <a:r>
              <a:rPr lang="en-US" sz="2400" dirty="0" smtClean="0"/>
              <a:t> that event happens in the window</a:t>
            </a:r>
          </a:p>
          <a:p>
            <a:pPr lvl="1"/>
            <a:r>
              <a:rPr lang="en-US" sz="2400" dirty="0" smtClean="0"/>
              <a:t>E.g., per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Activity</a:t>
            </a:r>
            <a:r>
              <a:rPr lang="en-US" sz="3200" dirty="0" smtClean="0"/>
              <a:t> </a:t>
            </a:r>
            <a:r>
              <a:rPr lang="en-US" sz="2400" dirty="0" smtClean="0"/>
              <a:t>in Android</a:t>
            </a:r>
          </a:p>
          <a:p>
            <a:r>
              <a:rPr lang="en-US" sz="2800" dirty="0" smtClean="0"/>
              <a:t>Specific event handlers </a:t>
            </a:r>
            <a:r>
              <a:rPr lang="en-US" sz="2800" dirty="0" smtClean="0">
                <a:solidFill>
                  <a:srgbClr val="C00000"/>
                </a:solidFill>
              </a:rPr>
              <a:t>per object</a:t>
            </a:r>
          </a:p>
          <a:p>
            <a:pPr marL="638175" lvl="2" indent="-342900">
              <a:buClr>
                <a:schemeClr val="tx2"/>
              </a:buClr>
            </a:pPr>
            <a:r>
              <a:rPr lang="en-US" sz="2400" dirty="0"/>
              <a:t>Java Swing: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button1.addActionListener(this);</a:t>
            </a:r>
            <a:r>
              <a:rPr lang="en-US" sz="2400" dirty="0" smtClean="0"/>
              <a:t> </a:t>
            </a:r>
          </a:p>
          <a:p>
            <a:pPr marL="638175" lvl="2" indent="-342900">
              <a:buClr>
                <a:schemeClr val="tx2"/>
              </a:buClr>
            </a:pPr>
            <a:r>
              <a:rPr lang="en-US" sz="2400" dirty="0" smtClean="0"/>
              <a:t>Android: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View</a:t>
            </a:r>
            <a:r>
              <a:rPr lang="en-US" sz="2400" dirty="0" smtClean="0"/>
              <a:t> event listeners (since widgets are views)</a:t>
            </a:r>
          </a:p>
          <a:p>
            <a:pPr marL="638175" lvl="2" indent="-342900">
              <a:buClr>
                <a:schemeClr val="tx2"/>
              </a:buClr>
            </a:pPr>
            <a:r>
              <a:rPr lang="en-US" sz="2400" dirty="0" smtClean="0"/>
              <a:t>But only works if knows where the objects are</a:t>
            </a:r>
            <a:endParaRPr lang="en-US" sz="2000" dirty="0" smtClean="0"/>
          </a:p>
          <a:p>
            <a:r>
              <a:rPr lang="en-US" sz="2800" dirty="0" smtClean="0"/>
              <a:t>Lots of issues with multiple threading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23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Propagation </a:t>
            </a:r>
            <a:endParaRPr lang="en-US"/>
          </a:p>
        </p:txBody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Events sent to the lowest level window containing the pointer. </a:t>
            </a:r>
          </a:p>
          <a:p>
            <a:r>
              <a:rPr lang="en-US" dirty="0" smtClean="0"/>
              <a:t>If event not selected with event-mask, then sent to the container window, etc. </a:t>
            </a:r>
          </a:p>
          <a:p>
            <a:r>
              <a:rPr lang="en-US" dirty="0" smtClean="0"/>
              <a:t>Can't specify individual keys (get all keys and may have to explicitly resend events)</a:t>
            </a:r>
          </a:p>
          <a:p>
            <a:r>
              <a:rPr lang="en-US" dirty="0" smtClean="0"/>
              <a:t>Handlers often will get to say whether they handled the event or not</a:t>
            </a:r>
          </a:p>
          <a:p>
            <a:pPr lvl="1"/>
            <a:r>
              <a:rPr lang="en-US" dirty="0" smtClean="0"/>
              <a:t>Android: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on</a:t>
            </a:r>
            <a:r>
              <a:rPr lang="en-US" i="1" dirty="0" err="1" smtClean="0">
                <a:latin typeface="Courier New" pitchFamily="49" charset="0"/>
                <a:cs typeface="Courier New" pitchFamily="49" charset="0"/>
              </a:rPr>
              <a:t>XXXX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  <a:r>
              <a:rPr lang="en-US" dirty="0" smtClean="0"/>
              <a:t> handlers return </a:t>
            </a:r>
            <a:r>
              <a:rPr lang="en-US" dirty="0" err="1" smtClean="0"/>
              <a:t>booleans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8C3EA-7ED2-41A9-AD72-C8D9BD87AE4C}" type="slidenum">
              <a:rPr lang="en-US" altLang="en-US" smtClean="0"/>
              <a:pPr/>
              <a:t>24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686800" cy="5410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Which objects get an event when overlapping</a:t>
            </a:r>
          </a:p>
          <a:p>
            <a:pPr lvl="1"/>
            <a:r>
              <a:rPr lang="en-US" dirty="0" smtClean="0"/>
              <a:t>“Z” order vs. containment</a:t>
            </a:r>
          </a:p>
          <a:p>
            <a:pPr lvl="1"/>
            <a:r>
              <a:rPr lang="en-US" dirty="0" smtClean="0"/>
              <a:t>What about when top object</a:t>
            </a:r>
            <a:br>
              <a:rPr lang="en-US" dirty="0" smtClean="0"/>
            </a:br>
            <a:r>
              <a:rPr lang="en-US" dirty="0" smtClean="0"/>
              <a:t>doesn’t want event?</a:t>
            </a:r>
            <a:endParaRPr lang="en-US" dirty="0"/>
          </a:p>
          <a:p>
            <a:pPr lvl="1"/>
            <a:r>
              <a:rPr lang="en-US" dirty="0" smtClean="0"/>
              <a:t>Can’t necessarily use</a:t>
            </a:r>
            <a:br>
              <a:rPr lang="en-US" dirty="0" smtClean="0"/>
            </a:b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obj.contains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eventX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eventY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Input mechanism must know</a:t>
            </a:r>
            <a:br>
              <a:rPr lang="en-US" dirty="0" smtClean="0"/>
            </a:br>
            <a:r>
              <a:rPr lang="en-US" dirty="0" smtClean="0"/>
              <a:t>about graphical objects</a:t>
            </a:r>
          </a:p>
          <a:p>
            <a:r>
              <a:rPr lang="en-US" dirty="0" smtClean="0"/>
              <a:t>Bounding box vs. on object</a:t>
            </a:r>
          </a:p>
          <a:p>
            <a:r>
              <a:rPr lang="en-US" dirty="0" smtClean="0"/>
              <a:t>Complexities: </a:t>
            </a:r>
            <a:r>
              <a:rPr lang="en-US" sz="1600" dirty="0" smtClean="0">
                <a:hlinkClick r:id="rId2"/>
              </a:rPr>
              <a:t>http://developer.apple.com/library/ios/#documentation/EventHandling/Conceptual/EventHandlingiPhoneOS/event_delivery_responder_chain/event_delivery_responder_chain.html#//apple_ref/doc/uid/TP40009541-CH4-SW2</a:t>
            </a:r>
            <a:r>
              <a:rPr lang="en-US" sz="1600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auto">
          <a:xfrm>
            <a:off x="6096000" y="2209800"/>
            <a:ext cx="2743200" cy="16002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96962"/>
          </a:xfrm>
        </p:spPr>
        <p:txBody>
          <a:bodyPr/>
          <a:lstStyle/>
          <a:p>
            <a:r>
              <a:rPr lang="en-US" dirty="0" smtClean="0"/>
              <a:t>Issue: Covering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25</a:t>
            </a:fld>
            <a:endParaRPr lang="en-US" alt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6400800" y="2590800"/>
            <a:ext cx="1752600" cy="10668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7391400" y="2209800"/>
            <a:ext cx="990600" cy="990600"/>
          </a:xfrm>
          <a:prstGeom prst="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5867400" y="4572000"/>
            <a:ext cx="2819400" cy="76200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10" name="Rectangle 9"/>
          <p:cNvSpPr/>
          <p:nvPr/>
        </p:nvSpPr>
        <p:spPr bwMode="auto">
          <a:xfrm>
            <a:off x="5867400" y="4572000"/>
            <a:ext cx="2819400" cy="838200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74436" name="Picture 4" descr="C:\Users\bam\AppData\Local\Temp\SNAGHTML1ea42f5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48600" y="2895600"/>
            <a:ext cx="609600" cy="532661"/>
          </a:xfrm>
          <a:prstGeom prst="rect">
            <a:avLst/>
          </a:prstGeom>
          <a:noFill/>
        </p:spPr>
      </p:pic>
      <p:pic>
        <p:nvPicPr>
          <p:cNvPr id="15" name="Picture 4" descr="C:\Users\bam\AppData\Local\Temp\SNAGHTML1ea42f5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5029200"/>
            <a:ext cx="609600" cy="532661"/>
          </a:xfrm>
          <a:prstGeom prst="rect">
            <a:avLst/>
          </a:prstGeom>
          <a:noFill/>
        </p:spPr>
      </p:pic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381000"/>
          </a:xfrm>
        </p:spPr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auto">
          <a:xfrm>
            <a:off x="6705600" y="4648200"/>
            <a:ext cx="2438400" cy="1676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r>
              <a:rPr lang="en-US" dirty="0" smtClean="0"/>
              <a:t>Issue: Event 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411662"/>
          </a:xfrm>
        </p:spPr>
        <p:txBody>
          <a:bodyPr/>
          <a:lstStyle/>
          <a:p>
            <a:r>
              <a:rPr lang="en-US" dirty="0" smtClean="0"/>
              <a:t>When already interacting, need to give priority to current interaction</a:t>
            </a:r>
          </a:p>
          <a:p>
            <a:pPr lvl="1"/>
            <a:r>
              <a:rPr lang="en-US" dirty="0" smtClean="0"/>
              <a:t>While dragging, who gets mouse move events?</a:t>
            </a:r>
          </a:p>
          <a:p>
            <a:pPr lvl="2"/>
            <a:r>
              <a:rPr lang="en-US" dirty="0" smtClean="0"/>
              <a:t>Issue: if mouse is moved too fast &amp;</a:t>
            </a:r>
            <a:br>
              <a:rPr lang="en-US" dirty="0" smtClean="0"/>
            </a:br>
            <a:r>
              <a:rPr lang="en-US" dirty="0" smtClean="0"/>
              <a:t>gets outside of the object</a:t>
            </a:r>
          </a:p>
          <a:p>
            <a:pPr lvl="1"/>
            <a:r>
              <a:rPr lang="en-US" dirty="0" smtClean="0"/>
              <a:t>While text editing</a:t>
            </a:r>
          </a:p>
          <a:p>
            <a:pPr lvl="2"/>
            <a:r>
              <a:rPr lang="en-US" dirty="0" smtClean="0"/>
              <a:t>Current field gets all text events, no</a:t>
            </a:r>
            <a:br>
              <a:rPr lang="en-US" dirty="0" smtClean="0"/>
            </a:br>
            <a:r>
              <a:rPr lang="en-US" dirty="0" smtClean="0"/>
              <a:t>matter where mouse is</a:t>
            </a:r>
          </a:p>
          <a:p>
            <a:r>
              <a:rPr lang="en-US" dirty="0" smtClean="0"/>
              <a:t>What if leave the window?</a:t>
            </a:r>
          </a:p>
          <a:p>
            <a:pPr lvl="1"/>
            <a:r>
              <a:rPr lang="en-US" dirty="0" smtClean="0"/>
              <a:t>Interacts with Click vs. move  to type</a:t>
            </a:r>
          </a:p>
          <a:p>
            <a:pPr lvl="1"/>
            <a:r>
              <a:rPr lang="en-US" dirty="0" smtClean="0"/>
              <a:t>Cross-window drag &amp; drop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26</a:t>
            </a:fld>
            <a:endParaRPr lang="en-US" alt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7010400" y="3429000"/>
            <a:ext cx="914400" cy="762000"/>
          </a:xfrm>
          <a:prstGeom prst="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7" name="Picture 4" descr="C:\Users\bam\AppData\Local\Temp\SNAGHTML1ea42f5a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3886200"/>
            <a:ext cx="609600" cy="532661"/>
          </a:xfrm>
          <a:prstGeom prst="rect">
            <a:avLst/>
          </a:prstGeom>
          <a:noFill/>
        </p:spPr>
      </p:pic>
      <p:pic>
        <p:nvPicPr>
          <p:cNvPr id="8" name="Picture 4" descr="C:\Users\bam\AppData\Local\Temp\SNAGHTML1ea42f5a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77200" y="3886200"/>
            <a:ext cx="609600" cy="532661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 bwMode="auto">
          <a:xfrm>
            <a:off x="8001000" y="5486400"/>
            <a:ext cx="685800" cy="381000"/>
          </a:xfrm>
          <a:prstGeom prst="rect">
            <a:avLst/>
          </a:prstGeom>
          <a:solidFill>
            <a:schemeClr val="bg1"/>
          </a:solidFill>
          <a:ln w="3175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solidFill>
                  <a:schemeClr val="bg1">
                    <a:lumMod val="85000"/>
                  </a:schemeClr>
                </a:solidFill>
              </a:ln>
              <a:solidFill>
                <a:schemeClr val="bg1"/>
              </a:solidFill>
              <a:effectLst/>
              <a:latin typeface="Arial" charset="0"/>
            </a:endParaRPr>
          </a:p>
        </p:txBody>
      </p:sp>
      <p:pic>
        <p:nvPicPr>
          <p:cNvPr id="9" name="Picture 4" descr="C:\Users\bam\AppData\Local\Temp\SNAGHTML1ea42f5a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53400" y="5638800"/>
            <a:ext cx="609600" cy="532661"/>
          </a:xfrm>
          <a:prstGeom prst="rect">
            <a:avLst/>
          </a:prstGeom>
          <a:noFill/>
        </p:spPr>
      </p:pic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3200400" y="6324600"/>
            <a:ext cx="2895600" cy="381000"/>
          </a:xfrm>
        </p:spPr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 dirty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85708" name="TextBox1" r:id="rId2" imgW="1676520" imgH="380880"/>
        </mc:Choice>
        <mc:Fallback>
          <p:control name="TextBox1" r:id="rId2" imgW="1676520" imgH="380880">
            <p:pic>
              <p:nvPicPr>
                <p:cNvPr id="6" name="TextBox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6"/>
                <a:srcRect/>
                <a:stretch>
                  <a:fillRect/>
                </a:stretch>
              </p:blipFill>
              <p:spPr bwMode="auto">
                <a:xfrm>
                  <a:off x="7010400" y="4953000"/>
                  <a:ext cx="1676400" cy="381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285709" name="TextBox2" r:id="rId3" imgW="1066680" imgH="380880"/>
        </mc:Choice>
        <mc:Fallback>
          <p:control name="TextBox2" r:id="rId3" imgW="1066680" imgH="380880">
            <p:pic>
              <p:nvPicPr>
                <p:cNvPr id="13" name="TextBox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/>
                <a:srcRect/>
                <a:stretch>
                  <a:fillRect/>
                </a:stretch>
              </p:blipFill>
              <p:spPr bwMode="auto">
                <a:xfrm>
                  <a:off x="7010400" y="5486400"/>
                  <a:ext cx="1066800" cy="3810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ABE3D-686A-419A-9E9A-D351340007B2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2560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r>
              <a:rPr lang="en-US" dirty="0"/>
              <a:t>Translation Tables</a:t>
            </a:r>
          </a:p>
        </p:txBody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063" y="762000"/>
            <a:ext cx="8669337" cy="5334000"/>
          </a:xfrm>
        </p:spPr>
        <p:txBody>
          <a:bodyPr/>
          <a:lstStyle/>
          <a:p>
            <a:r>
              <a:rPr lang="en-US" sz="2100" dirty="0"/>
              <a:t>So particular mouse key or keyboard key not hard-wired into application. </a:t>
            </a:r>
          </a:p>
          <a:p>
            <a:pPr lvl="1"/>
            <a:r>
              <a:rPr lang="en-US" sz="2000" dirty="0"/>
              <a:t>Allows user customization and easier changes </a:t>
            </a:r>
          </a:p>
          <a:p>
            <a:r>
              <a:rPr lang="en-US" sz="2100" dirty="0"/>
              <a:t>Supported in Motif by the </a:t>
            </a:r>
            <a:r>
              <a:rPr lang="en-US" sz="2100" i="1" dirty="0"/>
              <a:t>resources</a:t>
            </a:r>
            <a:r>
              <a:rPr lang="en-US" sz="2100" dirty="0"/>
              <a:t> mechanism </a:t>
            </a:r>
          </a:p>
          <a:p>
            <a:pPr lvl="1"/>
            <a:r>
              <a:rPr lang="en-US" sz="2000" dirty="0"/>
              <a:t>e.g. </a:t>
            </a:r>
            <a:r>
              <a:rPr lang="en-US" sz="2000" dirty="0">
                <a:latin typeface="Arial Unicode MS" pitchFamily="34" charset="-128"/>
              </a:rPr>
              <a:t>Shift&lt;Btn1Down&gt;: </a:t>
            </a:r>
            <a:r>
              <a:rPr lang="en-US" sz="2000" dirty="0" err="1">
                <a:latin typeface="Arial Unicode MS" pitchFamily="34" charset="-128"/>
              </a:rPr>
              <a:t>doit</a:t>
            </a:r>
            <a:r>
              <a:rPr lang="en-US" sz="2000" dirty="0">
                <a:latin typeface="Arial Unicode MS" pitchFamily="34" charset="-128"/>
              </a:rPr>
              <a:t>()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can be put in</a:t>
            </a:r>
            <a:r>
              <a:rPr lang="en-US" sz="2000" dirty="0">
                <a:latin typeface="Arial Unicode MS" pitchFamily="34" charset="-128"/>
              </a:rPr>
              <a:t> .</a:t>
            </a:r>
            <a:r>
              <a:rPr lang="en-US" sz="2000" dirty="0" err="1">
                <a:latin typeface="Arial Unicode MS" pitchFamily="34" charset="-128"/>
              </a:rPr>
              <a:t>Xdefaults</a:t>
            </a:r>
            <a:r>
              <a:rPr lang="en-US" sz="2000" dirty="0"/>
              <a:t>, and then application deals with </a:t>
            </a:r>
            <a:r>
              <a:rPr lang="en-US" sz="2000" dirty="0" err="1">
                <a:latin typeface="Arial Unicode MS" pitchFamily="34" charset="-128"/>
              </a:rPr>
              <a:t>doit</a:t>
            </a:r>
            <a:r>
              <a:rPr lang="en-US" sz="2000" dirty="0"/>
              <a:t>, and user can change bindings. </a:t>
            </a:r>
          </a:p>
          <a:p>
            <a:r>
              <a:rPr lang="en-US" sz="2100" dirty="0"/>
              <a:t>Keyboard translation is 2 step process in X: </a:t>
            </a:r>
          </a:p>
          <a:p>
            <a:pPr lvl="1"/>
            <a:r>
              <a:rPr lang="en-US" sz="2000" dirty="0"/>
              <a:t>Hardware "</a:t>
            </a:r>
            <a:r>
              <a:rPr lang="en-US" sz="2000" dirty="0" err="1"/>
              <a:t>keycodes</a:t>
            </a:r>
            <a:r>
              <a:rPr lang="en-US" sz="2000" dirty="0"/>
              <a:t>" numbers mapped to "</a:t>
            </a:r>
            <a:r>
              <a:rPr lang="en-US" sz="2000" dirty="0" err="1"/>
              <a:t>keysyms</a:t>
            </a:r>
            <a:r>
              <a:rPr lang="en-US" sz="2000" dirty="0"/>
              <a:t>" </a:t>
            </a:r>
          </a:p>
          <a:p>
            <a:pPr lvl="1"/>
            <a:r>
              <a:rPr lang="en-US" sz="2000" dirty="0"/>
              <a:t>"</a:t>
            </a:r>
            <a:r>
              <a:rPr lang="en-US" sz="2000" dirty="0" err="1"/>
              <a:t>Keysyms</a:t>
            </a:r>
            <a:r>
              <a:rPr lang="en-US" sz="2000" dirty="0"/>
              <a:t>" translated to events </a:t>
            </a:r>
          </a:p>
          <a:p>
            <a:r>
              <a:rPr lang="en-US" sz="2100" dirty="0"/>
              <a:t>For double-clicking, Motif does translation, but not </a:t>
            </a:r>
            <a:r>
              <a:rPr lang="en-US" sz="2100" dirty="0" err="1"/>
              <a:t>Xlib</a:t>
            </a:r>
            <a:endParaRPr lang="en-US" sz="2100" dirty="0"/>
          </a:p>
          <a:p>
            <a:pPr lvl="1"/>
            <a:r>
              <a:rPr lang="en-US" sz="2000" dirty="0"/>
              <a:t>For non-widgets, have to do it yourself </a:t>
            </a:r>
          </a:p>
          <a:p>
            <a:pPr lvl="1"/>
            <a:r>
              <a:rPr lang="en-US" sz="2000" i="1" dirty="0"/>
              <a:t>Always</a:t>
            </a:r>
            <a:r>
              <a:rPr lang="en-US" sz="2000" dirty="0"/>
              <a:t> also get the single click events</a:t>
            </a:r>
          </a:p>
          <a:p>
            <a:pPr lvl="1"/>
            <a:r>
              <a:rPr lang="en-US" sz="2000" dirty="0"/>
              <a:t>Java – no built-in double click support</a:t>
            </a:r>
          </a:p>
          <a:p>
            <a:pPr lvl="2"/>
            <a:r>
              <a:rPr lang="en-US" sz="1900" dirty="0"/>
              <a:t>Does have click vs. drag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DE041-B824-4D87-874D-D9FB307C4B58}" type="slidenum">
              <a:rPr lang="en-US" altLang="en-US"/>
              <a:pPr/>
              <a:t>28</a:t>
            </a:fld>
            <a:endParaRPr lang="en-US" altLang="en-US"/>
          </a:p>
        </p:txBody>
      </p:sp>
      <p:sp>
        <p:nvSpPr>
          <p:cNvPr id="257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 dirty="0" smtClean="0"/>
              <a:t>Issue: Scrolling Refresh</a:t>
            </a:r>
            <a:endParaRPr lang="en-US" sz="3500" dirty="0"/>
          </a:p>
        </p:txBody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650288" cy="5257800"/>
          </a:xfrm>
        </p:spPr>
        <p:txBody>
          <a:bodyPr/>
          <a:lstStyle/>
          <a:p>
            <a:r>
              <a:rPr lang="en-US"/>
              <a:t>Race condition when copy from an area that might be covered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X/11 provides graphicsExpose and noExpose events</a:t>
            </a:r>
          </a:p>
        </p:txBody>
      </p:sp>
      <p:pic>
        <p:nvPicPr>
          <p:cNvPr id="257028" name="Picture 4" descr="lect12scro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0175" y="2819400"/>
            <a:ext cx="6343650" cy="2270125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882494"/>
          </a:xfrm>
        </p:spPr>
        <p:txBody>
          <a:bodyPr/>
          <a:lstStyle/>
          <a:p>
            <a:r>
              <a:rPr lang="en-US" dirty="0" smtClean="0"/>
              <a:t>Objects defined by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3</a:t>
            </a:fld>
            <a:endParaRPr lang="en-US" altLang="en-US"/>
          </a:p>
        </p:txBody>
      </p:sp>
      <p:grpSp>
        <p:nvGrpSpPr>
          <p:cNvPr id="6" name="Group 5"/>
          <p:cNvGrpSpPr/>
          <p:nvPr/>
        </p:nvGrpSpPr>
        <p:grpSpPr>
          <a:xfrm>
            <a:off x="23949" y="1406796"/>
            <a:ext cx="4394869" cy="3363647"/>
            <a:chOff x="2318746" y="1412974"/>
            <a:chExt cx="4510498" cy="3259170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18746" y="1412974"/>
              <a:ext cx="4510498" cy="3259170"/>
            </a:xfrm>
            <a:prstGeom prst="rect">
              <a:avLst/>
            </a:prstGeom>
          </p:spPr>
        </p:pic>
        <p:sp>
          <p:nvSpPr>
            <p:cNvPr id="8" name="Rectangle 7"/>
            <p:cNvSpPr/>
            <p:nvPr/>
          </p:nvSpPr>
          <p:spPr>
            <a:xfrm>
              <a:off x="2449002" y="1540447"/>
              <a:ext cx="4245996" cy="26771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216244"/>
              </p:ext>
            </p:extLst>
          </p:nvPr>
        </p:nvGraphicFramePr>
        <p:xfrm>
          <a:off x="427278" y="4792058"/>
          <a:ext cx="369985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9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9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48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Object title:</a:t>
                      </a:r>
                      <a:endParaRPr lang="en-US" sz="14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Square</a:t>
                      </a:r>
                      <a:endParaRPr lang="en-US" sz="14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Shape: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square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Corner</a:t>
                      </a:r>
                      <a:r>
                        <a:rPr lang="en-US" sz="1400" baseline="0" dirty="0" smtClean="0"/>
                        <a:t> location: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(100,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50)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Height: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Width: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Color: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" name="Freeform 11"/>
          <p:cNvSpPr>
            <a:spLocks noEditPoints="1"/>
          </p:cNvSpPr>
          <p:nvPr/>
        </p:nvSpPr>
        <p:spPr bwMode="auto">
          <a:xfrm>
            <a:off x="86453" y="1457958"/>
            <a:ext cx="4381500" cy="3136900"/>
          </a:xfrm>
          <a:custGeom>
            <a:avLst/>
            <a:gdLst>
              <a:gd name="T0" fmla="*/ 2760 w 2760"/>
              <a:gd name="T1" fmla="*/ 1767 h 1976"/>
              <a:gd name="T2" fmla="*/ 2760 w 2760"/>
              <a:gd name="T3" fmla="*/ 0 h 1976"/>
              <a:gd name="T4" fmla="*/ 0 w 2760"/>
              <a:gd name="T5" fmla="*/ 0 h 1976"/>
              <a:gd name="T6" fmla="*/ 0 w 2760"/>
              <a:gd name="T7" fmla="*/ 1767 h 1976"/>
              <a:gd name="T8" fmla="*/ 1125 w 2760"/>
              <a:gd name="T9" fmla="*/ 1767 h 1976"/>
              <a:gd name="T10" fmla="*/ 1125 w 2760"/>
              <a:gd name="T11" fmla="*/ 1883 h 1976"/>
              <a:gd name="T12" fmla="*/ 538 w 2760"/>
              <a:gd name="T13" fmla="*/ 1883 h 1976"/>
              <a:gd name="T14" fmla="*/ 538 w 2760"/>
              <a:gd name="T15" fmla="*/ 1976 h 1976"/>
              <a:gd name="T16" fmla="*/ 2184 w 2760"/>
              <a:gd name="T17" fmla="*/ 1976 h 1976"/>
              <a:gd name="T18" fmla="*/ 2184 w 2760"/>
              <a:gd name="T19" fmla="*/ 1883 h 1976"/>
              <a:gd name="T20" fmla="*/ 1608 w 2760"/>
              <a:gd name="T21" fmla="*/ 1883 h 1976"/>
              <a:gd name="T22" fmla="*/ 1608 w 2760"/>
              <a:gd name="T23" fmla="*/ 1767 h 1976"/>
              <a:gd name="T24" fmla="*/ 2760 w 2760"/>
              <a:gd name="T25" fmla="*/ 1767 h 1976"/>
              <a:gd name="T26" fmla="*/ 110 w 2760"/>
              <a:gd name="T27" fmla="*/ 110 h 1976"/>
              <a:gd name="T28" fmla="*/ 2647 w 2760"/>
              <a:gd name="T29" fmla="*/ 110 h 1976"/>
              <a:gd name="T30" fmla="*/ 2647 w 2760"/>
              <a:gd name="T31" fmla="*/ 1599 h 1976"/>
              <a:gd name="T32" fmla="*/ 110 w 2760"/>
              <a:gd name="T33" fmla="*/ 1599 h 1976"/>
              <a:gd name="T34" fmla="*/ 110 w 2760"/>
              <a:gd name="T35" fmla="*/ 110 h 1976"/>
              <a:gd name="T36" fmla="*/ 202 w 2760"/>
              <a:gd name="T37" fmla="*/ 202 h 1976"/>
              <a:gd name="T38" fmla="*/ 202 w 2760"/>
              <a:gd name="T39" fmla="*/ 202 h 1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760" h="1976">
                <a:moveTo>
                  <a:pt x="2760" y="1767"/>
                </a:moveTo>
                <a:lnTo>
                  <a:pt x="2760" y="0"/>
                </a:lnTo>
                <a:lnTo>
                  <a:pt x="0" y="0"/>
                </a:lnTo>
                <a:lnTo>
                  <a:pt x="0" y="1767"/>
                </a:lnTo>
                <a:lnTo>
                  <a:pt x="1125" y="1767"/>
                </a:lnTo>
                <a:lnTo>
                  <a:pt x="1125" y="1883"/>
                </a:lnTo>
                <a:lnTo>
                  <a:pt x="538" y="1883"/>
                </a:lnTo>
                <a:lnTo>
                  <a:pt x="538" y="1976"/>
                </a:lnTo>
                <a:lnTo>
                  <a:pt x="2184" y="1976"/>
                </a:lnTo>
                <a:lnTo>
                  <a:pt x="2184" y="1883"/>
                </a:lnTo>
                <a:lnTo>
                  <a:pt x="1608" y="1883"/>
                </a:lnTo>
                <a:lnTo>
                  <a:pt x="1608" y="1767"/>
                </a:lnTo>
                <a:lnTo>
                  <a:pt x="2760" y="1767"/>
                </a:lnTo>
                <a:moveTo>
                  <a:pt x="110" y="110"/>
                </a:moveTo>
                <a:lnTo>
                  <a:pt x="2647" y="110"/>
                </a:lnTo>
                <a:lnTo>
                  <a:pt x="2647" y="1599"/>
                </a:lnTo>
                <a:lnTo>
                  <a:pt x="110" y="1599"/>
                </a:lnTo>
                <a:lnTo>
                  <a:pt x="110" y="110"/>
                </a:lnTo>
                <a:moveTo>
                  <a:pt x="202" y="202"/>
                </a:moveTo>
                <a:lnTo>
                  <a:pt x="202" y="20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17855" y="1826292"/>
            <a:ext cx="1113425" cy="1115568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400"/>
          </a:p>
        </p:txBody>
      </p:sp>
      <p:grpSp>
        <p:nvGrpSpPr>
          <p:cNvPr id="13" name="Group 12"/>
          <p:cNvGrpSpPr/>
          <p:nvPr/>
        </p:nvGrpSpPr>
        <p:grpSpPr>
          <a:xfrm>
            <a:off x="1886757" y="1826292"/>
            <a:ext cx="523654" cy="1106424"/>
            <a:chOff x="4221580" y="1862502"/>
            <a:chExt cx="523654" cy="1106424"/>
          </a:xfrm>
        </p:grpSpPr>
        <p:sp>
          <p:nvSpPr>
            <p:cNvPr id="14" name="TextBox 13"/>
            <p:cNvSpPr txBox="1"/>
            <p:nvPr/>
          </p:nvSpPr>
          <p:spPr>
            <a:xfrm>
              <a:off x="4221580" y="2231200"/>
              <a:ext cx="52365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200</a:t>
              </a:r>
              <a:endParaRPr 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4223704" y="1862502"/>
              <a:ext cx="0" cy="1106424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717856" y="2953850"/>
            <a:ext cx="1103164" cy="307777"/>
            <a:chOff x="3045547" y="3013872"/>
            <a:chExt cx="1103164" cy="307777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3045547" y="3050116"/>
              <a:ext cx="1103164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3267661" y="3013872"/>
              <a:ext cx="6589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200</a:t>
              </a:r>
              <a:endParaRPr 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49959" y="1806882"/>
            <a:ext cx="682563" cy="307777"/>
            <a:chOff x="2449518" y="1810678"/>
            <a:chExt cx="723096" cy="30777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2449518" y="1862502"/>
              <a:ext cx="592303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2513678" y="1810678"/>
              <a:ext cx="6589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  <a:endParaRPr 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710753" y="1534271"/>
            <a:ext cx="396089" cy="285738"/>
            <a:chOff x="3024598" y="1540447"/>
            <a:chExt cx="396089" cy="322055"/>
          </a:xfrm>
        </p:grpSpPr>
        <p:cxnSp>
          <p:nvCxnSpPr>
            <p:cNvPr id="23" name="Straight Connector 22"/>
            <p:cNvCxnSpPr/>
            <p:nvPr/>
          </p:nvCxnSpPr>
          <p:spPr>
            <a:xfrm>
              <a:off x="3054160" y="1540447"/>
              <a:ext cx="0" cy="322055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024598" y="1545661"/>
              <a:ext cx="396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50</a:t>
              </a:r>
              <a:endParaRPr 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Rectangle 24"/>
          <p:cNvSpPr/>
          <p:nvPr/>
        </p:nvSpPr>
        <p:spPr>
          <a:xfrm>
            <a:off x="729302" y="1861961"/>
            <a:ext cx="590001" cy="590001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312903" y="1861961"/>
            <a:ext cx="590001" cy="590001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29302" y="2449055"/>
            <a:ext cx="590001" cy="590001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1312903" y="2449055"/>
            <a:ext cx="590001" cy="590001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29" name="Group 28"/>
          <p:cNvGrpSpPr/>
          <p:nvPr/>
        </p:nvGrpSpPr>
        <p:grpSpPr>
          <a:xfrm>
            <a:off x="4785344" y="1363106"/>
            <a:ext cx="4148133" cy="3363647"/>
            <a:chOff x="2318746" y="1412974"/>
            <a:chExt cx="4510498" cy="3259170"/>
          </a:xfrm>
        </p:grpSpPr>
        <p:pic>
          <p:nvPicPr>
            <p:cNvPr id="30" name="Picture 2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18746" y="1412974"/>
              <a:ext cx="4510498" cy="32591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>
            <a:xfrm>
              <a:off x="2449002" y="1540447"/>
              <a:ext cx="4245996" cy="26771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708888"/>
              </p:ext>
            </p:extLst>
          </p:nvPr>
        </p:nvGraphicFramePr>
        <p:xfrm>
          <a:off x="5188673" y="4748368"/>
          <a:ext cx="369985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49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99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48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Object title:</a:t>
                      </a:r>
                      <a:endParaRPr lang="en-US" sz="14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Square</a:t>
                      </a:r>
                      <a:endParaRPr lang="en-US" sz="14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Shape: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square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Corner</a:t>
                      </a:r>
                      <a:r>
                        <a:rPr lang="en-US" sz="1400" baseline="0" dirty="0" smtClean="0"/>
                        <a:t> location: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(100,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smtClean="0"/>
                        <a:t>50)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Height: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Width: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Color: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red</a:t>
                      </a:r>
                      <a:endParaRPr lang="en-US" sz="1400" dirty="0"/>
                    </a:p>
                  </a:txBody>
                  <a:tcPr>
                    <a:solidFill>
                      <a:srgbClr val="D2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3" name="Rectangle 32"/>
          <p:cNvSpPr/>
          <p:nvPr/>
        </p:nvSpPr>
        <p:spPr>
          <a:xfrm>
            <a:off x="7048423" y="6277114"/>
            <a:ext cx="1835643" cy="290512"/>
          </a:xfrm>
          <a:prstGeom prst="rect">
            <a:avLst/>
          </a:prstGeom>
          <a:solidFill>
            <a:srgbClr val="D2DEEF"/>
          </a:solidFill>
          <a:ln w="19050">
            <a:solidFill>
              <a:schemeClr val="tx1"/>
            </a:solidFill>
          </a:ln>
          <a:effectLst>
            <a:glow rad="228600">
              <a:srgbClr val="FFFF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defTabSz="914400"/>
            <a:r>
              <a:rPr lang="en-US" sz="1400" dirty="0" smtClean="0">
                <a:solidFill>
                  <a:prstClr val="black"/>
                </a:solidFill>
              </a:rPr>
              <a:t>blue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479250" y="1782602"/>
            <a:ext cx="1113425" cy="1115568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400"/>
          </a:p>
        </p:txBody>
      </p:sp>
      <p:grpSp>
        <p:nvGrpSpPr>
          <p:cNvPr id="35" name="Group 34"/>
          <p:cNvGrpSpPr/>
          <p:nvPr/>
        </p:nvGrpSpPr>
        <p:grpSpPr>
          <a:xfrm>
            <a:off x="6648152" y="1782602"/>
            <a:ext cx="523654" cy="1106424"/>
            <a:chOff x="4221580" y="1862502"/>
            <a:chExt cx="523654" cy="1106424"/>
          </a:xfrm>
        </p:grpSpPr>
        <p:sp>
          <p:nvSpPr>
            <p:cNvPr id="36" name="TextBox 35"/>
            <p:cNvSpPr txBox="1"/>
            <p:nvPr/>
          </p:nvSpPr>
          <p:spPr>
            <a:xfrm>
              <a:off x="4221580" y="2231200"/>
              <a:ext cx="52365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200</a:t>
              </a:r>
              <a:endParaRPr 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>
            <a:xfrm>
              <a:off x="4223704" y="1862502"/>
              <a:ext cx="0" cy="1106424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/>
          <p:cNvGrpSpPr/>
          <p:nvPr/>
        </p:nvGrpSpPr>
        <p:grpSpPr>
          <a:xfrm>
            <a:off x="5479251" y="2910160"/>
            <a:ext cx="1103164" cy="307777"/>
            <a:chOff x="3045547" y="3013872"/>
            <a:chExt cx="1103164" cy="307777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3045547" y="3050116"/>
              <a:ext cx="1103164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3267661" y="3013872"/>
              <a:ext cx="6589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200</a:t>
              </a:r>
              <a:endParaRPr 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911354" y="1763192"/>
            <a:ext cx="682563" cy="307777"/>
            <a:chOff x="2449518" y="1810678"/>
            <a:chExt cx="723096" cy="307777"/>
          </a:xfrm>
        </p:grpSpPr>
        <p:cxnSp>
          <p:nvCxnSpPr>
            <p:cNvPr id="42" name="Straight Connector 41"/>
            <p:cNvCxnSpPr/>
            <p:nvPr/>
          </p:nvCxnSpPr>
          <p:spPr>
            <a:xfrm>
              <a:off x="2449518" y="1862502"/>
              <a:ext cx="592303" cy="0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2513678" y="1810678"/>
              <a:ext cx="6589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100</a:t>
              </a:r>
              <a:endParaRPr 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5472148" y="1490581"/>
            <a:ext cx="396089" cy="285738"/>
            <a:chOff x="3024598" y="1540447"/>
            <a:chExt cx="396089" cy="322055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3054160" y="1540447"/>
              <a:ext cx="0" cy="322055"/>
            </a:xfrm>
            <a:prstGeom prst="line">
              <a:avLst/>
            </a:prstGeom>
            <a:ln w="12700">
              <a:solidFill>
                <a:schemeClr val="tx1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3024598" y="1545661"/>
              <a:ext cx="39608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50</a:t>
              </a:r>
              <a:endParaRPr 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47" name="Rectangle 46"/>
          <p:cNvSpPr/>
          <p:nvPr/>
        </p:nvSpPr>
        <p:spPr>
          <a:xfrm>
            <a:off x="5477107" y="1782602"/>
            <a:ext cx="1115568" cy="111556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400"/>
          </a:p>
        </p:txBody>
      </p:sp>
    </p:spTree>
    <p:extLst>
      <p:ext uri="{BB962C8B-B14F-4D97-AF65-F5344CB8AC3E}">
        <p14:creationId xmlns:p14="http://schemas.microsoft.com/office/powerpoint/2010/main" val="1343956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3" grpId="1" animBg="1"/>
      <p:bldP spid="4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© 2017 - Brad Myers</a:t>
            </a:r>
            <a:endParaRPr lang="en-US" alt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2318746" y="1412973"/>
            <a:ext cx="4655088" cy="3363647"/>
            <a:chOff x="2318746" y="1412974"/>
            <a:chExt cx="4510498" cy="3259170"/>
          </a:xfrm>
        </p:grpSpPr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18746" y="1412974"/>
              <a:ext cx="4510498" cy="3259170"/>
            </a:xfrm>
            <a:prstGeom prst="rect">
              <a:avLst/>
            </a:prstGeom>
          </p:spPr>
        </p:pic>
        <p:sp>
          <p:nvSpPr>
            <p:cNvPr id="28" name="Rectangle 27"/>
            <p:cNvSpPr/>
            <p:nvPr/>
          </p:nvSpPr>
          <p:spPr>
            <a:xfrm>
              <a:off x="2449002" y="1540447"/>
              <a:ext cx="4245996" cy="26771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40" name="Freeform 11"/>
          <p:cNvSpPr>
            <a:spLocks noEditPoints="1"/>
          </p:cNvSpPr>
          <p:nvPr/>
        </p:nvSpPr>
        <p:spPr bwMode="auto">
          <a:xfrm>
            <a:off x="2381250" y="1464135"/>
            <a:ext cx="4381500" cy="3136900"/>
          </a:xfrm>
          <a:custGeom>
            <a:avLst/>
            <a:gdLst>
              <a:gd name="T0" fmla="*/ 2760 w 2760"/>
              <a:gd name="T1" fmla="*/ 1767 h 1976"/>
              <a:gd name="T2" fmla="*/ 2760 w 2760"/>
              <a:gd name="T3" fmla="*/ 0 h 1976"/>
              <a:gd name="T4" fmla="*/ 0 w 2760"/>
              <a:gd name="T5" fmla="*/ 0 h 1976"/>
              <a:gd name="T6" fmla="*/ 0 w 2760"/>
              <a:gd name="T7" fmla="*/ 1767 h 1976"/>
              <a:gd name="T8" fmla="*/ 1125 w 2760"/>
              <a:gd name="T9" fmla="*/ 1767 h 1976"/>
              <a:gd name="T10" fmla="*/ 1125 w 2760"/>
              <a:gd name="T11" fmla="*/ 1883 h 1976"/>
              <a:gd name="T12" fmla="*/ 538 w 2760"/>
              <a:gd name="T13" fmla="*/ 1883 h 1976"/>
              <a:gd name="T14" fmla="*/ 538 w 2760"/>
              <a:gd name="T15" fmla="*/ 1976 h 1976"/>
              <a:gd name="T16" fmla="*/ 2184 w 2760"/>
              <a:gd name="T17" fmla="*/ 1976 h 1976"/>
              <a:gd name="T18" fmla="*/ 2184 w 2760"/>
              <a:gd name="T19" fmla="*/ 1883 h 1976"/>
              <a:gd name="T20" fmla="*/ 1608 w 2760"/>
              <a:gd name="T21" fmla="*/ 1883 h 1976"/>
              <a:gd name="T22" fmla="*/ 1608 w 2760"/>
              <a:gd name="T23" fmla="*/ 1767 h 1976"/>
              <a:gd name="T24" fmla="*/ 2760 w 2760"/>
              <a:gd name="T25" fmla="*/ 1767 h 1976"/>
              <a:gd name="T26" fmla="*/ 110 w 2760"/>
              <a:gd name="T27" fmla="*/ 110 h 1976"/>
              <a:gd name="T28" fmla="*/ 2647 w 2760"/>
              <a:gd name="T29" fmla="*/ 110 h 1976"/>
              <a:gd name="T30" fmla="*/ 2647 w 2760"/>
              <a:gd name="T31" fmla="*/ 1599 h 1976"/>
              <a:gd name="T32" fmla="*/ 110 w 2760"/>
              <a:gd name="T33" fmla="*/ 1599 h 1976"/>
              <a:gd name="T34" fmla="*/ 110 w 2760"/>
              <a:gd name="T35" fmla="*/ 110 h 1976"/>
              <a:gd name="T36" fmla="*/ 202 w 2760"/>
              <a:gd name="T37" fmla="*/ 202 h 1976"/>
              <a:gd name="T38" fmla="*/ 202 w 2760"/>
              <a:gd name="T39" fmla="*/ 202 h 1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760" h="1976">
                <a:moveTo>
                  <a:pt x="2760" y="1767"/>
                </a:moveTo>
                <a:lnTo>
                  <a:pt x="2760" y="0"/>
                </a:lnTo>
                <a:lnTo>
                  <a:pt x="0" y="0"/>
                </a:lnTo>
                <a:lnTo>
                  <a:pt x="0" y="1767"/>
                </a:lnTo>
                <a:lnTo>
                  <a:pt x="1125" y="1767"/>
                </a:lnTo>
                <a:lnTo>
                  <a:pt x="1125" y="1883"/>
                </a:lnTo>
                <a:lnTo>
                  <a:pt x="538" y="1883"/>
                </a:lnTo>
                <a:lnTo>
                  <a:pt x="538" y="1976"/>
                </a:lnTo>
                <a:lnTo>
                  <a:pt x="2184" y="1976"/>
                </a:lnTo>
                <a:lnTo>
                  <a:pt x="2184" y="1883"/>
                </a:lnTo>
                <a:lnTo>
                  <a:pt x="1608" y="1883"/>
                </a:lnTo>
                <a:lnTo>
                  <a:pt x="1608" y="1767"/>
                </a:lnTo>
                <a:lnTo>
                  <a:pt x="2760" y="1767"/>
                </a:lnTo>
                <a:moveTo>
                  <a:pt x="110" y="110"/>
                </a:moveTo>
                <a:lnTo>
                  <a:pt x="2647" y="110"/>
                </a:lnTo>
                <a:lnTo>
                  <a:pt x="2647" y="1599"/>
                </a:lnTo>
                <a:lnTo>
                  <a:pt x="110" y="1599"/>
                </a:lnTo>
                <a:lnTo>
                  <a:pt x="110" y="110"/>
                </a:lnTo>
                <a:moveTo>
                  <a:pt x="202" y="202"/>
                </a:moveTo>
                <a:lnTo>
                  <a:pt x="202" y="20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11"/>
          <p:cNvSpPr>
            <a:spLocks noEditPoints="1"/>
          </p:cNvSpPr>
          <p:nvPr/>
        </p:nvSpPr>
        <p:spPr bwMode="auto">
          <a:xfrm>
            <a:off x="2381250" y="1464135"/>
            <a:ext cx="4381500" cy="3136900"/>
          </a:xfrm>
          <a:custGeom>
            <a:avLst/>
            <a:gdLst>
              <a:gd name="T0" fmla="*/ 2760 w 2760"/>
              <a:gd name="T1" fmla="*/ 1767 h 1976"/>
              <a:gd name="T2" fmla="*/ 2760 w 2760"/>
              <a:gd name="T3" fmla="*/ 0 h 1976"/>
              <a:gd name="T4" fmla="*/ 0 w 2760"/>
              <a:gd name="T5" fmla="*/ 0 h 1976"/>
              <a:gd name="T6" fmla="*/ 0 w 2760"/>
              <a:gd name="T7" fmla="*/ 1767 h 1976"/>
              <a:gd name="T8" fmla="*/ 1125 w 2760"/>
              <a:gd name="T9" fmla="*/ 1767 h 1976"/>
              <a:gd name="T10" fmla="*/ 1125 w 2760"/>
              <a:gd name="T11" fmla="*/ 1883 h 1976"/>
              <a:gd name="T12" fmla="*/ 538 w 2760"/>
              <a:gd name="T13" fmla="*/ 1883 h 1976"/>
              <a:gd name="T14" fmla="*/ 538 w 2760"/>
              <a:gd name="T15" fmla="*/ 1976 h 1976"/>
              <a:gd name="T16" fmla="*/ 2184 w 2760"/>
              <a:gd name="T17" fmla="*/ 1976 h 1976"/>
              <a:gd name="T18" fmla="*/ 2184 w 2760"/>
              <a:gd name="T19" fmla="*/ 1883 h 1976"/>
              <a:gd name="T20" fmla="*/ 1608 w 2760"/>
              <a:gd name="T21" fmla="*/ 1883 h 1976"/>
              <a:gd name="T22" fmla="*/ 1608 w 2760"/>
              <a:gd name="T23" fmla="*/ 1767 h 1976"/>
              <a:gd name="T24" fmla="*/ 2760 w 2760"/>
              <a:gd name="T25" fmla="*/ 1767 h 1976"/>
              <a:gd name="T26" fmla="*/ 110 w 2760"/>
              <a:gd name="T27" fmla="*/ 110 h 1976"/>
              <a:gd name="T28" fmla="*/ 2647 w 2760"/>
              <a:gd name="T29" fmla="*/ 110 h 1976"/>
              <a:gd name="T30" fmla="*/ 2647 w 2760"/>
              <a:gd name="T31" fmla="*/ 1599 h 1976"/>
              <a:gd name="T32" fmla="*/ 110 w 2760"/>
              <a:gd name="T33" fmla="*/ 1599 h 1976"/>
              <a:gd name="T34" fmla="*/ 110 w 2760"/>
              <a:gd name="T35" fmla="*/ 110 h 1976"/>
              <a:gd name="T36" fmla="*/ 202 w 2760"/>
              <a:gd name="T37" fmla="*/ 202 h 1976"/>
              <a:gd name="T38" fmla="*/ 202 w 2760"/>
              <a:gd name="T39" fmla="*/ 202 h 1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760" h="1976">
                <a:moveTo>
                  <a:pt x="2760" y="1767"/>
                </a:moveTo>
                <a:lnTo>
                  <a:pt x="2760" y="0"/>
                </a:lnTo>
                <a:lnTo>
                  <a:pt x="0" y="0"/>
                </a:lnTo>
                <a:lnTo>
                  <a:pt x="0" y="1767"/>
                </a:lnTo>
                <a:lnTo>
                  <a:pt x="1125" y="1767"/>
                </a:lnTo>
                <a:lnTo>
                  <a:pt x="1125" y="1883"/>
                </a:lnTo>
                <a:lnTo>
                  <a:pt x="538" y="1883"/>
                </a:lnTo>
                <a:lnTo>
                  <a:pt x="538" y="1976"/>
                </a:lnTo>
                <a:lnTo>
                  <a:pt x="2184" y="1976"/>
                </a:lnTo>
                <a:lnTo>
                  <a:pt x="2184" y="1883"/>
                </a:lnTo>
                <a:lnTo>
                  <a:pt x="1608" y="1883"/>
                </a:lnTo>
                <a:lnTo>
                  <a:pt x="1608" y="1767"/>
                </a:lnTo>
                <a:lnTo>
                  <a:pt x="2760" y="1767"/>
                </a:lnTo>
                <a:moveTo>
                  <a:pt x="110" y="110"/>
                </a:moveTo>
                <a:lnTo>
                  <a:pt x="2647" y="110"/>
                </a:lnTo>
                <a:lnTo>
                  <a:pt x="2647" y="1599"/>
                </a:lnTo>
                <a:lnTo>
                  <a:pt x="110" y="1599"/>
                </a:lnTo>
                <a:lnTo>
                  <a:pt x="110" y="110"/>
                </a:lnTo>
                <a:moveTo>
                  <a:pt x="202" y="202"/>
                </a:moveTo>
                <a:lnTo>
                  <a:pt x="202" y="20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953159"/>
          </a:xfrm>
        </p:spPr>
        <p:txBody>
          <a:bodyPr/>
          <a:lstStyle/>
          <a:p>
            <a:r>
              <a:rPr lang="en-US" dirty="0" smtClean="0"/>
              <a:t>Displaying Multiple Objects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B04F-7E26-4B3A-A5DD-BDD52A94754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6" name="Freeform 11"/>
          <p:cNvSpPr>
            <a:spLocks noEditPoints="1"/>
          </p:cNvSpPr>
          <p:nvPr/>
        </p:nvSpPr>
        <p:spPr bwMode="auto">
          <a:xfrm>
            <a:off x="2381250" y="1464135"/>
            <a:ext cx="4381500" cy="3136900"/>
          </a:xfrm>
          <a:custGeom>
            <a:avLst/>
            <a:gdLst>
              <a:gd name="T0" fmla="*/ 2760 w 2760"/>
              <a:gd name="T1" fmla="*/ 1767 h 1976"/>
              <a:gd name="T2" fmla="*/ 2760 w 2760"/>
              <a:gd name="T3" fmla="*/ 0 h 1976"/>
              <a:gd name="T4" fmla="*/ 0 w 2760"/>
              <a:gd name="T5" fmla="*/ 0 h 1976"/>
              <a:gd name="T6" fmla="*/ 0 w 2760"/>
              <a:gd name="T7" fmla="*/ 1767 h 1976"/>
              <a:gd name="T8" fmla="*/ 1125 w 2760"/>
              <a:gd name="T9" fmla="*/ 1767 h 1976"/>
              <a:gd name="T10" fmla="*/ 1125 w 2760"/>
              <a:gd name="T11" fmla="*/ 1883 h 1976"/>
              <a:gd name="T12" fmla="*/ 538 w 2760"/>
              <a:gd name="T13" fmla="*/ 1883 h 1976"/>
              <a:gd name="T14" fmla="*/ 538 w 2760"/>
              <a:gd name="T15" fmla="*/ 1976 h 1976"/>
              <a:gd name="T16" fmla="*/ 2184 w 2760"/>
              <a:gd name="T17" fmla="*/ 1976 h 1976"/>
              <a:gd name="T18" fmla="*/ 2184 w 2760"/>
              <a:gd name="T19" fmla="*/ 1883 h 1976"/>
              <a:gd name="T20" fmla="*/ 1608 w 2760"/>
              <a:gd name="T21" fmla="*/ 1883 h 1976"/>
              <a:gd name="T22" fmla="*/ 1608 w 2760"/>
              <a:gd name="T23" fmla="*/ 1767 h 1976"/>
              <a:gd name="T24" fmla="*/ 2760 w 2760"/>
              <a:gd name="T25" fmla="*/ 1767 h 1976"/>
              <a:gd name="T26" fmla="*/ 110 w 2760"/>
              <a:gd name="T27" fmla="*/ 110 h 1976"/>
              <a:gd name="T28" fmla="*/ 2647 w 2760"/>
              <a:gd name="T29" fmla="*/ 110 h 1976"/>
              <a:gd name="T30" fmla="*/ 2647 w 2760"/>
              <a:gd name="T31" fmla="*/ 1599 h 1976"/>
              <a:gd name="T32" fmla="*/ 110 w 2760"/>
              <a:gd name="T33" fmla="*/ 1599 h 1976"/>
              <a:gd name="T34" fmla="*/ 110 w 2760"/>
              <a:gd name="T35" fmla="*/ 110 h 1976"/>
              <a:gd name="T36" fmla="*/ 202 w 2760"/>
              <a:gd name="T37" fmla="*/ 202 h 1976"/>
              <a:gd name="T38" fmla="*/ 202 w 2760"/>
              <a:gd name="T39" fmla="*/ 202 h 1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760" h="1976">
                <a:moveTo>
                  <a:pt x="2760" y="1767"/>
                </a:moveTo>
                <a:lnTo>
                  <a:pt x="2760" y="0"/>
                </a:lnTo>
                <a:lnTo>
                  <a:pt x="0" y="0"/>
                </a:lnTo>
                <a:lnTo>
                  <a:pt x="0" y="1767"/>
                </a:lnTo>
                <a:lnTo>
                  <a:pt x="1125" y="1767"/>
                </a:lnTo>
                <a:lnTo>
                  <a:pt x="1125" y="1883"/>
                </a:lnTo>
                <a:lnTo>
                  <a:pt x="538" y="1883"/>
                </a:lnTo>
                <a:lnTo>
                  <a:pt x="538" y="1976"/>
                </a:lnTo>
                <a:lnTo>
                  <a:pt x="2184" y="1976"/>
                </a:lnTo>
                <a:lnTo>
                  <a:pt x="2184" y="1883"/>
                </a:lnTo>
                <a:lnTo>
                  <a:pt x="1608" y="1883"/>
                </a:lnTo>
                <a:lnTo>
                  <a:pt x="1608" y="1767"/>
                </a:lnTo>
                <a:lnTo>
                  <a:pt x="2760" y="1767"/>
                </a:lnTo>
                <a:moveTo>
                  <a:pt x="110" y="110"/>
                </a:moveTo>
                <a:lnTo>
                  <a:pt x="2647" y="110"/>
                </a:lnTo>
                <a:lnTo>
                  <a:pt x="2647" y="1599"/>
                </a:lnTo>
                <a:lnTo>
                  <a:pt x="110" y="1599"/>
                </a:lnTo>
                <a:lnTo>
                  <a:pt x="110" y="110"/>
                </a:lnTo>
                <a:moveTo>
                  <a:pt x="202" y="202"/>
                </a:moveTo>
                <a:lnTo>
                  <a:pt x="202" y="20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3010509" y="1832469"/>
            <a:ext cx="1664208" cy="166420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400"/>
          </a:p>
        </p:txBody>
      </p:sp>
      <p:sp>
        <p:nvSpPr>
          <p:cNvPr id="47" name="Rectangle 46"/>
          <p:cNvSpPr/>
          <p:nvPr/>
        </p:nvSpPr>
        <p:spPr>
          <a:xfrm>
            <a:off x="3828457" y="3211053"/>
            <a:ext cx="1373096" cy="548501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4377958" y="2922749"/>
            <a:ext cx="557784" cy="557784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/>
          </p:nvPr>
        </p:nvGraphicFramePr>
        <p:xfrm>
          <a:off x="4778269" y="4798235"/>
          <a:ext cx="2057608" cy="1649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1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6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Object title:</a:t>
                      </a:r>
                      <a:endParaRPr lang="en-US" sz="13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Circle 1</a:t>
                      </a:r>
                      <a:endParaRPr lang="en-US" sz="13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Shape: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circle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Center: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(400, 300)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Radius: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100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Color: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red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/>
          </p:nvPr>
        </p:nvGraphicFramePr>
        <p:xfrm>
          <a:off x="6924159" y="4798235"/>
          <a:ext cx="2057608" cy="1649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1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6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Object title:</a:t>
                      </a:r>
                      <a:endParaRPr lang="en-US" sz="13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Circle 2</a:t>
                      </a:r>
                      <a:endParaRPr lang="en-US" sz="13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Shape: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circle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Center: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(600, 400)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Radius: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100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Color: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orange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1" name="Oval 20"/>
          <p:cNvSpPr/>
          <p:nvPr/>
        </p:nvSpPr>
        <p:spPr>
          <a:xfrm>
            <a:off x="5476503" y="3482007"/>
            <a:ext cx="557784" cy="557784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/>
          </p:nvPr>
        </p:nvGraphicFramePr>
        <p:xfrm>
          <a:off x="2403949" y="4798235"/>
          <a:ext cx="2293050" cy="19401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2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07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Object title:</a:t>
                      </a:r>
                      <a:endParaRPr lang="en-US" sz="1300" dirty="0"/>
                    </a:p>
                  </a:txBody>
                  <a:tcPr marR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Rectangle 1</a:t>
                      </a:r>
                      <a:endParaRPr lang="en-US" sz="1300" dirty="0"/>
                    </a:p>
                  </a:txBody>
                  <a:tcPr marR="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Shape:</a:t>
                      </a:r>
                      <a:endParaRPr lang="en-US" sz="1300" dirty="0"/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rectangle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Corner</a:t>
                      </a:r>
                      <a:r>
                        <a:rPr lang="en-US" sz="1300" baseline="0" dirty="0" smtClean="0"/>
                        <a:t> location:</a:t>
                      </a:r>
                      <a:endParaRPr lang="en-US" sz="1300" dirty="0"/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(250,</a:t>
                      </a:r>
                      <a:r>
                        <a:rPr lang="en-US" sz="1300" baseline="0" dirty="0" smtClean="0"/>
                        <a:t> 30</a:t>
                      </a:r>
                      <a:r>
                        <a:rPr lang="en-US" sz="1300" dirty="0" smtClean="0"/>
                        <a:t>0)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Height:</a:t>
                      </a:r>
                      <a:endParaRPr lang="en-US" sz="1300" dirty="0"/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100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Width:</a:t>
                      </a:r>
                      <a:endParaRPr lang="en-US" sz="1300" dirty="0"/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250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Color:</a:t>
                      </a:r>
                      <a:endParaRPr lang="en-US" sz="1300" dirty="0"/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green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>
            <p:extLst/>
          </p:nvPr>
        </p:nvGraphicFramePr>
        <p:xfrm>
          <a:off x="123274" y="4798235"/>
          <a:ext cx="2195472" cy="2137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9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5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Object title:</a:t>
                      </a:r>
                      <a:endParaRPr lang="en-US" sz="13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Square 1</a:t>
                      </a:r>
                      <a:endParaRPr lang="en-US" sz="13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Shape: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square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Corner</a:t>
                      </a:r>
                      <a:r>
                        <a:rPr lang="en-US" sz="1300" baseline="0" dirty="0" smtClean="0"/>
                        <a:t> location: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(100,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dirty="0" smtClean="0"/>
                        <a:t>50)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Height: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300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Width: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300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Color: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blue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6974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5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5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25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75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7" grpId="0" animBg="1"/>
      <p:bldP spid="48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© 2017 - Brad Myers</a:t>
            </a:r>
            <a:endParaRPr lang="en-US" altLang="en-US" dirty="0"/>
          </a:p>
        </p:txBody>
      </p:sp>
      <p:grpSp>
        <p:nvGrpSpPr>
          <p:cNvPr id="34" name="Group 33"/>
          <p:cNvGrpSpPr/>
          <p:nvPr/>
        </p:nvGrpSpPr>
        <p:grpSpPr>
          <a:xfrm>
            <a:off x="2318746" y="1412973"/>
            <a:ext cx="4655088" cy="3363647"/>
            <a:chOff x="2318746" y="1412974"/>
            <a:chExt cx="4510498" cy="3259170"/>
          </a:xfrm>
        </p:grpSpPr>
        <p:pic>
          <p:nvPicPr>
            <p:cNvPr id="35" name="Picture 3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18746" y="1412974"/>
              <a:ext cx="4510498" cy="3259170"/>
            </a:xfrm>
            <a:prstGeom prst="rect">
              <a:avLst/>
            </a:prstGeom>
          </p:spPr>
        </p:pic>
        <p:sp>
          <p:nvSpPr>
            <p:cNvPr id="36" name="Rectangle 35"/>
            <p:cNvSpPr/>
            <p:nvPr/>
          </p:nvSpPr>
          <p:spPr>
            <a:xfrm>
              <a:off x="2449002" y="1540447"/>
              <a:ext cx="4245996" cy="26771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8" name="Rectangle 37"/>
          <p:cNvSpPr/>
          <p:nvPr/>
        </p:nvSpPr>
        <p:spPr>
          <a:xfrm>
            <a:off x="3010509" y="1832469"/>
            <a:ext cx="1664208" cy="166420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400"/>
          </a:p>
        </p:txBody>
      </p:sp>
      <p:sp>
        <p:nvSpPr>
          <p:cNvPr id="62" name="Freeform 61"/>
          <p:cNvSpPr/>
          <p:nvPr/>
        </p:nvSpPr>
        <p:spPr>
          <a:xfrm>
            <a:off x="3010509" y="1832469"/>
            <a:ext cx="1664208" cy="1664208"/>
          </a:xfrm>
          <a:custGeom>
            <a:avLst/>
            <a:gdLst>
              <a:gd name="connsiteX0" fmla="*/ 0 w 1664208"/>
              <a:gd name="connsiteY0" fmla="*/ 0 h 1664208"/>
              <a:gd name="connsiteX1" fmla="*/ 1664208 w 1664208"/>
              <a:gd name="connsiteY1" fmla="*/ 0 h 1664208"/>
              <a:gd name="connsiteX2" fmla="*/ 1664208 w 1664208"/>
              <a:gd name="connsiteY2" fmla="*/ 1090280 h 1664208"/>
              <a:gd name="connsiteX3" fmla="*/ 1367449 w 1664208"/>
              <a:gd name="connsiteY3" fmla="*/ 1090280 h 1664208"/>
              <a:gd name="connsiteX4" fmla="*/ 1367449 w 1664208"/>
              <a:gd name="connsiteY4" fmla="*/ 1664208 h 1664208"/>
              <a:gd name="connsiteX5" fmla="*/ 0 w 1664208"/>
              <a:gd name="connsiteY5" fmla="*/ 1664208 h 1664208"/>
              <a:gd name="connsiteX6" fmla="*/ 0 w 1664208"/>
              <a:gd name="connsiteY6" fmla="*/ 0 h 1664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64208" h="1664208">
                <a:moveTo>
                  <a:pt x="0" y="0"/>
                </a:moveTo>
                <a:lnTo>
                  <a:pt x="1664208" y="0"/>
                </a:lnTo>
                <a:lnTo>
                  <a:pt x="1664208" y="1090280"/>
                </a:lnTo>
                <a:lnTo>
                  <a:pt x="1367449" y="1090280"/>
                </a:lnTo>
                <a:lnTo>
                  <a:pt x="1367449" y="1664208"/>
                </a:lnTo>
                <a:lnTo>
                  <a:pt x="0" y="1664208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0" name="Table 29"/>
          <p:cNvGraphicFramePr>
            <a:graphicFrameLocks noGrp="1"/>
          </p:cNvGraphicFramePr>
          <p:nvPr>
            <p:extLst/>
          </p:nvPr>
        </p:nvGraphicFramePr>
        <p:xfrm>
          <a:off x="2402849" y="4798235"/>
          <a:ext cx="2293050" cy="19401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2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07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Object title:</a:t>
                      </a:r>
                      <a:endParaRPr lang="en-US" sz="1300" dirty="0"/>
                    </a:p>
                  </a:txBody>
                  <a:tcPr marR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Rectangle 1</a:t>
                      </a:r>
                      <a:endParaRPr lang="en-US" sz="1300" dirty="0"/>
                    </a:p>
                  </a:txBody>
                  <a:tcPr marR="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Shape:</a:t>
                      </a:r>
                      <a:endParaRPr lang="en-US" sz="1300" dirty="0"/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rectangle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Corner</a:t>
                      </a:r>
                      <a:r>
                        <a:rPr lang="en-US" sz="1300" baseline="0" dirty="0" smtClean="0"/>
                        <a:t> location:</a:t>
                      </a:r>
                      <a:endParaRPr lang="en-US" sz="1300" dirty="0"/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(250,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dirty="0" smtClean="0"/>
                        <a:t>300)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Height:</a:t>
                      </a:r>
                      <a:endParaRPr lang="en-US" sz="1300" dirty="0"/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100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Width:</a:t>
                      </a:r>
                      <a:endParaRPr lang="en-US" sz="1300" dirty="0"/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250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Color:</a:t>
                      </a:r>
                      <a:endParaRPr lang="en-US" sz="1300" dirty="0"/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green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/>
          </p:nvPr>
        </p:nvGraphicFramePr>
        <p:xfrm>
          <a:off x="123274" y="4798235"/>
          <a:ext cx="2195472" cy="2137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9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5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Object title:</a:t>
                      </a:r>
                      <a:endParaRPr lang="en-US" sz="13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Square 1</a:t>
                      </a:r>
                      <a:endParaRPr lang="en-US" sz="13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Shape: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square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Corner</a:t>
                      </a:r>
                      <a:r>
                        <a:rPr lang="en-US" sz="1300" baseline="0" dirty="0" smtClean="0"/>
                        <a:t> location: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(100,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dirty="0" smtClean="0"/>
                        <a:t>50)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Height: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300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Width: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300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Color: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blue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32" name="Table 31"/>
          <p:cNvGraphicFramePr>
            <a:graphicFrameLocks noGrp="1"/>
          </p:cNvGraphicFramePr>
          <p:nvPr>
            <p:extLst/>
          </p:nvPr>
        </p:nvGraphicFramePr>
        <p:xfrm>
          <a:off x="4777169" y="4798235"/>
          <a:ext cx="2057608" cy="1649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1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6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Object title:</a:t>
                      </a:r>
                      <a:endParaRPr lang="en-US" sz="13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Circle 1</a:t>
                      </a:r>
                      <a:endParaRPr lang="en-US" sz="13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Shape: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circle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Center: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(400, 300)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Radius: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100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Color: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red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3" name="Table 32"/>
          <p:cNvGraphicFramePr>
            <a:graphicFrameLocks noGrp="1"/>
          </p:cNvGraphicFramePr>
          <p:nvPr>
            <p:extLst/>
          </p:nvPr>
        </p:nvGraphicFramePr>
        <p:xfrm>
          <a:off x="6924159" y="4798235"/>
          <a:ext cx="2057608" cy="1649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1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6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Object title:</a:t>
                      </a:r>
                      <a:endParaRPr lang="en-US" sz="13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Circle 2</a:t>
                      </a:r>
                      <a:endParaRPr lang="en-US" sz="13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Shape: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circle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Center: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(600, 400)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Radius: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100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Color: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orange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273" y="122238"/>
            <a:ext cx="8858493" cy="842900"/>
          </a:xfrm>
        </p:spPr>
        <p:txBody>
          <a:bodyPr/>
          <a:lstStyle/>
          <a:p>
            <a:r>
              <a:rPr lang="en-US" dirty="0" smtClean="0"/>
              <a:t>Redrawing When Objects Are Moved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B04F-7E26-4B3A-A5DD-BDD52A94754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2" name="Content Placeholder 2"/>
          <p:cNvSpPr txBox="1">
            <a:spLocks/>
          </p:cNvSpPr>
          <p:nvPr/>
        </p:nvSpPr>
        <p:spPr>
          <a:xfrm>
            <a:off x="0" y="901774"/>
            <a:ext cx="9144000" cy="511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rgbClr val="00A4DE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rgbClr val="00A4DE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rgbClr val="00A4DE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rgbClr val="00A4DE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3000"/>
              </a:spcBef>
              <a:buClr>
                <a:srgbClr val="00B0F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Changing </a:t>
            </a:r>
            <a:r>
              <a:rPr lang="en-US" sz="2400" dirty="0" smtClean="0"/>
              <a:t>attributes of one object </a:t>
            </a:r>
            <a:r>
              <a:rPr lang="en-US" sz="2400" dirty="0"/>
              <a:t>may </a:t>
            </a:r>
            <a:r>
              <a:rPr lang="en-US" sz="2400" dirty="0" smtClean="0"/>
              <a:t>require redraw of others.</a:t>
            </a:r>
            <a:endParaRPr lang="en-US" sz="2400" dirty="0"/>
          </a:p>
        </p:txBody>
      </p:sp>
      <p:sp>
        <p:nvSpPr>
          <p:cNvPr id="47" name="Freeform 11"/>
          <p:cNvSpPr>
            <a:spLocks noEditPoints="1"/>
          </p:cNvSpPr>
          <p:nvPr/>
        </p:nvSpPr>
        <p:spPr bwMode="auto">
          <a:xfrm>
            <a:off x="2381250" y="1464135"/>
            <a:ext cx="4381500" cy="3136900"/>
          </a:xfrm>
          <a:custGeom>
            <a:avLst/>
            <a:gdLst>
              <a:gd name="T0" fmla="*/ 2760 w 2760"/>
              <a:gd name="T1" fmla="*/ 1767 h 1976"/>
              <a:gd name="T2" fmla="*/ 2760 w 2760"/>
              <a:gd name="T3" fmla="*/ 0 h 1976"/>
              <a:gd name="T4" fmla="*/ 0 w 2760"/>
              <a:gd name="T5" fmla="*/ 0 h 1976"/>
              <a:gd name="T6" fmla="*/ 0 w 2760"/>
              <a:gd name="T7" fmla="*/ 1767 h 1976"/>
              <a:gd name="T8" fmla="*/ 1125 w 2760"/>
              <a:gd name="T9" fmla="*/ 1767 h 1976"/>
              <a:gd name="T10" fmla="*/ 1125 w 2760"/>
              <a:gd name="T11" fmla="*/ 1883 h 1976"/>
              <a:gd name="T12" fmla="*/ 538 w 2760"/>
              <a:gd name="T13" fmla="*/ 1883 h 1976"/>
              <a:gd name="T14" fmla="*/ 538 w 2760"/>
              <a:gd name="T15" fmla="*/ 1976 h 1976"/>
              <a:gd name="T16" fmla="*/ 2184 w 2760"/>
              <a:gd name="T17" fmla="*/ 1976 h 1976"/>
              <a:gd name="T18" fmla="*/ 2184 w 2760"/>
              <a:gd name="T19" fmla="*/ 1883 h 1976"/>
              <a:gd name="T20" fmla="*/ 1608 w 2760"/>
              <a:gd name="T21" fmla="*/ 1883 h 1976"/>
              <a:gd name="T22" fmla="*/ 1608 w 2760"/>
              <a:gd name="T23" fmla="*/ 1767 h 1976"/>
              <a:gd name="T24" fmla="*/ 2760 w 2760"/>
              <a:gd name="T25" fmla="*/ 1767 h 1976"/>
              <a:gd name="T26" fmla="*/ 110 w 2760"/>
              <a:gd name="T27" fmla="*/ 110 h 1976"/>
              <a:gd name="T28" fmla="*/ 2647 w 2760"/>
              <a:gd name="T29" fmla="*/ 110 h 1976"/>
              <a:gd name="T30" fmla="*/ 2647 w 2760"/>
              <a:gd name="T31" fmla="*/ 1599 h 1976"/>
              <a:gd name="T32" fmla="*/ 110 w 2760"/>
              <a:gd name="T33" fmla="*/ 1599 h 1976"/>
              <a:gd name="T34" fmla="*/ 110 w 2760"/>
              <a:gd name="T35" fmla="*/ 110 h 1976"/>
              <a:gd name="T36" fmla="*/ 202 w 2760"/>
              <a:gd name="T37" fmla="*/ 202 h 1976"/>
              <a:gd name="T38" fmla="*/ 202 w 2760"/>
              <a:gd name="T39" fmla="*/ 202 h 1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760" h="1976">
                <a:moveTo>
                  <a:pt x="2760" y="1767"/>
                </a:moveTo>
                <a:lnTo>
                  <a:pt x="2760" y="0"/>
                </a:lnTo>
                <a:lnTo>
                  <a:pt x="0" y="0"/>
                </a:lnTo>
                <a:lnTo>
                  <a:pt x="0" y="1767"/>
                </a:lnTo>
                <a:lnTo>
                  <a:pt x="1125" y="1767"/>
                </a:lnTo>
                <a:lnTo>
                  <a:pt x="1125" y="1883"/>
                </a:lnTo>
                <a:lnTo>
                  <a:pt x="538" y="1883"/>
                </a:lnTo>
                <a:lnTo>
                  <a:pt x="538" y="1976"/>
                </a:lnTo>
                <a:lnTo>
                  <a:pt x="2184" y="1976"/>
                </a:lnTo>
                <a:lnTo>
                  <a:pt x="2184" y="1883"/>
                </a:lnTo>
                <a:lnTo>
                  <a:pt x="1608" y="1883"/>
                </a:lnTo>
                <a:lnTo>
                  <a:pt x="1608" y="1767"/>
                </a:lnTo>
                <a:lnTo>
                  <a:pt x="2760" y="1767"/>
                </a:lnTo>
                <a:moveTo>
                  <a:pt x="110" y="110"/>
                </a:moveTo>
                <a:lnTo>
                  <a:pt x="2647" y="110"/>
                </a:lnTo>
                <a:lnTo>
                  <a:pt x="2647" y="1599"/>
                </a:lnTo>
                <a:lnTo>
                  <a:pt x="110" y="1599"/>
                </a:lnTo>
                <a:lnTo>
                  <a:pt x="110" y="110"/>
                </a:lnTo>
                <a:moveTo>
                  <a:pt x="202" y="202"/>
                </a:moveTo>
                <a:lnTo>
                  <a:pt x="202" y="20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Freeform 11"/>
          <p:cNvSpPr>
            <a:spLocks noEditPoints="1"/>
          </p:cNvSpPr>
          <p:nvPr/>
        </p:nvSpPr>
        <p:spPr bwMode="auto">
          <a:xfrm>
            <a:off x="2381250" y="1464135"/>
            <a:ext cx="4381500" cy="3136900"/>
          </a:xfrm>
          <a:custGeom>
            <a:avLst/>
            <a:gdLst>
              <a:gd name="T0" fmla="*/ 2760 w 2760"/>
              <a:gd name="T1" fmla="*/ 1767 h 1976"/>
              <a:gd name="T2" fmla="*/ 2760 w 2760"/>
              <a:gd name="T3" fmla="*/ 0 h 1976"/>
              <a:gd name="T4" fmla="*/ 0 w 2760"/>
              <a:gd name="T5" fmla="*/ 0 h 1976"/>
              <a:gd name="T6" fmla="*/ 0 w 2760"/>
              <a:gd name="T7" fmla="*/ 1767 h 1976"/>
              <a:gd name="T8" fmla="*/ 1125 w 2760"/>
              <a:gd name="T9" fmla="*/ 1767 h 1976"/>
              <a:gd name="T10" fmla="*/ 1125 w 2760"/>
              <a:gd name="T11" fmla="*/ 1883 h 1976"/>
              <a:gd name="T12" fmla="*/ 538 w 2760"/>
              <a:gd name="T13" fmla="*/ 1883 h 1976"/>
              <a:gd name="T14" fmla="*/ 538 w 2760"/>
              <a:gd name="T15" fmla="*/ 1976 h 1976"/>
              <a:gd name="T16" fmla="*/ 2184 w 2760"/>
              <a:gd name="T17" fmla="*/ 1976 h 1976"/>
              <a:gd name="T18" fmla="*/ 2184 w 2760"/>
              <a:gd name="T19" fmla="*/ 1883 h 1976"/>
              <a:gd name="T20" fmla="*/ 1608 w 2760"/>
              <a:gd name="T21" fmla="*/ 1883 h 1976"/>
              <a:gd name="T22" fmla="*/ 1608 w 2760"/>
              <a:gd name="T23" fmla="*/ 1767 h 1976"/>
              <a:gd name="T24" fmla="*/ 2760 w 2760"/>
              <a:gd name="T25" fmla="*/ 1767 h 1976"/>
              <a:gd name="T26" fmla="*/ 110 w 2760"/>
              <a:gd name="T27" fmla="*/ 110 h 1976"/>
              <a:gd name="T28" fmla="*/ 2647 w 2760"/>
              <a:gd name="T29" fmla="*/ 110 h 1976"/>
              <a:gd name="T30" fmla="*/ 2647 w 2760"/>
              <a:gd name="T31" fmla="*/ 1599 h 1976"/>
              <a:gd name="T32" fmla="*/ 110 w 2760"/>
              <a:gd name="T33" fmla="*/ 1599 h 1976"/>
              <a:gd name="T34" fmla="*/ 110 w 2760"/>
              <a:gd name="T35" fmla="*/ 110 h 1976"/>
              <a:gd name="T36" fmla="*/ 202 w 2760"/>
              <a:gd name="T37" fmla="*/ 202 h 1976"/>
              <a:gd name="T38" fmla="*/ 202 w 2760"/>
              <a:gd name="T39" fmla="*/ 202 h 1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760" h="1976">
                <a:moveTo>
                  <a:pt x="2760" y="1767"/>
                </a:moveTo>
                <a:lnTo>
                  <a:pt x="2760" y="0"/>
                </a:lnTo>
                <a:lnTo>
                  <a:pt x="0" y="0"/>
                </a:lnTo>
                <a:lnTo>
                  <a:pt x="0" y="1767"/>
                </a:lnTo>
                <a:lnTo>
                  <a:pt x="1125" y="1767"/>
                </a:lnTo>
                <a:lnTo>
                  <a:pt x="1125" y="1883"/>
                </a:lnTo>
                <a:lnTo>
                  <a:pt x="538" y="1883"/>
                </a:lnTo>
                <a:lnTo>
                  <a:pt x="538" y="1976"/>
                </a:lnTo>
                <a:lnTo>
                  <a:pt x="2184" y="1976"/>
                </a:lnTo>
                <a:lnTo>
                  <a:pt x="2184" y="1883"/>
                </a:lnTo>
                <a:lnTo>
                  <a:pt x="1608" y="1883"/>
                </a:lnTo>
                <a:lnTo>
                  <a:pt x="1608" y="1767"/>
                </a:lnTo>
                <a:lnTo>
                  <a:pt x="2760" y="1767"/>
                </a:lnTo>
                <a:moveTo>
                  <a:pt x="110" y="110"/>
                </a:moveTo>
                <a:lnTo>
                  <a:pt x="2647" y="110"/>
                </a:lnTo>
                <a:lnTo>
                  <a:pt x="2647" y="1599"/>
                </a:lnTo>
                <a:lnTo>
                  <a:pt x="110" y="1599"/>
                </a:lnTo>
                <a:lnTo>
                  <a:pt x="110" y="110"/>
                </a:lnTo>
                <a:moveTo>
                  <a:pt x="202" y="202"/>
                </a:moveTo>
                <a:lnTo>
                  <a:pt x="202" y="20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Freeform 11"/>
          <p:cNvSpPr>
            <a:spLocks noEditPoints="1"/>
          </p:cNvSpPr>
          <p:nvPr/>
        </p:nvSpPr>
        <p:spPr bwMode="auto">
          <a:xfrm>
            <a:off x="2381250" y="1464135"/>
            <a:ext cx="4381500" cy="3136900"/>
          </a:xfrm>
          <a:custGeom>
            <a:avLst/>
            <a:gdLst>
              <a:gd name="T0" fmla="*/ 2760 w 2760"/>
              <a:gd name="T1" fmla="*/ 1767 h 1976"/>
              <a:gd name="T2" fmla="*/ 2760 w 2760"/>
              <a:gd name="T3" fmla="*/ 0 h 1976"/>
              <a:gd name="T4" fmla="*/ 0 w 2760"/>
              <a:gd name="T5" fmla="*/ 0 h 1976"/>
              <a:gd name="T6" fmla="*/ 0 w 2760"/>
              <a:gd name="T7" fmla="*/ 1767 h 1976"/>
              <a:gd name="T8" fmla="*/ 1125 w 2760"/>
              <a:gd name="T9" fmla="*/ 1767 h 1976"/>
              <a:gd name="T10" fmla="*/ 1125 w 2760"/>
              <a:gd name="T11" fmla="*/ 1883 h 1976"/>
              <a:gd name="T12" fmla="*/ 538 w 2760"/>
              <a:gd name="T13" fmla="*/ 1883 h 1976"/>
              <a:gd name="T14" fmla="*/ 538 w 2760"/>
              <a:gd name="T15" fmla="*/ 1976 h 1976"/>
              <a:gd name="T16" fmla="*/ 2184 w 2760"/>
              <a:gd name="T17" fmla="*/ 1976 h 1976"/>
              <a:gd name="T18" fmla="*/ 2184 w 2760"/>
              <a:gd name="T19" fmla="*/ 1883 h 1976"/>
              <a:gd name="T20" fmla="*/ 1608 w 2760"/>
              <a:gd name="T21" fmla="*/ 1883 h 1976"/>
              <a:gd name="T22" fmla="*/ 1608 w 2760"/>
              <a:gd name="T23" fmla="*/ 1767 h 1976"/>
              <a:gd name="T24" fmla="*/ 2760 w 2760"/>
              <a:gd name="T25" fmla="*/ 1767 h 1976"/>
              <a:gd name="T26" fmla="*/ 110 w 2760"/>
              <a:gd name="T27" fmla="*/ 110 h 1976"/>
              <a:gd name="T28" fmla="*/ 2647 w 2760"/>
              <a:gd name="T29" fmla="*/ 110 h 1976"/>
              <a:gd name="T30" fmla="*/ 2647 w 2760"/>
              <a:gd name="T31" fmla="*/ 1599 h 1976"/>
              <a:gd name="T32" fmla="*/ 110 w 2760"/>
              <a:gd name="T33" fmla="*/ 1599 h 1976"/>
              <a:gd name="T34" fmla="*/ 110 w 2760"/>
              <a:gd name="T35" fmla="*/ 110 h 1976"/>
              <a:gd name="T36" fmla="*/ 202 w 2760"/>
              <a:gd name="T37" fmla="*/ 202 h 1976"/>
              <a:gd name="T38" fmla="*/ 202 w 2760"/>
              <a:gd name="T39" fmla="*/ 202 h 1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760" h="1976">
                <a:moveTo>
                  <a:pt x="2760" y="1767"/>
                </a:moveTo>
                <a:lnTo>
                  <a:pt x="2760" y="0"/>
                </a:lnTo>
                <a:lnTo>
                  <a:pt x="0" y="0"/>
                </a:lnTo>
                <a:lnTo>
                  <a:pt x="0" y="1767"/>
                </a:lnTo>
                <a:lnTo>
                  <a:pt x="1125" y="1767"/>
                </a:lnTo>
                <a:lnTo>
                  <a:pt x="1125" y="1883"/>
                </a:lnTo>
                <a:lnTo>
                  <a:pt x="538" y="1883"/>
                </a:lnTo>
                <a:lnTo>
                  <a:pt x="538" y="1976"/>
                </a:lnTo>
                <a:lnTo>
                  <a:pt x="2184" y="1976"/>
                </a:lnTo>
                <a:lnTo>
                  <a:pt x="2184" y="1883"/>
                </a:lnTo>
                <a:lnTo>
                  <a:pt x="1608" y="1883"/>
                </a:lnTo>
                <a:lnTo>
                  <a:pt x="1608" y="1767"/>
                </a:lnTo>
                <a:lnTo>
                  <a:pt x="2760" y="1767"/>
                </a:lnTo>
                <a:moveTo>
                  <a:pt x="110" y="110"/>
                </a:moveTo>
                <a:lnTo>
                  <a:pt x="2647" y="110"/>
                </a:lnTo>
                <a:lnTo>
                  <a:pt x="2647" y="1599"/>
                </a:lnTo>
                <a:lnTo>
                  <a:pt x="110" y="1599"/>
                </a:lnTo>
                <a:lnTo>
                  <a:pt x="110" y="110"/>
                </a:lnTo>
                <a:moveTo>
                  <a:pt x="202" y="202"/>
                </a:moveTo>
                <a:lnTo>
                  <a:pt x="202" y="20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5867400" y="5583936"/>
            <a:ext cx="935041" cy="283464"/>
          </a:xfrm>
          <a:prstGeom prst="rect">
            <a:avLst/>
          </a:prstGeom>
          <a:solidFill>
            <a:srgbClr val="D2DEEF"/>
          </a:solidFill>
          <a:ln w="19050">
            <a:solidFill>
              <a:schemeClr val="tx1"/>
            </a:solidFill>
          </a:ln>
          <a:effectLst>
            <a:glow rad="228600">
              <a:srgbClr val="FFFF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defTabSz="914400"/>
            <a:r>
              <a:rPr lang="en-US" sz="1300" dirty="0" smtClean="0">
                <a:solidFill>
                  <a:prstClr val="black"/>
                </a:solidFill>
              </a:rPr>
              <a:t>(400, 75)</a:t>
            </a:r>
            <a:endParaRPr lang="en-US" sz="1300" dirty="0">
              <a:solidFill>
                <a:prstClr val="black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5476503" y="3482007"/>
            <a:ext cx="557784" cy="557784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828457" y="3211053"/>
            <a:ext cx="1373096" cy="548501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1" name="Freeform 70"/>
          <p:cNvSpPr/>
          <p:nvPr/>
        </p:nvSpPr>
        <p:spPr>
          <a:xfrm>
            <a:off x="3828457" y="3211054"/>
            <a:ext cx="1373096" cy="548501"/>
          </a:xfrm>
          <a:custGeom>
            <a:avLst/>
            <a:gdLst>
              <a:gd name="connsiteX0" fmla="*/ 0 w 1373096"/>
              <a:gd name="connsiteY0" fmla="*/ 0 h 548501"/>
              <a:gd name="connsiteX1" fmla="*/ 549501 w 1373096"/>
              <a:gd name="connsiteY1" fmla="*/ 0 h 548501"/>
              <a:gd name="connsiteX2" fmla="*/ 549501 w 1373096"/>
              <a:gd name="connsiteY2" fmla="*/ 269480 h 548501"/>
              <a:gd name="connsiteX3" fmla="*/ 1107285 w 1373096"/>
              <a:gd name="connsiteY3" fmla="*/ 269480 h 548501"/>
              <a:gd name="connsiteX4" fmla="*/ 1107285 w 1373096"/>
              <a:gd name="connsiteY4" fmla="*/ 0 h 548501"/>
              <a:gd name="connsiteX5" fmla="*/ 1373096 w 1373096"/>
              <a:gd name="connsiteY5" fmla="*/ 0 h 548501"/>
              <a:gd name="connsiteX6" fmla="*/ 1373096 w 1373096"/>
              <a:gd name="connsiteY6" fmla="*/ 548501 h 548501"/>
              <a:gd name="connsiteX7" fmla="*/ 0 w 1373096"/>
              <a:gd name="connsiteY7" fmla="*/ 548501 h 548501"/>
              <a:gd name="connsiteX8" fmla="*/ 0 w 1373096"/>
              <a:gd name="connsiteY8" fmla="*/ 0 h 548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73096" h="548501">
                <a:moveTo>
                  <a:pt x="0" y="0"/>
                </a:moveTo>
                <a:lnTo>
                  <a:pt x="549501" y="0"/>
                </a:lnTo>
                <a:lnTo>
                  <a:pt x="549501" y="269480"/>
                </a:lnTo>
                <a:lnTo>
                  <a:pt x="1107285" y="269480"/>
                </a:lnTo>
                <a:lnTo>
                  <a:pt x="1107285" y="0"/>
                </a:lnTo>
                <a:lnTo>
                  <a:pt x="1373096" y="0"/>
                </a:lnTo>
                <a:lnTo>
                  <a:pt x="1373096" y="548501"/>
                </a:lnTo>
                <a:lnTo>
                  <a:pt x="0" y="548501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377958" y="2922749"/>
            <a:ext cx="557784" cy="557784"/>
          </a:xfrm>
          <a:prstGeom prst="rect">
            <a:avLst/>
          </a:prstGeom>
          <a:noFill/>
          <a:ln w="12700">
            <a:solidFill>
              <a:schemeClr val="tx1"/>
            </a:solidFill>
            <a:prstDash val="lgDash"/>
          </a:ln>
          <a:effectLst>
            <a:glow rad="635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377958" y="2922749"/>
            <a:ext cx="557784" cy="557784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2664452" y="3477647"/>
            <a:ext cx="1946785" cy="533579"/>
            <a:chOff x="2448234" y="3532239"/>
            <a:chExt cx="1946785" cy="533579"/>
          </a:xfrm>
        </p:grpSpPr>
        <p:sp>
          <p:nvSpPr>
            <p:cNvPr id="58" name="TextBox 57"/>
            <p:cNvSpPr txBox="1"/>
            <p:nvPr/>
          </p:nvSpPr>
          <p:spPr>
            <a:xfrm>
              <a:off x="2448234" y="3788819"/>
              <a:ext cx="1715442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800" dirty="0" smtClean="0"/>
                <a:t>1</a:t>
              </a:r>
              <a:r>
                <a:rPr lang="en-US" sz="1800" baseline="30000" dirty="0" smtClean="0"/>
                <a:t>st</a:t>
              </a:r>
              <a:r>
                <a:rPr lang="en-US" sz="1800" dirty="0" smtClean="0"/>
                <a:t> Boundary Box</a:t>
              </a:r>
              <a:endParaRPr lang="en-US" sz="1800" dirty="0"/>
            </a:p>
          </p:txBody>
        </p:sp>
        <p:cxnSp>
          <p:nvCxnSpPr>
            <p:cNvPr id="5" name="Straight Connector 4"/>
            <p:cNvCxnSpPr/>
            <p:nvPr/>
          </p:nvCxnSpPr>
          <p:spPr>
            <a:xfrm flipV="1">
              <a:off x="4181168" y="3532239"/>
              <a:ext cx="213851" cy="3392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olid"/>
            </a:ln>
            <a:effectLst>
              <a:glow rad="635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66" name="Group 65"/>
          <p:cNvGrpSpPr/>
          <p:nvPr/>
        </p:nvGrpSpPr>
        <p:grpSpPr>
          <a:xfrm>
            <a:off x="4656850" y="2602131"/>
            <a:ext cx="3079746" cy="504119"/>
            <a:chOff x="4116961" y="1851513"/>
            <a:chExt cx="3079746" cy="504119"/>
          </a:xfrm>
          <a:effectLst>
            <a:outerShdw blurRad="101600" dist="635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7" name="Rectangle 66"/>
            <p:cNvSpPr/>
            <p:nvPr/>
          </p:nvSpPr>
          <p:spPr>
            <a:xfrm>
              <a:off x="4498845" y="1851514"/>
              <a:ext cx="2697862" cy="4836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615949" y="1917406"/>
              <a:ext cx="2580758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2000" dirty="0" smtClean="0"/>
                <a:t>Area must be redrawn</a:t>
              </a:r>
              <a:endParaRPr lang="en-US" sz="2000" dirty="0"/>
            </a:p>
          </p:txBody>
        </p:sp>
        <p:sp>
          <p:nvSpPr>
            <p:cNvPr id="69" name="Isosceles Triangle 35"/>
            <p:cNvSpPr/>
            <p:nvPr/>
          </p:nvSpPr>
          <p:spPr>
            <a:xfrm rot="16200000">
              <a:off x="4055843" y="1912631"/>
              <a:ext cx="504119" cy="381883"/>
            </a:xfrm>
            <a:custGeom>
              <a:avLst/>
              <a:gdLst>
                <a:gd name="connsiteX0" fmla="*/ 0 w 483695"/>
                <a:gd name="connsiteY0" fmla="*/ 289738 h 289738"/>
                <a:gd name="connsiteX1" fmla="*/ 241848 w 483695"/>
                <a:gd name="connsiteY1" fmla="*/ 0 h 289738"/>
                <a:gd name="connsiteX2" fmla="*/ 483695 w 483695"/>
                <a:gd name="connsiteY2" fmla="*/ 289738 h 289738"/>
                <a:gd name="connsiteX3" fmla="*/ 0 w 483695"/>
                <a:gd name="connsiteY3" fmla="*/ 289738 h 289738"/>
                <a:gd name="connsiteX0" fmla="*/ 126749 w 610444"/>
                <a:gd name="connsiteY0" fmla="*/ 374797 h 374797"/>
                <a:gd name="connsiteX1" fmla="*/ 0 w 610444"/>
                <a:gd name="connsiteY1" fmla="*/ 0 h 374797"/>
                <a:gd name="connsiteX2" fmla="*/ 610444 w 610444"/>
                <a:gd name="connsiteY2" fmla="*/ 374797 h 374797"/>
                <a:gd name="connsiteX3" fmla="*/ 126749 w 610444"/>
                <a:gd name="connsiteY3" fmla="*/ 374797 h 374797"/>
                <a:gd name="connsiteX0" fmla="*/ 20424 w 504119"/>
                <a:gd name="connsiteY0" fmla="*/ 381883 h 381883"/>
                <a:gd name="connsiteX1" fmla="*/ 0 w 504119"/>
                <a:gd name="connsiteY1" fmla="*/ 0 h 381883"/>
                <a:gd name="connsiteX2" fmla="*/ 504119 w 504119"/>
                <a:gd name="connsiteY2" fmla="*/ 381883 h 381883"/>
                <a:gd name="connsiteX3" fmla="*/ 20424 w 504119"/>
                <a:gd name="connsiteY3" fmla="*/ 381883 h 381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4119" h="381883">
                  <a:moveTo>
                    <a:pt x="20424" y="381883"/>
                  </a:moveTo>
                  <a:lnTo>
                    <a:pt x="0" y="0"/>
                  </a:lnTo>
                  <a:lnTo>
                    <a:pt x="504119" y="381883"/>
                  </a:lnTo>
                  <a:lnTo>
                    <a:pt x="20424" y="381883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1838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62" grpId="0" animBg="1"/>
      <p:bldP spid="56" grpId="0" animBg="1"/>
      <p:bldP spid="56" grpId="1" animBg="1"/>
      <p:bldP spid="39" grpId="0" animBg="1"/>
      <p:bldP spid="71" grpId="0" animBg="1"/>
      <p:bldP spid="54" grpId="0" animBg="1"/>
      <p:bldP spid="4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© 2017 - Brad Myers</a:t>
            </a:r>
            <a:endParaRPr lang="en-US" altLang="en-US" dirty="0"/>
          </a:p>
        </p:txBody>
      </p:sp>
      <p:grpSp>
        <p:nvGrpSpPr>
          <p:cNvPr id="55" name="Group 54"/>
          <p:cNvGrpSpPr/>
          <p:nvPr/>
        </p:nvGrpSpPr>
        <p:grpSpPr>
          <a:xfrm>
            <a:off x="2318746" y="1412973"/>
            <a:ext cx="4655088" cy="3363647"/>
            <a:chOff x="2318746" y="1412974"/>
            <a:chExt cx="4510498" cy="3259170"/>
          </a:xfrm>
        </p:grpSpPr>
        <p:pic>
          <p:nvPicPr>
            <p:cNvPr id="65" name="Picture 64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18746" y="1412974"/>
              <a:ext cx="4510498" cy="3259170"/>
            </a:xfrm>
            <a:prstGeom prst="rect">
              <a:avLst/>
            </a:prstGeom>
          </p:spPr>
        </p:pic>
        <p:sp>
          <p:nvSpPr>
            <p:cNvPr id="66" name="Rectangle 65"/>
            <p:cNvSpPr/>
            <p:nvPr/>
          </p:nvSpPr>
          <p:spPr>
            <a:xfrm>
              <a:off x="2449002" y="1540447"/>
              <a:ext cx="4245996" cy="26771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74" name="Rectangle 73"/>
          <p:cNvSpPr/>
          <p:nvPr/>
        </p:nvSpPr>
        <p:spPr>
          <a:xfrm>
            <a:off x="3010509" y="1832469"/>
            <a:ext cx="1664208" cy="166420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400"/>
          </a:p>
        </p:txBody>
      </p:sp>
      <p:sp>
        <p:nvSpPr>
          <p:cNvPr id="257" name="Freeform 256"/>
          <p:cNvSpPr/>
          <p:nvPr/>
        </p:nvSpPr>
        <p:spPr>
          <a:xfrm>
            <a:off x="3010509" y="1832469"/>
            <a:ext cx="1664208" cy="1664208"/>
          </a:xfrm>
          <a:custGeom>
            <a:avLst/>
            <a:gdLst>
              <a:gd name="connsiteX0" fmla="*/ 0 w 1664208"/>
              <a:gd name="connsiteY0" fmla="*/ 0 h 1664208"/>
              <a:gd name="connsiteX1" fmla="*/ 1664208 w 1664208"/>
              <a:gd name="connsiteY1" fmla="*/ 0 h 1664208"/>
              <a:gd name="connsiteX2" fmla="*/ 1664208 w 1664208"/>
              <a:gd name="connsiteY2" fmla="*/ 1090280 h 1664208"/>
              <a:gd name="connsiteX3" fmla="*/ 1367449 w 1664208"/>
              <a:gd name="connsiteY3" fmla="*/ 1090280 h 1664208"/>
              <a:gd name="connsiteX4" fmla="*/ 1367449 w 1664208"/>
              <a:gd name="connsiteY4" fmla="*/ 1664208 h 1664208"/>
              <a:gd name="connsiteX5" fmla="*/ 0 w 1664208"/>
              <a:gd name="connsiteY5" fmla="*/ 1664208 h 1664208"/>
              <a:gd name="connsiteX6" fmla="*/ 0 w 1664208"/>
              <a:gd name="connsiteY6" fmla="*/ 0 h 1664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64208" h="1664208">
                <a:moveTo>
                  <a:pt x="0" y="0"/>
                </a:moveTo>
                <a:lnTo>
                  <a:pt x="1664208" y="0"/>
                </a:lnTo>
                <a:lnTo>
                  <a:pt x="1664208" y="1090280"/>
                </a:lnTo>
                <a:lnTo>
                  <a:pt x="1367449" y="1090280"/>
                </a:lnTo>
                <a:lnTo>
                  <a:pt x="1367449" y="1664208"/>
                </a:lnTo>
                <a:lnTo>
                  <a:pt x="0" y="1664208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67" name="Table 66"/>
          <p:cNvGraphicFramePr>
            <a:graphicFrameLocks noGrp="1"/>
          </p:cNvGraphicFramePr>
          <p:nvPr>
            <p:extLst/>
          </p:nvPr>
        </p:nvGraphicFramePr>
        <p:xfrm>
          <a:off x="2402849" y="4798235"/>
          <a:ext cx="2293050" cy="19401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2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07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Object title:</a:t>
                      </a:r>
                      <a:endParaRPr lang="en-US" sz="1300" dirty="0"/>
                    </a:p>
                  </a:txBody>
                  <a:tcPr marR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Rectangle 1</a:t>
                      </a:r>
                      <a:endParaRPr lang="en-US" sz="1300" dirty="0"/>
                    </a:p>
                  </a:txBody>
                  <a:tcPr marR="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Shape:</a:t>
                      </a:r>
                      <a:endParaRPr lang="en-US" sz="1300" dirty="0"/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rectangle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Corner</a:t>
                      </a:r>
                      <a:r>
                        <a:rPr lang="en-US" sz="1300" baseline="0" dirty="0" smtClean="0"/>
                        <a:t> location:</a:t>
                      </a:r>
                      <a:endParaRPr lang="en-US" sz="1300" dirty="0"/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(250,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dirty="0" smtClean="0"/>
                        <a:t>300)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Height:</a:t>
                      </a:r>
                      <a:endParaRPr lang="en-US" sz="1300" dirty="0"/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100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Width:</a:t>
                      </a:r>
                      <a:endParaRPr lang="en-US" sz="1300" dirty="0"/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250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Color:</a:t>
                      </a:r>
                      <a:endParaRPr lang="en-US" sz="1300" dirty="0"/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green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1" name="Table 70"/>
          <p:cNvGraphicFramePr>
            <a:graphicFrameLocks noGrp="1"/>
          </p:cNvGraphicFramePr>
          <p:nvPr>
            <p:extLst/>
          </p:nvPr>
        </p:nvGraphicFramePr>
        <p:xfrm>
          <a:off x="123274" y="4798235"/>
          <a:ext cx="2195472" cy="2137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9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5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Object title:</a:t>
                      </a:r>
                      <a:endParaRPr lang="en-US" sz="13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Square 1</a:t>
                      </a:r>
                      <a:endParaRPr lang="en-US" sz="13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Shape: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square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Corner</a:t>
                      </a:r>
                      <a:r>
                        <a:rPr lang="en-US" sz="1300" baseline="0" dirty="0" smtClean="0"/>
                        <a:t> location: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(100,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dirty="0" smtClean="0"/>
                        <a:t>50)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Height: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300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Width: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300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Color: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blue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2" name="Table 71"/>
          <p:cNvGraphicFramePr>
            <a:graphicFrameLocks noGrp="1"/>
          </p:cNvGraphicFramePr>
          <p:nvPr>
            <p:extLst/>
          </p:nvPr>
        </p:nvGraphicFramePr>
        <p:xfrm>
          <a:off x="4777169" y="4798235"/>
          <a:ext cx="2057608" cy="1649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1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6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Object title:</a:t>
                      </a:r>
                      <a:endParaRPr lang="en-US" sz="13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Circle 1</a:t>
                      </a:r>
                      <a:endParaRPr lang="en-US" sz="13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Shape: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circle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Center: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(400, 75)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Radius: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100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Color: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red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3" name="Table 72"/>
          <p:cNvGraphicFramePr>
            <a:graphicFrameLocks noGrp="1"/>
          </p:cNvGraphicFramePr>
          <p:nvPr>
            <p:extLst/>
          </p:nvPr>
        </p:nvGraphicFramePr>
        <p:xfrm>
          <a:off x="6924159" y="4798235"/>
          <a:ext cx="2057608" cy="1649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1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6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Object title:</a:t>
                      </a:r>
                      <a:endParaRPr lang="en-US" sz="13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Circle 2</a:t>
                      </a:r>
                      <a:endParaRPr lang="en-US" sz="13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Shape: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circle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Center: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(600, 400)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Radius: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100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Color: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orange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2238"/>
            <a:ext cx="8001000" cy="821600"/>
          </a:xfrm>
        </p:spPr>
        <p:txBody>
          <a:bodyPr/>
          <a:lstStyle/>
          <a:p>
            <a:r>
              <a:rPr lang="en-US" dirty="0" smtClean="0"/>
              <a:t>Redrawing From Back To Front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B04F-7E26-4B3A-A5DD-BDD52A94754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0" y="901774"/>
            <a:ext cx="9144000" cy="511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rgbClr val="00A4DE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rgbClr val="00A4DE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rgbClr val="00A4DE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rgbClr val="00A4DE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3000"/>
              </a:spcBef>
              <a:buClr>
                <a:srgbClr val="00B0F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Redraw operations are </a:t>
            </a:r>
            <a:r>
              <a:rPr lang="en-US" sz="2400" dirty="0" smtClean="0"/>
              <a:t>required </a:t>
            </a:r>
            <a:r>
              <a:rPr lang="en-US" sz="2400" dirty="0"/>
              <a:t>for </a:t>
            </a:r>
            <a:r>
              <a:rPr lang="en-US" sz="2400" dirty="0" smtClean="0"/>
              <a:t>all affected objects.</a:t>
            </a:r>
            <a:endParaRPr lang="en-US" sz="2400" dirty="0"/>
          </a:p>
        </p:txBody>
      </p:sp>
      <p:sp>
        <p:nvSpPr>
          <p:cNvPr id="75" name="Oval 74"/>
          <p:cNvSpPr/>
          <p:nvPr/>
        </p:nvSpPr>
        <p:spPr>
          <a:xfrm>
            <a:off x="5476503" y="3482007"/>
            <a:ext cx="557784" cy="557784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3828457" y="3211053"/>
            <a:ext cx="1373096" cy="548501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7" name="Freeform 76"/>
          <p:cNvSpPr/>
          <p:nvPr/>
        </p:nvSpPr>
        <p:spPr>
          <a:xfrm>
            <a:off x="3828457" y="3211054"/>
            <a:ext cx="1373096" cy="548501"/>
          </a:xfrm>
          <a:custGeom>
            <a:avLst/>
            <a:gdLst>
              <a:gd name="connsiteX0" fmla="*/ 0 w 1373096"/>
              <a:gd name="connsiteY0" fmla="*/ 0 h 548501"/>
              <a:gd name="connsiteX1" fmla="*/ 549501 w 1373096"/>
              <a:gd name="connsiteY1" fmla="*/ 0 h 548501"/>
              <a:gd name="connsiteX2" fmla="*/ 549501 w 1373096"/>
              <a:gd name="connsiteY2" fmla="*/ 269480 h 548501"/>
              <a:gd name="connsiteX3" fmla="*/ 1107285 w 1373096"/>
              <a:gd name="connsiteY3" fmla="*/ 269480 h 548501"/>
              <a:gd name="connsiteX4" fmla="*/ 1107285 w 1373096"/>
              <a:gd name="connsiteY4" fmla="*/ 0 h 548501"/>
              <a:gd name="connsiteX5" fmla="*/ 1373096 w 1373096"/>
              <a:gd name="connsiteY5" fmla="*/ 0 h 548501"/>
              <a:gd name="connsiteX6" fmla="*/ 1373096 w 1373096"/>
              <a:gd name="connsiteY6" fmla="*/ 548501 h 548501"/>
              <a:gd name="connsiteX7" fmla="*/ 0 w 1373096"/>
              <a:gd name="connsiteY7" fmla="*/ 548501 h 548501"/>
              <a:gd name="connsiteX8" fmla="*/ 0 w 1373096"/>
              <a:gd name="connsiteY8" fmla="*/ 0 h 5485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373096" h="548501">
                <a:moveTo>
                  <a:pt x="0" y="0"/>
                </a:moveTo>
                <a:lnTo>
                  <a:pt x="549501" y="0"/>
                </a:lnTo>
                <a:lnTo>
                  <a:pt x="549501" y="269480"/>
                </a:lnTo>
                <a:lnTo>
                  <a:pt x="1107285" y="269480"/>
                </a:lnTo>
                <a:lnTo>
                  <a:pt x="1107285" y="0"/>
                </a:lnTo>
                <a:lnTo>
                  <a:pt x="1373096" y="0"/>
                </a:lnTo>
                <a:lnTo>
                  <a:pt x="1373096" y="548501"/>
                </a:lnTo>
                <a:lnTo>
                  <a:pt x="0" y="548501"/>
                </a:lnTo>
                <a:lnTo>
                  <a:pt x="0" y="0"/>
                </a:lnTo>
                <a:close/>
              </a:path>
            </a:pathLst>
          </a:custGeom>
          <a:solidFill>
            <a:srgbClr val="00B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8" name="Rectangle 77"/>
          <p:cNvSpPr/>
          <p:nvPr/>
        </p:nvSpPr>
        <p:spPr>
          <a:xfrm>
            <a:off x="4377958" y="2922749"/>
            <a:ext cx="557784" cy="557784"/>
          </a:xfrm>
          <a:prstGeom prst="rect">
            <a:avLst/>
          </a:prstGeom>
          <a:noFill/>
          <a:ln w="12700">
            <a:solidFill>
              <a:schemeClr val="tx1"/>
            </a:solidFill>
            <a:prstDash val="lgDash"/>
          </a:ln>
          <a:effectLst>
            <a:glow rad="635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60" name="Group 59"/>
          <p:cNvGrpSpPr/>
          <p:nvPr/>
        </p:nvGrpSpPr>
        <p:grpSpPr>
          <a:xfrm>
            <a:off x="2665099" y="3478979"/>
            <a:ext cx="1946785" cy="533579"/>
            <a:chOff x="2448234" y="3532239"/>
            <a:chExt cx="1946785" cy="533579"/>
          </a:xfrm>
        </p:grpSpPr>
        <p:sp>
          <p:nvSpPr>
            <p:cNvPr id="61" name="TextBox 60"/>
            <p:cNvSpPr txBox="1"/>
            <p:nvPr/>
          </p:nvSpPr>
          <p:spPr>
            <a:xfrm>
              <a:off x="2448234" y="3788819"/>
              <a:ext cx="1715442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800" dirty="0" smtClean="0"/>
                <a:t>1</a:t>
              </a:r>
              <a:r>
                <a:rPr lang="en-US" sz="1800" baseline="30000" dirty="0" smtClean="0"/>
                <a:t>st</a:t>
              </a:r>
              <a:r>
                <a:rPr lang="en-US" sz="1800" dirty="0" smtClean="0"/>
                <a:t> </a:t>
              </a:r>
              <a:r>
                <a:rPr lang="en-US" sz="1800" dirty="0"/>
                <a:t>Boundary Box</a:t>
              </a:r>
            </a:p>
          </p:txBody>
        </p:sp>
        <p:cxnSp>
          <p:nvCxnSpPr>
            <p:cNvPr id="62" name="Straight Connector 61"/>
            <p:cNvCxnSpPr/>
            <p:nvPr/>
          </p:nvCxnSpPr>
          <p:spPr>
            <a:xfrm flipV="1">
              <a:off x="4181168" y="3532239"/>
              <a:ext cx="213851" cy="33921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olid"/>
            </a:ln>
            <a:effectLst>
              <a:glow rad="635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110" name="Group 109"/>
          <p:cNvGrpSpPr/>
          <p:nvPr/>
        </p:nvGrpSpPr>
        <p:grpSpPr>
          <a:xfrm>
            <a:off x="1001060" y="2377427"/>
            <a:ext cx="3678120" cy="851763"/>
            <a:chOff x="4498845" y="1851511"/>
            <a:chExt cx="3678120" cy="851763"/>
          </a:xfrm>
          <a:effectLst>
            <a:outerShdw blurRad="101600" dist="635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11" name="Rectangle 110"/>
            <p:cNvSpPr/>
            <p:nvPr/>
          </p:nvSpPr>
          <p:spPr>
            <a:xfrm>
              <a:off x="4498845" y="1851514"/>
              <a:ext cx="3216009" cy="6528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4615949" y="1917406"/>
              <a:ext cx="3220399" cy="52322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sz="2000" dirty="0" smtClean="0"/>
                <a:t>Objects redrawn from back </a:t>
              </a:r>
              <a:br>
                <a:rPr lang="en-US" sz="2000" dirty="0" smtClean="0"/>
              </a:br>
              <a:r>
                <a:rPr lang="en-US" sz="2000" dirty="0" smtClean="0"/>
                <a:t>to front to repair “damage”</a:t>
              </a:r>
              <a:endParaRPr lang="en-US" sz="2000" dirty="0"/>
            </a:p>
          </p:txBody>
        </p:sp>
        <p:sp>
          <p:nvSpPr>
            <p:cNvPr id="113" name="Isosceles Triangle 35"/>
            <p:cNvSpPr/>
            <p:nvPr/>
          </p:nvSpPr>
          <p:spPr>
            <a:xfrm rot="5400000" flipH="1">
              <a:off x="7519584" y="2045893"/>
              <a:ext cx="851763" cy="462999"/>
            </a:xfrm>
            <a:custGeom>
              <a:avLst/>
              <a:gdLst>
                <a:gd name="connsiteX0" fmla="*/ 0 w 483695"/>
                <a:gd name="connsiteY0" fmla="*/ 289738 h 289738"/>
                <a:gd name="connsiteX1" fmla="*/ 241848 w 483695"/>
                <a:gd name="connsiteY1" fmla="*/ 0 h 289738"/>
                <a:gd name="connsiteX2" fmla="*/ 483695 w 483695"/>
                <a:gd name="connsiteY2" fmla="*/ 289738 h 289738"/>
                <a:gd name="connsiteX3" fmla="*/ 0 w 483695"/>
                <a:gd name="connsiteY3" fmla="*/ 289738 h 289738"/>
                <a:gd name="connsiteX0" fmla="*/ 126749 w 610444"/>
                <a:gd name="connsiteY0" fmla="*/ 374797 h 374797"/>
                <a:gd name="connsiteX1" fmla="*/ 0 w 610444"/>
                <a:gd name="connsiteY1" fmla="*/ 0 h 374797"/>
                <a:gd name="connsiteX2" fmla="*/ 610444 w 610444"/>
                <a:gd name="connsiteY2" fmla="*/ 374797 h 374797"/>
                <a:gd name="connsiteX3" fmla="*/ 126749 w 610444"/>
                <a:gd name="connsiteY3" fmla="*/ 374797 h 374797"/>
                <a:gd name="connsiteX0" fmla="*/ 20424 w 504119"/>
                <a:gd name="connsiteY0" fmla="*/ 381883 h 381883"/>
                <a:gd name="connsiteX1" fmla="*/ 0 w 504119"/>
                <a:gd name="connsiteY1" fmla="*/ 0 h 381883"/>
                <a:gd name="connsiteX2" fmla="*/ 504119 w 504119"/>
                <a:gd name="connsiteY2" fmla="*/ 381883 h 381883"/>
                <a:gd name="connsiteX3" fmla="*/ 20424 w 504119"/>
                <a:gd name="connsiteY3" fmla="*/ 381883 h 381883"/>
                <a:gd name="connsiteX0" fmla="*/ 145764 w 629459"/>
                <a:gd name="connsiteY0" fmla="*/ 462999 h 462999"/>
                <a:gd name="connsiteX1" fmla="*/ 0 w 629459"/>
                <a:gd name="connsiteY1" fmla="*/ 0 h 462999"/>
                <a:gd name="connsiteX2" fmla="*/ 629459 w 629459"/>
                <a:gd name="connsiteY2" fmla="*/ 462999 h 462999"/>
                <a:gd name="connsiteX3" fmla="*/ 145764 w 629459"/>
                <a:gd name="connsiteY3" fmla="*/ 462999 h 462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29459" h="462999">
                  <a:moveTo>
                    <a:pt x="145764" y="462999"/>
                  </a:moveTo>
                  <a:lnTo>
                    <a:pt x="0" y="0"/>
                  </a:lnTo>
                  <a:lnTo>
                    <a:pt x="629459" y="462999"/>
                  </a:lnTo>
                  <a:lnTo>
                    <a:pt x="145764" y="462999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4742491" y="2245372"/>
            <a:ext cx="1903783" cy="351144"/>
            <a:chOff x="2259893" y="3714674"/>
            <a:chExt cx="1903783" cy="351144"/>
          </a:xfrm>
        </p:grpSpPr>
        <p:sp>
          <p:nvSpPr>
            <p:cNvPr id="69" name="TextBox 68"/>
            <p:cNvSpPr txBox="1"/>
            <p:nvPr/>
          </p:nvSpPr>
          <p:spPr>
            <a:xfrm>
              <a:off x="2349583" y="3788819"/>
              <a:ext cx="1814093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800" dirty="0" smtClean="0"/>
                <a:t>2</a:t>
              </a:r>
              <a:r>
                <a:rPr lang="en-US" sz="1800" baseline="30000" dirty="0" smtClean="0"/>
                <a:t>nd</a:t>
              </a:r>
              <a:r>
                <a:rPr lang="en-US" sz="1800" dirty="0" smtClean="0"/>
                <a:t> </a:t>
              </a:r>
              <a:r>
                <a:rPr lang="en-US" sz="1800" dirty="0"/>
                <a:t>Boundary Box</a:t>
              </a:r>
            </a:p>
          </p:txBody>
        </p:sp>
        <p:cxnSp>
          <p:nvCxnSpPr>
            <p:cNvPr id="70" name="Straight Connector 69"/>
            <p:cNvCxnSpPr/>
            <p:nvPr/>
          </p:nvCxnSpPr>
          <p:spPr>
            <a:xfrm flipH="1" flipV="1">
              <a:off x="2259893" y="3714674"/>
              <a:ext cx="179381" cy="2181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olid"/>
            </a:ln>
            <a:effectLst>
              <a:glow rad="635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5748028" y="3269906"/>
            <a:ext cx="3215226" cy="504119"/>
            <a:chOff x="4116961" y="1851513"/>
            <a:chExt cx="3215226" cy="504119"/>
          </a:xfrm>
          <a:effectLst>
            <a:outerShdw blurRad="101600" dist="635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8" name="Rectangle 37"/>
            <p:cNvSpPr/>
            <p:nvPr/>
          </p:nvSpPr>
          <p:spPr>
            <a:xfrm>
              <a:off x="4498844" y="1851514"/>
              <a:ext cx="2811219" cy="4836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615949" y="1917406"/>
              <a:ext cx="2716238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2000" dirty="0"/>
                <a:t>This object not redrawn </a:t>
              </a:r>
            </a:p>
          </p:txBody>
        </p:sp>
        <p:sp>
          <p:nvSpPr>
            <p:cNvPr id="52" name="Isosceles Triangle 35"/>
            <p:cNvSpPr/>
            <p:nvPr/>
          </p:nvSpPr>
          <p:spPr>
            <a:xfrm rot="16200000">
              <a:off x="4055843" y="1912631"/>
              <a:ext cx="504119" cy="381883"/>
            </a:xfrm>
            <a:custGeom>
              <a:avLst/>
              <a:gdLst>
                <a:gd name="connsiteX0" fmla="*/ 0 w 483695"/>
                <a:gd name="connsiteY0" fmla="*/ 289738 h 289738"/>
                <a:gd name="connsiteX1" fmla="*/ 241848 w 483695"/>
                <a:gd name="connsiteY1" fmla="*/ 0 h 289738"/>
                <a:gd name="connsiteX2" fmla="*/ 483695 w 483695"/>
                <a:gd name="connsiteY2" fmla="*/ 289738 h 289738"/>
                <a:gd name="connsiteX3" fmla="*/ 0 w 483695"/>
                <a:gd name="connsiteY3" fmla="*/ 289738 h 289738"/>
                <a:gd name="connsiteX0" fmla="*/ 126749 w 610444"/>
                <a:gd name="connsiteY0" fmla="*/ 374797 h 374797"/>
                <a:gd name="connsiteX1" fmla="*/ 0 w 610444"/>
                <a:gd name="connsiteY1" fmla="*/ 0 h 374797"/>
                <a:gd name="connsiteX2" fmla="*/ 610444 w 610444"/>
                <a:gd name="connsiteY2" fmla="*/ 374797 h 374797"/>
                <a:gd name="connsiteX3" fmla="*/ 126749 w 610444"/>
                <a:gd name="connsiteY3" fmla="*/ 374797 h 374797"/>
                <a:gd name="connsiteX0" fmla="*/ 20424 w 504119"/>
                <a:gd name="connsiteY0" fmla="*/ 381883 h 381883"/>
                <a:gd name="connsiteX1" fmla="*/ 0 w 504119"/>
                <a:gd name="connsiteY1" fmla="*/ 0 h 381883"/>
                <a:gd name="connsiteX2" fmla="*/ 504119 w 504119"/>
                <a:gd name="connsiteY2" fmla="*/ 381883 h 381883"/>
                <a:gd name="connsiteX3" fmla="*/ 20424 w 504119"/>
                <a:gd name="connsiteY3" fmla="*/ 381883 h 3818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04119" h="381883">
                  <a:moveTo>
                    <a:pt x="20424" y="381883"/>
                  </a:moveTo>
                  <a:lnTo>
                    <a:pt x="0" y="0"/>
                  </a:lnTo>
                  <a:lnTo>
                    <a:pt x="504119" y="381883"/>
                  </a:lnTo>
                  <a:lnTo>
                    <a:pt x="20424" y="381883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59" name="Rectangle 258"/>
          <p:cNvSpPr/>
          <p:nvPr/>
        </p:nvSpPr>
        <p:spPr>
          <a:xfrm>
            <a:off x="4377958" y="1687588"/>
            <a:ext cx="557784" cy="557784"/>
          </a:xfrm>
          <a:prstGeom prst="rect">
            <a:avLst/>
          </a:prstGeom>
          <a:solidFill>
            <a:schemeClr val="bg1"/>
          </a:solidFill>
          <a:ln w="12700">
            <a:noFill/>
            <a:prstDash val="lgDash"/>
          </a:ln>
          <a:effectLst>
            <a:glow rad="635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4377958" y="1687588"/>
            <a:ext cx="557784" cy="557784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8" name="Rectangle 257"/>
          <p:cNvSpPr/>
          <p:nvPr/>
        </p:nvSpPr>
        <p:spPr>
          <a:xfrm>
            <a:off x="4377958" y="1687588"/>
            <a:ext cx="557784" cy="557784"/>
          </a:xfrm>
          <a:prstGeom prst="rect">
            <a:avLst/>
          </a:prstGeom>
          <a:noFill/>
          <a:ln w="12700">
            <a:solidFill>
              <a:schemeClr val="tx1"/>
            </a:solidFill>
            <a:prstDash val="lgDash"/>
          </a:ln>
          <a:effectLst>
            <a:glow rad="635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9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75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7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6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1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10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grpId="0" nodeType="withEffect">
                                  <p:stCondLst>
                                    <p:cond delay="10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10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xit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46" dur="10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6" grpId="0" animBg="1"/>
      <p:bldP spid="78" grpId="0" animBg="1"/>
      <p:bldP spid="259" grpId="0" animBg="1"/>
      <p:bldP spid="259" grpId="1" animBg="1"/>
      <p:bldP spid="80" grpId="0" animBg="1"/>
      <p:bldP spid="258" grpId="0" animBg="1"/>
      <p:bldP spid="25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© 2017 - Brad Myers</a:t>
            </a:r>
            <a:endParaRPr lang="en-US" altLang="en-US" dirty="0"/>
          </a:p>
        </p:txBody>
      </p:sp>
      <p:grpSp>
        <p:nvGrpSpPr>
          <p:cNvPr id="71" name="Group 70"/>
          <p:cNvGrpSpPr/>
          <p:nvPr/>
        </p:nvGrpSpPr>
        <p:grpSpPr>
          <a:xfrm>
            <a:off x="2318746" y="1412973"/>
            <a:ext cx="4655088" cy="3363647"/>
            <a:chOff x="2318746" y="1412974"/>
            <a:chExt cx="4510498" cy="3259170"/>
          </a:xfrm>
        </p:grpSpPr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18746" y="1412974"/>
              <a:ext cx="4510498" cy="3259170"/>
            </a:xfrm>
            <a:prstGeom prst="rect">
              <a:avLst/>
            </a:prstGeom>
          </p:spPr>
        </p:pic>
        <p:sp>
          <p:nvSpPr>
            <p:cNvPr id="73" name="Rectangle 72"/>
            <p:cNvSpPr/>
            <p:nvPr/>
          </p:nvSpPr>
          <p:spPr>
            <a:xfrm>
              <a:off x="2449002" y="1540447"/>
              <a:ext cx="4245996" cy="26771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63" name="Rectangle 62"/>
          <p:cNvSpPr/>
          <p:nvPr/>
        </p:nvSpPr>
        <p:spPr>
          <a:xfrm>
            <a:off x="6940597" y="4515387"/>
            <a:ext cx="2026422" cy="283464"/>
          </a:xfrm>
          <a:prstGeom prst="rect">
            <a:avLst/>
          </a:prstGeom>
          <a:solidFill>
            <a:srgbClr val="D2DEEF"/>
          </a:solidFill>
          <a:ln w="19050">
            <a:solidFill>
              <a:schemeClr val="tx1"/>
            </a:solidFill>
          </a:ln>
          <a:effectLst>
            <a:glow rad="228600">
              <a:srgbClr val="FFFF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defTabSz="914400"/>
            <a:r>
              <a:rPr lang="en-US" sz="1600" dirty="0" smtClean="0">
                <a:solidFill>
                  <a:prstClr val="black"/>
                </a:solidFill>
              </a:rPr>
              <a:t>DELETE</a:t>
            </a:r>
            <a:endParaRPr lang="en-US" sz="1600" dirty="0">
              <a:solidFill>
                <a:prstClr val="black"/>
              </a:solidFill>
            </a:endParaRP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/>
          </p:nvPr>
        </p:nvGraphicFramePr>
        <p:xfrm>
          <a:off x="2402849" y="4798235"/>
          <a:ext cx="2293050" cy="19401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22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07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Object title:</a:t>
                      </a:r>
                      <a:endParaRPr lang="en-US" sz="1300" dirty="0"/>
                    </a:p>
                  </a:txBody>
                  <a:tcPr marR="0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Rectangle 1</a:t>
                      </a:r>
                      <a:endParaRPr lang="en-US" sz="1300" dirty="0"/>
                    </a:p>
                  </a:txBody>
                  <a:tcPr marR="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Shape:</a:t>
                      </a:r>
                      <a:endParaRPr lang="en-US" sz="1300" dirty="0"/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rectangle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Corner</a:t>
                      </a:r>
                      <a:r>
                        <a:rPr lang="en-US" sz="1300" baseline="0" dirty="0" smtClean="0"/>
                        <a:t> location:</a:t>
                      </a:r>
                      <a:endParaRPr lang="en-US" sz="1300" dirty="0"/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(250,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dirty="0" smtClean="0"/>
                        <a:t>300)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Height:</a:t>
                      </a:r>
                      <a:endParaRPr lang="en-US" sz="1300" dirty="0"/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100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Width:</a:t>
                      </a:r>
                      <a:endParaRPr lang="en-US" sz="1300" dirty="0"/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250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Color:</a:t>
                      </a:r>
                      <a:endParaRPr lang="en-US" sz="1300" dirty="0"/>
                    </a:p>
                  </a:txBody>
                  <a:tcPr marR="0"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green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8" name="Table 67"/>
          <p:cNvGraphicFramePr>
            <a:graphicFrameLocks noGrp="1"/>
          </p:cNvGraphicFramePr>
          <p:nvPr>
            <p:extLst/>
          </p:nvPr>
        </p:nvGraphicFramePr>
        <p:xfrm>
          <a:off x="123274" y="4798235"/>
          <a:ext cx="2195472" cy="2137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9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5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Object title:</a:t>
                      </a:r>
                      <a:endParaRPr lang="en-US" sz="13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Square 1</a:t>
                      </a:r>
                      <a:endParaRPr lang="en-US" sz="1300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Shape: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square</a:t>
                      </a:r>
                      <a:endParaRPr lang="en-US" sz="1300" dirty="0"/>
                    </a:p>
                  </a:txBody>
                  <a:tcPr marR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Corner</a:t>
                      </a:r>
                      <a:r>
                        <a:rPr lang="en-US" sz="1300" baseline="0" dirty="0" smtClean="0"/>
                        <a:t> location: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(100,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dirty="0" smtClean="0"/>
                        <a:t>50)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Height: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300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Width: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300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Color: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blue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69" name="Table 68"/>
          <p:cNvGraphicFramePr>
            <a:graphicFrameLocks noGrp="1"/>
          </p:cNvGraphicFramePr>
          <p:nvPr>
            <p:extLst/>
          </p:nvPr>
        </p:nvGraphicFramePr>
        <p:xfrm>
          <a:off x="4777169" y="4798235"/>
          <a:ext cx="2057608" cy="1649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1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6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Object title:</a:t>
                      </a:r>
                      <a:endParaRPr lang="en-US" sz="13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Circle 1</a:t>
                      </a:r>
                      <a:endParaRPr lang="en-US" sz="13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Shape: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circle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Center: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(400, 75)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Radius: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100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Color: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red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0" name="Table 69"/>
          <p:cNvGraphicFramePr>
            <a:graphicFrameLocks noGrp="1"/>
          </p:cNvGraphicFramePr>
          <p:nvPr>
            <p:extLst/>
          </p:nvPr>
        </p:nvGraphicFramePr>
        <p:xfrm>
          <a:off x="6924159" y="4798235"/>
          <a:ext cx="2057608" cy="1649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15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60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Object title:</a:t>
                      </a:r>
                      <a:endParaRPr lang="en-US" sz="13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Circle 2</a:t>
                      </a:r>
                      <a:endParaRPr lang="en-US" sz="13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Shape: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circle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Center: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(600, 400)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Radius: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100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0485"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Color: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 smtClean="0"/>
                        <a:t>orange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122239"/>
            <a:ext cx="8981767" cy="821599"/>
          </a:xfrm>
        </p:spPr>
        <p:txBody>
          <a:bodyPr/>
          <a:lstStyle/>
          <a:p>
            <a:r>
              <a:rPr lang="en-US" dirty="0" smtClean="0"/>
              <a:t>Operations Requiring No Redrawing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BB04F-7E26-4B3A-A5DD-BDD52A94754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0" y="901774"/>
            <a:ext cx="9144000" cy="511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rgbClr val="00A4DE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rgbClr val="00A4DE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800"/>
              </a:spcBef>
              <a:buClr>
                <a:srgbClr val="00A4DE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rgbClr val="00A4DE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3000"/>
              </a:spcBef>
              <a:buClr>
                <a:srgbClr val="00B0F0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400" dirty="0"/>
              <a:t>Some operations may </a:t>
            </a:r>
            <a:r>
              <a:rPr lang="en-US" sz="2400" dirty="0" smtClean="0"/>
              <a:t>require that </a:t>
            </a:r>
            <a:r>
              <a:rPr lang="en-US" sz="2400" b="1" i="1" dirty="0" smtClean="0"/>
              <a:t>no</a:t>
            </a:r>
            <a:r>
              <a:rPr lang="en-US" sz="2400" i="1" dirty="0" smtClean="0"/>
              <a:t> </a:t>
            </a:r>
            <a:r>
              <a:rPr lang="en-US" sz="2400" dirty="0" smtClean="0"/>
              <a:t>objects be redrawn.</a:t>
            </a:r>
            <a:endParaRPr lang="en-US" sz="2400" i="1" dirty="0"/>
          </a:p>
        </p:txBody>
      </p:sp>
      <p:sp>
        <p:nvSpPr>
          <p:cNvPr id="43" name="Freeform 11"/>
          <p:cNvSpPr>
            <a:spLocks noEditPoints="1"/>
          </p:cNvSpPr>
          <p:nvPr/>
        </p:nvSpPr>
        <p:spPr bwMode="auto">
          <a:xfrm>
            <a:off x="2381250" y="1464135"/>
            <a:ext cx="4381500" cy="3136900"/>
          </a:xfrm>
          <a:custGeom>
            <a:avLst/>
            <a:gdLst>
              <a:gd name="T0" fmla="*/ 2760 w 2760"/>
              <a:gd name="T1" fmla="*/ 1767 h 1976"/>
              <a:gd name="T2" fmla="*/ 2760 w 2760"/>
              <a:gd name="T3" fmla="*/ 0 h 1976"/>
              <a:gd name="T4" fmla="*/ 0 w 2760"/>
              <a:gd name="T5" fmla="*/ 0 h 1976"/>
              <a:gd name="T6" fmla="*/ 0 w 2760"/>
              <a:gd name="T7" fmla="*/ 1767 h 1976"/>
              <a:gd name="T8" fmla="*/ 1125 w 2760"/>
              <a:gd name="T9" fmla="*/ 1767 h 1976"/>
              <a:gd name="T10" fmla="*/ 1125 w 2760"/>
              <a:gd name="T11" fmla="*/ 1883 h 1976"/>
              <a:gd name="T12" fmla="*/ 538 w 2760"/>
              <a:gd name="T13" fmla="*/ 1883 h 1976"/>
              <a:gd name="T14" fmla="*/ 538 w 2760"/>
              <a:gd name="T15" fmla="*/ 1976 h 1976"/>
              <a:gd name="T16" fmla="*/ 2184 w 2760"/>
              <a:gd name="T17" fmla="*/ 1976 h 1976"/>
              <a:gd name="T18" fmla="*/ 2184 w 2760"/>
              <a:gd name="T19" fmla="*/ 1883 h 1976"/>
              <a:gd name="T20" fmla="*/ 1608 w 2760"/>
              <a:gd name="T21" fmla="*/ 1883 h 1976"/>
              <a:gd name="T22" fmla="*/ 1608 w 2760"/>
              <a:gd name="T23" fmla="*/ 1767 h 1976"/>
              <a:gd name="T24" fmla="*/ 2760 w 2760"/>
              <a:gd name="T25" fmla="*/ 1767 h 1976"/>
              <a:gd name="T26" fmla="*/ 110 w 2760"/>
              <a:gd name="T27" fmla="*/ 110 h 1976"/>
              <a:gd name="T28" fmla="*/ 2647 w 2760"/>
              <a:gd name="T29" fmla="*/ 110 h 1976"/>
              <a:gd name="T30" fmla="*/ 2647 w 2760"/>
              <a:gd name="T31" fmla="*/ 1599 h 1976"/>
              <a:gd name="T32" fmla="*/ 110 w 2760"/>
              <a:gd name="T33" fmla="*/ 1599 h 1976"/>
              <a:gd name="T34" fmla="*/ 110 w 2760"/>
              <a:gd name="T35" fmla="*/ 110 h 1976"/>
              <a:gd name="T36" fmla="*/ 202 w 2760"/>
              <a:gd name="T37" fmla="*/ 202 h 1976"/>
              <a:gd name="T38" fmla="*/ 202 w 2760"/>
              <a:gd name="T39" fmla="*/ 202 h 1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760" h="1976">
                <a:moveTo>
                  <a:pt x="2760" y="1767"/>
                </a:moveTo>
                <a:lnTo>
                  <a:pt x="2760" y="0"/>
                </a:lnTo>
                <a:lnTo>
                  <a:pt x="0" y="0"/>
                </a:lnTo>
                <a:lnTo>
                  <a:pt x="0" y="1767"/>
                </a:lnTo>
                <a:lnTo>
                  <a:pt x="1125" y="1767"/>
                </a:lnTo>
                <a:lnTo>
                  <a:pt x="1125" y="1883"/>
                </a:lnTo>
                <a:lnTo>
                  <a:pt x="538" y="1883"/>
                </a:lnTo>
                <a:lnTo>
                  <a:pt x="538" y="1976"/>
                </a:lnTo>
                <a:lnTo>
                  <a:pt x="2184" y="1976"/>
                </a:lnTo>
                <a:lnTo>
                  <a:pt x="2184" y="1883"/>
                </a:lnTo>
                <a:lnTo>
                  <a:pt x="1608" y="1883"/>
                </a:lnTo>
                <a:lnTo>
                  <a:pt x="1608" y="1767"/>
                </a:lnTo>
                <a:lnTo>
                  <a:pt x="2760" y="1767"/>
                </a:lnTo>
                <a:moveTo>
                  <a:pt x="110" y="110"/>
                </a:moveTo>
                <a:lnTo>
                  <a:pt x="2647" y="110"/>
                </a:lnTo>
                <a:lnTo>
                  <a:pt x="2647" y="1599"/>
                </a:lnTo>
                <a:lnTo>
                  <a:pt x="110" y="1599"/>
                </a:lnTo>
                <a:lnTo>
                  <a:pt x="110" y="110"/>
                </a:lnTo>
                <a:moveTo>
                  <a:pt x="202" y="202"/>
                </a:moveTo>
                <a:lnTo>
                  <a:pt x="202" y="20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Freeform 11"/>
          <p:cNvSpPr>
            <a:spLocks noEditPoints="1"/>
          </p:cNvSpPr>
          <p:nvPr/>
        </p:nvSpPr>
        <p:spPr bwMode="auto">
          <a:xfrm>
            <a:off x="2381250" y="1464135"/>
            <a:ext cx="4381500" cy="3136900"/>
          </a:xfrm>
          <a:custGeom>
            <a:avLst/>
            <a:gdLst>
              <a:gd name="T0" fmla="*/ 2760 w 2760"/>
              <a:gd name="T1" fmla="*/ 1767 h 1976"/>
              <a:gd name="T2" fmla="*/ 2760 w 2760"/>
              <a:gd name="T3" fmla="*/ 0 h 1976"/>
              <a:gd name="T4" fmla="*/ 0 w 2760"/>
              <a:gd name="T5" fmla="*/ 0 h 1976"/>
              <a:gd name="T6" fmla="*/ 0 w 2760"/>
              <a:gd name="T7" fmla="*/ 1767 h 1976"/>
              <a:gd name="T8" fmla="*/ 1125 w 2760"/>
              <a:gd name="T9" fmla="*/ 1767 h 1976"/>
              <a:gd name="T10" fmla="*/ 1125 w 2760"/>
              <a:gd name="T11" fmla="*/ 1883 h 1976"/>
              <a:gd name="T12" fmla="*/ 538 w 2760"/>
              <a:gd name="T13" fmla="*/ 1883 h 1976"/>
              <a:gd name="T14" fmla="*/ 538 w 2760"/>
              <a:gd name="T15" fmla="*/ 1976 h 1976"/>
              <a:gd name="T16" fmla="*/ 2184 w 2760"/>
              <a:gd name="T17" fmla="*/ 1976 h 1976"/>
              <a:gd name="T18" fmla="*/ 2184 w 2760"/>
              <a:gd name="T19" fmla="*/ 1883 h 1976"/>
              <a:gd name="T20" fmla="*/ 1608 w 2760"/>
              <a:gd name="T21" fmla="*/ 1883 h 1976"/>
              <a:gd name="T22" fmla="*/ 1608 w 2760"/>
              <a:gd name="T23" fmla="*/ 1767 h 1976"/>
              <a:gd name="T24" fmla="*/ 2760 w 2760"/>
              <a:gd name="T25" fmla="*/ 1767 h 1976"/>
              <a:gd name="T26" fmla="*/ 110 w 2760"/>
              <a:gd name="T27" fmla="*/ 110 h 1976"/>
              <a:gd name="T28" fmla="*/ 2647 w 2760"/>
              <a:gd name="T29" fmla="*/ 110 h 1976"/>
              <a:gd name="T30" fmla="*/ 2647 w 2760"/>
              <a:gd name="T31" fmla="*/ 1599 h 1976"/>
              <a:gd name="T32" fmla="*/ 110 w 2760"/>
              <a:gd name="T33" fmla="*/ 1599 h 1976"/>
              <a:gd name="T34" fmla="*/ 110 w 2760"/>
              <a:gd name="T35" fmla="*/ 110 h 1976"/>
              <a:gd name="T36" fmla="*/ 202 w 2760"/>
              <a:gd name="T37" fmla="*/ 202 h 1976"/>
              <a:gd name="T38" fmla="*/ 202 w 2760"/>
              <a:gd name="T39" fmla="*/ 202 h 1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760" h="1976">
                <a:moveTo>
                  <a:pt x="2760" y="1767"/>
                </a:moveTo>
                <a:lnTo>
                  <a:pt x="2760" y="0"/>
                </a:lnTo>
                <a:lnTo>
                  <a:pt x="0" y="0"/>
                </a:lnTo>
                <a:lnTo>
                  <a:pt x="0" y="1767"/>
                </a:lnTo>
                <a:lnTo>
                  <a:pt x="1125" y="1767"/>
                </a:lnTo>
                <a:lnTo>
                  <a:pt x="1125" y="1883"/>
                </a:lnTo>
                <a:lnTo>
                  <a:pt x="538" y="1883"/>
                </a:lnTo>
                <a:lnTo>
                  <a:pt x="538" y="1976"/>
                </a:lnTo>
                <a:lnTo>
                  <a:pt x="2184" y="1976"/>
                </a:lnTo>
                <a:lnTo>
                  <a:pt x="2184" y="1883"/>
                </a:lnTo>
                <a:lnTo>
                  <a:pt x="1608" y="1883"/>
                </a:lnTo>
                <a:lnTo>
                  <a:pt x="1608" y="1767"/>
                </a:lnTo>
                <a:lnTo>
                  <a:pt x="2760" y="1767"/>
                </a:lnTo>
                <a:moveTo>
                  <a:pt x="110" y="110"/>
                </a:moveTo>
                <a:lnTo>
                  <a:pt x="2647" y="110"/>
                </a:lnTo>
                <a:lnTo>
                  <a:pt x="2647" y="1599"/>
                </a:lnTo>
                <a:lnTo>
                  <a:pt x="110" y="1599"/>
                </a:lnTo>
                <a:lnTo>
                  <a:pt x="110" y="110"/>
                </a:lnTo>
                <a:moveTo>
                  <a:pt x="202" y="202"/>
                </a:moveTo>
                <a:lnTo>
                  <a:pt x="202" y="20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Freeform 11"/>
          <p:cNvSpPr>
            <a:spLocks noEditPoints="1"/>
          </p:cNvSpPr>
          <p:nvPr/>
        </p:nvSpPr>
        <p:spPr bwMode="auto">
          <a:xfrm>
            <a:off x="2381250" y="1464135"/>
            <a:ext cx="4381500" cy="3136900"/>
          </a:xfrm>
          <a:custGeom>
            <a:avLst/>
            <a:gdLst>
              <a:gd name="T0" fmla="*/ 2760 w 2760"/>
              <a:gd name="T1" fmla="*/ 1767 h 1976"/>
              <a:gd name="T2" fmla="*/ 2760 w 2760"/>
              <a:gd name="T3" fmla="*/ 0 h 1976"/>
              <a:gd name="T4" fmla="*/ 0 w 2760"/>
              <a:gd name="T5" fmla="*/ 0 h 1976"/>
              <a:gd name="T6" fmla="*/ 0 w 2760"/>
              <a:gd name="T7" fmla="*/ 1767 h 1976"/>
              <a:gd name="T8" fmla="*/ 1125 w 2760"/>
              <a:gd name="T9" fmla="*/ 1767 h 1976"/>
              <a:gd name="T10" fmla="*/ 1125 w 2760"/>
              <a:gd name="T11" fmla="*/ 1883 h 1976"/>
              <a:gd name="T12" fmla="*/ 538 w 2760"/>
              <a:gd name="T13" fmla="*/ 1883 h 1976"/>
              <a:gd name="T14" fmla="*/ 538 w 2760"/>
              <a:gd name="T15" fmla="*/ 1976 h 1976"/>
              <a:gd name="T16" fmla="*/ 2184 w 2760"/>
              <a:gd name="T17" fmla="*/ 1976 h 1976"/>
              <a:gd name="T18" fmla="*/ 2184 w 2760"/>
              <a:gd name="T19" fmla="*/ 1883 h 1976"/>
              <a:gd name="T20" fmla="*/ 1608 w 2760"/>
              <a:gd name="T21" fmla="*/ 1883 h 1976"/>
              <a:gd name="T22" fmla="*/ 1608 w 2760"/>
              <a:gd name="T23" fmla="*/ 1767 h 1976"/>
              <a:gd name="T24" fmla="*/ 2760 w 2760"/>
              <a:gd name="T25" fmla="*/ 1767 h 1976"/>
              <a:gd name="T26" fmla="*/ 110 w 2760"/>
              <a:gd name="T27" fmla="*/ 110 h 1976"/>
              <a:gd name="T28" fmla="*/ 2647 w 2760"/>
              <a:gd name="T29" fmla="*/ 110 h 1976"/>
              <a:gd name="T30" fmla="*/ 2647 w 2760"/>
              <a:gd name="T31" fmla="*/ 1599 h 1976"/>
              <a:gd name="T32" fmla="*/ 110 w 2760"/>
              <a:gd name="T33" fmla="*/ 1599 h 1976"/>
              <a:gd name="T34" fmla="*/ 110 w 2760"/>
              <a:gd name="T35" fmla="*/ 110 h 1976"/>
              <a:gd name="T36" fmla="*/ 202 w 2760"/>
              <a:gd name="T37" fmla="*/ 202 h 1976"/>
              <a:gd name="T38" fmla="*/ 202 w 2760"/>
              <a:gd name="T39" fmla="*/ 202 h 1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760" h="1976">
                <a:moveTo>
                  <a:pt x="2760" y="1767"/>
                </a:moveTo>
                <a:lnTo>
                  <a:pt x="2760" y="0"/>
                </a:lnTo>
                <a:lnTo>
                  <a:pt x="0" y="0"/>
                </a:lnTo>
                <a:lnTo>
                  <a:pt x="0" y="1767"/>
                </a:lnTo>
                <a:lnTo>
                  <a:pt x="1125" y="1767"/>
                </a:lnTo>
                <a:lnTo>
                  <a:pt x="1125" y="1883"/>
                </a:lnTo>
                <a:lnTo>
                  <a:pt x="538" y="1883"/>
                </a:lnTo>
                <a:lnTo>
                  <a:pt x="538" y="1976"/>
                </a:lnTo>
                <a:lnTo>
                  <a:pt x="2184" y="1976"/>
                </a:lnTo>
                <a:lnTo>
                  <a:pt x="2184" y="1883"/>
                </a:lnTo>
                <a:lnTo>
                  <a:pt x="1608" y="1883"/>
                </a:lnTo>
                <a:lnTo>
                  <a:pt x="1608" y="1767"/>
                </a:lnTo>
                <a:lnTo>
                  <a:pt x="2760" y="1767"/>
                </a:lnTo>
                <a:moveTo>
                  <a:pt x="110" y="110"/>
                </a:moveTo>
                <a:lnTo>
                  <a:pt x="2647" y="110"/>
                </a:lnTo>
                <a:lnTo>
                  <a:pt x="2647" y="1599"/>
                </a:lnTo>
                <a:lnTo>
                  <a:pt x="110" y="1599"/>
                </a:lnTo>
                <a:lnTo>
                  <a:pt x="110" y="110"/>
                </a:lnTo>
                <a:moveTo>
                  <a:pt x="202" y="202"/>
                </a:moveTo>
                <a:lnTo>
                  <a:pt x="202" y="20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Freeform 11"/>
          <p:cNvSpPr>
            <a:spLocks noEditPoints="1"/>
          </p:cNvSpPr>
          <p:nvPr/>
        </p:nvSpPr>
        <p:spPr bwMode="auto">
          <a:xfrm>
            <a:off x="2381250" y="1464135"/>
            <a:ext cx="4381500" cy="3136900"/>
          </a:xfrm>
          <a:custGeom>
            <a:avLst/>
            <a:gdLst>
              <a:gd name="T0" fmla="*/ 2760 w 2760"/>
              <a:gd name="T1" fmla="*/ 1767 h 1976"/>
              <a:gd name="T2" fmla="*/ 2760 w 2760"/>
              <a:gd name="T3" fmla="*/ 0 h 1976"/>
              <a:gd name="T4" fmla="*/ 0 w 2760"/>
              <a:gd name="T5" fmla="*/ 0 h 1976"/>
              <a:gd name="T6" fmla="*/ 0 w 2760"/>
              <a:gd name="T7" fmla="*/ 1767 h 1976"/>
              <a:gd name="T8" fmla="*/ 1125 w 2760"/>
              <a:gd name="T9" fmla="*/ 1767 h 1976"/>
              <a:gd name="T10" fmla="*/ 1125 w 2760"/>
              <a:gd name="T11" fmla="*/ 1883 h 1976"/>
              <a:gd name="T12" fmla="*/ 538 w 2760"/>
              <a:gd name="T13" fmla="*/ 1883 h 1976"/>
              <a:gd name="T14" fmla="*/ 538 w 2760"/>
              <a:gd name="T15" fmla="*/ 1976 h 1976"/>
              <a:gd name="T16" fmla="*/ 2184 w 2760"/>
              <a:gd name="T17" fmla="*/ 1976 h 1976"/>
              <a:gd name="T18" fmla="*/ 2184 w 2760"/>
              <a:gd name="T19" fmla="*/ 1883 h 1976"/>
              <a:gd name="T20" fmla="*/ 1608 w 2760"/>
              <a:gd name="T21" fmla="*/ 1883 h 1976"/>
              <a:gd name="T22" fmla="*/ 1608 w 2760"/>
              <a:gd name="T23" fmla="*/ 1767 h 1976"/>
              <a:gd name="T24" fmla="*/ 2760 w 2760"/>
              <a:gd name="T25" fmla="*/ 1767 h 1976"/>
              <a:gd name="T26" fmla="*/ 110 w 2760"/>
              <a:gd name="T27" fmla="*/ 110 h 1976"/>
              <a:gd name="T28" fmla="*/ 2647 w 2760"/>
              <a:gd name="T29" fmla="*/ 110 h 1976"/>
              <a:gd name="T30" fmla="*/ 2647 w 2760"/>
              <a:gd name="T31" fmla="*/ 1599 h 1976"/>
              <a:gd name="T32" fmla="*/ 110 w 2760"/>
              <a:gd name="T33" fmla="*/ 1599 h 1976"/>
              <a:gd name="T34" fmla="*/ 110 w 2760"/>
              <a:gd name="T35" fmla="*/ 110 h 1976"/>
              <a:gd name="T36" fmla="*/ 202 w 2760"/>
              <a:gd name="T37" fmla="*/ 202 h 1976"/>
              <a:gd name="T38" fmla="*/ 202 w 2760"/>
              <a:gd name="T39" fmla="*/ 202 h 1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760" h="1976">
                <a:moveTo>
                  <a:pt x="2760" y="1767"/>
                </a:moveTo>
                <a:lnTo>
                  <a:pt x="2760" y="0"/>
                </a:lnTo>
                <a:lnTo>
                  <a:pt x="0" y="0"/>
                </a:lnTo>
                <a:lnTo>
                  <a:pt x="0" y="1767"/>
                </a:lnTo>
                <a:lnTo>
                  <a:pt x="1125" y="1767"/>
                </a:lnTo>
                <a:lnTo>
                  <a:pt x="1125" y="1883"/>
                </a:lnTo>
                <a:lnTo>
                  <a:pt x="538" y="1883"/>
                </a:lnTo>
                <a:lnTo>
                  <a:pt x="538" y="1976"/>
                </a:lnTo>
                <a:lnTo>
                  <a:pt x="2184" y="1976"/>
                </a:lnTo>
                <a:lnTo>
                  <a:pt x="2184" y="1883"/>
                </a:lnTo>
                <a:lnTo>
                  <a:pt x="1608" y="1883"/>
                </a:lnTo>
                <a:lnTo>
                  <a:pt x="1608" y="1767"/>
                </a:lnTo>
                <a:lnTo>
                  <a:pt x="2760" y="1767"/>
                </a:lnTo>
                <a:moveTo>
                  <a:pt x="110" y="110"/>
                </a:moveTo>
                <a:lnTo>
                  <a:pt x="2647" y="110"/>
                </a:lnTo>
                <a:lnTo>
                  <a:pt x="2647" y="1599"/>
                </a:lnTo>
                <a:lnTo>
                  <a:pt x="110" y="1599"/>
                </a:lnTo>
                <a:lnTo>
                  <a:pt x="110" y="110"/>
                </a:lnTo>
                <a:moveTo>
                  <a:pt x="202" y="202"/>
                </a:moveTo>
                <a:lnTo>
                  <a:pt x="202" y="20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Freeform 11"/>
          <p:cNvSpPr>
            <a:spLocks noEditPoints="1"/>
          </p:cNvSpPr>
          <p:nvPr/>
        </p:nvSpPr>
        <p:spPr bwMode="auto">
          <a:xfrm>
            <a:off x="2381250" y="1464135"/>
            <a:ext cx="4381500" cy="3136900"/>
          </a:xfrm>
          <a:custGeom>
            <a:avLst/>
            <a:gdLst>
              <a:gd name="T0" fmla="*/ 2760 w 2760"/>
              <a:gd name="T1" fmla="*/ 1767 h 1976"/>
              <a:gd name="T2" fmla="*/ 2760 w 2760"/>
              <a:gd name="T3" fmla="*/ 0 h 1976"/>
              <a:gd name="T4" fmla="*/ 0 w 2760"/>
              <a:gd name="T5" fmla="*/ 0 h 1976"/>
              <a:gd name="T6" fmla="*/ 0 w 2760"/>
              <a:gd name="T7" fmla="*/ 1767 h 1976"/>
              <a:gd name="T8" fmla="*/ 1125 w 2760"/>
              <a:gd name="T9" fmla="*/ 1767 h 1976"/>
              <a:gd name="T10" fmla="*/ 1125 w 2760"/>
              <a:gd name="T11" fmla="*/ 1883 h 1976"/>
              <a:gd name="T12" fmla="*/ 538 w 2760"/>
              <a:gd name="T13" fmla="*/ 1883 h 1976"/>
              <a:gd name="T14" fmla="*/ 538 w 2760"/>
              <a:gd name="T15" fmla="*/ 1976 h 1976"/>
              <a:gd name="T16" fmla="*/ 2184 w 2760"/>
              <a:gd name="T17" fmla="*/ 1976 h 1976"/>
              <a:gd name="T18" fmla="*/ 2184 w 2760"/>
              <a:gd name="T19" fmla="*/ 1883 h 1976"/>
              <a:gd name="T20" fmla="*/ 1608 w 2760"/>
              <a:gd name="T21" fmla="*/ 1883 h 1976"/>
              <a:gd name="T22" fmla="*/ 1608 w 2760"/>
              <a:gd name="T23" fmla="*/ 1767 h 1976"/>
              <a:gd name="T24" fmla="*/ 2760 w 2760"/>
              <a:gd name="T25" fmla="*/ 1767 h 1976"/>
              <a:gd name="T26" fmla="*/ 110 w 2760"/>
              <a:gd name="T27" fmla="*/ 110 h 1976"/>
              <a:gd name="T28" fmla="*/ 2647 w 2760"/>
              <a:gd name="T29" fmla="*/ 110 h 1976"/>
              <a:gd name="T30" fmla="*/ 2647 w 2760"/>
              <a:gd name="T31" fmla="*/ 1599 h 1976"/>
              <a:gd name="T32" fmla="*/ 110 w 2760"/>
              <a:gd name="T33" fmla="*/ 1599 h 1976"/>
              <a:gd name="T34" fmla="*/ 110 w 2760"/>
              <a:gd name="T35" fmla="*/ 110 h 1976"/>
              <a:gd name="T36" fmla="*/ 202 w 2760"/>
              <a:gd name="T37" fmla="*/ 202 h 1976"/>
              <a:gd name="T38" fmla="*/ 202 w 2760"/>
              <a:gd name="T39" fmla="*/ 202 h 1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760" h="1976">
                <a:moveTo>
                  <a:pt x="2760" y="1767"/>
                </a:moveTo>
                <a:lnTo>
                  <a:pt x="2760" y="0"/>
                </a:lnTo>
                <a:lnTo>
                  <a:pt x="0" y="0"/>
                </a:lnTo>
                <a:lnTo>
                  <a:pt x="0" y="1767"/>
                </a:lnTo>
                <a:lnTo>
                  <a:pt x="1125" y="1767"/>
                </a:lnTo>
                <a:lnTo>
                  <a:pt x="1125" y="1883"/>
                </a:lnTo>
                <a:lnTo>
                  <a:pt x="538" y="1883"/>
                </a:lnTo>
                <a:lnTo>
                  <a:pt x="538" y="1976"/>
                </a:lnTo>
                <a:lnTo>
                  <a:pt x="2184" y="1976"/>
                </a:lnTo>
                <a:lnTo>
                  <a:pt x="2184" y="1883"/>
                </a:lnTo>
                <a:lnTo>
                  <a:pt x="1608" y="1883"/>
                </a:lnTo>
                <a:lnTo>
                  <a:pt x="1608" y="1767"/>
                </a:lnTo>
                <a:lnTo>
                  <a:pt x="2760" y="1767"/>
                </a:lnTo>
                <a:moveTo>
                  <a:pt x="110" y="110"/>
                </a:moveTo>
                <a:lnTo>
                  <a:pt x="2647" y="110"/>
                </a:lnTo>
                <a:lnTo>
                  <a:pt x="2647" y="1599"/>
                </a:lnTo>
                <a:lnTo>
                  <a:pt x="110" y="1599"/>
                </a:lnTo>
                <a:lnTo>
                  <a:pt x="110" y="110"/>
                </a:lnTo>
                <a:moveTo>
                  <a:pt x="202" y="202"/>
                </a:moveTo>
                <a:lnTo>
                  <a:pt x="202" y="20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Freeform 11"/>
          <p:cNvSpPr>
            <a:spLocks noEditPoints="1"/>
          </p:cNvSpPr>
          <p:nvPr/>
        </p:nvSpPr>
        <p:spPr bwMode="auto">
          <a:xfrm>
            <a:off x="2381250" y="1464135"/>
            <a:ext cx="4381500" cy="3136900"/>
          </a:xfrm>
          <a:custGeom>
            <a:avLst/>
            <a:gdLst>
              <a:gd name="T0" fmla="*/ 2760 w 2760"/>
              <a:gd name="T1" fmla="*/ 1767 h 1976"/>
              <a:gd name="T2" fmla="*/ 2760 w 2760"/>
              <a:gd name="T3" fmla="*/ 0 h 1976"/>
              <a:gd name="T4" fmla="*/ 0 w 2760"/>
              <a:gd name="T5" fmla="*/ 0 h 1976"/>
              <a:gd name="T6" fmla="*/ 0 w 2760"/>
              <a:gd name="T7" fmla="*/ 1767 h 1976"/>
              <a:gd name="T8" fmla="*/ 1125 w 2760"/>
              <a:gd name="T9" fmla="*/ 1767 h 1976"/>
              <a:gd name="T10" fmla="*/ 1125 w 2760"/>
              <a:gd name="T11" fmla="*/ 1883 h 1976"/>
              <a:gd name="T12" fmla="*/ 538 w 2760"/>
              <a:gd name="T13" fmla="*/ 1883 h 1976"/>
              <a:gd name="T14" fmla="*/ 538 w 2760"/>
              <a:gd name="T15" fmla="*/ 1976 h 1976"/>
              <a:gd name="T16" fmla="*/ 2184 w 2760"/>
              <a:gd name="T17" fmla="*/ 1976 h 1976"/>
              <a:gd name="T18" fmla="*/ 2184 w 2760"/>
              <a:gd name="T19" fmla="*/ 1883 h 1976"/>
              <a:gd name="T20" fmla="*/ 1608 w 2760"/>
              <a:gd name="T21" fmla="*/ 1883 h 1976"/>
              <a:gd name="T22" fmla="*/ 1608 w 2760"/>
              <a:gd name="T23" fmla="*/ 1767 h 1976"/>
              <a:gd name="T24" fmla="*/ 2760 w 2760"/>
              <a:gd name="T25" fmla="*/ 1767 h 1976"/>
              <a:gd name="T26" fmla="*/ 110 w 2760"/>
              <a:gd name="T27" fmla="*/ 110 h 1976"/>
              <a:gd name="T28" fmla="*/ 2647 w 2760"/>
              <a:gd name="T29" fmla="*/ 110 h 1976"/>
              <a:gd name="T30" fmla="*/ 2647 w 2760"/>
              <a:gd name="T31" fmla="*/ 1599 h 1976"/>
              <a:gd name="T32" fmla="*/ 110 w 2760"/>
              <a:gd name="T33" fmla="*/ 1599 h 1976"/>
              <a:gd name="T34" fmla="*/ 110 w 2760"/>
              <a:gd name="T35" fmla="*/ 110 h 1976"/>
              <a:gd name="T36" fmla="*/ 202 w 2760"/>
              <a:gd name="T37" fmla="*/ 202 h 1976"/>
              <a:gd name="T38" fmla="*/ 202 w 2760"/>
              <a:gd name="T39" fmla="*/ 202 h 1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760" h="1976">
                <a:moveTo>
                  <a:pt x="2760" y="1767"/>
                </a:moveTo>
                <a:lnTo>
                  <a:pt x="2760" y="0"/>
                </a:lnTo>
                <a:lnTo>
                  <a:pt x="0" y="0"/>
                </a:lnTo>
                <a:lnTo>
                  <a:pt x="0" y="1767"/>
                </a:lnTo>
                <a:lnTo>
                  <a:pt x="1125" y="1767"/>
                </a:lnTo>
                <a:lnTo>
                  <a:pt x="1125" y="1883"/>
                </a:lnTo>
                <a:lnTo>
                  <a:pt x="538" y="1883"/>
                </a:lnTo>
                <a:lnTo>
                  <a:pt x="538" y="1976"/>
                </a:lnTo>
                <a:lnTo>
                  <a:pt x="2184" y="1976"/>
                </a:lnTo>
                <a:lnTo>
                  <a:pt x="2184" y="1883"/>
                </a:lnTo>
                <a:lnTo>
                  <a:pt x="1608" y="1883"/>
                </a:lnTo>
                <a:lnTo>
                  <a:pt x="1608" y="1767"/>
                </a:lnTo>
                <a:lnTo>
                  <a:pt x="2760" y="1767"/>
                </a:lnTo>
                <a:moveTo>
                  <a:pt x="110" y="110"/>
                </a:moveTo>
                <a:lnTo>
                  <a:pt x="2647" y="110"/>
                </a:lnTo>
                <a:lnTo>
                  <a:pt x="2647" y="1599"/>
                </a:lnTo>
                <a:lnTo>
                  <a:pt x="110" y="1599"/>
                </a:lnTo>
                <a:lnTo>
                  <a:pt x="110" y="110"/>
                </a:lnTo>
                <a:moveTo>
                  <a:pt x="202" y="202"/>
                </a:moveTo>
                <a:lnTo>
                  <a:pt x="202" y="20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5" name="Group 54"/>
          <p:cNvGrpSpPr/>
          <p:nvPr/>
        </p:nvGrpSpPr>
        <p:grpSpPr>
          <a:xfrm>
            <a:off x="5790073" y="2703953"/>
            <a:ext cx="3001374" cy="651603"/>
            <a:chOff x="4043219" y="1851513"/>
            <a:chExt cx="3001374" cy="651603"/>
          </a:xfrm>
          <a:effectLst>
            <a:outerShdw blurRad="101600" dist="635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6" name="Rectangle 55"/>
            <p:cNvSpPr/>
            <p:nvPr/>
          </p:nvSpPr>
          <p:spPr>
            <a:xfrm>
              <a:off x="4498845" y="1851514"/>
              <a:ext cx="2531000" cy="4836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4615949" y="1917406"/>
              <a:ext cx="2428644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2000" dirty="0"/>
                <a:t>No redraw necessary</a:t>
              </a:r>
            </a:p>
          </p:txBody>
        </p:sp>
        <p:sp>
          <p:nvSpPr>
            <p:cNvPr id="59" name="Isosceles Triangle 35"/>
            <p:cNvSpPr/>
            <p:nvPr/>
          </p:nvSpPr>
          <p:spPr>
            <a:xfrm rot="16200000">
              <a:off x="3945230" y="1949502"/>
              <a:ext cx="651603" cy="455625"/>
            </a:xfrm>
            <a:custGeom>
              <a:avLst/>
              <a:gdLst>
                <a:gd name="connsiteX0" fmla="*/ 0 w 483695"/>
                <a:gd name="connsiteY0" fmla="*/ 289738 h 289738"/>
                <a:gd name="connsiteX1" fmla="*/ 241848 w 483695"/>
                <a:gd name="connsiteY1" fmla="*/ 0 h 289738"/>
                <a:gd name="connsiteX2" fmla="*/ 483695 w 483695"/>
                <a:gd name="connsiteY2" fmla="*/ 289738 h 289738"/>
                <a:gd name="connsiteX3" fmla="*/ 0 w 483695"/>
                <a:gd name="connsiteY3" fmla="*/ 289738 h 289738"/>
                <a:gd name="connsiteX0" fmla="*/ 126749 w 610444"/>
                <a:gd name="connsiteY0" fmla="*/ 374797 h 374797"/>
                <a:gd name="connsiteX1" fmla="*/ 0 w 610444"/>
                <a:gd name="connsiteY1" fmla="*/ 0 h 374797"/>
                <a:gd name="connsiteX2" fmla="*/ 610444 w 610444"/>
                <a:gd name="connsiteY2" fmla="*/ 374797 h 374797"/>
                <a:gd name="connsiteX3" fmla="*/ 126749 w 610444"/>
                <a:gd name="connsiteY3" fmla="*/ 374797 h 374797"/>
                <a:gd name="connsiteX0" fmla="*/ 20424 w 504119"/>
                <a:gd name="connsiteY0" fmla="*/ 381883 h 381883"/>
                <a:gd name="connsiteX1" fmla="*/ 0 w 504119"/>
                <a:gd name="connsiteY1" fmla="*/ 0 h 381883"/>
                <a:gd name="connsiteX2" fmla="*/ 504119 w 504119"/>
                <a:gd name="connsiteY2" fmla="*/ 381883 h 381883"/>
                <a:gd name="connsiteX3" fmla="*/ 20424 w 504119"/>
                <a:gd name="connsiteY3" fmla="*/ 381883 h 381883"/>
                <a:gd name="connsiteX0" fmla="*/ 167908 w 651603"/>
                <a:gd name="connsiteY0" fmla="*/ 455625 h 455625"/>
                <a:gd name="connsiteX1" fmla="*/ 0 w 651603"/>
                <a:gd name="connsiteY1" fmla="*/ 0 h 455625"/>
                <a:gd name="connsiteX2" fmla="*/ 651603 w 651603"/>
                <a:gd name="connsiteY2" fmla="*/ 455625 h 455625"/>
                <a:gd name="connsiteX3" fmla="*/ 167908 w 651603"/>
                <a:gd name="connsiteY3" fmla="*/ 455625 h 455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51603" h="455625">
                  <a:moveTo>
                    <a:pt x="167908" y="455625"/>
                  </a:moveTo>
                  <a:lnTo>
                    <a:pt x="0" y="0"/>
                  </a:lnTo>
                  <a:lnTo>
                    <a:pt x="651603" y="455625"/>
                  </a:lnTo>
                  <a:lnTo>
                    <a:pt x="167908" y="455625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74" name="Rectangle 73"/>
          <p:cNvSpPr/>
          <p:nvPr/>
        </p:nvSpPr>
        <p:spPr>
          <a:xfrm>
            <a:off x="3010509" y="1832469"/>
            <a:ext cx="1664208" cy="166420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400"/>
          </a:p>
        </p:txBody>
      </p:sp>
      <p:sp>
        <p:nvSpPr>
          <p:cNvPr id="75" name="Oval 74"/>
          <p:cNvSpPr/>
          <p:nvPr/>
        </p:nvSpPr>
        <p:spPr>
          <a:xfrm>
            <a:off x="4377958" y="1687588"/>
            <a:ext cx="557784" cy="557784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3828457" y="3211053"/>
            <a:ext cx="1373096" cy="548501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5476503" y="3482007"/>
            <a:ext cx="557784" cy="557784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60" name="Group 59"/>
          <p:cNvGrpSpPr/>
          <p:nvPr/>
        </p:nvGrpSpPr>
        <p:grpSpPr>
          <a:xfrm>
            <a:off x="3410603" y="3825727"/>
            <a:ext cx="2072146" cy="276999"/>
            <a:chOff x="2448234" y="3788819"/>
            <a:chExt cx="2072146" cy="276999"/>
          </a:xfrm>
        </p:grpSpPr>
        <p:sp>
          <p:nvSpPr>
            <p:cNvPr id="61" name="TextBox 60"/>
            <p:cNvSpPr txBox="1"/>
            <p:nvPr/>
          </p:nvSpPr>
          <p:spPr>
            <a:xfrm>
              <a:off x="2448234" y="3788819"/>
              <a:ext cx="1715442" cy="276999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r"/>
              <a:r>
                <a:rPr lang="en-US" sz="1800" dirty="0"/>
                <a:t>Boundary Box</a:t>
              </a:r>
            </a:p>
          </p:txBody>
        </p:sp>
        <p:cxnSp>
          <p:nvCxnSpPr>
            <p:cNvPr id="62" name="Straight Connector 61"/>
            <p:cNvCxnSpPr/>
            <p:nvPr/>
          </p:nvCxnSpPr>
          <p:spPr>
            <a:xfrm>
              <a:off x="4195916" y="3945193"/>
              <a:ext cx="3244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olid"/>
            </a:ln>
            <a:effectLst>
              <a:glow rad="63500">
                <a:schemeClr val="bg1">
                  <a:alpha val="40000"/>
                </a:scheme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58" name="Rectangle 57"/>
          <p:cNvSpPr/>
          <p:nvPr/>
        </p:nvSpPr>
        <p:spPr>
          <a:xfrm>
            <a:off x="5476503" y="3482007"/>
            <a:ext cx="557784" cy="557784"/>
          </a:xfrm>
          <a:prstGeom prst="rect">
            <a:avLst/>
          </a:prstGeom>
          <a:noFill/>
          <a:ln w="12700">
            <a:solidFill>
              <a:schemeClr val="tx1"/>
            </a:solidFill>
            <a:prstDash val="lgDash"/>
          </a:ln>
          <a:effectLst>
            <a:glow rad="635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>
            <a:off x="5817540" y="3626768"/>
            <a:ext cx="2106345" cy="504118"/>
            <a:chOff x="4082842" y="1851514"/>
            <a:chExt cx="2106345" cy="504118"/>
          </a:xfrm>
          <a:effectLst>
            <a:outerShdw blurRad="101600" dist="635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8" name="Rectangle 37"/>
            <p:cNvSpPr/>
            <p:nvPr/>
          </p:nvSpPr>
          <p:spPr>
            <a:xfrm>
              <a:off x="4498845" y="1851514"/>
              <a:ext cx="1690342" cy="48369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4615949" y="1917406"/>
              <a:ext cx="1565863" cy="307777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2000" dirty="0" smtClean="0"/>
                <a:t>Delete object</a:t>
              </a:r>
              <a:endParaRPr lang="en-US" sz="2000" dirty="0"/>
            </a:p>
          </p:txBody>
        </p:sp>
        <p:sp>
          <p:nvSpPr>
            <p:cNvPr id="52" name="Isosceles Triangle 35"/>
            <p:cNvSpPr/>
            <p:nvPr/>
          </p:nvSpPr>
          <p:spPr>
            <a:xfrm rot="5400000" flipV="1">
              <a:off x="4048995" y="1905784"/>
              <a:ext cx="483695" cy="416002"/>
            </a:xfrm>
            <a:custGeom>
              <a:avLst/>
              <a:gdLst>
                <a:gd name="connsiteX0" fmla="*/ 0 w 483695"/>
                <a:gd name="connsiteY0" fmla="*/ 289738 h 289738"/>
                <a:gd name="connsiteX1" fmla="*/ 241848 w 483695"/>
                <a:gd name="connsiteY1" fmla="*/ 0 h 289738"/>
                <a:gd name="connsiteX2" fmla="*/ 483695 w 483695"/>
                <a:gd name="connsiteY2" fmla="*/ 289738 h 289738"/>
                <a:gd name="connsiteX3" fmla="*/ 0 w 483695"/>
                <a:gd name="connsiteY3" fmla="*/ 289738 h 289738"/>
                <a:gd name="connsiteX0" fmla="*/ 126749 w 610444"/>
                <a:gd name="connsiteY0" fmla="*/ 374797 h 374797"/>
                <a:gd name="connsiteX1" fmla="*/ 0 w 610444"/>
                <a:gd name="connsiteY1" fmla="*/ 0 h 374797"/>
                <a:gd name="connsiteX2" fmla="*/ 610444 w 610444"/>
                <a:gd name="connsiteY2" fmla="*/ 374797 h 374797"/>
                <a:gd name="connsiteX3" fmla="*/ 126749 w 610444"/>
                <a:gd name="connsiteY3" fmla="*/ 374797 h 374797"/>
                <a:gd name="connsiteX0" fmla="*/ 20424 w 504119"/>
                <a:gd name="connsiteY0" fmla="*/ 381883 h 381883"/>
                <a:gd name="connsiteX1" fmla="*/ 0 w 504119"/>
                <a:gd name="connsiteY1" fmla="*/ 0 h 381883"/>
                <a:gd name="connsiteX2" fmla="*/ 504119 w 504119"/>
                <a:gd name="connsiteY2" fmla="*/ 381883 h 381883"/>
                <a:gd name="connsiteX3" fmla="*/ 20424 w 504119"/>
                <a:gd name="connsiteY3" fmla="*/ 381883 h 381883"/>
                <a:gd name="connsiteX0" fmla="*/ 0 w 483695"/>
                <a:gd name="connsiteY0" fmla="*/ 416002 h 416002"/>
                <a:gd name="connsiteX1" fmla="*/ 129702 w 483695"/>
                <a:gd name="connsiteY1" fmla="*/ 0 h 416002"/>
                <a:gd name="connsiteX2" fmla="*/ 483695 w 483695"/>
                <a:gd name="connsiteY2" fmla="*/ 416002 h 416002"/>
                <a:gd name="connsiteX3" fmla="*/ 0 w 483695"/>
                <a:gd name="connsiteY3" fmla="*/ 416002 h 416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3695" h="416002">
                  <a:moveTo>
                    <a:pt x="0" y="416002"/>
                  </a:moveTo>
                  <a:lnTo>
                    <a:pt x="129702" y="0"/>
                  </a:lnTo>
                  <a:lnTo>
                    <a:pt x="483695" y="416002"/>
                  </a:lnTo>
                  <a:lnTo>
                    <a:pt x="0" y="416002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78768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12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xit" presetSubtype="4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2" nodeType="with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7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6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7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5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3" grpId="1" animBg="1"/>
      <p:bldP spid="63" grpId="2" animBg="1"/>
      <p:bldP spid="77" grpId="0" animBg="1"/>
      <p:bldP spid="58" grpId="0" animBg="1"/>
      <p:bldP spid="5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9837" y="2170220"/>
            <a:ext cx="6074163" cy="24944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020762"/>
          </a:xfrm>
        </p:spPr>
        <p:txBody>
          <a:bodyPr/>
          <a:lstStyle/>
          <a:p>
            <a:r>
              <a:rPr lang="en-US" dirty="0" smtClean="0"/>
              <a:t>Redraw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229600" cy="4987925"/>
          </a:xfrm>
        </p:spPr>
        <p:txBody>
          <a:bodyPr/>
          <a:lstStyle/>
          <a:p>
            <a:r>
              <a:rPr lang="en-US" sz="1400" dirty="0" smtClean="0"/>
              <a:t>Reference: </a:t>
            </a:r>
            <a:r>
              <a:rPr lang="en-US" sz="1400" dirty="0"/>
              <a:t>David S. Kosbie, Brad Vander Zanden, Brad A. Myers, Dario </a:t>
            </a:r>
            <a:r>
              <a:rPr lang="en-US" sz="1400" dirty="0" err="1"/>
              <a:t>Giuse</a:t>
            </a:r>
            <a:r>
              <a:rPr lang="en-US" sz="1400" dirty="0"/>
              <a:t>. "Automatic Graphical Output Management", in Brad A. Myers, editor. </a:t>
            </a:r>
            <a:r>
              <a:rPr lang="en-US" sz="1400" i="1" dirty="0"/>
              <a:t>The Garnet Compendium: Collected Papers, 1989-1990</a:t>
            </a:r>
            <a:r>
              <a:rPr lang="en-US" sz="1400" dirty="0"/>
              <a:t>. Carnegie Mellon University School of Computer Science Technical Report, no. CMU-CS-90-154, August, 1990. pp. 30-43. </a:t>
            </a:r>
            <a:r>
              <a:rPr lang="en-US" sz="1400" dirty="0">
                <a:hlinkClick r:id="rId3"/>
              </a:rPr>
              <a:t>pdf</a:t>
            </a:r>
            <a:r>
              <a:rPr lang="en-US" sz="1400" dirty="0"/>
              <a:t>.</a:t>
            </a:r>
          </a:p>
          <a:p>
            <a:endParaRPr lang="en-US" dirty="0" smtClean="0"/>
          </a:p>
          <a:p>
            <a:r>
              <a:rPr lang="en-US" dirty="0" smtClean="0"/>
              <a:t>Group Hierarchy</a:t>
            </a:r>
          </a:p>
          <a:p>
            <a:r>
              <a:rPr lang="en-US" dirty="0" smtClean="0"/>
              <a:t>Note coordinate</a:t>
            </a:r>
            <a:br>
              <a:rPr lang="en-US" dirty="0" smtClean="0"/>
            </a:br>
            <a:r>
              <a:rPr lang="en-US" dirty="0" smtClean="0"/>
              <a:t>systems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2017 -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B0ABA-351A-4E89-AE69-51DF645EFB1B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8950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Multi-pass Refresh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3243"/>
            <a:ext cx="8128253" cy="4855622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Keep </a:t>
            </a:r>
            <a:r>
              <a:rPr lang="en-US" dirty="0"/>
              <a:t>track </a:t>
            </a:r>
            <a:r>
              <a:rPr lang="en-US" dirty="0" smtClean="0"/>
              <a:t>of objects whose slots have changed</a:t>
            </a:r>
          </a:p>
          <a:p>
            <a:pPr marL="806450" lvl="1" indent="-457200"/>
            <a:r>
              <a:rPr lang="en-US" dirty="0" smtClean="0"/>
              <a:t>Can have “group” keep track by having each graphical object call “damage” on its container group passing in the</a:t>
            </a:r>
            <a:br>
              <a:rPr lang="en-US" dirty="0" smtClean="0"/>
            </a:br>
            <a:r>
              <a:rPr lang="en-US" dirty="0" smtClean="0"/>
              <a:t>object‘s bounding box</a:t>
            </a:r>
          </a:p>
          <a:p>
            <a:pPr marL="806450" lvl="1" indent="-457200"/>
            <a:r>
              <a:rPr lang="en-US" dirty="0" smtClean="0"/>
              <a:t>Groups propagate damage rectangles up to the top</a:t>
            </a:r>
          </a:p>
          <a:p>
            <a:pPr marL="1101725" lvl="2" indent="-457200"/>
            <a:r>
              <a:rPr lang="en-US" dirty="0" smtClean="0"/>
              <a:t>Careful about coordinates</a:t>
            </a:r>
          </a:p>
          <a:p>
            <a:pPr marL="1101725" lvl="2" indent="-457200"/>
            <a:r>
              <a:rPr lang="en-US" dirty="0" smtClean="0"/>
              <a:t>Combine damage rectangles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Call “redraw” on top-level</a:t>
            </a:r>
            <a:br>
              <a:rPr lang="en-US" dirty="0" smtClean="0"/>
            </a:br>
            <a:r>
              <a:rPr lang="en-US" dirty="0" smtClean="0"/>
              <a:t>group</a:t>
            </a:r>
          </a:p>
          <a:p>
            <a:pPr marL="806450" lvl="1" indent="-457200"/>
            <a:r>
              <a:rPr lang="en-US" dirty="0" smtClean="0"/>
              <a:t>Intersect each component with</a:t>
            </a:r>
            <a:br>
              <a:rPr lang="en-US" dirty="0" smtClean="0"/>
            </a:br>
            <a:r>
              <a:rPr lang="en-US" dirty="0" smtClean="0"/>
              <a:t>composite damage rectangle</a:t>
            </a:r>
          </a:p>
          <a:p>
            <a:pPr marL="806450" lvl="1" indent="-457200"/>
            <a:r>
              <a:rPr lang="en-US" dirty="0" smtClean="0"/>
              <a:t>If intersect, then redraw all</a:t>
            </a:r>
            <a:br>
              <a:rPr lang="en-US" dirty="0" smtClean="0"/>
            </a:br>
            <a:r>
              <a:rPr lang="en-US" dirty="0" smtClean="0"/>
              <a:t>children, back to front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dirty="0" smtClean="0"/>
              <a:t>© 2017 - Brad Myers</a:t>
            </a:r>
            <a:endParaRPr lang="en-US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34200" y="6248400"/>
            <a:ext cx="2133600" cy="457200"/>
          </a:xfrm>
        </p:spPr>
        <p:txBody>
          <a:bodyPr/>
          <a:lstStyle/>
          <a:p>
            <a:fld id="{D0FB0ABA-351A-4E89-AE69-51DF645EFB1B}" type="slidenum">
              <a:rPr lang="en-US" altLang="en-US" smtClean="0"/>
              <a:pPr/>
              <a:t>9</a:t>
            </a:fld>
            <a:endParaRPr lang="en-US" altLang="en-US"/>
          </a:p>
        </p:txBody>
      </p:sp>
      <p:grpSp>
        <p:nvGrpSpPr>
          <p:cNvPr id="32" name="Group 31"/>
          <p:cNvGrpSpPr/>
          <p:nvPr/>
        </p:nvGrpSpPr>
        <p:grpSpPr>
          <a:xfrm>
            <a:off x="5264916" y="3494353"/>
            <a:ext cx="3886200" cy="3363647"/>
            <a:chOff x="2318746" y="1412974"/>
            <a:chExt cx="4510498" cy="3259170"/>
          </a:xfrm>
        </p:grpSpPr>
        <p:pic>
          <p:nvPicPr>
            <p:cNvPr id="33" name="Picture 3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18746" y="1412974"/>
              <a:ext cx="4510498" cy="3259170"/>
            </a:xfrm>
            <a:prstGeom prst="rect">
              <a:avLst/>
            </a:prstGeom>
          </p:spPr>
        </p:pic>
        <p:sp>
          <p:nvSpPr>
            <p:cNvPr id="34" name="Rectangle 33"/>
            <p:cNvSpPr/>
            <p:nvPr/>
          </p:nvSpPr>
          <p:spPr>
            <a:xfrm>
              <a:off x="2449002" y="1540447"/>
              <a:ext cx="4245996" cy="26771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5" name="Freeform 11"/>
          <p:cNvSpPr>
            <a:spLocks noEditPoints="1"/>
          </p:cNvSpPr>
          <p:nvPr/>
        </p:nvSpPr>
        <p:spPr bwMode="auto">
          <a:xfrm>
            <a:off x="4932416" y="3557139"/>
            <a:ext cx="4381500" cy="3136900"/>
          </a:xfrm>
          <a:custGeom>
            <a:avLst/>
            <a:gdLst>
              <a:gd name="T0" fmla="*/ 2760 w 2760"/>
              <a:gd name="T1" fmla="*/ 1767 h 1976"/>
              <a:gd name="T2" fmla="*/ 2760 w 2760"/>
              <a:gd name="T3" fmla="*/ 0 h 1976"/>
              <a:gd name="T4" fmla="*/ 0 w 2760"/>
              <a:gd name="T5" fmla="*/ 0 h 1976"/>
              <a:gd name="T6" fmla="*/ 0 w 2760"/>
              <a:gd name="T7" fmla="*/ 1767 h 1976"/>
              <a:gd name="T8" fmla="*/ 1125 w 2760"/>
              <a:gd name="T9" fmla="*/ 1767 h 1976"/>
              <a:gd name="T10" fmla="*/ 1125 w 2760"/>
              <a:gd name="T11" fmla="*/ 1883 h 1976"/>
              <a:gd name="T12" fmla="*/ 538 w 2760"/>
              <a:gd name="T13" fmla="*/ 1883 h 1976"/>
              <a:gd name="T14" fmla="*/ 538 w 2760"/>
              <a:gd name="T15" fmla="*/ 1976 h 1976"/>
              <a:gd name="T16" fmla="*/ 2184 w 2760"/>
              <a:gd name="T17" fmla="*/ 1976 h 1976"/>
              <a:gd name="T18" fmla="*/ 2184 w 2760"/>
              <a:gd name="T19" fmla="*/ 1883 h 1976"/>
              <a:gd name="T20" fmla="*/ 1608 w 2760"/>
              <a:gd name="T21" fmla="*/ 1883 h 1976"/>
              <a:gd name="T22" fmla="*/ 1608 w 2760"/>
              <a:gd name="T23" fmla="*/ 1767 h 1976"/>
              <a:gd name="T24" fmla="*/ 2760 w 2760"/>
              <a:gd name="T25" fmla="*/ 1767 h 1976"/>
              <a:gd name="T26" fmla="*/ 110 w 2760"/>
              <a:gd name="T27" fmla="*/ 110 h 1976"/>
              <a:gd name="T28" fmla="*/ 2647 w 2760"/>
              <a:gd name="T29" fmla="*/ 110 h 1976"/>
              <a:gd name="T30" fmla="*/ 2647 w 2760"/>
              <a:gd name="T31" fmla="*/ 1599 h 1976"/>
              <a:gd name="T32" fmla="*/ 110 w 2760"/>
              <a:gd name="T33" fmla="*/ 1599 h 1976"/>
              <a:gd name="T34" fmla="*/ 110 w 2760"/>
              <a:gd name="T35" fmla="*/ 110 h 1976"/>
              <a:gd name="T36" fmla="*/ 202 w 2760"/>
              <a:gd name="T37" fmla="*/ 202 h 1976"/>
              <a:gd name="T38" fmla="*/ 202 w 2760"/>
              <a:gd name="T39" fmla="*/ 202 h 1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760" h="1976">
                <a:moveTo>
                  <a:pt x="2760" y="1767"/>
                </a:moveTo>
                <a:lnTo>
                  <a:pt x="2760" y="0"/>
                </a:lnTo>
                <a:lnTo>
                  <a:pt x="0" y="0"/>
                </a:lnTo>
                <a:lnTo>
                  <a:pt x="0" y="1767"/>
                </a:lnTo>
                <a:lnTo>
                  <a:pt x="1125" y="1767"/>
                </a:lnTo>
                <a:lnTo>
                  <a:pt x="1125" y="1883"/>
                </a:lnTo>
                <a:lnTo>
                  <a:pt x="538" y="1883"/>
                </a:lnTo>
                <a:lnTo>
                  <a:pt x="538" y="1976"/>
                </a:lnTo>
                <a:lnTo>
                  <a:pt x="2184" y="1976"/>
                </a:lnTo>
                <a:lnTo>
                  <a:pt x="2184" y="1883"/>
                </a:lnTo>
                <a:lnTo>
                  <a:pt x="1608" y="1883"/>
                </a:lnTo>
                <a:lnTo>
                  <a:pt x="1608" y="1767"/>
                </a:lnTo>
                <a:lnTo>
                  <a:pt x="2760" y="1767"/>
                </a:lnTo>
                <a:moveTo>
                  <a:pt x="110" y="110"/>
                </a:moveTo>
                <a:lnTo>
                  <a:pt x="2647" y="110"/>
                </a:lnTo>
                <a:lnTo>
                  <a:pt x="2647" y="1599"/>
                </a:lnTo>
                <a:lnTo>
                  <a:pt x="110" y="1599"/>
                </a:lnTo>
                <a:lnTo>
                  <a:pt x="110" y="110"/>
                </a:lnTo>
                <a:moveTo>
                  <a:pt x="202" y="202"/>
                </a:moveTo>
                <a:lnTo>
                  <a:pt x="202" y="20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Freeform 11"/>
          <p:cNvSpPr>
            <a:spLocks noEditPoints="1"/>
          </p:cNvSpPr>
          <p:nvPr/>
        </p:nvSpPr>
        <p:spPr bwMode="auto">
          <a:xfrm>
            <a:off x="4932416" y="3557139"/>
            <a:ext cx="4381500" cy="3136900"/>
          </a:xfrm>
          <a:custGeom>
            <a:avLst/>
            <a:gdLst>
              <a:gd name="T0" fmla="*/ 2760 w 2760"/>
              <a:gd name="T1" fmla="*/ 1767 h 1976"/>
              <a:gd name="T2" fmla="*/ 2760 w 2760"/>
              <a:gd name="T3" fmla="*/ 0 h 1976"/>
              <a:gd name="T4" fmla="*/ 0 w 2760"/>
              <a:gd name="T5" fmla="*/ 0 h 1976"/>
              <a:gd name="T6" fmla="*/ 0 w 2760"/>
              <a:gd name="T7" fmla="*/ 1767 h 1976"/>
              <a:gd name="T8" fmla="*/ 1125 w 2760"/>
              <a:gd name="T9" fmla="*/ 1767 h 1976"/>
              <a:gd name="T10" fmla="*/ 1125 w 2760"/>
              <a:gd name="T11" fmla="*/ 1883 h 1976"/>
              <a:gd name="T12" fmla="*/ 538 w 2760"/>
              <a:gd name="T13" fmla="*/ 1883 h 1976"/>
              <a:gd name="T14" fmla="*/ 538 w 2760"/>
              <a:gd name="T15" fmla="*/ 1976 h 1976"/>
              <a:gd name="T16" fmla="*/ 2184 w 2760"/>
              <a:gd name="T17" fmla="*/ 1976 h 1976"/>
              <a:gd name="T18" fmla="*/ 2184 w 2760"/>
              <a:gd name="T19" fmla="*/ 1883 h 1976"/>
              <a:gd name="T20" fmla="*/ 1608 w 2760"/>
              <a:gd name="T21" fmla="*/ 1883 h 1976"/>
              <a:gd name="T22" fmla="*/ 1608 w 2760"/>
              <a:gd name="T23" fmla="*/ 1767 h 1976"/>
              <a:gd name="T24" fmla="*/ 2760 w 2760"/>
              <a:gd name="T25" fmla="*/ 1767 h 1976"/>
              <a:gd name="T26" fmla="*/ 110 w 2760"/>
              <a:gd name="T27" fmla="*/ 110 h 1976"/>
              <a:gd name="T28" fmla="*/ 2647 w 2760"/>
              <a:gd name="T29" fmla="*/ 110 h 1976"/>
              <a:gd name="T30" fmla="*/ 2647 w 2760"/>
              <a:gd name="T31" fmla="*/ 1599 h 1976"/>
              <a:gd name="T32" fmla="*/ 110 w 2760"/>
              <a:gd name="T33" fmla="*/ 1599 h 1976"/>
              <a:gd name="T34" fmla="*/ 110 w 2760"/>
              <a:gd name="T35" fmla="*/ 110 h 1976"/>
              <a:gd name="T36" fmla="*/ 202 w 2760"/>
              <a:gd name="T37" fmla="*/ 202 h 1976"/>
              <a:gd name="T38" fmla="*/ 202 w 2760"/>
              <a:gd name="T39" fmla="*/ 202 h 1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760" h="1976">
                <a:moveTo>
                  <a:pt x="2760" y="1767"/>
                </a:moveTo>
                <a:lnTo>
                  <a:pt x="2760" y="0"/>
                </a:lnTo>
                <a:lnTo>
                  <a:pt x="0" y="0"/>
                </a:lnTo>
                <a:lnTo>
                  <a:pt x="0" y="1767"/>
                </a:lnTo>
                <a:lnTo>
                  <a:pt x="1125" y="1767"/>
                </a:lnTo>
                <a:lnTo>
                  <a:pt x="1125" y="1883"/>
                </a:lnTo>
                <a:lnTo>
                  <a:pt x="538" y="1883"/>
                </a:lnTo>
                <a:lnTo>
                  <a:pt x="538" y="1976"/>
                </a:lnTo>
                <a:lnTo>
                  <a:pt x="2184" y="1976"/>
                </a:lnTo>
                <a:lnTo>
                  <a:pt x="2184" y="1883"/>
                </a:lnTo>
                <a:lnTo>
                  <a:pt x="1608" y="1883"/>
                </a:lnTo>
                <a:lnTo>
                  <a:pt x="1608" y="1767"/>
                </a:lnTo>
                <a:lnTo>
                  <a:pt x="2760" y="1767"/>
                </a:lnTo>
                <a:moveTo>
                  <a:pt x="110" y="110"/>
                </a:moveTo>
                <a:lnTo>
                  <a:pt x="2647" y="110"/>
                </a:lnTo>
                <a:lnTo>
                  <a:pt x="2647" y="1599"/>
                </a:lnTo>
                <a:lnTo>
                  <a:pt x="110" y="1599"/>
                </a:lnTo>
                <a:lnTo>
                  <a:pt x="110" y="110"/>
                </a:lnTo>
                <a:moveTo>
                  <a:pt x="202" y="202"/>
                </a:moveTo>
                <a:lnTo>
                  <a:pt x="202" y="20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Freeform 11"/>
          <p:cNvSpPr>
            <a:spLocks noEditPoints="1"/>
          </p:cNvSpPr>
          <p:nvPr/>
        </p:nvSpPr>
        <p:spPr bwMode="auto">
          <a:xfrm>
            <a:off x="4932416" y="3557139"/>
            <a:ext cx="4381500" cy="3136900"/>
          </a:xfrm>
          <a:custGeom>
            <a:avLst/>
            <a:gdLst>
              <a:gd name="T0" fmla="*/ 2760 w 2760"/>
              <a:gd name="T1" fmla="*/ 1767 h 1976"/>
              <a:gd name="T2" fmla="*/ 2760 w 2760"/>
              <a:gd name="T3" fmla="*/ 0 h 1976"/>
              <a:gd name="T4" fmla="*/ 0 w 2760"/>
              <a:gd name="T5" fmla="*/ 0 h 1976"/>
              <a:gd name="T6" fmla="*/ 0 w 2760"/>
              <a:gd name="T7" fmla="*/ 1767 h 1976"/>
              <a:gd name="T8" fmla="*/ 1125 w 2760"/>
              <a:gd name="T9" fmla="*/ 1767 h 1976"/>
              <a:gd name="T10" fmla="*/ 1125 w 2760"/>
              <a:gd name="T11" fmla="*/ 1883 h 1976"/>
              <a:gd name="T12" fmla="*/ 538 w 2760"/>
              <a:gd name="T13" fmla="*/ 1883 h 1976"/>
              <a:gd name="T14" fmla="*/ 538 w 2760"/>
              <a:gd name="T15" fmla="*/ 1976 h 1976"/>
              <a:gd name="T16" fmla="*/ 2184 w 2760"/>
              <a:gd name="T17" fmla="*/ 1976 h 1976"/>
              <a:gd name="T18" fmla="*/ 2184 w 2760"/>
              <a:gd name="T19" fmla="*/ 1883 h 1976"/>
              <a:gd name="T20" fmla="*/ 1608 w 2760"/>
              <a:gd name="T21" fmla="*/ 1883 h 1976"/>
              <a:gd name="T22" fmla="*/ 1608 w 2760"/>
              <a:gd name="T23" fmla="*/ 1767 h 1976"/>
              <a:gd name="T24" fmla="*/ 2760 w 2760"/>
              <a:gd name="T25" fmla="*/ 1767 h 1976"/>
              <a:gd name="T26" fmla="*/ 110 w 2760"/>
              <a:gd name="T27" fmla="*/ 110 h 1976"/>
              <a:gd name="T28" fmla="*/ 2647 w 2760"/>
              <a:gd name="T29" fmla="*/ 110 h 1976"/>
              <a:gd name="T30" fmla="*/ 2647 w 2760"/>
              <a:gd name="T31" fmla="*/ 1599 h 1976"/>
              <a:gd name="T32" fmla="*/ 110 w 2760"/>
              <a:gd name="T33" fmla="*/ 1599 h 1976"/>
              <a:gd name="T34" fmla="*/ 110 w 2760"/>
              <a:gd name="T35" fmla="*/ 110 h 1976"/>
              <a:gd name="T36" fmla="*/ 202 w 2760"/>
              <a:gd name="T37" fmla="*/ 202 h 1976"/>
              <a:gd name="T38" fmla="*/ 202 w 2760"/>
              <a:gd name="T39" fmla="*/ 202 h 19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</a:cxnLst>
            <a:rect l="0" t="0" r="r" b="b"/>
            <a:pathLst>
              <a:path w="2760" h="1976">
                <a:moveTo>
                  <a:pt x="2760" y="1767"/>
                </a:moveTo>
                <a:lnTo>
                  <a:pt x="2760" y="0"/>
                </a:lnTo>
                <a:lnTo>
                  <a:pt x="0" y="0"/>
                </a:lnTo>
                <a:lnTo>
                  <a:pt x="0" y="1767"/>
                </a:lnTo>
                <a:lnTo>
                  <a:pt x="1125" y="1767"/>
                </a:lnTo>
                <a:lnTo>
                  <a:pt x="1125" y="1883"/>
                </a:lnTo>
                <a:lnTo>
                  <a:pt x="538" y="1883"/>
                </a:lnTo>
                <a:lnTo>
                  <a:pt x="538" y="1976"/>
                </a:lnTo>
                <a:lnTo>
                  <a:pt x="2184" y="1976"/>
                </a:lnTo>
                <a:lnTo>
                  <a:pt x="2184" y="1883"/>
                </a:lnTo>
                <a:lnTo>
                  <a:pt x="1608" y="1883"/>
                </a:lnTo>
                <a:lnTo>
                  <a:pt x="1608" y="1767"/>
                </a:lnTo>
                <a:lnTo>
                  <a:pt x="2760" y="1767"/>
                </a:lnTo>
                <a:moveTo>
                  <a:pt x="110" y="110"/>
                </a:moveTo>
                <a:lnTo>
                  <a:pt x="2647" y="110"/>
                </a:lnTo>
                <a:lnTo>
                  <a:pt x="2647" y="1599"/>
                </a:lnTo>
                <a:lnTo>
                  <a:pt x="110" y="1599"/>
                </a:lnTo>
                <a:lnTo>
                  <a:pt x="110" y="110"/>
                </a:lnTo>
                <a:moveTo>
                  <a:pt x="202" y="202"/>
                </a:moveTo>
                <a:lnTo>
                  <a:pt x="202" y="202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5561675" y="3925473"/>
            <a:ext cx="1664208" cy="166420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400"/>
          </a:p>
        </p:txBody>
      </p:sp>
      <p:sp>
        <p:nvSpPr>
          <p:cNvPr id="39" name="Rectangle 38"/>
          <p:cNvSpPr/>
          <p:nvPr/>
        </p:nvSpPr>
        <p:spPr>
          <a:xfrm>
            <a:off x="6379623" y="5304057"/>
            <a:ext cx="1373096" cy="548501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6929124" y="5015753"/>
            <a:ext cx="557784" cy="557784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8027669" y="5575011"/>
            <a:ext cx="557784" cy="557784"/>
          </a:xfrm>
          <a:prstGeom prst="ellipse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6923897" y="5015753"/>
            <a:ext cx="557784" cy="557784"/>
          </a:xfrm>
          <a:prstGeom prst="rect">
            <a:avLst/>
          </a:prstGeom>
          <a:noFill/>
          <a:ln w="12700">
            <a:solidFill>
              <a:schemeClr val="tx1"/>
            </a:solidFill>
            <a:prstDash val="lgDash"/>
          </a:ln>
          <a:effectLst>
            <a:glow rad="63500">
              <a:schemeClr val="bg1"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845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</p:bld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14862</TotalTime>
  <Words>1805</Words>
  <Application>Microsoft Office PowerPoint</Application>
  <PresentationFormat>On-screen Show (4:3)</PresentationFormat>
  <Paragraphs>569</Paragraphs>
  <Slides>28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Arial Unicode MS</vt:lpstr>
      <vt:lpstr>Arial</vt:lpstr>
      <vt:lpstr>Courier New</vt:lpstr>
      <vt:lpstr>Tahoma</vt:lpstr>
      <vt:lpstr>Wingdings</vt:lpstr>
      <vt:lpstr>lecture template_polo</vt:lpstr>
      <vt:lpstr>Lecture 5:  Conventional Input Models for Window Managers and Toolkits </vt:lpstr>
      <vt:lpstr>Homework 2</vt:lpstr>
      <vt:lpstr>Objects defined by properties</vt:lpstr>
      <vt:lpstr>Displaying Multiple Objects</vt:lpstr>
      <vt:lpstr>Redrawing When Objects Are Moved</vt:lpstr>
      <vt:lpstr>Redrawing From Back To Front</vt:lpstr>
      <vt:lpstr>Operations Requiring No Redrawing</vt:lpstr>
      <vt:lpstr>Redraw algorithm</vt:lpstr>
      <vt:lpstr>Multi-pass Refresh algorithm</vt:lpstr>
      <vt:lpstr>Input</vt:lpstr>
      <vt:lpstr>Quotes</vt:lpstr>
      <vt:lpstr>How Keyboard and Mouse Events are Handled</vt:lpstr>
      <vt:lpstr>First issue: Which Window?</vt:lpstr>
      <vt:lpstr>Event Records</vt:lpstr>
      <vt:lpstr>X Event Types</vt:lpstr>
      <vt:lpstr>Windows .Net Events</vt:lpstr>
      <vt:lpstr>Other events</vt:lpstr>
      <vt:lpstr>Event Modifiers</vt:lpstr>
      <vt:lpstr>Gestural “Events”</vt:lpstr>
      <vt:lpstr>Event Handling</vt:lpstr>
      <vt:lpstr>Examples</vt:lpstr>
      <vt:lpstr>Waiting for Events </vt:lpstr>
      <vt:lpstr>Architectures</vt:lpstr>
      <vt:lpstr>Propagation </vt:lpstr>
      <vt:lpstr>Issue: Covering</vt:lpstr>
      <vt:lpstr>Issue: Event Priorities</vt:lpstr>
      <vt:lpstr>Translation Tables</vt:lpstr>
      <vt:lpstr>Issue: Scrolling Refresh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7:  Window Manager Input Models </dc:title>
  <dc:creator>Brad Myers</dc:creator>
  <cp:lastModifiedBy>Brad A. Myers</cp:lastModifiedBy>
  <cp:revision>76</cp:revision>
  <cp:lastPrinted>1601-01-01T00:00:00Z</cp:lastPrinted>
  <dcterms:created xsi:type="dcterms:W3CDTF">2001-06-15T20:03:27Z</dcterms:created>
  <dcterms:modified xsi:type="dcterms:W3CDTF">2017-02-07T18:26:34Z</dcterms:modified>
</cp:coreProperties>
</file>