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9"/>
  </p:notesMasterIdLst>
  <p:sldIdLst>
    <p:sldId id="256" r:id="rId2"/>
    <p:sldId id="333" r:id="rId3"/>
    <p:sldId id="334" r:id="rId4"/>
    <p:sldId id="335" r:id="rId5"/>
    <p:sldId id="336" r:id="rId6"/>
    <p:sldId id="326" r:id="rId7"/>
    <p:sldId id="327" r:id="rId8"/>
    <p:sldId id="275" r:id="rId9"/>
    <p:sldId id="337" r:id="rId10"/>
    <p:sldId id="297" r:id="rId11"/>
    <p:sldId id="332" r:id="rId12"/>
    <p:sldId id="304" r:id="rId13"/>
    <p:sldId id="306" r:id="rId14"/>
    <p:sldId id="305" r:id="rId15"/>
    <p:sldId id="330" r:id="rId16"/>
    <p:sldId id="298" r:id="rId17"/>
    <p:sldId id="299" r:id="rId18"/>
    <p:sldId id="300" r:id="rId19"/>
    <p:sldId id="301" r:id="rId20"/>
    <p:sldId id="302" r:id="rId21"/>
    <p:sldId id="307" r:id="rId22"/>
    <p:sldId id="308" r:id="rId23"/>
    <p:sldId id="309" r:id="rId24"/>
    <p:sldId id="310" r:id="rId25"/>
    <p:sldId id="325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321" r:id="rId37"/>
    <p:sldId id="322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4" autoAdjust="0"/>
    <p:restoredTop sz="88307" autoAdjust="0"/>
  </p:normalViewPr>
  <p:slideViewPr>
    <p:cSldViewPr>
      <p:cViewPr varScale="1">
        <p:scale>
          <a:sx n="64" d="100"/>
          <a:sy n="64" d="100"/>
        </p:scale>
        <p:origin x="2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18" Type="http://schemas.openxmlformats.org/officeDocument/2006/relationships/slide" Target="slides/slide22.xml"/><Relationship Id="rId26" Type="http://schemas.openxmlformats.org/officeDocument/2006/relationships/slide" Target="slides/slide30.xml"/><Relationship Id="rId3" Type="http://schemas.openxmlformats.org/officeDocument/2006/relationships/slide" Target="slides/slide3.xml"/><Relationship Id="rId21" Type="http://schemas.openxmlformats.org/officeDocument/2006/relationships/slide" Target="slides/slide25.xml"/><Relationship Id="rId7" Type="http://schemas.openxmlformats.org/officeDocument/2006/relationships/slide" Target="slides/slide9.xml"/><Relationship Id="rId12" Type="http://schemas.openxmlformats.org/officeDocument/2006/relationships/slide" Target="slides/slide16.xml"/><Relationship Id="rId17" Type="http://schemas.openxmlformats.org/officeDocument/2006/relationships/slide" Target="slides/slide21.xml"/><Relationship Id="rId25" Type="http://schemas.openxmlformats.org/officeDocument/2006/relationships/slide" Target="slides/slide29.xml"/><Relationship Id="rId33" Type="http://schemas.openxmlformats.org/officeDocument/2006/relationships/slide" Target="slides/slide37.xml"/><Relationship Id="rId2" Type="http://schemas.openxmlformats.org/officeDocument/2006/relationships/slide" Target="slides/slide2.xml"/><Relationship Id="rId16" Type="http://schemas.openxmlformats.org/officeDocument/2006/relationships/slide" Target="slides/slide20.xml"/><Relationship Id="rId20" Type="http://schemas.openxmlformats.org/officeDocument/2006/relationships/slide" Target="slides/slide24.xml"/><Relationship Id="rId29" Type="http://schemas.openxmlformats.org/officeDocument/2006/relationships/slide" Target="slides/slide33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5.xml"/><Relationship Id="rId24" Type="http://schemas.openxmlformats.org/officeDocument/2006/relationships/slide" Target="slides/slide28.xml"/><Relationship Id="rId32" Type="http://schemas.openxmlformats.org/officeDocument/2006/relationships/slide" Target="slides/slide36.xml"/><Relationship Id="rId5" Type="http://schemas.openxmlformats.org/officeDocument/2006/relationships/slide" Target="slides/slide6.xml"/><Relationship Id="rId15" Type="http://schemas.openxmlformats.org/officeDocument/2006/relationships/slide" Target="slides/slide19.xml"/><Relationship Id="rId23" Type="http://schemas.openxmlformats.org/officeDocument/2006/relationships/slide" Target="slides/slide27.xml"/><Relationship Id="rId28" Type="http://schemas.openxmlformats.org/officeDocument/2006/relationships/slide" Target="slides/slide32.xml"/><Relationship Id="rId10" Type="http://schemas.openxmlformats.org/officeDocument/2006/relationships/slide" Target="slides/slide14.xml"/><Relationship Id="rId19" Type="http://schemas.openxmlformats.org/officeDocument/2006/relationships/slide" Target="slides/slide23.xml"/><Relationship Id="rId31" Type="http://schemas.openxmlformats.org/officeDocument/2006/relationships/slide" Target="slides/slide35.xml"/><Relationship Id="rId4" Type="http://schemas.openxmlformats.org/officeDocument/2006/relationships/slide" Target="slides/slide4.xml"/><Relationship Id="rId9" Type="http://schemas.openxmlformats.org/officeDocument/2006/relationships/slide" Target="slides/slide13.xml"/><Relationship Id="rId14" Type="http://schemas.openxmlformats.org/officeDocument/2006/relationships/slide" Target="slides/slide18.xml"/><Relationship Id="rId22" Type="http://schemas.openxmlformats.org/officeDocument/2006/relationships/slide" Target="slides/slide26.xml"/><Relationship Id="rId27" Type="http://schemas.openxmlformats.org/officeDocument/2006/relationships/slide" Target="slides/slide31.xml"/><Relationship Id="rId30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CC884FCE-0407-41B6-966A-F805ACAEA60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7A66A4-95A8-4CD7-A522-A495F98D960B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496161-6867-4E06-87DB-7B612C4C9067}" type="slidenum">
              <a:rPr lang="en-US"/>
              <a:pPr/>
              <a:t>12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D8454D-F765-4BE1-896D-63E19A339C9C}" type="slidenum">
              <a:rPr lang="en-US"/>
              <a:pPr/>
              <a:t>13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EA1BA-CC2B-4A4B-9691-4469F505B12E}" type="slidenum">
              <a:rPr lang="en-US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0C06C-38B2-4A3A-A925-79CF8937BA5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47C73-A707-454E-A047-2AC1AA785F6C}" type="slidenum">
              <a:rPr lang="en-US"/>
              <a:pPr/>
              <a:t>16</a:t>
            </a:fld>
            <a:endParaRPr lang="en-US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C63259-9D88-4396-BC0A-D07AF578A5B7}" type="slidenum">
              <a:rPr lang="en-US"/>
              <a:pPr/>
              <a:t>17</a:t>
            </a:fld>
            <a:endParaRPr lang="en-US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45F852-0658-4BA2-9972-4441B2A73019}" type="slidenum">
              <a:rPr lang="en-US"/>
              <a:pPr/>
              <a:t>18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A910F-CF31-4AA9-9858-9361288D5BE2}" type="slidenum">
              <a:rPr lang="en-US"/>
              <a:pPr/>
              <a:t>19</a:t>
            </a:fld>
            <a:endParaRPr lang="en-US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4BF27-FD0C-4649-A680-2CC654835F93}" type="slidenum">
              <a:rPr lang="en-US"/>
              <a:pPr/>
              <a:t>20</a:t>
            </a:fld>
            <a:endParaRPr lang="en-US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A0855E-E83C-4ED0-B26E-3EBE64294B5F}" type="slidenum">
              <a:rPr lang="en-US"/>
              <a:pPr/>
              <a:t>21</a:t>
            </a:fld>
            <a:endParaRPr lang="en-US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306759-2AA4-4EC1-B531-56A9CAC78D1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784864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D1F2D-9B30-4EC9-BB39-7138B2A5F742}" type="slidenum">
              <a:rPr lang="en-US"/>
              <a:pPr/>
              <a:t>22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1C77F-4260-40B0-8AE9-2BF9970793EE}" type="slidenum">
              <a:rPr lang="en-US"/>
              <a:pPr/>
              <a:t>23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C8C94D-B817-419E-AD77-B7BB5F2AEFAB}" type="slidenum">
              <a:rPr lang="en-US"/>
              <a:pPr/>
              <a:t>24</a:t>
            </a:fld>
            <a:endParaRPr lang="en-US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027ECE-1771-4BC4-BB89-F9DEC3D2EC12}" type="slidenum">
              <a:rPr lang="en-US"/>
              <a:pPr/>
              <a:t>25</a:t>
            </a:fld>
            <a:endParaRPr lang="en-US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D6FDD-C44D-4F42-A670-9A098863033D}" type="slidenum">
              <a:rPr lang="en-US"/>
              <a:pPr/>
              <a:t>26</a:t>
            </a:fld>
            <a:endParaRPr lang="en-US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E3FC0-A6F9-4C2D-BC54-5ACFADC606B2}" type="slidenum">
              <a:rPr lang="en-US"/>
              <a:pPr/>
              <a:t>27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1427A-6D38-4E79-979E-209FBAFC8C78}" type="slidenum">
              <a:rPr lang="en-US"/>
              <a:pPr/>
              <a:t>28</a:t>
            </a:fld>
            <a:endParaRPr lang="en-US"/>
          </a:p>
        </p:txBody>
      </p:sp>
      <p:sp>
        <p:nvSpPr>
          <p:cNvPr id="205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FE6C2B-E018-4CD9-B866-B4476928210B}" type="slidenum">
              <a:rPr lang="en-US"/>
              <a:pPr/>
              <a:t>29</a:t>
            </a:fld>
            <a:endParaRPr 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AE1DF-06F6-4072-8C21-0CD996BA548F}" type="slidenum">
              <a:rPr lang="en-US"/>
              <a:pPr/>
              <a:t>30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0E40B-7CCA-4E8D-8089-A635F955F519}" type="slidenum">
              <a:rPr lang="en-US"/>
              <a:pPr/>
              <a:t>31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0F11B2-BF90-492B-88E5-F328FF8374F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397446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081976-441B-479A-9350-71C212FF976A}" type="slidenum">
              <a:rPr lang="en-US"/>
              <a:pPr/>
              <a:t>32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6BB9F5-E9FE-4454-8E8F-9C1E9869F8BC}" type="slidenum">
              <a:rPr lang="en-US"/>
              <a:pPr/>
              <a:t>33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CB1AF7-94C3-4547-9487-AAB3975951C9}" type="slidenum">
              <a:rPr lang="en-US"/>
              <a:pPr/>
              <a:t>34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7F9467-C8A3-428E-A3C1-D9A52752C947}" type="slidenum">
              <a:rPr lang="en-US"/>
              <a:pPr/>
              <a:t>35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120EE0-1E47-4BB9-9FB5-3E1BE285FF2B}" type="slidenum">
              <a:rPr lang="en-US"/>
              <a:pPr/>
              <a:t>36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BF6E20-353E-4F66-9CA1-47DB85DE7DEF}" type="slidenum">
              <a:rPr lang="en-US"/>
              <a:pPr/>
              <a:t>37</a:t>
            </a:fld>
            <a:endParaRPr lang="en-US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6A7880-33A3-4BE9-B7AE-812649AF010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34138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85A181-B23A-4A9A-89B3-29439880F6D7}" type="slidenum">
              <a:rPr lang="en-US"/>
              <a:pPr/>
              <a:t>6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E426CB-69C3-4F2B-B0BE-82BF7FA079E9}" type="slidenum">
              <a:rPr lang="en-US"/>
              <a:pPr/>
              <a:t>7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93EC3D-AD46-41F7-BE56-B0B6A1AAEF86}" type="slidenum">
              <a:rPr lang="en-US"/>
              <a:pPr/>
              <a:t>8</a:t>
            </a:fld>
            <a:endParaRPr lang="en-US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913256-3A23-4D7A-AAFF-3E28CCF34AF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59649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2739D3-09CE-4F6A-9161-AE24F090CD14}" type="slidenum">
              <a:rPr lang="en-US"/>
              <a:pPr/>
              <a:t>10</a:t>
            </a:fld>
            <a:endParaRPr lang="en-US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191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191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191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FAE93EA-0190-4D9F-A158-9D04556D5497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19143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19144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5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6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7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19148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03FA1-9B9D-4CDA-A7F5-1B71336BDB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76D1F-A0D8-4732-A891-A71FCA61D9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853CC-1C97-448C-AD1F-AD01BE6661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3B49B-8E98-4D2A-A8F0-9591990E73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4ADCF-976A-40D5-BB16-9890E4D4B9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495AB-6D3A-4521-976B-59AB985379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B1406-6A7E-4E87-8BEF-719024CC48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D793-B3CE-4900-A3DD-D65584B4F6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76E41-01BC-4A58-8B8B-4A690341EE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6CE99-2E07-46FA-85E1-6C30C1FCD6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4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18115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18116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7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8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9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812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1812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1812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1812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1812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30BACCC-26DE-4B15-BF3D-EE34052B3C0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tualschool.edu/mon/SoftwareEngineering/BrooksNoSilverBullet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B8669AA-4E8A-47A0-BFF3-A8DC92706E8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857500"/>
            <a:ext cx="77724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4: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>Why are User Interfaces Hard to Design and Implement? and</a:t>
            </a:r>
            <a:br>
              <a:rPr lang="en-US" dirty="0"/>
            </a:br>
            <a:r>
              <a:rPr lang="en-US" dirty="0"/>
              <a:t>Types of User Interfaces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</a:t>
            </a:r>
            <a:r>
              <a:rPr lang="en-US" dirty="0">
                <a:solidFill>
                  <a:srgbClr val="6E0000"/>
                </a:solidFill>
              </a:rPr>
              <a:t>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00B6539-47CA-48F1-8D1E-53FEEF36D3F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Why are User Interfaces Difficult</a:t>
            </a:r>
            <a:r>
              <a:rPr lang="en-US" i="1"/>
              <a:t> </a:t>
            </a:r>
            <a:r>
              <a:rPr lang="en-US"/>
              <a:t> to </a:t>
            </a:r>
            <a:r>
              <a:rPr lang="en-US" i="1"/>
              <a:t>Implement</a:t>
            </a:r>
            <a:r>
              <a:rPr lang="en-US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43800" cy="1295400"/>
          </a:xfrm>
        </p:spPr>
        <p:txBody>
          <a:bodyPr/>
          <a:lstStyle/>
          <a:p>
            <a:r>
              <a:rPr lang="en-US" dirty="0" smtClean="0"/>
              <a:t>What are the most difficult kinds of programs, in general?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4999"/>
            <a:ext cx="8229600" cy="4225925"/>
          </a:xfrm>
        </p:spPr>
        <p:txBody>
          <a:bodyPr/>
          <a:lstStyle/>
          <a:p>
            <a:r>
              <a:rPr lang="en-US" dirty="0" smtClean="0"/>
              <a:t>What properties make a task difficult to program?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853CC-1C97-448C-AD1F-AD01BE66611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8495-92CB-4883-B419-D79BCAB956F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/>
              <a:t>Why Are User Interfaces Hard to Implement?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They are hard to design, requiring iterative implementation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Not the waterfall model: specify, design, implement, test, deliver </a:t>
            </a:r>
          </a:p>
          <a:p>
            <a:pPr>
              <a:lnSpc>
                <a:spcPct val="90000"/>
              </a:lnSpc>
            </a:pPr>
            <a:r>
              <a:rPr lang="en-US" sz="2600"/>
              <a:t>They are </a:t>
            </a:r>
            <a:r>
              <a:rPr lang="en-US" sz="2600" i="1"/>
              <a:t>reactive</a:t>
            </a:r>
            <a:r>
              <a:rPr lang="en-US" sz="2600"/>
              <a:t> and are programmed from the "inside-out"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Event based programming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More difficult to modularize </a:t>
            </a:r>
          </a:p>
          <a:p>
            <a:pPr>
              <a:lnSpc>
                <a:spcPct val="90000"/>
              </a:lnSpc>
            </a:pPr>
            <a:r>
              <a:rPr lang="en-US" sz="2600"/>
              <a:t>They generally require multi-processing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To deal with user typing; aborts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Window refresh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Window system as a different process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Multiple input devices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06FD9-5C2B-4D8C-9FAA-3FF847C3AB0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/>
              <a:t>Why Hard to Implement? cont.</a:t>
            </a:r>
            <a:endParaRPr lang="en-US" sz="350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There are real-time requirements for handling input events </a:t>
            </a:r>
          </a:p>
          <a:p>
            <a:pPr lvl="1"/>
            <a:r>
              <a:rPr lang="en-US" sz="2200"/>
              <a:t>Output 60 times a second  </a:t>
            </a:r>
          </a:p>
          <a:p>
            <a:pPr lvl="1"/>
            <a:r>
              <a:rPr lang="en-US" sz="2200"/>
              <a:t>Keep up with mouse tracking  </a:t>
            </a:r>
          </a:p>
          <a:p>
            <a:pPr lvl="1"/>
            <a:r>
              <a:rPr lang="en-US" sz="2200"/>
              <a:t>Video, sound, multi-media </a:t>
            </a:r>
          </a:p>
          <a:p>
            <a:r>
              <a:rPr lang="en-US" sz="2600"/>
              <a:t>Need for robustness </a:t>
            </a:r>
          </a:p>
          <a:p>
            <a:pPr lvl="1"/>
            <a:r>
              <a:rPr lang="en-US" sz="2200"/>
              <a:t>No crashing, on any input  </a:t>
            </a:r>
          </a:p>
          <a:p>
            <a:pPr lvl="1"/>
            <a:r>
              <a:rPr lang="en-US" sz="2200"/>
              <a:t>Helpful error messages and recover gracefully  </a:t>
            </a:r>
          </a:p>
          <a:p>
            <a:pPr lvl="1"/>
            <a:r>
              <a:rPr lang="en-US" sz="2200"/>
              <a:t>Aborts  </a:t>
            </a:r>
          </a:p>
          <a:p>
            <a:pPr lvl="1"/>
            <a:r>
              <a:rPr lang="en-US" sz="2200"/>
              <a:t>Undo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A5084-F653-4D3B-82A0-3EB2E19C0A8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0"/>
              <a:t>Why Hard to Implement? cont.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Lower testability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Few tools for regression testing </a:t>
            </a:r>
          </a:p>
          <a:p>
            <a:pPr>
              <a:lnSpc>
                <a:spcPct val="90000"/>
              </a:lnSpc>
            </a:pPr>
            <a:r>
              <a:rPr lang="en-US" sz="2600"/>
              <a:t>Little language support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Primitives in computer languages make bad user interfaces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Enormous, complex libraries 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Features like object-oriented, constraints, multi-processing </a:t>
            </a:r>
          </a:p>
          <a:p>
            <a:pPr>
              <a:lnSpc>
                <a:spcPct val="90000"/>
              </a:lnSpc>
            </a:pPr>
            <a:r>
              <a:rPr lang="en-US" sz="2600"/>
              <a:t>Complexity of the tools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Full bookshelf for documentation of user interface frameworks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MFC, Java Swing, VB .Net, etc.</a:t>
            </a:r>
          </a:p>
          <a:p>
            <a:pPr>
              <a:lnSpc>
                <a:spcPct val="90000"/>
              </a:lnSpc>
            </a:pPr>
            <a:r>
              <a:rPr lang="en-US" sz="2600"/>
              <a:t>Difficulty of Modularization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95EA55-91D7-483E-A70C-1B15FA138603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Difference between displaying “hello” in console and displaying a blue rectangle in a window</a:t>
            </a:r>
          </a:p>
          <a:p>
            <a:pPr eaLnBrk="1" hangingPunct="1"/>
            <a:r>
              <a:rPr lang="en-US" dirty="0" smtClean="0"/>
              <a:t>Difficulty to read a file name</a:t>
            </a:r>
          </a:p>
          <a:p>
            <a:pPr lvl="1"/>
            <a:r>
              <a:rPr lang="en-US" dirty="0" err="1" smtClean="0"/>
              <a:t>Readln</a:t>
            </a:r>
            <a:r>
              <a:rPr lang="en-US" dirty="0" smtClean="0"/>
              <a:t>() in Pascal, Java, C++, etc.</a:t>
            </a:r>
          </a:p>
          <a:p>
            <a:pPr lvl="1"/>
            <a:r>
              <a:rPr lang="en-US" dirty="0" smtClean="0"/>
              <a:t>Vs. tool in modern toolkits</a:t>
            </a:r>
          </a:p>
          <a:p>
            <a:pPr lvl="2"/>
            <a:r>
              <a:rPr lang="en-US" dirty="0" smtClean="0"/>
              <a:t>Complexity of the file dialog itself</a:t>
            </a:r>
          </a:p>
          <a:p>
            <a:pPr lvl="2"/>
            <a:r>
              <a:rPr lang="en-US" dirty="0" smtClean="0"/>
              <a:t>You must deal with aborting, undo,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7010400" y="2590800"/>
            <a:ext cx="1295400" cy="8382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7456-A588-4F43-8F4C-03314D359696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Tools?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 dirty="0"/>
              <a:t>The quality of the interfaces will be higher.</a:t>
            </a:r>
            <a:r>
              <a:rPr lang="en-US" sz="2600" dirty="0"/>
              <a:t> This is because: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Designs can be rapidly prototyped and implemented, possibly even before the application code is written.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It is easier to incorporate changes discovered through user testing.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More effort can be expended on the tool than may be practical on any single user interface since the tool will be used with many different applications.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Different applications are more likely to have consistent user interfaces if they are created using the same user interface tool.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 UI tool will make it easier for a variety of specialists to be involved in designing the user interface.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92A0C-F987-46E4-A631-6B1A6C37F7B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Tools, cont.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839200" cy="5257800"/>
          </a:xfrm>
        </p:spPr>
        <p:txBody>
          <a:bodyPr/>
          <a:lstStyle/>
          <a:p>
            <a:r>
              <a:rPr lang="en-US" sz="2100" b="1" dirty="0"/>
              <a:t>The user interface code will be easier and more economical to create and maintain</a:t>
            </a:r>
            <a:r>
              <a:rPr lang="en-US" sz="2100" dirty="0"/>
              <a:t>. This is because:</a:t>
            </a:r>
          </a:p>
          <a:p>
            <a:pPr lvl="1"/>
            <a:r>
              <a:rPr lang="en-US" sz="2000" dirty="0"/>
              <a:t>There will be less code to write, because much is supplied by the tools.</a:t>
            </a:r>
          </a:p>
          <a:p>
            <a:pPr lvl="1"/>
            <a:r>
              <a:rPr lang="en-US" sz="2000" dirty="0"/>
              <a:t>There will be better modularization due to the separation of the user interface component from the application.</a:t>
            </a:r>
          </a:p>
          <a:p>
            <a:pPr lvl="1"/>
            <a:r>
              <a:rPr lang="en-US" sz="2000" dirty="0"/>
              <a:t>The level of expertise of the interface designers and implementers might be able to be lower, because the tools hide much of the complexities of the underlying system.</a:t>
            </a:r>
          </a:p>
          <a:p>
            <a:pPr lvl="1"/>
            <a:r>
              <a:rPr lang="en-US" sz="2000" dirty="0"/>
              <a:t>The reliability of the user interface may be higher, since the code for the user interface is created automatically from a higher level specification. </a:t>
            </a:r>
          </a:p>
          <a:p>
            <a:pPr lvl="1"/>
            <a:r>
              <a:rPr lang="en-US" sz="2000" dirty="0"/>
              <a:t>It may be easier to port an application to different hardware and software environments since the device dependencies are isolated in the user interface tool.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BCB1-D53A-4B10-821B-2061EE8CE1B7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 of Tools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Today’s tools are highly successful</a:t>
            </a:r>
          </a:p>
          <a:p>
            <a:pPr lvl="1"/>
            <a:r>
              <a:rPr lang="en-US"/>
              <a:t>Window Managers, Toolkits, Interface Builders ubiquitous</a:t>
            </a:r>
          </a:p>
          <a:p>
            <a:pPr lvl="1"/>
            <a:r>
              <a:rPr lang="en-US"/>
              <a:t>Most software built using them</a:t>
            </a:r>
          </a:p>
          <a:p>
            <a:pPr lvl="1"/>
            <a:r>
              <a:rPr lang="en-US"/>
              <a:t>Are</a:t>
            </a:r>
            <a:r>
              <a:rPr lang="en-US" i="1"/>
              <a:t> </a:t>
            </a:r>
            <a:r>
              <a:rPr lang="en-US"/>
              <a:t>based on many years of HCI research</a:t>
            </a:r>
            <a:br>
              <a:rPr lang="en-US"/>
            </a:br>
            <a:r>
              <a:rPr lang="en-US" sz="1700"/>
              <a:t>Brad A. Myers. “A Brief History of Human Computer Interaction Technology.” </a:t>
            </a:r>
            <a:br>
              <a:rPr lang="en-US" sz="1700"/>
            </a:br>
            <a:r>
              <a:rPr lang="en-US" sz="1700" i="1"/>
              <a:t>ACM interactions</a:t>
            </a:r>
            <a:r>
              <a:rPr lang="en-US" sz="1700"/>
              <a:t>. Vol. 5, no. 2, March, 1998. pp. 44-54.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A6AD-DF79-43EF-805E-7886BADEECD9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should tools do?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Help </a:t>
            </a:r>
            <a:r>
              <a:rPr lang="en-US" sz="2100" b="1"/>
              <a:t>design</a:t>
            </a:r>
            <a:r>
              <a:rPr lang="en-US" sz="2100"/>
              <a:t> the interface given a specification of the tasks.</a:t>
            </a:r>
          </a:p>
          <a:p>
            <a:pPr>
              <a:lnSpc>
                <a:spcPct val="90000"/>
              </a:lnSpc>
            </a:pPr>
            <a:r>
              <a:rPr lang="en-US" sz="2100"/>
              <a:t>Help </a:t>
            </a:r>
            <a:r>
              <a:rPr lang="en-US" sz="2100" b="1"/>
              <a:t>implement</a:t>
            </a:r>
            <a:r>
              <a:rPr lang="en-US" sz="2100"/>
              <a:t> the interface given a design.</a:t>
            </a:r>
          </a:p>
          <a:p>
            <a:pPr>
              <a:lnSpc>
                <a:spcPct val="90000"/>
              </a:lnSpc>
            </a:pPr>
            <a:r>
              <a:rPr lang="en-US" sz="2100"/>
              <a:t>Help </a:t>
            </a:r>
            <a:r>
              <a:rPr lang="en-US" sz="2100" b="1"/>
              <a:t>evaluate</a:t>
            </a:r>
            <a:r>
              <a:rPr lang="en-US" sz="2100"/>
              <a:t> the interface after it is designed and propose improvements, or at least provide information to allow the designer to evaluate the interface.</a:t>
            </a:r>
          </a:p>
          <a:p>
            <a:pPr>
              <a:lnSpc>
                <a:spcPct val="90000"/>
              </a:lnSpc>
            </a:pPr>
            <a:endParaRPr lang="en-US" sz="2100"/>
          </a:p>
          <a:p>
            <a:pPr>
              <a:lnSpc>
                <a:spcPct val="90000"/>
              </a:lnSpc>
            </a:pPr>
            <a:r>
              <a:rPr lang="en-US" sz="2100"/>
              <a:t>Create easy-to-use interfaces.</a:t>
            </a:r>
          </a:p>
          <a:p>
            <a:pPr>
              <a:lnSpc>
                <a:spcPct val="90000"/>
              </a:lnSpc>
            </a:pPr>
            <a:r>
              <a:rPr lang="en-US" sz="2100"/>
              <a:t>Allow the designer to rapidly investigate different designs.</a:t>
            </a:r>
          </a:p>
          <a:p>
            <a:pPr>
              <a:lnSpc>
                <a:spcPct val="90000"/>
              </a:lnSpc>
            </a:pPr>
            <a:r>
              <a:rPr lang="en-US" sz="2100"/>
              <a:t>Allow non-programmers to design and implement user interfaces.</a:t>
            </a:r>
          </a:p>
          <a:p>
            <a:pPr>
              <a:lnSpc>
                <a:spcPct val="90000"/>
              </a:lnSpc>
            </a:pPr>
            <a:r>
              <a:rPr lang="en-US" sz="2100"/>
              <a:t>Provide portability across different machines and devices.</a:t>
            </a:r>
          </a:p>
          <a:p>
            <a:pPr>
              <a:lnSpc>
                <a:spcPct val="90000"/>
              </a:lnSpc>
            </a:pPr>
            <a:r>
              <a:rPr lang="en-US" sz="2100"/>
              <a:t>Be easy to use themselves.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F18578-763C-45D7-8796-52F2E8EA4563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are “Users”?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People who will use a </a:t>
            </a:r>
            <a:r>
              <a:rPr lang="en-US" altLang="ko-KR" smtClean="0">
                <a:ea typeface="굴림" charset="-127"/>
              </a:rPr>
              <a:t>product </a:t>
            </a:r>
            <a:r>
              <a:rPr lang="en-US" smtClean="0"/>
              <a:t>or web site.</a:t>
            </a:r>
          </a:p>
          <a:p>
            <a:pPr eaLnBrk="1" hangingPunct="1"/>
            <a:r>
              <a:rPr lang="en-US" smtClean="0"/>
              <a:t>As opposed to the “Designers”</a:t>
            </a:r>
          </a:p>
          <a:p>
            <a:pPr lvl="1" eaLnBrk="1" hangingPunct="1"/>
            <a:r>
              <a:rPr lang="en-US" smtClean="0"/>
              <a:t>People who </a:t>
            </a:r>
            <a:r>
              <a:rPr lang="en-US" i="1" smtClean="0"/>
              <a:t>create</a:t>
            </a:r>
            <a:r>
              <a:rPr lang="en-US" smtClean="0"/>
              <a:t> the system or web site</a:t>
            </a:r>
          </a:p>
          <a:p>
            <a:pPr eaLnBrk="1" hangingPunct="1"/>
            <a:r>
              <a:rPr lang="en-US" smtClean="0"/>
              <a:t>Designers </a:t>
            </a:r>
            <a:r>
              <a:rPr lang="en-US" smtClean="0">
                <a:sym typeface="Symbol" pitchFamily="18" charset="2"/>
              </a:rPr>
              <a:t></a:t>
            </a:r>
            <a:r>
              <a:rPr lang="en-US" smtClean="0"/>
              <a:t> Users</a:t>
            </a:r>
          </a:p>
          <a:p>
            <a:pPr eaLnBrk="1" hangingPunct="1"/>
            <a:r>
              <a:rPr lang="en-US" smtClean="0"/>
              <a:t>You are the </a:t>
            </a:r>
            <a:r>
              <a:rPr lang="en-US" i="1" smtClean="0"/>
              <a:t>designer</a:t>
            </a:r>
          </a:p>
          <a:p>
            <a:pPr eaLnBrk="1" hangingPunct="1"/>
            <a:r>
              <a:rPr lang="en-US" altLang="ko-KR" smtClean="0">
                <a:ea typeface="굴림" charset="-127"/>
              </a:rPr>
              <a:t>Have to make an effort to </a:t>
            </a:r>
            <a:r>
              <a:rPr lang="en-US" altLang="ko-KR" b="1" i="1" smtClean="0">
                <a:solidFill>
                  <a:schemeClr val="accent2"/>
                </a:solidFill>
                <a:ea typeface="굴림" charset="-127"/>
              </a:rPr>
              <a:t>Know The User</a:t>
            </a:r>
            <a:endParaRPr lang="en-US" i="1" smtClean="0">
              <a:solidFill>
                <a:schemeClr val="accent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2015 -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433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10A46-DFE9-4D1C-AEEE-D44DDFCCD050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Tools might do: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Provide sets of standard UI components</a:t>
            </a:r>
          </a:p>
          <a:p>
            <a:pPr>
              <a:lnSpc>
                <a:spcPct val="90000"/>
              </a:lnSpc>
            </a:pPr>
            <a:r>
              <a:rPr lang="en-US" sz="2100"/>
              <a:t>Guide the implementation</a:t>
            </a:r>
          </a:p>
          <a:p>
            <a:pPr>
              <a:lnSpc>
                <a:spcPct val="90000"/>
              </a:lnSpc>
            </a:pPr>
            <a:r>
              <a:rPr lang="en-US" sz="2100"/>
              <a:t>Help with screen layout and graphic design.</a:t>
            </a:r>
          </a:p>
          <a:p>
            <a:pPr>
              <a:lnSpc>
                <a:spcPct val="90000"/>
              </a:lnSpc>
            </a:pPr>
            <a:r>
              <a:rPr lang="en-US" sz="2100"/>
              <a:t>Validate user inputs</a:t>
            </a:r>
          </a:p>
          <a:p>
            <a:pPr>
              <a:lnSpc>
                <a:spcPct val="90000"/>
              </a:lnSpc>
            </a:pPr>
            <a:r>
              <a:rPr lang="en-US" sz="2100"/>
              <a:t>Handle user errors</a:t>
            </a:r>
          </a:p>
          <a:p>
            <a:pPr>
              <a:lnSpc>
                <a:spcPct val="90000"/>
              </a:lnSpc>
            </a:pPr>
            <a:r>
              <a:rPr lang="en-US" sz="2100"/>
              <a:t>Handle aborting and undoing of operations</a:t>
            </a:r>
          </a:p>
          <a:p>
            <a:pPr>
              <a:lnSpc>
                <a:spcPct val="90000"/>
              </a:lnSpc>
            </a:pPr>
            <a:r>
              <a:rPr lang="en-US" sz="2100"/>
              <a:t>Provide help and prompts</a:t>
            </a:r>
          </a:p>
          <a:p>
            <a:pPr>
              <a:lnSpc>
                <a:spcPct val="90000"/>
              </a:lnSpc>
            </a:pPr>
            <a:r>
              <a:rPr lang="en-US" sz="2100"/>
              <a:t>Deal with field scrolling and editing</a:t>
            </a:r>
          </a:p>
          <a:p>
            <a:pPr>
              <a:lnSpc>
                <a:spcPct val="90000"/>
              </a:lnSpc>
            </a:pPr>
            <a:r>
              <a:rPr lang="en-US" sz="2100"/>
              <a:t>Insulate the application from all device dependencies and the underlying software and hardware systems.</a:t>
            </a:r>
          </a:p>
          <a:p>
            <a:pPr>
              <a:lnSpc>
                <a:spcPct val="90000"/>
              </a:lnSpc>
            </a:pPr>
            <a:r>
              <a:rPr lang="en-US" sz="2100"/>
              <a:t>Support features in the interface that allow the end user to customize the interface.</a:t>
            </a:r>
            <a:endParaRPr lang="en-US" sz="26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45D166F-8859-4F7C-B00E-93682823871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Types of User Interfaces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User Interface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BB455-8477-4A2B-9263-978C08A2F61D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/>
              <a:t>Input Devices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/>
              <a:t>QUERTY keyboard (other types) </a:t>
            </a:r>
          </a:p>
          <a:p>
            <a:pPr>
              <a:lnSpc>
                <a:spcPct val="80000"/>
              </a:lnSpc>
            </a:pPr>
            <a:r>
              <a:rPr lang="en-US" sz="2100" dirty="0"/>
              <a:t>Mouse (1, 2 or 3 buttons) </a:t>
            </a:r>
          </a:p>
          <a:p>
            <a:pPr marL="342900" lvl="1" indent="-342900">
              <a:lnSpc>
                <a:spcPct val="80000"/>
              </a:lnSpc>
              <a:buClr>
                <a:schemeClr val="tx2"/>
              </a:buClr>
            </a:pPr>
            <a:r>
              <a:rPr lang="en-US" sz="2000" dirty="0" smtClean="0"/>
              <a:t>Stylus or fingers</a:t>
            </a:r>
          </a:p>
          <a:p>
            <a:pPr marL="638175" lvl="2" indent="-342900">
              <a:lnSpc>
                <a:spcPct val="80000"/>
              </a:lnSpc>
              <a:buClr>
                <a:schemeClr val="tx2"/>
              </a:buClr>
            </a:pPr>
            <a:r>
              <a:rPr lang="en-US" sz="1700" dirty="0" smtClean="0"/>
              <a:t>Single touch</a:t>
            </a:r>
          </a:p>
          <a:p>
            <a:pPr marL="638175" lvl="2" indent="-342900">
              <a:lnSpc>
                <a:spcPct val="80000"/>
              </a:lnSpc>
              <a:buClr>
                <a:schemeClr val="tx2"/>
              </a:buClr>
            </a:pPr>
            <a:r>
              <a:rPr lang="en-US" sz="1700" dirty="0" smtClean="0"/>
              <a:t>Multi-touch</a:t>
            </a:r>
          </a:p>
          <a:p>
            <a:pPr>
              <a:lnSpc>
                <a:spcPct val="80000"/>
              </a:lnSpc>
            </a:pPr>
            <a:r>
              <a:rPr lang="en-US" sz="2100" dirty="0" smtClean="0"/>
              <a:t>Other </a:t>
            </a:r>
            <a:r>
              <a:rPr lang="en-US" sz="2100" dirty="0"/>
              <a:t>pointing devices: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Stylus or pucks on tablets or PDAs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Issue: buttons, stability, etc.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"Light pens" on screens 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DataGloves</a:t>
            </a:r>
            <a:r>
              <a:rPr lang="en-US" sz="2000" dirty="0"/>
              <a:t>, eye tracking, etc.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“Bat"  3-D input device</a:t>
            </a:r>
          </a:p>
          <a:p>
            <a:pPr>
              <a:lnSpc>
                <a:spcPct val="80000"/>
              </a:lnSpc>
            </a:pPr>
            <a:r>
              <a:rPr lang="en-US" sz="2100" dirty="0" smtClean="0"/>
              <a:t>Speech </a:t>
            </a:r>
            <a:r>
              <a:rPr lang="en-US" sz="2100" dirty="0"/>
              <a:t>input </a:t>
            </a:r>
          </a:p>
          <a:p>
            <a:pPr>
              <a:lnSpc>
                <a:spcPct val="80000"/>
              </a:lnSpc>
            </a:pPr>
            <a:r>
              <a:rPr lang="en-US" sz="2100" dirty="0" smtClean="0"/>
              <a:t>Other sensors</a:t>
            </a:r>
          </a:p>
          <a:p>
            <a:pPr lvl="1">
              <a:lnSpc>
                <a:spcPct val="80000"/>
              </a:lnSpc>
            </a:pPr>
            <a:r>
              <a:rPr lang="en-US" sz="1700" dirty="0" smtClean="0"/>
              <a:t>Tilt, accelerometer, compass, etc.</a:t>
            </a:r>
            <a:endParaRPr lang="en-US" sz="1700" dirty="0" smtClean="0"/>
          </a:p>
          <a:p>
            <a:pPr>
              <a:lnSpc>
                <a:spcPct val="80000"/>
              </a:lnSpc>
            </a:pPr>
            <a:r>
              <a:rPr lang="en-US" sz="2100" dirty="0" smtClean="0"/>
              <a:t>Computer-connected camera</a:t>
            </a:r>
            <a:endParaRPr lang="en-US" sz="21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presence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free-space gestures 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eye-tracking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763BA-8398-4164-A63B-E1E8B89543E9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Output Devices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Older: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TTY on paper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24x80 terminals: "glass-TTY"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Vector screens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Raster-scan screens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Color, monochrome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LCD panels 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Tiny (watch), phone-size, tablet-size, </a:t>
            </a:r>
            <a:r>
              <a:rPr lang="en-US" sz="2100" dirty="0"/>
              <a:t>"normal size" </a:t>
            </a:r>
            <a:r>
              <a:rPr lang="en-US" sz="2100" dirty="0" smtClean="0"/>
              <a:t>Wall-size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3-D devices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Head-mounted displays </a:t>
            </a:r>
            <a:r>
              <a:rPr lang="en-US" sz="2000" dirty="0" smtClean="0"/>
              <a:t>(VR systems)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Stereo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"Real" </a:t>
            </a:r>
            <a:r>
              <a:rPr lang="en-US" sz="2000" dirty="0" smtClean="0"/>
              <a:t>3-D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/>
              <a:t>Speech output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Non-speech audio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5679971" y="1077001"/>
            <a:ext cx="3470275" cy="5441497"/>
            <a:chOff x="5679971" y="1077001"/>
            <a:chExt cx="3470275" cy="5441497"/>
          </a:xfrm>
        </p:grpSpPr>
        <p:pic>
          <p:nvPicPr>
            <p:cNvPr id="224258" name="Picture 2" descr="Image result for real 3D display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9971" y="1077001"/>
              <a:ext cx="3470275" cy="1954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24915" y="4471731"/>
              <a:ext cx="1761885" cy="2046767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31F56-6C4B-48F0-9268-CE1BB48A5D2F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Types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Each has own unique UI style, and implementation challenges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Word processors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Drawing programs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CAD/CAM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Painting programs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Hierarchy displays, like file browsers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Mail readers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Spreadsheets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Forms processing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WWW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Interactive games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Visualizations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Automated-teller machines (ATM)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Virtual Reality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Multi-media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Video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Animation 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Controlling machinery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2B43A-86C5-4FDF-8F35-D495A5D70B4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Metaphors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Content metaphors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desktop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paper document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notebook with tabs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score sheet , stage with actors (Director)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accounting ledger (spreadsheet)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stereo (for all media players)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phone keypad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calculator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Web: "Shopping Carts"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Quicken: "CheckBook" </a:t>
            </a:r>
          </a:p>
          <a:p>
            <a:pPr>
              <a:lnSpc>
                <a:spcPct val="90000"/>
              </a:lnSpc>
            </a:pPr>
            <a:r>
              <a:rPr lang="en-US" sz="2100"/>
              <a:t>Interaction metaphors = tools, agents: "electronic secretary“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C338E-0CC0-4069-91AD-66EF8966C85E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438"/>
            <a:ext cx="7543800" cy="639762"/>
          </a:xfrm>
        </p:spPr>
        <p:txBody>
          <a:bodyPr/>
          <a:lstStyle/>
          <a:p>
            <a:r>
              <a:rPr lang="en-US" dirty="0"/>
              <a:t>User Interface Styles 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762000"/>
            <a:ext cx="8650287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(from Nielsen </a:t>
            </a:r>
            <a:r>
              <a:rPr lang="en-US" sz="2100" dirty="0" smtClean="0"/>
              <a:t>text, 1993)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A method for getting information from the user or interfacing with a user.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Usually, interfaces provide more than one style: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Command language for experts with menus for novices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Menus plus single characters (Macintosh &amp; Windows)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Appropriate style depends on type of user and task.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Important issues: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Who has control?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Ease of use for novices.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Learning time to become proficient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Speed of use (efficiency) once become proficient.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Generality/Flexibility/Power (how much of user interface with this technique cover?)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Ability to show defaults, current values, etc.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Skill requirements required (e.g., typing)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8B2D-8435-424C-8710-4848999E3A01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1) Question and Answer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(Nielsen describes 1, 2 &amp; 3 as "line-oriented”)</a:t>
            </a:r>
          </a:p>
          <a:p>
            <a:pPr>
              <a:lnSpc>
                <a:spcPct val="90000"/>
              </a:lnSpc>
            </a:pPr>
            <a:r>
              <a:rPr lang="en-US" sz="2100"/>
              <a:t>Computer asks questions, user answers. </a:t>
            </a:r>
          </a:p>
          <a:p>
            <a:pPr>
              <a:lnSpc>
                <a:spcPct val="90000"/>
              </a:lnSpc>
            </a:pPr>
            <a:r>
              <a:rPr lang="en-US" sz="2100"/>
              <a:t>Used by some simple programs, and also expert systems. </a:t>
            </a:r>
          </a:p>
          <a:p>
            <a:pPr>
              <a:lnSpc>
                <a:spcPct val="90000"/>
              </a:lnSpc>
            </a:pPr>
            <a:r>
              <a:rPr lang="en-US" sz="2100"/>
              <a:t>"Wizards" in Microsoft products </a:t>
            </a:r>
          </a:p>
          <a:p>
            <a:pPr>
              <a:lnSpc>
                <a:spcPct val="90000"/>
              </a:lnSpc>
            </a:pPr>
            <a:r>
              <a:rPr lang="en-US" sz="2100"/>
              <a:t>Telephone interfaces ("press 1 for sales, 2 for support, ...") </a:t>
            </a:r>
          </a:p>
          <a:p>
            <a:pPr>
              <a:lnSpc>
                <a:spcPct val="90000"/>
              </a:lnSpc>
            </a:pPr>
            <a:r>
              <a:rPr lang="en-US" sz="2100"/>
              <a:t>Pros and cons: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+ Easy to implement (writeln, readln)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+ Easy for novices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- Can't correct previous errors, or to change your mind. 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Except in Wizards, often have a "Previous" button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- Can be slower for experts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D180A-C2B1-48DE-9CA2-5084C69B085E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793037" cy="1143000"/>
          </a:xfrm>
        </p:spPr>
        <p:txBody>
          <a:bodyPr/>
          <a:lstStyle/>
          <a:p>
            <a:r>
              <a:rPr lang="en-US" sz="3600" dirty="0"/>
              <a:t>2) Single </a:t>
            </a:r>
            <a:r>
              <a:rPr lang="en-US" sz="3600" dirty="0" smtClean="0"/>
              <a:t>character commands </a:t>
            </a:r>
            <a:r>
              <a:rPr lang="en-US" sz="3600" dirty="0"/>
              <a:t>and/or function keys: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Function keys can be labeled. </a:t>
            </a:r>
          </a:p>
          <a:p>
            <a:r>
              <a:rPr lang="en-US"/>
              <a:t>Pros and cons: </a:t>
            </a:r>
          </a:p>
          <a:p>
            <a:pPr lvl="1"/>
            <a:r>
              <a:rPr lang="en-US"/>
              <a:t>+ Fastest method for experts. </a:t>
            </a:r>
          </a:p>
          <a:p>
            <a:pPr lvl="1"/>
            <a:r>
              <a:rPr lang="en-US"/>
              <a:t>+ Easy to learn how. </a:t>
            </a:r>
          </a:p>
          <a:p>
            <a:pPr lvl="2"/>
            <a:r>
              <a:rPr lang="en-US"/>
              <a:t>+ so easier to provide telephone support ("just hit the F1 key now") </a:t>
            </a:r>
          </a:p>
          <a:p>
            <a:pPr lvl="1"/>
            <a:r>
              <a:rPr lang="en-US"/>
              <a:t>+ Usually very simple to implement. </a:t>
            </a:r>
          </a:p>
          <a:p>
            <a:pPr lvl="1"/>
            <a:r>
              <a:rPr lang="en-US"/>
              <a:t>- Hardest to remember which key does what. </a:t>
            </a:r>
          </a:p>
          <a:p>
            <a:pPr lvl="1"/>
            <a:r>
              <a:rPr lang="en-US"/>
              <a:t>- Easy to hit wrong key by mistake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5C0D-C109-41B9-BD6A-B061C9951E96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/>
              <a:t>3) Command Language: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/>
              <a:t>User types instructions to computer in a formal language. </a:t>
            </a:r>
            <a:endParaRPr lang="en-US" sz="1900" dirty="0" smtClean="0"/>
          </a:p>
          <a:p>
            <a:pPr lvl="1">
              <a:lnSpc>
                <a:spcPct val="90000"/>
              </a:lnSpc>
            </a:pPr>
            <a:r>
              <a:rPr lang="en-US" sz="1500" dirty="0" smtClean="0"/>
              <a:t>Unix, DOS shell</a:t>
            </a:r>
          </a:p>
          <a:p>
            <a:pPr lvl="1">
              <a:lnSpc>
                <a:spcPct val="90000"/>
              </a:lnSpc>
            </a:pPr>
            <a:r>
              <a:rPr lang="en-US" sz="1500" dirty="0" smtClean="0"/>
              <a:t>Google input field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1900" dirty="0"/>
              <a:t>Pros and cons: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Most flexible.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Supports user initiative.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Fast for experts.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Possible to provide programming language capabilities for macros, customization, etc.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+ Takes less space on screen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Hardest for novices.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Requires substantial training and memorization.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Error rates usually high.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Syntax is usually very strict.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Poor error handling. 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- Hard for user to tell what can do.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Implementation difficulty depends on availability of tools like LEX &amp; YACC, and the complexity of the language. </a:t>
            </a:r>
          </a:p>
          <a:p>
            <a:pPr>
              <a:lnSpc>
                <a:spcPct val="90000"/>
              </a:lnSpc>
            </a:pPr>
            <a:r>
              <a:rPr lang="en-US" sz="1900" dirty="0"/>
              <a:t>Related form is programming language extensions, such as in Lisp.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287B91-FF7F-4F30-8B31-D33F46B1508A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69748"/>
          </a:xfrm>
        </p:spPr>
        <p:txBody>
          <a:bodyPr/>
          <a:lstStyle/>
          <a:p>
            <a:pPr eaLnBrk="1" hangingPunct="1"/>
            <a:r>
              <a:rPr lang="en-US" dirty="0" smtClean="0"/>
              <a:t>What is the “User Interface”?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8760"/>
            <a:ext cx="8229600" cy="4729663"/>
          </a:xfrm>
        </p:spPr>
        <p:txBody>
          <a:bodyPr/>
          <a:lstStyle/>
          <a:p>
            <a:pPr eaLnBrk="1" hangingPunct="1"/>
            <a:r>
              <a:rPr lang="en-US" dirty="0" smtClean="0"/>
              <a:t>Everything the user encounters</a:t>
            </a:r>
          </a:p>
          <a:p>
            <a:pPr lvl="1" eaLnBrk="1" hangingPunct="1"/>
            <a:r>
              <a:rPr lang="en-US" dirty="0" smtClean="0"/>
              <a:t>Functionality &amp; Usefulness</a:t>
            </a:r>
          </a:p>
          <a:p>
            <a:pPr lvl="1" eaLnBrk="1" hangingPunct="1"/>
            <a:r>
              <a:rPr lang="en-US" dirty="0" smtClean="0"/>
              <a:t>Content</a:t>
            </a:r>
          </a:p>
          <a:p>
            <a:pPr lvl="1" eaLnBrk="1" hangingPunct="1"/>
            <a:r>
              <a:rPr lang="en-US" dirty="0" smtClean="0"/>
              <a:t>Labels</a:t>
            </a:r>
          </a:p>
          <a:p>
            <a:pPr lvl="1" eaLnBrk="1" hangingPunct="1"/>
            <a:r>
              <a:rPr lang="en-US" dirty="0" smtClean="0"/>
              <a:t>Presentation</a:t>
            </a:r>
          </a:p>
          <a:p>
            <a:pPr lvl="1" eaLnBrk="1" hangingPunct="1"/>
            <a:r>
              <a:rPr lang="en-US" dirty="0" smtClean="0"/>
              <a:t>Layout</a:t>
            </a:r>
          </a:p>
          <a:p>
            <a:pPr lvl="1" eaLnBrk="1" hangingPunct="1"/>
            <a:r>
              <a:rPr lang="en-US" dirty="0" smtClean="0"/>
              <a:t>Navigation</a:t>
            </a:r>
          </a:p>
          <a:p>
            <a:pPr lvl="1" eaLnBrk="1" hangingPunct="1"/>
            <a:r>
              <a:rPr lang="en-US" dirty="0" smtClean="0"/>
              <a:t>Speed of response</a:t>
            </a:r>
          </a:p>
          <a:p>
            <a:pPr lvl="1" eaLnBrk="1" hangingPunct="1"/>
            <a:r>
              <a:rPr lang="en-US" dirty="0" smtClean="0"/>
              <a:t>Emotional Impact</a:t>
            </a:r>
          </a:p>
          <a:p>
            <a:pPr lvl="1" eaLnBrk="1" hangingPunct="1"/>
            <a:r>
              <a:rPr lang="en-US" dirty="0" smtClean="0"/>
              <a:t>Documentation &amp; Help</a:t>
            </a:r>
          </a:p>
          <a:p>
            <a:pPr eaLnBrk="1" hangingPunct="1"/>
            <a:r>
              <a:rPr lang="en-US" dirty="0" smtClean="0"/>
              <a:t>Book calls it “User Experience”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2015 -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291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B399C-FB43-4D6C-9213-3D7E3EE10ECC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sz="3000" dirty="0" smtClean="0"/>
              <a:t>4) </a:t>
            </a:r>
            <a:r>
              <a:rPr lang="en-US" sz="3000" dirty="0"/>
              <a:t>Menus: 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Pros and cons: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Very little training needed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Shows available options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Allows use of recognition memory (easier than generation)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Hierarchy can expand selection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Default or current selection can be shown.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Ability to show when parts are not relevant (e.g., </a:t>
            </a:r>
            <a:r>
              <a:rPr lang="en-US" sz="2000" dirty="0" err="1"/>
              <a:t>greyed</a:t>
            </a:r>
            <a:r>
              <a:rPr lang="en-US" sz="2000" dirty="0"/>
              <a:t> out)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Can be used for commands and arguments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Reduces keystrokes (compared to command languages)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+ Clear structure to decision making.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Usable only if there are few choices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Slow for experienced users (need accelerators)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If big hierarchy, commands can be hard to find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- Uses screen space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Most effective with pointing device.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9DDC8-1A03-4BDA-9995-4C0F9735818C}" type="slidenum">
              <a:rPr lang="en-US" altLang="en-US" smtClean="0"/>
              <a:pPr/>
              <a:t>31</a:t>
            </a:fld>
            <a:endParaRPr lang="en-US" alt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000" dirty="0" smtClean="0"/>
              <a:t>5) Form Filling </a:t>
            </a:r>
            <a:endParaRPr lang="en-US" sz="3000" dirty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257800"/>
          </a:xfrm>
        </p:spPr>
        <p:txBody>
          <a:bodyPr/>
          <a:lstStyle/>
          <a:p>
            <a:r>
              <a:rPr lang="en-US" sz="1900" dirty="0" smtClean="0"/>
              <a:t>Like menus except have text/number fields that can be filled in. </a:t>
            </a:r>
          </a:p>
          <a:p>
            <a:r>
              <a:rPr lang="en-US" sz="1900" dirty="0" smtClean="0"/>
              <a:t>Often used on character terminals (e.g., for data entry). </a:t>
            </a:r>
          </a:p>
          <a:p>
            <a:r>
              <a:rPr lang="en-US" sz="1900" dirty="0" smtClean="0"/>
              <a:t>Macintosh and Windows Dialog Boxes are another example. </a:t>
            </a:r>
          </a:p>
          <a:p>
            <a:r>
              <a:rPr lang="en-US" sz="1900" dirty="0" smtClean="0"/>
              <a:t>Pros and cons: (Similar to menus) </a:t>
            </a:r>
          </a:p>
          <a:p>
            <a:pPr lvl="1"/>
            <a:r>
              <a:rPr lang="en-US" sz="1700" dirty="0" smtClean="0"/>
              <a:t>+ Simplifies data entry. </a:t>
            </a:r>
          </a:p>
          <a:p>
            <a:pPr lvl="1"/>
            <a:r>
              <a:rPr lang="en-US" sz="1700" dirty="0" smtClean="0"/>
              <a:t>+ Very little training needed </a:t>
            </a:r>
          </a:p>
          <a:p>
            <a:pPr lvl="1"/>
            <a:r>
              <a:rPr lang="en-US" sz="1700" dirty="0" smtClean="0"/>
              <a:t>+ Shows available options </a:t>
            </a:r>
          </a:p>
          <a:p>
            <a:pPr lvl="1"/>
            <a:r>
              <a:rPr lang="en-US" sz="1700" dirty="0" smtClean="0"/>
              <a:t>+ Allows use of recognition memory (easier than generation) </a:t>
            </a:r>
          </a:p>
          <a:p>
            <a:pPr lvl="1"/>
            <a:r>
              <a:rPr lang="en-US" sz="1700" dirty="0" smtClean="0"/>
              <a:t>+ Ability to show defaults and current values. </a:t>
            </a:r>
          </a:p>
          <a:p>
            <a:pPr lvl="1"/>
            <a:r>
              <a:rPr lang="en-US" sz="1700" dirty="0" smtClean="0"/>
              <a:t>+ Ability to show when parts are not relevant (e.g., </a:t>
            </a:r>
            <a:r>
              <a:rPr lang="en-US" sz="1700" dirty="0" err="1" smtClean="0"/>
              <a:t>greyed</a:t>
            </a:r>
            <a:r>
              <a:rPr lang="en-US" sz="1700" dirty="0" smtClean="0"/>
              <a:t> out) </a:t>
            </a:r>
          </a:p>
          <a:p>
            <a:pPr lvl="1"/>
            <a:r>
              <a:rPr lang="en-US" sz="1700" dirty="0" smtClean="0"/>
              <a:t>- Consumes screen space. </a:t>
            </a:r>
          </a:p>
          <a:p>
            <a:pPr lvl="1"/>
            <a:r>
              <a:rPr lang="en-US" sz="1700" dirty="0" smtClean="0"/>
              <a:t>- Expensive to internationalize. </a:t>
            </a:r>
          </a:p>
          <a:p>
            <a:r>
              <a:rPr lang="en-US" sz="1900" dirty="0" smtClean="0"/>
              <a:t>Most effective with pointing device. </a:t>
            </a:r>
          </a:p>
          <a:p>
            <a:r>
              <a:rPr lang="en-US" sz="1900" dirty="0" smtClean="0"/>
              <a:t>Apparently, most user interfaces are of this form </a:t>
            </a:r>
          </a:p>
          <a:p>
            <a:r>
              <a:rPr lang="en-US" sz="1900" dirty="0" smtClean="0"/>
              <a:t>Specialty of Visual Basic</a:t>
            </a:r>
            <a:endParaRPr lang="en-US" sz="19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DAD16-9AB8-44D0-920A-484732C9C65B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sz="3000"/>
              <a:t>6) Direct Manipulation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WIMP (Windows, Icons, Menus, Pointing Device) Interfaces include 6 and </a:t>
            </a:r>
            <a:r>
              <a:rPr lang="en-US" sz="2100" dirty="0" smtClean="0"/>
              <a:t>7</a:t>
            </a:r>
          </a:p>
          <a:p>
            <a:pPr lvl="1">
              <a:lnSpc>
                <a:spcPct val="90000"/>
              </a:lnSpc>
            </a:pPr>
            <a:r>
              <a:rPr lang="en-US" sz="1700" dirty="0" smtClean="0"/>
              <a:t>Graphical user interface – GUI</a:t>
            </a:r>
            <a:endParaRPr lang="en-US" sz="1700" dirty="0"/>
          </a:p>
          <a:p>
            <a:pPr>
              <a:lnSpc>
                <a:spcPct val="90000"/>
              </a:lnSpc>
            </a:pPr>
            <a:r>
              <a:rPr lang="en-US" sz="2100" dirty="0"/>
              <a:t>Definition: </a:t>
            </a:r>
            <a:r>
              <a:rPr lang="en-US" sz="2100" dirty="0" smtClean="0"/>
              <a:t> </a:t>
            </a:r>
            <a:endParaRPr lang="en-US" sz="21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Visual Model of the world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Visual objects that can be operated on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Results of actions are reflected in the objects immediately.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Objects, once operated on, can be further operated on.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Term coined by Ben Shneiderman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Original system: Sketchpad from 1962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"Object-oriented" from user's point of view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As opposed to "function-oriented"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Usually select object, then give command 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Hollan</a:t>
            </a:r>
            <a:r>
              <a:rPr lang="en-US" sz="2000" dirty="0"/>
              <a:t> argues this user </a:t>
            </a:r>
            <a:r>
              <a:rPr lang="en-US" sz="2000" b="1" dirty="0"/>
              <a:t>feel</a:t>
            </a:r>
            <a:r>
              <a:rPr lang="en-US" sz="2000" dirty="0"/>
              <a:t> more important to DM than </a:t>
            </a:r>
            <a:r>
              <a:rPr lang="en-US" sz="2000" dirty="0" err="1"/>
              <a:t>Shneiderman's</a:t>
            </a:r>
            <a:r>
              <a:rPr lang="en-US" sz="2000" dirty="0"/>
              <a:t> </a:t>
            </a:r>
            <a:r>
              <a:rPr lang="en-US" sz="2000" b="1" dirty="0"/>
              <a:t>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5F5B-007A-40B8-A2F5-998A5D14A297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Direct Manipulation, cont.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50288" cy="5257800"/>
          </a:xfrm>
        </p:spPr>
        <p:txBody>
          <a:bodyPr/>
          <a:lstStyle/>
          <a:p>
            <a:r>
              <a:rPr lang="en-US" sz="2100" dirty="0"/>
              <a:t>Pros and cons: </a:t>
            </a:r>
          </a:p>
          <a:p>
            <a:pPr lvl="1"/>
            <a:r>
              <a:rPr lang="en-US" sz="2000" dirty="0"/>
              <a:t>+ User initiated </a:t>
            </a:r>
          </a:p>
          <a:p>
            <a:pPr lvl="1"/>
            <a:r>
              <a:rPr lang="en-US" sz="2000" dirty="0"/>
              <a:t>+ Easy to learn, intuitive, analogical </a:t>
            </a:r>
          </a:p>
          <a:p>
            <a:pPr lvl="1"/>
            <a:r>
              <a:rPr lang="en-US" sz="2000" dirty="0"/>
              <a:t>+ Fast to use for object that are on the display </a:t>
            </a:r>
          </a:p>
          <a:p>
            <a:pPr lvl="1"/>
            <a:r>
              <a:rPr lang="en-US" sz="2000" dirty="0"/>
              <a:t>+ Easily augmented with menus and forms </a:t>
            </a:r>
          </a:p>
          <a:p>
            <a:pPr lvl="1"/>
            <a:r>
              <a:rPr lang="en-US" sz="2000" dirty="0"/>
              <a:t>+ Provides closure of actions and gesture. </a:t>
            </a:r>
          </a:p>
          <a:p>
            <a:pPr lvl="1"/>
            <a:r>
              <a:rPr lang="en-US" sz="2000" dirty="0"/>
              <a:t>+ Errors can be avoided. </a:t>
            </a:r>
          </a:p>
          <a:p>
            <a:pPr lvl="1"/>
            <a:r>
              <a:rPr lang="en-US" sz="2000" dirty="0"/>
              <a:t>+ High subjective satisfaction (fun). </a:t>
            </a:r>
          </a:p>
          <a:p>
            <a:pPr lvl="1"/>
            <a:r>
              <a:rPr lang="en-US" sz="2000" dirty="0"/>
              <a:t>- Can be inconvenient and slow if user knows the name of an </a:t>
            </a:r>
            <a:r>
              <a:rPr lang="en-US" sz="2000" dirty="0" err="1"/>
              <a:t>undisplayed</a:t>
            </a:r>
            <a:r>
              <a:rPr lang="en-US" sz="2000" dirty="0"/>
              <a:t> object, but must find it anyway. </a:t>
            </a:r>
          </a:p>
          <a:p>
            <a:pPr lvl="1"/>
            <a:r>
              <a:rPr lang="en-US" sz="2000" dirty="0"/>
              <a:t>- Limited power; not all desired actions have a DM analog. </a:t>
            </a:r>
          </a:p>
          <a:p>
            <a:pPr lvl="1"/>
            <a:r>
              <a:rPr lang="en-US" sz="2000" dirty="0"/>
              <a:t>- Difficult to provide macros, other user extensible/customizable features. </a:t>
            </a:r>
          </a:p>
          <a:p>
            <a:pPr lvl="1"/>
            <a:r>
              <a:rPr lang="en-US" sz="2000" dirty="0"/>
              <a:t>- Difficult to implement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0CF8D-BD84-4ED2-853C-BFC01A5E1F28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7) WYSIWYG: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"What you see is what you get". </a:t>
            </a:r>
          </a:p>
          <a:p>
            <a:pPr>
              <a:lnSpc>
                <a:spcPct val="90000"/>
              </a:lnSpc>
            </a:pPr>
            <a:r>
              <a:rPr lang="en-US" sz="2600"/>
              <a:t>Like direct manipulation, but more so. </a:t>
            </a:r>
          </a:p>
          <a:p>
            <a:pPr>
              <a:lnSpc>
                <a:spcPct val="90000"/>
              </a:lnSpc>
            </a:pPr>
            <a:r>
              <a:rPr lang="en-US" sz="2600"/>
              <a:t>Pros and cons: (Similar to direct manipulation)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+ Can always tell what final result will be.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Screen image may be hard to read/interpret, especially if screen resolution is too low.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Cannot show hidden structure (how the picture was made).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May be very slow at run-time (e.g., page breaks)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Extremely difficult to implement.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- WYSIATI: What You See Is All There Is - lack of structure; no ability to show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6DEAA-9C14-4DCB-9885-59DACA2A10B1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generation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"Non-Command" or "Next-generation" or “Post-WIMP” Interfaces</a:t>
            </a:r>
          </a:p>
          <a:p>
            <a:r>
              <a:rPr lang="en-US" dirty="0"/>
              <a:t>“Recognition-Based” </a:t>
            </a:r>
            <a:r>
              <a:rPr lang="en-US" dirty="0" smtClean="0"/>
              <a:t>interfaces</a:t>
            </a:r>
          </a:p>
          <a:p>
            <a:r>
              <a:rPr lang="en-US" dirty="0" smtClean="0"/>
              <a:t>Microsoft: “Natural User Interfaces” (NUI)</a:t>
            </a:r>
          </a:p>
          <a:p>
            <a:pPr lvl="1"/>
            <a:r>
              <a:rPr lang="en-US" dirty="0"/>
              <a:t>(</a:t>
            </a:r>
            <a:r>
              <a:rPr lang="en-US" dirty="0" smtClean="0"/>
              <a:t>Mainly </a:t>
            </a:r>
            <a:r>
              <a:rPr lang="en-US" dirty="0" err="1" smtClean="0"/>
              <a:t>Kinect</a:t>
            </a:r>
            <a:r>
              <a:rPr lang="en-US" dirty="0" smtClean="0"/>
              <a:t>, speech input)</a:t>
            </a:r>
            <a:endParaRPr lang="en-US" dirty="0"/>
          </a:p>
          <a:p>
            <a:r>
              <a:rPr lang="en-US" dirty="0"/>
              <a:t>"Natural" actions invoke computer response. </a:t>
            </a:r>
          </a:p>
          <a:p>
            <a:r>
              <a:rPr lang="en-US" dirty="0"/>
              <a:t>Issues: </a:t>
            </a:r>
            <a:r>
              <a:rPr lang="en-US" dirty="0" err="1"/>
              <a:t>mis</a:t>
            </a:r>
            <a:r>
              <a:rPr lang="en-US" dirty="0"/>
              <a:t>-interpretation, feedback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D5D7C-9CDC-457E-914A-32EE3C5302FF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8) Gestures: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Like user would mark on paper. </a:t>
            </a:r>
          </a:p>
          <a:p>
            <a:r>
              <a:rPr lang="en-US"/>
              <a:t>Pros and cons: </a:t>
            </a:r>
          </a:p>
          <a:p>
            <a:pPr lvl="1"/>
            <a:r>
              <a:rPr lang="en-US"/>
              <a:t>+ Can be very natural to learn. </a:t>
            </a:r>
          </a:p>
          <a:p>
            <a:pPr lvl="1"/>
            <a:r>
              <a:rPr lang="en-US"/>
              <a:t>+ Often faster to execute than other techniques. </a:t>
            </a:r>
          </a:p>
          <a:p>
            <a:pPr lvl="1"/>
            <a:r>
              <a:rPr lang="en-US"/>
              <a:t>+ Give command and parameters together </a:t>
            </a:r>
          </a:p>
          <a:p>
            <a:pPr lvl="1"/>
            <a:r>
              <a:rPr lang="en-US"/>
              <a:t>- Many gestures are hard to do with a mouse. </a:t>
            </a:r>
          </a:p>
          <a:p>
            <a:pPr lvl="1"/>
            <a:r>
              <a:rPr lang="en-US"/>
              <a:t>- Users must memorize gestures. </a:t>
            </a:r>
          </a:p>
          <a:p>
            <a:pPr lvl="1"/>
            <a:r>
              <a:rPr lang="en-US"/>
              <a:t>- No "affordances“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6C0F4-D53F-40BC-852A-AFA7F9F68620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9) Natural Language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 sz="2100"/>
              <a:t>E.g., a subset of normal English. </a:t>
            </a:r>
          </a:p>
          <a:p>
            <a:r>
              <a:rPr lang="en-US" sz="2100"/>
              <a:t>Includes speech </a:t>
            </a:r>
          </a:p>
          <a:p>
            <a:r>
              <a:rPr lang="en-US" sz="2100"/>
              <a:t>Pros and cons: </a:t>
            </a:r>
          </a:p>
          <a:p>
            <a:pPr lvl="1"/>
            <a:r>
              <a:rPr lang="en-US" sz="2000"/>
              <a:t>+ Theoretically easiest for learning. </a:t>
            </a:r>
          </a:p>
          <a:p>
            <a:pPr lvl="1"/>
            <a:r>
              <a:rPr lang="en-US" sz="2000"/>
              <a:t>+ Speaking is the fastest output technique. </a:t>
            </a:r>
          </a:p>
          <a:p>
            <a:pPr lvl="1"/>
            <a:r>
              <a:rPr lang="en-US" sz="2000"/>
              <a:t>- Rather slow for typing </a:t>
            </a:r>
          </a:p>
          <a:p>
            <a:pPr lvl="1"/>
            <a:r>
              <a:rPr lang="en-US" sz="2000"/>
              <a:t>- Requires clarification dialog. </a:t>
            </a:r>
          </a:p>
          <a:p>
            <a:pPr lvl="1"/>
            <a:r>
              <a:rPr lang="en-US" sz="2000"/>
              <a:t>- Unpredictable. </a:t>
            </a:r>
          </a:p>
          <a:p>
            <a:pPr lvl="1"/>
            <a:r>
              <a:rPr lang="en-US" sz="2000"/>
              <a:t>- General systems are impossible with today's technology. </a:t>
            </a:r>
          </a:p>
          <a:p>
            <a:r>
              <a:rPr lang="en-US" sz="2100"/>
              <a:t>Research with Bernhard Suhn showing that if factor in correction times, speech input may be slower and less natural than typing,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10A779-C1B9-4791-8EB0-7DD13E154D80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“Usability”?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 smtClean="0"/>
              <a:t>= Quality!</a:t>
            </a:r>
          </a:p>
          <a:p>
            <a:pPr eaLnBrk="1" hangingPunct="1"/>
            <a:r>
              <a:rPr lang="en-US" sz="2600" dirty="0" err="1" smtClean="0"/>
              <a:t>Learnability</a:t>
            </a:r>
            <a:endParaRPr lang="en-US" sz="2600" dirty="0" smtClean="0"/>
          </a:p>
          <a:p>
            <a:pPr eaLnBrk="1" hangingPunct="1"/>
            <a:r>
              <a:rPr lang="en-US" sz="2600" dirty="0" smtClean="0"/>
              <a:t>Efficiency</a:t>
            </a:r>
          </a:p>
          <a:p>
            <a:pPr lvl="1" eaLnBrk="1" hangingPunct="1"/>
            <a:r>
              <a:rPr lang="en-US" sz="2200" dirty="0" smtClean="0"/>
              <a:t>Productivity</a:t>
            </a:r>
          </a:p>
          <a:p>
            <a:pPr eaLnBrk="1" hangingPunct="1"/>
            <a:r>
              <a:rPr lang="en-US" sz="2600" dirty="0" err="1" smtClean="0"/>
              <a:t>Memorability</a:t>
            </a:r>
            <a:endParaRPr lang="en-US" sz="2600" dirty="0" smtClean="0"/>
          </a:p>
          <a:p>
            <a:pPr lvl="1" eaLnBrk="1" hangingPunct="1"/>
            <a:r>
              <a:rPr lang="en-US" sz="2200" dirty="0" smtClean="0"/>
              <a:t>Little “re-learning” required</a:t>
            </a:r>
          </a:p>
          <a:p>
            <a:pPr eaLnBrk="1" hangingPunct="1"/>
            <a:r>
              <a:rPr lang="en-US" sz="2600" dirty="0" smtClean="0"/>
              <a:t>Errors</a:t>
            </a:r>
          </a:p>
          <a:p>
            <a:pPr eaLnBrk="1" hangingPunct="1"/>
            <a:r>
              <a:rPr lang="en-US" sz="2600" dirty="0" smtClean="0"/>
              <a:t>Satisfaction</a:t>
            </a:r>
          </a:p>
          <a:p>
            <a:pPr lvl="1" eaLnBrk="1" hangingPunct="1"/>
            <a:r>
              <a:rPr lang="en-US" sz="2200" dirty="0" smtClean="0"/>
              <a:t>Pleasurable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2015 -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518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“Experience” (UX)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8463"/>
            <a:ext cx="8229600" cy="4411662"/>
          </a:xfrm>
          <a:ln>
            <a:noFill/>
          </a:ln>
        </p:spPr>
        <p:txBody>
          <a:bodyPr/>
          <a:lstStyle/>
          <a:p>
            <a:r>
              <a:rPr lang="en-US" sz="2800" dirty="0" smtClean="0"/>
              <a:t>Even more than “usability”</a:t>
            </a:r>
          </a:p>
          <a:p>
            <a:pPr lvl="1"/>
            <a:r>
              <a:rPr lang="en-US" sz="2400" dirty="0" smtClean="0"/>
              <a:t>Usability focuses on performance</a:t>
            </a:r>
          </a:p>
          <a:p>
            <a:r>
              <a:rPr lang="en-US" sz="2800" dirty="0" smtClean="0"/>
              <a:t>User </a:t>
            </a:r>
            <a:r>
              <a:rPr lang="en-US" sz="2800" dirty="0" smtClean="0">
                <a:solidFill>
                  <a:srgbClr val="C00000"/>
                </a:solidFill>
              </a:rPr>
              <a:t>Experience</a:t>
            </a:r>
          </a:p>
          <a:p>
            <a:pPr lvl="1"/>
            <a:r>
              <a:rPr lang="en-US" sz="2400" dirty="0" smtClean="0"/>
              <a:t>Emotion, Heritage</a:t>
            </a:r>
          </a:p>
          <a:p>
            <a:pPr lvl="1"/>
            <a:r>
              <a:rPr lang="en-US" sz="2400" dirty="0" smtClean="0"/>
              <a:t>Fun, Style, Art</a:t>
            </a:r>
          </a:p>
          <a:p>
            <a:pPr lvl="1"/>
            <a:r>
              <a:rPr lang="en-US" sz="2400" dirty="0" smtClean="0"/>
              <a:t>Branding, Reputation</a:t>
            </a:r>
          </a:p>
          <a:p>
            <a:pPr lvl="1"/>
            <a:r>
              <a:rPr lang="en-US" sz="2400" dirty="0" smtClean="0"/>
              <a:t>Political, social personal connections</a:t>
            </a:r>
          </a:p>
          <a:p>
            <a:pPr lvl="1"/>
            <a:r>
              <a:rPr lang="en-US" sz="2400" dirty="0" smtClean="0"/>
              <a:t>Beyond just the device itself – “Service Design”</a:t>
            </a:r>
          </a:p>
          <a:p>
            <a:r>
              <a:rPr lang="en-US" sz="2800" dirty="0" smtClean="0"/>
              <a:t>Blends: usability engineering, software engineering, ergonomics, hardware engineering, marketing, graphic design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24283D-037C-4233-A5B9-6A378F34C5A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2015 -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25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35679-E219-4C31-A315-783C805EA19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Hard to Design UIs?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“It is easy to make things hard. It is hard to make things easy.”</a:t>
            </a:r>
          </a:p>
          <a:p>
            <a:pPr>
              <a:lnSpc>
                <a:spcPct val="90000"/>
              </a:lnSpc>
            </a:pPr>
            <a:r>
              <a:rPr lang="en-US" altLang="ko-KR" b="1">
                <a:solidFill>
                  <a:schemeClr val="accent2"/>
                </a:solidFill>
                <a:ea typeface="굴림" charset="-127"/>
                <a:hlinkClick r:id="rId3"/>
              </a:rPr>
              <a:t>No silver bullet</a:t>
            </a:r>
            <a:endParaRPr lang="en-US" altLang="ko-KR" b="1">
              <a:solidFill>
                <a:schemeClr val="accent2"/>
              </a:solidFill>
              <a:ea typeface="굴림" charset="-127"/>
            </a:endParaRPr>
          </a:p>
          <a:p>
            <a:pPr>
              <a:lnSpc>
                <a:spcPct val="90000"/>
              </a:lnSpc>
            </a:pPr>
            <a:r>
              <a:rPr lang="en-US"/>
              <a:t>Seems easy, common sense, but seldom done right</a:t>
            </a:r>
          </a:p>
          <a:p>
            <a:pPr lvl="1">
              <a:lnSpc>
                <a:spcPct val="90000"/>
              </a:lnSpc>
            </a:pPr>
            <a:r>
              <a:rPr lang="en-US"/>
              <a:t>Once done right, however, seems “obvious”</a:t>
            </a:r>
          </a:p>
          <a:p>
            <a:pPr>
              <a:lnSpc>
                <a:spcPct val="90000"/>
              </a:lnSpc>
            </a:pPr>
            <a:r>
              <a:rPr lang="en-US"/>
              <a:t>User Interface design is a creative process</a:t>
            </a:r>
          </a:p>
          <a:p>
            <a:pPr>
              <a:lnSpc>
                <a:spcPct val="90000"/>
              </a:lnSpc>
            </a:pPr>
            <a:r>
              <a:rPr lang="en-US"/>
              <a:t>Designers have difficulty thinking like users</a:t>
            </a:r>
          </a:p>
          <a:p>
            <a:pPr lvl="1">
              <a:lnSpc>
                <a:spcPct val="90000"/>
              </a:lnSpc>
            </a:pPr>
            <a:r>
              <a:rPr lang="en-US"/>
              <a:t>Often need to understand task domain</a:t>
            </a:r>
          </a:p>
          <a:p>
            <a:pPr lvl="1">
              <a:lnSpc>
                <a:spcPct val="90000"/>
              </a:lnSpc>
            </a:pPr>
            <a:r>
              <a:rPr lang="en-US"/>
              <a:t>Can’t “unlearn” something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B7D33-1B9D-48CB-A0EF-C3EC97162F1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Can’t Unlearn Something</a:t>
            </a:r>
          </a:p>
        </p:txBody>
      </p:sp>
      <p:graphicFrame>
        <p:nvGraphicFramePr>
          <p:cNvPr id="223235" name="Object 3"/>
          <p:cNvGraphicFramePr>
            <a:graphicFrameLocks noChangeAspect="1"/>
          </p:cNvGraphicFramePr>
          <p:nvPr/>
        </p:nvGraphicFramePr>
        <p:xfrm>
          <a:off x="2147888" y="1485900"/>
          <a:ext cx="48482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37" r:id="rId4" imgW="4847619" imgH="4172532" progId="">
                  <p:embed/>
                </p:oleObj>
              </mc:Choice>
              <mc:Fallback>
                <p:oleObj r:id="rId4" imgW="4847619" imgH="4172532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1485900"/>
                        <a:ext cx="4848225" cy="417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A618C-D1A7-4EC6-A23A-4E15A648940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Difficult, 2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Specifications are always wrong:</a:t>
            </a:r>
          </a:p>
          <a:p>
            <a:pPr lvl="1"/>
            <a:r>
              <a:rPr lang="en-US"/>
              <a:t>"Only slightly more than 30% of the code developed in application software development ever gets used as intended by end-users. The reason for this statistic may be a result of developers not understanding what their users need."</a:t>
            </a:r>
          </a:p>
          <a:p>
            <a:pPr lvl="2" algn="r">
              <a:buFont typeface="Wingdings" pitchFamily="2" charset="2"/>
              <a:buNone/>
            </a:pPr>
            <a:r>
              <a:rPr lang="en-US" sz="2100"/>
              <a:t>-- Hugh Beyer and Karen Holtzblatt, "Contextual Design: A Customer-Centric Approach to Systems Design,“</a:t>
            </a:r>
            <a:br>
              <a:rPr lang="en-US" sz="2100"/>
            </a:br>
            <a:r>
              <a:rPr lang="en-US" sz="2100" i="1"/>
              <a:t>ACM Interactions</a:t>
            </a:r>
            <a:r>
              <a:rPr lang="en-US" sz="2100"/>
              <a:t>, Sep+Oct, 1997, iv.5, p. 62.</a:t>
            </a:r>
          </a:p>
          <a:p>
            <a:pPr lvl="1"/>
            <a:r>
              <a:rPr lang="en-US"/>
              <a:t>Need for prototyping and iteration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7B3386-BF31-4431-BBE4-F591EA02BAA6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Difficult, 3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447800"/>
            <a:ext cx="8650287" cy="506057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Tasks and domains are complex 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/>
              <a:t>Word 1 (100 commands) vs. Word 2013 (&gt;2000)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/>
              <a:t>MacDraw 1 vs. Illustrator </a:t>
            </a:r>
          </a:p>
          <a:p>
            <a:pPr lvl="1" eaLnBrk="1" hangingPunct="1"/>
            <a:r>
              <a:rPr lang="en-US" dirty="0" smtClean="0"/>
              <a:t>BMW </a:t>
            </a:r>
            <a:r>
              <a:rPr lang="en-US" dirty="0" err="1" smtClean="0"/>
              <a:t>iDrive</a:t>
            </a:r>
            <a:r>
              <a:rPr lang="en-US" dirty="0" smtClean="0"/>
              <a:t> adjusts over 700 functions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Adding graphics can make </a:t>
            </a:r>
            <a:r>
              <a:rPr lang="en-US" i="1" dirty="0" smtClean="0"/>
              <a:t>worse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/>
              <a:t>Pretty </a:t>
            </a:r>
            <a:r>
              <a:rPr lang="en-US" b="1" dirty="0" smtClean="0">
                <a:sym typeface="Symbol" pitchFamily="18" charset="2"/>
              </a:rPr>
              <a:t></a:t>
            </a:r>
            <a:r>
              <a:rPr lang="en-US" dirty="0" smtClean="0">
                <a:sym typeface="Symbol" pitchFamily="18" charset="2"/>
              </a:rPr>
              <a:t> Easy to use</a:t>
            </a:r>
          </a:p>
          <a:p>
            <a:pPr eaLnBrk="1" hangingPunct="1">
              <a:spcBef>
                <a:spcPct val="0"/>
              </a:spcBef>
            </a:pPr>
            <a:r>
              <a:rPr lang="en-US" altLang="ko-KR" dirty="0" smtClean="0">
                <a:ea typeface="굴림" charset="-127"/>
                <a:sym typeface="Symbol" pitchFamily="18" charset="2"/>
              </a:rPr>
              <a:t>Can</a:t>
            </a:r>
            <a:r>
              <a:rPr lang="en-US" altLang="ko-KR" dirty="0" smtClean="0">
                <a:latin typeface="Tahoma" pitchFamily="34" charset="0"/>
                <a:ea typeface="굴림" charset="-127"/>
                <a:sym typeface="Symbol" pitchFamily="18" charset="2"/>
              </a:rPr>
              <a:t>’</a:t>
            </a:r>
            <a:r>
              <a:rPr lang="en-US" altLang="ko-KR" dirty="0" smtClean="0">
                <a:ea typeface="굴림" charset="-127"/>
                <a:sym typeface="Symbol" pitchFamily="18" charset="2"/>
              </a:rPr>
              <a:t>t necessarily just copy other designs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ko-KR" dirty="0" smtClean="0">
                <a:ea typeface="굴림" charset="-127"/>
                <a:sym typeface="Symbol" pitchFamily="18" charset="2"/>
              </a:rPr>
              <a:t>Legal issues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>
                <a:ea typeface="굴림" charset="-127"/>
                <a:sym typeface="Symbol" pitchFamily="18" charset="2"/>
              </a:rPr>
              <a:t>All design/development involves </a:t>
            </a:r>
            <a:r>
              <a:rPr lang="en-US" sz="2800" i="1" dirty="0">
                <a:solidFill>
                  <a:schemeClr val="accent2"/>
                </a:solidFill>
                <a:sym typeface="Symbol" pitchFamily="18" charset="2"/>
              </a:rPr>
              <a:t>tradeoffs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>
                <a:ea typeface="굴림" charset="-127"/>
                <a:sym typeface="Symbol" pitchFamily="18" charset="2"/>
              </a:rPr>
              <a:t>Add Features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>
                <a:ea typeface="굴림" charset="-127"/>
                <a:sym typeface="Symbol" pitchFamily="18" charset="2"/>
              </a:rPr>
              <a:t>Test/Fix Bugs</a:t>
            </a:r>
          </a:p>
          <a:p>
            <a:pPr lvl="1" eaLnBrk="1" hangingPunct="1">
              <a:spcBef>
                <a:spcPct val="0"/>
              </a:spcBef>
            </a:pPr>
            <a:r>
              <a:rPr lang="en-US" dirty="0" smtClean="0">
                <a:ea typeface="굴림" charset="-127"/>
                <a:sym typeface="Symbol" pitchFamily="18" charset="2"/>
              </a:rPr>
              <a:t>Test/Fix usability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800" dirty="0" smtClean="0">
                <a:solidFill>
                  <a:schemeClr val="accent2"/>
                </a:solidFill>
                <a:ea typeface="+mn-ea"/>
                <a:cs typeface="+mn-cs"/>
                <a:sym typeface="Symbol" pitchFamily="18" charset="2"/>
              </a:rPr>
              <a:t>Time-to-market</a:t>
            </a:r>
            <a:endParaRPr lang="en-US" sz="2800" dirty="0">
              <a:solidFill>
                <a:schemeClr val="accent2"/>
              </a:solidFill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2015 -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336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9908</TotalTime>
  <Words>2655</Words>
  <Application>Microsoft Office PowerPoint</Application>
  <PresentationFormat>On-screen Show (4:3)</PresentationFormat>
  <Paragraphs>481</Paragraphs>
  <Slides>37</Slides>
  <Notes>35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굴림</vt:lpstr>
      <vt:lpstr>Arial</vt:lpstr>
      <vt:lpstr>Symbol</vt:lpstr>
      <vt:lpstr>Tahoma</vt:lpstr>
      <vt:lpstr>Wingdings</vt:lpstr>
      <vt:lpstr>lecture template_polo</vt:lpstr>
      <vt:lpstr>Lecture 4: Why are User Interfaces Hard to Design and Implement? and Types of User Interfaces</vt:lpstr>
      <vt:lpstr>Who are “Users”?</vt:lpstr>
      <vt:lpstr>What is the “User Interface”?</vt:lpstr>
      <vt:lpstr>What is “Usability”?</vt:lpstr>
      <vt:lpstr>User “Experience” (UX)</vt:lpstr>
      <vt:lpstr>Why Hard to Design UIs?</vt:lpstr>
      <vt:lpstr>Can’t Unlearn Something</vt:lpstr>
      <vt:lpstr>Why Difficult, 2</vt:lpstr>
      <vt:lpstr>Why Difficult, 3</vt:lpstr>
      <vt:lpstr>Why are User Interfaces Difficult  to Implement?</vt:lpstr>
      <vt:lpstr>What are the most difficult kinds of programs, in general?</vt:lpstr>
      <vt:lpstr>Why Are User Interfaces Hard to Implement?</vt:lpstr>
      <vt:lpstr>Why Hard to Implement? cont.</vt:lpstr>
      <vt:lpstr>Why Hard to Implement? cont.</vt:lpstr>
      <vt:lpstr>Examples</vt:lpstr>
      <vt:lpstr>Why Tools?</vt:lpstr>
      <vt:lpstr>Why Tools, cont.</vt:lpstr>
      <vt:lpstr>Success of Tools</vt:lpstr>
      <vt:lpstr>What should tools do?</vt:lpstr>
      <vt:lpstr>Tools might do:</vt:lpstr>
      <vt:lpstr>Types of User Interfaces</vt:lpstr>
      <vt:lpstr>Input Devices</vt:lpstr>
      <vt:lpstr>Output Devices</vt:lpstr>
      <vt:lpstr>Application Types</vt:lpstr>
      <vt:lpstr>Metaphors</vt:lpstr>
      <vt:lpstr>User Interface Styles </vt:lpstr>
      <vt:lpstr>1) Question and Answer</vt:lpstr>
      <vt:lpstr>2) Single character commands and/or function keys: </vt:lpstr>
      <vt:lpstr>3) Command Language:</vt:lpstr>
      <vt:lpstr>4) Menus: </vt:lpstr>
      <vt:lpstr>5) Form Filling </vt:lpstr>
      <vt:lpstr>6) Direct Manipulation</vt:lpstr>
      <vt:lpstr>Direct Manipulation, cont.</vt:lpstr>
      <vt:lpstr>7) WYSIWYG: </vt:lpstr>
      <vt:lpstr>Next generation</vt:lpstr>
      <vt:lpstr>8) Gestures:</vt:lpstr>
      <vt:lpstr>9) Natural Language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</dc:title>
  <dc:creator>Brad Myers</dc:creator>
  <cp:lastModifiedBy>Brad A. Myers</cp:lastModifiedBy>
  <cp:revision>46</cp:revision>
  <cp:lastPrinted>1601-01-01T00:00:00Z</cp:lastPrinted>
  <dcterms:created xsi:type="dcterms:W3CDTF">2001-06-15T20:03:27Z</dcterms:created>
  <dcterms:modified xsi:type="dcterms:W3CDTF">2017-02-01T18:55:59Z</dcterms:modified>
</cp:coreProperties>
</file>