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sldIdLst>
    <p:sldId id="282" r:id="rId2"/>
    <p:sldId id="257" r:id="rId3"/>
    <p:sldId id="258" r:id="rId4"/>
    <p:sldId id="320" r:id="rId5"/>
    <p:sldId id="327" r:id="rId6"/>
    <p:sldId id="330" r:id="rId7"/>
    <p:sldId id="283" r:id="rId8"/>
    <p:sldId id="329" r:id="rId9"/>
    <p:sldId id="355" r:id="rId10"/>
    <p:sldId id="256" r:id="rId11"/>
    <p:sldId id="331" r:id="rId12"/>
    <p:sldId id="336" r:id="rId13"/>
    <p:sldId id="337" r:id="rId14"/>
    <p:sldId id="338" r:id="rId15"/>
    <p:sldId id="356" r:id="rId16"/>
    <p:sldId id="339" r:id="rId17"/>
    <p:sldId id="357" r:id="rId18"/>
    <p:sldId id="358" r:id="rId19"/>
    <p:sldId id="359" r:id="rId20"/>
    <p:sldId id="349" r:id="rId21"/>
    <p:sldId id="360" r:id="rId22"/>
    <p:sldId id="361" r:id="rId23"/>
    <p:sldId id="370" r:id="rId24"/>
    <p:sldId id="371" r:id="rId25"/>
    <p:sldId id="372" r:id="rId26"/>
    <p:sldId id="373" r:id="rId27"/>
    <p:sldId id="375" r:id="rId28"/>
    <p:sldId id="364" r:id="rId29"/>
    <p:sldId id="365" r:id="rId30"/>
    <p:sldId id="366" r:id="rId31"/>
    <p:sldId id="367" r:id="rId32"/>
    <p:sldId id="343" r:id="rId33"/>
    <p:sldId id="368" r:id="rId34"/>
    <p:sldId id="369" r:id="rId35"/>
    <p:sldId id="335" r:id="rId36"/>
    <p:sldId id="344" r:id="rId37"/>
    <p:sldId id="346" r:id="rId38"/>
    <p:sldId id="347" r:id="rId39"/>
    <p:sldId id="354" r:id="rId40"/>
    <p:sldId id="34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416" autoAdjust="0"/>
  </p:normalViewPr>
  <p:slideViewPr>
    <p:cSldViewPr snapToGrid="0">
      <p:cViewPr varScale="1">
        <p:scale>
          <a:sx n="71" d="100"/>
          <a:sy n="71" d="100"/>
        </p:scale>
        <p:origin x="78" y="108"/>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36.xml"/><Relationship Id="rId3" Type="http://schemas.openxmlformats.org/officeDocument/2006/relationships/slide" Target="slides/slide3.xml"/><Relationship Id="rId7" Type="http://schemas.openxmlformats.org/officeDocument/2006/relationships/slide" Target="slides/slide10.xml"/><Relationship Id="rId12" Type="http://schemas.openxmlformats.org/officeDocument/2006/relationships/slide" Target="slides/slide3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33.xml"/><Relationship Id="rId5" Type="http://schemas.openxmlformats.org/officeDocument/2006/relationships/slide" Target="slides/slide5.xml"/><Relationship Id="rId15" Type="http://schemas.openxmlformats.org/officeDocument/2006/relationships/slide" Target="slides/slide38.xml"/><Relationship Id="rId10" Type="http://schemas.openxmlformats.org/officeDocument/2006/relationships/slide" Target="slides/slide26.xml"/><Relationship Id="rId4" Type="http://schemas.openxmlformats.org/officeDocument/2006/relationships/slide" Target="slides/slide4.xml"/><Relationship Id="rId9" Type="http://schemas.openxmlformats.org/officeDocument/2006/relationships/slide" Target="slides/slide24.xml"/><Relationship Id="rId1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9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57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863205F-0847-4EC9-B985-DF14EBEFDDBE}" type="slidenum">
              <a:rPr lang="en-US" smtClean="0"/>
              <a:pPr/>
              <a:t>12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050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13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616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539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471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17</a:t>
            </a:fld>
            <a:endParaRPr lang="en-US"/>
          </a:p>
        </p:txBody>
      </p:sp>
    </p:spTree>
    <p:extLst>
      <p:ext uri="{BB962C8B-B14F-4D97-AF65-F5344CB8AC3E}">
        <p14:creationId xmlns:p14="http://schemas.microsoft.com/office/powerpoint/2010/main" val="410072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19</a:t>
            </a:fld>
            <a:endParaRPr lang="en-US"/>
          </a:p>
        </p:txBody>
      </p:sp>
    </p:spTree>
    <p:extLst>
      <p:ext uri="{BB962C8B-B14F-4D97-AF65-F5344CB8AC3E}">
        <p14:creationId xmlns:p14="http://schemas.microsoft.com/office/powerpoint/2010/main" val="152151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17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21</a:t>
            </a:fld>
            <a:endParaRPr lang="en-US"/>
          </a:p>
        </p:txBody>
      </p:sp>
    </p:spTree>
    <p:extLst>
      <p:ext uri="{BB962C8B-B14F-4D97-AF65-F5344CB8AC3E}">
        <p14:creationId xmlns:p14="http://schemas.microsoft.com/office/powerpoint/2010/main" val="42172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23</a:t>
            </a:fld>
            <a:endParaRPr lang="en-US" smtClean="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697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CBBF709-102A-4719-AB62-4C0E58723210}"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2341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24</a:t>
            </a:fld>
            <a:endParaRPr lang="en-US"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08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7440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26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76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on WHY</a:t>
            </a:r>
          </a:p>
          <a:p>
            <a:r>
              <a:rPr lang="en-US" dirty="0" smtClean="0"/>
              <a:t>Especially when doesn’t go the direction you want.</a:t>
            </a:r>
            <a:endParaRPr lang="en-US" dirty="0"/>
          </a:p>
        </p:txBody>
      </p:sp>
      <p:sp>
        <p:nvSpPr>
          <p:cNvPr id="4" name="Slide Number Placeholder 3"/>
          <p:cNvSpPr>
            <a:spLocks noGrp="1"/>
          </p:cNvSpPr>
          <p:nvPr>
            <p:ph type="sldNum" sz="quarter" idx="10"/>
          </p:nvPr>
        </p:nvSpPr>
        <p:spPr/>
        <p:txBody>
          <a:bodyPr/>
          <a:lstStyle/>
          <a:p>
            <a:fld id="{1BBB7A3F-BB7F-4D63-9C6A-E348C1E8C26A}" type="slidenum">
              <a:rPr lang="en-US" smtClean="0"/>
              <a:pPr/>
              <a:t>28</a:t>
            </a:fld>
            <a:endParaRPr lang="en-US"/>
          </a:p>
        </p:txBody>
      </p:sp>
    </p:spTree>
    <p:extLst>
      <p:ext uri="{BB962C8B-B14F-4D97-AF65-F5344CB8AC3E}">
        <p14:creationId xmlns:p14="http://schemas.microsoft.com/office/powerpoint/2010/main" val="3590005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4087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F059-5DF9-4AD4-8CEE-11A69565B9A7}" type="slidenum">
              <a:rPr lang="en-US"/>
              <a:pPr/>
              <a:t>33</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136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DA14F-66FD-46F5-A786-D555CB724F45}" type="slidenum">
              <a:rPr lang="en-US"/>
              <a:pPr/>
              <a:t>34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959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35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628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36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182302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37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108123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EF88FF0-7CBE-4DF2-A4AF-7E3EA8430B44}" type="slidenum">
              <a:rPr lang="en-US" smtClean="0"/>
              <a:pPr/>
              <a:t>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950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49BC1-1A62-4D1D-8D41-E4164D6A460C}" type="slidenum">
              <a:rPr lang="en-US" smtClean="0"/>
              <a:pPr/>
              <a:t>38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77531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40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41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36A49EC-A478-4D7A-B76E-595B92CC6E31}"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844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4644684-CB0F-47D7-971C-1D44DFDB3703}"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719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15D9E7-3102-4940-BF3F-F9F9A20440E5}" type="slidenum">
              <a:rPr lang="en-US" smtClean="0"/>
              <a:pPr/>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84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7785FB-4E98-4EC9-9232-D473B5F493B2}"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933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7B05B19-19D6-4987-A02A-BBC3421CB202}" type="slidenum">
              <a:rPr lang="en-US" smtClean="0"/>
              <a:pPr/>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526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5E7E900-E108-4A0D-8129-AC0C4A31D6C3}"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9087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r>
              <a:rPr lang="en-US" altLang="en-US" smtClean="0"/>
              <a:t>© 2017 - Brad Myers</a:t>
            </a: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1B3B77B1-CE06-4CD1-893A-1C072024AD6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EDE220E-1FCC-49C6-B257-D5107EBF845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7313D9-74FF-416F-A40B-E59A16EA059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3D136AFB-8DB4-4BFF-9212-C64548DF2ED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A8B506D-6CF8-4DAF-8343-371E5B8CA26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2017 - Brad Myers</a:t>
            </a: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s.cmu.edu/~NatProg/papers/Stylos2007APIDesignDecision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catenary.wordpress.com/2011/05/19/how-dopractitioners-perceive-software-engineering-re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830spring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s.cmu.edu/~bam/uicourse/830spring13" TargetMode="External"/><Relationship Id="rId4" Type="http://schemas.openxmlformats.org/officeDocument/2006/relationships/hyperlink" Target="http://www.cs.cmu.edu/~bam/uicourse/830spring17/schedule.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www.cs.cmu.edu/~natprog/papers/p37-faulring-2012CHASE.pdf" TargetMode="External"/><Relationship Id="rId2" Type="http://schemas.openxmlformats.org/officeDocument/2006/relationships/hyperlink" Target="http://www.chaseresearch.org/workshops/chase20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am@cs.cm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cs.cmu.edu/~ba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ko-marmalade-whyline/whyline-java-new%20(1.5%20min).m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pub?id=1jHrF42YuL7Vy8YArJ48NU8bLCN1jJqXSWvHWTQwoAfg" TargetMode="External"/><Relationship Id="rId2" Type="http://schemas.openxmlformats.org/officeDocument/2006/relationships/hyperlink" Target="http://www.cs.cmu.edu/~bam/uicourse/2011has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bam/uicourse/830spring17/schedul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s.cmu.edu/~bam/uicourse/830spring17/homework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oo.gl/bv3J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s.cmu.edu/~bam/uicourse/830spring17/homework_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s.cmu.edu/~bam/uicourse/830spring17/schedul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F8FE0D73-407B-4BDB-A128-20F04832371C}" type="slidenum">
              <a:rPr lang="en-US" altLang="en-US" smtClean="0"/>
              <a:pPr/>
              <a:t>1</a:t>
            </a:fld>
            <a:endParaRPr lang="en-US" altLang="en-US" smtClean="0"/>
          </a:p>
        </p:txBody>
      </p:sp>
      <p:sp>
        <p:nvSpPr>
          <p:cNvPr id="5123" name="Rectangle 2"/>
          <p:cNvSpPr>
            <a:spLocks noGrp="1" noChangeArrowheads="1"/>
          </p:cNvSpPr>
          <p:nvPr>
            <p:ph type="ctrTitle"/>
          </p:nvPr>
        </p:nvSpPr>
        <p:spPr>
          <a:xfrm>
            <a:off x="1189038" y="1443038"/>
            <a:ext cx="7666037" cy="2133600"/>
          </a:xfrm>
        </p:spPr>
        <p:txBody>
          <a:bodyPr/>
          <a:lstStyle/>
          <a:p>
            <a:pPr eaLnBrk="1" hangingPunct="1"/>
            <a:r>
              <a:rPr lang="en-US" smtClean="0"/>
              <a:t>05-830</a:t>
            </a:r>
            <a:br>
              <a:rPr lang="en-US" smtClean="0"/>
            </a:br>
            <a:r>
              <a:rPr lang="en-US" smtClean="0"/>
              <a:t>Advanced User Interface Software </a:t>
            </a:r>
          </a:p>
        </p:txBody>
      </p:sp>
      <p:sp>
        <p:nvSpPr>
          <p:cNvPr id="5124" name="Rectangle 3"/>
          <p:cNvSpPr>
            <a:spLocks noGrp="1" noChangeArrowheads="1"/>
          </p:cNvSpPr>
          <p:nvPr>
            <p:ph type="subTitle" idx="1"/>
          </p:nvPr>
        </p:nvSpPr>
        <p:spPr/>
        <p:txBody>
          <a:bodyPr/>
          <a:lstStyle/>
          <a:p>
            <a:pPr eaLnBrk="1" hangingPunct="1"/>
            <a:r>
              <a:rPr lang="en-US" dirty="0" smtClean="0"/>
              <a:t>Brad Myers</a:t>
            </a:r>
          </a:p>
          <a:p>
            <a:pPr eaLnBrk="1" hangingPunct="1"/>
            <a:r>
              <a:rPr lang="en-US" sz="2000" dirty="0" smtClean="0"/>
              <a:t>Human Computer Interaction Institute</a:t>
            </a:r>
          </a:p>
          <a:p>
            <a:pPr eaLnBrk="1" hangingPunct="1"/>
            <a:endParaRPr lang="en-US" sz="2000" dirty="0" smtClean="0"/>
          </a:p>
          <a:p>
            <a:pPr eaLnBrk="1" hangingPunct="1"/>
            <a:r>
              <a:rPr lang="en-US" sz="2000" i="1" dirty="0" smtClean="0"/>
              <a:t>Spring, 2017</a:t>
            </a:r>
          </a:p>
        </p:txBody>
      </p:sp>
      <p:sp>
        <p:nvSpPr>
          <p:cNvPr id="5125"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4FFF2CE9-068D-4370-B1D0-B1734C830DB3}" type="slidenum">
              <a:rPr lang="en-US" altLang="en-US" smtClean="0"/>
              <a:pPr/>
              <a:t>10</a:t>
            </a:fld>
            <a:endParaRPr lang="en-US" altLang="en-US" smtClean="0"/>
          </a:p>
        </p:txBody>
      </p:sp>
      <p:sp>
        <p:nvSpPr>
          <p:cNvPr id="13315" name="Rectangle 2"/>
          <p:cNvSpPr>
            <a:spLocks noGrp="1" noChangeArrowheads="1"/>
          </p:cNvSpPr>
          <p:nvPr>
            <p:ph type="ctrTitle"/>
          </p:nvPr>
        </p:nvSpPr>
        <p:spPr>
          <a:xfrm>
            <a:off x="990600" y="2209800"/>
            <a:ext cx="7772400" cy="1143000"/>
          </a:xfrm>
        </p:spPr>
        <p:txBody>
          <a:bodyPr/>
          <a:lstStyle/>
          <a:p>
            <a:pPr algn="ctr" eaLnBrk="1" hangingPunct="1"/>
            <a:r>
              <a:rPr lang="en-US" sz="3200" smtClean="0"/>
              <a:t>Lecture 1:</a:t>
            </a:r>
            <a:br>
              <a:rPr lang="en-US" sz="3200" smtClean="0"/>
            </a:br>
            <a:r>
              <a:rPr lang="en-US" sz="3200" smtClean="0"/>
              <a:t/>
            </a:r>
            <a:br>
              <a:rPr lang="en-US" sz="3200" smtClean="0"/>
            </a:br>
            <a:r>
              <a:rPr lang="en-US" smtClean="0"/>
              <a:t>Evaluating Tools </a:t>
            </a:r>
          </a:p>
        </p:txBody>
      </p:sp>
      <p:sp>
        <p:nvSpPr>
          <p:cNvPr id="13316" name="Rectangle 3"/>
          <p:cNvSpPr>
            <a:spLocks noGrp="1" noChangeArrowheads="1"/>
          </p:cNvSpPr>
          <p:nvPr>
            <p:ph type="subTitle" idx="1"/>
          </p:nvPr>
        </p:nvSpPr>
        <p:spPr>
          <a:xfrm>
            <a:off x="2613025" y="4572000"/>
            <a:ext cx="6149975" cy="1752600"/>
          </a:xfrm>
        </p:spPr>
        <p:txBody>
          <a:bodyPr/>
          <a:lstStyle/>
          <a:p>
            <a:pPr eaLnBrk="1" hangingPunct="1"/>
            <a:r>
              <a:rPr lang="en-US" smtClean="0"/>
              <a:t>Brad Myers</a:t>
            </a:r>
            <a:endParaRPr lang="en-US" sz="3600" smtClean="0">
              <a:solidFill>
                <a:srgbClr val="6E0000"/>
              </a:solidFill>
            </a:endParaRPr>
          </a:p>
        </p:txBody>
      </p:sp>
      <p:sp>
        <p:nvSpPr>
          <p:cNvPr id="13317"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602BF50-D824-491F-B73D-FFBC18CD7495}" type="slidenum">
              <a:rPr lang="en-US" altLang="en-US" smtClean="0"/>
              <a:pPr/>
              <a:t>11</a:t>
            </a:fld>
            <a:endParaRPr lang="en-US" altLang="en-US" smtClean="0"/>
          </a:p>
        </p:txBody>
      </p:sp>
      <p:sp>
        <p:nvSpPr>
          <p:cNvPr id="14339" name="Rectangle 2"/>
          <p:cNvSpPr>
            <a:spLocks noGrp="1" noChangeArrowheads="1"/>
          </p:cNvSpPr>
          <p:nvPr>
            <p:ph type="title"/>
          </p:nvPr>
        </p:nvSpPr>
        <p:spPr>
          <a:xfrm>
            <a:off x="457200" y="122238"/>
            <a:ext cx="7959725" cy="1295400"/>
          </a:xfrm>
        </p:spPr>
        <p:txBody>
          <a:bodyPr/>
          <a:lstStyle/>
          <a:p>
            <a:pPr eaLnBrk="1" hangingPunct="1"/>
            <a:r>
              <a:rPr lang="en-US" smtClean="0"/>
              <a:t>How Can UI Tools be Evaluated?</a:t>
            </a:r>
          </a:p>
        </p:txBody>
      </p:sp>
      <p:sp>
        <p:nvSpPr>
          <p:cNvPr id="293891" name="Rectangle 3"/>
          <p:cNvSpPr>
            <a:spLocks noGrp="1" noChangeArrowheads="1"/>
          </p:cNvSpPr>
          <p:nvPr>
            <p:ph type="body" idx="1"/>
          </p:nvPr>
        </p:nvSpPr>
        <p:spPr>
          <a:xfrm>
            <a:off x="447675" y="1479550"/>
            <a:ext cx="8229600" cy="4835525"/>
          </a:xfrm>
        </p:spPr>
        <p:txBody>
          <a:bodyPr/>
          <a:lstStyle/>
          <a:p>
            <a:pPr eaLnBrk="1" hangingPunct="1">
              <a:lnSpc>
                <a:spcPct val="90000"/>
              </a:lnSpc>
            </a:pPr>
            <a:r>
              <a:rPr lang="en-US" sz="2600" smtClean="0"/>
              <a:t>Same as any other software</a:t>
            </a:r>
          </a:p>
          <a:p>
            <a:pPr eaLnBrk="1" hangingPunct="1">
              <a:lnSpc>
                <a:spcPct val="90000"/>
              </a:lnSpc>
            </a:pPr>
            <a:r>
              <a:rPr lang="en-US" sz="2600" smtClean="0"/>
              <a:t>Software Engineering Quality Metrics</a:t>
            </a:r>
          </a:p>
          <a:p>
            <a:pPr lvl="1" eaLnBrk="1" hangingPunct="1">
              <a:lnSpc>
                <a:spcPct val="90000"/>
              </a:lnSpc>
            </a:pPr>
            <a:r>
              <a:rPr lang="en-US" sz="2200" smtClean="0"/>
              <a:t>Power (expressiveness, extensibility and evolvability), Performance (speed, memory), Robustness, Complexity, Defects (bugginess), …</a:t>
            </a:r>
          </a:p>
          <a:p>
            <a:pPr eaLnBrk="1" hangingPunct="1">
              <a:lnSpc>
                <a:spcPct val="90000"/>
              </a:lnSpc>
            </a:pPr>
            <a:r>
              <a:rPr lang="en-US" sz="2600" smtClean="0"/>
              <a:t>Same as other GUIs</a:t>
            </a:r>
          </a:p>
          <a:p>
            <a:pPr lvl="1" eaLnBrk="1" hangingPunct="1">
              <a:lnSpc>
                <a:spcPct val="90000"/>
              </a:lnSpc>
            </a:pPr>
            <a:r>
              <a:rPr lang="en-US" sz="2200" smtClean="0"/>
              <a:t>Tool users (programmers) are people too</a:t>
            </a:r>
          </a:p>
          <a:p>
            <a:pPr lvl="2" eaLnBrk="1" hangingPunct="1">
              <a:lnSpc>
                <a:spcPct val="90000"/>
              </a:lnSpc>
            </a:pPr>
            <a:r>
              <a:rPr lang="en-US" sz="2100" smtClean="0"/>
              <a:t>Effectiveness</a:t>
            </a:r>
          </a:p>
          <a:p>
            <a:pPr lvl="2" eaLnBrk="1" hangingPunct="1">
              <a:lnSpc>
                <a:spcPct val="90000"/>
              </a:lnSpc>
            </a:pPr>
            <a:r>
              <a:rPr lang="en-US" sz="2100" smtClean="0"/>
              <a:t>Errors</a:t>
            </a:r>
          </a:p>
          <a:p>
            <a:pPr lvl="2" eaLnBrk="1" hangingPunct="1">
              <a:lnSpc>
                <a:spcPct val="90000"/>
              </a:lnSpc>
            </a:pPr>
            <a:r>
              <a:rPr lang="en-US" sz="2100" smtClean="0"/>
              <a:t>Satisfaction</a:t>
            </a:r>
          </a:p>
          <a:p>
            <a:pPr lvl="2" eaLnBrk="1" hangingPunct="1">
              <a:lnSpc>
                <a:spcPct val="90000"/>
              </a:lnSpc>
            </a:pPr>
            <a:r>
              <a:rPr lang="en-US" sz="2100" smtClean="0"/>
              <a:t>Learnability</a:t>
            </a:r>
          </a:p>
          <a:p>
            <a:pPr lvl="2" eaLnBrk="1" hangingPunct="1">
              <a:lnSpc>
                <a:spcPct val="90000"/>
              </a:lnSpc>
            </a:pPr>
            <a:r>
              <a:rPr lang="en-US" sz="2100" smtClean="0"/>
              <a:t>Memorability</a:t>
            </a:r>
          </a:p>
          <a:p>
            <a:pPr lvl="2" eaLnBrk="1" hangingPunct="1">
              <a:lnSpc>
                <a:spcPct val="90000"/>
              </a:lnSpc>
            </a:pPr>
            <a:r>
              <a:rPr lang="en-US" sz="2100" smtClean="0"/>
              <a:t>…</a:t>
            </a:r>
          </a:p>
          <a:p>
            <a:pPr eaLnBrk="1" hangingPunct="1">
              <a:lnSpc>
                <a:spcPct val="90000"/>
              </a:lnSpc>
            </a:pPr>
            <a:endParaRPr lang="en-US" sz="2600" smtClean="0"/>
          </a:p>
        </p:txBody>
      </p:sp>
      <p:sp>
        <p:nvSpPr>
          <p:cNvPr id="14341"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38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38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38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5B62BAA6-8AE3-48A0-AEC9-6E4C15AFC1F3}" type="slidenum">
              <a:rPr lang="en-US" altLang="en-US" smtClean="0"/>
              <a:pPr/>
              <a:t>12</a:t>
            </a:fld>
            <a:endParaRPr lang="en-US" altLang="en-US" smtClean="0"/>
          </a:p>
        </p:txBody>
      </p:sp>
      <p:pic>
        <p:nvPicPr>
          <p:cNvPr id="15363" name="Picture 4"/>
          <p:cNvPicPr>
            <a:picLocks noChangeAspect="1" noChangeArrowheads="1"/>
          </p:cNvPicPr>
          <p:nvPr/>
        </p:nvPicPr>
        <p:blipFill>
          <a:blip r:embed="rId3" cstate="print"/>
          <a:srcRect/>
          <a:stretch>
            <a:fillRect/>
          </a:stretch>
        </p:blipFill>
        <p:spPr bwMode="auto">
          <a:xfrm>
            <a:off x="4683125" y="698500"/>
            <a:ext cx="4460875" cy="4691063"/>
          </a:xfrm>
          <a:prstGeom prst="rect">
            <a:avLst/>
          </a:prstGeom>
          <a:noFill/>
          <a:ln w="9525">
            <a:noFill/>
            <a:miter lim="800000"/>
            <a:headEnd/>
            <a:tailEnd/>
          </a:ln>
        </p:spPr>
      </p:pic>
      <p:sp>
        <p:nvSpPr>
          <p:cNvPr id="15364" name="Rectangle 2"/>
          <p:cNvSpPr>
            <a:spLocks noGrp="1" noChangeArrowheads="1"/>
          </p:cNvSpPr>
          <p:nvPr>
            <p:ph type="title"/>
          </p:nvPr>
        </p:nvSpPr>
        <p:spPr/>
        <p:txBody>
          <a:bodyPr/>
          <a:lstStyle/>
          <a:p>
            <a:pPr eaLnBrk="1" hangingPunct="1"/>
            <a:r>
              <a:rPr lang="en-US" smtClean="0"/>
              <a:t>Stakeholders</a:t>
            </a:r>
          </a:p>
        </p:txBody>
      </p:sp>
      <p:sp>
        <p:nvSpPr>
          <p:cNvPr id="15365" name="Rectangle 3"/>
          <p:cNvSpPr>
            <a:spLocks noGrp="1" noChangeArrowheads="1"/>
          </p:cNvSpPr>
          <p:nvPr>
            <p:ph type="body" idx="1"/>
          </p:nvPr>
        </p:nvSpPr>
        <p:spPr>
          <a:xfrm>
            <a:off x="457200" y="1719263"/>
            <a:ext cx="7742238" cy="4411662"/>
          </a:xfrm>
        </p:spPr>
        <p:txBody>
          <a:bodyPr/>
          <a:lstStyle/>
          <a:p>
            <a:pPr eaLnBrk="1" hangingPunct="1"/>
            <a:r>
              <a:rPr lang="en-US" sz="2600" smtClean="0"/>
              <a:t>Who cares about UI Tools’</a:t>
            </a:r>
            <a:br>
              <a:rPr lang="en-US" sz="2600" smtClean="0"/>
            </a:br>
            <a:r>
              <a:rPr lang="en-US" sz="2600" smtClean="0"/>
              <a:t>quality?</a:t>
            </a:r>
          </a:p>
          <a:p>
            <a:pPr eaLnBrk="1" hangingPunct="1"/>
            <a:r>
              <a:rPr lang="en-US" sz="2600" smtClean="0"/>
              <a:t>Tool Designers</a:t>
            </a:r>
          </a:p>
          <a:p>
            <a:pPr eaLnBrk="1" hangingPunct="1"/>
            <a:r>
              <a:rPr lang="en-US" sz="2600" smtClean="0"/>
              <a:t>Tool Users (programmers)</a:t>
            </a:r>
          </a:p>
          <a:p>
            <a:pPr eaLnBrk="1" hangingPunct="1"/>
            <a:r>
              <a:rPr lang="en-US" sz="2600" smtClean="0"/>
              <a:t>Users of Products create</a:t>
            </a:r>
            <a:br>
              <a:rPr lang="en-US" sz="2600" smtClean="0"/>
            </a:br>
            <a:r>
              <a:rPr lang="en-US" sz="2600" smtClean="0"/>
              <a:t>with the tools = consumers</a:t>
            </a:r>
          </a:p>
          <a:p>
            <a:pPr eaLnBrk="1" hangingPunct="1"/>
            <a:endParaRPr lang="en-US" sz="2600" smtClean="0"/>
          </a:p>
          <a:p>
            <a:pPr eaLnBrk="1" hangingPunct="1"/>
            <a:endParaRPr lang="en-US" sz="2600" smtClean="0"/>
          </a:p>
          <a:p>
            <a:pPr eaLnBrk="1" hangingPunct="1">
              <a:buFont typeface="Wingdings" pitchFamily="2" charset="2"/>
              <a:buNone/>
            </a:pPr>
            <a:endParaRPr lang="en-US" sz="1400" smtClean="0"/>
          </a:p>
          <a:p>
            <a:pPr eaLnBrk="1" hangingPunct="1"/>
            <a:r>
              <a:rPr lang="en-US" sz="1400" smtClean="0"/>
              <a:t>Source: </a:t>
            </a:r>
            <a:r>
              <a:rPr lang="en-US" sz="1200" smtClean="0"/>
              <a:t>Jeffrey Stylos and Brad Myers, "Mapping the Space of API Design Decisions," </a:t>
            </a:r>
            <a:r>
              <a:rPr lang="en-US" sz="1200" i="1" smtClean="0"/>
              <a:t>2007 IEEE Symposium on Visual Languages and Human-Centric Computing, VL/HCC'07</a:t>
            </a:r>
            <a:r>
              <a:rPr lang="en-US" sz="1200" smtClean="0"/>
              <a:t>. Sept 23-27, 2007, Coeur d'Alene, Idaho. pp. 50-57. </a:t>
            </a:r>
            <a:r>
              <a:rPr lang="en-US" sz="1200" smtClean="0">
                <a:hlinkClick r:id="rId4"/>
              </a:rPr>
              <a:t>pdf</a:t>
            </a:r>
            <a:r>
              <a:rPr lang="en-US" sz="1200" smtClean="0"/>
              <a:t/>
            </a:r>
            <a:br>
              <a:rPr lang="en-US" sz="1200" smtClean="0"/>
            </a:br>
            <a:endParaRPr lang="en-US" sz="1200" smtClean="0"/>
          </a:p>
        </p:txBody>
      </p:sp>
      <p:sp>
        <p:nvSpPr>
          <p:cNvPr id="15366" name="Footer Placeholder 5"/>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ACEBB43B-6B09-417F-A276-737915A83F11}" type="slidenum">
              <a:rPr lang="en-US" altLang="en-US" smtClean="0"/>
              <a:pPr/>
              <a:t>13</a:t>
            </a:fld>
            <a:endParaRPr lang="en-US" altLang="en-US" smtClean="0"/>
          </a:p>
        </p:txBody>
      </p:sp>
      <p:sp>
        <p:nvSpPr>
          <p:cNvPr id="16387" name="Rectangle 2"/>
          <p:cNvSpPr>
            <a:spLocks noGrp="1" noChangeArrowheads="1"/>
          </p:cNvSpPr>
          <p:nvPr>
            <p:ph type="title"/>
          </p:nvPr>
        </p:nvSpPr>
        <p:spPr/>
        <p:txBody>
          <a:bodyPr/>
          <a:lstStyle/>
          <a:p>
            <a:pPr eaLnBrk="1" hangingPunct="1"/>
            <a:r>
              <a:rPr lang="en-US" smtClean="0"/>
              <a:t>API Design Decisions</a:t>
            </a:r>
          </a:p>
        </p:txBody>
      </p:sp>
      <p:sp>
        <p:nvSpPr>
          <p:cNvPr id="16388" name="Rectangle 3"/>
          <p:cNvSpPr>
            <a:spLocks noGrp="1" noChangeArrowheads="1"/>
          </p:cNvSpPr>
          <p:nvPr>
            <p:ph type="body" idx="1"/>
          </p:nvPr>
        </p:nvSpPr>
        <p:spPr/>
        <p:txBody>
          <a:bodyPr/>
          <a:lstStyle/>
          <a:p>
            <a:pPr eaLnBrk="1" hangingPunct="1"/>
            <a:r>
              <a:rPr lang="en-US" sz="1800" smtClean="0"/>
              <a:t>(Stylos, 2007)</a:t>
            </a:r>
          </a:p>
        </p:txBody>
      </p:sp>
      <p:pic>
        <p:nvPicPr>
          <p:cNvPr id="16389" name="Picture 4"/>
          <p:cNvPicPr>
            <a:picLocks noChangeAspect="1" noChangeArrowheads="1"/>
          </p:cNvPicPr>
          <p:nvPr/>
        </p:nvPicPr>
        <p:blipFill>
          <a:blip r:embed="rId3" cstate="print"/>
          <a:srcRect l="10446" r="3064"/>
          <a:stretch>
            <a:fillRect/>
          </a:stretch>
        </p:blipFill>
        <p:spPr bwMode="auto">
          <a:xfrm>
            <a:off x="1871663" y="2782888"/>
            <a:ext cx="5351462" cy="3217862"/>
          </a:xfrm>
          <a:prstGeom prst="rect">
            <a:avLst/>
          </a:prstGeom>
          <a:noFill/>
          <a:ln w="9525">
            <a:noFill/>
            <a:miter lim="800000"/>
            <a:headEnd/>
            <a:tailEnd/>
          </a:ln>
        </p:spPr>
      </p:pic>
      <p:sp>
        <p:nvSpPr>
          <p:cNvPr id="16390" name="Footer Placeholder 5"/>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15325678-E89C-4C88-998C-47F4B3A9F77C}" type="slidenum">
              <a:rPr lang="en-US" altLang="en-US" smtClean="0"/>
              <a:pPr/>
              <a:t>14</a:t>
            </a:fld>
            <a:endParaRPr lang="en-US" altLang="en-US" smtClean="0"/>
          </a:p>
        </p:txBody>
      </p:sp>
      <p:sp>
        <p:nvSpPr>
          <p:cNvPr id="17411" name="Rectangle 2"/>
          <p:cNvSpPr>
            <a:spLocks noGrp="1" noChangeArrowheads="1"/>
          </p:cNvSpPr>
          <p:nvPr>
            <p:ph type="title"/>
          </p:nvPr>
        </p:nvSpPr>
        <p:spPr/>
        <p:txBody>
          <a:bodyPr/>
          <a:lstStyle/>
          <a:p>
            <a:pPr eaLnBrk="1" hangingPunct="1"/>
            <a:r>
              <a:rPr lang="en-US" smtClean="0"/>
              <a:t>API Design Decisions, cont.</a:t>
            </a:r>
          </a:p>
        </p:txBody>
      </p:sp>
      <p:sp>
        <p:nvSpPr>
          <p:cNvPr id="17412" name="Rectangle 3"/>
          <p:cNvSpPr>
            <a:spLocks noGrp="1" noChangeArrowheads="1"/>
          </p:cNvSpPr>
          <p:nvPr>
            <p:ph type="body" idx="1"/>
          </p:nvPr>
        </p:nvSpPr>
        <p:spPr/>
        <p:txBody>
          <a:bodyPr/>
          <a:lstStyle/>
          <a:p>
            <a:pPr eaLnBrk="1" hangingPunct="1"/>
            <a:endParaRPr lang="en-US" smtClean="0"/>
          </a:p>
        </p:txBody>
      </p:sp>
      <p:sp>
        <p:nvSpPr>
          <p:cNvPr id="17413" name="Footer Placeholder 5"/>
          <p:cNvSpPr>
            <a:spLocks noGrp="1"/>
          </p:cNvSpPr>
          <p:nvPr>
            <p:ph type="ftr" sz="quarter" idx="11"/>
          </p:nvPr>
        </p:nvSpPr>
        <p:spPr>
          <a:noFill/>
        </p:spPr>
        <p:txBody>
          <a:bodyPr/>
          <a:lstStyle/>
          <a:p>
            <a:r>
              <a:rPr lang="en-US" altLang="en-US" smtClean="0"/>
              <a:t>© 2017 - Brad Myers</a:t>
            </a:r>
          </a:p>
        </p:txBody>
      </p:sp>
      <p:pic>
        <p:nvPicPr>
          <p:cNvPr id="17414" name="Picture 4"/>
          <p:cNvPicPr>
            <a:picLocks noChangeAspect="1" noChangeArrowheads="1"/>
          </p:cNvPicPr>
          <p:nvPr/>
        </p:nvPicPr>
        <p:blipFill>
          <a:blip r:embed="rId3" cstate="print"/>
          <a:srcRect/>
          <a:stretch>
            <a:fillRect/>
          </a:stretch>
        </p:blipFill>
        <p:spPr bwMode="auto">
          <a:xfrm>
            <a:off x="528638" y="1760538"/>
            <a:ext cx="72771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Developers?</a:t>
            </a:r>
            <a:endParaRPr lang="en-US" dirty="0"/>
          </a:p>
        </p:txBody>
      </p:sp>
      <p:sp>
        <p:nvSpPr>
          <p:cNvPr id="3" name="Content Placeholder 2"/>
          <p:cNvSpPr>
            <a:spLocks noGrp="1"/>
          </p:cNvSpPr>
          <p:nvPr>
            <p:ph idx="1"/>
          </p:nvPr>
        </p:nvSpPr>
        <p:spPr>
          <a:xfrm>
            <a:off x="288754" y="1262908"/>
            <a:ext cx="8839872" cy="3557919"/>
          </a:xfrm>
        </p:spPr>
        <p:txBody>
          <a:bodyPr/>
          <a:lstStyle/>
          <a:p>
            <a:r>
              <a:rPr lang="en-US" sz="2400" dirty="0" smtClean="0"/>
              <a:t>Programming tools are not just used by highly-trained professional programmers</a:t>
            </a:r>
          </a:p>
          <a:p>
            <a:r>
              <a:rPr lang="en-US" sz="2000" dirty="0" smtClean="0">
                <a:solidFill>
                  <a:srgbClr val="FF0000"/>
                </a:solidFill>
              </a:rPr>
              <a:t>End-User Programmers</a:t>
            </a:r>
            <a:r>
              <a:rPr lang="en-US" sz="2000" dirty="0" smtClean="0"/>
              <a:t> = People whose primary job is </a:t>
            </a:r>
            <a:r>
              <a:rPr lang="en-US" sz="2000" i="1" dirty="0" smtClean="0"/>
              <a:t>not</a:t>
            </a:r>
            <a:r>
              <a:rPr lang="en-US" sz="2000" dirty="0" smtClean="0"/>
              <a:t> programming</a:t>
            </a:r>
          </a:p>
          <a:p>
            <a:r>
              <a:rPr lang="en-US" sz="2000" dirty="0" smtClean="0"/>
              <a:t>In 2012 in USA at work: </a:t>
            </a:r>
            <a:r>
              <a:rPr lang="en-US" sz="1600" i="1" dirty="0" smtClean="0">
                <a:cs typeface="Tahoma" pitchFamily="34" charset="0"/>
              </a:rPr>
              <a:t>— [</a:t>
            </a:r>
            <a:r>
              <a:rPr lang="en-US" sz="1600" i="1" dirty="0" smtClean="0"/>
              <a:t>Scaffidi, Shaw and Myers 2005]</a:t>
            </a:r>
          </a:p>
          <a:p>
            <a:pPr lvl="1"/>
            <a:r>
              <a:rPr lang="en-US" sz="1800" dirty="0" smtClean="0"/>
              <a:t>3 million professional programmers</a:t>
            </a:r>
          </a:p>
          <a:p>
            <a:pPr lvl="1"/>
            <a:r>
              <a:rPr lang="en-US" sz="1800" dirty="0" smtClean="0"/>
              <a:t>6 million scientists &amp; engineers</a:t>
            </a:r>
          </a:p>
          <a:p>
            <a:pPr lvl="1"/>
            <a:r>
              <a:rPr lang="en-US" sz="1800" dirty="0" smtClean="0"/>
              <a:t>13 million will describe themselves as programmers</a:t>
            </a:r>
          </a:p>
          <a:p>
            <a:pPr lvl="1"/>
            <a:r>
              <a:rPr lang="en-US" sz="1800" dirty="0" smtClean="0"/>
              <a:t>55 million will use spreadsheets or databases at work</a:t>
            </a:r>
          </a:p>
          <a:p>
            <a:pPr lvl="1"/>
            <a:r>
              <a:rPr lang="en-US" sz="1800" dirty="0" smtClean="0"/>
              <a:t>90 million computer users at work in US</a:t>
            </a:r>
          </a:p>
          <a:p>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15</a:t>
            </a:fld>
            <a:endParaRPr lang="en-US" altLang="en-US"/>
          </a:p>
        </p:txBody>
      </p:sp>
      <p:graphicFrame>
        <p:nvGraphicFramePr>
          <p:cNvPr id="145409" name="Object 1"/>
          <p:cNvGraphicFramePr>
            <a:graphicFrameLocks noChangeAspect="1"/>
          </p:cNvGraphicFramePr>
          <p:nvPr>
            <p:extLst>
              <p:ext uri="{D42A27DB-BD31-4B8C-83A1-F6EECF244321}">
                <p14:modId xmlns:p14="http://schemas.microsoft.com/office/powerpoint/2010/main" val="552808822"/>
              </p:ext>
            </p:extLst>
          </p:nvPr>
        </p:nvGraphicFramePr>
        <p:xfrm>
          <a:off x="-204537" y="4604251"/>
          <a:ext cx="9504948" cy="2373313"/>
        </p:xfrm>
        <a:graphic>
          <a:graphicData uri="http://schemas.openxmlformats.org/presentationml/2006/ole">
            <mc:AlternateContent xmlns:mc="http://schemas.openxmlformats.org/markup-compatibility/2006">
              <mc:Choice xmlns:v="urn:schemas-microsoft-com:vml" Requires="v">
                <p:oleObj spid="_x0000_s5125" name="Chart" r:id="rId3" imgW="8648576" imgH="2276543" progId="MSGraph.Chart.8">
                  <p:embed followColorScheme="full"/>
                </p:oleObj>
              </mc:Choice>
              <mc:Fallback>
                <p:oleObj name="Chart" r:id="rId3" imgW="8648576" imgH="2276543" progId="MSGraph.Chart.8">
                  <p:embed followColorScheme="full"/>
                  <p:pic>
                    <p:nvPicPr>
                      <p:cNvPr id="0" name=""/>
                      <p:cNvPicPr>
                        <a:picLocks noChangeAspect="1" noChangeArrowheads="1"/>
                      </p:cNvPicPr>
                      <p:nvPr/>
                    </p:nvPicPr>
                    <p:blipFill>
                      <a:blip r:embed="rId4"/>
                      <a:srcRect/>
                      <a:stretch>
                        <a:fillRect/>
                      </a:stretch>
                    </p:blipFill>
                    <p:spPr bwMode="auto">
                      <a:xfrm>
                        <a:off x="-204537" y="4604251"/>
                        <a:ext cx="9504948" cy="237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3508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47AA3260-8ED4-46CC-AF5B-37C67291F09B}" type="slidenum">
              <a:rPr lang="en-US" altLang="en-US" smtClean="0"/>
              <a:pPr/>
              <a:t>16</a:t>
            </a:fld>
            <a:endParaRPr lang="en-US" altLang="en-US" smtClean="0"/>
          </a:p>
        </p:txBody>
      </p:sp>
      <p:sp>
        <p:nvSpPr>
          <p:cNvPr id="18435" name="Rectangle 2"/>
          <p:cNvSpPr>
            <a:spLocks noGrp="1" noChangeArrowheads="1"/>
          </p:cNvSpPr>
          <p:nvPr>
            <p:ph type="title"/>
          </p:nvPr>
        </p:nvSpPr>
        <p:spPr>
          <a:xfrm>
            <a:off x="466725" y="522288"/>
            <a:ext cx="7543800" cy="1054100"/>
          </a:xfrm>
        </p:spPr>
        <p:txBody>
          <a:bodyPr/>
          <a:lstStyle/>
          <a:p>
            <a:pPr eaLnBrk="1" hangingPunct="1"/>
            <a:r>
              <a:rPr lang="en-US" sz="3100" smtClean="0"/>
              <a:t>UI Evaluation of UI Software Tools</a:t>
            </a:r>
            <a:r>
              <a:rPr lang="en-US" sz="3500" smtClean="0"/>
              <a:t>:</a:t>
            </a:r>
            <a:br>
              <a:rPr lang="en-US" sz="3500" smtClean="0"/>
            </a:br>
            <a:r>
              <a:rPr lang="en-US" sz="2300" smtClean="0"/>
              <a:t>Some Usability Methods</a:t>
            </a:r>
          </a:p>
        </p:txBody>
      </p:sp>
      <p:sp>
        <p:nvSpPr>
          <p:cNvPr id="18436" name="Rectangle 3"/>
          <p:cNvSpPr>
            <a:spLocks noGrp="1" noChangeArrowheads="1"/>
          </p:cNvSpPr>
          <p:nvPr>
            <p:ph type="body" sz="half" idx="1"/>
          </p:nvPr>
        </p:nvSpPr>
        <p:spPr/>
        <p:txBody>
          <a:bodyPr/>
          <a:lstStyle/>
          <a:p>
            <a:pPr eaLnBrk="1" hangingPunct="1">
              <a:lnSpc>
                <a:spcPct val="80000"/>
              </a:lnSpc>
            </a:pPr>
            <a:r>
              <a:rPr lang="en-US" sz="2200" smtClean="0">
                <a:solidFill>
                  <a:schemeClr val="accent2"/>
                </a:solidFill>
              </a:rPr>
              <a:t>Heuristic Evaluation</a:t>
            </a:r>
          </a:p>
          <a:p>
            <a:pPr eaLnBrk="1" hangingPunct="1">
              <a:lnSpc>
                <a:spcPct val="80000"/>
              </a:lnSpc>
            </a:pPr>
            <a:r>
              <a:rPr lang="en-US" sz="2200" smtClean="0">
                <a:solidFill>
                  <a:schemeClr val="accent2"/>
                </a:solidFill>
              </a:rPr>
              <a:t>Cognitive Dimensions</a:t>
            </a:r>
          </a:p>
          <a:p>
            <a:pPr eaLnBrk="1" hangingPunct="1">
              <a:lnSpc>
                <a:spcPct val="80000"/>
              </a:lnSpc>
            </a:pPr>
            <a:r>
              <a:rPr lang="en-US" sz="2200" smtClean="0">
                <a:solidFill>
                  <a:schemeClr val="accent2"/>
                </a:solidFill>
              </a:rPr>
              <a:t>Think-aloud user studies</a:t>
            </a:r>
          </a:p>
          <a:p>
            <a:pPr eaLnBrk="1" hangingPunct="1">
              <a:lnSpc>
                <a:spcPct val="80000"/>
              </a:lnSpc>
            </a:pPr>
            <a:r>
              <a:rPr lang="en-US" sz="2200" smtClean="0">
                <a:solidFill>
                  <a:schemeClr val="accent2"/>
                </a:solidFill>
              </a:rPr>
              <a:t>Personas</a:t>
            </a:r>
          </a:p>
          <a:p>
            <a:pPr eaLnBrk="1" hangingPunct="1">
              <a:lnSpc>
                <a:spcPct val="80000"/>
              </a:lnSpc>
            </a:pPr>
            <a:r>
              <a:rPr lang="en-US" sz="2200" smtClean="0"/>
              <a:t>Contextual Inquiry</a:t>
            </a:r>
          </a:p>
          <a:p>
            <a:pPr eaLnBrk="1" hangingPunct="1">
              <a:lnSpc>
                <a:spcPct val="80000"/>
              </a:lnSpc>
            </a:pPr>
            <a:r>
              <a:rPr lang="en-US" sz="2200" smtClean="0"/>
              <a:t>Contextual Design</a:t>
            </a:r>
          </a:p>
          <a:p>
            <a:pPr eaLnBrk="1" hangingPunct="1">
              <a:lnSpc>
                <a:spcPct val="80000"/>
              </a:lnSpc>
            </a:pPr>
            <a:r>
              <a:rPr lang="en-US" sz="2200" smtClean="0"/>
              <a:t>Paper prototypes</a:t>
            </a:r>
          </a:p>
          <a:p>
            <a:pPr eaLnBrk="1" hangingPunct="1">
              <a:lnSpc>
                <a:spcPct val="80000"/>
              </a:lnSpc>
            </a:pPr>
            <a:r>
              <a:rPr lang="en-US" sz="2200" smtClean="0"/>
              <a:t>Cognitive Walkthrough</a:t>
            </a:r>
          </a:p>
          <a:p>
            <a:pPr eaLnBrk="1" hangingPunct="1">
              <a:lnSpc>
                <a:spcPct val="80000"/>
              </a:lnSpc>
            </a:pPr>
            <a:r>
              <a:rPr lang="en-US" sz="2200" smtClean="0"/>
              <a:t>KLM and GOMS</a:t>
            </a:r>
          </a:p>
          <a:p>
            <a:pPr eaLnBrk="1" hangingPunct="1">
              <a:lnSpc>
                <a:spcPct val="80000"/>
              </a:lnSpc>
            </a:pPr>
            <a:r>
              <a:rPr lang="en-US" sz="2200" smtClean="0"/>
              <a:t>Task analysis</a:t>
            </a:r>
          </a:p>
          <a:p>
            <a:pPr eaLnBrk="1" hangingPunct="1">
              <a:lnSpc>
                <a:spcPct val="80000"/>
              </a:lnSpc>
            </a:pPr>
            <a:r>
              <a:rPr lang="en-US" sz="2200" smtClean="0"/>
              <a:t>Questionnaires</a:t>
            </a:r>
          </a:p>
          <a:p>
            <a:pPr eaLnBrk="1" hangingPunct="1">
              <a:lnSpc>
                <a:spcPct val="80000"/>
              </a:lnSpc>
            </a:pPr>
            <a:r>
              <a:rPr lang="en-US" sz="2200" smtClean="0"/>
              <a:t>Surveys</a:t>
            </a:r>
          </a:p>
          <a:p>
            <a:pPr eaLnBrk="1" hangingPunct="1">
              <a:lnSpc>
                <a:spcPct val="80000"/>
              </a:lnSpc>
            </a:pPr>
            <a:r>
              <a:rPr lang="en-US" sz="2200" smtClean="0"/>
              <a:t>Interaction Relabeling</a:t>
            </a:r>
          </a:p>
        </p:txBody>
      </p:sp>
      <p:sp>
        <p:nvSpPr>
          <p:cNvPr id="18437" name="Rectangle 4"/>
          <p:cNvSpPr>
            <a:spLocks noGrp="1" noChangeArrowheads="1"/>
          </p:cNvSpPr>
          <p:nvPr>
            <p:ph type="body" sz="half" idx="2"/>
          </p:nvPr>
        </p:nvSpPr>
        <p:spPr>
          <a:xfrm>
            <a:off x="4648200" y="1719263"/>
            <a:ext cx="4038600" cy="4681537"/>
          </a:xfrm>
        </p:spPr>
        <p:txBody>
          <a:bodyPr/>
          <a:lstStyle/>
          <a:p>
            <a:pPr eaLnBrk="1" hangingPunct="1">
              <a:lnSpc>
                <a:spcPct val="80000"/>
              </a:lnSpc>
            </a:pPr>
            <a:r>
              <a:rPr lang="en-US" sz="2200" smtClean="0"/>
              <a:t>Focus groups</a:t>
            </a:r>
          </a:p>
          <a:p>
            <a:pPr eaLnBrk="1" hangingPunct="1">
              <a:lnSpc>
                <a:spcPct val="80000"/>
              </a:lnSpc>
            </a:pPr>
            <a:r>
              <a:rPr lang="en-US" sz="2200" smtClean="0"/>
              <a:t>Video prototyping</a:t>
            </a:r>
          </a:p>
          <a:p>
            <a:pPr eaLnBrk="1" hangingPunct="1">
              <a:lnSpc>
                <a:spcPct val="80000"/>
              </a:lnSpc>
            </a:pPr>
            <a:r>
              <a:rPr lang="en-US" sz="2200" smtClean="0"/>
              <a:t>Wizard of Oz</a:t>
            </a:r>
          </a:p>
          <a:p>
            <a:pPr eaLnBrk="1" hangingPunct="1">
              <a:lnSpc>
                <a:spcPct val="80000"/>
              </a:lnSpc>
            </a:pPr>
            <a:r>
              <a:rPr lang="en-US" sz="2200" smtClean="0"/>
              <a:t>Body storming</a:t>
            </a:r>
          </a:p>
          <a:p>
            <a:pPr eaLnBrk="1" hangingPunct="1">
              <a:lnSpc>
                <a:spcPct val="80000"/>
              </a:lnSpc>
            </a:pPr>
            <a:r>
              <a:rPr lang="en-US" sz="2200" smtClean="0"/>
              <a:t>Affinity diagrams</a:t>
            </a:r>
          </a:p>
          <a:p>
            <a:pPr eaLnBrk="1" hangingPunct="1">
              <a:lnSpc>
                <a:spcPct val="80000"/>
              </a:lnSpc>
            </a:pPr>
            <a:r>
              <a:rPr lang="en-US" sz="2200" smtClean="0"/>
              <a:t>Expert interviews</a:t>
            </a:r>
          </a:p>
          <a:p>
            <a:pPr eaLnBrk="1" hangingPunct="1">
              <a:lnSpc>
                <a:spcPct val="80000"/>
              </a:lnSpc>
            </a:pPr>
            <a:r>
              <a:rPr lang="en-US" sz="2200" smtClean="0"/>
              <a:t>Card sorting</a:t>
            </a:r>
          </a:p>
          <a:p>
            <a:pPr eaLnBrk="1" hangingPunct="1">
              <a:lnSpc>
                <a:spcPct val="80000"/>
              </a:lnSpc>
            </a:pPr>
            <a:r>
              <a:rPr lang="en-US" sz="2200" smtClean="0"/>
              <a:t>Diary studies</a:t>
            </a:r>
          </a:p>
          <a:p>
            <a:pPr eaLnBrk="1" hangingPunct="1">
              <a:lnSpc>
                <a:spcPct val="80000"/>
              </a:lnSpc>
            </a:pPr>
            <a:r>
              <a:rPr lang="en-US" sz="2200" smtClean="0"/>
              <a:t>Improvisation</a:t>
            </a:r>
          </a:p>
          <a:p>
            <a:pPr eaLnBrk="1" hangingPunct="1">
              <a:lnSpc>
                <a:spcPct val="80000"/>
              </a:lnSpc>
            </a:pPr>
            <a:r>
              <a:rPr lang="en-US" sz="2200" smtClean="0"/>
              <a:t>Use cases</a:t>
            </a:r>
          </a:p>
          <a:p>
            <a:pPr eaLnBrk="1" hangingPunct="1">
              <a:lnSpc>
                <a:spcPct val="80000"/>
              </a:lnSpc>
            </a:pPr>
            <a:r>
              <a:rPr lang="en-US" sz="2200" smtClean="0"/>
              <a:t>Scenarios</a:t>
            </a:r>
          </a:p>
          <a:p>
            <a:pPr eaLnBrk="1" hangingPunct="1">
              <a:lnSpc>
                <a:spcPct val="80000"/>
              </a:lnSpc>
            </a:pPr>
            <a:r>
              <a:rPr lang="en-US" sz="2200" smtClean="0">
                <a:solidFill>
                  <a:srgbClr val="000000"/>
                </a:solidFill>
              </a:rPr>
              <a:t>Log analysis</a:t>
            </a:r>
          </a:p>
          <a:p>
            <a:pPr eaLnBrk="1" hangingPunct="1">
              <a:lnSpc>
                <a:spcPct val="80000"/>
              </a:lnSpc>
            </a:pPr>
            <a:r>
              <a:rPr lang="en-US" sz="2200" smtClean="0"/>
              <a:t>…</a:t>
            </a:r>
          </a:p>
        </p:txBody>
      </p:sp>
      <p:sp>
        <p:nvSpPr>
          <p:cNvPr id="18438" name="Footer Placeholder 5"/>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2" y="419596"/>
            <a:ext cx="8524875" cy="752475"/>
          </a:xfrm>
        </p:spPr>
        <p:txBody>
          <a:bodyPr/>
          <a:lstStyle/>
          <a:p>
            <a:r>
              <a:rPr lang="en-US" sz="3600" dirty="0" smtClean="0"/>
              <a:t>Dangers of </a:t>
            </a:r>
            <a:r>
              <a:rPr lang="en-US" sz="3600" i="1" dirty="0" smtClean="0"/>
              <a:t>Not</a:t>
            </a:r>
            <a:r>
              <a:rPr lang="en-US" sz="3600" dirty="0" smtClean="0"/>
              <a:t> Applying Human Centered Approaches</a:t>
            </a:r>
            <a:endParaRPr lang="en-US" sz="3600" dirty="0"/>
          </a:p>
        </p:txBody>
      </p:sp>
      <p:sp>
        <p:nvSpPr>
          <p:cNvPr id="3" name="Content Placeholder 2"/>
          <p:cNvSpPr>
            <a:spLocks noGrp="1"/>
          </p:cNvSpPr>
          <p:nvPr>
            <p:ph idx="1"/>
          </p:nvPr>
        </p:nvSpPr>
        <p:spPr>
          <a:xfrm>
            <a:off x="0" y="1195631"/>
            <a:ext cx="9107912" cy="4760912"/>
          </a:xfrm>
        </p:spPr>
        <p:txBody>
          <a:bodyPr/>
          <a:lstStyle/>
          <a:p>
            <a:r>
              <a:rPr lang="en-US" sz="2800" dirty="0" smtClean="0"/>
              <a:t>Tools may prove to be </a:t>
            </a:r>
            <a:r>
              <a:rPr lang="en-US" sz="2800" dirty="0" smtClean="0">
                <a:solidFill>
                  <a:schemeClr val="accent2"/>
                </a:solidFill>
              </a:rPr>
              <a:t>not useful</a:t>
            </a:r>
          </a:p>
          <a:p>
            <a:pPr lvl="1">
              <a:spcBef>
                <a:spcPts val="0"/>
              </a:spcBef>
            </a:pPr>
            <a:r>
              <a:rPr lang="en-US" sz="2600" dirty="0" smtClean="0"/>
              <a:t>Useful = solves an </a:t>
            </a:r>
            <a:r>
              <a:rPr lang="en-US" sz="2600" dirty="0" smtClean="0">
                <a:solidFill>
                  <a:schemeClr val="accent2"/>
                </a:solidFill>
              </a:rPr>
              <a:t>important </a:t>
            </a:r>
            <a:r>
              <a:rPr lang="en-US" sz="2600" dirty="0" smtClean="0"/>
              <a:t>problem</a:t>
            </a:r>
          </a:p>
          <a:p>
            <a:pPr lvl="2"/>
            <a:r>
              <a:rPr lang="en-US" sz="2300" dirty="0" smtClean="0"/>
              <a:t>Happens </a:t>
            </a:r>
            <a:r>
              <a:rPr lang="en-US" sz="2300" dirty="0" smtClean="0">
                <a:solidFill>
                  <a:schemeClr val="accent2"/>
                </a:solidFill>
              </a:rPr>
              <a:t>frequently</a:t>
            </a:r>
          </a:p>
          <a:p>
            <a:pPr lvl="2"/>
            <a:r>
              <a:rPr lang="en-US" sz="2300" dirty="0" smtClean="0">
                <a:solidFill>
                  <a:schemeClr val="accent2"/>
                </a:solidFill>
              </a:rPr>
              <a:t>Difficult </a:t>
            </a:r>
            <a:r>
              <a:rPr lang="en-US" sz="2300" dirty="0" smtClean="0"/>
              <a:t>to solve otherwise</a:t>
            </a:r>
          </a:p>
          <a:p>
            <a:pPr lvl="2"/>
            <a:r>
              <a:rPr lang="en-US" sz="2300" dirty="0" smtClean="0"/>
              <a:t>Developers believe academic tools solve unimportant problems</a:t>
            </a:r>
            <a:r>
              <a:rPr lang="en-US" dirty="0" smtClean="0"/>
              <a:t> </a:t>
            </a:r>
            <a:r>
              <a:rPr lang="en-US" sz="1200" dirty="0" smtClean="0"/>
              <a:t>[How do practitioners perceive Software Engineering Research? </a:t>
            </a:r>
            <a:r>
              <a:rPr lang="en-US" sz="1200" dirty="0" smtClean="0">
                <a:hlinkClick r:id="rId3"/>
              </a:rPr>
              <a:t>http://catenary.wordpress.com/2011/05/19/how-dopractitioners-perceive-software-engineering-research/</a:t>
            </a:r>
            <a:r>
              <a:rPr lang="en-US" sz="1200" dirty="0" smtClean="0"/>
              <a:t>]</a:t>
            </a:r>
          </a:p>
          <a:p>
            <a:pPr lvl="1"/>
            <a:r>
              <a:rPr lang="en-US" sz="2600" dirty="0" smtClean="0"/>
              <a:t>Tools may not actually solve the problem</a:t>
            </a:r>
          </a:p>
          <a:p>
            <a:pPr lvl="2"/>
            <a:r>
              <a:rPr lang="en-US" sz="2300" dirty="0" smtClean="0"/>
              <a:t>Example: a study suggested that Tarantula tool identifying potentially faulty statements for debugging was not helpful</a:t>
            </a:r>
          </a:p>
          <a:p>
            <a:pPr lvl="3"/>
            <a:r>
              <a:rPr lang="en-US" sz="2200" dirty="0" smtClean="0"/>
              <a:t>Changed the task, but telling if the identified statement was </a:t>
            </a:r>
            <a:r>
              <a:rPr lang="en-US" sz="2200" i="1" dirty="0" smtClean="0"/>
              <a:t>actually</a:t>
            </a:r>
            <a:r>
              <a:rPr lang="en-US" sz="2200" dirty="0" smtClean="0"/>
              <a:t> faulty not easier than finding the bug</a:t>
            </a:r>
          </a:p>
          <a:p>
            <a:pPr lvl="3"/>
            <a:r>
              <a:rPr lang="en-US" sz="1200" dirty="0" err="1" smtClean="0"/>
              <a:t>Parnin</a:t>
            </a:r>
            <a:r>
              <a:rPr lang="en-US" sz="1200" dirty="0" smtClean="0"/>
              <a:t>, C. and </a:t>
            </a:r>
            <a:r>
              <a:rPr lang="en-US" sz="1200" dirty="0" err="1" smtClean="0"/>
              <a:t>Orso</a:t>
            </a:r>
            <a:r>
              <a:rPr lang="en-US" sz="1200" dirty="0" smtClean="0"/>
              <a:t>, A. 2011. Are Automated Debugging Techniques Actually Helping Developers International Symposium on Software Testing and </a:t>
            </a:r>
            <a:r>
              <a:rPr lang="en-US" sz="1200" dirty="0" err="1" smtClean="0"/>
              <a:t>Analyisis</a:t>
            </a:r>
            <a:r>
              <a:rPr lang="en-US" sz="1200" dirty="0" smtClean="0"/>
              <a:t> (2011), 199–209.</a:t>
            </a:r>
            <a:endParaRPr lang="en-US" sz="1200" dirty="0"/>
          </a:p>
        </p:txBody>
      </p:sp>
      <p:grpSp>
        <p:nvGrpSpPr>
          <p:cNvPr id="7" name="Group 6"/>
          <p:cNvGrpSpPr/>
          <p:nvPr/>
        </p:nvGrpSpPr>
        <p:grpSpPr>
          <a:xfrm>
            <a:off x="5016927" y="1900986"/>
            <a:ext cx="3002199" cy="1200329"/>
            <a:chOff x="5016927" y="1708474"/>
            <a:chExt cx="3002199" cy="1200329"/>
          </a:xfrm>
        </p:grpSpPr>
        <p:sp>
          <p:nvSpPr>
            <p:cNvPr id="5" name="TextBox 4"/>
            <p:cNvSpPr txBox="1"/>
            <p:nvPr/>
          </p:nvSpPr>
          <p:spPr>
            <a:xfrm>
              <a:off x="5016927" y="1708474"/>
              <a:ext cx="628698" cy="1200329"/>
            </a:xfrm>
            <a:prstGeom prst="rect">
              <a:avLst/>
            </a:prstGeom>
            <a:noFill/>
          </p:spPr>
          <p:txBody>
            <a:bodyPr wrap="none" rtlCol="0">
              <a:spAutoFit/>
            </a:bodyPr>
            <a:lstStyle/>
            <a:p>
              <a:r>
                <a:rPr lang="en-US" sz="7200" dirty="0" smtClean="0">
                  <a:solidFill>
                    <a:schemeClr val="bg1"/>
                  </a:solidFill>
                </a:rPr>
                <a:t>}</a:t>
              </a:r>
              <a:endParaRPr lang="en-US" sz="3200" dirty="0">
                <a:solidFill>
                  <a:schemeClr val="bg1"/>
                </a:solidFill>
              </a:endParaRPr>
            </a:p>
          </p:txBody>
        </p:sp>
        <p:sp>
          <p:nvSpPr>
            <p:cNvPr id="6" name="TextBox 5"/>
            <p:cNvSpPr txBox="1"/>
            <p:nvPr/>
          </p:nvSpPr>
          <p:spPr>
            <a:xfrm>
              <a:off x="5622316" y="2158123"/>
              <a:ext cx="2396810" cy="523220"/>
            </a:xfrm>
            <a:prstGeom prst="rect">
              <a:avLst/>
            </a:prstGeom>
            <a:noFill/>
          </p:spPr>
          <p:txBody>
            <a:bodyPr wrap="none" rtlCol="0">
              <a:spAutoFit/>
            </a:bodyPr>
            <a:lstStyle/>
            <a:p>
              <a:r>
                <a:rPr lang="en-US" sz="2800" dirty="0" smtClean="0">
                  <a:solidFill>
                    <a:schemeClr val="bg1"/>
                  </a:solidFill>
                </a:rPr>
                <a:t>HCI questions</a:t>
              </a:r>
              <a:endParaRPr lang="en-US" sz="2800" dirty="0">
                <a:solidFill>
                  <a:schemeClr val="bg1"/>
                </a:solidFill>
              </a:endParaRPr>
            </a:p>
          </p:txBody>
        </p:sp>
      </p:grpSp>
      <p:sp>
        <p:nvSpPr>
          <p:cNvPr id="4" name="Footer Placeholder 3"/>
          <p:cNvSpPr>
            <a:spLocks noGrp="1"/>
          </p:cNvSpPr>
          <p:nvPr>
            <p:ph type="ftr" sz="quarter" idx="11"/>
          </p:nvPr>
        </p:nvSpPr>
        <p:spPr>
          <a:xfrm>
            <a:off x="3106156" y="6548718"/>
            <a:ext cx="2895600" cy="309282"/>
          </a:xfrm>
        </p:spPr>
        <p:txBody>
          <a:bodyPr/>
          <a:lstStyle/>
          <a:p>
            <a:pPr>
              <a:defRPr/>
            </a:pPr>
            <a:r>
              <a:rPr lang="en-US" altLang="en-US" dirty="0" smtClean="0"/>
              <a:t>© 2017 - Brad Myers</a:t>
            </a:r>
            <a:endParaRPr lang="en-US" altLang="en-US" dirty="0"/>
          </a:p>
        </p:txBody>
      </p:sp>
      <p:sp>
        <p:nvSpPr>
          <p:cNvPr id="8" name="Slide Number Placeholder 7"/>
          <p:cNvSpPr>
            <a:spLocks noGrp="1"/>
          </p:cNvSpPr>
          <p:nvPr>
            <p:ph type="sldNum" sz="quarter" idx="12"/>
          </p:nvPr>
        </p:nvSpPr>
        <p:spPr/>
        <p:txBody>
          <a:bodyPr/>
          <a:lstStyle/>
          <a:p>
            <a:pPr>
              <a:defRPr/>
            </a:pPr>
            <a:fld id="{A3B315BA-FF6E-4F83-822C-B6704CDD7611}" type="slidenum">
              <a:rPr lang="en-US" altLang="en-US" smtClean="0"/>
              <a:pPr>
                <a:defRPr/>
              </a:pPr>
              <a:t>17</a:t>
            </a:fld>
            <a:endParaRPr lang="en-US" altLang="en-US"/>
          </a:p>
        </p:txBody>
      </p:sp>
    </p:spTree>
    <p:extLst>
      <p:ext uri="{BB962C8B-B14F-4D97-AF65-F5344CB8AC3E}">
        <p14:creationId xmlns:p14="http://schemas.microsoft.com/office/powerpoint/2010/main" val="33652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3" y="436229"/>
            <a:ext cx="8524875" cy="752475"/>
          </a:xfrm>
        </p:spPr>
        <p:txBody>
          <a:bodyPr/>
          <a:lstStyle/>
          <a:p>
            <a:r>
              <a:rPr lang="en-US" sz="3600" dirty="0" smtClean="0"/>
              <a:t>Dangers of </a:t>
            </a:r>
            <a:r>
              <a:rPr lang="en-US" sz="3600" i="1" dirty="0" smtClean="0"/>
              <a:t>Not</a:t>
            </a:r>
            <a:r>
              <a:rPr lang="en-US" sz="3600" dirty="0" smtClean="0"/>
              <a:t> Applying</a:t>
            </a:r>
            <a:br>
              <a:rPr lang="en-US" sz="3600" dirty="0" smtClean="0"/>
            </a:br>
            <a:r>
              <a:rPr lang="en-US" sz="3600" dirty="0" smtClean="0"/>
              <a:t>Human Centered Approaches</a:t>
            </a:r>
            <a:endParaRPr lang="en-US" sz="3600" dirty="0"/>
          </a:p>
        </p:txBody>
      </p:sp>
      <p:sp>
        <p:nvSpPr>
          <p:cNvPr id="3" name="Content Placeholder 2"/>
          <p:cNvSpPr>
            <a:spLocks noGrp="1"/>
          </p:cNvSpPr>
          <p:nvPr>
            <p:ph idx="1"/>
          </p:nvPr>
        </p:nvSpPr>
        <p:spPr>
          <a:xfrm>
            <a:off x="381000" y="1335088"/>
            <a:ext cx="8726912" cy="4760912"/>
          </a:xfrm>
        </p:spPr>
        <p:txBody>
          <a:bodyPr/>
          <a:lstStyle/>
          <a:p>
            <a:r>
              <a:rPr lang="en-US" dirty="0" smtClean="0"/>
              <a:t>Tools may show no measurable impact</a:t>
            </a:r>
          </a:p>
          <a:p>
            <a:pPr lvl="1"/>
            <a:r>
              <a:rPr lang="en-US" dirty="0" smtClean="0"/>
              <a:t>Desired advantage overwhelmed by problems with other parts</a:t>
            </a:r>
          </a:p>
          <a:p>
            <a:pPr lvl="1"/>
            <a:r>
              <a:rPr lang="en-US" dirty="0" smtClean="0"/>
              <a:t>Example: Emerson Murphy-Hill found that refactoring tools are under-utilized and programmers do not configure them due to usability issues</a:t>
            </a:r>
          </a:p>
          <a:p>
            <a:pPr lvl="2"/>
            <a:r>
              <a:rPr lang="en-US" sz="1200" dirty="0" smtClean="0"/>
              <a:t>Emerson Murphy-Hill, Chris </a:t>
            </a:r>
            <a:r>
              <a:rPr lang="en-US" sz="1200" dirty="0" err="1" smtClean="0"/>
              <a:t>Parnin</a:t>
            </a:r>
            <a:r>
              <a:rPr lang="en-US" sz="1200" dirty="0" smtClean="0"/>
              <a:t>, Andrew P. Black. </a:t>
            </a:r>
            <a:r>
              <a:rPr lang="en-US" sz="1200" i="1" dirty="0" smtClean="0"/>
              <a:t>How we </a:t>
            </a:r>
            <a:r>
              <a:rPr lang="en-US" sz="1200" i="1" dirty="0" err="1" smtClean="0"/>
              <a:t>refactor</a:t>
            </a:r>
            <a:r>
              <a:rPr lang="en-US" sz="1200" i="1" dirty="0" smtClean="0"/>
              <a:t>, and how we know it.</a:t>
            </a:r>
            <a:r>
              <a:rPr lang="en-US" sz="1200" dirty="0" smtClean="0"/>
              <a:t>  In ICSE '09: Proceedings of the 2009 IEEE 31st International Conference on Software Engineering (2009), pp. 287-297.</a:t>
            </a:r>
          </a:p>
          <a:p>
            <a:pPr lvl="2"/>
            <a:endParaRPr lang="en-US" dirty="0" smtClean="0"/>
          </a:p>
          <a:p>
            <a:pPr lvl="2"/>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18</a:t>
            </a:fld>
            <a:endParaRPr lang="en-US" altLang="en-US"/>
          </a:p>
        </p:txBody>
      </p:sp>
    </p:spTree>
    <p:extLst>
      <p:ext uri="{BB962C8B-B14F-4D97-AF65-F5344CB8AC3E}">
        <p14:creationId xmlns:p14="http://schemas.microsoft.com/office/powerpoint/2010/main" val="306785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606361" y="2026746"/>
            <a:ext cx="3972064" cy="3469715"/>
          </a:xfrm>
          <a:prstGeom prst="rect">
            <a:avLst/>
          </a:prstGeom>
          <a:noFill/>
          <a:effectLst/>
        </p:spPr>
      </p:pic>
      <p:sp>
        <p:nvSpPr>
          <p:cNvPr id="2" name="Title 1"/>
          <p:cNvSpPr>
            <a:spLocks noGrp="1"/>
          </p:cNvSpPr>
          <p:nvPr>
            <p:ph type="title"/>
          </p:nvPr>
        </p:nvSpPr>
        <p:spPr/>
        <p:txBody>
          <a:bodyPr/>
          <a:lstStyle/>
          <a:p>
            <a:r>
              <a:rPr lang="en-US" dirty="0" smtClean="0"/>
              <a:t>Product Lifecycle</a:t>
            </a:r>
            <a:endParaRPr lang="en-US" dirty="0"/>
          </a:p>
        </p:txBody>
      </p:sp>
      <p:sp>
        <p:nvSpPr>
          <p:cNvPr id="3" name="Content Placeholder 2"/>
          <p:cNvSpPr>
            <a:spLocks noGrp="1"/>
          </p:cNvSpPr>
          <p:nvPr>
            <p:ph idx="1"/>
          </p:nvPr>
        </p:nvSpPr>
        <p:spPr>
          <a:xfrm>
            <a:off x="5831830" y="1147016"/>
            <a:ext cx="3288121" cy="1621971"/>
          </a:xfrm>
          <a:effectLst/>
        </p:spPr>
        <p:txBody>
          <a:bodyPr/>
          <a:lstStyle/>
          <a:p>
            <a:pPr>
              <a:buNone/>
            </a:pPr>
            <a:r>
              <a:rPr lang="en-US" sz="2000" dirty="0" smtClean="0"/>
              <a:t>Exploratory Studies</a:t>
            </a:r>
          </a:p>
          <a:p>
            <a:pPr lvl="1" defTabSz="914400">
              <a:buClr>
                <a:srgbClr val="3399FF"/>
              </a:buClr>
              <a:buSzPct val="55000"/>
              <a:buFont typeface="Wingdings" pitchFamily="2" charset="2"/>
              <a:buChar char="n"/>
              <a:defRPr/>
            </a:pPr>
            <a:r>
              <a:rPr lang="en-US" sz="1800" dirty="0" smtClean="0"/>
              <a:t>Contextual Inquiries</a:t>
            </a:r>
          </a:p>
          <a:p>
            <a:pPr lvl="1" defTabSz="914400">
              <a:buClr>
                <a:srgbClr val="3399FF"/>
              </a:buClr>
              <a:buSzPct val="55000"/>
              <a:buFont typeface="Wingdings" pitchFamily="2" charset="2"/>
              <a:buChar char="n"/>
              <a:defRPr/>
            </a:pPr>
            <a:r>
              <a:rPr lang="en-US" sz="1800" dirty="0" smtClean="0"/>
              <a:t>Surveys</a:t>
            </a:r>
          </a:p>
          <a:p>
            <a:pPr lvl="1" defTabSz="914400">
              <a:buClr>
                <a:srgbClr val="3399FF"/>
              </a:buClr>
              <a:buSzPct val="55000"/>
              <a:buFont typeface="Wingdings" pitchFamily="2" charset="2"/>
              <a:buChar char="n"/>
              <a:defRPr/>
            </a:pPr>
            <a:r>
              <a:rPr lang="en-US" sz="1800" dirty="0" smtClean="0"/>
              <a:t>Lab Studies</a:t>
            </a:r>
          </a:p>
          <a:p>
            <a:pPr lvl="1" defTabSz="914400">
              <a:buClr>
                <a:srgbClr val="3399FF"/>
              </a:buClr>
              <a:buSzPct val="55000"/>
              <a:buFont typeface="Wingdings" pitchFamily="2" charset="2"/>
              <a:buChar char="n"/>
              <a:defRPr/>
            </a:pPr>
            <a:r>
              <a:rPr lang="en-US" sz="1800" dirty="0" smtClean="0"/>
              <a:t>Corpus data mining</a:t>
            </a:r>
          </a:p>
        </p:txBody>
      </p:sp>
      <p:sp>
        <p:nvSpPr>
          <p:cNvPr id="6" name="Content Placeholder 2"/>
          <p:cNvSpPr txBox="1">
            <a:spLocks/>
          </p:cNvSpPr>
          <p:nvPr/>
        </p:nvSpPr>
        <p:spPr bwMode="auto">
          <a:xfrm>
            <a:off x="173957" y="4299849"/>
            <a:ext cx="306795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kumimoji="0" lang="en-US" sz="2400" b="0" i="0" u="none" strike="noStrike" kern="0" cap="none" spc="0" normalizeH="0" baseline="0" noProof="0" dirty="0" smtClean="0">
                <a:ln>
                  <a:noFill/>
                </a:ln>
                <a:uLnTx/>
                <a:uFillTx/>
                <a:latin typeface="+mn-lt"/>
                <a:ea typeface="+mn-ea"/>
                <a:cs typeface="+mn-cs"/>
              </a:rPr>
              <a:t>   </a:t>
            </a:r>
            <a:r>
              <a:rPr lang="en-US" dirty="0" smtClean="0">
                <a:ea typeface="Tahoma" pitchFamily="34" charset="0"/>
                <a:cs typeface="Tahoma" pitchFamily="34" charset="0"/>
              </a:rPr>
              <a:t>Evaluative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Expert analyses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Usability Evaluation</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Formal Lab studies</a:t>
            </a:r>
          </a:p>
        </p:txBody>
      </p:sp>
      <p:sp>
        <p:nvSpPr>
          <p:cNvPr id="7" name="Content Placeholder 2"/>
          <p:cNvSpPr txBox="1">
            <a:spLocks/>
          </p:cNvSpPr>
          <p:nvPr/>
        </p:nvSpPr>
        <p:spPr bwMode="auto">
          <a:xfrm>
            <a:off x="6304656" y="4303816"/>
            <a:ext cx="2828464" cy="1933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lang="en-US" dirty="0" smtClean="0">
                <a:ea typeface="Tahoma" pitchFamily="34" charset="0"/>
                <a:cs typeface="Tahoma" pitchFamily="34" charset="0"/>
              </a:rPr>
              <a:t>   Design Practices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“Natural programming”</a:t>
            </a:r>
          </a:p>
          <a:p>
            <a:pPr marL="742950" marR="0" lvl="1" indent="-285750" algn="l" defTabSz="914400" rtl="0" eaLnBrk="1" fontAlgn="base" latinLnBrk="0" hangingPunct="1">
              <a:lnSpc>
                <a:spcPct val="100000"/>
              </a:lnSpc>
              <a:spcBef>
                <a:spcPct val="20000"/>
              </a:spcBef>
              <a:spcAft>
                <a:spcPct val="0"/>
              </a:spcAft>
              <a:buClr>
                <a:srgbClr val="3399FF"/>
              </a:buClr>
              <a:buSzPct val="55000"/>
              <a:buFont typeface="Wingdings" pitchFamily="2" charset="2"/>
              <a:buChar char="n"/>
              <a:tabLst/>
              <a:defRPr/>
            </a:pPr>
            <a:r>
              <a:rPr lang="en-US" sz="1800" dirty="0" smtClean="0">
                <a:ea typeface="Tahoma" pitchFamily="34" charset="0"/>
                <a:cs typeface="Tahoma" pitchFamily="34" charset="0"/>
              </a:rPr>
              <a:t>Graphic &amp; Interaction Design</a:t>
            </a:r>
          </a:p>
          <a:p>
            <a:pPr marL="742950" lvl="1" indent="-285750" algn="l">
              <a:spcBef>
                <a:spcPct val="20000"/>
              </a:spcBef>
              <a:buClr>
                <a:srgbClr val="3399FF"/>
              </a:buClr>
              <a:buSzPct val="55000"/>
              <a:buFont typeface="Wingdings" pitchFamily="2" charset="2"/>
              <a:buChar char="n"/>
              <a:defRPr/>
            </a:pPr>
            <a:r>
              <a:rPr lang="en-US" sz="1800" dirty="0" smtClean="0">
                <a:ea typeface="Tahoma" pitchFamily="34" charset="0"/>
                <a:cs typeface="Tahoma" pitchFamily="34" charset="0"/>
              </a:rPr>
              <a:t>Prototyping</a:t>
            </a:r>
            <a:r>
              <a:rPr lang="en-US" sz="1800" dirty="0" smtClean="0">
                <a:latin typeface="Verdana" pitchFamily="-112" charset="0"/>
                <a:ea typeface="ＭＳ Ｐゴシック" pitchFamily="-112" charset="-128"/>
                <a:cs typeface="ＭＳ Ｐゴシック" pitchFamily="-112" charset="-128"/>
              </a:rPr>
              <a:t>	</a:t>
            </a:r>
            <a:endParaRPr lang="en-US" sz="1800" dirty="0">
              <a:latin typeface="Verdana" pitchFamily="-112" charset="0"/>
              <a:ea typeface="ＭＳ Ｐゴシック" pitchFamily="-112" charset="-128"/>
              <a:cs typeface="ＭＳ Ｐゴシック" pitchFamily="-112" charset="-128"/>
            </a:endParaRPr>
          </a:p>
        </p:txBody>
      </p:sp>
      <p:sp>
        <p:nvSpPr>
          <p:cNvPr id="9" name="Content Placeholder 2"/>
          <p:cNvSpPr txBox="1">
            <a:spLocks/>
          </p:cNvSpPr>
          <p:nvPr/>
        </p:nvSpPr>
        <p:spPr bwMode="auto">
          <a:xfrm>
            <a:off x="-6523" y="1770953"/>
            <a:ext cx="329113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accent2"/>
              </a:buClr>
              <a:buSzPct val="60000"/>
              <a:defRPr/>
            </a:pPr>
            <a:r>
              <a:rPr lang="en-US" kern="0" dirty="0" smtClean="0">
                <a:latin typeface="+mn-lt"/>
                <a:cs typeface="+mn-cs"/>
              </a:rPr>
              <a:t>  </a:t>
            </a:r>
            <a:r>
              <a:rPr lang="en-US" dirty="0" smtClean="0">
                <a:ea typeface="Tahoma" pitchFamily="34" charset="0"/>
                <a:cs typeface="Tahoma" pitchFamily="34" charset="0"/>
              </a:rPr>
              <a:t> Field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Logs &amp; error reports</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
        <p:nvSpPr>
          <p:cNvPr id="13" name="Oval 12"/>
          <p:cNvSpPr/>
          <p:nvPr/>
        </p:nvSpPr>
        <p:spPr bwMode="auto">
          <a:xfrm>
            <a:off x="3974841" y="1406134"/>
            <a:ext cx="5169159" cy="4836823"/>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cs typeface="Arial" charset="0"/>
            </a:endParaRPr>
          </a:p>
        </p:txBody>
      </p:sp>
    </p:spTree>
    <p:extLst>
      <p:ext uri="{BB962C8B-B14F-4D97-AF65-F5344CB8AC3E}">
        <p14:creationId xmlns:p14="http://schemas.microsoft.com/office/powerpoint/2010/main" val="1156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1FF02BD8-7ECB-4E89-9697-E55FEF832146}" type="slidenum">
              <a:rPr lang="en-US" altLang="en-US" smtClean="0"/>
              <a:pPr/>
              <a:t>2</a:t>
            </a:fld>
            <a:endParaRPr lang="en-US" altLang="en-US" smtClean="0"/>
          </a:p>
        </p:txBody>
      </p:sp>
      <p:sp>
        <p:nvSpPr>
          <p:cNvPr id="6147" name="Rectangle 2"/>
          <p:cNvSpPr>
            <a:spLocks noGrp="1" noChangeArrowheads="1"/>
          </p:cNvSpPr>
          <p:nvPr>
            <p:ph type="title"/>
          </p:nvPr>
        </p:nvSpPr>
        <p:spPr/>
        <p:txBody>
          <a:bodyPr/>
          <a:lstStyle/>
          <a:p>
            <a:pPr eaLnBrk="1" hangingPunct="1"/>
            <a:r>
              <a:rPr lang="en-US" smtClean="0"/>
              <a:t>Course: </a:t>
            </a:r>
          </a:p>
        </p:txBody>
      </p:sp>
      <p:sp>
        <p:nvSpPr>
          <p:cNvPr id="6148" name="Rectangle 3"/>
          <p:cNvSpPr>
            <a:spLocks noGrp="1" noChangeArrowheads="1"/>
          </p:cNvSpPr>
          <p:nvPr>
            <p:ph type="body" idx="1"/>
          </p:nvPr>
        </p:nvSpPr>
        <p:spPr>
          <a:xfrm>
            <a:off x="246063" y="1600200"/>
            <a:ext cx="8650287" cy="4892675"/>
          </a:xfrm>
        </p:spPr>
        <p:txBody>
          <a:bodyPr/>
          <a:lstStyle/>
          <a:p>
            <a:pPr eaLnBrk="1" hangingPunct="1"/>
            <a:r>
              <a:rPr lang="en-US" sz="2600" b="1" dirty="0" smtClean="0"/>
              <a:t>Course web page:</a:t>
            </a:r>
          </a:p>
          <a:p>
            <a:pPr lvl="1" eaLnBrk="1" hangingPunct="1">
              <a:buFont typeface="Wingdings" pitchFamily="2" charset="2"/>
              <a:buNone/>
            </a:pPr>
            <a:r>
              <a:rPr lang="en-US" sz="1800" b="1" dirty="0" smtClean="0">
                <a:hlinkClick r:id="rId3"/>
              </a:rPr>
              <a:t>http://www.cs.cmu.edu/~bam/uicourse/830spring17</a:t>
            </a:r>
            <a:r>
              <a:rPr lang="en-US" sz="1800" b="1" dirty="0" smtClean="0"/>
              <a:t>  </a:t>
            </a:r>
          </a:p>
          <a:p>
            <a:pPr eaLnBrk="1" hangingPunct="1"/>
            <a:r>
              <a:rPr lang="en-US" sz="2600" b="1" dirty="0" smtClean="0"/>
              <a:t>Schedule:</a:t>
            </a:r>
          </a:p>
          <a:p>
            <a:pPr eaLnBrk="1" hangingPunct="1">
              <a:buFont typeface="Wingdings" pitchFamily="2" charset="2"/>
              <a:buNone/>
            </a:pPr>
            <a:r>
              <a:rPr lang="en-US" sz="1900" b="1" dirty="0" smtClean="0"/>
              <a:t>	</a:t>
            </a:r>
            <a:r>
              <a:rPr lang="en-US" sz="1800" b="1" dirty="0" smtClean="0">
                <a:hlinkClick r:id="rId4"/>
              </a:rPr>
              <a:t>http://www.cs.cmu.edu/~bam/uicourse/830spring17/schedule.html</a:t>
            </a:r>
            <a:r>
              <a:rPr lang="en-US" sz="1800" b="1" dirty="0" smtClean="0"/>
              <a:t> </a:t>
            </a:r>
          </a:p>
          <a:p>
            <a:pPr eaLnBrk="1" hangingPunct="1"/>
            <a:r>
              <a:rPr lang="en-US" sz="2600" b="1" dirty="0" smtClean="0"/>
              <a:t>Tuesdays and Thursdays</a:t>
            </a:r>
            <a:endParaRPr lang="en-US" sz="2200" b="1" dirty="0" smtClean="0"/>
          </a:p>
          <a:p>
            <a:pPr eaLnBrk="1" hangingPunct="1"/>
            <a:r>
              <a:rPr lang="en-US" sz="2600" b="1" dirty="0" smtClean="0"/>
              <a:t>1:30pm to 2:50pm</a:t>
            </a:r>
            <a:r>
              <a:rPr lang="en-US" sz="2600" dirty="0" smtClean="0"/>
              <a:t> </a:t>
            </a:r>
            <a:endParaRPr lang="en-US" sz="2600" b="1" dirty="0" smtClean="0"/>
          </a:p>
          <a:p>
            <a:pPr eaLnBrk="1" hangingPunct="1"/>
            <a:r>
              <a:rPr lang="en-US" sz="2600" b="1" dirty="0" smtClean="0"/>
              <a:t>Room: </a:t>
            </a:r>
            <a:r>
              <a:rPr lang="en-US" sz="2600" b="1" dirty="0"/>
              <a:t>GHC 4301</a:t>
            </a:r>
            <a:endParaRPr lang="en-US" sz="2600" b="1" dirty="0" smtClean="0"/>
          </a:p>
          <a:p>
            <a:pPr eaLnBrk="1" hangingPunct="1"/>
            <a:endParaRPr lang="en-US" sz="2600" b="1" dirty="0" smtClean="0"/>
          </a:p>
          <a:p>
            <a:pPr eaLnBrk="1" hangingPunct="1"/>
            <a:r>
              <a:rPr lang="en-US" sz="2600" b="1" dirty="0" smtClean="0"/>
              <a:t>Last offered 2013</a:t>
            </a:r>
          </a:p>
          <a:p>
            <a:pPr lvl="1" eaLnBrk="1" hangingPunct="1"/>
            <a:r>
              <a:rPr lang="en-US" sz="1800" b="1" dirty="0" smtClean="0"/>
              <a:t>See previous schedule, </a:t>
            </a:r>
            <a:r>
              <a:rPr lang="en-US" sz="1800" b="1" dirty="0" err="1" smtClean="0"/>
              <a:t>homeworks</a:t>
            </a:r>
            <a:r>
              <a:rPr lang="en-US" sz="1800" b="1" dirty="0" smtClean="0"/>
              <a:t>, etc.</a:t>
            </a:r>
            <a:br>
              <a:rPr lang="en-US" sz="1800" b="1" dirty="0" smtClean="0"/>
            </a:br>
            <a:r>
              <a:rPr lang="en-US" sz="1800" b="1" dirty="0" smtClean="0">
                <a:hlinkClick r:id="rId5"/>
              </a:rPr>
              <a:t>http://www.cs.cmu.edu/~bam/uicourse/830spring13</a:t>
            </a:r>
            <a:r>
              <a:rPr lang="en-US" sz="1800" b="1" dirty="0" smtClean="0"/>
              <a:t> </a:t>
            </a:r>
          </a:p>
        </p:txBody>
      </p:sp>
      <p:sp>
        <p:nvSpPr>
          <p:cNvPr id="6149" name="Footer Placeholder 4"/>
          <p:cNvSpPr>
            <a:spLocks noGrp="1"/>
          </p:cNvSpPr>
          <p:nvPr>
            <p:ph type="ftr" sz="quarter" idx="11"/>
          </p:nvPr>
        </p:nvSpPr>
        <p:spPr>
          <a:noFill/>
        </p:spPr>
        <p:txBody>
          <a:bodyPr/>
          <a:lstStyle/>
          <a:p>
            <a:r>
              <a:rPr lang="en-US" altLang="en-US" dirty="0" smtClean="0"/>
              <a:t>© 2017 - Brad Myers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5E7F904A-7301-4886-AF1F-0AA92036D550}" type="slidenum">
              <a:rPr lang="en-US" altLang="en-US" smtClean="0"/>
              <a:pPr/>
              <a:t>20</a:t>
            </a:fld>
            <a:endParaRPr lang="en-US" altLang="en-US" smtClean="0"/>
          </a:p>
        </p:txBody>
      </p:sp>
      <p:sp>
        <p:nvSpPr>
          <p:cNvPr id="19459" name="Rectangle 2"/>
          <p:cNvSpPr>
            <a:spLocks noGrp="1" noChangeArrowheads="1"/>
          </p:cNvSpPr>
          <p:nvPr>
            <p:ph type="title"/>
          </p:nvPr>
        </p:nvSpPr>
        <p:spPr>
          <a:xfrm>
            <a:off x="457200" y="122238"/>
            <a:ext cx="7543800" cy="762000"/>
          </a:xfrm>
        </p:spPr>
        <p:txBody>
          <a:bodyPr/>
          <a:lstStyle/>
          <a:p>
            <a:pPr eaLnBrk="1" hangingPunct="1"/>
            <a:r>
              <a:rPr lang="en-US" smtClean="0"/>
              <a:t>Design and Development</a:t>
            </a:r>
          </a:p>
        </p:txBody>
      </p:sp>
      <p:sp>
        <p:nvSpPr>
          <p:cNvPr id="19460" name="Rectangle 3"/>
          <p:cNvSpPr>
            <a:spLocks noGrp="1" noChangeArrowheads="1"/>
          </p:cNvSpPr>
          <p:nvPr>
            <p:ph type="body" idx="1"/>
          </p:nvPr>
        </p:nvSpPr>
        <p:spPr>
          <a:xfrm>
            <a:off x="304800" y="1006475"/>
            <a:ext cx="8229600" cy="4738688"/>
          </a:xfrm>
        </p:spPr>
        <p:txBody>
          <a:bodyPr/>
          <a:lstStyle/>
          <a:p>
            <a:pPr eaLnBrk="1" hangingPunct="1">
              <a:lnSpc>
                <a:spcPct val="90000"/>
              </a:lnSpc>
            </a:pPr>
            <a:r>
              <a:rPr lang="en-US" sz="2100" smtClean="0"/>
              <a:t>Use CIs, other field studies and surveys to find problems to solve</a:t>
            </a:r>
          </a:p>
          <a:p>
            <a:pPr lvl="1" eaLnBrk="1" hangingPunct="1">
              <a:lnSpc>
                <a:spcPct val="90000"/>
              </a:lnSpc>
            </a:pPr>
            <a:r>
              <a:rPr lang="en-US" sz="2000" smtClean="0"/>
              <a:t>Ko, A.J., Myers, B.A., and Aung, H.H. “Six Learning Barriers in End-User Programming Systems,” in </a:t>
            </a:r>
            <a:r>
              <a:rPr lang="en-US" sz="2000" i="1" smtClean="0"/>
              <a:t>IEEE VL/HCC’2004</a:t>
            </a:r>
            <a:r>
              <a:rPr lang="en-US" sz="2000" smtClean="0"/>
              <a:t>. pp. 199-206.</a:t>
            </a:r>
          </a:p>
          <a:p>
            <a:pPr lvl="1" eaLnBrk="1" hangingPunct="1">
              <a:lnSpc>
                <a:spcPct val="90000"/>
              </a:lnSpc>
            </a:pPr>
            <a:r>
              <a:rPr lang="en-US" sz="2000" smtClean="0"/>
              <a:t>Ko, A.J. and DeLine, R. “A Field Study of Information Needs in Collocated Software Development Teams,” in </a:t>
            </a:r>
            <a:r>
              <a:rPr lang="en-US" sz="2000" i="1" smtClean="0"/>
              <a:t>ICSE'2007.</a:t>
            </a:r>
            <a:endParaRPr lang="en-US" sz="2000" smtClean="0"/>
          </a:p>
          <a:p>
            <a:pPr lvl="1" eaLnBrk="1" hangingPunct="1">
              <a:lnSpc>
                <a:spcPct val="90000"/>
              </a:lnSpc>
            </a:pPr>
            <a:r>
              <a:rPr lang="en-US" sz="2000" smtClean="0"/>
              <a:t>Thomas D. LaToza and Brad Myers. "Developers Ask Reachability Questions", </a:t>
            </a:r>
            <a:r>
              <a:rPr lang="en-US" sz="2000" i="1" smtClean="0"/>
              <a:t>ICSE'2010: 32nd International Conference on Software Engineering</a:t>
            </a:r>
            <a:r>
              <a:rPr lang="en-US" sz="2000" smtClean="0"/>
              <a:t>, Cape Town, South Africa, 2-8 May 2010. pp. 185-194. </a:t>
            </a:r>
            <a:r>
              <a:rPr lang="en-US" sz="2000" smtClean="0">
                <a:hlinkClick r:id="rId3"/>
              </a:rPr>
              <a:t>pdf</a:t>
            </a:r>
            <a:endParaRPr lang="en-US" sz="2000" smtClean="0"/>
          </a:p>
          <a:p>
            <a:pPr lvl="1" eaLnBrk="1" hangingPunct="1">
              <a:lnSpc>
                <a:spcPct val="90000"/>
              </a:lnSpc>
            </a:pPr>
            <a:r>
              <a:rPr lang="en-US" sz="2000" smtClean="0"/>
              <a:t>Also surveys, etc.: Myers, B., Park, S.Y., Nakano, Y., Mueller, G., and Ko, A. “How Designers Design and Program  Interactive Behaviors,” in </a:t>
            </a:r>
            <a:r>
              <a:rPr lang="en-US" sz="2000" i="1" smtClean="0"/>
              <a:t>IEEE</a:t>
            </a:r>
            <a:r>
              <a:rPr lang="en-US" sz="2000" smtClean="0"/>
              <a:t> </a:t>
            </a:r>
            <a:r>
              <a:rPr lang="en-US" sz="2000" i="1" smtClean="0"/>
              <a:t>VL/HCC‘2008.</a:t>
            </a:r>
            <a:r>
              <a:rPr lang="en-US" sz="2000" smtClean="0"/>
              <a:t> pp. 185-188. </a:t>
            </a:r>
          </a:p>
          <a:p>
            <a:pPr eaLnBrk="1" hangingPunct="1">
              <a:lnSpc>
                <a:spcPct val="90000"/>
              </a:lnSpc>
            </a:pPr>
            <a:r>
              <a:rPr lang="en-US" sz="2100" smtClean="0"/>
              <a:t>Iterative design and usability testing of versions</a:t>
            </a:r>
          </a:p>
          <a:p>
            <a:pPr lvl="1" eaLnBrk="1" hangingPunct="1">
              <a:lnSpc>
                <a:spcPct val="90000"/>
              </a:lnSpc>
            </a:pPr>
            <a:r>
              <a:rPr lang="en-US" sz="2000" smtClean="0"/>
              <a:t>E.g., in the development of Alice</a:t>
            </a:r>
          </a:p>
          <a:p>
            <a:pPr lvl="1" eaLnBrk="1" hangingPunct="1">
              <a:lnSpc>
                <a:spcPct val="90000"/>
              </a:lnSpc>
            </a:pPr>
            <a:r>
              <a:rPr lang="en-US" sz="2000" smtClean="0"/>
              <a:t>E.g., paper prototypes for LaToza’s Reacher</a:t>
            </a:r>
          </a:p>
          <a:p>
            <a:pPr eaLnBrk="1" hangingPunct="1">
              <a:lnSpc>
                <a:spcPct val="90000"/>
              </a:lnSpc>
            </a:pPr>
            <a:r>
              <a:rPr lang="en-US" sz="2100" smtClean="0"/>
              <a:t>Summative testing at end</a:t>
            </a:r>
          </a:p>
        </p:txBody>
      </p:sp>
      <p:sp>
        <p:nvSpPr>
          <p:cNvPr id="19461"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Methods</a:t>
            </a:r>
            <a:endParaRPr lang="en-US" dirty="0"/>
          </a:p>
        </p:txBody>
      </p:sp>
      <p:sp>
        <p:nvSpPr>
          <p:cNvPr id="3" name="Content Placeholder 2"/>
          <p:cNvSpPr>
            <a:spLocks noGrp="1"/>
          </p:cNvSpPr>
          <p:nvPr>
            <p:ph idx="1"/>
          </p:nvPr>
        </p:nvSpPr>
        <p:spPr>
          <a:xfrm>
            <a:off x="381000" y="3986636"/>
            <a:ext cx="8763000" cy="1843819"/>
          </a:xfrm>
          <a:effectLst/>
        </p:spPr>
        <p:txBody>
          <a:bodyPr/>
          <a:lstStyle/>
          <a:p>
            <a:r>
              <a:rPr lang="en-US" dirty="0" smtClean="0"/>
              <a:t>Does my tool work?</a:t>
            </a:r>
          </a:p>
          <a:p>
            <a:r>
              <a:rPr lang="en-US" dirty="0" smtClean="0"/>
              <a:t>Does it solve the developer’s problems?</a:t>
            </a:r>
          </a:p>
          <a:p>
            <a:r>
              <a:rPr lang="en-US" dirty="0" smtClean="0">
                <a:solidFill>
                  <a:srgbClr val="C00000"/>
                </a:solidFill>
              </a:rPr>
              <a:t>“If the user can’t use it, it doesn’t work!”</a:t>
            </a:r>
          </a:p>
          <a:p>
            <a:pPr lvl="1">
              <a:buNone/>
            </a:pPr>
            <a:r>
              <a:rPr lang="en-US" dirty="0" smtClean="0"/>
              <a:t>    ̶̶  Susan Dray</a:t>
            </a:r>
            <a:endParaRPr lang="en-US" dirty="0"/>
          </a:p>
        </p:txBody>
      </p:sp>
      <p:pic>
        <p:nvPicPr>
          <p:cNvPr id="5"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719137" y="1178678"/>
            <a:ext cx="3339433" cy="2917093"/>
          </a:xfrm>
          <a:prstGeom prst="rect">
            <a:avLst/>
          </a:prstGeom>
          <a:noFill/>
        </p:spPr>
      </p:pic>
      <p:sp>
        <p:nvSpPr>
          <p:cNvPr id="7" name="Oval 6"/>
          <p:cNvSpPr/>
          <p:nvPr/>
        </p:nvSpPr>
        <p:spPr bwMode="auto">
          <a:xfrm rot="19206621">
            <a:off x="2723250" y="2321762"/>
            <a:ext cx="1123926" cy="1470752"/>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cs typeface="Arial" charset="0"/>
            </a:endParaRPr>
          </a:p>
        </p:txBody>
      </p:sp>
      <p:grpSp>
        <p:nvGrpSpPr>
          <p:cNvPr id="10" name="Group 9"/>
          <p:cNvGrpSpPr/>
          <p:nvPr/>
        </p:nvGrpSpPr>
        <p:grpSpPr>
          <a:xfrm>
            <a:off x="3429000" y="5739804"/>
            <a:ext cx="3360330" cy="762000"/>
            <a:chOff x="3429000" y="5867400"/>
            <a:chExt cx="3360330" cy="762000"/>
          </a:xfrm>
        </p:grpSpPr>
        <p:pic>
          <p:nvPicPr>
            <p:cNvPr id="435202" name="Picture 2" descr="Susan Dray"/>
            <p:cNvPicPr>
              <a:picLocks noChangeAspect="1" noChangeArrowheads="1"/>
            </p:cNvPicPr>
            <p:nvPr/>
          </p:nvPicPr>
          <p:blipFill>
            <a:blip r:embed="rId4" cstate="print"/>
            <a:srcRect/>
            <a:stretch>
              <a:fillRect/>
            </a:stretch>
          </p:blipFill>
          <p:spPr bwMode="auto">
            <a:xfrm>
              <a:off x="3429000" y="5867400"/>
              <a:ext cx="544285" cy="762000"/>
            </a:xfrm>
            <a:prstGeom prst="rect">
              <a:avLst/>
            </a:prstGeom>
            <a:noFill/>
          </p:spPr>
        </p:pic>
        <p:pic>
          <p:nvPicPr>
            <p:cNvPr id="435204" name="Picture 4" descr="http://gator714.hostgator.com/~susandra/wp-content/uploads/2012/03/DrayAssociates_Logo_350w.png"/>
            <p:cNvPicPr>
              <a:picLocks noChangeAspect="1" noChangeArrowheads="1"/>
            </p:cNvPicPr>
            <p:nvPr/>
          </p:nvPicPr>
          <p:blipFill>
            <a:blip r:embed="rId5" cstate="print"/>
            <a:srcRect/>
            <a:stretch>
              <a:fillRect/>
            </a:stretch>
          </p:blipFill>
          <p:spPr bwMode="auto">
            <a:xfrm>
              <a:off x="4188002" y="5867400"/>
              <a:ext cx="2601328" cy="505401"/>
            </a:xfrm>
            <a:prstGeom prst="rect">
              <a:avLst/>
            </a:prstGeom>
            <a:noFill/>
          </p:spPr>
        </p:pic>
      </p:grpSp>
      <p:sp>
        <p:nvSpPr>
          <p:cNvPr id="4" name="Footer Placeholder 3"/>
          <p:cNvSpPr>
            <a:spLocks noGrp="1"/>
          </p:cNvSpPr>
          <p:nvPr>
            <p:ph type="ftr" sz="quarter" idx="11"/>
          </p:nvPr>
        </p:nvSpPr>
        <p:spPr>
          <a:xfrm>
            <a:off x="2941053" y="6550770"/>
            <a:ext cx="2895600" cy="457200"/>
          </a:xfrm>
        </p:spPr>
        <p:txBody>
          <a:bodyPr/>
          <a:lstStyle/>
          <a:p>
            <a:pPr>
              <a:defRPr/>
            </a:pPr>
            <a:r>
              <a:rPr lang="en-US" altLang="en-US" dirty="0" smtClean="0"/>
              <a:t>© 2017 - Brad Myers</a:t>
            </a:r>
            <a:endParaRPr lang="en-US" altLang="en-US" dirty="0"/>
          </a:p>
        </p:txBody>
      </p:sp>
      <p:sp>
        <p:nvSpPr>
          <p:cNvPr id="6" name="Slide Number Placeholder 5"/>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17271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Analyses</a:t>
            </a:r>
            <a:endParaRPr lang="en-US" dirty="0"/>
          </a:p>
        </p:txBody>
      </p:sp>
      <p:sp>
        <p:nvSpPr>
          <p:cNvPr id="3" name="Content Placeholder 2"/>
          <p:cNvSpPr>
            <a:spLocks noGrp="1"/>
          </p:cNvSpPr>
          <p:nvPr>
            <p:ph idx="1"/>
          </p:nvPr>
        </p:nvSpPr>
        <p:spPr>
          <a:xfrm>
            <a:off x="634976" y="1285286"/>
            <a:ext cx="8039792" cy="4866277"/>
          </a:xfrm>
        </p:spPr>
        <p:txBody>
          <a:bodyPr/>
          <a:lstStyle/>
          <a:p>
            <a:r>
              <a:rPr lang="en-US" sz="2800" dirty="0" smtClean="0"/>
              <a:t>Usability experts evaluating designs to look for problems</a:t>
            </a:r>
          </a:p>
          <a:p>
            <a:pPr lvl="1"/>
            <a:r>
              <a:rPr lang="en-US" sz="2400" dirty="0" smtClean="0"/>
              <a:t>Heuristic Analysis – [Nielsen] set of guidelines</a:t>
            </a:r>
          </a:p>
          <a:p>
            <a:pPr lvl="1"/>
            <a:r>
              <a:rPr lang="en-US" sz="2400" dirty="0" smtClean="0"/>
              <a:t>Cognitive Dimensions – [Green] another set</a:t>
            </a:r>
          </a:p>
          <a:p>
            <a:pPr lvl="1"/>
            <a:r>
              <a:rPr lang="en-US" sz="2400" dirty="0" smtClean="0"/>
              <a:t>Cognitive Walkthroughs – evaluate a task</a:t>
            </a:r>
          </a:p>
          <a:p>
            <a:r>
              <a:rPr lang="en-US" sz="2800" dirty="0" smtClean="0"/>
              <a:t>Can be inexpensive and quick</a:t>
            </a:r>
          </a:p>
          <a:p>
            <a:r>
              <a:rPr lang="en-US" sz="2800" dirty="0" smtClean="0"/>
              <a:t>However, experienced evaluators are better</a:t>
            </a:r>
          </a:p>
          <a:p>
            <a:pPr lvl="1"/>
            <a:r>
              <a:rPr lang="en-US" sz="2400" dirty="0" smtClean="0"/>
              <a:t>22% vs. 41% vs. 60% of errors found [Nielsen]</a:t>
            </a:r>
          </a:p>
          <a:p>
            <a:r>
              <a:rPr lang="en-US" dirty="0" smtClean="0"/>
              <a:t>Disadvantage: “just” opinions, open to arguments</a:t>
            </a:r>
          </a:p>
          <a:p>
            <a:endParaRPr lang="en-US" sz="2800" dirty="0" smtClean="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43315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02AEDE62-3771-4556-BF9D-B866EEFC056D}" type="slidenum">
              <a:rPr lang="en-US" altLang="en-US" smtClean="0"/>
              <a:pPr/>
              <a:t>23</a:t>
            </a:fld>
            <a:endParaRPr lang="en-US" altLang="en-US" smtClean="0"/>
          </a:p>
        </p:txBody>
      </p:sp>
      <p:sp>
        <p:nvSpPr>
          <p:cNvPr id="20483" name="Rectangle 2"/>
          <p:cNvSpPr>
            <a:spLocks noGrp="1" noChangeArrowheads="1"/>
          </p:cNvSpPr>
          <p:nvPr>
            <p:ph type="title"/>
          </p:nvPr>
        </p:nvSpPr>
        <p:spPr>
          <a:xfrm>
            <a:off x="457200" y="122238"/>
            <a:ext cx="7543800" cy="1171575"/>
          </a:xfrm>
        </p:spPr>
        <p:txBody>
          <a:bodyPr/>
          <a:lstStyle/>
          <a:p>
            <a:pPr eaLnBrk="1" hangingPunct="1"/>
            <a:r>
              <a:rPr lang="en-US" smtClean="0"/>
              <a:t>Heuristic Evaluation Method</a:t>
            </a:r>
          </a:p>
        </p:txBody>
      </p:sp>
      <p:sp>
        <p:nvSpPr>
          <p:cNvPr id="20484" name="Rectangle 3"/>
          <p:cNvSpPr>
            <a:spLocks noGrp="1" noChangeArrowheads="1"/>
          </p:cNvSpPr>
          <p:nvPr>
            <p:ph type="body" idx="1"/>
          </p:nvPr>
        </p:nvSpPr>
        <p:spPr/>
        <p:txBody>
          <a:bodyPr/>
          <a:lstStyle/>
          <a:p>
            <a:pPr marL="284163" indent="-284163" eaLnBrk="1" hangingPunct="1"/>
            <a:r>
              <a:rPr lang="en-US" smtClean="0"/>
              <a:t>Named by Jakob Nielsen</a:t>
            </a:r>
          </a:p>
          <a:p>
            <a:pPr marL="284163" indent="-284163" eaLnBrk="1" hangingPunct="1"/>
            <a:r>
              <a:rPr lang="en-US" smtClean="0"/>
              <a:t>Expert evaluates the user interface using guidelines</a:t>
            </a:r>
          </a:p>
          <a:p>
            <a:pPr marL="284163" indent="-284163" eaLnBrk="1" hangingPunct="1"/>
            <a:r>
              <a:rPr lang="en-US" smtClean="0"/>
              <a:t>“Discount” usability engineering method</a:t>
            </a:r>
          </a:p>
          <a:p>
            <a:pPr marL="627063" lvl="1" indent="-228600" eaLnBrk="1" hangingPunct="1"/>
            <a:r>
              <a:rPr lang="en-US" smtClean="0"/>
              <a:t>One case study found factor of 48 in cost/benefit:</a:t>
            </a:r>
          </a:p>
          <a:p>
            <a:pPr marL="1092200" lvl="2" indent="-228600" eaLnBrk="1" hangingPunct="1"/>
            <a:r>
              <a:rPr lang="en-US" smtClean="0"/>
              <a:t>Cost of inspection: $10,500. Benefit: $500,000 (Nielsen, 1994)</a:t>
            </a:r>
          </a:p>
        </p:txBody>
      </p:sp>
      <p:sp>
        <p:nvSpPr>
          <p:cNvPr id="20485" name="Footer Placeholder 4"/>
          <p:cNvSpPr>
            <a:spLocks noGrp="1"/>
          </p:cNvSpPr>
          <p:nvPr>
            <p:ph type="ftr" sz="quarter" idx="11"/>
          </p:nvPr>
        </p:nvSpPr>
        <p:spPr>
          <a:noFill/>
        </p:spPr>
        <p:txBody>
          <a:bodyPr/>
          <a:lstStyle/>
          <a:p>
            <a:r>
              <a:rPr lang="en-US" altLang="en-US" smtClean="0"/>
              <a:t>© 2017 - Brad Myers</a:t>
            </a:r>
          </a:p>
        </p:txBody>
      </p:sp>
    </p:spTree>
    <p:extLst>
      <p:ext uri="{BB962C8B-B14F-4D97-AF65-F5344CB8AC3E}">
        <p14:creationId xmlns:p14="http://schemas.microsoft.com/office/powerpoint/2010/main" val="2065617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067CC6B2-845E-4F15-B76A-D6119FBEDAE6}" type="slidenum">
              <a:rPr lang="en-US" altLang="en-US" smtClean="0"/>
              <a:pPr/>
              <a:t>24</a:t>
            </a:fld>
            <a:endParaRPr lang="en-US" altLang="en-US" smtClean="0"/>
          </a:p>
        </p:txBody>
      </p:sp>
      <p:sp>
        <p:nvSpPr>
          <p:cNvPr id="21507" name="Rectangle 2"/>
          <p:cNvSpPr>
            <a:spLocks noGrp="1" noChangeArrowheads="1"/>
          </p:cNvSpPr>
          <p:nvPr>
            <p:ph type="title"/>
          </p:nvPr>
        </p:nvSpPr>
        <p:spPr/>
        <p:txBody>
          <a:bodyPr/>
          <a:lstStyle/>
          <a:p>
            <a:pPr eaLnBrk="1" hangingPunct="1"/>
            <a:r>
              <a:rPr lang="en-US" smtClean="0"/>
              <a:t>10 Basic Principles</a:t>
            </a:r>
          </a:p>
        </p:txBody>
      </p:sp>
      <p:sp>
        <p:nvSpPr>
          <p:cNvPr id="21508" name="Rectangle 3"/>
          <p:cNvSpPr>
            <a:spLocks noGrp="1" noChangeArrowheads="1"/>
          </p:cNvSpPr>
          <p:nvPr>
            <p:ph type="body" idx="1"/>
          </p:nvPr>
        </p:nvSpPr>
        <p:spPr>
          <a:xfrm>
            <a:off x="700088" y="1308100"/>
            <a:ext cx="8443912" cy="5083175"/>
          </a:xfrm>
        </p:spPr>
        <p:txBody>
          <a:bodyPr/>
          <a:lstStyle/>
          <a:p>
            <a:pPr marL="609600" indent="-609600" eaLnBrk="1" hangingPunct="1">
              <a:lnSpc>
                <a:spcPct val="90000"/>
              </a:lnSpc>
              <a:buSzPct val="110000"/>
              <a:buFont typeface="Wingdings" pitchFamily="2" charset="2"/>
              <a:buNone/>
            </a:pPr>
            <a:r>
              <a:rPr lang="en-US" sz="2400" i="1" smtClean="0"/>
              <a:t>From Nielsen’s web page: </a:t>
            </a:r>
            <a:r>
              <a:rPr lang="en-US" sz="1600" i="1" smtClean="0">
                <a:hlinkClick r:id="rId3"/>
              </a:rPr>
              <a:t>http://www.useit.com/papers/heuristic/heuristic_list.html</a:t>
            </a:r>
            <a:endParaRPr lang="en-US" sz="1400" i="1" smtClean="0"/>
          </a:p>
          <a:p>
            <a:pPr marL="609600" indent="-609600" eaLnBrk="1" hangingPunct="1">
              <a:lnSpc>
                <a:spcPct val="90000"/>
              </a:lnSpc>
              <a:buSzPct val="110000"/>
              <a:buFont typeface="Wingdings" pitchFamily="2" charset="2"/>
              <a:buAutoNum type="arabicPeriod"/>
            </a:pPr>
            <a:r>
              <a:rPr lang="en-US" sz="2000" smtClean="0"/>
              <a:t>Visibility of system status</a:t>
            </a:r>
          </a:p>
          <a:p>
            <a:pPr marL="609600" indent="-609600" eaLnBrk="1" hangingPunct="1">
              <a:lnSpc>
                <a:spcPct val="90000"/>
              </a:lnSpc>
              <a:buSzPct val="110000"/>
              <a:buFont typeface="Wingdings" pitchFamily="2" charset="2"/>
              <a:buAutoNum type="arabicPeriod"/>
            </a:pPr>
            <a:r>
              <a:rPr lang="en-US" sz="2000" smtClean="0"/>
              <a:t>Match between system and the real world</a:t>
            </a:r>
          </a:p>
          <a:p>
            <a:pPr marL="609600" indent="-609600" eaLnBrk="1" hangingPunct="1">
              <a:lnSpc>
                <a:spcPct val="90000"/>
              </a:lnSpc>
              <a:buSzPct val="110000"/>
              <a:buFont typeface="Wingdings" pitchFamily="2" charset="2"/>
              <a:buAutoNum type="arabicPeriod"/>
            </a:pPr>
            <a:r>
              <a:rPr lang="en-US" sz="2000" smtClean="0"/>
              <a:t>User control and freedom</a:t>
            </a:r>
          </a:p>
          <a:p>
            <a:pPr marL="609600" indent="-609600" eaLnBrk="1" hangingPunct="1">
              <a:lnSpc>
                <a:spcPct val="90000"/>
              </a:lnSpc>
              <a:buSzPct val="110000"/>
              <a:buFont typeface="Wingdings" pitchFamily="2" charset="2"/>
              <a:buAutoNum type="arabicPeriod"/>
            </a:pPr>
            <a:r>
              <a:rPr lang="en-US" sz="2000" smtClean="0"/>
              <a:t>Consistency and standards</a:t>
            </a:r>
          </a:p>
          <a:p>
            <a:pPr marL="609600" indent="-609600" eaLnBrk="1" hangingPunct="1">
              <a:lnSpc>
                <a:spcPct val="90000"/>
              </a:lnSpc>
              <a:buSzPct val="110000"/>
              <a:buFont typeface="Wingdings" pitchFamily="2" charset="2"/>
              <a:buAutoNum type="arabicPeriod"/>
            </a:pPr>
            <a:r>
              <a:rPr lang="en-US" sz="2000" smtClean="0"/>
              <a:t>Error prevention</a:t>
            </a:r>
          </a:p>
          <a:p>
            <a:pPr marL="609600" indent="-609600" eaLnBrk="1" hangingPunct="1">
              <a:lnSpc>
                <a:spcPct val="90000"/>
              </a:lnSpc>
              <a:buSzPct val="110000"/>
              <a:buFont typeface="Wingdings" pitchFamily="2" charset="2"/>
              <a:buAutoNum type="arabicPeriod"/>
            </a:pPr>
            <a:r>
              <a:rPr lang="en-US" sz="2000" smtClean="0"/>
              <a:t>Recognition rather than recall</a:t>
            </a:r>
          </a:p>
          <a:p>
            <a:pPr marL="609600" indent="-609600" eaLnBrk="1" hangingPunct="1">
              <a:lnSpc>
                <a:spcPct val="90000"/>
              </a:lnSpc>
              <a:buSzPct val="110000"/>
              <a:buFont typeface="Wingdings" pitchFamily="2" charset="2"/>
              <a:buAutoNum type="arabicPeriod"/>
            </a:pPr>
            <a:r>
              <a:rPr lang="en-US" sz="2000" smtClean="0"/>
              <a:t>Flexibility and efficiency of use</a:t>
            </a:r>
          </a:p>
          <a:p>
            <a:pPr marL="609600" indent="-609600" eaLnBrk="1" hangingPunct="1">
              <a:lnSpc>
                <a:spcPct val="90000"/>
              </a:lnSpc>
              <a:buSzPct val="110000"/>
              <a:buFont typeface="Wingdings" pitchFamily="2" charset="2"/>
              <a:buAutoNum type="arabicPeriod"/>
            </a:pPr>
            <a:r>
              <a:rPr lang="en-US" sz="2000" smtClean="0"/>
              <a:t>Aesthetic and minimalist design</a:t>
            </a:r>
          </a:p>
          <a:p>
            <a:pPr marL="609600" indent="-609600" eaLnBrk="1" hangingPunct="1">
              <a:lnSpc>
                <a:spcPct val="90000"/>
              </a:lnSpc>
              <a:buSzPct val="110000"/>
              <a:buFont typeface="Wingdings" pitchFamily="2" charset="2"/>
              <a:buAutoNum type="arabicPeriod"/>
            </a:pPr>
            <a:r>
              <a:rPr lang="en-US" sz="2000" smtClean="0"/>
              <a:t>Help users recognize, diagnose, and recover from errors</a:t>
            </a:r>
          </a:p>
          <a:p>
            <a:pPr marL="609600" indent="-609600" eaLnBrk="1" hangingPunct="1">
              <a:lnSpc>
                <a:spcPct val="90000"/>
              </a:lnSpc>
              <a:buSzPct val="110000"/>
              <a:buFont typeface="Wingdings" pitchFamily="2" charset="2"/>
              <a:buAutoNum type="arabicPeriod"/>
            </a:pPr>
            <a:r>
              <a:rPr lang="en-US" sz="2000" smtClean="0"/>
              <a:t>Help and Documentation</a:t>
            </a:r>
          </a:p>
          <a:p>
            <a:pPr marL="609600" indent="-609600" eaLnBrk="1" hangingPunct="1">
              <a:lnSpc>
                <a:spcPct val="90000"/>
              </a:lnSpc>
              <a:buSzPct val="110000"/>
              <a:buFont typeface="Wingdings" pitchFamily="2" charset="2"/>
              <a:buAutoNum type="arabicPeriod"/>
            </a:pPr>
            <a:endParaRPr lang="en-US" sz="2000" smtClean="0"/>
          </a:p>
          <a:p>
            <a:pPr marL="609600" indent="-609600" eaLnBrk="1" hangingPunct="1">
              <a:lnSpc>
                <a:spcPct val="90000"/>
              </a:lnSpc>
              <a:buSzPct val="110000"/>
            </a:pPr>
            <a:r>
              <a:rPr lang="en-US" sz="2000" smtClean="0"/>
              <a:t>Slightly different from list in Nielsen’s text</a:t>
            </a:r>
          </a:p>
          <a:p>
            <a:pPr marL="609600" indent="-609600" eaLnBrk="1" hangingPunct="1">
              <a:lnSpc>
                <a:spcPct val="90000"/>
              </a:lnSpc>
              <a:buSzPct val="110000"/>
              <a:buFont typeface="Wingdings" pitchFamily="2" charset="2"/>
              <a:buNone/>
            </a:pPr>
            <a:endParaRPr lang="en-US" sz="2000" smtClean="0"/>
          </a:p>
        </p:txBody>
      </p:sp>
      <p:sp>
        <p:nvSpPr>
          <p:cNvPr id="21509" name="Footer Placeholder 4"/>
          <p:cNvSpPr>
            <a:spLocks noGrp="1"/>
          </p:cNvSpPr>
          <p:nvPr>
            <p:ph type="ftr" sz="quarter" idx="11"/>
          </p:nvPr>
        </p:nvSpPr>
        <p:spPr>
          <a:noFill/>
        </p:spPr>
        <p:txBody>
          <a:bodyPr/>
          <a:lstStyle/>
          <a:p>
            <a:r>
              <a:rPr lang="en-US" altLang="en-US" smtClean="0"/>
              <a:t>© 2017 - Brad Myers</a:t>
            </a:r>
          </a:p>
        </p:txBody>
      </p:sp>
    </p:spTree>
    <p:extLst>
      <p:ext uri="{BB962C8B-B14F-4D97-AF65-F5344CB8AC3E}">
        <p14:creationId xmlns:p14="http://schemas.microsoft.com/office/powerpoint/2010/main" val="1048234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89672B94-3D21-4047-97CB-7591443CAB34}" type="slidenum">
              <a:rPr lang="en-US" altLang="en-US" smtClean="0"/>
              <a:pPr/>
              <a:t>25</a:t>
            </a:fld>
            <a:endParaRPr lang="en-US" altLang="en-US" smtClean="0"/>
          </a:p>
        </p:txBody>
      </p:sp>
      <p:sp>
        <p:nvSpPr>
          <p:cNvPr id="22531" name="Rectangle 2"/>
          <p:cNvSpPr>
            <a:spLocks noGrp="1" noChangeArrowheads="1"/>
          </p:cNvSpPr>
          <p:nvPr>
            <p:ph type="title"/>
          </p:nvPr>
        </p:nvSpPr>
        <p:spPr>
          <a:xfrm>
            <a:off x="457200" y="122238"/>
            <a:ext cx="7543800" cy="660400"/>
          </a:xfrm>
        </p:spPr>
        <p:txBody>
          <a:bodyPr/>
          <a:lstStyle/>
          <a:p>
            <a:pPr eaLnBrk="1" hangingPunct="1"/>
            <a:r>
              <a:rPr lang="en-US" smtClean="0"/>
              <a:t>Cognitive Dimensions</a:t>
            </a:r>
          </a:p>
        </p:txBody>
      </p:sp>
      <p:sp>
        <p:nvSpPr>
          <p:cNvPr id="22532" name="Rectangle 3"/>
          <p:cNvSpPr>
            <a:spLocks noGrp="1" noChangeArrowheads="1"/>
          </p:cNvSpPr>
          <p:nvPr>
            <p:ph type="body" idx="1"/>
          </p:nvPr>
        </p:nvSpPr>
        <p:spPr>
          <a:xfrm>
            <a:off x="365125" y="887413"/>
            <a:ext cx="8440738" cy="5327650"/>
          </a:xfrm>
        </p:spPr>
        <p:txBody>
          <a:bodyPr/>
          <a:lstStyle/>
          <a:p>
            <a:pPr marL="168275" indent="-168275" eaLnBrk="1" hangingPunct="1">
              <a:lnSpc>
                <a:spcPct val="80000"/>
              </a:lnSpc>
            </a:pPr>
            <a:r>
              <a:rPr lang="en-US" sz="1700" smtClean="0"/>
              <a:t>12 different dimensions (or factors) that individually and collectively have an impact on the way that developers work with an API and on the way that developers expect the API to work. (from Clarke’04)</a:t>
            </a:r>
          </a:p>
          <a:p>
            <a:pPr marL="746125" lvl="1" eaLnBrk="1" hangingPunct="1">
              <a:lnSpc>
                <a:spcPct val="80000"/>
              </a:lnSpc>
              <a:buFont typeface="Wingdings" pitchFamily="2" charset="2"/>
              <a:buAutoNum type="arabicPeriod"/>
            </a:pPr>
            <a:r>
              <a:rPr lang="en-US" sz="1500" b="1" smtClean="0"/>
              <a:t>Abstraction level</a:t>
            </a:r>
            <a:r>
              <a:rPr lang="en-US" sz="1500" smtClean="0"/>
              <a:t>. The minimum and maximum levels of abstraction exposed by the API</a:t>
            </a:r>
          </a:p>
          <a:p>
            <a:pPr marL="746125" lvl="1" eaLnBrk="1" hangingPunct="1">
              <a:lnSpc>
                <a:spcPct val="80000"/>
              </a:lnSpc>
              <a:buFont typeface="Wingdings" pitchFamily="2" charset="2"/>
              <a:buAutoNum type="arabicPeriod"/>
            </a:pPr>
            <a:r>
              <a:rPr lang="en-US" sz="1500" b="1" smtClean="0"/>
              <a:t>Learning style</a:t>
            </a:r>
            <a:r>
              <a:rPr lang="en-US" sz="1500" smtClean="0"/>
              <a:t>. The learning requirements posed by the API, and the learning styles available to a targeted developer.</a:t>
            </a:r>
          </a:p>
          <a:p>
            <a:pPr marL="746125" lvl="1" eaLnBrk="1" hangingPunct="1">
              <a:lnSpc>
                <a:spcPct val="80000"/>
              </a:lnSpc>
              <a:buFont typeface="Wingdings" pitchFamily="2" charset="2"/>
              <a:buAutoNum type="arabicPeriod"/>
            </a:pPr>
            <a:r>
              <a:rPr lang="en-US" sz="1500" b="1" smtClean="0"/>
              <a:t>Working framework</a:t>
            </a:r>
            <a:r>
              <a:rPr lang="en-US" sz="1500" smtClean="0"/>
              <a:t>. The size of the conceptual chunk (developer working set) needed to work effectively.</a:t>
            </a:r>
          </a:p>
          <a:p>
            <a:pPr marL="746125" lvl="1" eaLnBrk="1" hangingPunct="1">
              <a:lnSpc>
                <a:spcPct val="80000"/>
              </a:lnSpc>
              <a:buFont typeface="Wingdings" pitchFamily="2" charset="2"/>
              <a:buAutoNum type="arabicPeriod"/>
            </a:pPr>
            <a:r>
              <a:rPr lang="en-US" sz="1500" b="1" smtClean="0"/>
              <a:t>Work-step unit</a:t>
            </a:r>
            <a:r>
              <a:rPr lang="en-US" sz="1500" smtClean="0"/>
              <a:t>. How much of a programming task must/can be completed in a single step.</a:t>
            </a:r>
          </a:p>
          <a:p>
            <a:pPr marL="746125" lvl="1" eaLnBrk="1" hangingPunct="1">
              <a:lnSpc>
                <a:spcPct val="80000"/>
              </a:lnSpc>
              <a:buFont typeface="Wingdings" pitchFamily="2" charset="2"/>
              <a:buAutoNum type="arabicPeriod"/>
            </a:pPr>
            <a:r>
              <a:rPr lang="en-US" sz="1500" b="1" smtClean="0"/>
              <a:t>Progressive evaluation</a:t>
            </a:r>
            <a:r>
              <a:rPr lang="en-US" sz="1500" smtClean="0"/>
              <a:t>. To what extent partially completed code can be executed to obtain feedback on code behavior.</a:t>
            </a:r>
          </a:p>
          <a:p>
            <a:pPr marL="746125" lvl="1" eaLnBrk="1" hangingPunct="1">
              <a:lnSpc>
                <a:spcPct val="80000"/>
              </a:lnSpc>
              <a:buFont typeface="Wingdings" pitchFamily="2" charset="2"/>
              <a:buAutoNum type="arabicPeriod"/>
            </a:pPr>
            <a:r>
              <a:rPr lang="en-US" sz="1500" b="1" smtClean="0"/>
              <a:t>Premature commitment</a:t>
            </a:r>
            <a:r>
              <a:rPr lang="en-US" sz="1500" smtClean="0"/>
              <a:t>. The amount of decisions that developers have to make when writing code for a given scenario and the consequences of those decisions.</a:t>
            </a:r>
          </a:p>
          <a:p>
            <a:pPr marL="746125" lvl="1" eaLnBrk="1" hangingPunct="1">
              <a:lnSpc>
                <a:spcPct val="80000"/>
              </a:lnSpc>
              <a:buFont typeface="Wingdings" pitchFamily="2" charset="2"/>
              <a:buAutoNum type="arabicPeriod"/>
            </a:pPr>
            <a:r>
              <a:rPr lang="en-US" sz="1500" b="1" smtClean="0"/>
              <a:t>Penetrability</a:t>
            </a:r>
            <a:r>
              <a:rPr lang="en-US" sz="1500" smtClean="0"/>
              <a:t>. How the API facilitates exploration, analysis, and understanding of its components, and how targeted developers go about retrieving what is needed.</a:t>
            </a:r>
          </a:p>
          <a:p>
            <a:pPr marL="746125" lvl="1" eaLnBrk="1" hangingPunct="1">
              <a:lnSpc>
                <a:spcPct val="80000"/>
              </a:lnSpc>
              <a:buFont typeface="Wingdings" pitchFamily="2" charset="2"/>
              <a:buAutoNum type="arabicPeriod"/>
            </a:pPr>
            <a:r>
              <a:rPr lang="en-US" sz="1500" b="1" smtClean="0"/>
              <a:t>Elaboration</a:t>
            </a:r>
            <a:r>
              <a:rPr lang="en-US" sz="1500" smtClean="0"/>
              <a:t>. The extent to which the API must be adapted to meet the needs of targeted developers. </a:t>
            </a:r>
          </a:p>
          <a:p>
            <a:pPr marL="746125" lvl="1" eaLnBrk="1" hangingPunct="1">
              <a:lnSpc>
                <a:spcPct val="80000"/>
              </a:lnSpc>
              <a:buFont typeface="Wingdings" pitchFamily="2" charset="2"/>
              <a:buAutoNum type="arabicPeriod"/>
            </a:pPr>
            <a:r>
              <a:rPr lang="en-US" sz="1500" b="1" smtClean="0"/>
              <a:t>Viscosity</a:t>
            </a:r>
            <a:r>
              <a:rPr lang="en-US" sz="1500" smtClean="0"/>
              <a:t>. The barriers to change inherent in the API, and how much effort a targeted developer needs to expend to make a change. </a:t>
            </a:r>
          </a:p>
          <a:p>
            <a:pPr marL="746125" lvl="1" eaLnBrk="1" hangingPunct="1">
              <a:lnSpc>
                <a:spcPct val="80000"/>
              </a:lnSpc>
              <a:buFont typeface="Wingdings" pitchFamily="2" charset="2"/>
              <a:buAutoNum type="arabicPeriod"/>
            </a:pPr>
            <a:r>
              <a:rPr lang="en-US" sz="1500" b="1" smtClean="0"/>
              <a:t>Consistency</a:t>
            </a:r>
            <a:r>
              <a:rPr lang="en-US" sz="1500" smtClean="0"/>
              <a:t>. How much of the rest of an API can be inferred once part of it is learned. </a:t>
            </a:r>
          </a:p>
          <a:p>
            <a:pPr marL="746125" lvl="1" eaLnBrk="1" hangingPunct="1">
              <a:lnSpc>
                <a:spcPct val="80000"/>
              </a:lnSpc>
              <a:buFont typeface="Wingdings" pitchFamily="2" charset="2"/>
              <a:buAutoNum type="arabicPeriod"/>
            </a:pPr>
            <a:r>
              <a:rPr lang="en-US" sz="1500" b="1" smtClean="0"/>
              <a:t>Role expressiveness</a:t>
            </a:r>
            <a:r>
              <a:rPr lang="en-US" sz="1500" smtClean="0"/>
              <a:t>. How apparent the relationship is between each component exposed by an API and the program as a whole. </a:t>
            </a:r>
          </a:p>
          <a:p>
            <a:pPr marL="746125" lvl="1" eaLnBrk="1" hangingPunct="1">
              <a:lnSpc>
                <a:spcPct val="80000"/>
              </a:lnSpc>
              <a:buFont typeface="Wingdings" pitchFamily="2" charset="2"/>
              <a:buAutoNum type="arabicPeriod"/>
            </a:pPr>
            <a:r>
              <a:rPr lang="en-US" sz="1500" b="1" smtClean="0"/>
              <a:t>Domain correspondence</a:t>
            </a:r>
            <a:r>
              <a:rPr lang="en-US" sz="1500" smtClean="0"/>
              <a:t>. How clearly the API components map to the domain and any special tricks that the developer needs to be aware of to accomplish some functionality.</a:t>
            </a:r>
          </a:p>
        </p:txBody>
      </p:sp>
      <p:sp>
        <p:nvSpPr>
          <p:cNvPr id="22533" name="Footer Placeholder 4"/>
          <p:cNvSpPr>
            <a:spLocks noGrp="1"/>
          </p:cNvSpPr>
          <p:nvPr>
            <p:ph type="ftr" sz="quarter" idx="11"/>
          </p:nvPr>
        </p:nvSpPr>
        <p:spPr>
          <a:noFill/>
        </p:spPr>
        <p:txBody>
          <a:bodyPr/>
          <a:lstStyle/>
          <a:p>
            <a:r>
              <a:rPr lang="en-US" altLang="en-US" smtClean="0"/>
              <a:t>© 2017 - Brad Myers</a:t>
            </a:r>
          </a:p>
        </p:txBody>
      </p:sp>
    </p:spTree>
    <p:extLst>
      <p:ext uri="{BB962C8B-B14F-4D97-AF65-F5344CB8AC3E}">
        <p14:creationId xmlns:p14="http://schemas.microsoft.com/office/powerpoint/2010/main" val="2089908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1"/>
          <p:cNvSpPr>
            <a:spLocks noGrp="1"/>
          </p:cNvSpPr>
          <p:nvPr>
            <p:ph type="sldNum" sz="quarter" idx="12"/>
          </p:nvPr>
        </p:nvSpPr>
        <p:spPr>
          <a:xfrm>
            <a:off x="1320800" y="6388100"/>
            <a:ext cx="749300" cy="369888"/>
          </a:xfrm>
          <a:noFill/>
        </p:spPr>
        <p:txBody>
          <a:bodyPr/>
          <a:lstStyle/>
          <a:p>
            <a:fld id="{B4400F4E-178A-480B-9574-07A9F78CC97B}" type="slidenum">
              <a:rPr lang="en-US" smtClean="0"/>
              <a:pPr/>
              <a:t>26</a:t>
            </a:fld>
            <a:endParaRPr lang="en-US" smtClean="0"/>
          </a:p>
        </p:txBody>
      </p:sp>
      <p:sp>
        <p:nvSpPr>
          <p:cNvPr id="23555" name="Footer Placeholder 12"/>
          <p:cNvSpPr>
            <a:spLocks noGrp="1"/>
          </p:cNvSpPr>
          <p:nvPr>
            <p:ph type="ftr" sz="quarter" idx="11"/>
          </p:nvPr>
        </p:nvSpPr>
        <p:spPr>
          <a:xfrm>
            <a:off x="2230438" y="6424613"/>
            <a:ext cx="2197100" cy="312737"/>
          </a:xfrm>
          <a:noFill/>
        </p:spPr>
        <p:txBody>
          <a:bodyPr/>
          <a:lstStyle/>
          <a:p>
            <a:r>
              <a:rPr lang="en-US" smtClean="0"/>
              <a:t>© 2017 - Brad Myers</a:t>
            </a:r>
          </a:p>
        </p:txBody>
      </p:sp>
      <p:sp>
        <p:nvSpPr>
          <p:cNvPr id="23556" name="Rectangle 2"/>
          <p:cNvSpPr>
            <a:spLocks noGrp="1" noChangeArrowheads="1"/>
          </p:cNvSpPr>
          <p:nvPr>
            <p:ph type="title"/>
          </p:nvPr>
        </p:nvSpPr>
        <p:spPr>
          <a:xfrm>
            <a:off x="276490" y="353220"/>
            <a:ext cx="7543800" cy="938212"/>
          </a:xfrm>
        </p:spPr>
        <p:txBody>
          <a:bodyPr/>
          <a:lstStyle/>
          <a:p>
            <a:r>
              <a:rPr lang="en-US" sz="4000" dirty="0"/>
              <a:t>Our Use of </a:t>
            </a:r>
            <a:r>
              <a:rPr lang="en-US" sz="4000" dirty="0" smtClean="0"/>
              <a:t>Expert</a:t>
            </a:r>
            <a:br>
              <a:rPr lang="en-US" sz="4000" dirty="0" smtClean="0"/>
            </a:br>
            <a:r>
              <a:rPr lang="en-US" sz="4000" dirty="0" smtClean="0"/>
              <a:t>Analyses</a:t>
            </a:r>
          </a:p>
        </p:txBody>
      </p:sp>
      <p:sp>
        <p:nvSpPr>
          <p:cNvPr id="23557" name="Rectangle 3"/>
          <p:cNvSpPr>
            <a:spLocks noGrp="1" noChangeArrowheads="1"/>
          </p:cNvSpPr>
          <p:nvPr>
            <p:ph idx="1"/>
          </p:nvPr>
        </p:nvSpPr>
        <p:spPr>
          <a:xfrm>
            <a:off x="381000" y="1257301"/>
            <a:ext cx="8525933" cy="3175794"/>
          </a:xfrm>
        </p:spPr>
        <p:txBody>
          <a:bodyPr>
            <a:normAutofit fontScale="92500" lnSpcReduction="10000"/>
          </a:bodyPr>
          <a:lstStyle/>
          <a:p>
            <a:r>
              <a:rPr lang="en-US" sz="2800" dirty="0" smtClean="0"/>
              <a:t>Study APIs for Enterprise Service-Oriented Architectures - </a:t>
            </a:r>
            <a:r>
              <a:rPr lang="en-US" sz="2800" dirty="0" err="1" smtClean="0"/>
              <a:t>eSOA</a:t>
            </a:r>
            <a:r>
              <a:rPr lang="en-US" sz="2800" dirty="0" smtClean="0"/>
              <a:t> (“Web Services”)</a:t>
            </a:r>
          </a:p>
          <a:p>
            <a:pPr lvl="1"/>
            <a:r>
              <a:rPr lang="en-US" sz="1100" dirty="0" smtClean="0"/>
              <a:t>Cite: </a:t>
            </a:r>
            <a:r>
              <a:rPr lang="en-US" sz="1100" dirty="0"/>
              <a:t>Jack Beaton, Sae Young Jeong, </a:t>
            </a:r>
            <a:r>
              <a:rPr lang="en-US" sz="1100" dirty="0" err="1"/>
              <a:t>Yingyu</a:t>
            </a:r>
            <a:r>
              <a:rPr lang="en-US" sz="1100" dirty="0"/>
              <a:t> Xie, Jeffrey Stylos, Brad A. Myers. "Usability Challenges for Enterprise Service-Oriented Architecture APIs</a:t>
            </a:r>
            <a:r>
              <a:rPr lang="en-US" sz="1100" dirty="0" smtClean="0"/>
              <a:t>,“ </a:t>
            </a:r>
            <a:r>
              <a:rPr lang="en-US" sz="1100" i="1" dirty="0" smtClean="0"/>
              <a:t>VL/HCC'08</a:t>
            </a:r>
            <a:r>
              <a:rPr lang="en-US" sz="1100" dirty="0"/>
              <a:t>. Sept 15-18, 2008, </a:t>
            </a:r>
            <a:r>
              <a:rPr lang="en-US" sz="1100" dirty="0" err="1"/>
              <a:t>Herrsching</a:t>
            </a:r>
            <a:r>
              <a:rPr lang="en-US" sz="1100" dirty="0"/>
              <a:t> am </a:t>
            </a:r>
            <a:r>
              <a:rPr lang="en-US" sz="1100" dirty="0" err="1"/>
              <a:t>Ammersee</a:t>
            </a:r>
            <a:r>
              <a:rPr lang="en-US" sz="1100" dirty="0"/>
              <a:t>, Germany. pp. 193-196</a:t>
            </a:r>
            <a:r>
              <a:rPr lang="en-US" sz="1100" dirty="0" smtClean="0"/>
              <a:t>.</a:t>
            </a:r>
            <a:endParaRPr lang="en-US" sz="2000" dirty="0" smtClean="0"/>
          </a:p>
          <a:p>
            <a:r>
              <a:rPr lang="en-US" sz="2800" dirty="0" smtClean="0"/>
              <a:t>HEs and Usability Evaluations</a:t>
            </a:r>
          </a:p>
          <a:p>
            <a:r>
              <a:rPr lang="en-US" sz="2800" dirty="0" smtClean="0"/>
              <a:t>Naming problems:</a:t>
            </a:r>
          </a:p>
          <a:p>
            <a:pPr lvl="1"/>
            <a:r>
              <a:rPr lang="en-US" sz="2400" dirty="0" smtClean="0"/>
              <a:t>Too long</a:t>
            </a:r>
          </a:p>
          <a:p>
            <a:pPr lvl="1"/>
            <a:r>
              <a:rPr lang="en-US" sz="2400" dirty="0" smtClean="0"/>
              <a:t>Not understandable</a:t>
            </a:r>
          </a:p>
          <a:p>
            <a:pPr lvl="1"/>
            <a:r>
              <a:rPr lang="en-US" sz="2400" dirty="0" smtClean="0"/>
              <a:t>Differences in </a:t>
            </a:r>
            <a:r>
              <a:rPr lang="en-US" sz="2400" i="1" dirty="0" smtClean="0"/>
              <a:t>middle </a:t>
            </a:r>
            <a:r>
              <a:rPr lang="en-US" sz="2400" dirty="0" smtClean="0"/>
              <a:t>are frequently missed</a:t>
            </a:r>
          </a:p>
        </p:txBody>
      </p:sp>
      <p:sp>
        <p:nvSpPr>
          <p:cNvPr id="23558" name="Rectangle 6"/>
          <p:cNvSpPr>
            <a:spLocks noChangeArrowheads="1"/>
          </p:cNvSpPr>
          <p:nvPr/>
        </p:nvSpPr>
        <p:spPr bwMode="auto">
          <a:xfrm>
            <a:off x="0" y="4402138"/>
            <a:ext cx="9144000" cy="554037"/>
          </a:xfrm>
          <a:prstGeom prst="rect">
            <a:avLst/>
          </a:prstGeom>
          <a:noFill/>
          <a:ln w="9525">
            <a:noFill/>
            <a:miter lim="800000"/>
            <a:headEnd/>
            <a:tailEnd/>
          </a:ln>
        </p:spPr>
        <p:txBody>
          <a:bodyPr>
            <a:spAutoFit/>
          </a:bodyPr>
          <a:lstStyle/>
          <a:p>
            <a:r>
              <a:rPr lang="en-US" altLang="zh-CN" sz="1500">
                <a:ea typeface="宋体" pitchFamily="2" charset="-122"/>
              </a:rPr>
              <a:t>CustomerAddressBasicDataByNameAndAddressRequestMessageCustomerSelectionCommonName</a:t>
            </a:r>
          </a:p>
          <a:p>
            <a:r>
              <a:rPr lang="en-US" altLang="zh-CN" sz="150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2424113" y="3413125"/>
            <a:ext cx="6719887" cy="112713"/>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6929438" y="520700"/>
            <a:ext cx="1651000" cy="801688"/>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0" y="4954588"/>
            <a:ext cx="9144000" cy="1892300"/>
          </a:xfrm>
          <a:prstGeom prst="rect">
            <a:avLst/>
          </a:prstGeom>
          <a:noFill/>
          <a:ln w="9525">
            <a:solidFill>
              <a:srgbClr val="0070C0"/>
            </a:solidFill>
            <a:miter lim="800000"/>
            <a:headEnd/>
            <a:tailEnd/>
          </a:ln>
        </p:spPr>
      </p:pic>
    </p:spTree>
    <p:extLst>
      <p:ext uri="{BB962C8B-B14F-4D97-AF65-F5344CB8AC3E}">
        <p14:creationId xmlns:p14="http://schemas.microsoft.com/office/powerpoint/2010/main" val="1738004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SAP’s NetWeaver®</a:t>
            </a:r>
            <a:br>
              <a:rPr lang="en-US" smtClean="0"/>
            </a:br>
            <a:r>
              <a:rPr lang="en-US" smtClean="0"/>
              <a:t>Gateway Developer Tools </a:t>
            </a:r>
          </a:p>
        </p:txBody>
      </p:sp>
      <p:sp>
        <p:nvSpPr>
          <p:cNvPr id="24579" name="Content Placeholder 2"/>
          <p:cNvSpPr>
            <a:spLocks noGrp="1"/>
          </p:cNvSpPr>
          <p:nvPr>
            <p:ph idx="1"/>
          </p:nvPr>
        </p:nvSpPr>
        <p:spPr>
          <a:xfrm>
            <a:off x="457200" y="1487488"/>
            <a:ext cx="8358188" cy="4411662"/>
          </a:xfrm>
        </p:spPr>
        <p:txBody>
          <a:bodyPr/>
          <a:lstStyle/>
          <a:p>
            <a:r>
              <a:rPr lang="en-US" dirty="0" smtClean="0"/>
              <a:t>Plug-in to Visual Studio 2010 for developing SAP applications</a:t>
            </a:r>
          </a:p>
          <a:p>
            <a:r>
              <a:rPr lang="en-US" dirty="0" smtClean="0"/>
              <a:t>We used the HCI methods of heuristic evaluation and cognitive walkthroughs to evaluate early prototypes</a:t>
            </a:r>
          </a:p>
          <a:p>
            <a:r>
              <a:rPr lang="en-US" dirty="0" smtClean="0"/>
              <a:t>Our recommendations were quickly incorporated due to agile software development process</a:t>
            </a:r>
          </a:p>
          <a:p>
            <a:r>
              <a:rPr lang="en-US" sz="1400" dirty="0" smtClean="0"/>
              <a:t>Andrew Faulring, Brad A. </a:t>
            </a:r>
            <a:r>
              <a:rPr lang="en-US" sz="1400" dirty="0" err="1" smtClean="0"/>
              <a:t>Myers,Yaad</a:t>
            </a:r>
            <a:r>
              <a:rPr lang="en-US" sz="1400" dirty="0" smtClean="0"/>
              <a:t> Oren, Keren Rotenberg. "A Case Study of Using HCI Methods to Improve Tools for Programmers," </a:t>
            </a:r>
            <a:r>
              <a:rPr lang="en-US" sz="1400" i="1" dirty="0" smtClean="0"/>
              <a:t>Cooperative and Human Aspects of Software Engineering (</a:t>
            </a:r>
            <a:r>
              <a:rPr lang="en-US" sz="1400" i="1" dirty="0" smtClean="0">
                <a:hlinkClick r:id="rId2"/>
              </a:rPr>
              <a:t>CHASE</a:t>
            </a:r>
            <a:r>
              <a:rPr lang="en-US" sz="1400" i="1" dirty="0" smtClean="0"/>
              <a:t>)</a:t>
            </a:r>
            <a:r>
              <a:rPr lang="en-US" sz="1400" dirty="0" smtClean="0"/>
              <a:t>, An ICSE 2012 Workshop. Zurich, Switzerland, June 2, 2012. pp. 37-39.  </a:t>
            </a:r>
            <a:r>
              <a:rPr lang="en-US" sz="1400" dirty="0" smtClean="0">
                <a:hlinkClick r:id="rId3"/>
              </a:rPr>
              <a:t>pdf</a:t>
            </a:r>
            <a:r>
              <a:rPr lang="en-US" dirty="0" smtClean="0"/>
              <a:t/>
            </a:r>
            <a:br>
              <a:rPr lang="en-US" dirty="0" smtClean="0"/>
            </a:br>
            <a:endParaRPr lang="en-US" dirty="0" smtClean="0"/>
          </a:p>
        </p:txBody>
      </p:sp>
      <p:sp>
        <p:nvSpPr>
          <p:cNvPr id="24580" name="Footer Placeholder 6"/>
          <p:cNvSpPr>
            <a:spLocks noGrp="1"/>
          </p:cNvSpPr>
          <p:nvPr>
            <p:ph type="ftr" sz="quarter" idx="11"/>
          </p:nvPr>
        </p:nvSpPr>
        <p:spPr>
          <a:noFill/>
        </p:spPr>
        <p:txBody>
          <a:bodyPr/>
          <a:lstStyle/>
          <a:p>
            <a:r>
              <a:rPr lang="en-US" smtClean="0"/>
              <a:t>© 2017 - Brad Myers</a:t>
            </a:r>
          </a:p>
        </p:txBody>
      </p:sp>
      <p:sp>
        <p:nvSpPr>
          <p:cNvPr id="24581" name="Slide Number Placeholder 5"/>
          <p:cNvSpPr>
            <a:spLocks noGrp="1"/>
          </p:cNvSpPr>
          <p:nvPr>
            <p:ph type="sldNum" sz="quarter" idx="12"/>
          </p:nvPr>
        </p:nvSpPr>
        <p:spPr>
          <a:noFill/>
        </p:spPr>
        <p:txBody>
          <a:bodyPr/>
          <a:lstStyle/>
          <a:p>
            <a:fld id="{B1A65CB6-D7CC-4864-B812-A09BEADB93F3}" type="slidenum">
              <a:rPr lang="en-US" smtClean="0"/>
              <a:pPr/>
              <a:t>27</a:t>
            </a:fld>
            <a:endParaRPr lang="en-US" smtClean="0"/>
          </a:p>
        </p:txBody>
      </p:sp>
    </p:spTree>
    <p:extLst>
      <p:ext uri="{BB962C8B-B14F-4D97-AF65-F5344CB8AC3E}">
        <p14:creationId xmlns:p14="http://schemas.microsoft.com/office/powerpoint/2010/main" val="170719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921690" cy="927629"/>
          </a:xfrm>
        </p:spPr>
        <p:txBody>
          <a:bodyPr/>
          <a:lstStyle/>
          <a:p>
            <a:r>
              <a:rPr lang="en-US" dirty="0" smtClean="0"/>
              <a:t>Usability Evaluations with users</a:t>
            </a:r>
            <a:endParaRPr lang="en-US" dirty="0"/>
          </a:p>
        </p:txBody>
      </p:sp>
      <p:sp>
        <p:nvSpPr>
          <p:cNvPr id="3" name="Content Placeholder 2"/>
          <p:cNvSpPr>
            <a:spLocks noGrp="1"/>
          </p:cNvSpPr>
          <p:nvPr>
            <p:ph idx="1"/>
          </p:nvPr>
        </p:nvSpPr>
        <p:spPr>
          <a:xfrm>
            <a:off x="340247" y="1169581"/>
            <a:ext cx="8692116" cy="5316279"/>
          </a:xfrm>
        </p:spPr>
        <p:txBody>
          <a:bodyPr/>
          <a:lstStyle/>
          <a:p>
            <a:r>
              <a:rPr lang="en-US" sz="2800" dirty="0" smtClean="0"/>
              <a:t>Different from formal A vs. B “user studies”</a:t>
            </a:r>
          </a:p>
          <a:p>
            <a:pPr lvl="1"/>
            <a:r>
              <a:rPr lang="en-US" sz="2400" dirty="0" smtClean="0"/>
              <a:t>Understand usability issues</a:t>
            </a:r>
          </a:p>
          <a:p>
            <a:pPr lvl="1"/>
            <a:r>
              <a:rPr lang="en-US" sz="2400" dirty="0" smtClean="0"/>
              <a:t>Should be done early and often</a:t>
            </a:r>
          </a:p>
          <a:p>
            <a:pPr lvl="2"/>
            <a:r>
              <a:rPr lang="en-US" sz="2000" dirty="0" smtClean="0"/>
              <a:t>Doesn’t have to be “finished” to let people try it</a:t>
            </a:r>
          </a:p>
          <a:p>
            <a:r>
              <a:rPr lang="en-US" sz="2800" dirty="0" smtClean="0"/>
              <a:t>“Think aloud” protocols</a:t>
            </a:r>
          </a:p>
          <a:p>
            <a:pPr lvl="1"/>
            <a:r>
              <a:rPr lang="en-US" sz="2400" dirty="0" smtClean="0"/>
              <a:t>“Single most valuable usability engineering method” </a:t>
            </a:r>
            <a:br>
              <a:rPr lang="en-US" sz="2400" dirty="0" smtClean="0"/>
            </a:br>
            <a:r>
              <a:rPr lang="en-US" sz="2400" dirty="0" smtClean="0"/>
              <a:t>-- [Nielsen]</a:t>
            </a:r>
          </a:p>
          <a:p>
            <a:pPr lvl="1"/>
            <a:r>
              <a:rPr lang="en-US" sz="2400" dirty="0" smtClean="0"/>
              <a:t>Users verbalize what  they</a:t>
            </a:r>
            <a:br>
              <a:rPr lang="en-US" sz="2400" dirty="0" smtClean="0"/>
            </a:br>
            <a:r>
              <a:rPr lang="en-US" sz="2400" dirty="0" smtClean="0"/>
              <a:t>are thinking</a:t>
            </a:r>
          </a:p>
          <a:p>
            <a:pPr marL="962025" lvl="2"/>
            <a:r>
              <a:rPr lang="en-US" sz="2000" dirty="0" smtClean="0"/>
              <a:t>Motivations, </a:t>
            </a:r>
            <a:r>
              <a:rPr lang="en-US" sz="2000" i="1" dirty="0" smtClean="0">
                <a:solidFill>
                  <a:srgbClr val="C00000"/>
                </a:solidFill>
              </a:rPr>
              <a:t>why</a:t>
            </a:r>
            <a:r>
              <a:rPr lang="en-US" sz="2000" dirty="0" smtClean="0"/>
              <a:t> doing things,</a:t>
            </a:r>
            <a:br>
              <a:rPr lang="en-US" sz="2000" dirty="0" smtClean="0"/>
            </a:br>
            <a:r>
              <a:rPr lang="en-US" sz="2000" dirty="0" smtClean="0">
                <a:solidFill>
                  <a:srgbClr val="C00000"/>
                </a:solidFill>
              </a:rPr>
              <a:t>what</a:t>
            </a:r>
            <a:r>
              <a:rPr lang="en-US" sz="2000" dirty="0" smtClean="0"/>
              <a:t> confused about</a:t>
            </a:r>
          </a:p>
          <a:p>
            <a:pPr lvl="1"/>
            <a:r>
              <a:rPr lang="en-US" sz="2400" dirty="0" smtClean="0"/>
              <a:t>Don’t need many users</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6" name="Slide Number Placeholder 5"/>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pic>
        <p:nvPicPr>
          <p:cNvPr id="5" name="Picture 4" descr="20000319_problemfindingcurve"/>
          <p:cNvPicPr>
            <a:picLocks noChangeAspect="1" noChangeArrowheads="1"/>
          </p:cNvPicPr>
          <p:nvPr/>
        </p:nvPicPr>
        <p:blipFill>
          <a:blip r:embed="rId3" cstate="print"/>
          <a:srcRect/>
          <a:stretch>
            <a:fillRect/>
          </a:stretch>
        </p:blipFill>
        <p:spPr bwMode="auto">
          <a:xfrm>
            <a:off x="4912242" y="4177518"/>
            <a:ext cx="4231758" cy="2528082"/>
          </a:xfrm>
          <a:prstGeom prst="rect">
            <a:avLst/>
          </a:prstGeom>
          <a:noFill/>
          <a:ln>
            <a:solidFill>
              <a:schemeClr val="accent1"/>
            </a:solidFill>
          </a:ln>
        </p:spPr>
      </p:pic>
    </p:spTree>
    <p:extLst>
      <p:ext uri="{BB962C8B-B14F-4D97-AF65-F5344CB8AC3E}">
        <p14:creationId xmlns:p14="http://schemas.microsoft.com/office/powerpoint/2010/main" val="1016862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3503"/>
          </a:xfrm>
        </p:spPr>
        <p:txBody>
          <a:bodyPr/>
          <a:lstStyle/>
          <a:p>
            <a:r>
              <a:rPr lang="en-US" dirty="0" smtClean="0"/>
              <a:t>Example of Our Use</a:t>
            </a:r>
            <a:endParaRPr lang="en-US" dirty="0"/>
          </a:p>
        </p:txBody>
      </p:sp>
      <p:sp>
        <p:nvSpPr>
          <p:cNvPr id="3" name="Content Placeholder 2"/>
          <p:cNvSpPr>
            <a:spLocks noGrp="1"/>
          </p:cNvSpPr>
          <p:nvPr>
            <p:ph idx="1"/>
          </p:nvPr>
        </p:nvSpPr>
        <p:spPr>
          <a:xfrm>
            <a:off x="381000" y="1281923"/>
            <a:ext cx="8534400" cy="4760912"/>
          </a:xfrm>
        </p:spPr>
        <p:txBody>
          <a:bodyPr/>
          <a:lstStyle/>
          <a:p>
            <a:r>
              <a:rPr lang="en-US" sz="2800" dirty="0" smtClean="0"/>
              <a:t>Thomas </a:t>
            </a:r>
            <a:r>
              <a:rPr lang="en-US" sz="2800" dirty="0" err="1" smtClean="0"/>
              <a:t>LaToza’s</a:t>
            </a:r>
            <a:r>
              <a:rPr lang="en-US" sz="2800" dirty="0" smtClean="0"/>
              <a:t> </a:t>
            </a:r>
            <a:r>
              <a:rPr lang="en-US" sz="2800" cap="small" dirty="0" err="1" smtClean="0"/>
              <a:t>Reacher</a:t>
            </a:r>
            <a:r>
              <a:rPr lang="en-US" sz="2800" dirty="0" smtClean="0"/>
              <a:t> tool for </a:t>
            </a:r>
            <a:r>
              <a:rPr lang="en-US" sz="2800" dirty="0" err="1" smtClean="0"/>
              <a:t>Reachability</a:t>
            </a:r>
            <a:r>
              <a:rPr lang="en-US" sz="2800" dirty="0" smtClean="0"/>
              <a:t> Questions went through multiple iterations</a:t>
            </a:r>
          </a:p>
          <a:p>
            <a:pPr lvl="1"/>
            <a:r>
              <a:rPr lang="en-US" sz="2400" dirty="0" smtClean="0"/>
              <a:t>Revised based on paper prototype (discussed already)</a:t>
            </a:r>
          </a:p>
          <a:p>
            <a:pPr lvl="1"/>
            <a:r>
              <a:rPr lang="en-US" sz="2400" dirty="0" smtClean="0"/>
              <a:t>Revised based on 1</a:t>
            </a:r>
            <a:r>
              <a:rPr lang="en-US" sz="2400" baseline="30000" dirty="0" smtClean="0"/>
              <a:t>st</a:t>
            </a:r>
            <a:r>
              <a:rPr lang="en-US" sz="2400" dirty="0" smtClean="0"/>
              <a:t> evaluation of full system</a:t>
            </a:r>
          </a:p>
          <a:p>
            <a:pPr lvl="2"/>
            <a:r>
              <a:rPr lang="en-US" sz="2000" dirty="0" smtClean="0"/>
              <a:t>E.g., replaced duplicates of calls to methods with pointers</a:t>
            </a:r>
          </a:p>
          <a:p>
            <a:pPr lvl="2"/>
            <a:r>
              <a:rPr lang="en-US" sz="2000" dirty="0" smtClean="0"/>
              <a:t>Changed to preserve order of outgoing edges</a:t>
            </a:r>
          </a:p>
          <a:p>
            <a:pPr lvl="2"/>
            <a:r>
              <a:rPr lang="en-US" sz="2000" dirty="0" smtClean="0"/>
              <a:t>Redesign of icons, interactions</a:t>
            </a:r>
          </a:p>
        </p:txBody>
      </p:sp>
      <p:pic>
        <p:nvPicPr>
          <p:cNvPr id="5" name="Picture 4"/>
          <p:cNvPicPr/>
          <p:nvPr/>
        </p:nvPicPr>
        <p:blipFill>
          <a:blip r:embed="rId2" cstate="print">
            <a:extLst>
              <a:ext uri="{28A0092B-C50C-407E-A947-70E740481C1C}">
                <a14:useLocalDpi xmlns:a14="http://schemas.microsoft.com/office/drawing/2010/main" val="0"/>
              </a:ext>
            </a:extLst>
          </a:blip>
          <a:srcRect b="15555"/>
          <a:stretch>
            <a:fillRect/>
          </a:stretch>
        </p:blipFill>
        <p:spPr bwMode="auto">
          <a:xfrm>
            <a:off x="1" y="4306008"/>
            <a:ext cx="4657059" cy="1520645"/>
          </a:xfrm>
          <a:prstGeom prst="rect">
            <a:avLst/>
          </a:prstGeom>
          <a:noFill/>
          <a:ln w="6350" cmpd="sng">
            <a:solidFill>
              <a:srgbClr val="000000"/>
            </a:solidFill>
            <a:miter lim="800000"/>
            <a:headEnd/>
            <a:tailEnd/>
          </a:ln>
          <a:effec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527" y="3923400"/>
            <a:ext cx="4008474" cy="2094639"/>
          </a:xfrm>
          <a:prstGeom prst="rect">
            <a:avLst/>
          </a:prstGeom>
          <a:noFill/>
          <a:ln>
            <a:noFill/>
          </a:ln>
        </p:spPr>
      </p:pic>
      <p:sp>
        <p:nvSpPr>
          <p:cNvPr id="7" name="TextBox 6"/>
          <p:cNvSpPr txBox="1"/>
          <p:nvPr/>
        </p:nvSpPr>
        <p:spPr>
          <a:xfrm>
            <a:off x="4639342" y="4752731"/>
            <a:ext cx="688009" cy="707886"/>
          </a:xfrm>
          <a:prstGeom prst="rect">
            <a:avLst/>
          </a:prstGeom>
          <a:noFill/>
        </p:spPr>
        <p:txBody>
          <a:bodyPr wrap="none" rtlCol="0">
            <a:spAutoFit/>
          </a:bodyPr>
          <a:lstStyle/>
          <a:p>
            <a:r>
              <a:rPr lang="en-US" sz="4000" b="1" dirty="0" smtClean="0">
                <a:solidFill>
                  <a:srgbClr val="C00000"/>
                </a:solidFill>
                <a:sym typeface="Wingdings" pitchFamily="2" charset="2"/>
              </a:rPr>
              <a:t></a:t>
            </a:r>
            <a:endParaRPr lang="en-US" sz="4000" b="1" dirty="0">
              <a:solidFill>
                <a:srgbClr val="C00000"/>
              </a:solidFill>
            </a:endParaRP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8" name="Slide Number Placeholder 7"/>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Tree>
    <p:extLst>
      <p:ext uri="{BB962C8B-B14F-4D97-AF65-F5344CB8AC3E}">
        <p14:creationId xmlns:p14="http://schemas.microsoft.com/office/powerpoint/2010/main" val="262452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D3880445-03C9-4952-A804-C083D64C7080}" type="slidenum">
              <a:rPr lang="en-US" altLang="en-US" smtClean="0"/>
              <a:pPr/>
              <a:t>3</a:t>
            </a:fld>
            <a:endParaRPr lang="en-US" altLang="en-US" smtClean="0"/>
          </a:p>
        </p:txBody>
      </p:sp>
      <p:sp>
        <p:nvSpPr>
          <p:cNvPr id="7171" name="Rectangle 2"/>
          <p:cNvSpPr>
            <a:spLocks noGrp="1" noChangeArrowheads="1"/>
          </p:cNvSpPr>
          <p:nvPr>
            <p:ph type="title"/>
          </p:nvPr>
        </p:nvSpPr>
        <p:spPr/>
        <p:txBody>
          <a:bodyPr/>
          <a:lstStyle/>
          <a:p>
            <a:pPr eaLnBrk="1" hangingPunct="1"/>
            <a:r>
              <a:rPr lang="en-US" smtClean="0"/>
              <a:t>Instructor</a:t>
            </a:r>
          </a:p>
        </p:txBody>
      </p:sp>
      <p:sp>
        <p:nvSpPr>
          <p:cNvPr id="7172" name="Rectangle 3"/>
          <p:cNvSpPr>
            <a:spLocks noGrp="1" noChangeArrowheads="1"/>
          </p:cNvSpPr>
          <p:nvPr>
            <p:ph type="body" idx="1"/>
          </p:nvPr>
        </p:nvSpPr>
        <p:spPr>
          <a:xfrm>
            <a:off x="304800" y="1411288"/>
            <a:ext cx="8650288" cy="5033962"/>
          </a:xfrm>
        </p:spPr>
        <p:txBody>
          <a:bodyPr/>
          <a:lstStyle/>
          <a:p>
            <a:pPr eaLnBrk="1" hangingPunct="1">
              <a:spcBef>
                <a:spcPct val="0"/>
              </a:spcBef>
            </a:pPr>
            <a:r>
              <a:rPr lang="en-US" dirty="0" smtClean="0"/>
              <a:t>Brad Myers</a:t>
            </a:r>
          </a:p>
          <a:p>
            <a:pPr lvl="1" eaLnBrk="1" hangingPunct="1">
              <a:spcBef>
                <a:spcPct val="0"/>
              </a:spcBef>
            </a:pPr>
            <a:r>
              <a:rPr lang="en-US" sz="2200" dirty="0" smtClean="0"/>
              <a:t>Human Computer Interaction Institute</a:t>
            </a:r>
          </a:p>
          <a:p>
            <a:pPr lvl="1" eaLnBrk="1" hangingPunct="1">
              <a:spcBef>
                <a:spcPct val="0"/>
              </a:spcBef>
            </a:pPr>
            <a:r>
              <a:rPr lang="en-US" sz="2200" dirty="0" smtClean="0"/>
              <a:t>Office: Newell-Simon Hall (NSH) 3517</a:t>
            </a:r>
          </a:p>
          <a:p>
            <a:pPr lvl="1" eaLnBrk="1" hangingPunct="1">
              <a:spcBef>
                <a:spcPct val="0"/>
              </a:spcBef>
            </a:pPr>
            <a:r>
              <a:rPr lang="en-US" sz="2200" dirty="0" smtClean="0"/>
              <a:t>Phone: x8-5150</a:t>
            </a:r>
          </a:p>
          <a:p>
            <a:pPr lvl="1" eaLnBrk="1" hangingPunct="1">
              <a:spcBef>
                <a:spcPct val="0"/>
              </a:spcBef>
            </a:pPr>
            <a:r>
              <a:rPr lang="en-US" sz="2200" dirty="0" smtClean="0"/>
              <a:t>E-mail: </a:t>
            </a:r>
            <a:r>
              <a:rPr lang="en-US" sz="2200" dirty="0" smtClean="0">
                <a:hlinkClick r:id="rId3"/>
              </a:rPr>
              <a:t>bam@cs.cmu.edu</a:t>
            </a:r>
            <a:endParaRPr lang="en-US" sz="2200" dirty="0" smtClean="0"/>
          </a:p>
          <a:p>
            <a:pPr lvl="1" eaLnBrk="1" hangingPunct="1">
              <a:spcBef>
                <a:spcPct val="0"/>
              </a:spcBef>
            </a:pPr>
            <a:r>
              <a:rPr lang="en-US" sz="2200" dirty="0" smtClean="0">
                <a:hlinkClick r:id="rId4"/>
              </a:rPr>
              <a:t>http://www.cs.cmu.edu/~bam</a:t>
            </a:r>
            <a:endParaRPr lang="en-US" sz="2200" dirty="0" smtClean="0"/>
          </a:p>
          <a:p>
            <a:pPr lvl="1" eaLnBrk="1" hangingPunct="1">
              <a:spcBef>
                <a:spcPct val="0"/>
              </a:spcBef>
            </a:pPr>
            <a:r>
              <a:rPr lang="en-US" sz="2200" dirty="0" smtClean="0"/>
              <a:t>Office hours: By appointment or drop by</a:t>
            </a:r>
          </a:p>
          <a:p>
            <a:pPr eaLnBrk="1" hangingPunct="1">
              <a:spcBef>
                <a:spcPct val="0"/>
              </a:spcBef>
            </a:pPr>
            <a:endParaRPr lang="en-US" sz="1300" dirty="0" smtClean="0"/>
          </a:p>
          <a:p>
            <a:pPr>
              <a:spcBef>
                <a:spcPct val="0"/>
              </a:spcBef>
            </a:pPr>
            <a:r>
              <a:rPr lang="en-US" sz="2800" dirty="0"/>
              <a:t>Secretary: Ebony Dickey</a:t>
            </a:r>
          </a:p>
          <a:p>
            <a:pPr lvl="1">
              <a:spcBef>
                <a:spcPct val="0"/>
              </a:spcBef>
            </a:pPr>
            <a:r>
              <a:rPr lang="en-US" sz="2000" dirty="0"/>
              <a:t>NSH 3526</a:t>
            </a:r>
          </a:p>
          <a:p>
            <a:pPr lvl="1">
              <a:spcBef>
                <a:spcPct val="0"/>
              </a:spcBef>
            </a:pPr>
            <a:r>
              <a:rPr lang="en-US" sz="2000" dirty="0"/>
              <a:t>412-268-8204 </a:t>
            </a:r>
          </a:p>
          <a:p>
            <a:pPr marL="0" indent="0" eaLnBrk="1" hangingPunct="1">
              <a:spcBef>
                <a:spcPct val="0"/>
              </a:spcBef>
              <a:buNone/>
            </a:pPr>
            <a:endParaRPr lang="en-US" sz="2600" dirty="0" smtClean="0"/>
          </a:p>
          <a:p>
            <a:pPr eaLnBrk="1" hangingPunct="1">
              <a:spcBef>
                <a:spcPct val="0"/>
              </a:spcBef>
            </a:pPr>
            <a:r>
              <a:rPr lang="en-US" sz="2600" dirty="0" smtClean="0"/>
              <a:t>No TA</a:t>
            </a:r>
          </a:p>
        </p:txBody>
      </p:sp>
      <p:sp>
        <p:nvSpPr>
          <p:cNvPr id="7174" name="Footer Placeholder 5"/>
          <p:cNvSpPr>
            <a:spLocks noGrp="1"/>
          </p:cNvSpPr>
          <p:nvPr>
            <p:ph type="ftr" sz="quarter" idx="11"/>
          </p:nvPr>
        </p:nvSpPr>
        <p:spPr>
          <a:noFill/>
        </p:spPr>
        <p:txBody>
          <a:bodyPr/>
          <a:lstStyle/>
          <a:p>
            <a:r>
              <a:rPr lang="en-US" altLang="en-US" smtClean="0"/>
              <a:t>© 2017 - Brad Myers</a:t>
            </a:r>
          </a:p>
        </p:txBody>
      </p:sp>
      <p:pic>
        <p:nvPicPr>
          <p:cNvPr id="7" name="Picture 2" descr="Brad Myers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0269" y="990600"/>
            <a:ext cx="1247775" cy="204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Usability Analysis</a:t>
            </a:r>
            <a:endParaRPr lang="en-US" dirty="0"/>
          </a:p>
        </p:txBody>
      </p:sp>
      <p:sp>
        <p:nvSpPr>
          <p:cNvPr id="3" name="Content Placeholder 2"/>
          <p:cNvSpPr>
            <a:spLocks noGrp="1"/>
          </p:cNvSpPr>
          <p:nvPr>
            <p:ph idx="1"/>
          </p:nvPr>
        </p:nvSpPr>
        <p:spPr/>
        <p:txBody>
          <a:bodyPr/>
          <a:lstStyle/>
          <a:p>
            <a:r>
              <a:rPr lang="en-US" dirty="0" smtClean="0"/>
              <a:t>Improve the user interface prior to:</a:t>
            </a:r>
          </a:p>
          <a:p>
            <a:pPr lvl="1"/>
            <a:r>
              <a:rPr lang="en-US" dirty="0" smtClean="0"/>
              <a:t>Deployment</a:t>
            </a:r>
          </a:p>
          <a:p>
            <a:pPr lvl="1"/>
            <a:r>
              <a:rPr lang="en-US" dirty="0" smtClean="0"/>
              <a:t>A vs. B testing (as a “pilot” test)</a:t>
            </a:r>
          </a:p>
          <a:p>
            <a:r>
              <a:rPr lang="en-US" dirty="0" smtClean="0"/>
              <a:t>Demonstrate that users </a:t>
            </a:r>
            <a:r>
              <a:rPr lang="en-US" i="1" dirty="0" smtClean="0"/>
              <a:t>can</a:t>
            </a:r>
            <a:r>
              <a:rPr lang="en-US" dirty="0" smtClean="0"/>
              <a:t> use the system</a:t>
            </a:r>
          </a:p>
          <a:p>
            <a:pPr lvl="1"/>
            <a:r>
              <a:rPr lang="en-US" dirty="0" smtClean="0"/>
              <a:t>Show that novel features of the UI are understandable</a:t>
            </a:r>
          </a:p>
          <a:p>
            <a:pPr lvl="1"/>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Tree>
    <p:extLst>
      <p:ext uri="{BB962C8B-B14F-4D97-AF65-F5344CB8AC3E}">
        <p14:creationId xmlns:p14="http://schemas.microsoft.com/office/powerpoint/2010/main" val="1204305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61495"/>
          </a:xfrm>
        </p:spPr>
        <p:txBody>
          <a:bodyPr/>
          <a:lstStyle/>
          <a:p>
            <a:r>
              <a:rPr lang="en-US" dirty="0" smtClean="0"/>
              <a:t>Formal A vs. B “User Studies”</a:t>
            </a:r>
            <a:endParaRPr lang="en-US" dirty="0"/>
          </a:p>
        </p:txBody>
      </p:sp>
      <p:sp>
        <p:nvSpPr>
          <p:cNvPr id="3" name="Content Placeholder 2"/>
          <p:cNvSpPr>
            <a:spLocks noGrp="1"/>
          </p:cNvSpPr>
          <p:nvPr>
            <p:ph idx="1"/>
          </p:nvPr>
        </p:nvSpPr>
        <p:spPr>
          <a:xfrm>
            <a:off x="634976" y="1083733"/>
            <a:ext cx="8519910" cy="5545667"/>
          </a:xfrm>
        </p:spPr>
        <p:txBody>
          <a:bodyPr>
            <a:normAutofit fontScale="85000" lnSpcReduction="20000"/>
          </a:bodyPr>
          <a:lstStyle/>
          <a:p>
            <a:r>
              <a:rPr lang="en-US" sz="2400" dirty="0" smtClean="0"/>
              <a:t>Formal </a:t>
            </a:r>
            <a:r>
              <a:rPr lang="en-US" sz="2400" i="1" dirty="0" smtClean="0">
                <a:solidFill>
                  <a:srgbClr val="C00000"/>
                </a:solidFill>
              </a:rPr>
              <a:t>A vs. B</a:t>
            </a:r>
            <a:r>
              <a:rPr lang="en-US" sz="2400" dirty="0" smtClean="0"/>
              <a:t> lab user studies are “gold standard” for academic papers – to show something is </a:t>
            </a:r>
            <a:r>
              <a:rPr lang="en-US" sz="2400" dirty="0" smtClean="0">
                <a:solidFill>
                  <a:srgbClr val="C00000"/>
                </a:solidFill>
              </a:rPr>
              <a:t>better</a:t>
            </a:r>
          </a:p>
          <a:p>
            <a:r>
              <a:rPr lang="en-US" sz="2400" dirty="0" smtClean="0"/>
              <a:t>But many issues in the study design</a:t>
            </a:r>
          </a:p>
          <a:p>
            <a:pPr eaLnBrk="1" hangingPunct="1">
              <a:lnSpc>
                <a:spcPct val="90000"/>
              </a:lnSpc>
            </a:pPr>
            <a:r>
              <a:rPr lang="en-US" sz="2600" dirty="0"/>
              <a:t>Issues:</a:t>
            </a:r>
          </a:p>
          <a:p>
            <a:pPr lvl="1" eaLnBrk="1" hangingPunct="1">
              <a:lnSpc>
                <a:spcPct val="90000"/>
              </a:lnSpc>
            </a:pPr>
            <a:r>
              <a:rPr lang="en-US" sz="2200" dirty="0"/>
              <a:t>Vast differences in programmer productivity</a:t>
            </a:r>
          </a:p>
          <a:p>
            <a:pPr lvl="2" eaLnBrk="1" hangingPunct="1">
              <a:lnSpc>
                <a:spcPct val="90000"/>
              </a:lnSpc>
            </a:pPr>
            <a:r>
              <a:rPr lang="en-US" sz="2100" dirty="0"/>
              <a:t>10X often </a:t>
            </a:r>
            <a:r>
              <a:rPr lang="en-US" sz="2100" dirty="0" smtClean="0"/>
              <a:t>cited </a:t>
            </a:r>
            <a:r>
              <a:rPr lang="en-US" sz="1400" dirty="0"/>
              <a:t>(cites: </a:t>
            </a:r>
            <a:r>
              <a:rPr lang="en-US" sz="1400" dirty="0" err="1" smtClean="0"/>
              <a:t>Sackman</a:t>
            </a:r>
            <a:r>
              <a:rPr lang="en-US" sz="1400" dirty="0"/>
              <a:t>, 1968, Curtis 1981, Mills 1983, DeMarco and Lister 1985, Curtis et al. 1986, Card 1987, Boehm and </a:t>
            </a:r>
            <a:r>
              <a:rPr lang="en-US" sz="1400" dirty="0" err="1"/>
              <a:t>Papaccio</a:t>
            </a:r>
            <a:r>
              <a:rPr lang="en-US" sz="1400" dirty="0"/>
              <a:t> 1988, </a:t>
            </a:r>
            <a:r>
              <a:rPr lang="en-US" sz="1400" dirty="0" err="1"/>
              <a:t>Valett</a:t>
            </a:r>
            <a:r>
              <a:rPr lang="en-US" sz="1400" dirty="0"/>
              <a:t> and </a:t>
            </a:r>
            <a:r>
              <a:rPr lang="en-US" sz="1400" dirty="0" err="1"/>
              <a:t>McGarry</a:t>
            </a:r>
            <a:r>
              <a:rPr lang="en-US" sz="1400" dirty="0"/>
              <a:t> 1989, Boehm et al </a:t>
            </a:r>
            <a:r>
              <a:rPr lang="en-US" sz="1400" dirty="0" smtClean="0"/>
              <a:t>2000)</a:t>
            </a:r>
            <a:endParaRPr lang="en-US" sz="1400" dirty="0"/>
          </a:p>
          <a:p>
            <a:pPr lvl="1" eaLnBrk="1" hangingPunct="1">
              <a:lnSpc>
                <a:spcPct val="90000"/>
              </a:lnSpc>
            </a:pPr>
            <a:r>
              <a:rPr lang="en-US" sz="2200" dirty="0"/>
              <a:t>Difficulty of controlling for prior knowledge</a:t>
            </a:r>
          </a:p>
          <a:p>
            <a:pPr lvl="1" eaLnBrk="1" hangingPunct="1">
              <a:lnSpc>
                <a:spcPct val="90000"/>
              </a:lnSpc>
            </a:pPr>
            <a:r>
              <a:rPr lang="en-US" sz="2200" dirty="0" smtClean="0"/>
              <a:t>Usually </a:t>
            </a:r>
            <a:r>
              <a:rPr lang="en-US" sz="2200" dirty="0"/>
              <a:t>really care about expert performance, which is difficult to measure in a user test</a:t>
            </a:r>
          </a:p>
          <a:p>
            <a:pPr lvl="1"/>
            <a:r>
              <a:rPr lang="en-US" sz="2400" dirty="0" smtClean="0"/>
              <a:t>“Confounding” factors which were not controlled and are not relevant to study, but affect results</a:t>
            </a:r>
          </a:p>
          <a:p>
            <a:pPr lvl="1"/>
            <a:r>
              <a:rPr lang="en-US" sz="2400" dirty="0" smtClean="0"/>
              <a:t>Tasks or instructions are </a:t>
            </a:r>
            <a:r>
              <a:rPr lang="en-US" sz="2400" dirty="0" err="1" smtClean="0"/>
              <a:t>mis</a:t>
            </a:r>
            <a:r>
              <a:rPr lang="en-US" sz="2400" dirty="0" smtClean="0"/>
              <a:t>-understood</a:t>
            </a:r>
          </a:p>
          <a:p>
            <a:pPr lvl="2"/>
            <a:r>
              <a:rPr lang="en-US" sz="2100" dirty="0" smtClean="0"/>
              <a:t>Use prototypes &amp; pilot studies to find these</a:t>
            </a:r>
            <a:endParaRPr lang="en-US" sz="1500" dirty="0" smtClean="0"/>
          </a:p>
          <a:p>
            <a:r>
              <a:rPr lang="en-US" sz="2400" dirty="0" smtClean="0"/>
              <a:t>Statistical significance doesn’t mean real savings</a:t>
            </a:r>
          </a:p>
          <a:p>
            <a:r>
              <a:rPr lang="en-US" sz="2400" dirty="0" smtClean="0"/>
              <a:t>Be sure to collect qualitative data too</a:t>
            </a:r>
          </a:p>
          <a:p>
            <a:pPr lvl="1"/>
            <a:r>
              <a:rPr lang="en-US" sz="2000" dirty="0" smtClean="0"/>
              <a:t>Strategies people are using</a:t>
            </a:r>
          </a:p>
          <a:p>
            <a:pPr lvl="1"/>
            <a:r>
              <a:rPr lang="en-US" sz="2000" dirty="0" smtClean="0"/>
              <a:t>Why users did it that way</a:t>
            </a:r>
          </a:p>
          <a:p>
            <a:pPr lvl="1"/>
            <a:r>
              <a:rPr lang="en-US" sz="2000" dirty="0" smtClean="0"/>
              <a:t>Especially when unexpected results</a:t>
            </a:r>
          </a:p>
        </p:txBody>
      </p:sp>
      <p:sp>
        <p:nvSpPr>
          <p:cNvPr id="4" name="Footer Placeholder 3"/>
          <p:cNvSpPr>
            <a:spLocks noGrp="1"/>
          </p:cNvSpPr>
          <p:nvPr>
            <p:ph type="ftr" sz="quarter" idx="11"/>
          </p:nvPr>
        </p:nvSpPr>
        <p:spPr>
          <a:xfrm>
            <a:off x="3189514" y="6629400"/>
            <a:ext cx="2895600" cy="457200"/>
          </a:xfrm>
        </p:spPr>
        <p:txBody>
          <a:bodyPr/>
          <a:lstStyle/>
          <a:p>
            <a:pPr>
              <a:defRPr/>
            </a:pPr>
            <a:r>
              <a:rPr lang="en-US" altLang="en-US" dirty="0" smtClean="0"/>
              <a:t>© 2017 - Brad Myers</a:t>
            </a:r>
            <a:endParaRPr lang="en-US" altLang="en-US" dirty="0"/>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Tree>
    <p:extLst>
      <p:ext uri="{BB962C8B-B14F-4D97-AF65-F5344CB8AC3E}">
        <p14:creationId xmlns:p14="http://schemas.microsoft.com/office/powerpoint/2010/main" val="2328596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D69C8C03-4AFD-40C1-B380-8A1DE2E5872C}" type="slidenum">
              <a:rPr lang="en-US" altLang="en-US" smtClean="0"/>
              <a:pPr/>
              <a:t>32</a:t>
            </a:fld>
            <a:endParaRPr lang="en-US" altLang="en-US" smtClean="0"/>
          </a:p>
        </p:txBody>
      </p:sp>
      <p:sp>
        <p:nvSpPr>
          <p:cNvPr id="26627" name="Rectangle 2"/>
          <p:cNvSpPr>
            <a:spLocks noGrp="1" noChangeArrowheads="1"/>
          </p:cNvSpPr>
          <p:nvPr>
            <p:ph type="title"/>
          </p:nvPr>
        </p:nvSpPr>
        <p:spPr>
          <a:xfrm>
            <a:off x="457200" y="122238"/>
            <a:ext cx="7543800" cy="1011237"/>
          </a:xfrm>
        </p:spPr>
        <p:txBody>
          <a:bodyPr/>
          <a:lstStyle/>
          <a:p>
            <a:pPr eaLnBrk="1" hangingPunct="1"/>
            <a:r>
              <a:rPr lang="en-US" dirty="0" smtClean="0"/>
              <a:t>Examples of UI Tests</a:t>
            </a:r>
          </a:p>
        </p:txBody>
      </p:sp>
      <p:sp>
        <p:nvSpPr>
          <p:cNvPr id="26628" name="Footer Placeholder 5"/>
          <p:cNvSpPr>
            <a:spLocks noGrp="1"/>
          </p:cNvSpPr>
          <p:nvPr>
            <p:ph type="ftr" sz="quarter" idx="11"/>
          </p:nvPr>
        </p:nvSpPr>
        <p:spPr>
          <a:noFill/>
        </p:spPr>
        <p:txBody>
          <a:bodyPr/>
          <a:lstStyle/>
          <a:p>
            <a:r>
              <a:rPr lang="en-US" altLang="en-US" smtClean="0"/>
              <a:t>© 2017 - Brad Myers</a:t>
            </a:r>
          </a:p>
        </p:txBody>
      </p:sp>
      <p:pic>
        <p:nvPicPr>
          <p:cNvPr id="26629" name="Picture 4"/>
          <p:cNvPicPr>
            <a:picLocks noChangeAspect="1" noChangeArrowheads="1"/>
          </p:cNvPicPr>
          <p:nvPr/>
        </p:nvPicPr>
        <p:blipFill>
          <a:blip r:embed="rId3" cstate="print"/>
          <a:srcRect/>
          <a:stretch>
            <a:fillRect/>
          </a:stretch>
        </p:blipFill>
        <p:spPr bwMode="auto">
          <a:xfrm>
            <a:off x="3554413" y="4016375"/>
            <a:ext cx="5589587" cy="2841625"/>
          </a:xfrm>
          <a:prstGeom prst="rect">
            <a:avLst/>
          </a:prstGeom>
          <a:noFill/>
          <a:ln w="9525">
            <a:noFill/>
            <a:miter lim="800000"/>
            <a:headEnd/>
            <a:tailEnd/>
          </a:ln>
        </p:spPr>
      </p:pic>
      <p:sp>
        <p:nvSpPr>
          <p:cNvPr id="26630" name="Rectangle 3"/>
          <p:cNvSpPr>
            <a:spLocks noGrp="1" noChangeArrowheads="1"/>
          </p:cNvSpPr>
          <p:nvPr>
            <p:ph type="body" idx="1"/>
          </p:nvPr>
        </p:nvSpPr>
        <p:spPr>
          <a:xfrm>
            <a:off x="320675" y="1192213"/>
            <a:ext cx="8229600" cy="4411662"/>
          </a:xfrm>
        </p:spPr>
        <p:txBody>
          <a:bodyPr/>
          <a:lstStyle/>
          <a:p>
            <a:pPr eaLnBrk="1" hangingPunct="1">
              <a:lnSpc>
                <a:spcPct val="90000"/>
              </a:lnSpc>
            </a:pPr>
            <a:r>
              <a:rPr lang="en-US" sz="1900" dirty="0" smtClean="0"/>
              <a:t>Many tool papers have user tests</a:t>
            </a:r>
          </a:p>
          <a:p>
            <a:pPr lvl="1" eaLnBrk="1" hangingPunct="1">
              <a:lnSpc>
                <a:spcPct val="90000"/>
              </a:lnSpc>
            </a:pPr>
            <a:r>
              <a:rPr lang="en-US" sz="1800" dirty="0" smtClean="0"/>
              <a:t>Especially at CHI conference</a:t>
            </a:r>
          </a:p>
          <a:p>
            <a:pPr lvl="2" eaLnBrk="1" hangingPunct="1">
              <a:lnSpc>
                <a:spcPct val="90000"/>
              </a:lnSpc>
            </a:pPr>
            <a:r>
              <a:rPr lang="en-US" sz="1600" dirty="0" smtClean="0"/>
              <a:t>E.g.: Ellis, J. B., Wahid, S., Danis, C., and Kellogg, W. A. 2007. Task and social visualization in software development: evaluation of a prototype. </a:t>
            </a:r>
            <a:r>
              <a:rPr lang="en-US" sz="1600" i="1" dirty="0" smtClean="0"/>
              <a:t>CHI '07. </a:t>
            </a:r>
            <a:r>
              <a:rPr lang="en-US" sz="1600" dirty="0" smtClean="0">
                <a:hlinkClick r:id="rId4"/>
              </a:rPr>
              <a:t>http://doi.acm.org/10.1145/1240624.1240716</a:t>
            </a:r>
            <a:endParaRPr lang="en-US" sz="1600" dirty="0" smtClean="0"/>
          </a:p>
          <a:p>
            <a:pPr marL="1200150" lvl="3" indent="-211138" eaLnBrk="1" hangingPunct="1">
              <a:lnSpc>
                <a:spcPct val="90000"/>
              </a:lnSpc>
            </a:pPr>
            <a:r>
              <a:rPr lang="en-US" sz="1400" dirty="0" smtClean="0"/>
              <a:t>8 participants, 3 tasks, within subjects: Bugzilla vs. SHO, observational</a:t>
            </a:r>
          </a:p>
          <a:p>
            <a:pPr lvl="1" eaLnBrk="1" hangingPunct="1">
              <a:lnSpc>
                <a:spcPct val="90000"/>
              </a:lnSpc>
            </a:pPr>
            <a:r>
              <a:rPr lang="en-US" sz="1800" dirty="0" smtClean="0"/>
              <a:t>Backlash? at UIST conference</a:t>
            </a:r>
          </a:p>
          <a:p>
            <a:pPr lvl="2" eaLnBrk="1" hangingPunct="1">
              <a:lnSpc>
                <a:spcPct val="90000"/>
              </a:lnSpc>
            </a:pPr>
            <a:r>
              <a:rPr lang="en-US" sz="1600" dirty="0" smtClean="0"/>
              <a:t>Olsen, 2007: “Evaluating user interface systems research</a:t>
            </a:r>
            <a:r>
              <a:rPr lang="en-US" sz="1600" b="1" dirty="0" smtClean="0"/>
              <a:t>”</a:t>
            </a:r>
            <a:endParaRPr lang="en-US" sz="1600" dirty="0" smtClean="0"/>
          </a:p>
          <a:p>
            <a:pPr lvl="2" eaLnBrk="1" hangingPunct="1">
              <a:lnSpc>
                <a:spcPct val="90000"/>
              </a:lnSpc>
            </a:pPr>
            <a:r>
              <a:rPr lang="en-US" sz="1600" dirty="0" smtClean="0"/>
              <a:t>But: Hartmann, </a:t>
            </a:r>
            <a:r>
              <a:rPr lang="en-US" sz="1600" dirty="0" err="1" smtClean="0"/>
              <a:t>Björn,Loren</a:t>
            </a:r>
            <a:r>
              <a:rPr lang="en-US" sz="1600" dirty="0" smtClean="0"/>
              <a:t> Yu, Abel Allison, </a:t>
            </a:r>
            <a:r>
              <a:rPr lang="en-US" sz="1600" dirty="0" err="1" smtClean="0"/>
              <a:t>Yeonsoo</a:t>
            </a:r>
            <a:r>
              <a:rPr lang="en-US" sz="1600" dirty="0" smtClean="0"/>
              <a:t> Yang, and Scott Klemmer. "</a:t>
            </a:r>
            <a:r>
              <a:rPr lang="en-US" sz="1600" dirty="0" smtClean="0">
                <a:hlinkClick r:id="rId5"/>
              </a:rPr>
              <a:t>Design As Exploration: Creating Interface Alternatives through Parallel Authoring and Runtime Tuning</a:t>
            </a:r>
            <a:r>
              <a:rPr lang="en-US" sz="1600" dirty="0" smtClean="0"/>
              <a:t>“, UIST 2008 Full Paper – </a:t>
            </a:r>
            <a:br>
              <a:rPr lang="en-US" sz="1600" dirty="0" smtClean="0"/>
            </a:br>
            <a:r>
              <a:rPr lang="en-US" sz="1600" b="1" dirty="0" smtClean="0"/>
              <a:t>Best Student Paper Award</a:t>
            </a:r>
          </a:p>
          <a:p>
            <a:pPr marL="1200150" lvl="3" indent="-211138" eaLnBrk="1" hangingPunct="1">
              <a:lnSpc>
                <a:spcPct val="90000"/>
              </a:lnSpc>
            </a:pPr>
            <a:r>
              <a:rPr lang="en-US" sz="1400" dirty="0" smtClean="0"/>
              <a:t>18 participants, within subjects,</a:t>
            </a:r>
            <a:br>
              <a:rPr lang="en-US" sz="1400" dirty="0" smtClean="0"/>
            </a:br>
            <a:r>
              <a:rPr lang="en-US" sz="1400" dirty="0" smtClean="0"/>
              <a:t>full interface vs. features removed, </a:t>
            </a:r>
            <a:br>
              <a:rPr lang="en-US" sz="1400" dirty="0" smtClean="0"/>
            </a:br>
            <a:r>
              <a:rPr lang="en-US" sz="1400" dirty="0" smtClean="0"/>
              <a:t>“(one-tailed, paired Student’s </a:t>
            </a:r>
            <a:br>
              <a:rPr lang="en-US" sz="1400" dirty="0" smtClean="0"/>
            </a:br>
            <a:r>
              <a:rPr lang="en-US" sz="1400" dirty="0" smtClean="0"/>
              <a:t>t-test; p &lt; 0.01)”</a:t>
            </a:r>
          </a:p>
          <a:p>
            <a:pPr marL="1200150" lvl="3" indent="-211138" eaLnBrk="1" hangingPunct="1">
              <a:lnSpc>
                <a:spcPct val="90000"/>
              </a:lnSpc>
            </a:pPr>
            <a:endParaRPr lang="en-US" sz="1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73109" y="142286"/>
            <a:ext cx="8509024" cy="1036391"/>
          </a:xfrm>
        </p:spPr>
        <p:txBody>
          <a:bodyPr/>
          <a:lstStyle/>
          <a:p>
            <a:r>
              <a:rPr lang="en-US" dirty="0" smtClean="0"/>
              <a:t>Our use of </a:t>
            </a:r>
            <a:r>
              <a:rPr lang="en-US" i="1" dirty="0" smtClean="0"/>
              <a:t>A vs. B</a:t>
            </a:r>
            <a:r>
              <a:rPr lang="en-US" dirty="0" smtClean="0"/>
              <a:t>  Study: </a:t>
            </a:r>
            <a:r>
              <a:rPr lang="en-US" dirty="0" err="1" smtClean="0"/>
              <a:t>Whyline</a:t>
            </a:r>
            <a:endParaRPr lang="en-US" dirty="0"/>
          </a:p>
        </p:txBody>
      </p:sp>
      <p:sp>
        <p:nvSpPr>
          <p:cNvPr id="8" name="Content Placeholder 7"/>
          <p:cNvSpPr>
            <a:spLocks noGrp="1"/>
          </p:cNvSpPr>
          <p:nvPr>
            <p:ph idx="1"/>
          </p:nvPr>
        </p:nvSpPr>
        <p:spPr>
          <a:xfrm>
            <a:off x="381000" y="1298992"/>
            <a:ext cx="8534400" cy="4760912"/>
          </a:xfrm>
        </p:spPr>
        <p:txBody>
          <a:bodyPr/>
          <a:lstStyle/>
          <a:p>
            <a:pPr>
              <a:lnSpc>
                <a:spcPct val="80000"/>
              </a:lnSpc>
            </a:pPr>
            <a:r>
              <a:rPr lang="en-US" dirty="0" smtClean="0"/>
              <a:t>PhD work of Andy Ko</a:t>
            </a:r>
          </a:p>
          <a:p>
            <a:pPr>
              <a:lnSpc>
                <a:spcPct val="80000"/>
              </a:lnSpc>
            </a:pPr>
            <a:r>
              <a:rPr lang="en-US" dirty="0" smtClean="0"/>
              <a:t>Allow users to directly ask “Why” and “Why not”</a:t>
            </a:r>
            <a:endParaRPr lang="en-US" dirty="0"/>
          </a:p>
        </p:txBody>
      </p:sp>
      <p:sp>
        <p:nvSpPr>
          <p:cNvPr id="2" name="Footer Placeholder 1"/>
          <p:cNvSpPr>
            <a:spLocks noGrp="1"/>
          </p:cNvSpPr>
          <p:nvPr>
            <p:ph type="ftr" sz="quarter" idx="11"/>
          </p:nvPr>
        </p:nvSpPr>
        <p:spPr/>
        <p:txBody>
          <a:bodyPr/>
          <a:lstStyle/>
          <a:p>
            <a:pPr>
              <a:defRPr/>
            </a:pPr>
            <a:r>
              <a:rPr lang="en-US" altLang="en-US" smtClean="0"/>
              <a:t>© 2017 -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33</a:t>
            </a:fld>
            <a:endParaRPr lang="en-US" altLang="en-US"/>
          </a:p>
        </p:txBody>
      </p:sp>
      <p:pic>
        <p:nvPicPr>
          <p:cNvPr id="351235" name="Picture 3">
            <a:hlinkClick r:id="rId3" action="ppaction://hlinkfile"/>
          </p:cNvPr>
          <p:cNvPicPr>
            <a:picLocks noChangeAspect="1" noChangeArrowheads="1"/>
          </p:cNvPicPr>
          <p:nvPr/>
        </p:nvPicPr>
        <p:blipFill>
          <a:blip r:embed="rId4" cstate="print"/>
          <a:srcRect/>
          <a:stretch>
            <a:fillRect/>
          </a:stretch>
        </p:blipFill>
        <p:spPr bwMode="auto">
          <a:xfrm>
            <a:off x="2182368" y="2279367"/>
            <a:ext cx="5653532" cy="4578633"/>
          </a:xfrm>
          <a:prstGeom prst="rect">
            <a:avLst/>
          </a:prstGeom>
          <a:noFill/>
          <a:ln w="9525">
            <a:noFill/>
            <a:miter lim="800000"/>
            <a:headEnd/>
            <a:tailEnd/>
          </a:ln>
          <a:effectLst/>
        </p:spPr>
      </p:pic>
    </p:spTree>
    <p:extLst>
      <p:ext uri="{BB962C8B-B14F-4D97-AF65-F5344CB8AC3E}">
        <p14:creationId xmlns:p14="http://schemas.microsoft.com/office/powerpoint/2010/main" val="1505669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0632" y="122238"/>
            <a:ext cx="7543800" cy="1020756"/>
          </a:xfrm>
        </p:spPr>
        <p:txBody>
          <a:bodyPr/>
          <a:lstStyle/>
          <a:p>
            <a:r>
              <a:rPr lang="en-US" sz="4000" dirty="0" err="1"/>
              <a:t>Whyline</a:t>
            </a:r>
            <a:r>
              <a:rPr lang="en-US" sz="4000" dirty="0"/>
              <a:t> User Studies</a:t>
            </a:r>
          </a:p>
        </p:txBody>
      </p:sp>
      <p:sp>
        <p:nvSpPr>
          <p:cNvPr id="353283" name="Rectangle 3"/>
          <p:cNvSpPr>
            <a:spLocks noGrp="1" noChangeArrowheads="1"/>
          </p:cNvSpPr>
          <p:nvPr>
            <p:ph idx="1"/>
          </p:nvPr>
        </p:nvSpPr>
        <p:spPr>
          <a:xfrm>
            <a:off x="240632" y="1142994"/>
            <a:ext cx="8903367" cy="4720389"/>
          </a:xfrm>
        </p:spPr>
        <p:txBody>
          <a:bodyPr/>
          <a:lstStyle/>
          <a:p>
            <a:r>
              <a:rPr lang="en-AU" sz="2800" dirty="0"/>
              <a:t>Initial study:</a:t>
            </a:r>
          </a:p>
          <a:p>
            <a:pPr marL="514350" lvl="1"/>
            <a:r>
              <a:rPr lang="en-AU" sz="2200" dirty="0" err="1"/>
              <a:t>Whyline</a:t>
            </a:r>
            <a:r>
              <a:rPr lang="en-AU" sz="2200" dirty="0"/>
              <a:t> with novices outperformed experts with Eclipse </a:t>
            </a:r>
          </a:p>
          <a:p>
            <a:pPr marL="514350" lvl="1"/>
            <a:r>
              <a:rPr lang="en-US" sz="2200" dirty="0"/>
              <a:t>Factor of </a:t>
            </a:r>
            <a:r>
              <a:rPr lang="en-US" sz="2200" dirty="0">
                <a:solidFill>
                  <a:schemeClr val="accent2"/>
                </a:solidFill>
              </a:rPr>
              <a:t>2.5</a:t>
            </a:r>
            <a:r>
              <a:rPr lang="en-US" sz="2200" dirty="0"/>
              <a:t> times faster</a:t>
            </a:r>
          </a:p>
          <a:p>
            <a:r>
              <a:rPr lang="en-AU" sz="2800" dirty="0" smtClean="0"/>
              <a:t>Formal </a:t>
            </a:r>
            <a:r>
              <a:rPr lang="en-AU" sz="2800" dirty="0"/>
              <a:t>study</a:t>
            </a:r>
            <a:r>
              <a:rPr lang="en-AU" sz="2800" dirty="0" smtClean="0"/>
              <a:t>:</a:t>
            </a:r>
          </a:p>
          <a:p>
            <a:pPr marL="454025" lvl="1"/>
            <a:r>
              <a:rPr lang="en-AU" sz="2200" dirty="0" smtClean="0"/>
              <a:t>Compared to </a:t>
            </a:r>
            <a:r>
              <a:rPr lang="en-AU" sz="2200" dirty="0" err="1" smtClean="0"/>
              <a:t>Whyline</a:t>
            </a:r>
            <a:r>
              <a:rPr lang="en-AU" sz="2200" dirty="0" smtClean="0"/>
              <a:t> with key features removed (rather than Eclipse)</a:t>
            </a:r>
          </a:p>
          <a:p>
            <a:pPr marL="457200" lvl="1" indent="-288925"/>
            <a:r>
              <a:rPr lang="en-AU" sz="2200" dirty="0" smtClean="0"/>
              <a:t>Tasks: 2 </a:t>
            </a:r>
            <a:r>
              <a:rPr lang="en-US" sz="2200" dirty="0" smtClean="0"/>
              <a:t>real bug reports from real open source system (</a:t>
            </a:r>
            <a:r>
              <a:rPr lang="en-US" sz="2200" dirty="0" err="1" smtClean="0"/>
              <a:t>ArgoUML</a:t>
            </a:r>
            <a:r>
              <a:rPr lang="en-US" sz="2200" dirty="0" smtClean="0"/>
              <a:t>)</a:t>
            </a:r>
            <a:endParaRPr lang="en-AU" sz="2200" dirty="0"/>
          </a:p>
          <a:p>
            <a:pPr marL="454025" lvl="1"/>
            <a:r>
              <a:rPr lang="en-AU" sz="2200" dirty="0" err="1" smtClean="0"/>
              <a:t>Whyline</a:t>
            </a:r>
            <a:r>
              <a:rPr lang="en-AU" sz="2200" dirty="0" smtClean="0"/>
              <a:t> was over </a:t>
            </a:r>
            <a:r>
              <a:rPr lang="en-AU" sz="2200" dirty="0" smtClean="0">
                <a:solidFill>
                  <a:schemeClr val="accent2"/>
                </a:solidFill>
              </a:rPr>
              <a:t>3</a:t>
            </a:r>
            <a:r>
              <a:rPr lang="en-AU" sz="2200" dirty="0" smtClean="0"/>
              <a:t> times </a:t>
            </a:r>
            <a:r>
              <a:rPr lang="en-AU" sz="2200" dirty="0"/>
              <a:t>as successful, in </a:t>
            </a:r>
            <a:r>
              <a:rPr lang="en-AU" sz="2200" dirty="0">
                <a:solidFill>
                  <a:schemeClr val="accent2"/>
                </a:solidFill>
              </a:rPr>
              <a:t>½</a:t>
            </a:r>
            <a:r>
              <a:rPr lang="en-AU" sz="2200" dirty="0"/>
              <a:t> of the </a:t>
            </a:r>
            <a:r>
              <a:rPr lang="en-AU" sz="2200" dirty="0" smtClean="0"/>
              <a:t>time</a:t>
            </a:r>
            <a:endParaRPr lang="en-AU" sz="2200" dirty="0"/>
          </a:p>
        </p:txBody>
      </p:sp>
      <p:pic>
        <p:nvPicPr>
          <p:cNvPr id="353284" name="Picture 4"/>
          <p:cNvPicPr>
            <a:picLocks noChangeAspect="1" noChangeArrowheads="1"/>
          </p:cNvPicPr>
          <p:nvPr/>
        </p:nvPicPr>
        <p:blipFill>
          <a:blip r:embed="rId3" cstate="print"/>
          <a:srcRect/>
          <a:stretch>
            <a:fillRect/>
          </a:stretch>
        </p:blipFill>
        <p:spPr bwMode="auto">
          <a:xfrm>
            <a:off x="1609043" y="4789715"/>
            <a:ext cx="7094730" cy="2068286"/>
          </a:xfrm>
          <a:prstGeom prst="rect">
            <a:avLst/>
          </a:prstGeom>
          <a:noFill/>
          <a:ln w="9525">
            <a:solidFill>
              <a:schemeClr val="accent1"/>
            </a:solidFill>
            <a:miter lim="800000"/>
            <a:headEnd/>
            <a:tailEnd/>
          </a:ln>
          <a:effectLst/>
        </p:spPr>
      </p:pic>
      <p:sp>
        <p:nvSpPr>
          <p:cNvPr id="2" name="Footer Placeholder 1"/>
          <p:cNvSpPr>
            <a:spLocks noGrp="1"/>
          </p:cNvSpPr>
          <p:nvPr>
            <p:ph type="ftr" sz="quarter" idx="11"/>
          </p:nvPr>
        </p:nvSpPr>
        <p:spPr/>
        <p:txBody>
          <a:bodyPr/>
          <a:lstStyle/>
          <a:p>
            <a:pPr>
              <a:defRPr/>
            </a:pPr>
            <a:r>
              <a:rPr lang="en-US" altLang="en-US" smtClean="0"/>
              <a:t>© 2017 -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34</a:t>
            </a:fld>
            <a:endParaRPr lang="en-US" altLang="en-US"/>
          </a:p>
        </p:txBody>
      </p:sp>
    </p:spTree>
    <p:extLst>
      <p:ext uri="{BB962C8B-B14F-4D97-AF65-F5344CB8AC3E}">
        <p14:creationId xmlns:p14="http://schemas.microsoft.com/office/powerpoint/2010/main" val="2885550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72D64241-5CA3-403A-A41D-35DD603362B3}" type="slidenum">
              <a:rPr lang="en-US" altLang="en-US" smtClean="0"/>
              <a:pPr/>
              <a:t>35</a:t>
            </a:fld>
            <a:endParaRPr lang="en-US" altLang="en-US" smtClean="0"/>
          </a:p>
        </p:txBody>
      </p:sp>
      <p:sp>
        <p:nvSpPr>
          <p:cNvPr id="27651" name="Rectangle 2"/>
          <p:cNvSpPr>
            <a:spLocks noGrp="1" noChangeArrowheads="1"/>
          </p:cNvSpPr>
          <p:nvPr>
            <p:ph type="title"/>
          </p:nvPr>
        </p:nvSpPr>
        <p:spPr>
          <a:xfrm>
            <a:off x="457200" y="122238"/>
            <a:ext cx="7543800" cy="1023937"/>
          </a:xfrm>
        </p:spPr>
        <p:txBody>
          <a:bodyPr/>
          <a:lstStyle/>
          <a:p>
            <a:pPr eaLnBrk="1" hangingPunct="1"/>
            <a:r>
              <a:rPr lang="en-US" smtClean="0"/>
              <a:t>Steven Clarke’s “Personas”</a:t>
            </a:r>
          </a:p>
        </p:txBody>
      </p:sp>
      <p:sp>
        <p:nvSpPr>
          <p:cNvPr id="27652" name="Rectangle 3"/>
          <p:cNvSpPr>
            <a:spLocks noGrp="1" noChangeArrowheads="1"/>
          </p:cNvSpPr>
          <p:nvPr>
            <p:ph type="body" idx="1"/>
          </p:nvPr>
        </p:nvSpPr>
        <p:spPr>
          <a:xfrm>
            <a:off x="244475" y="1195388"/>
            <a:ext cx="8899525" cy="5033962"/>
          </a:xfrm>
        </p:spPr>
        <p:txBody>
          <a:bodyPr/>
          <a:lstStyle/>
          <a:p>
            <a:pPr eaLnBrk="1" hangingPunct="1">
              <a:lnSpc>
                <a:spcPct val="80000"/>
              </a:lnSpc>
            </a:pPr>
            <a:r>
              <a:rPr lang="en-US" sz="2000" smtClean="0"/>
              <a:t>Classified types of programmers he felt were relevant to UI tests of Microsoft products (Clarke, 2004) (Stylos &amp; Clarke 2007)</a:t>
            </a:r>
          </a:p>
          <a:p>
            <a:pPr eaLnBrk="1" hangingPunct="1">
              <a:lnSpc>
                <a:spcPct val="80000"/>
              </a:lnSpc>
            </a:pPr>
            <a:r>
              <a:rPr lang="en-US" sz="2000" smtClean="0"/>
              <a:t>Capture different </a:t>
            </a:r>
            <a:r>
              <a:rPr lang="en-US" sz="2000" i="1" smtClean="0"/>
              <a:t>work styles</a:t>
            </a:r>
            <a:r>
              <a:rPr lang="en-US" sz="2000" smtClean="0"/>
              <a:t>, not experience or proficiency </a:t>
            </a:r>
          </a:p>
          <a:p>
            <a:pPr eaLnBrk="1" hangingPunct="1">
              <a:lnSpc>
                <a:spcPct val="80000"/>
              </a:lnSpc>
            </a:pPr>
            <a:r>
              <a:rPr lang="en-US" sz="2000" b="1" smtClean="0">
                <a:solidFill>
                  <a:schemeClr val="accent2"/>
                </a:solidFill>
              </a:rPr>
              <a:t>Systematic</a:t>
            </a:r>
            <a:r>
              <a:rPr lang="en-US" sz="2000" smtClean="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lnSpc>
                <a:spcPct val="80000"/>
              </a:lnSpc>
            </a:pPr>
            <a:r>
              <a:rPr lang="en-US" sz="2000" b="1" smtClean="0">
                <a:solidFill>
                  <a:schemeClr val="accent2"/>
                </a:solidFill>
              </a:rPr>
              <a:t>Opportunistic</a:t>
            </a:r>
            <a:r>
              <a:rPr lang="en-US" sz="2000" smtClean="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lnSpc>
                <a:spcPct val="80000"/>
              </a:lnSpc>
            </a:pPr>
            <a:r>
              <a:rPr lang="en-US" sz="2000" b="1" smtClean="0">
                <a:solidFill>
                  <a:schemeClr val="accent2"/>
                </a:solidFill>
              </a:rPr>
              <a:t>Pragmatic</a:t>
            </a:r>
            <a:r>
              <a:rPr lang="en-US" sz="2000" smtClean="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7653"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07B9AE33-A0CC-443E-9517-96684A542784}" type="slidenum">
              <a:rPr lang="en-US" altLang="en-US" smtClean="0"/>
              <a:pPr/>
              <a:t>36</a:t>
            </a:fld>
            <a:endParaRPr lang="en-US" altLang="en-US" smtClean="0"/>
          </a:p>
        </p:txBody>
      </p:sp>
      <p:sp>
        <p:nvSpPr>
          <p:cNvPr id="28675" name="Rectangle 2"/>
          <p:cNvSpPr>
            <a:spLocks noGrp="1" noChangeArrowheads="1"/>
          </p:cNvSpPr>
          <p:nvPr>
            <p:ph type="title"/>
          </p:nvPr>
        </p:nvSpPr>
        <p:spPr>
          <a:xfrm>
            <a:off x="457200" y="122238"/>
            <a:ext cx="7543800" cy="863600"/>
          </a:xfrm>
        </p:spPr>
        <p:txBody>
          <a:bodyPr/>
          <a:lstStyle/>
          <a:p>
            <a:pPr eaLnBrk="1" hangingPunct="1"/>
            <a:r>
              <a:rPr lang="en-US" sz="3500" dirty="0" smtClean="0"/>
              <a:t>Usability Evaluations of </a:t>
            </a:r>
            <a:r>
              <a:rPr lang="en-US" sz="3500" u="sng" dirty="0" smtClean="0"/>
              <a:t>APIs</a:t>
            </a:r>
          </a:p>
        </p:txBody>
      </p:sp>
      <p:sp>
        <p:nvSpPr>
          <p:cNvPr id="28676" name="Rectangle 3"/>
          <p:cNvSpPr>
            <a:spLocks noGrp="1" noChangeArrowheads="1"/>
          </p:cNvSpPr>
          <p:nvPr>
            <p:ph type="body" idx="1"/>
          </p:nvPr>
        </p:nvSpPr>
        <p:spPr>
          <a:xfrm>
            <a:off x="381000" y="1031875"/>
            <a:ext cx="8534400" cy="5703888"/>
          </a:xfrm>
        </p:spPr>
        <p:txBody>
          <a:bodyPr/>
          <a:lstStyle/>
          <a:p>
            <a:pPr eaLnBrk="1" hangingPunct="1">
              <a:lnSpc>
                <a:spcPct val="80000"/>
              </a:lnSpc>
            </a:pPr>
            <a:r>
              <a:rPr lang="en-US" sz="2600" smtClean="0"/>
              <a:t>PhD work of Jeff Stylos (extending Steven Clarke’s work)</a:t>
            </a:r>
          </a:p>
          <a:p>
            <a:pPr eaLnBrk="1" hangingPunct="1">
              <a:lnSpc>
                <a:spcPct val="80000"/>
              </a:lnSpc>
            </a:pPr>
            <a:r>
              <a:rPr lang="en-US" sz="2600" smtClean="0"/>
              <a:t>Which programming patterns are most usable?</a:t>
            </a:r>
          </a:p>
          <a:p>
            <a:pPr lvl="1" eaLnBrk="1" hangingPunct="1">
              <a:lnSpc>
                <a:spcPct val="80000"/>
              </a:lnSpc>
            </a:pPr>
            <a:r>
              <a:rPr lang="en-US" sz="2200" smtClean="0"/>
              <a:t>Default constructors</a:t>
            </a:r>
          </a:p>
          <a:p>
            <a:pPr lvl="1" eaLnBrk="1" hangingPunct="1">
              <a:lnSpc>
                <a:spcPct val="80000"/>
              </a:lnSpc>
            </a:pPr>
            <a:r>
              <a:rPr lang="en-US" sz="2200" smtClean="0"/>
              <a:t>Factory pattern</a:t>
            </a:r>
          </a:p>
          <a:p>
            <a:pPr lvl="1" eaLnBrk="1" hangingPunct="1">
              <a:lnSpc>
                <a:spcPct val="80000"/>
              </a:lnSpc>
            </a:pPr>
            <a:r>
              <a:rPr lang="en-US" sz="2200" smtClean="0"/>
              <a:t>Object design</a:t>
            </a:r>
          </a:p>
          <a:p>
            <a:pPr lvl="1" eaLnBrk="1" hangingPunct="1">
              <a:lnSpc>
                <a:spcPct val="80000"/>
              </a:lnSpc>
            </a:pPr>
            <a:r>
              <a:rPr lang="en-US" sz="2200" smtClean="0"/>
              <a:t>E-SOA APIs</a:t>
            </a:r>
          </a:p>
          <a:p>
            <a:pPr eaLnBrk="1" hangingPunct="1">
              <a:lnSpc>
                <a:spcPct val="80000"/>
              </a:lnSpc>
            </a:pPr>
            <a:r>
              <a:rPr lang="en-US" sz="2600" smtClean="0"/>
              <a:t>Measures: learnability, errors, preferences</a:t>
            </a:r>
          </a:p>
          <a:p>
            <a:pPr eaLnBrk="1" hangingPunct="1">
              <a:lnSpc>
                <a:spcPct val="80000"/>
              </a:lnSpc>
            </a:pPr>
            <a:r>
              <a:rPr lang="en-US" sz="2600" smtClean="0"/>
              <a:t>Expert and novice programmers</a:t>
            </a:r>
          </a:p>
          <a:p>
            <a:pPr eaLnBrk="1" hangingPunct="1">
              <a:lnSpc>
                <a:spcPct val="80000"/>
              </a:lnSpc>
            </a:pPr>
            <a:r>
              <a:rPr lang="en-US" sz="2600" smtClean="0"/>
              <a:t>Fix by:</a:t>
            </a:r>
          </a:p>
          <a:p>
            <a:pPr lvl="1" eaLnBrk="1" hangingPunct="1">
              <a:lnSpc>
                <a:spcPct val="80000"/>
              </a:lnSpc>
            </a:pPr>
            <a:r>
              <a:rPr lang="en-US" sz="2200" smtClean="0"/>
              <a:t>Changing APIs</a:t>
            </a:r>
          </a:p>
          <a:p>
            <a:pPr lvl="1" eaLnBrk="1" hangingPunct="1">
              <a:lnSpc>
                <a:spcPct val="80000"/>
              </a:lnSpc>
            </a:pPr>
            <a:r>
              <a:rPr lang="en-US" sz="2200" smtClean="0"/>
              <a:t>Changing documentation</a:t>
            </a:r>
          </a:p>
          <a:p>
            <a:pPr lvl="1" eaLnBrk="1" hangingPunct="1">
              <a:lnSpc>
                <a:spcPct val="80000"/>
              </a:lnSpc>
            </a:pPr>
            <a:r>
              <a:rPr lang="en-US" sz="2200" smtClean="0"/>
              <a:t>Better tools in IDEs</a:t>
            </a:r>
          </a:p>
          <a:p>
            <a:pPr lvl="2" eaLnBrk="1" hangingPunct="1">
              <a:lnSpc>
                <a:spcPct val="80000"/>
              </a:lnSpc>
            </a:pPr>
            <a:r>
              <a:rPr lang="en-US" smtClean="0"/>
              <a:t>E.g., use of Code completion</a:t>
            </a:r>
            <a:br>
              <a:rPr lang="en-US" smtClean="0"/>
            </a:br>
            <a:r>
              <a:rPr lang="en-US" smtClean="0"/>
              <a:t>(“IntelliSence”) for exploration</a:t>
            </a:r>
          </a:p>
        </p:txBody>
      </p:sp>
      <p:pic>
        <p:nvPicPr>
          <p:cNvPr id="28677" name="Picture 4"/>
          <p:cNvPicPr>
            <a:picLocks noChangeAspect="1" noChangeArrowheads="1"/>
          </p:cNvPicPr>
          <p:nvPr/>
        </p:nvPicPr>
        <p:blipFill>
          <a:blip r:embed="rId3" cstate="print"/>
          <a:srcRect/>
          <a:stretch>
            <a:fillRect/>
          </a:stretch>
        </p:blipFill>
        <p:spPr bwMode="auto">
          <a:xfrm>
            <a:off x="5334000" y="4953000"/>
            <a:ext cx="3810000" cy="1630363"/>
          </a:xfrm>
          <a:prstGeom prst="rect">
            <a:avLst/>
          </a:prstGeom>
          <a:noFill/>
          <a:ln w="9525">
            <a:noFill/>
            <a:miter lim="800000"/>
            <a:headEnd/>
            <a:tailEnd/>
          </a:ln>
        </p:spPr>
      </p:pic>
      <p:sp>
        <p:nvSpPr>
          <p:cNvPr id="28678" name="Footer Placeholder 5"/>
          <p:cNvSpPr>
            <a:spLocks noGrp="1"/>
          </p:cNvSpPr>
          <p:nvPr>
            <p:ph type="ftr" sz="quarter" idx="11"/>
          </p:nvPr>
        </p:nvSpPr>
        <p:spPr>
          <a:xfrm>
            <a:off x="3124200" y="6441140"/>
            <a:ext cx="2895600" cy="264459"/>
          </a:xfrm>
          <a:noFill/>
        </p:spPr>
        <p:txBody>
          <a:bodyPr/>
          <a:lstStyle/>
          <a:p>
            <a:r>
              <a:rPr lang="en-US" altLang="en-US" dirty="0" smtClean="0"/>
              <a:t>© 2017 - Brad Myers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BB72B96-F275-4F25-B512-81FBEED50E45}" type="slidenum">
              <a:rPr lang="en-US" altLang="en-US" smtClean="0"/>
              <a:pPr/>
              <a:t>37</a:t>
            </a:fld>
            <a:endParaRPr lang="en-US" altLang="en-US" smtClean="0"/>
          </a:p>
        </p:txBody>
      </p:sp>
      <p:sp>
        <p:nvSpPr>
          <p:cNvPr id="29699" name="Rectangle 2"/>
          <p:cNvSpPr>
            <a:spLocks noGrp="1" noChangeArrowheads="1"/>
          </p:cNvSpPr>
          <p:nvPr>
            <p:ph type="title"/>
          </p:nvPr>
        </p:nvSpPr>
        <p:spPr>
          <a:xfrm>
            <a:off x="457200" y="122238"/>
            <a:ext cx="7543800" cy="947737"/>
          </a:xfrm>
        </p:spPr>
        <p:txBody>
          <a:bodyPr/>
          <a:lstStyle/>
          <a:p>
            <a:pPr eaLnBrk="1" hangingPunct="1"/>
            <a:r>
              <a:rPr lang="en-US" sz="3500" dirty="0" smtClean="0"/>
              <a:t>“Factory” Pattern</a:t>
            </a:r>
          </a:p>
        </p:txBody>
      </p:sp>
      <p:sp>
        <p:nvSpPr>
          <p:cNvPr id="29700" name="Rectangle 3"/>
          <p:cNvSpPr>
            <a:spLocks noGrp="1" noChangeArrowheads="1"/>
          </p:cNvSpPr>
          <p:nvPr>
            <p:ph type="body" idx="1"/>
          </p:nvPr>
        </p:nvSpPr>
        <p:spPr>
          <a:xfrm>
            <a:off x="206375" y="1219200"/>
            <a:ext cx="8915400" cy="5638800"/>
          </a:xfrm>
        </p:spPr>
        <p:txBody>
          <a:bodyPr/>
          <a:lstStyle/>
          <a:p>
            <a:pPr eaLnBrk="1" hangingPunct="1">
              <a:lnSpc>
                <a:spcPct val="90000"/>
              </a:lnSpc>
            </a:pPr>
            <a:r>
              <a:rPr lang="en-US" sz="2100" smtClean="0"/>
              <a:t>(Ellis, Stylos, Myers 2007)</a:t>
            </a:r>
          </a:p>
          <a:p>
            <a:pPr eaLnBrk="1" hangingPunct="1">
              <a:lnSpc>
                <a:spcPct val="90000"/>
              </a:lnSpc>
            </a:pPr>
            <a:r>
              <a:rPr lang="en-US" sz="2100" smtClean="0"/>
              <a:t>Instead of “normal” creation: </a:t>
            </a:r>
            <a:r>
              <a:rPr lang="en-US" sz="1500" b="1" smtClean="0">
                <a:latin typeface="Courier New" pitchFamily="49" charset="0"/>
              </a:rPr>
              <a:t>Widget w </a:t>
            </a:r>
            <a:r>
              <a:rPr lang="en-US" sz="1500" b="1" smtClean="0">
                <a:latin typeface="Courier New" pitchFamily="49" charset="0"/>
                <a:ea typeface="Arial Unicode MS" pitchFamily="34" charset="-128"/>
                <a:cs typeface="Arial Unicode MS" pitchFamily="34" charset="-128"/>
              </a:rPr>
              <a:t>= new Widget();</a:t>
            </a:r>
            <a:endParaRPr lang="en-US" sz="1500" smtClean="0"/>
          </a:p>
          <a:p>
            <a:pPr eaLnBrk="1" hangingPunct="1">
              <a:lnSpc>
                <a:spcPct val="90000"/>
              </a:lnSpc>
            </a:pPr>
            <a:r>
              <a:rPr lang="en-US" sz="2100" smtClean="0"/>
              <a:t>Objects must be created by </a:t>
            </a:r>
            <a:r>
              <a:rPr lang="en-US" sz="2100" i="1" smtClean="0"/>
              <a:t>another</a:t>
            </a:r>
            <a:r>
              <a:rPr lang="en-US" sz="2100" smtClean="0"/>
              <a:t> class:</a:t>
            </a:r>
            <a:br>
              <a:rPr lang="en-US" sz="2100" smtClean="0"/>
            </a:br>
            <a:r>
              <a:rPr lang="en-US" sz="1500" b="1" smtClean="0">
                <a:latin typeface="Courier New" pitchFamily="49" charset="0"/>
              </a:rPr>
              <a:t>AbstractFactory f =  AbstractFactory.getDefault();</a:t>
            </a:r>
            <a:br>
              <a:rPr lang="en-US" sz="1500" b="1" smtClean="0">
                <a:latin typeface="Courier New" pitchFamily="49" charset="0"/>
              </a:rPr>
            </a:br>
            <a:r>
              <a:rPr lang="en-US" sz="1500" b="1" smtClean="0">
                <a:latin typeface="Courier New" pitchFamily="49" charset="0"/>
              </a:rPr>
              <a:t>Widget w = f.createWidget();</a:t>
            </a:r>
          </a:p>
          <a:p>
            <a:pPr eaLnBrk="1" hangingPunct="1">
              <a:lnSpc>
                <a:spcPct val="90000"/>
              </a:lnSpc>
            </a:pPr>
            <a:r>
              <a:rPr lang="en-US" sz="2100" smtClean="0"/>
              <a:t>Used frequently in Java (&gt;61) and .Net (&gt;13) and SAP</a:t>
            </a:r>
          </a:p>
          <a:p>
            <a:pPr eaLnBrk="1" hangingPunct="1">
              <a:lnSpc>
                <a:spcPct val="90000"/>
              </a:lnSpc>
            </a:pPr>
            <a:r>
              <a:rPr lang="en-US" sz="2100" smtClean="0"/>
              <a:t>Lab study with expert Java programmers</a:t>
            </a:r>
          </a:p>
          <a:p>
            <a:pPr lvl="1" eaLnBrk="1" hangingPunct="1">
              <a:lnSpc>
                <a:spcPct val="90000"/>
              </a:lnSpc>
            </a:pPr>
            <a:r>
              <a:rPr lang="en-US" sz="2000" smtClean="0"/>
              <a:t>Five programming and debugging tasks</a:t>
            </a:r>
          </a:p>
          <a:p>
            <a:pPr lvl="1" eaLnBrk="1" hangingPunct="1">
              <a:lnSpc>
                <a:spcPct val="90000"/>
              </a:lnSpc>
            </a:pPr>
            <a:r>
              <a:rPr lang="en-US" sz="2000" smtClean="0"/>
              <a:t>Within subject and between subject measures</a:t>
            </a:r>
          </a:p>
          <a:p>
            <a:pPr eaLnBrk="1" hangingPunct="1">
              <a:lnSpc>
                <a:spcPct val="90000"/>
              </a:lnSpc>
            </a:pPr>
            <a:r>
              <a:rPr lang="en-US" sz="2100" smtClean="0"/>
              <a:t>Results:</a:t>
            </a:r>
          </a:p>
          <a:p>
            <a:pPr lvl="1" eaLnBrk="1" hangingPunct="1">
              <a:lnSpc>
                <a:spcPct val="90000"/>
              </a:lnSpc>
            </a:pPr>
            <a:r>
              <a:rPr lang="en-US" sz="2000" smtClean="0"/>
              <a:t>When asked to design on “blank paper”, </a:t>
            </a:r>
            <a:r>
              <a:rPr lang="en-US" sz="2000" smtClean="0">
                <a:solidFill>
                  <a:schemeClr val="accent2"/>
                </a:solidFill>
              </a:rPr>
              <a:t>no one</a:t>
            </a:r>
            <a:r>
              <a:rPr lang="en-US" sz="2000" smtClean="0"/>
              <a:t> designed a factory</a:t>
            </a:r>
          </a:p>
          <a:p>
            <a:pPr lvl="1" eaLnBrk="1" hangingPunct="1">
              <a:lnSpc>
                <a:spcPct val="90000"/>
              </a:lnSpc>
            </a:pPr>
            <a:r>
              <a:rPr lang="en-US" sz="2000" smtClean="0"/>
              <a:t>Time to develop using factories took </a:t>
            </a:r>
            <a:r>
              <a:rPr lang="en-US" sz="2000" smtClean="0">
                <a:solidFill>
                  <a:schemeClr val="accent2"/>
                </a:solidFill>
              </a:rPr>
              <a:t>2.1 to 5.3 times longer</a:t>
            </a:r>
            <a:r>
              <a:rPr lang="en-US" sz="2000" smtClean="0"/>
              <a:t> compared to regular constructors (20:05 v 9:31, 7:10 v 1:20)</a:t>
            </a:r>
          </a:p>
          <a:p>
            <a:pPr lvl="1" eaLnBrk="1" hangingPunct="1">
              <a:lnSpc>
                <a:spcPct val="90000"/>
              </a:lnSpc>
            </a:pPr>
            <a:r>
              <a:rPr lang="en-US" sz="2000" smtClean="0"/>
              <a:t>All subjects had difficulties getting using factories in APIs</a:t>
            </a:r>
          </a:p>
          <a:p>
            <a:pPr eaLnBrk="1" hangingPunct="1">
              <a:lnSpc>
                <a:spcPct val="90000"/>
              </a:lnSpc>
            </a:pPr>
            <a:r>
              <a:rPr lang="en-US" sz="2100" smtClean="0"/>
              <a:t>Implications: avoid the factory pattern!</a:t>
            </a:r>
          </a:p>
        </p:txBody>
      </p:sp>
      <p:sp>
        <p:nvSpPr>
          <p:cNvPr id="29701"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782F3E7E-97F1-489A-A5F8-A848E34E7E2C}" type="slidenum">
              <a:rPr lang="en-US" altLang="en-US" smtClean="0"/>
              <a:pPr/>
              <a:t>38</a:t>
            </a:fld>
            <a:endParaRPr lang="en-US" altLang="en-US" smtClean="0"/>
          </a:p>
        </p:txBody>
      </p:sp>
      <p:sp>
        <p:nvSpPr>
          <p:cNvPr id="2052" name="Rectangle 2"/>
          <p:cNvSpPr>
            <a:spLocks noGrp="1" noChangeArrowheads="1"/>
          </p:cNvSpPr>
          <p:nvPr>
            <p:ph type="title"/>
          </p:nvPr>
        </p:nvSpPr>
        <p:spPr>
          <a:xfrm>
            <a:off x="457200" y="122238"/>
            <a:ext cx="7543800" cy="1063625"/>
          </a:xfrm>
        </p:spPr>
        <p:txBody>
          <a:bodyPr/>
          <a:lstStyle/>
          <a:p>
            <a:pPr eaLnBrk="1" hangingPunct="1"/>
            <a:r>
              <a:rPr lang="en-US" sz="3500" smtClean="0"/>
              <a:t>Object Method Placement</a:t>
            </a:r>
          </a:p>
        </p:txBody>
      </p:sp>
      <p:sp>
        <p:nvSpPr>
          <p:cNvPr id="2053" name="Rectangle 3"/>
          <p:cNvSpPr>
            <a:spLocks noGrp="1" noChangeArrowheads="1"/>
          </p:cNvSpPr>
          <p:nvPr>
            <p:ph type="body" idx="1"/>
          </p:nvPr>
        </p:nvSpPr>
        <p:spPr>
          <a:xfrm>
            <a:off x="457200" y="1373188"/>
            <a:ext cx="8229600" cy="3417887"/>
          </a:xfrm>
        </p:spPr>
        <p:txBody>
          <a:bodyPr/>
          <a:lstStyle/>
          <a:p>
            <a:pPr eaLnBrk="1" hangingPunct="1">
              <a:lnSpc>
                <a:spcPct val="90000"/>
              </a:lnSpc>
            </a:pPr>
            <a:r>
              <a:rPr lang="en-US" sz="2100" smtClean="0"/>
              <a:t>(Stylos &amp; Myers, 2008)</a:t>
            </a:r>
          </a:p>
          <a:p>
            <a:pPr eaLnBrk="1" hangingPunct="1">
              <a:lnSpc>
                <a:spcPct val="90000"/>
              </a:lnSpc>
            </a:pPr>
            <a:r>
              <a:rPr lang="en-US" sz="2100" smtClean="0"/>
              <a:t>Where to put functions when doing object-oriented design of APIs</a:t>
            </a:r>
          </a:p>
          <a:p>
            <a:pPr lvl="1" eaLnBrk="1" hangingPunct="1">
              <a:lnSpc>
                <a:spcPct val="90000"/>
              </a:lnSpc>
            </a:pPr>
            <a:r>
              <a:rPr lang="en-US" sz="2000" b="1" smtClean="0">
                <a:latin typeface="Courier New" pitchFamily="49" charset="0"/>
              </a:rPr>
              <a:t>mail_Server.send( mail_Message )</a:t>
            </a:r>
            <a:r>
              <a:rPr lang="en-US" sz="2000" smtClean="0"/>
              <a:t/>
            </a:r>
            <a:br>
              <a:rPr lang="en-US" sz="2000" smtClean="0"/>
            </a:br>
            <a:r>
              <a:rPr lang="en-US" sz="2000" i="1" smtClean="0"/>
              <a:t>vs.</a:t>
            </a:r>
            <a:br>
              <a:rPr lang="en-US" sz="2000" i="1" smtClean="0"/>
            </a:br>
            <a:r>
              <a:rPr lang="en-US" sz="2000" b="1" smtClean="0">
                <a:latin typeface="Courier New" pitchFamily="49" charset="0"/>
              </a:rPr>
              <a:t>mail_Message.send( mail_Server  )</a:t>
            </a:r>
          </a:p>
          <a:p>
            <a:pPr eaLnBrk="1" hangingPunct="1">
              <a:lnSpc>
                <a:spcPct val="90000"/>
              </a:lnSpc>
            </a:pPr>
            <a:r>
              <a:rPr lang="en-US" sz="2100" smtClean="0"/>
              <a:t>When desired method is on the class that they start with, users were between </a:t>
            </a:r>
            <a:r>
              <a:rPr lang="en-US" sz="2100" smtClean="0">
                <a:solidFill>
                  <a:schemeClr val="accent2"/>
                </a:solidFill>
              </a:rPr>
              <a:t>2.4</a:t>
            </a:r>
            <a:r>
              <a:rPr lang="en-US" sz="2100" smtClean="0"/>
              <a:t> and </a:t>
            </a:r>
            <a:r>
              <a:rPr lang="en-US" sz="2100" smtClean="0">
                <a:solidFill>
                  <a:schemeClr val="accent2"/>
                </a:solidFill>
              </a:rPr>
              <a:t>11.2</a:t>
            </a:r>
            <a:r>
              <a:rPr lang="en-US" sz="2100" smtClean="0"/>
              <a:t> </a:t>
            </a:r>
            <a:r>
              <a:rPr lang="en-US" sz="2100" smtClean="0">
                <a:solidFill>
                  <a:schemeClr val="accent2"/>
                </a:solidFill>
              </a:rPr>
              <a:t>times faster</a:t>
            </a:r>
            <a:r>
              <a:rPr lang="en-US" sz="2100" smtClean="0"/>
              <a:t> </a:t>
            </a:r>
            <a:r>
              <a:rPr lang="en-US" sz="1700" i="1" smtClean="0"/>
              <a:t>(p &lt; 0.05)</a:t>
            </a:r>
            <a:endParaRPr lang="en-US" sz="2100" smtClean="0"/>
          </a:p>
          <a:p>
            <a:pPr eaLnBrk="1" hangingPunct="1">
              <a:lnSpc>
                <a:spcPct val="90000"/>
              </a:lnSpc>
            </a:pPr>
            <a:r>
              <a:rPr lang="en-US" sz="2100" smtClean="0"/>
              <a:t>Starting class can be predicted based on user’s tasks</a:t>
            </a:r>
          </a:p>
        </p:txBody>
      </p:sp>
      <p:sp>
        <p:nvSpPr>
          <p:cNvPr id="2054" name="Footer Placeholder 5"/>
          <p:cNvSpPr>
            <a:spLocks noGrp="1"/>
          </p:cNvSpPr>
          <p:nvPr>
            <p:ph type="ftr" sz="quarter" idx="11"/>
          </p:nvPr>
        </p:nvSpPr>
        <p:spPr>
          <a:noFill/>
        </p:spPr>
        <p:txBody>
          <a:bodyPr/>
          <a:lstStyle/>
          <a:p>
            <a:r>
              <a:rPr lang="en-US" altLang="en-US" smtClean="0"/>
              <a:t>© 2017 - Brad Myers</a:t>
            </a:r>
          </a:p>
        </p:txBody>
      </p:sp>
      <p:graphicFrame>
        <p:nvGraphicFramePr>
          <p:cNvPr id="2050" name="Object 4"/>
          <p:cNvGraphicFramePr>
            <a:graphicFrameLocks noChangeAspect="1"/>
          </p:cNvGraphicFramePr>
          <p:nvPr>
            <p:extLst>
              <p:ext uri="{D42A27DB-BD31-4B8C-83A1-F6EECF244321}">
                <p14:modId xmlns:p14="http://schemas.microsoft.com/office/powerpoint/2010/main" val="3253230387"/>
              </p:ext>
            </p:extLst>
          </p:nvPr>
        </p:nvGraphicFramePr>
        <p:xfrm>
          <a:off x="1882775" y="4486275"/>
          <a:ext cx="4964113" cy="2371725"/>
        </p:xfrm>
        <a:graphic>
          <a:graphicData uri="http://schemas.openxmlformats.org/presentationml/2006/ole">
            <mc:AlternateContent xmlns:mc="http://schemas.openxmlformats.org/markup-compatibility/2006">
              <mc:Choice xmlns:v="urn:schemas-microsoft-com:vml" Requires="v">
                <p:oleObj spid="_x0000_s2056" name="Chart" r:id="rId5" imgW="4905375" imgH="2343150" progId="Excel.Chart.8">
                  <p:embed/>
                </p:oleObj>
              </mc:Choice>
              <mc:Fallback>
                <p:oleObj name="Chart" r:id="rId5" imgW="4905375" imgH="2343150"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775" y="4486275"/>
                        <a:ext cx="49641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2238"/>
            <a:ext cx="7543800" cy="944562"/>
          </a:xfrm>
        </p:spPr>
        <p:txBody>
          <a:bodyPr/>
          <a:lstStyle/>
          <a:p>
            <a:r>
              <a:rPr lang="en-US" smtClean="0"/>
              <a:t>Examples from HASD</a:t>
            </a:r>
          </a:p>
        </p:txBody>
      </p:sp>
      <p:sp>
        <p:nvSpPr>
          <p:cNvPr id="3" name="Content Placeholder 2"/>
          <p:cNvSpPr>
            <a:spLocks noGrp="1"/>
          </p:cNvSpPr>
          <p:nvPr>
            <p:ph idx="1"/>
          </p:nvPr>
        </p:nvSpPr>
        <p:spPr>
          <a:xfrm>
            <a:off x="419100" y="1143000"/>
            <a:ext cx="8724900" cy="4987925"/>
          </a:xfrm>
        </p:spPr>
        <p:txBody>
          <a:bodyPr/>
          <a:lstStyle/>
          <a:p>
            <a:pPr>
              <a:defRPr/>
            </a:pPr>
            <a:r>
              <a:rPr lang="en-US" dirty="0" smtClean="0"/>
              <a:t>05-899D: Human Aspects of Software Development (HASD), Spring 2011</a:t>
            </a:r>
          </a:p>
          <a:p>
            <a:pPr lvl="1">
              <a:defRPr/>
            </a:pPr>
            <a:r>
              <a:rPr lang="en-US" sz="2400" dirty="0" smtClean="0">
                <a:ea typeface="+mn-ea"/>
                <a:cs typeface="+mn-cs"/>
                <a:hlinkClick r:id="rId2"/>
              </a:rPr>
              <a:t>http://www.cs.cmu.edu/~bam/uicourse/2011hasd/</a:t>
            </a:r>
            <a:endParaRPr lang="en-US" sz="2400" dirty="0" smtClean="0">
              <a:ea typeface="+mn-ea"/>
              <a:cs typeface="+mn-cs"/>
            </a:endParaRPr>
          </a:p>
          <a:p>
            <a:pPr>
              <a:defRPr/>
            </a:pPr>
            <a:r>
              <a:rPr lang="en-US" dirty="0" smtClean="0"/>
              <a:t>CI, then tool, then usability evaluations</a:t>
            </a:r>
          </a:p>
          <a:p>
            <a:pPr>
              <a:defRPr/>
            </a:pPr>
            <a:r>
              <a:rPr lang="en-US" dirty="0" smtClean="0"/>
              <a:t>Comprehensive reading list:</a:t>
            </a:r>
            <a:br>
              <a:rPr lang="en-US" dirty="0" smtClean="0"/>
            </a:br>
            <a:r>
              <a:rPr lang="en-US" sz="1400" dirty="0" smtClean="0">
                <a:hlinkClick r:id="rId3"/>
              </a:rPr>
              <a:t>https://docs.google.com/document/pub?id=1jHrF42YuL7Vy8YArJ48NU8bLCN1jJqXSWvHWTQwoAfg</a:t>
            </a:r>
            <a:endParaRPr lang="en-US" sz="1400" dirty="0" smtClean="0"/>
          </a:p>
          <a:p>
            <a:pPr lvl="1">
              <a:defRPr/>
            </a:pPr>
            <a:r>
              <a:rPr lang="en-US" dirty="0" smtClean="0">
                <a:ea typeface="+mn-ea"/>
                <a:cs typeface="+mn-cs"/>
              </a:rPr>
              <a:t>See especially:</a:t>
            </a:r>
          </a:p>
          <a:p>
            <a:pPr lvl="2">
              <a:defRPr/>
            </a:pPr>
            <a:r>
              <a:rPr lang="en-US" dirty="0" smtClean="0">
                <a:ea typeface="+mn-ea"/>
                <a:cs typeface="+mn-cs"/>
                <a:hlinkClick r:id="rId3"/>
              </a:rPr>
              <a:t>2.1.2 Conducting HCI studies</a:t>
            </a:r>
            <a:endParaRPr lang="en-US" dirty="0" smtClean="0">
              <a:ea typeface="+mn-ea"/>
              <a:cs typeface="+mn-cs"/>
            </a:endParaRPr>
          </a:p>
          <a:p>
            <a:pPr lvl="2">
              <a:defRPr/>
            </a:pPr>
            <a:r>
              <a:rPr lang="en-US" dirty="0" smtClean="0">
                <a:ea typeface="+mn-ea"/>
                <a:cs typeface="+mn-cs"/>
                <a:hlinkClick r:id="rId3"/>
              </a:rPr>
              <a:t>2.2 Research Methods for Studies of Developers</a:t>
            </a:r>
            <a:endParaRPr lang="en-US" dirty="0" smtClean="0">
              <a:ea typeface="+mn-ea"/>
              <a:cs typeface="+mn-cs"/>
            </a:endParaRPr>
          </a:p>
          <a:p>
            <a:pPr lvl="2">
              <a:defRPr/>
            </a:pPr>
            <a:endParaRPr lang="en-US" dirty="0" smtClean="0">
              <a:ea typeface="+mn-ea"/>
              <a:cs typeface="+mn-cs"/>
            </a:endParaRPr>
          </a:p>
          <a:p>
            <a:pPr lvl="2">
              <a:defRPr/>
            </a:pPr>
            <a:endParaRPr lang="en-US" dirty="0" smtClean="0">
              <a:ea typeface="+mn-ea"/>
              <a:cs typeface="+mn-cs"/>
            </a:endParaRPr>
          </a:p>
          <a:p>
            <a:pPr lvl="2">
              <a:defRPr/>
            </a:pPr>
            <a:endParaRPr lang="en-US" dirty="0" smtClean="0">
              <a:ea typeface="+mn-ea"/>
              <a:cs typeface="+mn-cs"/>
            </a:endParaRPr>
          </a:p>
          <a:p>
            <a:pPr>
              <a:defRPr/>
            </a:pPr>
            <a:endParaRPr lang="en-US" dirty="0"/>
          </a:p>
        </p:txBody>
      </p:sp>
      <p:sp>
        <p:nvSpPr>
          <p:cNvPr id="30724" name="Footer Placeholder 3"/>
          <p:cNvSpPr>
            <a:spLocks noGrp="1"/>
          </p:cNvSpPr>
          <p:nvPr>
            <p:ph type="ftr" sz="quarter" idx="11"/>
          </p:nvPr>
        </p:nvSpPr>
        <p:spPr>
          <a:noFill/>
        </p:spPr>
        <p:txBody>
          <a:bodyPr/>
          <a:lstStyle/>
          <a:p>
            <a:r>
              <a:rPr lang="en-US" altLang="en-US" smtClean="0"/>
              <a:t>© 2017 - Brad Myers</a:t>
            </a:r>
          </a:p>
        </p:txBody>
      </p:sp>
      <p:sp>
        <p:nvSpPr>
          <p:cNvPr id="30725" name="Slide Number Placeholder 4"/>
          <p:cNvSpPr>
            <a:spLocks noGrp="1"/>
          </p:cNvSpPr>
          <p:nvPr>
            <p:ph type="sldNum" sz="quarter" idx="12"/>
          </p:nvPr>
        </p:nvSpPr>
        <p:spPr>
          <a:noFill/>
        </p:spPr>
        <p:txBody>
          <a:bodyPr/>
          <a:lstStyle/>
          <a:p>
            <a:fld id="{6B195A6A-9FAC-4B84-96D0-F4C63B0E343D}" type="slidenum">
              <a:rPr lang="en-US" altLang="en-US" smtClean="0"/>
              <a:pPr/>
              <a:t>39</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0DACE579-0B7D-43DD-901D-9A8E2442D304}" type="slidenum">
              <a:rPr lang="en-US" altLang="en-US" smtClean="0"/>
              <a:pPr/>
              <a:t>4</a:t>
            </a:fld>
            <a:endParaRPr lang="en-US" altLang="en-US" smtClean="0"/>
          </a:p>
        </p:txBody>
      </p:sp>
      <p:sp>
        <p:nvSpPr>
          <p:cNvPr id="8195" name="Rectangle 2"/>
          <p:cNvSpPr>
            <a:spLocks noGrp="1" noChangeArrowheads="1"/>
          </p:cNvSpPr>
          <p:nvPr>
            <p:ph type="title"/>
          </p:nvPr>
        </p:nvSpPr>
        <p:spPr>
          <a:xfrm>
            <a:off x="457200" y="122238"/>
            <a:ext cx="7543800" cy="923925"/>
          </a:xfrm>
        </p:spPr>
        <p:txBody>
          <a:bodyPr/>
          <a:lstStyle/>
          <a:p>
            <a:pPr eaLnBrk="1" hangingPunct="1"/>
            <a:r>
              <a:rPr lang="en-US" smtClean="0"/>
              <a:t>Readings and Homeworks </a:t>
            </a:r>
          </a:p>
        </p:txBody>
      </p:sp>
      <p:sp>
        <p:nvSpPr>
          <p:cNvPr id="8196" name="Rectangle 3"/>
          <p:cNvSpPr>
            <a:spLocks noGrp="1" noChangeArrowheads="1"/>
          </p:cNvSpPr>
          <p:nvPr>
            <p:ph type="body" idx="1"/>
          </p:nvPr>
        </p:nvSpPr>
        <p:spPr>
          <a:xfrm>
            <a:off x="212725" y="1136650"/>
            <a:ext cx="8650288" cy="5099050"/>
          </a:xfrm>
        </p:spPr>
        <p:txBody>
          <a:bodyPr/>
          <a:lstStyle/>
          <a:p>
            <a:pPr eaLnBrk="1" hangingPunct="1">
              <a:lnSpc>
                <a:spcPct val="90000"/>
              </a:lnSpc>
            </a:pPr>
            <a:r>
              <a:rPr lang="en-US" sz="2600" b="1" dirty="0" smtClean="0"/>
              <a:t>Schedule of readings:</a:t>
            </a:r>
          </a:p>
          <a:p>
            <a:pPr eaLnBrk="1" hangingPunct="1">
              <a:lnSpc>
                <a:spcPct val="90000"/>
              </a:lnSpc>
              <a:buFont typeface="Wingdings" pitchFamily="2" charset="2"/>
              <a:buNone/>
            </a:pPr>
            <a:r>
              <a:rPr lang="en-US" sz="1900" b="1" dirty="0" smtClean="0">
                <a:hlinkClick r:id="rId3"/>
              </a:rPr>
              <a:t>http://www.cs.cmu.edu/~bam/uicourse/830spring17/schedule.html</a:t>
            </a:r>
            <a:r>
              <a:rPr lang="en-US" sz="2000" b="1" dirty="0" smtClean="0"/>
              <a:t> </a:t>
            </a:r>
            <a:endParaRPr lang="en-US" sz="1600" b="1" dirty="0" smtClean="0"/>
          </a:p>
          <a:p>
            <a:pPr lvl="1" eaLnBrk="1" hangingPunct="1">
              <a:lnSpc>
                <a:spcPct val="90000"/>
              </a:lnSpc>
            </a:pPr>
            <a:r>
              <a:rPr lang="en-US" sz="2200" b="1" dirty="0" smtClean="0"/>
              <a:t>Course schedule is tentative</a:t>
            </a:r>
          </a:p>
          <a:p>
            <a:pPr lvl="1" eaLnBrk="1" hangingPunct="1">
              <a:lnSpc>
                <a:spcPct val="90000"/>
              </a:lnSpc>
            </a:pPr>
            <a:r>
              <a:rPr lang="en-US" sz="2200" b="1" dirty="0" smtClean="0"/>
              <a:t>Note </a:t>
            </a:r>
            <a:r>
              <a:rPr lang="en-US" sz="2200" b="1" i="1" dirty="0" smtClean="0"/>
              <a:t>required </a:t>
            </a:r>
            <a:r>
              <a:rPr lang="en-US" sz="2200" b="1" dirty="0" smtClean="0"/>
              <a:t>readings</a:t>
            </a:r>
          </a:p>
          <a:p>
            <a:pPr lvl="1" eaLnBrk="1" hangingPunct="1">
              <a:lnSpc>
                <a:spcPct val="90000"/>
              </a:lnSpc>
            </a:pPr>
            <a:r>
              <a:rPr lang="en-US" sz="2200" b="1" dirty="0" smtClean="0"/>
              <a:t>Student-presented material at end</a:t>
            </a:r>
          </a:p>
          <a:p>
            <a:pPr lvl="1" eaLnBrk="1" hangingPunct="1">
              <a:lnSpc>
                <a:spcPct val="90000"/>
              </a:lnSpc>
            </a:pPr>
            <a:r>
              <a:rPr lang="en-US" sz="2200" b="1" dirty="0" smtClean="0"/>
              <a:t>CMU-only, use CMU network or VPN</a:t>
            </a:r>
          </a:p>
          <a:p>
            <a:pPr lvl="1" eaLnBrk="1" hangingPunct="1">
              <a:lnSpc>
                <a:spcPct val="90000"/>
              </a:lnSpc>
              <a:buFont typeface="Wingdings" pitchFamily="2" charset="2"/>
              <a:buNone/>
            </a:pPr>
            <a:endParaRPr lang="en-US" sz="2200" b="1" dirty="0" smtClean="0"/>
          </a:p>
          <a:p>
            <a:pPr eaLnBrk="1" hangingPunct="1">
              <a:lnSpc>
                <a:spcPct val="90000"/>
              </a:lnSpc>
            </a:pPr>
            <a:r>
              <a:rPr lang="en-US" sz="2600" b="1" dirty="0" err="1" smtClean="0"/>
              <a:t>Homeworks</a:t>
            </a:r>
            <a:endParaRPr lang="en-US" sz="2600" b="1" dirty="0" smtClean="0"/>
          </a:p>
          <a:p>
            <a:pPr eaLnBrk="1" hangingPunct="1">
              <a:lnSpc>
                <a:spcPct val="90000"/>
              </a:lnSpc>
              <a:buFont typeface="Wingdings" pitchFamily="2" charset="2"/>
              <a:buNone/>
            </a:pPr>
            <a:r>
              <a:rPr lang="en-US" sz="1900" b="1" dirty="0" smtClean="0">
                <a:hlinkClick r:id="rId4"/>
              </a:rPr>
              <a:t>http://www.cs.cmu.edu/~bam/uicourse/830spring17/homeworks.html</a:t>
            </a:r>
            <a:endParaRPr lang="en-US" sz="1900" b="1" dirty="0" smtClean="0"/>
          </a:p>
          <a:p>
            <a:pPr lvl="1" eaLnBrk="1" hangingPunct="1">
              <a:lnSpc>
                <a:spcPct val="90000"/>
              </a:lnSpc>
            </a:pPr>
            <a:r>
              <a:rPr lang="en-US" sz="1900" b="1" dirty="0" smtClean="0"/>
              <a:t>No midterm or final</a:t>
            </a:r>
          </a:p>
          <a:p>
            <a:pPr lvl="1" eaLnBrk="1" hangingPunct="1">
              <a:lnSpc>
                <a:spcPct val="90000"/>
              </a:lnSpc>
            </a:pPr>
            <a:r>
              <a:rPr lang="en-US" sz="1900" b="1" dirty="0" smtClean="0"/>
              <a:t>Create a framework for UI software in Java for Swing</a:t>
            </a:r>
          </a:p>
          <a:p>
            <a:pPr lvl="1" eaLnBrk="1" hangingPunct="1">
              <a:lnSpc>
                <a:spcPct val="90000"/>
              </a:lnSpc>
            </a:pPr>
            <a:r>
              <a:rPr lang="en-US" sz="1900" b="1" dirty="0" smtClean="0"/>
              <a:t>Like Amulet / Garnet / </a:t>
            </a:r>
            <a:r>
              <a:rPr lang="en-US" sz="1900" b="1" dirty="0" err="1" smtClean="0"/>
              <a:t>SubArctic</a:t>
            </a:r>
            <a:r>
              <a:rPr lang="en-US" sz="1900" b="1" dirty="0" smtClean="0"/>
              <a:t> / Flash / Flex</a:t>
            </a:r>
          </a:p>
          <a:p>
            <a:pPr lvl="1" eaLnBrk="1" hangingPunct="1">
              <a:lnSpc>
                <a:spcPct val="90000"/>
              </a:lnSpc>
            </a:pPr>
            <a:r>
              <a:rPr lang="en-US" sz="1900" b="1" dirty="0" smtClean="0"/>
              <a:t>No project</a:t>
            </a:r>
          </a:p>
          <a:p>
            <a:pPr lvl="1" eaLnBrk="1" hangingPunct="1">
              <a:lnSpc>
                <a:spcPct val="90000"/>
              </a:lnSpc>
            </a:pPr>
            <a:r>
              <a:rPr lang="en-US" sz="1900" b="1" dirty="0" smtClean="0"/>
              <a:t>Harder in the middle</a:t>
            </a:r>
          </a:p>
        </p:txBody>
      </p:sp>
      <p:sp>
        <p:nvSpPr>
          <p:cNvPr id="2" name="Footer Placeholder 1"/>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04CAD7B-E6D3-47D0-85F8-4E89F4F24068}" type="slidenum">
              <a:rPr lang="en-US" altLang="en-US" smtClean="0"/>
              <a:pPr/>
              <a:t>40</a:t>
            </a:fld>
            <a:endParaRPr lang="en-US" altLang="en-US" smtClean="0"/>
          </a:p>
        </p:txBody>
      </p:sp>
      <p:sp>
        <p:nvSpPr>
          <p:cNvPr id="31747" name="Rectangle 2"/>
          <p:cNvSpPr>
            <a:spLocks noGrp="1" noChangeArrowheads="1"/>
          </p:cNvSpPr>
          <p:nvPr>
            <p:ph type="title"/>
          </p:nvPr>
        </p:nvSpPr>
        <p:spPr/>
        <p:txBody>
          <a:bodyPr/>
          <a:lstStyle/>
          <a:p>
            <a:pPr eaLnBrk="1" hangingPunct="1"/>
            <a:r>
              <a:rPr lang="en-US" smtClean="0"/>
              <a:t>Summary</a:t>
            </a:r>
          </a:p>
        </p:txBody>
      </p:sp>
      <p:sp>
        <p:nvSpPr>
          <p:cNvPr id="31748" name="Rectangle 3"/>
          <p:cNvSpPr>
            <a:spLocks noGrp="1" noChangeArrowheads="1"/>
          </p:cNvSpPr>
          <p:nvPr>
            <p:ph type="body" idx="1"/>
          </p:nvPr>
        </p:nvSpPr>
        <p:spPr/>
        <p:txBody>
          <a:bodyPr/>
          <a:lstStyle/>
          <a:p>
            <a:pPr eaLnBrk="1" hangingPunct="1"/>
            <a:r>
              <a:rPr lang="en-US" dirty="0" smtClean="0"/>
              <a:t>CIs and Iterative Design to help </a:t>
            </a:r>
            <a:r>
              <a:rPr lang="en-US" i="1" dirty="0" smtClean="0"/>
              <a:t>design and</a:t>
            </a:r>
            <a:r>
              <a:rPr lang="en-US" dirty="0" smtClean="0"/>
              <a:t> </a:t>
            </a:r>
            <a:r>
              <a:rPr lang="en-US" i="1" dirty="0" smtClean="0"/>
              <a:t>develop</a:t>
            </a:r>
            <a:r>
              <a:rPr lang="en-US" dirty="0" smtClean="0"/>
              <a:t> better tools</a:t>
            </a:r>
          </a:p>
          <a:p>
            <a:pPr eaLnBrk="1" hangingPunct="1"/>
            <a:r>
              <a:rPr lang="en-US" dirty="0" smtClean="0"/>
              <a:t>User testing is still the “gold standard” for user interface tools</a:t>
            </a:r>
          </a:p>
          <a:p>
            <a:pPr eaLnBrk="1" hangingPunct="1"/>
            <a:r>
              <a:rPr lang="en-US" smtClean="0"/>
              <a:t>HE and CD are useful for evaluations</a:t>
            </a:r>
          </a:p>
        </p:txBody>
      </p:sp>
      <p:sp>
        <p:nvSpPr>
          <p:cNvPr id="31749"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FEA14974-7C5A-45AF-94D1-5DD6DD662BE1}" type="slidenum">
              <a:rPr lang="en-US" altLang="en-US" smtClean="0"/>
              <a:pPr/>
              <a:t>5</a:t>
            </a:fld>
            <a:endParaRPr lang="en-US" altLang="en-US" smtClean="0"/>
          </a:p>
        </p:txBody>
      </p:sp>
      <p:sp>
        <p:nvSpPr>
          <p:cNvPr id="9219" name="Rectangle 2"/>
          <p:cNvSpPr>
            <a:spLocks noGrp="1" noChangeArrowheads="1"/>
          </p:cNvSpPr>
          <p:nvPr>
            <p:ph type="title"/>
          </p:nvPr>
        </p:nvSpPr>
        <p:spPr/>
        <p:txBody>
          <a:bodyPr/>
          <a:lstStyle/>
          <a:p>
            <a:pPr eaLnBrk="1" hangingPunct="1"/>
            <a:r>
              <a:rPr lang="en-US" smtClean="0"/>
              <a:t>What is this class about?</a:t>
            </a:r>
          </a:p>
        </p:txBody>
      </p:sp>
      <p:sp>
        <p:nvSpPr>
          <p:cNvPr id="9220" name="Rectangle 3"/>
          <p:cNvSpPr>
            <a:spLocks noGrp="1" noChangeArrowheads="1"/>
          </p:cNvSpPr>
          <p:nvPr>
            <p:ph type="body" idx="1"/>
          </p:nvPr>
        </p:nvSpPr>
        <p:spPr>
          <a:xfrm>
            <a:off x="228600" y="1600200"/>
            <a:ext cx="8610600" cy="5029200"/>
          </a:xfrm>
        </p:spPr>
        <p:txBody>
          <a:bodyPr/>
          <a:lstStyle/>
          <a:p>
            <a:pPr eaLnBrk="1" hangingPunct="1"/>
            <a:r>
              <a:rPr lang="en-US" sz="2600" smtClean="0"/>
              <a:t>“User Interface Software”</a:t>
            </a:r>
          </a:p>
          <a:p>
            <a:pPr lvl="1" eaLnBrk="1" hangingPunct="1"/>
            <a:r>
              <a:rPr lang="en-US" sz="2200" smtClean="0"/>
              <a:t>All the software that </a:t>
            </a:r>
            <a:r>
              <a:rPr lang="en-US" sz="2200" smtClean="0">
                <a:solidFill>
                  <a:schemeClr val="accent2"/>
                </a:solidFill>
              </a:rPr>
              <a:t>implements</a:t>
            </a:r>
            <a:r>
              <a:rPr lang="en-US" sz="2200" i="1" smtClean="0"/>
              <a:t> </a:t>
            </a:r>
            <a:r>
              <a:rPr lang="en-US" sz="2200" smtClean="0"/>
              <a:t>the </a:t>
            </a:r>
            <a:r>
              <a:rPr lang="en-US" sz="2200" smtClean="0">
                <a:solidFill>
                  <a:schemeClr val="accent2"/>
                </a:solidFill>
              </a:rPr>
              <a:t>user interface</a:t>
            </a:r>
          </a:p>
          <a:p>
            <a:pPr lvl="1" eaLnBrk="1" hangingPunct="1"/>
            <a:r>
              <a:rPr lang="en-US" sz="2200" smtClean="0"/>
              <a:t>“User Interface” = The part of an application that a person (user) can see or interact with (look + feel)</a:t>
            </a:r>
          </a:p>
          <a:p>
            <a:pPr lvl="1" eaLnBrk="1" hangingPunct="1"/>
            <a:r>
              <a:rPr lang="en-US" sz="2200" smtClean="0"/>
              <a:t>Often distinguished from the “functionality” (back-end) implementation</a:t>
            </a:r>
          </a:p>
          <a:p>
            <a:pPr lvl="1" eaLnBrk="1" hangingPunct="1"/>
            <a:r>
              <a:rPr lang="en-US" sz="2200" smtClean="0"/>
              <a:t>“Implements” – course will cover how to code a design once you already have the design</a:t>
            </a:r>
          </a:p>
          <a:p>
            <a:pPr lvl="2" eaLnBrk="1" hangingPunct="1"/>
            <a:r>
              <a:rPr lang="en-US" sz="2100" smtClean="0"/>
              <a:t>Not covering the design process or UI evaluations</a:t>
            </a:r>
          </a:p>
          <a:p>
            <a:pPr lvl="3" eaLnBrk="1" hangingPunct="1"/>
            <a:r>
              <a:rPr lang="en-US" sz="1800" smtClean="0"/>
              <a:t>(Except that we will cover design &amp; prototyping tools, &amp; eval. of tools)</a:t>
            </a:r>
          </a:p>
          <a:p>
            <a:pPr eaLnBrk="1" hangingPunct="1"/>
            <a:r>
              <a:rPr lang="en-US" sz="2600" smtClean="0"/>
              <a:t>User Interface Software </a:t>
            </a:r>
            <a:r>
              <a:rPr lang="en-US" sz="2600" smtClean="0">
                <a:solidFill>
                  <a:schemeClr val="accent2"/>
                </a:solidFill>
              </a:rPr>
              <a:t>Tools</a:t>
            </a:r>
          </a:p>
          <a:p>
            <a:pPr lvl="1" eaLnBrk="1" hangingPunct="1"/>
            <a:r>
              <a:rPr lang="en-US" sz="2200" smtClean="0"/>
              <a:t>Ways to help programmers create user interface software</a:t>
            </a:r>
          </a:p>
        </p:txBody>
      </p:sp>
      <p:sp>
        <p:nvSpPr>
          <p:cNvPr id="9221"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B33BA735-04A2-41D4-B431-7D8D913DE849}" type="slidenum">
              <a:rPr lang="en-US" altLang="en-US" smtClean="0"/>
              <a:pPr/>
              <a:t>6</a:t>
            </a:fld>
            <a:endParaRPr lang="en-US" altLang="en-US" smtClean="0"/>
          </a:p>
        </p:txBody>
      </p:sp>
      <p:sp>
        <p:nvSpPr>
          <p:cNvPr id="10243" name="Rectangle 2"/>
          <p:cNvSpPr>
            <a:spLocks noGrp="1" noChangeArrowheads="1"/>
          </p:cNvSpPr>
          <p:nvPr>
            <p:ph type="title"/>
          </p:nvPr>
        </p:nvSpPr>
        <p:spPr>
          <a:xfrm>
            <a:off x="457200" y="122238"/>
            <a:ext cx="7543800" cy="903287"/>
          </a:xfrm>
        </p:spPr>
        <p:txBody>
          <a:bodyPr/>
          <a:lstStyle/>
          <a:p>
            <a:pPr eaLnBrk="1" hangingPunct="1"/>
            <a:r>
              <a:rPr lang="en-US" smtClean="0"/>
              <a:t>Examples of UI Software Tools</a:t>
            </a:r>
          </a:p>
        </p:txBody>
      </p:sp>
      <p:sp>
        <p:nvSpPr>
          <p:cNvPr id="10244" name="Rectangle 3"/>
          <p:cNvSpPr>
            <a:spLocks noGrp="1" noChangeArrowheads="1"/>
          </p:cNvSpPr>
          <p:nvPr>
            <p:ph type="body" idx="1"/>
          </p:nvPr>
        </p:nvSpPr>
        <p:spPr>
          <a:xfrm>
            <a:off x="457200" y="1238250"/>
            <a:ext cx="8229600" cy="5319713"/>
          </a:xfrm>
        </p:spPr>
        <p:txBody>
          <a:bodyPr/>
          <a:lstStyle/>
          <a:p>
            <a:pPr eaLnBrk="1" hangingPunct="1">
              <a:lnSpc>
                <a:spcPct val="80000"/>
              </a:lnSpc>
            </a:pPr>
            <a:r>
              <a:rPr lang="en-US" sz="1500" dirty="0" smtClean="0"/>
              <a:t>Names</a:t>
            </a:r>
          </a:p>
          <a:p>
            <a:pPr lvl="1" eaLnBrk="1" hangingPunct="1">
              <a:lnSpc>
                <a:spcPct val="80000"/>
              </a:lnSpc>
            </a:pPr>
            <a:r>
              <a:rPr lang="en-US" sz="1300" dirty="0" smtClean="0"/>
              <a:t>Toolkits, Development Kits, SDKs, APIs, Libraries, Interface Builders, </a:t>
            </a:r>
            <a:r>
              <a:rPr lang="en-US" sz="1300" dirty="0" err="1" smtClean="0"/>
              <a:t>Prototypers</a:t>
            </a:r>
            <a:r>
              <a:rPr lang="en-US" sz="1300" dirty="0" smtClean="0"/>
              <a:t>, Frameworks, UIMS, UIDE, …</a:t>
            </a:r>
          </a:p>
          <a:p>
            <a:pPr eaLnBrk="1" hangingPunct="1">
              <a:lnSpc>
                <a:spcPct val="80000"/>
              </a:lnSpc>
            </a:pPr>
            <a:r>
              <a:rPr lang="en-US" sz="1500" dirty="0" smtClean="0"/>
              <a:t>See a list: </a:t>
            </a:r>
            <a:r>
              <a:rPr lang="en-US" sz="1500" u="sng" dirty="0" smtClean="0">
                <a:hlinkClick r:id="rId3"/>
              </a:rPr>
              <a:t>http://goo.gl/bv3JK</a:t>
            </a:r>
            <a:r>
              <a:rPr lang="en-US" sz="1500" dirty="0" smtClean="0"/>
              <a:t>  -- we will update this list!</a:t>
            </a:r>
          </a:p>
          <a:p>
            <a:pPr eaLnBrk="1" hangingPunct="1">
              <a:lnSpc>
                <a:spcPct val="80000"/>
              </a:lnSpc>
            </a:pPr>
            <a:r>
              <a:rPr lang="en-US" sz="1500" dirty="0" smtClean="0"/>
              <a:t>APIs for UI development:</a:t>
            </a:r>
          </a:p>
          <a:p>
            <a:pPr lvl="1" eaLnBrk="1" hangingPunct="1">
              <a:lnSpc>
                <a:spcPct val="80000"/>
              </a:lnSpc>
            </a:pPr>
            <a:r>
              <a:rPr lang="en-US" sz="1300" dirty="0" smtClean="0"/>
              <a:t>Microsoft Foundation Classes, </a:t>
            </a:r>
            <a:r>
              <a:rPr lang="en-US" sz="1300" dirty="0" err="1" smtClean="0"/>
              <a:t>.Net</a:t>
            </a:r>
            <a:r>
              <a:rPr lang="en-US" sz="1300" dirty="0" smtClean="0"/>
              <a:t>, </a:t>
            </a:r>
            <a:r>
              <a:rPr lang="en-US" sz="1300" dirty="0" err="1" smtClean="0"/>
              <a:t>wx</a:t>
            </a:r>
            <a:r>
              <a:rPr lang="en-US" sz="1300" dirty="0" smtClean="0"/>
              <a:t>-Python</a:t>
            </a:r>
          </a:p>
          <a:p>
            <a:pPr lvl="1" eaLnBrk="1" hangingPunct="1">
              <a:lnSpc>
                <a:spcPct val="80000"/>
              </a:lnSpc>
            </a:pPr>
            <a:r>
              <a:rPr lang="en-US" sz="1300" dirty="0" smtClean="0"/>
              <a:t>Java AWT, Swing, Android UI classes</a:t>
            </a:r>
          </a:p>
          <a:p>
            <a:pPr lvl="1" eaLnBrk="1" hangingPunct="1">
              <a:lnSpc>
                <a:spcPct val="80000"/>
              </a:lnSpc>
            </a:pPr>
            <a:r>
              <a:rPr lang="en-US" sz="1300" dirty="0" smtClean="0"/>
              <a:t>Apple Cocoa, Carbon</a:t>
            </a:r>
          </a:p>
          <a:p>
            <a:pPr lvl="1" eaLnBrk="1" hangingPunct="1">
              <a:lnSpc>
                <a:spcPct val="80000"/>
              </a:lnSpc>
            </a:pPr>
            <a:r>
              <a:rPr lang="en-US" sz="1300" dirty="0" smtClean="0"/>
              <a:t>Eclipse SWT</a:t>
            </a:r>
          </a:p>
          <a:p>
            <a:pPr eaLnBrk="1" hangingPunct="1">
              <a:lnSpc>
                <a:spcPct val="80000"/>
              </a:lnSpc>
            </a:pPr>
            <a:r>
              <a:rPr lang="en-US" sz="1500" dirty="0" smtClean="0"/>
              <a:t>Interactive tools </a:t>
            </a:r>
          </a:p>
          <a:p>
            <a:pPr lvl="1" eaLnBrk="1" hangingPunct="1">
              <a:lnSpc>
                <a:spcPct val="80000"/>
              </a:lnSpc>
            </a:pPr>
            <a:r>
              <a:rPr lang="en-US" sz="1300" dirty="0" smtClean="0"/>
              <a:t>Visual Basic </a:t>
            </a:r>
            <a:r>
              <a:rPr lang="en-US" sz="1300" dirty="0" err="1" smtClean="0"/>
              <a:t>.Net</a:t>
            </a:r>
            <a:endParaRPr lang="en-US" sz="1300" dirty="0" smtClean="0"/>
          </a:p>
          <a:p>
            <a:pPr lvl="1" eaLnBrk="1" hangingPunct="1">
              <a:lnSpc>
                <a:spcPct val="80000"/>
              </a:lnSpc>
            </a:pPr>
            <a:r>
              <a:rPr lang="en-US" sz="1300" dirty="0" smtClean="0"/>
              <a:t>Adobe Flash Professional, Adobe Catalyst, Prototypes like </a:t>
            </a:r>
            <a:r>
              <a:rPr lang="en-US" sz="1300" dirty="0" err="1" smtClean="0"/>
              <a:t>Axure</a:t>
            </a:r>
            <a:r>
              <a:rPr lang="en-US" sz="1300" dirty="0" smtClean="0"/>
              <a:t>, </a:t>
            </a:r>
            <a:r>
              <a:rPr lang="en-US" sz="1300" dirty="0" err="1" smtClean="0"/>
              <a:t>Balsamiq</a:t>
            </a:r>
            <a:endParaRPr lang="en-US" sz="1300" dirty="0" smtClean="0"/>
          </a:p>
          <a:p>
            <a:pPr eaLnBrk="1" hangingPunct="1">
              <a:lnSpc>
                <a:spcPct val="80000"/>
              </a:lnSpc>
            </a:pPr>
            <a:r>
              <a:rPr lang="en-US" sz="1500" dirty="0" smtClean="0"/>
              <a:t>Programming Languages focused on UI development</a:t>
            </a:r>
          </a:p>
          <a:p>
            <a:pPr lvl="1" eaLnBrk="1" hangingPunct="1">
              <a:lnSpc>
                <a:spcPct val="80000"/>
              </a:lnSpc>
            </a:pPr>
            <a:r>
              <a:rPr lang="en-US" sz="1300" dirty="0" smtClean="0"/>
              <a:t>JavaScript, </a:t>
            </a:r>
            <a:r>
              <a:rPr lang="en-US" sz="1300" dirty="0" err="1" smtClean="0"/>
              <a:t>php</a:t>
            </a:r>
            <a:r>
              <a:rPr lang="en-US" sz="1300" dirty="0" smtClean="0"/>
              <a:t> language, html, …</a:t>
            </a:r>
          </a:p>
          <a:p>
            <a:pPr lvl="1" eaLnBrk="1" hangingPunct="1">
              <a:lnSpc>
                <a:spcPct val="80000"/>
              </a:lnSpc>
            </a:pPr>
            <a:r>
              <a:rPr lang="en-US" sz="1300" dirty="0" smtClean="0"/>
              <a:t>Adobe’s ActionScript (for Flash)</a:t>
            </a:r>
          </a:p>
          <a:p>
            <a:pPr eaLnBrk="1" hangingPunct="1">
              <a:lnSpc>
                <a:spcPct val="80000"/>
              </a:lnSpc>
            </a:pPr>
            <a:r>
              <a:rPr lang="en-US" sz="1500" dirty="0" smtClean="0"/>
              <a:t>2-D and 3-D graphics models for UIs</a:t>
            </a:r>
          </a:p>
          <a:p>
            <a:pPr eaLnBrk="1" hangingPunct="1">
              <a:lnSpc>
                <a:spcPct val="80000"/>
              </a:lnSpc>
            </a:pPr>
            <a:r>
              <a:rPr lang="en-US" sz="1500" dirty="0" smtClean="0"/>
              <a:t>Research systems:</a:t>
            </a:r>
          </a:p>
          <a:p>
            <a:pPr lvl="1" eaLnBrk="1" hangingPunct="1">
              <a:lnSpc>
                <a:spcPct val="80000"/>
              </a:lnSpc>
            </a:pPr>
            <a:r>
              <a:rPr lang="en-US" sz="1300" dirty="0" smtClean="0"/>
              <a:t>Garnet</a:t>
            </a:r>
          </a:p>
          <a:p>
            <a:pPr lvl="1" eaLnBrk="1" hangingPunct="1">
              <a:lnSpc>
                <a:spcPct val="80000"/>
              </a:lnSpc>
            </a:pPr>
            <a:r>
              <a:rPr lang="en-US" sz="1300" dirty="0" smtClean="0"/>
              <a:t>Amulet</a:t>
            </a:r>
          </a:p>
          <a:p>
            <a:pPr lvl="1" eaLnBrk="1" hangingPunct="1">
              <a:lnSpc>
                <a:spcPct val="80000"/>
              </a:lnSpc>
            </a:pPr>
            <a:r>
              <a:rPr lang="en-US" sz="1300" dirty="0" err="1" smtClean="0"/>
              <a:t>subArctic</a:t>
            </a:r>
            <a:endParaRPr lang="en-US" sz="1300" dirty="0" smtClean="0"/>
          </a:p>
          <a:p>
            <a:pPr lvl="1" eaLnBrk="1" hangingPunct="1">
              <a:lnSpc>
                <a:spcPct val="80000"/>
              </a:lnSpc>
            </a:pPr>
            <a:r>
              <a:rPr lang="en-US" sz="1300" dirty="0" err="1" smtClean="0"/>
              <a:t>ConstraintJS</a:t>
            </a:r>
            <a:r>
              <a:rPr lang="en-US" sz="1300" dirty="0" smtClean="0"/>
              <a:t> </a:t>
            </a:r>
          </a:p>
          <a:p>
            <a:pPr eaLnBrk="1" hangingPunct="1">
              <a:lnSpc>
                <a:spcPct val="80000"/>
              </a:lnSpc>
            </a:pPr>
            <a:r>
              <a:rPr lang="en-US" sz="1500" dirty="0" smtClean="0"/>
              <a:t>Web UI frameworks</a:t>
            </a:r>
          </a:p>
          <a:p>
            <a:pPr eaLnBrk="1" hangingPunct="1">
              <a:lnSpc>
                <a:spcPct val="80000"/>
              </a:lnSpc>
            </a:pPr>
            <a:r>
              <a:rPr lang="en-US" sz="1500" dirty="0" smtClean="0"/>
              <a:t>Service-Oriented Architecture (SOA) and other component frameworks</a:t>
            </a:r>
          </a:p>
        </p:txBody>
      </p:sp>
      <p:sp>
        <p:nvSpPr>
          <p:cNvPr id="10245"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BE12290F-9CA1-4EF7-B594-7285C766272A}" type="slidenum">
              <a:rPr lang="en-US" altLang="en-US" smtClean="0"/>
              <a:pPr/>
              <a:t>7</a:t>
            </a:fld>
            <a:endParaRPr lang="en-US" altLang="en-US" smtClean="0"/>
          </a:p>
        </p:txBody>
      </p:sp>
      <p:sp>
        <p:nvSpPr>
          <p:cNvPr id="11267" name="Rectangle 2"/>
          <p:cNvSpPr>
            <a:spLocks noGrp="1" noChangeArrowheads="1"/>
          </p:cNvSpPr>
          <p:nvPr>
            <p:ph type="title"/>
          </p:nvPr>
        </p:nvSpPr>
        <p:spPr/>
        <p:txBody>
          <a:bodyPr/>
          <a:lstStyle/>
          <a:p>
            <a:pPr eaLnBrk="1" hangingPunct="1"/>
            <a:r>
              <a:rPr lang="en-US" smtClean="0"/>
              <a:t>What Will We Cover?</a:t>
            </a:r>
          </a:p>
        </p:txBody>
      </p:sp>
      <p:sp>
        <p:nvSpPr>
          <p:cNvPr id="11268" name="Rectangle 3"/>
          <p:cNvSpPr>
            <a:spLocks noGrp="1" noChangeArrowheads="1"/>
          </p:cNvSpPr>
          <p:nvPr>
            <p:ph type="body" idx="1"/>
          </p:nvPr>
        </p:nvSpPr>
        <p:spPr>
          <a:xfrm>
            <a:off x="228600" y="1600200"/>
            <a:ext cx="8610600" cy="5029200"/>
          </a:xfrm>
        </p:spPr>
        <p:txBody>
          <a:bodyPr/>
          <a:lstStyle/>
          <a:p>
            <a:pPr eaLnBrk="1" hangingPunct="1"/>
            <a:r>
              <a:rPr lang="en-US" smtClean="0"/>
              <a:t>History of User Interface Software Tools</a:t>
            </a:r>
          </a:p>
          <a:p>
            <a:pPr lvl="1" eaLnBrk="1" hangingPunct="1"/>
            <a:r>
              <a:rPr lang="en-US" smtClean="0"/>
              <a:t>What has been tried</a:t>
            </a:r>
          </a:p>
          <a:p>
            <a:pPr lvl="1" eaLnBrk="1" hangingPunct="1"/>
            <a:r>
              <a:rPr lang="en-US" smtClean="0"/>
              <a:t>What worked and didn’t</a:t>
            </a:r>
          </a:p>
          <a:p>
            <a:pPr lvl="1" eaLnBrk="1" hangingPunct="1"/>
            <a:r>
              <a:rPr lang="en-US" smtClean="0"/>
              <a:t>Where the currently-popular techniques came from</a:t>
            </a:r>
          </a:p>
          <a:p>
            <a:pPr eaLnBrk="1" hangingPunct="1"/>
            <a:r>
              <a:rPr lang="en-US" smtClean="0"/>
              <a:t>Future of UI Software Tools</a:t>
            </a:r>
          </a:p>
          <a:p>
            <a:pPr lvl="1" eaLnBrk="1" hangingPunct="1"/>
            <a:r>
              <a:rPr lang="en-US" smtClean="0"/>
              <a:t>What is being investigated?</a:t>
            </a:r>
          </a:p>
          <a:p>
            <a:pPr lvl="1" eaLnBrk="1" hangingPunct="1"/>
            <a:r>
              <a:rPr lang="en-US" smtClean="0"/>
              <a:t>What are the current approaches</a:t>
            </a:r>
          </a:p>
          <a:p>
            <a:pPr lvl="1" eaLnBrk="1" hangingPunct="1"/>
            <a:r>
              <a:rPr lang="en-US" smtClean="0"/>
              <a:t>What are the challenges</a:t>
            </a:r>
          </a:p>
          <a:p>
            <a:pPr eaLnBrk="1" hangingPunct="1"/>
            <a:r>
              <a:rPr lang="en-US" smtClean="0"/>
              <a:t>How to evaluate tools</a:t>
            </a:r>
          </a:p>
          <a:p>
            <a:pPr lvl="1" eaLnBrk="1" hangingPunct="1"/>
            <a:r>
              <a:rPr lang="en-US" smtClean="0"/>
              <a:t>Good or bad</a:t>
            </a:r>
          </a:p>
        </p:txBody>
      </p:sp>
      <p:sp>
        <p:nvSpPr>
          <p:cNvPr id="11269"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A1DD1CDD-BA53-4B47-B0B0-E98C3F0629BC}" type="slidenum">
              <a:rPr lang="en-US" altLang="en-US" smtClean="0"/>
              <a:pPr/>
              <a:t>8</a:t>
            </a:fld>
            <a:endParaRPr lang="en-US" altLang="en-US" smtClean="0"/>
          </a:p>
        </p:txBody>
      </p:sp>
      <p:sp>
        <p:nvSpPr>
          <p:cNvPr id="12291" name="Rectangle 2"/>
          <p:cNvSpPr>
            <a:spLocks noGrp="1" noChangeArrowheads="1"/>
          </p:cNvSpPr>
          <p:nvPr>
            <p:ph type="title"/>
          </p:nvPr>
        </p:nvSpPr>
        <p:spPr/>
        <p:txBody>
          <a:bodyPr/>
          <a:lstStyle/>
          <a:p>
            <a:pPr eaLnBrk="1" hangingPunct="1"/>
            <a:r>
              <a:rPr lang="en-US" smtClean="0"/>
              <a:t>Homework 1</a:t>
            </a:r>
          </a:p>
        </p:txBody>
      </p:sp>
      <p:sp>
        <p:nvSpPr>
          <p:cNvPr id="12292" name="Rectangle 3"/>
          <p:cNvSpPr>
            <a:spLocks noGrp="1" noChangeArrowheads="1"/>
          </p:cNvSpPr>
          <p:nvPr>
            <p:ph type="body" idx="1"/>
          </p:nvPr>
        </p:nvSpPr>
        <p:spPr>
          <a:xfrm>
            <a:off x="457200" y="1719263"/>
            <a:ext cx="8493125" cy="4411662"/>
          </a:xfrm>
        </p:spPr>
        <p:txBody>
          <a:bodyPr/>
          <a:lstStyle/>
          <a:p>
            <a:pPr eaLnBrk="1" hangingPunct="1"/>
            <a:r>
              <a:rPr lang="en-US" sz="2000" dirty="0" smtClean="0">
                <a:hlinkClick r:id="rId3"/>
              </a:rPr>
              <a:t>http://www.cs.cmu.edu/~bam/uicourse/830spring17/homework_1.html</a:t>
            </a:r>
            <a:r>
              <a:rPr lang="en-US" sz="2000" dirty="0" smtClean="0"/>
              <a:t> </a:t>
            </a:r>
          </a:p>
          <a:p>
            <a:pPr eaLnBrk="1" hangingPunct="1"/>
            <a:r>
              <a:rPr lang="en-US" dirty="0" smtClean="0"/>
              <a:t>Assign tools to students</a:t>
            </a:r>
          </a:p>
          <a:p>
            <a:pPr lvl="1" eaLnBrk="1" hangingPunct="1"/>
            <a:r>
              <a:rPr lang="en-US" dirty="0" smtClean="0"/>
              <a:t>Spreadsheet with random order</a:t>
            </a:r>
          </a:p>
          <a:p>
            <a:pPr eaLnBrk="1" hangingPunct="1"/>
            <a:r>
              <a:rPr lang="en-US" dirty="0" smtClean="0"/>
              <a:t>Evaluate using HE, Cognitive Dimensions, or user testing</a:t>
            </a:r>
          </a:p>
          <a:p>
            <a:pPr eaLnBrk="1" hangingPunct="1"/>
            <a:r>
              <a:rPr lang="en-US" b="1" i="1" u="sng" dirty="0" smtClean="0"/>
              <a:t>Short</a:t>
            </a:r>
            <a:r>
              <a:rPr lang="en-US" dirty="0" smtClean="0"/>
              <a:t> presentations in class</a:t>
            </a:r>
          </a:p>
          <a:p>
            <a:pPr lvl="1" eaLnBrk="1" hangingPunct="1"/>
            <a:r>
              <a:rPr lang="en-US" dirty="0" smtClean="0"/>
              <a:t>Submit slides as PDFs in advance, so I can put them together on my machine</a:t>
            </a:r>
          </a:p>
          <a:p>
            <a:pPr eaLnBrk="1" hangingPunct="1"/>
            <a:endParaRPr lang="en-US" dirty="0" smtClean="0"/>
          </a:p>
        </p:txBody>
      </p:sp>
      <p:sp>
        <p:nvSpPr>
          <p:cNvPr id="12293" name="Footer Placeholder 4"/>
          <p:cNvSpPr>
            <a:spLocks noGrp="1"/>
          </p:cNvSpPr>
          <p:nvPr>
            <p:ph type="ftr" sz="quarter" idx="11"/>
          </p:nvPr>
        </p:nvSpPr>
        <p:spPr>
          <a:noFill/>
        </p:spPr>
        <p:txBody>
          <a:bodyPr/>
          <a:lstStyle/>
          <a:p>
            <a:r>
              <a:rPr lang="en-US" altLang="en-US" smtClean="0"/>
              <a:t>© 2017 - Brad Myers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Schedule Note</a:t>
            </a:r>
            <a:endParaRPr lang="en-US" dirty="0"/>
          </a:p>
        </p:txBody>
      </p:sp>
      <p:sp>
        <p:nvSpPr>
          <p:cNvPr id="3" name="Content Placeholder 2"/>
          <p:cNvSpPr>
            <a:spLocks noGrp="1"/>
          </p:cNvSpPr>
          <p:nvPr>
            <p:ph idx="1"/>
          </p:nvPr>
        </p:nvSpPr>
        <p:spPr/>
        <p:txBody>
          <a:bodyPr/>
          <a:lstStyle/>
          <a:p>
            <a:r>
              <a:rPr lang="en-US" dirty="0" smtClean="0"/>
              <a:t>Change date of class </a:t>
            </a:r>
            <a:r>
              <a:rPr lang="en-US" dirty="0"/>
              <a:t>on </a:t>
            </a:r>
            <a:r>
              <a:rPr lang="en-US" strike="sngStrike" dirty="0"/>
              <a:t>Tuesday</a:t>
            </a:r>
            <a:r>
              <a:rPr lang="en-US" strike="sngStrike" dirty="0" smtClean="0"/>
              <a:t>, Jan</a:t>
            </a:r>
            <a:r>
              <a:rPr lang="en-US" strike="sngStrike" dirty="0"/>
              <a:t>. 31, </a:t>
            </a:r>
            <a:r>
              <a:rPr lang="en-US" strike="sngStrike" dirty="0" smtClean="0"/>
              <a:t>2017</a:t>
            </a:r>
            <a:r>
              <a:rPr lang="en-US" dirty="0" smtClean="0"/>
              <a:t> ?</a:t>
            </a:r>
          </a:p>
          <a:p>
            <a:pPr lvl="2"/>
            <a:r>
              <a:rPr lang="en-US" dirty="0" smtClean="0"/>
              <a:t>2</a:t>
            </a:r>
            <a:r>
              <a:rPr lang="en-US" baseline="30000" dirty="0" smtClean="0"/>
              <a:t>nd</a:t>
            </a:r>
            <a:r>
              <a:rPr lang="en-US" dirty="0" smtClean="0"/>
              <a:t> day for </a:t>
            </a:r>
            <a:r>
              <a:rPr lang="en-US" dirty="0" smtClean="0">
                <a:hlinkClick r:id="rId2"/>
              </a:rPr>
              <a:t>presentations </a:t>
            </a:r>
            <a:r>
              <a:rPr lang="en-US" dirty="0" smtClean="0"/>
              <a:t>of homework 1</a:t>
            </a:r>
          </a:p>
          <a:p>
            <a:pPr lvl="1"/>
            <a:r>
              <a:rPr lang="en-US" dirty="0" smtClean="0"/>
              <a:t>Thursday, Jan 26, 3-4:30 (double length class?)</a:t>
            </a:r>
          </a:p>
          <a:p>
            <a:pPr lvl="1"/>
            <a:r>
              <a:rPr lang="en-US" dirty="0" smtClean="0"/>
              <a:t>Friday, Jan 27 at 9-10:30 or 9:30-11?</a:t>
            </a:r>
          </a:p>
          <a:p>
            <a:pPr lvl="1"/>
            <a:r>
              <a:rPr lang="en-US" dirty="0" smtClean="0"/>
              <a:t>Wednesday, Feb. 1 anytime except 12-1?</a:t>
            </a:r>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1535452541"/>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8982</TotalTime>
  <Words>2954</Words>
  <Application>Microsoft Office PowerPoint</Application>
  <PresentationFormat>On-screen Show (4:3)</PresentationFormat>
  <Paragraphs>496</Paragraphs>
  <Slides>40</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 Unicode MS</vt:lpstr>
      <vt:lpstr>ＭＳ Ｐゴシック</vt:lpstr>
      <vt:lpstr>宋体</vt:lpstr>
      <vt:lpstr>Arial</vt:lpstr>
      <vt:lpstr>Courier New</vt:lpstr>
      <vt:lpstr>Tahoma</vt:lpstr>
      <vt:lpstr>Verdana</vt:lpstr>
      <vt:lpstr>Wingdings</vt:lpstr>
      <vt:lpstr>lecture template_polo</vt:lpstr>
      <vt:lpstr>Chart</vt:lpstr>
      <vt:lpstr>05-830 Advanced User Interface Software </vt:lpstr>
      <vt:lpstr>Course: </vt:lpstr>
      <vt:lpstr>Instructor</vt:lpstr>
      <vt:lpstr>Readings and Homeworks </vt:lpstr>
      <vt:lpstr>What is this class about?</vt:lpstr>
      <vt:lpstr>Examples of UI Software Tools</vt:lpstr>
      <vt:lpstr>What Will We Cover?</vt:lpstr>
      <vt:lpstr>Homework 1</vt:lpstr>
      <vt:lpstr>Important Schedule Note</vt:lpstr>
      <vt:lpstr>Lecture 1:  Evaluating Tools </vt:lpstr>
      <vt:lpstr>How Can UI Tools be Evaluated?</vt:lpstr>
      <vt:lpstr>Stakeholders</vt:lpstr>
      <vt:lpstr>API Design Decisions</vt:lpstr>
      <vt:lpstr>API Design Decisions, cont.</vt:lpstr>
      <vt:lpstr>Who Are Developers?</vt:lpstr>
      <vt:lpstr>UI Evaluation of UI Software Tools: Some Usability Methods</vt:lpstr>
      <vt:lpstr>Dangers of Not Applying Human Centered Approaches</vt:lpstr>
      <vt:lpstr>Dangers of Not Applying Human Centered Approaches</vt:lpstr>
      <vt:lpstr>Product Lifecycle</vt:lpstr>
      <vt:lpstr>Design and Development</vt:lpstr>
      <vt:lpstr>Evaluation Methods</vt:lpstr>
      <vt:lpstr>Expert Analyses</vt:lpstr>
      <vt:lpstr>Heuristic Evaluation Method</vt:lpstr>
      <vt:lpstr>10 Basic Principles</vt:lpstr>
      <vt:lpstr>Cognitive Dimensions</vt:lpstr>
      <vt:lpstr>Our Use of Expert Analyses</vt:lpstr>
      <vt:lpstr>SAP’s NetWeaver® Gateway Developer Tools </vt:lpstr>
      <vt:lpstr>Usability Evaluations with users</vt:lpstr>
      <vt:lpstr>Example of Our Use</vt:lpstr>
      <vt:lpstr>Why Usability Analysis</vt:lpstr>
      <vt:lpstr>Formal A vs. B “User Studies”</vt:lpstr>
      <vt:lpstr>Examples of UI Tests</vt:lpstr>
      <vt:lpstr>Our use of A vs. B  Study: Whyline</vt:lpstr>
      <vt:lpstr>Whyline User Studies</vt:lpstr>
      <vt:lpstr>Steven Clarke’s “Personas”</vt:lpstr>
      <vt:lpstr>Usability Evaluations of APIs</vt:lpstr>
      <vt:lpstr>“Factory” Pattern</vt:lpstr>
      <vt:lpstr>Object Method Placement</vt:lpstr>
      <vt:lpstr>Examples from HASD</vt:lpstr>
      <vt:lpstr>Summary</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A. Myers</cp:lastModifiedBy>
  <cp:revision>95</cp:revision>
  <cp:lastPrinted>1601-01-01T00:00:00Z</cp:lastPrinted>
  <dcterms:created xsi:type="dcterms:W3CDTF">2001-06-15T20:03:27Z</dcterms:created>
  <dcterms:modified xsi:type="dcterms:W3CDTF">2017-01-16T18:33:46Z</dcterms:modified>
</cp:coreProperties>
</file>