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18"/>
  </p:notesMasterIdLst>
  <p:sldIdLst>
    <p:sldId id="256" r:id="rId2"/>
    <p:sldId id="257" r:id="rId3"/>
    <p:sldId id="268" r:id="rId4"/>
    <p:sldId id="258" r:id="rId5"/>
    <p:sldId id="259" r:id="rId6"/>
    <p:sldId id="260" r:id="rId7"/>
    <p:sldId id="261" r:id="rId8"/>
    <p:sldId id="262" r:id="rId9"/>
    <p:sldId id="270" r:id="rId10"/>
    <p:sldId id="263" r:id="rId11"/>
    <p:sldId id="264" r:id="rId12"/>
    <p:sldId id="265" r:id="rId13"/>
    <p:sldId id="266" r:id="rId14"/>
    <p:sldId id="267" r:id="rId15"/>
    <p:sldId id="272" r:id="rId16"/>
    <p:sldId id="271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88270" autoAdjust="0"/>
  </p:normalViewPr>
  <p:slideViewPr>
    <p:cSldViewPr>
      <p:cViewPr varScale="1">
        <p:scale>
          <a:sx n="66" d="100"/>
          <a:sy n="66" d="100"/>
        </p:scale>
        <p:origin x="-32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3" Type="http://schemas.openxmlformats.org/officeDocument/2006/relationships/slide" Target="slides/slide4.xml"/><Relationship Id="rId7" Type="http://schemas.openxmlformats.org/officeDocument/2006/relationships/slide" Target="slides/slide8.xml"/><Relationship Id="rId12" Type="http://schemas.openxmlformats.org/officeDocument/2006/relationships/slide" Target="slides/slide14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11" Type="http://schemas.openxmlformats.org/officeDocument/2006/relationships/slide" Target="slides/slide13.xml"/><Relationship Id="rId5" Type="http://schemas.openxmlformats.org/officeDocument/2006/relationships/slide" Target="slides/slide6.xml"/><Relationship Id="rId10" Type="http://schemas.openxmlformats.org/officeDocument/2006/relationships/slide" Target="slides/slide12.xml"/><Relationship Id="rId4" Type="http://schemas.openxmlformats.org/officeDocument/2006/relationships/slide" Target="slides/slide5.xml"/><Relationship Id="rId9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cs typeface="+mn-cs"/>
              </a:defRPr>
            </a:lvl1pPr>
          </a:lstStyle>
          <a:p>
            <a:pPr>
              <a:defRPr/>
            </a:pPr>
            <a:fld id="{AD29E141-4D0D-4BDD-85A6-1078BB001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F038A6-7474-497A-A2FD-9ED9620F475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1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5" name="Rectangle 42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" name="Rectangle 43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" name="Rectangle 44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" name="Rectangle 45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</p:grpSp>
      <p:pic>
        <p:nvPicPr>
          <p:cNvPr id="9" name="Picture 46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  <p:sp>
        <p:nvSpPr>
          <p:cNvPr id="1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BF18AC1C-A0A9-45D1-AC03-5911A2BF4F99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2013 -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DADB3-1732-4E22-98DB-A83993FD31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2013 -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E68BF-7F11-4322-A6D9-73D7EC7991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2013 -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AAD51-4B30-4233-92D2-08B62488F1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2013 - Brad Myers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4C1AD-185F-4793-94F5-2335B0C161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2013 - Brad Myers</a:t>
            </a: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AF15D-CD32-4D54-B76B-09F8C5FE77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398AF135-52B6-4AA4-8681-7FE0A5B56999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2013 - Brad Myers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07275-199C-48CE-B651-EA08F4CD01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2013 - Brad Myers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F0B50-4C57-41B9-87FD-FABBB89EF3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2013 - Brad Myers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D4D51-9B8C-4FA7-906B-88B29521E3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5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7" name="Group 44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357416" name="Rectangle 40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57417" name="Rectangle 41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57418" name="Rectangle 42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57419" name="Rectangle 43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573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10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73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1000">
                <a:cs typeface="+mn-cs"/>
              </a:defRPr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  <p:sp>
        <p:nvSpPr>
          <p:cNvPr id="3573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1000">
                <a:cs typeface="+mn-cs"/>
              </a:defRPr>
            </a:lvl1pPr>
          </a:lstStyle>
          <a:p>
            <a:pPr>
              <a:buFont typeface="Wingdings" pitchFamily="2" charset="2"/>
              <a:buNone/>
              <a:defRPr/>
            </a:pPr>
            <a:fld id="{75E395DE-72CD-458A-AC1F-49AAAAA5AF0A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file:///E:\ThingLab.wmv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file:///E:\Briar.wmv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bam\Documents\amulet\bin\testanimators.exe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emberjs.com/guides/object-model/computed-properties/" TargetMode="External"/><Relationship Id="rId2" Type="http://schemas.openxmlformats.org/officeDocument/2006/relationships/hyperlink" Target="http://emberjs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documentcloud.github.com/backbone/" TargetMode="External"/><Relationship Id="rId4" Type="http://schemas.openxmlformats.org/officeDocument/2006/relationships/hyperlink" Target="http://knockoutjs.com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NatProg/papers/UIST2012-oney-constraintJS-p229.pdf" TargetMode="External"/><Relationship Id="rId2" Type="http://schemas.openxmlformats.org/officeDocument/2006/relationships/hyperlink" Target="http://dl.acm.org/citation.cfm?doid=2380116.2380146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file:///E:\Garnet.wmv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0574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sz="4000" dirty="0" smtClean="0"/>
              <a:t>Lecture </a:t>
            </a:r>
            <a:r>
              <a:rPr lang="en-US" sz="4000" dirty="0" smtClean="0"/>
              <a:t>11: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Constraints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67000" y="4191000"/>
            <a:ext cx="6324600" cy="1752600"/>
          </a:xfrm>
        </p:spPr>
        <p:txBody>
          <a:bodyPr/>
          <a:lstStyle/>
          <a:p>
            <a:pPr eaLnBrk="1" hangingPunct="1"/>
            <a:r>
              <a:rPr lang="en-US" smtClean="0"/>
              <a:t>Brad Myers</a:t>
            </a:r>
          </a:p>
          <a:p>
            <a:pPr eaLnBrk="1" hangingPunct="1"/>
            <a:endParaRPr lang="en-US" sz="1200" smtClean="0"/>
          </a:p>
          <a:p>
            <a:pPr eaLnBrk="1" hangingPunct="1"/>
            <a:r>
              <a:rPr lang="en-US" sz="700" smtClean="0"/>
              <a:t/>
            </a:r>
            <a:br>
              <a:rPr lang="en-US" sz="700" smtClean="0"/>
            </a:br>
            <a:r>
              <a:rPr lang="en-US" smtClean="0">
                <a:solidFill>
                  <a:srgbClr val="6E0000"/>
                </a:solidFill>
              </a:rPr>
              <a:t> 05-830</a:t>
            </a:r>
            <a:br>
              <a:rPr lang="en-US" smtClean="0">
                <a:solidFill>
                  <a:srgbClr val="6E0000"/>
                </a:solidFill>
              </a:rPr>
            </a:br>
            <a:r>
              <a:rPr lang="en-US" smtClean="0">
                <a:solidFill>
                  <a:srgbClr val="6E0000"/>
                </a:solidFill>
              </a:rPr>
              <a:t>Advanced User Interface Software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BF18AC1C-A0A9-45D1-AC03-5911A2BF4F99}" type="slidenum">
              <a:rPr lang="en-US" smtClean="0"/>
              <a:pPr>
                <a:buFont typeface="Wingdings" pitchFamily="2" charset="2"/>
                <a:buNone/>
                <a:defRPr/>
              </a:pPr>
              <a:t>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Two-Way (Multi-way) Constraints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650288" cy="46085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From </a:t>
            </a:r>
            <a:r>
              <a:rPr lang="en-US" sz="2800" dirty="0" err="1" smtClean="0"/>
              <a:t>ThingLab</a:t>
            </a:r>
            <a:r>
              <a:rPr lang="en-US" sz="2800" dirty="0" smtClean="0"/>
              <a:t> (~1979)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Constraints are expressions with multiple variables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Any may be modified to get the right values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Example: </a:t>
            </a:r>
            <a:r>
              <a:rPr lang="en-US" sz="2800" dirty="0" err="1" smtClean="0">
                <a:latin typeface="Arial Unicode MS" pitchFamily="34" charset="-128"/>
              </a:rPr>
              <a:t>A.right</a:t>
            </a:r>
            <a:r>
              <a:rPr lang="en-US" sz="2800" dirty="0" smtClean="0">
                <a:latin typeface="Arial Unicode MS" pitchFamily="34" charset="-128"/>
              </a:rPr>
              <a:t> = </a:t>
            </a:r>
            <a:r>
              <a:rPr lang="en-US" sz="2800" dirty="0" err="1" smtClean="0">
                <a:latin typeface="Arial Unicode MS" pitchFamily="34" charset="-128"/>
              </a:rPr>
              <a:t>A.left</a:t>
            </a:r>
            <a:r>
              <a:rPr lang="en-US" sz="2800" dirty="0" smtClean="0">
                <a:latin typeface="Arial Unicode MS" pitchFamily="34" charset="-128"/>
              </a:rPr>
              <a:t> + </a:t>
            </a:r>
            <a:r>
              <a:rPr lang="en-US" sz="2800" dirty="0" err="1" smtClean="0">
                <a:latin typeface="Arial Unicode MS" pitchFamily="34" charset="-128"/>
              </a:rPr>
              <a:t>A.width</a:t>
            </a:r>
            <a:r>
              <a:rPr lang="en-US" sz="2800" dirty="0" smtClean="0">
                <a:latin typeface="Arial Unicode MS" pitchFamily="34" charset="-128"/>
              </a:rPr>
              <a:t> - 1</a:t>
            </a:r>
            <a:r>
              <a:rPr lang="en-US" sz="2800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Often requires programmer to provide methods for solving the constraint in each direction:</a:t>
            </a:r>
            <a:br>
              <a:rPr lang="en-US" sz="2800" dirty="0" smtClean="0"/>
            </a:br>
            <a:r>
              <a:rPr lang="en-US" sz="2800" dirty="0" err="1" smtClean="0">
                <a:latin typeface="Arial Unicode MS" pitchFamily="34" charset="-128"/>
              </a:rPr>
              <a:t>A.left</a:t>
            </a:r>
            <a:r>
              <a:rPr lang="en-US" sz="2800" dirty="0" smtClean="0">
                <a:latin typeface="Arial Unicode MS" pitchFamily="34" charset="-128"/>
              </a:rPr>
              <a:t> = </a:t>
            </a:r>
            <a:r>
              <a:rPr lang="en-US" sz="2800" dirty="0" err="1" smtClean="0">
                <a:latin typeface="Arial Unicode MS" pitchFamily="34" charset="-128"/>
              </a:rPr>
              <a:t>A.right</a:t>
            </a:r>
            <a:r>
              <a:rPr lang="en-US" sz="2800" dirty="0" smtClean="0">
                <a:latin typeface="Arial Unicode MS" pitchFamily="34" charset="-128"/>
              </a:rPr>
              <a:t> - </a:t>
            </a:r>
            <a:r>
              <a:rPr lang="en-US" sz="2800" dirty="0" err="1" smtClean="0">
                <a:latin typeface="Arial Unicode MS" pitchFamily="34" charset="-128"/>
              </a:rPr>
              <a:t>A.width</a:t>
            </a:r>
            <a:r>
              <a:rPr lang="en-US" sz="2800" dirty="0" smtClean="0">
                <a:latin typeface="Arial Unicode MS" pitchFamily="34" charset="-128"/>
              </a:rPr>
              <a:t> + 1</a:t>
            </a:r>
            <a:br>
              <a:rPr lang="en-US" sz="2800" dirty="0" smtClean="0">
                <a:latin typeface="Arial Unicode MS" pitchFamily="34" charset="-128"/>
              </a:rPr>
            </a:br>
            <a:r>
              <a:rPr lang="en-US" sz="2800" dirty="0" err="1" smtClean="0">
                <a:latin typeface="Arial Unicode MS" pitchFamily="34" charset="-128"/>
              </a:rPr>
              <a:t>A.width</a:t>
            </a:r>
            <a:r>
              <a:rPr lang="en-US" sz="2800" dirty="0" smtClean="0">
                <a:latin typeface="Arial Unicode MS" pitchFamily="34" charset="-128"/>
              </a:rPr>
              <a:t> = </a:t>
            </a:r>
            <a:r>
              <a:rPr lang="en-US" sz="2800" dirty="0" err="1" smtClean="0">
                <a:latin typeface="Arial Unicode MS" pitchFamily="34" charset="-128"/>
              </a:rPr>
              <a:t>A.right</a:t>
            </a:r>
            <a:r>
              <a:rPr lang="en-US" sz="2800" dirty="0" smtClean="0">
                <a:latin typeface="Arial Unicode MS" pitchFamily="34" charset="-128"/>
              </a:rPr>
              <a:t> - </a:t>
            </a:r>
            <a:r>
              <a:rPr lang="en-US" sz="2800" dirty="0" err="1" smtClean="0">
                <a:latin typeface="Arial Unicode MS" pitchFamily="34" charset="-128"/>
              </a:rPr>
              <a:t>A.left</a:t>
            </a:r>
            <a:r>
              <a:rPr lang="en-US" sz="2800" dirty="0" smtClean="0">
                <a:latin typeface="Arial Unicode MS" pitchFamily="34" charset="-128"/>
              </a:rPr>
              <a:t> + 1</a:t>
            </a:r>
            <a:r>
              <a:rPr lang="en-US" sz="2800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Useful if mouse expressed as a constraint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i="1" dirty="0" smtClean="0">
                <a:hlinkClick r:id="rId2" action="ppaction://hlinkfile"/>
              </a:rPr>
              <a:t>Video</a:t>
            </a:r>
            <a:r>
              <a:rPr lang="en-US" sz="2000" i="1" dirty="0" smtClean="0"/>
              <a:t> (3:11)</a:t>
            </a:r>
            <a:endParaRPr lang="en-US" sz="2800" i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pPr eaLnBrk="1" hangingPunct="1"/>
            <a:r>
              <a:rPr lang="en-US" dirty="0" smtClean="0"/>
              <a:t>Two-Way implementations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95400"/>
            <a:ext cx="8650288" cy="52578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Requires a </a:t>
            </a:r>
            <a:r>
              <a:rPr lang="en-US" sz="2400" i="1" dirty="0" smtClean="0"/>
              <a:t>planning</a:t>
            </a:r>
            <a:r>
              <a:rPr lang="en-US" sz="2400" dirty="0" smtClean="0"/>
              <a:t> step to decide which way to solve </a:t>
            </a:r>
          </a:p>
          <a:p>
            <a:pPr lvl="1" eaLnBrk="1" hangingPunct="1"/>
            <a:r>
              <a:rPr lang="en-US" sz="2000" dirty="0" smtClean="0"/>
              <a:t>Many systems compute plans and save them around since usually change same variable repeatedly </a:t>
            </a:r>
          </a:p>
          <a:p>
            <a:pPr eaLnBrk="1" hangingPunct="1"/>
            <a:r>
              <a:rPr lang="en-US" sz="2400" dirty="0" smtClean="0"/>
              <a:t>In general, have a graph of dependencies, find a path through the graph </a:t>
            </a:r>
          </a:p>
          <a:p>
            <a:pPr eaLnBrk="1" hangingPunct="1"/>
            <a:r>
              <a:rPr lang="en-US" sz="2400" dirty="0" smtClean="0"/>
              <a:t>How control which direction is solved?</a:t>
            </a:r>
            <a:br>
              <a:rPr lang="en-US" sz="2400" dirty="0" smtClean="0"/>
            </a:br>
            <a:r>
              <a:rPr lang="en-US" sz="2400" dirty="0" err="1" smtClean="0">
                <a:latin typeface="Arial Unicode MS" pitchFamily="34" charset="-128"/>
              </a:rPr>
              <a:t>CurrentSliderVal</a:t>
            </a:r>
            <a:r>
              <a:rPr lang="en-US" sz="2400" dirty="0" smtClean="0">
                <a:latin typeface="Arial Unicode MS" pitchFamily="34" charset="-128"/>
              </a:rPr>
              <a:t> = </a:t>
            </a:r>
            <a:r>
              <a:rPr lang="en-US" sz="2400" dirty="0" err="1" smtClean="0">
                <a:latin typeface="Arial Unicode MS" pitchFamily="34" charset="-128"/>
              </a:rPr>
              <a:t>mouseX</a:t>
            </a:r>
            <a:r>
              <a:rPr lang="en-US" sz="2400" dirty="0" smtClean="0">
                <a:latin typeface="Arial Unicode MS" pitchFamily="34" charset="-128"/>
              </a:rPr>
              <a:t> - </a:t>
            </a:r>
            <a:r>
              <a:rPr lang="en-US" sz="2400" dirty="0" err="1" smtClean="0">
                <a:latin typeface="Arial Unicode MS" pitchFamily="34" charset="-128"/>
              </a:rPr>
              <a:t>scrollbar.left</a:t>
            </a:r>
            <a:r>
              <a:rPr lang="en-US" sz="2400" dirty="0" smtClean="0"/>
              <a:t> </a:t>
            </a:r>
          </a:p>
          <a:p>
            <a:pPr lvl="1" eaLnBrk="1" hangingPunct="1"/>
            <a:r>
              <a:rPr lang="en-US" sz="2000" dirty="0" smtClean="0"/>
              <a:t>"Constraint hierarchies" = priorities </a:t>
            </a:r>
          </a:p>
          <a:p>
            <a:pPr lvl="2" eaLnBrk="1" hangingPunct="1"/>
            <a:r>
              <a:rPr lang="en-US" sz="1800" dirty="0" smtClean="0"/>
              <a:t>constants, interaction use "stay" constraints with high priority </a:t>
            </a:r>
          </a:p>
          <a:p>
            <a:pPr lvl="1" eaLnBrk="1" hangingPunct="1"/>
            <a:r>
              <a:rPr lang="en-US" sz="2000" dirty="0" smtClean="0"/>
              <a:t>Dynamically add and remove constraints </a:t>
            </a:r>
          </a:p>
          <a:p>
            <a:pPr eaLnBrk="1" hangingPunct="1"/>
            <a:r>
              <a:rPr lang="en-US" sz="2400" dirty="0" smtClean="0"/>
              <a:t>Brad Vander </a:t>
            </a:r>
            <a:r>
              <a:rPr lang="en-US" sz="2400" dirty="0" err="1" smtClean="0"/>
              <a:t>Zanden's</a:t>
            </a:r>
            <a:r>
              <a:rPr lang="en-US" sz="2400" dirty="0" smtClean="0"/>
              <a:t> "</a:t>
            </a:r>
            <a:r>
              <a:rPr lang="en-US" sz="2400" dirty="0" err="1" smtClean="0"/>
              <a:t>QuickPlan</a:t>
            </a:r>
            <a:r>
              <a:rPr lang="en-US" sz="2400" dirty="0" smtClean="0"/>
              <a:t>" solver </a:t>
            </a:r>
          </a:p>
          <a:p>
            <a:pPr lvl="1" eaLnBrk="1" hangingPunct="1"/>
            <a:r>
              <a:rPr lang="en-US" sz="2000" dirty="0" smtClean="0"/>
              <a:t>Handles multi-output, multi-way cyclic constraints in O(n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) time instead of exponential like previous algorithms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Simultaneous Equations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Required for parallel, perpendicular lines; tangency, etc. </a:t>
            </a:r>
          </a:p>
          <a:p>
            <a:pPr eaLnBrk="1" hangingPunct="1"/>
            <a:r>
              <a:rPr lang="en-US" smtClean="0"/>
              <a:t>Also for aggregate's size </a:t>
            </a:r>
          </a:p>
          <a:p>
            <a:pPr eaLnBrk="1" hangingPunct="1"/>
            <a:r>
              <a:rPr lang="en-US" smtClean="0"/>
              <a:t>Numerical (relaxation) or symbolic techniques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Incremental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Michael </a:t>
            </a:r>
            <a:r>
              <a:rPr lang="en-US" dirty="0" err="1" smtClean="0"/>
              <a:t>Gleicher's</a:t>
            </a:r>
            <a:r>
              <a:rPr lang="en-US" dirty="0" smtClean="0"/>
              <a:t> PhD </a:t>
            </a:r>
            <a:r>
              <a:rPr lang="en-US" dirty="0" smtClean="0"/>
              <a:t>thesis, 1994 </a:t>
            </a:r>
            <a:endParaRPr lang="en-US" dirty="0" smtClean="0"/>
          </a:p>
          <a:p>
            <a:pPr eaLnBrk="1" hangingPunct="1"/>
            <a:r>
              <a:rPr lang="en-US" dirty="0" smtClean="0"/>
              <a:t>Only express forward computations </a:t>
            </a:r>
          </a:p>
          <a:p>
            <a:pPr eaLnBrk="1" hangingPunct="1"/>
            <a:r>
              <a:rPr lang="en-US" dirty="0" smtClean="0"/>
              <a:t>Tries to get reverse by incrementally changing the forward computation in the right direction using derivatives. </a:t>
            </a:r>
          </a:p>
          <a:p>
            <a:pPr eaLnBrk="1" hangingPunct="1"/>
            <a:r>
              <a:rPr lang="en-US" dirty="0" smtClean="0"/>
              <a:t>Supports interactions otherwise not possible </a:t>
            </a:r>
          </a:p>
          <a:p>
            <a:pPr eaLnBrk="1" hangingPunct="1"/>
            <a:r>
              <a:rPr lang="en-US" dirty="0" smtClean="0"/>
              <a:t>Produces smooth animations </a:t>
            </a:r>
          </a:p>
          <a:p>
            <a:pPr eaLnBrk="1" hangingPunct="1"/>
            <a:r>
              <a:rPr lang="en-US" i="1" dirty="0" smtClean="0">
                <a:hlinkClick r:id="rId2" action="ppaction://hlinkfile"/>
              </a:rPr>
              <a:t>Video</a:t>
            </a:r>
            <a:r>
              <a:rPr lang="en-US" sz="2000" i="1" dirty="0" smtClean="0"/>
              <a:t> (2:38)</a:t>
            </a:r>
            <a:endParaRPr lang="en-US" i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Animation Constraints in Amulet</a:t>
            </a:r>
            <a:r>
              <a:rPr lang="en-US" sz="4000" i="1" smtClean="0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650288" cy="5029200"/>
          </a:xfrm>
        </p:spPr>
        <p:txBody>
          <a:bodyPr/>
          <a:lstStyle/>
          <a:p>
            <a:pPr eaLnBrk="1" hangingPunct="1"/>
            <a:r>
              <a:rPr lang="en-US" dirty="0" smtClean="0"/>
              <a:t>Implemented using Amulet's constraint mechanism </a:t>
            </a:r>
          </a:p>
          <a:p>
            <a:pPr eaLnBrk="1" hangingPunct="1"/>
            <a:r>
              <a:rPr lang="en-US" dirty="0" smtClean="0"/>
              <a:t>When slot set with a new value, restores old value, and animates from old to new value </a:t>
            </a:r>
          </a:p>
          <a:p>
            <a:pPr eaLnBrk="1" hangingPunct="1"/>
            <a:r>
              <a:rPr lang="en-US" dirty="0" smtClean="0"/>
              <a:t>Usually, linear interpolation </a:t>
            </a:r>
          </a:p>
          <a:p>
            <a:pPr eaLnBrk="1" hangingPunct="1"/>
            <a:r>
              <a:rPr lang="en-US" dirty="0" smtClean="0"/>
              <a:t>For colors, through either HSV or RGB space </a:t>
            </a:r>
          </a:p>
          <a:p>
            <a:pPr eaLnBrk="1" hangingPunct="1"/>
            <a:r>
              <a:rPr lang="en-US" dirty="0" smtClean="0"/>
              <a:t>For visibility, various special effects between TRUE and FALSE </a:t>
            </a:r>
          </a:p>
          <a:p>
            <a:pPr eaLnBrk="1" hangingPunct="1"/>
            <a:r>
              <a:rPr lang="en-US" i="1" dirty="0" smtClean="0">
                <a:hlinkClick r:id="rId2" action="ppaction://hlinkfile"/>
              </a:rPr>
              <a:t>Demo</a:t>
            </a:r>
            <a:endParaRPr lang="en-US" i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077200" cy="1325562"/>
          </a:xfrm>
        </p:spPr>
        <p:txBody>
          <a:bodyPr/>
          <a:lstStyle/>
          <a:p>
            <a:r>
              <a:rPr lang="en-US" dirty="0" smtClean="0"/>
              <a:t>Some Constraint Systems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Flex “data bindings”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Ember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2"/>
              </a:rPr>
              <a:t>http://emberjs.com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2"/>
              </a:rPr>
              <a:t>/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lvl="1"/>
            <a:r>
              <a:rPr lang="en-US" dirty="0" smtClean="0">
                <a:ea typeface="+mn-ea"/>
                <a:cs typeface="+mn-cs"/>
              </a:rPr>
              <a:t>MVC, “</a:t>
            </a:r>
            <a:r>
              <a:rPr lang="en-US" dirty="0" smtClean="0">
                <a:ea typeface="+mn-ea"/>
                <a:cs typeface="+mn-cs"/>
                <a:hlinkClick r:id="rId3"/>
              </a:rPr>
              <a:t>Computed Properties</a:t>
            </a:r>
            <a:r>
              <a:rPr lang="en-US" dirty="0" smtClean="0">
                <a:ea typeface="+mn-ea"/>
                <a:cs typeface="+mn-cs"/>
              </a:rPr>
              <a:t>”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KnockoutJS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/>
              </a:rPr>
              <a:t>http://knockoutjs.com/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Backbone: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5"/>
              </a:rPr>
              <a:t>http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5"/>
              </a:rPr>
              <a:t>://documentcloud.github.com/backbone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5"/>
              </a:rPr>
              <a:t>/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MVC, “Change” events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constraints apparently implemented by others on top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ConstraintJS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915400" cy="4606925"/>
          </a:xfrm>
        </p:spPr>
        <p:txBody>
          <a:bodyPr/>
          <a:lstStyle/>
          <a:p>
            <a:r>
              <a:rPr lang="en-US" dirty="0" smtClean="0"/>
              <a:t>PhD work of Stephen Oney</a:t>
            </a:r>
          </a:p>
          <a:p>
            <a:pPr lvl="1"/>
            <a:r>
              <a:rPr lang="en-US" sz="1800" dirty="0" smtClean="0"/>
              <a:t>Stephen Oney, Brad A. Myers, Joel Brandt, "</a:t>
            </a:r>
            <a:r>
              <a:rPr lang="en-US" sz="1800" dirty="0" err="1" smtClean="0"/>
              <a:t>ConstraintJS</a:t>
            </a:r>
            <a:r>
              <a:rPr lang="en-US" sz="1800" dirty="0" smtClean="0"/>
              <a:t>: Programming Interactive Behaviors for the Web by Integrating Constraints and States", </a:t>
            </a:r>
            <a:r>
              <a:rPr lang="en-US" sz="1800" i="1" dirty="0" smtClean="0"/>
              <a:t>UIST'2012: ACM Symposium on User Interface Software and Technology</a:t>
            </a:r>
            <a:r>
              <a:rPr lang="en-US" sz="1800" dirty="0" smtClean="0"/>
              <a:t>, October 7-10, 2012. Cambridge, MA. pp. 229-238</a:t>
            </a:r>
            <a:r>
              <a:rPr lang="en-US" sz="1800" dirty="0" smtClean="0"/>
              <a:t>.</a:t>
            </a:r>
            <a:br>
              <a:rPr lang="en-US" sz="1800" dirty="0" smtClean="0"/>
            </a:br>
            <a:r>
              <a:rPr lang="en-US" sz="1800" dirty="0" smtClean="0">
                <a:hlinkClick r:id="rId2"/>
              </a:rPr>
              <a:t>ACM </a:t>
            </a:r>
            <a:r>
              <a:rPr lang="en-US" sz="1800" dirty="0" smtClean="0">
                <a:hlinkClick r:id="rId2"/>
              </a:rPr>
              <a:t>DL</a:t>
            </a:r>
            <a:r>
              <a:rPr lang="en-US" sz="1800" dirty="0" smtClean="0"/>
              <a:t> or </a:t>
            </a:r>
            <a:r>
              <a:rPr lang="en-US" sz="1800" dirty="0" smtClean="0">
                <a:hlinkClick r:id="rId3"/>
              </a:rPr>
              <a:t>local </a:t>
            </a:r>
            <a:r>
              <a:rPr lang="en-US" sz="1800" dirty="0" err="1" smtClean="0">
                <a:hlinkClick r:id="rId3"/>
              </a:rPr>
              <a:t>pdf</a:t>
            </a:r>
            <a:r>
              <a:rPr lang="en-US" sz="1800" dirty="0" smtClean="0"/>
              <a:t>.</a:t>
            </a:r>
          </a:p>
          <a:p>
            <a:r>
              <a:rPr lang="en-US" dirty="0" smtClean="0"/>
              <a:t>Integrate constraints with JavaScript and CSS</a:t>
            </a:r>
          </a:p>
          <a:p>
            <a:r>
              <a:rPr lang="en-US" dirty="0" smtClean="0"/>
              <a:t>Combine constraints with transition networks</a:t>
            </a:r>
          </a:p>
          <a:p>
            <a:pPr lvl="1"/>
            <a:r>
              <a:rPr lang="en-US" dirty="0" smtClean="0"/>
              <a:t>Since constraints often only hold under certain situations</a:t>
            </a:r>
          </a:p>
          <a:p>
            <a:r>
              <a:rPr lang="en-US" dirty="0" smtClean="0"/>
              <a:t>ConstraintJS.com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543800" cy="838200"/>
          </a:xfrm>
        </p:spPr>
        <p:txBody>
          <a:bodyPr/>
          <a:lstStyle/>
          <a:p>
            <a:pPr eaLnBrk="1" hangingPunct="1"/>
            <a:r>
              <a:rPr lang="en-US" dirty="0" smtClean="0"/>
              <a:t>Constraints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096962"/>
            <a:ext cx="8650288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Relationships defined once and maintained by the system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Useful for keeping parts of the graphics together.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Typically expressed as arithmetic or code relationships among variables.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Variables are often the properties of objects (left, color)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Types: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"Dataflow" constraints;  Choices: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Single-Output vs. Multi-output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Types: One-way, Multi-way, Simultaneous equations, Incremental, Special purpose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Cycles: supported or not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Others: AI systems, scheduling systems, etc.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Historical Note: “Active Values”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pPr eaLnBrk="1" hangingPunct="1"/>
            <a:r>
              <a:rPr lang="en-US" dirty="0" smtClean="0"/>
              <a:t>Old Lisp systems had active values</a:t>
            </a:r>
          </a:p>
          <a:p>
            <a:pPr lvl="1" eaLnBrk="1" hangingPunct="1"/>
            <a:r>
              <a:rPr lang="en-US" dirty="0" smtClean="0"/>
              <a:t>Attach procedures to be called when changed</a:t>
            </a:r>
          </a:p>
          <a:p>
            <a:pPr eaLnBrk="1" hangingPunct="1"/>
            <a:r>
              <a:rPr lang="en-US" dirty="0" smtClean="0"/>
              <a:t>Same as today’s “Listeners”</a:t>
            </a:r>
          </a:p>
          <a:p>
            <a:pPr lvl="1" eaLnBrk="1" hangingPunct="1"/>
            <a:r>
              <a:rPr lang="en-US" dirty="0" smtClean="0"/>
              <a:t>“Data linking” in Adobe Flash</a:t>
            </a:r>
          </a:p>
          <a:p>
            <a:pPr eaLnBrk="1" hangingPunct="1"/>
            <a:r>
              <a:rPr lang="en-US" dirty="0" smtClean="0"/>
              <a:t>Like the “reverse” of constraints</a:t>
            </a:r>
          </a:p>
          <a:p>
            <a:pPr lvl="1" eaLnBrk="1" hangingPunct="1"/>
            <a:r>
              <a:rPr lang="en-US" dirty="0" smtClean="0"/>
              <a:t>Procedures are attached to values which change instead of values where needed</a:t>
            </a:r>
          </a:p>
          <a:p>
            <a:pPr eaLnBrk="1" hangingPunct="1"/>
            <a:r>
              <a:rPr lang="en-US" dirty="0" smtClean="0"/>
              <a:t>Inefficient because all downstream values are re-evaluated, possibly many times</a:t>
            </a:r>
          </a:p>
          <a:p>
            <a:pPr lvl="1" eaLnBrk="1" hangingPunct="1"/>
            <a:r>
              <a:rPr lang="en-US" dirty="0" smtClean="0"/>
              <a:t>E.g., when x and y values change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 Way Constraints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Simplest form of constraints </a:t>
            </a:r>
          </a:p>
          <a:p>
            <a:pPr eaLnBrk="1" hangingPunct="1"/>
            <a:r>
              <a:rPr lang="en-US" smtClean="0">
                <a:latin typeface="Arial Unicode MS" pitchFamily="34" charset="-128"/>
              </a:rPr>
              <a:t>D = F(I1, I2, ... In)</a:t>
            </a:r>
            <a:r>
              <a:rPr lang="en-US" smtClean="0"/>
              <a:t> </a:t>
            </a:r>
          </a:p>
          <a:p>
            <a:pPr eaLnBrk="1" hangingPunct="1"/>
            <a:r>
              <a:rPr lang="en-US" smtClean="0"/>
              <a:t>Often called </a:t>
            </a:r>
            <a:r>
              <a:rPr lang="en-US" i="1" smtClean="0"/>
              <a:t>formulas</a:t>
            </a:r>
            <a:r>
              <a:rPr lang="en-US" smtClean="0"/>
              <a:t> since like spreadsheets </a:t>
            </a:r>
          </a:p>
          <a:p>
            <a:pPr eaLnBrk="1" hangingPunct="1"/>
            <a:r>
              <a:rPr lang="en-US" smtClean="0"/>
              <a:t>Can be other dependencies on D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latin typeface="Arial Unicode MS" pitchFamily="34" charset="-128"/>
              </a:rPr>
              <a:t>	CurrentSliderVal = mouseX - scrollbar.left scrollbar.left = window.left + 200 scrollbar.visible = window.has_focus</a:t>
            </a:r>
            <a:endParaRPr lang="en-US" smtClean="0"/>
          </a:p>
        </p:txBody>
      </p:sp>
      <p:pic>
        <p:nvPicPr>
          <p:cNvPr id="614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5250" y="5486400"/>
            <a:ext cx="3871913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dirty="0" smtClean="0"/>
              <a:t>One Way Constraints, cont.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4116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Not just for numbers: </a:t>
            </a:r>
            <a:r>
              <a:rPr lang="en-US" dirty="0" err="1" smtClean="0">
                <a:latin typeface="Arial Unicode MS" pitchFamily="34" charset="-128"/>
              </a:rPr>
              <a:t>mycolor</a:t>
            </a:r>
            <a:r>
              <a:rPr lang="en-US" dirty="0" smtClean="0">
                <a:latin typeface="Arial Unicode MS" pitchFamily="34" charset="-128"/>
              </a:rPr>
              <a:t> = </a:t>
            </a:r>
            <a:r>
              <a:rPr lang="en-US" dirty="0" err="1" smtClean="0">
                <a:latin typeface="Arial Unicode MS" pitchFamily="34" charset="-128"/>
              </a:rPr>
              <a:t>x.color</a:t>
            </a:r>
            <a:r>
              <a:rPr lang="en-US" dirty="0" smtClean="0"/>
              <a:t> 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See </a:t>
            </a:r>
            <a:r>
              <a:rPr lang="en-US" dirty="0" smtClean="0">
                <a:hlinkClick r:id="rId2" action="ppaction://hlinkfile"/>
              </a:rPr>
              <a:t>old Garnet video</a:t>
            </a:r>
            <a:r>
              <a:rPr lang="en-US" dirty="0" smtClean="0"/>
              <a:t> </a:t>
            </a:r>
            <a:r>
              <a:rPr lang="en-US" sz="1600" i="1" dirty="0" smtClean="0"/>
              <a:t>0:51 </a:t>
            </a:r>
            <a:r>
              <a:rPr lang="en-US" dirty="0" smtClean="0"/>
              <a:t>(1990)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Implementations: </a:t>
            </a:r>
          </a:p>
          <a:p>
            <a:pPr marL="912813" lvl="1" indent="-45561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solidFill>
                  <a:schemeClr val="hlink"/>
                </a:solidFill>
              </a:rPr>
              <a:t>1. </a:t>
            </a:r>
            <a:r>
              <a:rPr lang="en-US" dirty="0" smtClean="0"/>
              <a:t>Just re-evaluate all required equations every time a value is requested 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 smtClean="0"/>
              <a:t>least storage, least overhead 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 smtClean="0"/>
              <a:t>Equations may be re-evaluated many times when not changed. (</a:t>
            </a:r>
            <a:r>
              <a:rPr lang="en-US" dirty="0" err="1" smtClean="0"/>
              <a:t>e.g</a:t>
            </a:r>
            <a:r>
              <a:rPr lang="en-US" dirty="0" smtClean="0"/>
              <a:t>,</a:t>
            </a:r>
            <a:r>
              <a:rPr lang="en-US" dirty="0" smtClean="0">
                <a:latin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</a:rPr>
              <a:t>scrollbar.left</a:t>
            </a:r>
            <a:r>
              <a:rPr lang="en-US" dirty="0" smtClean="0">
                <a:latin typeface="Arial Unicode MS" pitchFamily="34" charset="-128"/>
              </a:rPr>
              <a:t> </a:t>
            </a:r>
            <a:r>
              <a:rPr lang="en-US" dirty="0" smtClean="0"/>
              <a:t>when mouse moves) 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 smtClean="0"/>
              <a:t>cycles:</a:t>
            </a:r>
            <a:br>
              <a:rPr lang="en-US" dirty="0" smtClean="0"/>
            </a:br>
            <a:r>
              <a:rPr lang="en-US" dirty="0" err="1" smtClean="0">
                <a:latin typeface="Arial Unicode MS" pitchFamily="34" charset="-128"/>
              </a:rPr>
              <a:t>file_position</a:t>
            </a:r>
            <a:r>
              <a:rPr lang="en-US" dirty="0" smtClean="0">
                <a:latin typeface="Arial Unicode MS" pitchFamily="34" charset="-128"/>
              </a:rPr>
              <a:t> = F1(</a:t>
            </a:r>
            <a:r>
              <a:rPr lang="en-US" dirty="0" err="1" smtClean="0">
                <a:latin typeface="Arial Unicode MS" pitchFamily="34" charset="-128"/>
              </a:rPr>
              <a:t>scrollbar.Val</a:t>
            </a:r>
            <a:r>
              <a:rPr lang="en-US" dirty="0" smtClean="0">
                <a:latin typeface="Arial Unicode MS" pitchFamily="34" charset="-128"/>
              </a:rPr>
              <a:t>)</a:t>
            </a:r>
            <a:br>
              <a:rPr lang="en-US" dirty="0" smtClean="0">
                <a:latin typeface="Arial Unicode MS" pitchFamily="34" charset="-128"/>
              </a:rPr>
            </a:br>
            <a:r>
              <a:rPr lang="en-US" dirty="0" err="1" smtClean="0">
                <a:latin typeface="Arial Unicode MS" pitchFamily="34" charset="-128"/>
              </a:rPr>
              <a:t>scrollbar.Val</a:t>
            </a:r>
            <a:r>
              <a:rPr lang="en-US" dirty="0" smtClean="0">
                <a:latin typeface="Arial Unicode MS" pitchFamily="34" charset="-128"/>
              </a:rPr>
              <a:t> = F2(</a:t>
            </a:r>
            <a:r>
              <a:rPr lang="en-US" dirty="0" err="1" smtClean="0">
                <a:latin typeface="Arial Unicode MS" pitchFamily="34" charset="-128"/>
              </a:rPr>
              <a:t>file_position</a:t>
            </a:r>
            <a:r>
              <a:rPr lang="en-US" dirty="0" smtClean="0">
                <a:latin typeface="Arial Unicode MS" pitchFamily="34" charset="-128"/>
              </a:rPr>
              <a:t>)</a:t>
            </a:r>
            <a:r>
              <a:rPr lang="en-US" dirty="0" smtClean="0"/>
              <a:t> 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 smtClean="0"/>
              <a:t>Cannot detect when values change (to optimize redraw)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2895600" cy="3048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One-Way Implementation 2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Cache current values with each constraint; lazy eval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Example:</a:t>
            </a:r>
            <a:br>
              <a:rPr lang="en-US" sz="2800" smtClean="0"/>
            </a:br>
            <a:r>
              <a:rPr lang="en-US" sz="2800" smtClean="0">
                <a:latin typeface="Arial Unicode MS" pitchFamily="34" charset="-128"/>
              </a:rPr>
              <a:t>A = 10</a:t>
            </a:r>
            <a:br>
              <a:rPr lang="en-US" sz="2800" smtClean="0">
                <a:latin typeface="Arial Unicode MS" pitchFamily="34" charset="-128"/>
              </a:rPr>
            </a:br>
            <a:r>
              <a:rPr lang="en-US" sz="2800" smtClean="0">
                <a:latin typeface="Arial Unicode MS" pitchFamily="34" charset="-128"/>
              </a:rPr>
              <a:t>B = A + 5</a:t>
            </a:r>
            <a:br>
              <a:rPr lang="en-US" sz="2800" smtClean="0">
                <a:latin typeface="Arial Unicode MS" pitchFamily="34" charset="-128"/>
              </a:rPr>
            </a:br>
            <a:r>
              <a:rPr lang="en-US" sz="2800" smtClean="0">
                <a:latin typeface="Arial Unicode MS" pitchFamily="34" charset="-128"/>
              </a:rPr>
              <a:t>C = A * B</a:t>
            </a:r>
            <a:br>
              <a:rPr lang="en-US" sz="2800" smtClean="0">
                <a:latin typeface="Arial Unicode MS" pitchFamily="34" charset="-128"/>
              </a:rPr>
            </a:br>
            <a:r>
              <a:rPr lang="en-US" sz="2800" smtClean="0">
                <a:latin typeface="Arial Unicode MS" pitchFamily="34" charset="-128"/>
              </a:rPr>
              <a:t>D = A + E</a:t>
            </a:r>
            <a:br>
              <a:rPr lang="en-US" sz="2800" smtClean="0">
                <a:latin typeface="Arial Unicode MS" pitchFamily="34" charset="-128"/>
              </a:rPr>
            </a:br>
            <a:r>
              <a:rPr lang="en-US" sz="2800" smtClean="0">
                <a:latin typeface="Arial Unicode MS" pitchFamily="34" charset="-128"/>
              </a:rPr>
              <a:t>E = 20</a:t>
            </a:r>
            <a:br>
              <a:rPr lang="en-US" sz="2800" smtClean="0">
                <a:latin typeface="Arial Unicode MS" pitchFamily="34" charset="-128"/>
              </a:rPr>
            </a:br>
            <a:r>
              <a:rPr lang="en-US" sz="2800" smtClean="0">
                <a:latin typeface="Arial Unicode MS" pitchFamily="34" charset="-128"/>
              </a:rPr>
              <a:t>F = D + C</a:t>
            </a:r>
            <a:r>
              <a:rPr lang="en-US" sz="280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now need to know when values become invalid and recalculate in right order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Implementation 2, cont.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pPr eaLnBrk="1" hangingPunct="1"/>
            <a:r>
              <a:rPr lang="en-US" sz="2800" smtClean="0"/>
              <a:t>two phases: invalidate and re-calculate </a:t>
            </a:r>
          </a:p>
          <a:p>
            <a:pPr lvl="1" eaLnBrk="1" hangingPunct="1"/>
            <a:r>
              <a:rPr lang="en-US" sz="2400" smtClean="0"/>
              <a:t>invalidate all values that depend on the changed value </a:t>
            </a:r>
          </a:p>
          <a:p>
            <a:pPr lvl="1" eaLnBrk="1" hangingPunct="1"/>
            <a:r>
              <a:rPr lang="en-US" sz="2400" smtClean="0"/>
              <a:t>recalculate only values that are demanded </a:t>
            </a:r>
          </a:p>
          <a:p>
            <a:pPr lvl="1" eaLnBrk="1" hangingPunct="1"/>
            <a:r>
              <a:rPr lang="en-US" sz="2400" smtClean="0"/>
              <a:t>data structures: depends-on-me, i-depend-on </a:t>
            </a:r>
          </a:p>
          <a:p>
            <a:pPr eaLnBrk="1" hangingPunct="1"/>
            <a:r>
              <a:rPr lang="en-US" sz="2800" smtClean="0"/>
              <a:t>may re-evaluate values that haven't changed unnecessarily when conditionals, "max", etc. </a:t>
            </a:r>
          </a:p>
          <a:p>
            <a:pPr eaLnBrk="1" hangingPunct="1"/>
            <a:r>
              <a:rPr lang="en-US" sz="2800" smtClean="0"/>
              <a:t>can mark slots/objects that change </a:t>
            </a:r>
          </a:p>
          <a:p>
            <a:pPr eaLnBrk="1" hangingPunct="1"/>
            <a:r>
              <a:rPr lang="en-US" sz="2800" smtClean="0"/>
              <a:t>can detect cycles with a counter</a:t>
            </a:r>
          </a:p>
          <a:p>
            <a:pPr eaLnBrk="1" hangingPunct="1"/>
            <a:r>
              <a:rPr lang="en-US" sz="2800" smtClean="0"/>
              <a:t>Scott will describe his algorithm in detail next lecture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/>
            <a:r>
              <a:rPr lang="en-US" dirty="0" smtClean="0"/>
              <a:t>One-Way Variations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066800"/>
            <a:ext cx="8839200" cy="54102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Multiple outputs </a:t>
            </a:r>
            <a:r>
              <a:rPr lang="en-US" sz="2400" dirty="0" smtClean="0">
                <a:latin typeface="Arial Unicode MS" pitchFamily="34" charset="-128"/>
              </a:rPr>
              <a:t>(D1, D2, ... Dm) = F(I1, I2, ... In)</a:t>
            </a:r>
            <a:r>
              <a:rPr lang="en-US" sz="2400" dirty="0" smtClean="0"/>
              <a:t> </a:t>
            </a:r>
          </a:p>
          <a:p>
            <a:pPr eaLnBrk="1" hangingPunct="1"/>
            <a:r>
              <a:rPr lang="en-US" sz="2400" dirty="0" smtClean="0"/>
              <a:t>Side-effects in the formulas </a:t>
            </a:r>
          </a:p>
          <a:p>
            <a:pPr lvl="1" eaLnBrk="1" hangingPunct="1"/>
            <a:r>
              <a:rPr lang="en-US" sz="2000" dirty="0" smtClean="0"/>
              <a:t>useful for creating objects </a:t>
            </a:r>
          </a:p>
          <a:p>
            <a:pPr lvl="1" eaLnBrk="1" hangingPunct="1"/>
            <a:r>
              <a:rPr lang="en-US" sz="2000" dirty="0" smtClean="0"/>
              <a:t>when happen? </a:t>
            </a:r>
          </a:p>
          <a:p>
            <a:pPr lvl="1" eaLnBrk="1" hangingPunct="1"/>
            <a:r>
              <a:rPr lang="en-US" sz="2000" dirty="0" smtClean="0"/>
              <a:t>what if create new objects with new constraints </a:t>
            </a:r>
          </a:p>
          <a:p>
            <a:pPr lvl="1" eaLnBrk="1" hangingPunct="1"/>
            <a:r>
              <a:rPr lang="en-US" sz="2000" dirty="0" smtClean="0"/>
              <a:t>cycles cannot be detected </a:t>
            </a:r>
          </a:p>
          <a:p>
            <a:pPr eaLnBrk="1" hangingPunct="1"/>
            <a:r>
              <a:rPr lang="en-US" sz="2400" dirty="0" smtClean="0"/>
              <a:t>Variables in the dependencies: </a:t>
            </a:r>
            <a:r>
              <a:rPr lang="en-US" sz="2400" dirty="0" smtClean="0">
                <a:latin typeface="Arial Unicode MS" pitchFamily="34" charset="-128"/>
              </a:rPr>
              <a:t>D = </a:t>
            </a:r>
            <a:r>
              <a:rPr lang="en-US" sz="2400" dirty="0" err="1" smtClean="0">
                <a:latin typeface="Arial Unicode MS" pitchFamily="34" charset="-128"/>
              </a:rPr>
              <a:t>p^.left</a:t>
            </a:r>
            <a:r>
              <a:rPr lang="en-US" sz="2400" dirty="0" smtClean="0">
                <a:latin typeface="Arial Unicode MS" pitchFamily="34" charset="-128"/>
              </a:rPr>
              <a:t> + 10</a:t>
            </a:r>
            <a:r>
              <a:rPr lang="en-US" sz="2400" dirty="0" smtClean="0"/>
              <a:t> </a:t>
            </a:r>
          </a:p>
          <a:p>
            <a:pPr lvl="1" eaLnBrk="1" hangingPunct="1"/>
            <a:r>
              <a:rPr lang="en-US" sz="2000" dirty="0" smtClean="0"/>
              <a:t>important innovation in Garnet we invented, now ubiquitous </a:t>
            </a:r>
          </a:p>
          <a:p>
            <a:pPr lvl="1" eaLnBrk="1" hangingPunct="1"/>
            <a:r>
              <a:rPr lang="en-US" sz="2000" dirty="0" smtClean="0"/>
              <a:t>supports feedback objects </a:t>
            </a:r>
          </a:p>
          <a:p>
            <a:pPr lvl="1" eaLnBrk="1" hangingPunct="1"/>
            <a:r>
              <a:rPr lang="en-US" sz="2000" dirty="0" smtClean="0"/>
              <a:t>supports loops: </a:t>
            </a:r>
            <a:r>
              <a:rPr lang="en-US" sz="2000" dirty="0" smtClean="0">
                <a:latin typeface="Arial Unicode MS" pitchFamily="34" charset="-128"/>
              </a:rPr>
              <a:t>D = Max(components^)</a:t>
            </a:r>
            <a:r>
              <a:rPr lang="en-US" sz="2000" dirty="0" smtClean="0"/>
              <a:t> </a:t>
            </a:r>
          </a:p>
          <a:p>
            <a:pPr lvl="1" eaLnBrk="1" hangingPunct="1"/>
            <a:r>
              <a:rPr lang="en-US" sz="2000" dirty="0" smtClean="0"/>
              <a:t>requires the dependencies be dynamically determined </a:t>
            </a:r>
          </a:p>
          <a:p>
            <a:pPr eaLnBrk="1" hangingPunct="1"/>
            <a:r>
              <a:rPr lang="en-US" sz="2400" dirty="0" smtClean="0"/>
              <a:t>Constant formula elimination </a:t>
            </a:r>
          </a:p>
          <a:p>
            <a:pPr lvl="1" eaLnBrk="1" hangingPunct="1"/>
            <a:r>
              <a:rPr lang="en-US" sz="2000" dirty="0" smtClean="0"/>
              <a:t>To decrease the size used by constraints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 sz="3200" dirty="0" smtClean="0"/>
              <a:t>Examples of Expressing Constraints</a:t>
            </a:r>
            <a:endParaRPr lang="en-US" sz="3200" dirty="0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4987925"/>
          </a:xfrm>
        </p:spPr>
        <p:txBody>
          <a:bodyPr/>
          <a:lstStyle/>
          <a:p>
            <a:r>
              <a:rPr lang="en-US" dirty="0" smtClean="0"/>
              <a:t>Garnet: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(create-instance NIL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opal:line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(:points '(340 318 365 358))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(:grow-p T)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(:x1 (o-formula (first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gvl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:points)))) 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(:y1 (o-formula (second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gvl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:points))))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(:x2 (o-formula (third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gvl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:points))))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(:y2 (o-formula (fourth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gvl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:points)))))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Amulet: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Am_Define_Formula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height_of_layout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h =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Am_Height_Of_Parts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 self) + 2 * ((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self.Get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Am_TOP_OFFSET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));</a:t>
            </a:r>
          </a:p>
          <a:p>
            <a:pPr marL="0">
              <a:spcBef>
                <a:spcPts val="0"/>
              </a:spcBef>
              <a:buNone/>
            </a:pP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 return h &lt; 75 ? 75 : h;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>
              <a:spcBef>
                <a:spcPts val="0"/>
              </a:spcBef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am_empty_dialog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Am_Window.Create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empty_dialog_window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")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.Set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Am_LEFT_OFFSET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5) // used in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width_of_layout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.Set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Am_TOP_OFFSET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5) // used in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height_of_layout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.Set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Am_WIDTH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width_of_layout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.Set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Am_HEIGHT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height_of_layout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...</a:t>
            </a:r>
          </a:p>
          <a:p>
            <a:pPr marL="0">
              <a:spcBef>
                <a:spcPts val="0"/>
              </a:spcBef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48981-71D1-4EEB-AF38-140300FEE0A8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15003</TotalTime>
  <Words>776</Words>
  <Application>Microsoft Office PowerPoint</Application>
  <PresentationFormat>On-screen Show (4:3)</PresentationFormat>
  <Paragraphs>173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Tahoma</vt:lpstr>
      <vt:lpstr>Wingdings</vt:lpstr>
      <vt:lpstr>Arial</vt:lpstr>
      <vt:lpstr>Arial Unicode MS</vt:lpstr>
      <vt:lpstr>Courier</vt:lpstr>
      <vt:lpstr>lecture template_polo</vt:lpstr>
      <vt:lpstr>Lecture 11: Constraints</vt:lpstr>
      <vt:lpstr>Constraints</vt:lpstr>
      <vt:lpstr>Historical Note: “Active Values”</vt:lpstr>
      <vt:lpstr>One Way Constraints</vt:lpstr>
      <vt:lpstr>One Way Constraints, cont.</vt:lpstr>
      <vt:lpstr>One-Way Implementation 2</vt:lpstr>
      <vt:lpstr>Implementation 2, cont.</vt:lpstr>
      <vt:lpstr>One-Way Variations</vt:lpstr>
      <vt:lpstr>Examples of Expressing Constraints</vt:lpstr>
      <vt:lpstr>Two-Way (Multi-way) Constraints </vt:lpstr>
      <vt:lpstr>Two-Way implementations</vt:lpstr>
      <vt:lpstr>Simultaneous Equations </vt:lpstr>
      <vt:lpstr>Incremental</vt:lpstr>
      <vt:lpstr>Animation Constraints in Amulet </vt:lpstr>
      <vt:lpstr>Some Constraint Systems Today</vt:lpstr>
      <vt:lpstr>ConstraintJS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Human-Computer Interaction in eCommerce</dc:title>
  <dc:creator>Brad Myers</dc:creator>
  <cp:lastModifiedBy>Brad Myers</cp:lastModifiedBy>
  <cp:revision>91</cp:revision>
  <cp:lastPrinted>1601-01-01T00:00:00Z</cp:lastPrinted>
  <dcterms:created xsi:type="dcterms:W3CDTF">2001-06-15T20:03:27Z</dcterms:created>
  <dcterms:modified xsi:type="dcterms:W3CDTF">2013-02-20T20:31:43Z</dcterms:modified>
</cp:coreProperties>
</file>