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7"/>
  </p:notesMasterIdLst>
  <p:sldIdLst>
    <p:sldId id="256" r:id="rId2"/>
    <p:sldId id="330" r:id="rId3"/>
    <p:sldId id="329" r:id="rId4"/>
    <p:sldId id="257" r:id="rId5"/>
    <p:sldId id="317" r:id="rId6"/>
    <p:sldId id="319" r:id="rId7"/>
    <p:sldId id="320" r:id="rId8"/>
    <p:sldId id="258" r:id="rId9"/>
    <p:sldId id="259" r:id="rId10"/>
    <p:sldId id="260" r:id="rId11"/>
    <p:sldId id="261" r:id="rId12"/>
    <p:sldId id="262" r:id="rId13"/>
    <p:sldId id="263" r:id="rId14"/>
    <p:sldId id="265" r:id="rId15"/>
    <p:sldId id="266" r:id="rId16"/>
    <p:sldId id="267" r:id="rId17"/>
    <p:sldId id="268" r:id="rId18"/>
    <p:sldId id="322" r:id="rId19"/>
    <p:sldId id="269" r:id="rId20"/>
    <p:sldId id="323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324" r:id="rId29"/>
    <p:sldId id="325" r:id="rId30"/>
    <p:sldId id="328" r:id="rId31"/>
    <p:sldId id="277" r:id="rId32"/>
    <p:sldId id="279" r:id="rId33"/>
    <p:sldId id="327" r:id="rId34"/>
    <p:sldId id="278" r:id="rId35"/>
    <p:sldId id="326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9" autoAdjust="0"/>
    <p:restoredTop sz="94581" autoAdjust="0"/>
  </p:normalViewPr>
  <p:slideViewPr>
    <p:cSldViewPr>
      <p:cViewPr varScale="1">
        <p:scale>
          <a:sx n="60" d="100"/>
          <a:sy n="60" d="100"/>
        </p:scale>
        <p:origin x="-7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2.xml"/><Relationship Id="rId26" Type="http://schemas.openxmlformats.org/officeDocument/2006/relationships/slide" Target="slides/slide30.xml"/><Relationship Id="rId3" Type="http://schemas.openxmlformats.org/officeDocument/2006/relationships/slide" Target="slides/slide6.xml"/><Relationship Id="rId21" Type="http://schemas.openxmlformats.org/officeDocument/2006/relationships/slide" Target="slides/slide25.xml"/><Relationship Id="rId7" Type="http://schemas.openxmlformats.org/officeDocument/2006/relationships/slide" Target="slides/slide10.xml"/><Relationship Id="rId12" Type="http://schemas.openxmlformats.org/officeDocument/2006/relationships/slide" Target="slides/slide16.xml"/><Relationship Id="rId17" Type="http://schemas.openxmlformats.org/officeDocument/2006/relationships/slide" Target="slides/slide21.xml"/><Relationship Id="rId25" Type="http://schemas.openxmlformats.org/officeDocument/2006/relationships/slide" Target="slides/slide29.xml"/><Relationship Id="rId2" Type="http://schemas.openxmlformats.org/officeDocument/2006/relationships/slide" Target="slides/slide5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29" Type="http://schemas.openxmlformats.org/officeDocument/2006/relationships/slide" Target="slides/slide35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5.xml"/><Relationship Id="rId24" Type="http://schemas.openxmlformats.org/officeDocument/2006/relationships/slide" Target="slides/slide28.xml"/><Relationship Id="rId5" Type="http://schemas.openxmlformats.org/officeDocument/2006/relationships/slide" Target="slides/slide8.xml"/><Relationship Id="rId15" Type="http://schemas.openxmlformats.org/officeDocument/2006/relationships/slide" Target="slides/slide19.xml"/><Relationship Id="rId23" Type="http://schemas.openxmlformats.org/officeDocument/2006/relationships/slide" Target="slides/slide27.xml"/><Relationship Id="rId28" Type="http://schemas.openxmlformats.org/officeDocument/2006/relationships/slide" Target="slides/slide34.xml"/><Relationship Id="rId10" Type="http://schemas.openxmlformats.org/officeDocument/2006/relationships/slide" Target="slides/slide14.xml"/><Relationship Id="rId19" Type="http://schemas.openxmlformats.org/officeDocument/2006/relationships/slide" Target="slides/slide23.xml"/><Relationship Id="rId4" Type="http://schemas.openxmlformats.org/officeDocument/2006/relationships/slide" Target="slides/slide7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26.xml"/><Relationship Id="rId27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4B60A749-0132-4C73-8531-F1130F048A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FE687-0E49-428A-9F91-2994DE540C52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5BB717-B922-48E5-9A94-5D9774E704E0}" type="slidenum">
              <a:rPr lang="en-US"/>
              <a:pPr/>
              <a:t>11</a:t>
            </a:fld>
            <a:endParaRPr lang="en-US"/>
          </a:p>
        </p:txBody>
      </p:sp>
      <p:sp>
        <p:nvSpPr>
          <p:cNvPr id="204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BC7CA-C2FB-4FAF-B89F-4813B6A1B777}" type="slidenum">
              <a:rPr lang="en-US"/>
              <a:pPr/>
              <a:t>12</a:t>
            </a:fld>
            <a:endParaRPr lang="en-US"/>
          </a:p>
        </p:txBody>
      </p:sp>
      <p:sp>
        <p:nvSpPr>
          <p:cNvPr id="205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1AF911-B9F4-4453-A62E-35950DD41986}" type="slidenum">
              <a:rPr lang="en-US"/>
              <a:pPr/>
              <a:t>13</a:t>
            </a:fld>
            <a:endParaRPr lang="en-US"/>
          </a:p>
        </p:txBody>
      </p:sp>
      <p:sp>
        <p:nvSpPr>
          <p:cNvPr id="2068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CF72F-704A-41AE-8D89-1A8AFD7C0A06}" type="slidenum">
              <a:rPr lang="en-US"/>
              <a:pPr/>
              <a:t>14</a:t>
            </a:fld>
            <a:endParaRPr lang="en-US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832E15-68B7-40C9-818C-E7DF2388CB1D}" type="slidenum">
              <a:rPr lang="en-US"/>
              <a:pPr/>
              <a:t>15</a:t>
            </a:fld>
            <a:endParaRPr lang="en-US"/>
          </a:p>
        </p:txBody>
      </p:sp>
      <p:sp>
        <p:nvSpPr>
          <p:cNvPr id="209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3854A-BCBE-4B0D-96E2-01B91DBCA93D}" type="slidenum">
              <a:rPr lang="en-US"/>
              <a:pPr/>
              <a:t>16</a:t>
            </a:fld>
            <a:endParaRPr lang="en-US"/>
          </a:p>
        </p:txBody>
      </p:sp>
      <p:sp>
        <p:nvSpPr>
          <p:cNvPr id="210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B7E51-9656-42A4-A539-4C7EEBBBE564}" type="slidenum">
              <a:rPr lang="en-US"/>
              <a:pPr/>
              <a:t>17</a:t>
            </a:fld>
            <a:endParaRPr lang="en-US"/>
          </a:p>
        </p:txBody>
      </p:sp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B7E51-9656-42A4-A539-4C7EEBBBE564}" type="slidenum">
              <a:rPr lang="en-US"/>
              <a:pPr/>
              <a:t>18</a:t>
            </a:fld>
            <a:endParaRPr lang="en-US"/>
          </a:p>
        </p:txBody>
      </p:sp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C7C72-DEA1-4F3A-975A-2350E2CA063B}" type="slidenum">
              <a:rPr lang="en-US"/>
              <a:pPr/>
              <a:t>19</a:t>
            </a:fld>
            <a:endParaRPr lang="en-US"/>
          </a:p>
        </p:txBody>
      </p:sp>
      <p:sp>
        <p:nvSpPr>
          <p:cNvPr id="212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428A6-8224-4896-885D-281D92369471}" type="slidenum">
              <a:rPr lang="en-US"/>
              <a:pPr/>
              <a:t>20</a:t>
            </a:fld>
            <a:endParaRPr lang="en-US"/>
          </a:p>
        </p:txBody>
      </p:sp>
      <p:sp>
        <p:nvSpPr>
          <p:cNvPr id="1228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4DE74-EFFC-4300-B0FC-1FE384B9AB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61BD9-C0E1-4B62-8B8D-936343801205}" type="slidenum">
              <a:rPr lang="en-US"/>
              <a:pPr/>
              <a:t>21</a:t>
            </a:fld>
            <a:endParaRPr lang="en-US"/>
          </a:p>
        </p:txBody>
      </p:sp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D8BACE-06AC-4C99-A403-B327E3FB8C01}" type="slidenum">
              <a:rPr lang="en-US"/>
              <a:pPr/>
              <a:t>22</a:t>
            </a:fld>
            <a:endParaRPr lang="en-US"/>
          </a:p>
        </p:txBody>
      </p:sp>
      <p:sp>
        <p:nvSpPr>
          <p:cNvPr id="215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94503-334E-45A1-B051-68D31BEDCF52}" type="slidenum">
              <a:rPr lang="en-US"/>
              <a:pPr/>
              <a:t>23</a:t>
            </a:fld>
            <a:endParaRPr lang="en-US"/>
          </a:p>
        </p:txBody>
      </p:sp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2DC8CD-A236-4AAA-A975-638BC8A0B272}" type="slidenum">
              <a:rPr lang="en-US"/>
              <a:pPr/>
              <a:t>24</a:t>
            </a:fld>
            <a:endParaRPr lang="en-US"/>
          </a:p>
        </p:txBody>
      </p:sp>
      <p:sp>
        <p:nvSpPr>
          <p:cNvPr id="217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59A024-2975-42F2-B33A-A3223987B0AA}" type="slidenum">
              <a:rPr lang="en-US"/>
              <a:pPr/>
              <a:t>25</a:t>
            </a:fld>
            <a:endParaRPr lang="en-US"/>
          </a:p>
        </p:txBody>
      </p:sp>
      <p:sp>
        <p:nvSpPr>
          <p:cNvPr id="218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43630-9E6A-4A98-9604-E7C20E095DE3}" type="slidenum">
              <a:rPr lang="en-US"/>
              <a:pPr/>
              <a:t>26</a:t>
            </a:fld>
            <a:endParaRPr lang="en-US"/>
          </a:p>
        </p:txBody>
      </p:sp>
      <p:sp>
        <p:nvSpPr>
          <p:cNvPr id="219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2D5E2E-51D0-4E1E-8019-5D0F142A4C51}" type="slidenum">
              <a:rPr lang="en-US"/>
              <a:pPr/>
              <a:t>27</a:t>
            </a:fld>
            <a:endParaRPr lang="en-US"/>
          </a:p>
        </p:txBody>
      </p:sp>
      <p:sp>
        <p:nvSpPr>
          <p:cNvPr id="2201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21A13-8DD1-43E0-949E-F8B76C801702}" type="slidenum">
              <a:rPr lang="en-US"/>
              <a:pPr/>
              <a:t>28</a:t>
            </a:fld>
            <a:endParaRPr lang="en-US"/>
          </a:p>
        </p:txBody>
      </p:sp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F4958-1CCA-45AB-A536-C692C931043F}" type="slidenum">
              <a:rPr lang="en-US"/>
              <a:pPr/>
              <a:t>29</a:t>
            </a:fld>
            <a:endParaRPr lang="en-US"/>
          </a:p>
        </p:txBody>
      </p:sp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13270-7E81-4557-81F6-C91E1B7D7CF9}" type="slidenum">
              <a:rPr lang="en-US"/>
              <a:pPr/>
              <a:t>30</a:t>
            </a:fld>
            <a:endParaRPr lang="en-US"/>
          </a:p>
        </p:txBody>
      </p:sp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BDC3C-377C-4C86-84B8-0E00BED48824}" type="slidenum">
              <a:rPr lang="en-US"/>
              <a:pPr/>
              <a:t>4</a:t>
            </a:fld>
            <a:endParaRPr lang="en-US"/>
          </a:p>
        </p:txBody>
      </p:sp>
      <p:sp>
        <p:nvSpPr>
          <p:cNvPr id="200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85C3F-D0E8-40FC-9918-541649C57D30}" type="slidenum">
              <a:rPr lang="en-US"/>
              <a:pPr/>
              <a:t>31</a:t>
            </a:fld>
            <a:endParaRPr lang="en-US"/>
          </a:p>
        </p:txBody>
      </p:sp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9D32C-DD49-4B12-9114-C51BE9DF299A}" type="slidenum">
              <a:rPr lang="en-US"/>
              <a:pPr/>
              <a:t>32</a:t>
            </a:fld>
            <a:endParaRPr lang="en-US"/>
          </a:p>
        </p:txBody>
      </p:sp>
      <p:sp>
        <p:nvSpPr>
          <p:cNvPr id="2222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F35CA-F38B-472B-BEF0-D88AC0EF5792}" type="slidenum">
              <a:rPr lang="en-US"/>
              <a:pPr/>
              <a:t>33</a:t>
            </a:fld>
            <a:endParaRPr lang="en-US"/>
          </a:p>
        </p:txBody>
      </p:sp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441BAC-7D38-4112-8A2C-B6A90894FE78}" type="slidenum">
              <a:rPr lang="en-US"/>
              <a:pPr/>
              <a:t>34</a:t>
            </a:fld>
            <a:endParaRPr lang="en-US"/>
          </a:p>
        </p:txBody>
      </p:sp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A3838-3649-46BB-A556-DEA0069E3715}" type="slidenum">
              <a:rPr lang="en-US"/>
              <a:pPr/>
              <a:t>35</a:t>
            </a:fld>
            <a:endParaRPr lang="en-US"/>
          </a:p>
        </p:txBody>
      </p:sp>
      <p:sp>
        <p:nvSpPr>
          <p:cNvPr id="1259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C9183-34E4-4DAC-8B25-BD94D7ACD67E}" type="slidenum">
              <a:rPr lang="en-US"/>
              <a:pPr/>
              <a:t>5</a:t>
            </a:fld>
            <a:endParaRPr lang="en-US"/>
          </a:p>
        </p:txBody>
      </p:sp>
      <p:sp>
        <p:nvSpPr>
          <p:cNvPr id="1187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415B53-CD64-4EC5-B834-90AC06A85856}" type="slidenum">
              <a:rPr lang="en-US"/>
              <a:pPr/>
              <a:t>6</a:t>
            </a:fld>
            <a:endParaRPr lang="en-US"/>
          </a:p>
        </p:txBody>
      </p:sp>
      <p:sp>
        <p:nvSpPr>
          <p:cNvPr id="1208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BC61A-63DA-4D53-B727-1F1D3C707ADC}" type="slidenum">
              <a:rPr lang="en-US"/>
              <a:pPr/>
              <a:t>7</a:t>
            </a:fld>
            <a:endParaRPr lang="en-US"/>
          </a:p>
        </p:txBody>
      </p:sp>
      <p:sp>
        <p:nvSpPr>
          <p:cNvPr id="1218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693738"/>
            <a:ext cx="4548187" cy="3413125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E9AC46-F14C-4728-823E-AB126B6620C1}" type="slidenum">
              <a:rPr lang="en-US"/>
              <a:pPr/>
              <a:t>8</a:t>
            </a:fld>
            <a:endParaRPr lang="en-US"/>
          </a:p>
        </p:txBody>
      </p:sp>
      <p:sp>
        <p:nvSpPr>
          <p:cNvPr id="2017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D8686-7A78-4ED3-8CB1-62667D7075D6}" type="slidenum">
              <a:rPr lang="en-US"/>
              <a:pPr/>
              <a:t>9</a:t>
            </a:fld>
            <a:endParaRPr lang="en-US"/>
          </a:p>
        </p:txBody>
      </p:sp>
      <p:sp>
        <p:nvSpPr>
          <p:cNvPr id="2027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E6CB3-5EF7-478E-AF0B-0F52F873165D}" type="slidenum">
              <a:rPr lang="en-US"/>
              <a:pPr/>
              <a:t>10</a:t>
            </a:fld>
            <a:endParaRPr lang="en-US"/>
          </a:p>
        </p:txBody>
      </p:sp>
      <p:sp>
        <p:nvSpPr>
          <p:cNvPr id="203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D13F30-66F1-455B-A3B6-5F5FECB23A6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26311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2631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3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4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5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6316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9A74B-1531-4CCC-B6C1-DB40374A34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4F32A-609B-4E4C-ABA4-013952B9AE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A9CD6-7A6B-47D9-96EE-15DEB5F06A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47D43-69D5-478B-A4E7-E4EF5FC701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66DA6-32F2-493A-B95A-68CE472914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9BBBF-EDCD-4BAA-A42D-8492509280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62327-BFEF-4C43-B70D-4892435D88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F2A85-739E-4458-B610-07D821A9A1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F3D91-D793-40A2-B275-F02ADD6F5A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1267B-300C-4564-AF48-65471C915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25283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2528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8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28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2528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2529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2529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2529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EA78502-BC5B-44B7-8A3D-987401B186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8:</a:t>
            </a:r>
            <a:br>
              <a:rPr lang="en-US" dirty="0" smtClean="0"/>
            </a:br>
            <a:r>
              <a:rPr lang="en-US" dirty="0" smtClean="0"/>
              <a:t>Overview of UI Software and Tools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3962400"/>
            <a:ext cx="6264275" cy="1616075"/>
          </a:xfrm>
        </p:spPr>
        <p:txBody>
          <a:bodyPr/>
          <a:lstStyle/>
          <a:p>
            <a:r>
              <a:rPr lang="en-US" dirty="0" smtClean="0"/>
              <a:t>Brad Myers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05-830</a:t>
            </a:r>
            <a:br>
              <a:rPr lang="en-US" dirty="0" smtClean="0"/>
            </a:br>
            <a:r>
              <a:rPr lang="en-US" dirty="0" smtClean="0"/>
              <a:t>Advanced User Interface Software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D76FD49-8EA7-4C7D-B0C6-8822F81BFD79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C4202-C9F8-4A6E-86E6-F1D093C6434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Windows, cont.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605337"/>
          </a:xfrm>
        </p:spPr>
        <p:txBody>
          <a:bodyPr/>
          <a:lstStyle/>
          <a:p>
            <a:r>
              <a:rPr lang="en-US" dirty="0"/>
              <a:t>Many systems combine WS+WM </a:t>
            </a:r>
          </a:p>
          <a:p>
            <a:pPr lvl="1"/>
            <a:r>
              <a:rPr lang="en-US" dirty="0"/>
              <a:t>Macintosh, Windows, </a:t>
            </a:r>
            <a:r>
              <a:rPr lang="en-US" dirty="0" err="1"/>
              <a:t>iPhone</a:t>
            </a:r>
            <a:r>
              <a:rPr lang="en-US" dirty="0"/>
              <a:t> </a:t>
            </a:r>
          </a:p>
          <a:p>
            <a:r>
              <a:rPr lang="en-US" dirty="0"/>
              <a:t>Others allow different WM on same WS </a:t>
            </a:r>
          </a:p>
          <a:p>
            <a:pPr lvl="1"/>
            <a:r>
              <a:rPr lang="en-US" dirty="0" smtClean="0"/>
              <a:t>X</a:t>
            </a:r>
            <a:r>
              <a:rPr lang="en-US" dirty="0"/>
              <a:t>, </a:t>
            </a:r>
            <a:r>
              <a:rPr lang="en-US" dirty="0" err="1"/>
              <a:t>NeWS</a:t>
            </a:r>
            <a:endParaRPr lang="en-US" dirty="0"/>
          </a:p>
          <a:p>
            <a:pPr lvl="1"/>
            <a:r>
              <a:rPr lang="en-US" dirty="0"/>
              <a:t>Allows diversity and user preference </a:t>
            </a:r>
          </a:p>
          <a:p>
            <a:r>
              <a:rPr lang="en-US" dirty="0"/>
              <a:t>Different WS on same hardware </a:t>
            </a:r>
          </a:p>
          <a:p>
            <a:pPr lvl="1"/>
            <a:r>
              <a:rPr lang="en-US" dirty="0" err="1"/>
              <a:t>SunTools</a:t>
            </a:r>
            <a:r>
              <a:rPr lang="en-US" dirty="0"/>
              <a:t>, X, </a:t>
            </a:r>
            <a:r>
              <a:rPr lang="en-US" dirty="0" err="1"/>
              <a:t>NeWS</a:t>
            </a:r>
            <a:r>
              <a:rPr lang="en-US" dirty="0"/>
              <a:t> on Suns</a:t>
            </a:r>
          </a:p>
          <a:p>
            <a:pPr lvl="1"/>
            <a:r>
              <a:rPr lang="en-US" dirty="0"/>
              <a:t>Windows, </a:t>
            </a:r>
            <a:r>
              <a:rPr lang="en-US" dirty="0" err="1"/>
              <a:t>MacOS</a:t>
            </a:r>
            <a:r>
              <a:rPr lang="en-US" dirty="0"/>
              <a:t> on Macs</a:t>
            </a:r>
          </a:p>
          <a:p>
            <a:pPr lvl="1"/>
            <a:r>
              <a:rPr lang="en-US" dirty="0"/>
              <a:t>Hack Linux onto many platforms (iPod)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77E8-7371-4911-A4A7-BA93E936EF4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57500"/>
            <a:ext cx="7793038" cy="1143000"/>
          </a:xfrm>
        </p:spPr>
        <p:txBody>
          <a:bodyPr/>
          <a:lstStyle/>
          <a:p>
            <a:r>
              <a:rPr lang="en-US"/>
              <a:t>Window &amp;</a:t>
            </a:r>
            <a:br>
              <a:rPr lang="en-US"/>
            </a:br>
            <a:r>
              <a:rPr lang="en-US"/>
              <a:t>Graphics</a:t>
            </a:r>
            <a:br>
              <a:rPr lang="en-US"/>
            </a:br>
            <a:r>
              <a:rPr lang="en-US"/>
              <a:t>Structure</a:t>
            </a:r>
          </a:p>
        </p:txBody>
      </p:sp>
      <p:pic>
        <p:nvPicPr>
          <p:cNvPr id="180228" name="Picture 4"/>
          <p:cNvPicPr>
            <a:picLocks noChangeAspect="1" noChangeArrowheads="1"/>
          </p:cNvPicPr>
          <p:nvPr/>
        </p:nvPicPr>
        <p:blipFill>
          <a:blip r:embed="rId3" cstate="print"/>
          <a:srcRect b="3334"/>
          <a:stretch>
            <a:fillRect/>
          </a:stretch>
        </p:blipFill>
        <p:spPr bwMode="auto">
          <a:xfrm>
            <a:off x="4267200" y="152400"/>
            <a:ext cx="4818063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57400" y="6324600"/>
            <a:ext cx="2895600" cy="4572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38BF2-B2DC-4842-A46F-1C8F9FADA48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Windows System: Output Model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Graphics commands that the programs can use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usually go through window manager so clipped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Usually can only draw what WS provides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Examples: Win32 API, Mac “</a:t>
            </a:r>
            <a:r>
              <a:rPr lang="en-US" sz="2600" dirty="0" err="1"/>
              <a:t>Quickdraw</a:t>
            </a:r>
            <a:r>
              <a:rPr lang="en-US" sz="2600" dirty="0"/>
              <a:t>”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Older systems (</a:t>
            </a:r>
            <a:r>
              <a:rPr lang="en-US" sz="2600" dirty="0" err="1"/>
              <a:t>SunTools</a:t>
            </a:r>
            <a:r>
              <a:rPr lang="en-US" sz="2600" dirty="0"/>
              <a:t>, etc.) simple primitives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Draw Rectangles, text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"</a:t>
            </a:r>
            <a:r>
              <a:rPr lang="en-US" sz="2200" dirty="0" err="1"/>
              <a:t>BitBlt</a:t>
            </a:r>
            <a:r>
              <a:rPr lang="en-US" sz="2200" dirty="0"/>
              <a:t>" or "</a:t>
            </a:r>
            <a:r>
              <a:rPr lang="en-US" sz="2200" dirty="0" err="1"/>
              <a:t>RasterOp</a:t>
            </a:r>
            <a:r>
              <a:rPr lang="en-US" sz="2200" dirty="0"/>
              <a:t>":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Move a rectangle of the screen (memory)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Easier to implement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Newer (Macintosh, X, etc.) more sophisticated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Filled polygons, </a:t>
            </a:r>
            <a:r>
              <a:rPr lang="en-US" sz="2200" dirty="0" err="1"/>
              <a:t>splines</a:t>
            </a:r>
            <a:r>
              <a:rPr lang="en-US" sz="2200" dirty="0"/>
              <a:t>, colors, clipping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Prettier images and easier for application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B21EB-040F-4467-AB97-1F0EC19399A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Postscript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r>
              <a:rPr lang="en-US" sz="2600"/>
              <a:t>Language invented by Adobe for sending pages to printers </a:t>
            </a:r>
          </a:p>
          <a:p>
            <a:r>
              <a:rPr lang="en-US" sz="2600"/>
              <a:t>Is a complete, textual programming language </a:t>
            </a:r>
          </a:p>
          <a:p>
            <a:r>
              <a:rPr lang="en-US" sz="2600"/>
              <a:t>Provides: </a:t>
            </a:r>
          </a:p>
          <a:p>
            <a:pPr lvl="1"/>
            <a:r>
              <a:rPr lang="en-US" sz="2200"/>
              <a:t>arbitrary rotation and scaling (even fonts) </a:t>
            </a:r>
          </a:p>
          <a:p>
            <a:pPr lvl="1"/>
            <a:r>
              <a:rPr lang="en-US" sz="2200"/>
              <a:t>Complete hardware independence (coordinates are floats) </a:t>
            </a:r>
          </a:p>
          <a:p>
            <a:r>
              <a:rPr lang="en-US" sz="2600"/>
              <a:t>Used as an output model for some Window systems</a:t>
            </a:r>
          </a:p>
          <a:p>
            <a:pPr lvl="1"/>
            <a:r>
              <a:rPr lang="en-US" sz="2200"/>
              <a:t>NeWS, Display Postscript: NeXT, DEC, etc.</a:t>
            </a:r>
          </a:p>
          <a:p>
            <a:r>
              <a:rPr lang="en-US" sz="2600"/>
              <a:t>Java 2D model based on this, with similar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818B-66D6-4A1A-801A-FF2C4B6251C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smtClean="0"/>
              <a:t>old graphics </a:t>
            </a:r>
            <a:r>
              <a:rPr lang="en-US" dirty="0"/>
              <a:t>standards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r>
              <a:rPr lang="en-US" dirty="0"/>
              <a:t>CORE (~1977), GKS (1985) </a:t>
            </a:r>
          </a:p>
          <a:p>
            <a:r>
              <a:rPr lang="en-US" dirty="0"/>
              <a:t>PHIGS (1988) -- PEX (1991): PHIGS + 3-D for X </a:t>
            </a:r>
          </a:p>
          <a:p>
            <a:r>
              <a:rPr lang="en-US" dirty="0"/>
              <a:t>Don't support "modern" graphical </a:t>
            </a:r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2A90-E157-4DF5-8858-17E13DB88DF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 System: Input Model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sz="2100" dirty="0"/>
              <a:t>How input from user is handled. </a:t>
            </a:r>
          </a:p>
          <a:p>
            <a:pPr lvl="1"/>
            <a:r>
              <a:rPr lang="en-US" sz="2000" dirty="0"/>
              <a:t>Most only support keyboard and mouse </a:t>
            </a:r>
          </a:p>
          <a:p>
            <a:r>
              <a:rPr lang="en-US" sz="2100" dirty="0"/>
              <a:t>All systems use same model: </a:t>
            </a:r>
          </a:p>
          <a:p>
            <a:pPr lvl="1"/>
            <a:r>
              <a:rPr lang="en-US" sz="2000" dirty="0"/>
              <a:t>Events generated and passed to applications </a:t>
            </a:r>
          </a:p>
          <a:p>
            <a:r>
              <a:rPr lang="en-US" sz="2100" dirty="0"/>
              <a:t>Record (</a:t>
            </a:r>
            <a:r>
              <a:rPr lang="en-US" sz="2100" dirty="0" err="1"/>
              <a:t>struct</a:t>
            </a:r>
            <a:r>
              <a:rPr lang="en-US" sz="2100" dirty="0"/>
              <a:t>) containing type, (</a:t>
            </a:r>
            <a:r>
              <a:rPr lang="en-US" sz="2100" dirty="0" err="1"/>
              <a:t>x,y</a:t>
            </a:r>
            <a:r>
              <a:rPr lang="en-US" sz="2100" dirty="0"/>
              <a:t>) of mouse, time, etc. </a:t>
            </a:r>
          </a:p>
          <a:p>
            <a:r>
              <a:rPr lang="en-US" sz="2100" dirty="0"/>
              <a:t>Asynchronously sent </a:t>
            </a:r>
          </a:p>
          <a:p>
            <a:pPr lvl="1"/>
            <a:r>
              <a:rPr lang="en-US" sz="2000" dirty="0"/>
              <a:t>For key down/up, mouse button down/up, cursor enter/leave window, window refresh. </a:t>
            </a:r>
          </a:p>
          <a:p>
            <a:r>
              <a:rPr lang="en-US" sz="2100" dirty="0"/>
              <a:t>Problems: </a:t>
            </a:r>
          </a:p>
          <a:p>
            <a:pPr lvl="1"/>
            <a:r>
              <a:rPr lang="en-US" sz="2000" dirty="0"/>
              <a:t>Application must be almost always willing to accept events. </a:t>
            </a:r>
          </a:p>
          <a:p>
            <a:pPr lvl="1"/>
            <a:r>
              <a:rPr lang="en-US" sz="2000" dirty="0"/>
              <a:t>Race conditions, since asynchronous </a:t>
            </a:r>
          </a:p>
          <a:p>
            <a:pPr lvl="1"/>
            <a:r>
              <a:rPr lang="en-US" sz="2000" dirty="0"/>
              <a:t>Not device independent </a:t>
            </a:r>
          </a:p>
          <a:p>
            <a:pPr lvl="1"/>
            <a:r>
              <a:rPr lang="en-US" sz="2000" dirty="0" smtClean="0"/>
              <a:t>No abort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7779B-862B-4C66-ADFA-10408F55D5E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Window System: Communication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Window system often protected process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 bad application won't kill whole machine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(Isn't on </a:t>
            </a:r>
            <a:r>
              <a:rPr lang="en-US" sz="2000" dirty="0" err="1"/>
              <a:t>MacOS</a:t>
            </a:r>
            <a:r>
              <a:rPr lang="en-US" sz="2000" dirty="0"/>
              <a:t> to 9, </a:t>
            </a:r>
            <a:r>
              <a:rPr lang="en-US" sz="2000" dirty="0" err="1"/>
              <a:t>PalmOS</a:t>
            </a:r>
            <a:r>
              <a:rPr lang="en-US" sz="2000" dirty="0"/>
              <a:t>, and regular MS Windows 95,98,ME)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Is on Unix, </a:t>
            </a:r>
            <a:r>
              <a:rPr lang="en-US" sz="2000" dirty="0" err="1" smtClean="0"/>
              <a:t>MacOS</a:t>
            </a:r>
            <a:r>
              <a:rPr lang="en-US" sz="2000" dirty="0" smtClean="0"/>
              <a:t> since </a:t>
            </a:r>
            <a:r>
              <a:rPr lang="en-US" sz="2000" dirty="0"/>
              <a:t>10 …, Windows </a:t>
            </a:r>
            <a:r>
              <a:rPr lang="en-US" sz="2000" dirty="0" smtClean="0"/>
              <a:t>since NT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How do applications communicate with window system?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Special system calls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Kernel, OS calls </a:t>
            </a:r>
          </a:p>
          <a:p>
            <a:pPr lvl="2">
              <a:lnSpc>
                <a:spcPct val="90000"/>
              </a:lnSpc>
            </a:pPr>
            <a:r>
              <a:rPr lang="en-US" sz="1800" dirty="0" err="1"/>
              <a:t>SunTools</a:t>
            </a:r>
            <a:r>
              <a:rPr lang="en-US" sz="1800" dirty="0"/>
              <a:t>, Macintosh, </a:t>
            </a:r>
            <a:r>
              <a:rPr lang="en-US" sz="1800" dirty="0" err="1"/>
              <a:t>PalmOS</a:t>
            </a:r>
            <a:r>
              <a:rPr lang="en-US" sz="1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Network protocol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Send messages to the process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X, </a:t>
            </a:r>
            <a:r>
              <a:rPr lang="en-US" sz="1800" dirty="0" err="1"/>
              <a:t>NeWS</a:t>
            </a:r>
            <a:r>
              <a:rPr lang="en-US" sz="1800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+ Processes can display on remote machines.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+ Different programming languages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- Less efficient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Manager: Window Layouts</a:t>
            </a:r>
            <a:endParaRPr lang="en-US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46831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the windows are arranged</a:t>
            </a:r>
          </a:p>
          <a:p>
            <a:r>
              <a:rPr lang="en-US" dirty="0" smtClean="0"/>
              <a:t>Tiled vs. Overlapping </a:t>
            </a:r>
          </a:p>
          <a:p>
            <a:pPr lvl="1"/>
            <a:r>
              <a:rPr lang="en-US" dirty="0" smtClean="0"/>
              <a:t>Whether windows can be on top of each other </a:t>
            </a:r>
          </a:p>
          <a:p>
            <a:pPr lvl="1"/>
            <a:r>
              <a:rPr lang="en-US" dirty="0" smtClean="0"/>
              <a:t>Don't see tiled much any more: </a:t>
            </a:r>
          </a:p>
          <a:p>
            <a:pPr lvl="1"/>
            <a:r>
              <a:rPr lang="en-US" dirty="0" smtClean="0"/>
              <a:t>Cedar, MS Windows 1. </a:t>
            </a:r>
          </a:p>
          <a:p>
            <a:pPr lvl="1"/>
            <a:r>
              <a:rPr lang="en-US" dirty="0" smtClean="0"/>
              <a:t>Overlapping was first, current </a:t>
            </a:r>
          </a:p>
          <a:p>
            <a:pPr lvl="2"/>
            <a:r>
              <a:rPr lang="en-US" dirty="0" smtClean="0"/>
              <a:t>Smalltalk (1976) </a:t>
            </a:r>
          </a:p>
          <a:p>
            <a:pPr lvl="2"/>
            <a:r>
              <a:rPr lang="en-US" dirty="0" smtClean="0"/>
              <a:t>X </a:t>
            </a:r>
          </a:p>
          <a:p>
            <a:r>
              <a:rPr lang="en-US" dirty="0" smtClean="0"/>
              <a:t>Multiple (tiled) windows in research systems of 1960’s: NLS, etc.</a:t>
            </a:r>
          </a:p>
          <a:p>
            <a:r>
              <a:rPr lang="en-US" dirty="0" smtClean="0"/>
              <a:t>Overlapping introduced in Alan Kay’s thesis (1969)</a:t>
            </a:r>
          </a:p>
          <a:p>
            <a:r>
              <a:rPr lang="en-US" dirty="0" smtClean="0"/>
              <a:t>Smalltalk, 1974 at Xerox PARC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E589-C76B-4E58-BA51-88A838EAE12A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Manager: Window Decorations</a:t>
            </a:r>
            <a:endParaRPr lang="en-US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Decorations: </a:t>
            </a:r>
          </a:p>
          <a:p>
            <a:pPr lvl="1"/>
            <a:r>
              <a:rPr lang="en-US" dirty="0" smtClean="0"/>
              <a:t>Window borders, titles </a:t>
            </a:r>
          </a:p>
          <a:p>
            <a:pPr lvl="1"/>
            <a:r>
              <a:rPr lang="en-US" dirty="0" smtClean="0"/>
              <a:t>Icons </a:t>
            </a:r>
          </a:p>
          <a:p>
            <a:pPr lvl="1"/>
            <a:r>
              <a:rPr lang="en-US" dirty="0" smtClean="0"/>
              <a:t>Screen background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E589-C76B-4E58-BA51-88A838EAE12A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2CCB8-D775-4DC5-B0BF-B2E727926FF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 Manager: Commands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How the user can control the windows.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Mouse and keyboard commands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Menus, buttons,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Sometimes use a toolkit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Listener or Focus ( “active” window)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Only one keyboard and mouse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How decide which window (process) to give it to</a:t>
            </a:r>
            <a:r>
              <a:rPr lang="en-US" sz="2200" dirty="0" smtClean="0"/>
              <a:t>?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Valentine’s Day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9CD6-7A6B-47D9-96EE-15DEB5F06AF7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228354" name="Picture 2" descr="C:\Users\bam\AppData\Local\Microsoft\Windows\Temporary Internet Files\Content.IE5\KT3Q5TF7\MC90043624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57400"/>
            <a:ext cx="2222500" cy="1498600"/>
          </a:xfrm>
          <a:prstGeom prst="rect">
            <a:avLst/>
          </a:prstGeom>
          <a:noFill/>
        </p:spPr>
      </p:pic>
      <p:pic>
        <p:nvPicPr>
          <p:cNvPr id="228355" name="Picture 3" descr="C:\Users\bam\AppData\Local\Microsoft\Windows\Temporary Internet Files\Content.IE5\1DH2O17V\MC90030491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133600"/>
            <a:ext cx="2706687" cy="1853518"/>
          </a:xfrm>
          <a:prstGeom prst="rect">
            <a:avLst/>
          </a:prstGeom>
          <a:noFill/>
        </p:spPr>
      </p:pic>
      <p:pic>
        <p:nvPicPr>
          <p:cNvPr id="228356" name="Picture 4" descr="C:\Users\bam\AppData\Local\Microsoft\Windows\Temporary Internet Files\Content.IE5\2OE510MP\MC90035404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2743200"/>
            <a:ext cx="2616200" cy="30119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8D60-C699-4232-8452-650B6AC1138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/>
              <a:t>Window Managers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4916488"/>
          </a:xfrm>
        </p:spPr>
        <p:txBody>
          <a:bodyPr/>
          <a:lstStyle/>
          <a:p>
            <a:r>
              <a:rPr lang="en-US" dirty="0" smtClean="0"/>
              <a:t>Successful </a:t>
            </a:r>
            <a:r>
              <a:rPr lang="en-US" dirty="0"/>
              <a:t>because multiple windows help users manage scarce resources:</a:t>
            </a:r>
          </a:p>
          <a:p>
            <a:pPr lvl="1"/>
            <a:r>
              <a:rPr lang="en-US" dirty="0"/>
              <a:t>Screen space and input devices</a:t>
            </a:r>
          </a:p>
          <a:p>
            <a:pPr lvl="1"/>
            <a:r>
              <a:rPr lang="en-US" dirty="0"/>
              <a:t>Attention of users</a:t>
            </a:r>
          </a:p>
          <a:p>
            <a:pPr lvl="1"/>
            <a:r>
              <a:rPr lang="en-US" dirty="0"/>
              <a:t>Affordances for reminding and finding other work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3D9-8EE3-4326-9730-6E98679C9CE4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1371600"/>
            <a:ext cx="8896350" cy="5486400"/>
          </a:xfrm>
        </p:spPr>
        <p:txBody>
          <a:bodyPr/>
          <a:lstStyle/>
          <a:p>
            <a:r>
              <a:rPr lang="en-US" sz="1900" dirty="0"/>
              <a:t>A library of interaction techniques that can be called by application programs. </a:t>
            </a:r>
          </a:p>
          <a:p>
            <a:r>
              <a:rPr lang="en-US" sz="1900" dirty="0"/>
              <a:t>An interaction technique is a graphical object which can be manipulated using a physical input device to input a certain type of value. </a:t>
            </a:r>
          </a:p>
          <a:p>
            <a:pPr lvl="1"/>
            <a:r>
              <a:rPr lang="en-US" sz="1700" dirty="0"/>
              <a:t>Also called “widget” or “control”</a:t>
            </a:r>
          </a:p>
          <a:p>
            <a:r>
              <a:rPr lang="en-US" sz="1900" dirty="0"/>
              <a:t>Toolkits contain procedures to do menus, scroll bars, buttons, dialog boxes. </a:t>
            </a:r>
          </a:p>
          <a:p>
            <a:r>
              <a:rPr lang="en-US" sz="1900" dirty="0"/>
              <a:t>Used only by programmers, only procedural interface </a:t>
            </a:r>
          </a:p>
          <a:p>
            <a:r>
              <a:rPr lang="en-US" sz="1900" dirty="0"/>
              <a:t>Examples: </a:t>
            </a:r>
          </a:p>
          <a:p>
            <a:pPr lvl="1"/>
            <a:r>
              <a:rPr lang="en-US" sz="1700" dirty="0"/>
              <a:t>Macintosh Toolbox </a:t>
            </a:r>
          </a:p>
          <a:p>
            <a:pPr lvl="1"/>
            <a:r>
              <a:rPr lang="en-US" sz="1700" dirty="0"/>
              <a:t>Windows Toolkit </a:t>
            </a:r>
          </a:p>
          <a:p>
            <a:pPr lvl="1"/>
            <a:r>
              <a:rPr lang="en-US" sz="1700" dirty="0" err="1"/>
              <a:t>xtk</a:t>
            </a:r>
            <a:r>
              <a:rPr lang="en-US" sz="1700" dirty="0"/>
              <a:t> for X (Motif and </a:t>
            </a:r>
            <a:r>
              <a:rPr lang="en-US" sz="1700" dirty="0" err="1"/>
              <a:t>OpenLook</a:t>
            </a:r>
            <a:r>
              <a:rPr lang="en-US" sz="1700" dirty="0"/>
              <a:t>) </a:t>
            </a:r>
          </a:p>
          <a:p>
            <a:pPr lvl="1"/>
            <a:r>
              <a:rPr lang="en-US" sz="1700" dirty="0"/>
              <a:t>Interviews for C++ and X </a:t>
            </a:r>
          </a:p>
          <a:p>
            <a:pPr lvl="1"/>
            <a:r>
              <a:rPr lang="en-US" sz="1700" dirty="0" err="1"/>
              <a:t>NeXTStep</a:t>
            </a:r>
            <a:r>
              <a:rPr lang="en-US" sz="1700" dirty="0"/>
              <a:t> for NeXT </a:t>
            </a:r>
          </a:p>
          <a:p>
            <a:pPr lvl="1"/>
            <a:r>
              <a:rPr lang="en-US" sz="1700" dirty="0" err="1"/>
              <a:t>tk</a:t>
            </a:r>
            <a:r>
              <a:rPr lang="en-US" sz="1700" dirty="0"/>
              <a:t> part of </a:t>
            </a:r>
            <a:r>
              <a:rPr lang="en-US" sz="1700" dirty="0" err="1"/>
              <a:t>tcl</a:t>
            </a:r>
            <a:r>
              <a:rPr lang="en-US" sz="1700" dirty="0"/>
              <a:t>/</a:t>
            </a:r>
            <a:r>
              <a:rPr lang="en-US" sz="1700" dirty="0" err="1"/>
              <a:t>tk</a:t>
            </a:r>
            <a:r>
              <a:rPr lang="en-US" sz="1700" dirty="0"/>
              <a:t> </a:t>
            </a:r>
          </a:p>
          <a:p>
            <a:pPr lvl="1"/>
            <a:r>
              <a:rPr lang="en-US" sz="1700" dirty="0"/>
              <a:t>Amulet</a:t>
            </a:r>
          </a:p>
          <a:p>
            <a:pPr lvl="1"/>
            <a:r>
              <a:rPr lang="en-US" sz="1700" dirty="0"/>
              <a:t>Java Swing and </a:t>
            </a:r>
            <a:r>
              <a:rPr lang="en-US" sz="1700" dirty="0" err="1"/>
              <a:t>awt</a:t>
            </a:r>
            <a:r>
              <a:rPr lang="en-US" sz="1700" dirty="0"/>
              <a:t> and </a:t>
            </a:r>
            <a:r>
              <a:rPr lang="en-US" sz="1700" dirty="0" err="1"/>
              <a:t>swt</a:t>
            </a:r>
            <a:endParaRPr lang="en-US" sz="17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1B8C-6143-4E80-A257-3BFCEB271756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Toolkits, cont.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Important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Consistent Look and Feel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Re-use of code </a:t>
            </a:r>
          </a:p>
          <a:p>
            <a:pPr>
              <a:lnSpc>
                <a:spcPct val="90000"/>
              </a:lnSpc>
            </a:pPr>
            <a:r>
              <a:rPr lang="en-US" sz="2100"/>
              <a:t>Can be hard to use: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Very large libraries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Very large manuals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 help with when and how to call what </a:t>
            </a:r>
          </a:p>
          <a:p>
            <a:pPr>
              <a:lnSpc>
                <a:spcPct val="90000"/>
              </a:lnSpc>
            </a:pPr>
            <a:r>
              <a:rPr lang="en-US" sz="2100"/>
              <a:t>Two layers: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Intrinsics: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How the widgets are implemented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Widget set: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Particular "look and feel“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0F89-E011-42C8-8E29-83D933906139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Toolkits, Intrinsics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Procedure-oriented: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Library of procedures that can be called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Macintosh Toolbox, </a:t>
            </a:r>
            <a:r>
              <a:rPr lang="en-US" sz="2200" dirty="0" err="1"/>
              <a:t>SunTools</a:t>
            </a:r>
            <a:r>
              <a:rPr lang="en-US" sz="2200" dirty="0"/>
              <a:t> library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Simple to implement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Object-oriented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Library defines standard classes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Programmer can make sub-classes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Need an OO language </a:t>
            </a:r>
          </a:p>
          <a:p>
            <a:pPr lvl="1">
              <a:lnSpc>
                <a:spcPct val="90000"/>
              </a:lnSpc>
            </a:pPr>
            <a:r>
              <a:rPr lang="en-US" sz="2200" dirty="0" err="1"/>
              <a:t>Xtk</a:t>
            </a:r>
            <a:r>
              <a:rPr lang="en-US" sz="2200" dirty="0"/>
              <a:t>, Interviews, Garnet, Java AWT and Swing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Natural way to think about organization: widgets on screen "seem" like objects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+ Easier to make customizations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- Requires special (single) programming language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364C0-B73B-4C95-AE82-2145F253149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 Sets 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Collections of interaction techniques with a particular look-and-feel </a:t>
            </a:r>
          </a:p>
          <a:p>
            <a:r>
              <a:rPr lang="en-US" dirty="0"/>
              <a:t>Can be copyrighted, patented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FF94-86DF-492F-80D8-FA6E0688A5D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 Sets, cont.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Different look-and-feels on same intrinsics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The same look-and-feel can be implemented on different intrinsics</a:t>
            </a:r>
          </a:p>
        </p:txBody>
      </p:sp>
      <p:pic>
        <p:nvPicPr>
          <p:cNvPr id="1945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09800"/>
            <a:ext cx="4357688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105400"/>
            <a:ext cx="5715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94583" name="Group 23"/>
          <p:cNvGraphicFramePr>
            <a:graphicFrameLocks noGrp="1"/>
          </p:cNvGraphicFramePr>
          <p:nvPr/>
        </p:nvGraphicFramePr>
        <p:xfrm>
          <a:off x="4800600" y="2362200"/>
          <a:ext cx="3810000" cy="1295400"/>
        </p:xfrm>
        <a:graphic>
          <a:graphicData uri="http://schemas.openxmlformats.org/drawingml/2006/table">
            <a:tbl>
              <a:tblPr/>
              <a:tblGrid>
                <a:gridCol w="1270000"/>
                <a:gridCol w="1270000"/>
                <a:gridCol w="12700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 graphics 2D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4601" name="Group 41"/>
          <p:cNvGraphicFramePr>
            <a:graphicFrameLocks noGrp="1"/>
          </p:cNvGraphicFramePr>
          <p:nvPr/>
        </p:nvGraphicFramePr>
        <p:xfrm>
          <a:off x="6629400" y="4800600"/>
          <a:ext cx="1752600" cy="914400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 L&amp;F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4612" name="Group 52"/>
          <p:cNvGraphicFramePr>
            <a:graphicFrameLocks noGrp="1"/>
          </p:cNvGraphicFramePr>
          <p:nvPr/>
        </p:nvGraphicFramePr>
        <p:xfrm>
          <a:off x="6629400" y="5867400"/>
          <a:ext cx="1752600" cy="792480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Windows L&amp;F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 Swing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EA11-325E-4BC3-9914-AFB4F2C8E5B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Toolkits, Widgets Sets, cont.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Interface to applications: usually “call-back procedures”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Application supplied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Widget calls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Listeners used in Swing are similar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Problems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can be hundreds or thousands,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hard to deal with Undo, etc.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- modularization compromised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Amulet uses command objects </a:t>
            </a:r>
            <a:r>
              <a:rPr lang="en-US" sz="2600" dirty="0" smtClean="0"/>
              <a:t>instead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BD3A-ED6B-47E7-A357-18819C1D668B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Toolkits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1288"/>
            <a:ext cx="8650288" cy="5446712"/>
          </a:xfrm>
        </p:spPr>
        <p:txBody>
          <a:bodyPr/>
          <a:lstStyle/>
          <a:p>
            <a:r>
              <a:rPr lang="en-US" sz="1900" dirty="0"/>
              <a:t>Other name: Cross-Platform Development Tools</a:t>
            </a:r>
          </a:p>
          <a:p>
            <a:r>
              <a:rPr lang="en-US" sz="1900" dirty="0"/>
              <a:t>Thin layer above existing toolkits that hides the toolkit dependencies. </a:t>
            </a:r>
          </a:p>
          <a:p>
            <a:r>
              <a:rPr lang="en-US" sz="1900" dirty="0"/>
              <a:t>Allows applications to be more easily ported to different toolkits </a:t>
            </a:r>
          </a:p>
          <a:p>
            <a:r>
              <a:rPr lang="en-US" sz="1900" dirty="0"/>
              <a:t>As opposed to a toolkit that runs on different environments </a:t>
            </a:r>
          </a:p>
          <a:p>
            <a:r>
              <a:rPr lang="en-US" sz="1900" dirty="0"/>
              <a:t>Problems: </a:t>
            </a:r>
          </a:p>
          <a:p>
            <a:pPr lvl="1"/>
            <a:r>
              <a:rPr lang="en-US" sz="1700" dirty="0"/>
              <a:t>Toolkit-specific style features </a:t>
            </a:r>
          </a:p>
          <a:p>
            <a:pPr lvl="1"/>
            <a:r>
              <a:rPr lang="en-US" sz="1700" dirty="0"/>
              <a:t>Drawing routines must also be provided </a:t>
            </a:r>
          </a:p>
          <a:p>
            <a:r>
              <a:rPr lang="en-US" sz="1900" dirty="0"/>
              <a:t>Examples: </a:t>
            </a:r>
          </a:p>
          <a:p>
            <a:pPr lvl="1"/>
            <a:r>
              <a:rPr lang="en-US" sz="1700" dirty="0"/>
              <a:t>XVT (</a:t>
            </a:r>
            <a:r>
              <a:rPr lang="en-US" sz="1700" dirty="0" err="1"/>
              <a:t>eXtensible</a:t>
            </a:r>
            <a:r>
              <a:rPr lang="en-US" sz="1700" dirty="0"/>
              <a:t> Virtual Toolkit), supported Motif, </a:t>
            </a:r>
            <a:r>
              <a:rPr lang="en-US" sz="1700" dirty="0" err="1"/>
              <a:t>OpenLook</a:t>
            </a:r>
            <a:r>
              <a:rPr lang="en-US" sz="1700" dirty="0"/>
              <a:t>, Windows, PM, Macintosh, and character displays </a:t>
            </a:r>
          </a:p>
          <a:p>
            <a:pPr lvl="1"/>
            <a:r>
              <a:rPr lang="en-US" sz="1700" dirty="0"/>
              <a:t>Galaxy (from </a:t>
            </a:r>
            <a:r>
              <a:rPr lang="en-US" sz="1700" dirty="0" err="1"/>
              <a:t>Visix</a:t>
            </a:r>
            <a:r>
              <a:rPr lang="en-US" sz="1700" dirty="0"/>
              <a:t> Corp). Re-implemented the widgets </a:t>
            </a:r>
          </a:p>
          <a:p>
            <a:r>
              <a:rPr lang="en-US" sz="1900" dirty="0" smtClean="0"/>
              <a:t>Today: </a:t>
            </a:r>
            <a:r>
              <a:rPr lang="en-US" sz="1900" dirty="0"/>
              <a:t>Java: </a:t>
            </a:r>
          </a:p>
          <a:p>
            <a:pPr lvl="1"/>
            <a:r>
              <a:rPr lang="en-US" sz="1700" dirty="0" smtClean="0"/>
              <a:t>AWT, SWT: </a:t>
            </a:r>
            <a:r>
              <a:rPr lang="en-US" sz="1700" dirty="0"/>
              <a:t>use native widgets </a:t>
            </a:r>
          </a:p>
          <a:p>
            <a:pPr lvl="1"/>
            <a:r>
              <a:rPr lang="en-US" sz="1700" dirty="0"/>
              <a:t>Swing: re-implements the </a:t>
            </a:r>
            <a:r>
              <a:rPr lang="en-US" sz="1700" dirty="0" smtClean="0"/>
              <a:t>widgets</a:t>
            </a:r>
          </a:p>
          <a:p>
            <a:r>
              <a:rPr lang="en-US" sz="2100" dirty="0" smtClean="0"/>
              <a:t>Qt, </a:t>
            </a:r>
            <a:r>
              <a:rPr lang="en-US" sz="2100" dirty="0" err="1" smtClean="0"/>
              <a:t>PhoneGap</a:t>
            </a:r>
            <a:endParaRPr lang="en-US" sz="2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B7A-9827-4C32-A82C-9EEEBC6601A4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Toolkits Success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3"/>
          </a:xfrm>
        </p:spPr>
        <p:txBody>
          <a:bodyPr/>
          <a:lstStyle/>
          <a:p>
            <a:r>
              <a:rPr lang="en-US" dirty="0" smtClean="0"/>
              <a:t>Help </a:t>
            </a:r>
            <a:r>
              <a:rPr lang="en-US" dirty="0"/>
              <a:t>maintain consistency among UIs</a:t>
            </a:r>
          </a:p>
          <a:p>
            <a:pPr lvl="1"/>
            <a:r>
              <a:rPr lang="en-US" dirty="0"/>
              <a:t>Key insight of Macintosh toolbox</a:t>
            </a:r>
          </a:p>
          <a:p>
            <a:pPr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Path of least resistance</a:t>
            </a:r>
            <a:r>
              <a:rPr lang="en-US" dirty="0"/>
              <a:t> translates into getting programmers to do the right thing</a:t>
            </a:r>
          </a:p>
          <a:p>
            <a:r>
              <a:rPr lang="en-US" dirty="0"/>
              <a:t>Successful partially because address common, low-level features for all UIs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Address the useful &amp; important aspects of UIs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EF37-9DDE-44DF-B1E1-72AAF8212B16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/>
              <a:t>Event Languages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497888" cy="4916488"/>
          </a:xfrm>
        </p:spPr>
        <p:txBody>
          <a:bodyPr/>
          <a:lstStyle/>
          <a:p>
            <a:r>
              <a:rPr lang="en-US" sz="2600" dirty="0"/>
              <a:t>Create programs by writing event handlers </a:t>
            </a:r>
          </a:p>
          <a:p>
            <a:r>
              <a:rPr lang="en-US" sz="2600" dirty="0"/>
              <a:t>Many </a:t>
            </a:r>
            <a:r>
              <a:rPr lang="en-US" sz="2600" dirty="0" smtClean="0"/>
              <a:t>old tools used </a:t>
            </a:r>
            <a:r>
              <a:rPr lang="en-US" sz="2600" dirty="0"/>
              <a:t>this style</a:t>
            </a:r>
          </a:p>
          <a:p>
            <a:pPr lvl="1"/>
            <a:r>
              <a:rPr lang="en-US" sz="2200" dirty="0"/>
              <a:t>Univ. of Alberta (1985), Sassafras (1986), </a:t>
            </a:r>
            <a:r>
              <a:rPr lang="en-US" sz="2400" dirty="0" smtClean="0"/>
              <a:t>HyperCard, </a:t>
            </a:r>
            <a:r>
              <a:rPr lang="en-US" sz="2200" dirty="0" smtClean="0"/>
              <a:t>etc</a:t>
            </a:r>
            <a:r>
              <a:rPr lang="en-US" sz="2200" dirty="0"/>
              <a:t>.</a:t>
            </a:r>
          </a:p>
          <a:p>
            <a:r>
              <a:rPr lang="en-US" sz="2600" dirty="0" smtClean="0"/>
              <a:t>Used </a:t>
            </a:r>
            <a:r>
              <a:rPr lang="en-US" sz="2600" dirty="0"/>
              <a:t>by </a:t>
            </a:r>
            <a:r>
              <a:rPr lang="en-US" sz="2600" dirty="0" smtClean="0"/>
              <a:t>Visual </a:t>
            </a:r>
            <a:r>
              <a:rPr lang="en-US" sz="2600" dirty="0"/>
              <a:t>Basic, Lingo, </a:t>
            </a:r>
            <a:r>
              <a:rPr lang="en-US" sz="2600" dirty="0" smtClean="0"/>
              <a:t>Java, etc</a:t>
            </a:r>
            <a:r>
              <a:rPr lang="en-US" sz="2600" dirty="0"/>
              <a:t>.</a:t>
            </a:r>
          </a:p>
          <a:p>
            <a:pPr lvl="1"/>
            <a:r>
              <a:rPr lang="en-US" sz="2200" dirty="0"/>
              <a:t>Toolkits with call-backs or action </a:t>
            </a:r>
            <a:r>
              <a:rPr lang="en-US" sz="2200" dirty="0" smtClean="0"/>
              <a:t>methods</a:t>
            </a:r>
            <a:endParaRPr lang="en-US" sz="2200" dirty="0"/>
          </a:p>
          <a:p>
            <a:r>
              <a:rPr lang="en-US" sz="2600" dirty="0"/>
              <a:t>Advantages:</a:t>
            </a:r>
          </a:p>
          <a:p>
            <a:pPr lvl="1"/>
            <a:r>
              <a:rPr lang="en-US" sz="2200" dirty="0"/>
              <a:t>Natural for GUIs since generate discrete events</a:t>
            </a:r>
          </a:p>
          <a:p>
            <a:pPr lvl="1"/>
            <a:r>
              <a:rPr lang="en-US" sz="2200" dirty="0"/>
              <a:t>Flow of control in user’s hands rather than programmer’s</a:t>
            </a:r>
          </a:p>
          <a:p>
            <a:pPr lvl="2"/>
            <a:r>
              <a:rPr lang="en-US" sz="2100" dirty="0"/>
              <a:t>Discourages </a:t>
            </a:r>
            <a:r>
              <a:rPr lang="en-US" sz="2100" dirty="0" err="1"/>
              <a:t>moded</a:t>
            </a:r>
            <a:r>
              <a:rPr lang="en-US" sz="2100" dirty="0"/>
              <a:t> </a:t>
            </a:r>
            <a:r>
              <a:rPr lang="en-US" sz="2100" dirty="0" smtClean="0"/>
              <a:t>UIs</a:t>
            </a:r>
            <a:endParaRPr lang="en-US" sz="2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C:\Users\bam\AppData\Local\Microsoft\Windows\Temporary Internet Files\Content.IE5\QG4N00CT\MCj010434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685800"/>
            <a:ext cx="1820863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Mardi Gras!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1662"/>
          </a:xfrm>
        </p:spPr>
        <p:txBody>
          <a:bodyPr/>
          <a:lstStyle/>
          <a:p>
            <a:r>
              <a:rPr lang="en-US" i="1" dirty="0" smtClean="0"/>
              <a:t>(last Tuesday!)</a:t>
            </a:r>
            <a:endParaRPr lang="en-US" i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9CD6-7A6B-47D9-96EE-15DEB5F06AF7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5125" name="Picture 5" descr="http://www.voanews.com/english/AmericanLife/images/RexFloat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09800"/>
            <a:ext cx="20002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http://z.about.com/d/goneworleans/1/0/s/4/DSCN05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124200"/>
            <a:ext cx="3962400" cy="296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http://www.mardigrasoutlet.com/images/lf?source=url%5bhttp://www.mardigrasoutlet.com/_images/products/variety_mix-f.jpg%5d,name%5bimg%5d&amp;load=url%5bfile:detail%5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3048000"/>
            <a:ext cx="2381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0B30-569A-41AA-ABF2-E0C340DFBC67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Constraints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497888" cy="5867400"/>
          </a:xfrm>
        </p:spPr>
        <p:txBody>
          <a:bodyPr/>
          <a:lstStyle/>
          <a:p>
            <a:r>
              <a:rPr lang="en-US" sz="2200" dirty="0"/>
              <a:t>Declare a relationship and system maintains it</a:t>
            </a:r>
          </a:p>
          <a:p>
            <a:r>
              <a:rPr lang="en-US" sz="2200" dirty="0"/>
              <a:t>Sketchpad (1963), </a:t>
            </a:r>
            <a:r>
              <a:rPr lang="en-US" sz="2200" dirty="0" err="1"/>
              <a:t>ThingLab</a:t>
            </a:r>
            <a:r>
              <a:rPr lang="en-US" sz="2200" dirty="0"/>
              <a:t> (1979), </a:t>
            </a:r>
            <a:r>
              <a:rPr lang="en-US" sz="2200" dirty="0" err="1"/>
              <a:t>Higgens</a:t>
            </a:r>
            <a:r>
              <a:rPr lang="en-US" sz="2200" dirty="0"/>
              <a:t> (85), Garnet (1990), Amulet (1997), </a:t>
            </a:r>
            <a:r>
              <a:rPr lang="en-US" sz="2200" dirty="0" err="1"/>
              <a:t>SubArctic</a:t>
            </a:r>
            <a:r>
              <a:rPr lang="en-US" sz="2200" dirty="0"/>
              <a:t> (1996)</a:t>
            </a:r>
          </a:p>
          <a:p>
            <a:r>
              <a:rPr lang="en-US" sz="2200" dirty="0"/>
              <a:t>1999: hadn’t caught on</a:t>
            </a:r>
          </a:p>
          <a:p>
            <a:pPr lvl="1"/>
            <a:r>
              <a:rPr lang="en-US" sz="2000" dirty="0"/>
              <a:t>We thought would be mostly used for graphics</a:t>
            </a:r>
          </a:p>
          <a:p>
            <a:r>
              <a:rPr lang="en-US" sz="2200" dirty="0"/>
              <a:t>Now: Flash data bindings</a:t>
            </a:r>
          </a:p>
          <a:p>
            <a:pPr lvl="1"/>
            <a:r>
              <a:rPr lang="en-US" sz="2000" dirty="0"/>
              <a:t>Connect data to graphics</a:t>
            </a:r>
          </a:p>
          <a:p>
            <a:pPr lvl="1">
              <a:buFont typeface="Monotype Sorts" pitchFamily="2" charset="2"/>
              <a:buChar char="è"/>
            </a:pPr>
            <a:r>
              <a:rPr lang="en-US" sz="2000" dirty="0">
                <a:solidFill>
                  <a:schemeClr val="tx2"/>
                </a:solidFill>
              </a:rPr>
              <a:t>Address the useful &amp; important aspects of UIs</a:t>
            </a:r>
            <a:endParaRPr lang="en-US" sz="2000" dirty="0"/>
          </a:p>
          <a:p>
            <a:pPr>
              <a:buFont typeface="Monotype Sorts" pitchFamily="2" charset="2"/>
              <a:buChar char="è"/>
            </a:pPr>
            <a:r>
              <a:rPr lang="en-US" sz="2200" dirty="0">
                <a:solidFill>
                  <a:schemeClr val="tx2"/>
                </a:solidFill>
              </a:rPr>
              <a:t>Predictability</a:t>
            </a:r>
          </a:p>
          <a:p>
            <a:pPr lvl="1"/>
            <a:r>
              <a:rPr lang="en-US" sz="2000" dirty="0"/>
              <a:t>Constraint networks can be hard to debug</a:t>
            </a:r>
          </a:p>
          <a:p>
            <a:pPr lvl="1"/>
            <a:r>
              <a:rPr lang="en-US" sz="2000" dirty="0"/>
              <a:t>Especially in multi-way constraints</a:t>
            </a:r>
          </a:p>
          <a:p>
            <a:pPr>
              <a:buFont typeface="Monotype Sorts" pitchFamily="2" charset="2"/>
              <a:buChar char="è"/>
            </a:pPr>
            <a:r>
              <a:rPr lang="en-US" sz="2200" dirty="0">
                <a:solidFill>
                  <a:schemeClr val="tx2"/>
                </a:solidFill>
              </a:rPr>
              <a:t>High threshold</a:t>
            </a:r>
          </a:p>
          <a:p>
            <a:pPr lvl="2"/>
            <a:r>
              <a:rPr lang="en-US" sz="1900" dirty="0"/>
              <a:t>Programmer must specify (or deduce) solving order</a:t>
            </a:r>
          </a:p>
          <a:p>
            <a:pPr lvl="1"/>
            <a:r>
              <a:rPr lang="en-US" sz="2000" dirty="0"/>
              <a:t>Constraints require thinking differently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A919-C781-4540-981F-5F0854D2E818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Higher-Level Tools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Since toolkits are hard to use, need higher-level support. </a:t>
            </a:r>
          </a:p>
          <a:p>
            <a:pPr>
              <a:lnSpc>
                <a:spcPct val="80000"/>
              </a:lnSpc>
            </a:pPr>
            <a:r>
              <a:rPr lang="en-US" sz="2600"/>
              <a:t>User Interface Development Environments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Comprehensive support for UI Software </a:t>
            </a:r>
          </a:p>
          <a:p>
            <a:pPr>
              <a:lnSpc>
                <a:spcPct val="80000"/>
              </a:lnSpc>
            </a:pPr>
            <a:r>
              <a:rPr lang="en-US" sz="2600"/>
              <a:t>Tradeoffs: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Range of interfaces vs. amount of help (if narrow, can provide more support)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Ease of use vs. power </a:t>
            </a:r>
          </a:p>
          <a:p>
            <a:pPr>
              <a:lnSpc>
                <a:spcPct val="80000"/>
              </a:lnSpc>
            </a:pPr>
            <a:r>
              <a:rPr lang="en-US" sz="2600"/>
              <a:t>2 Levels: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“Foundation Classes”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Interactive Tools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E8B7-8790-45D0-8C0E-B969F37A24F6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Foundation Classes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Object-oriented framework that helps you structure all the code</a:t>
            </a:r>
          </a:p>
          <a:p>
            <a:r>
              <a:rPr lang="en-US" dirty="0"/>
              <a:t>Issue: how separate from “Toolkit” part?</a:t>
            </a:r>
          </a:p>
          <a:p>
            <a:r>
              <a:rPr lang="en-US" dirty="0" err="1"/>
              <a:t>MacApp</a:t>
            </a:r>
            <a:r>
              <a:rPr lang="en-US" dirty="0"/>
              <a:t>, MFC</a:t>
            </a:r>
          </a:p>
          <a:p>
            <a:r>
              <a:rPr lang="en-US" i="1" dirty="0" smtClean="0"/>
              <a:t>Parts</a:t>
            </a:r>
            <a:r>
              <a:rPr lang="en-US" dirty="0" smtClean="0"/>
              <a:t> </a:t>
            </a:r>
            <a:r>
              <a:rPr lang="en-US" dirty="0"/>
              <a:t>of Swing, Amulet,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412-F9DD-4732-A739-E11EE7CD5804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143000"/>
          </a:xfrm>
        </p:spPr>
        <p:txBody>
          <a:bodyPr/>
          <a:lstStyle/>
          <a:p>
            <a:r>
              <a:rPr lang="en-US"/>
              <a:t>Component Architectures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31913"/>
            <a:ext cx="8763000" cy="4916487"/>
          </a:xfrm>
        </p:spPr>
        <p:txBody>
          <a:bodyPr/>
          <a:lstStyle/>
          <a:p>
            <a:r>
              <a:rPr lang="en-US" sz="2600"/>
              <a:t>Create applications out of </a:t>
            </a:r>
            <a:r>
              <a:rPr lang="en-US" sz="2600" i="1"/>
              <a:t>components</a:t>
            </a:r>
            <a:r>
              <a:rPr lang="en-US" sz="2600"/>
              <a:t> which are separately developed and compiled</a:t>
            </a:r>
          </a:p>
          <a:p>
            <a:pPr lvl="1"/>
            <a:r>
              <a:rPr lang="en-US" sz="2200"/>
              <a:t>In UI software, each component controls an area of the screen</a:t>
            </a:r>
          </a:p>
          <a:p>
            <a:pPr lvl="1"/>
            <a:r>
              <a:rPr lang="en-US" sz="2200"/>
              <a:t>Example: drawing component handles picture inside a document</a:t>
            </a:r>
          </a:p>
          <a:p>
            <a:r>
              <a:rPr lang="en-US" sz="2600"/>
              <a:t>Invented by Andrew research project at CMU (1988)</a:t>
            </a:r>
          </a:p>
          <a:p>
            <a:r>
              <a:rPr lang="en-US" sz="2600"/>
              <a:t>1999: OLE, OpenDoc, ActiveX, Java Beans</a:t>
            </a:r>
          </a:p>
          <a:p>
            <a:r>
              <a:rPr lang="en-US" sz="2600"/>
              <a:t>Now: SOA</a:t>
            </a:r>
          </a:p>
          <a:p>
            <a:pPr>
              <a:buFont typeface="Monotype Sorts" pitchFamily="2" charset="2"/>
              <a:buChar char="è"/>
            </a:pPr>
            <a:r>
              <a:rPr lang="en-US" sz="2600">
                <a:solidFill>
                  <a:schemeClr val="tx2"/>
                </a:solidFill>
              </a:rPr>
              <a:t>Address the useful &amp; important aspects of UIs</a:t>
            </a:r>
          </a:p>
          <a:p>
            <a:pPr lvl="1"/>
            <a:r>
              <a:rPr lang="en-US" sz="2200"/>
              <a:t>Just the “glue” to hold together components</a:t>
            </a:r>
            <a:endParaRPr lang="en-US" sz="2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066E5-E4A0-4722-AEC8-37A055A34BDC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Interactive Tools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Prototyping tools </a:t>
            </a:r>
          </a:p>
          <a:p>
            <a:pPr lvl="1">
              <a:lnSpc>
                <a:spcPct val="90000"/>
              </a:lnSpc>
            </a:pPr>
            <a:r>
              <a:rPr lang="en-US"/>
              <a:t>Quickly see how UI is going to look and act </a:t>
            </a:r>
          </a:p>
          <a:p>
            <a:pPr>
              <a:lnSpc>
                <a:spcPct val="90000"/>
              </a:lnSpc>
            </a:pPr>
            <a:r>
              <a:rPr lang="en-US"/>
              <a:t>Interface Builders </a:t>
            </a:r>
          </a:p>
          <a:p>
            <a:pPr lvl="1">
              <a:lnSpc>
                <a:spcPct val="90000"/>
              </a:lnSpc>
            </a:pPr>
            <a:r>
              <a:rPr lang="en-US"/>
              <a:t>Lay out widgets </a:t>
            </a:r>
          </a:p>
          <a:p>
            <a:pPr lvl="1">
              <a:lnSpc>
                <a:spcPct val="90000"/>
              </a:lnSpc>
            </a:pPr>
            <a:r>
              <a:rPr lang="en-US"/>
              <a:t>Create menus, dialog boxes</a:t>
            </a:r>
          </a:p>
          <a:p>
            <a:pPr lvl="1">
              <a:lnSpc>
                <a:spcPct val="90000"/>
              </a:lnSpc>
            </a:pPr>
            <a:r>
              <a:rPr lang="en-US"/>
              <a:t>Other names: Resource Editors, Interactive Development Tools (IDTs) </a:t>
            </a:r>
          </a:p>
          <a:p>
            <a:pPr>
              <a:lnSpc>
                <a:spcPct val="90000"/>
              </a:lnSpc>
            </a:pPr>
            <a:r>
              <a:rPr lang="en-US"/>
              <a:t>Evidence that interactive tools 10 to 50 times faster than coding with toolkits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67F6-E03A-4A4A-A7EE-05BADABF750B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/>
              <a:t>Graphical Interactive Tools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3"/>
          </a:xfrm>
        </p:spPr>
        <p:txBody>
          <a:bodyPr/>
          <a:lstStyle/>
          <a:p>
            <a:r>
              <a:rPr lang="en-US"/>
              <a:t>Create parts of user interface by laying out widgets with a mouse</a:t>
            </a:r>
          </a:p>
          <a:p>
            <a:pPr lvl="1"/>
            <a:r>
              <a:rPr lang="en-US"/>
              <a:t>Examples: Menulay (1983), Trillium (1986), Jean-Marie Hullot from INRIA to NeXT</a:t>
            </a:r>
          </a:p>
          <a:p>
            <a:pPr lvl="1"/>
            <a:r>
              <a:rPr lang="en-US"/>
              <a:t>Now: Interface Builders, Visual Basic’s layout editor, resource editors, “constructors”</a:t>
            </a:r>
          </a:p>
          <a:p>
            <a:r>
              <a:rPr lang="en-US"/>
              <a:t>Advantages:</a:t>
            </a:r>
          </a:p>
          <a:p>
            <a:pPr lvl="1"/>
            <a:r>
              <a:rPr lang="en-US"/>
              <a:t>Graphical parts done in an appropriate, graphical way</a:t>
            </a:r>
          </a:p>
          <a:p>
            <a:pPr lvl="2">
              <a:buFont typeface="Monotype Sorts" pitchFamily="2" charset="2"/>
              <a:buChar char="è"/>
            </a:pPr>
            <a:r>
              <a:rPr lang="en-US">
                <a:solidFill>
                  <a:schemeClr val="tx2"/>
                </a:solidFill>
              </a:rPr>
              <a:t>Address the useful &amp; important aspects of UIs</a:t>
            </a:r>
            <a:endParaRPr lang="en-US"/>
          </a:p>
          <a:p>
            <a:pPr lvl="1"/>
            <a:r>
              <a:rPr lang="en-US"/>
              <a:t>Accessible to non-programmers</a:t>
            </a:r>
          </a:p>
          <a:p>
            <a:pPr lvl="2">
              <a:buFont typeface="Monotype Sorts" pitchFamily="2" charset="2"/>
              <a:buChar char="è"/>
            </a:pPr>
            <a:r>
              <a:rPr lang="en-US">
                <a:solidFill>
                  <a:schemeClr val="tx2"/>
                </a:solidFill>
              </a:rPr>
              <a:t>Low threshold</a:t>
            </a:r>
            <a:endParaRPr lang="en-US"/>
          </a:p>
          <a:p>
            <a:pPr lvl="2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A629-CD06-4B74-9D3B-A65501583A0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</a:t>
            </a:r>
            <a:r>
              <a:rPr lang="en-US" dirty="0"/>
              <a:t>UI Software</a:t>
            </a:r>
          </a:p>
        </p:txBody>
      </p:sp>
      <p:graphicFrame>
        <p:nvGraphicFramePr>
          <p:cNvPr id="176153" name="Group 25"/>
          <p:cNvGraphicFramePr>
            <a:graphicFrameLocks noGrp="1"/>
          </p:cNvGraphicFramePr>
          <p:nvPr/>
        </p:nvGraphicFramePr>
        <p:xfrm>
          <a:off x="1828800" y="1809750"/>
          <a:ext cx="5486400" cy="3236913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 Level Tools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Toolkit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Windowing 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7270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Operating 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Highly Successful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Today’s tools are highly successful</a:t>
            </a:r>
          </a:p>
          <a:p>
            <a:pPr lvl="1"/>
            <a:r>
              <a:rPr lang="en-US" dirty="0" smtClean="0"/>
              <a:t>Window Managers, Toolkits, Interface Builders ubiquitous</a:t>
            </a:r>
          </a:p>
          <a:p>
            <a:pPr lvl="1"/>
            <a:r>
              <a:rPr lang="en-US" dirty="0" smtClean="0"/>
              <a:t>Most software built using them</a:t>
            </a:r>
          </a:p>
          <a:p>
            <a:pPr lvl="1"/>
            <a:r>
              <a:rPr lang="en-US" dirty="0" smtClean="0"/>
              <a:t>Are based on HCI research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B0755-9205-4F91-B86F-E692B87E1F86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C551-9CFF-4F25-8D31-BA1C7C20255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Historical Perspective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497888" cy="4916488"/>
          </a:xfrm>
        </p:spPr>
        <p:txBody>
          <a:bodyPr/>
          <a:lstStyle/>
          <a:p>
            <a:r>
              <a:rPr lang="en-US" b="1" dirty="0"/>
              <a:t>Themes</a:t>
            </a:r>
            <a:endParaRPr lang="en-US" dirty="0"/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Address the useful &amp; important aspects of UIs</a:t>
            </a:r>
          </a:p>
          <a:p>
            <a:pPr lvl="2"/>
            <a:r>
              <a:rPr lang="en-US" dirty="0"/>
              <a:t>Tools that succeeded helped (</a:t>
            </a:r>
            <a:r>
              <a:rPr lang="en-US" i="1" dirty="0"/>
              <a:t>just</a:t>
            </a:r>
            <a:r>
              <a:rPr lang="en-US" dirty="0"/>
              <a:t>) where needed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Threshold / Ceiling</a:t>
            </a:r>
          </a:p>
          <a:p>
            <a:pPr lvl="2"/>
            <a:r>
              <a:rPr lang="en-US" dirty="0"/>
              <a:t>Threshold = How hard to get started</a:t>
            </a:r>
          </a:p>
          <a:p>
            <a:pPr lvl="2"/>
            <a:r>
              <a:rPr lang="en-US" dirty="0"/>
              <a:t>Ceiling = how much can be achieved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Path of Least Resistance</a:t>
            </a:r>
          </a:p>
          <a:p>
            <a:pPr lvl="2"/>
            <a:r>
              <a:rPr lang="en-US" dirty="0"/>
              <a:t>Tools influence user interfaces created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Predictability</a:t>
            </a:r>
          </a:p>
          <a:p>
            <a:pPr lvl="2"/>
            <a:r>
              <a:rPr lang="en-US" dirty="0"/>
              <a:t>If not predictable, then not accepted by programmers</a:t>
            </a:r>
          </a:p>
          <a:p>
            <a:pPr lvl="1">
              <a:buFont typeface="Monotype Sorts" pitchFamily="2" charset="2"/>
              <a:buChar char="è"/>
            </a:pPr>
            <a:r>
              <a:rPr lang="en-US" dirty="0">
                <a:solidFill>
                  <a:schemeClr val="tx2"/>
                </a:solidFill>
              </a:rPr>
              <a:t>Moving Targets</a:t>
            </a:r>
          </a:p>
          <a:p>
            <a:pPr lvl="2"/>
            <a:r>
              <a:rPr lang="en-US" dirty="0"/>
              <a:t>Changing user interface styles makes tools obsolete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3230-69CF-4270-8569-9534AB5D89B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Worked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Window Managers and Toolkits</a:t>
            </a:r>
          </a:p>
          <a:p>
            <a:r>
              <a:rPr lang="en-US"/>
              <a:t>Event Languages</a:t>
            </a:r>
          </a:p>
          <a:p>
            <a:r>
              <a:rPr lang="en-US"/>
              <a:t>Graphical, Interactive Tools</a:t>
            </a:r>
          </a:p>
          <a:p>
            <a:r>
              <a:rPr lang="en-US"/>
              <a:t>Component Architectures</a:t>
            </a:r>
          </a:p>
          <a:p>
            <a:r>
              <a:rPr lang="en-US"/>
              <a:t>Scripting Languages</a:t>
            </a:r>
          </a:p>
          <a:p>
            <a:r>
              <a:rPr lang="en-US"/>
              <a:t>Hypertext</a:t>
            </a:r>
          </a:p>
          <a:p>
            <a:r>
              <a:rPr lang="en-US"/>
              <a:t>Object Oriented Programming</a:t>
            </a:r>
          </a:p>
          <a:p>
            <a:r>
              <a:rPr lang="en-US"/>
              <a:t>Constraints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CCD8-E67D-4B3E-891E-975B7D9F503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Manages and controls multiple contexts by separating them into different physical parts of the screen.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be part of a program (Smalltalk), part of operating system (Windows), or a separate program (X)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"Window System" – old X/11 terminology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Programming interface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Provides output graphics operations to draw clipped to a window = Output Model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Channels input from mouse and keyboard to appropriate window = Input Model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35CD-531F-47DD-B284-7BB9CCFC5E4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Windows, cont.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"Window Manager" </a:t>
            </a:r>
          </a:p>
          <a:p>
            <a:pPr lvl="1"/>
            <a:r>
              <a:rPr lang="en-US"/>
              <a:t>User interface to windows themselves </a:t>
            </a:r>
          </a:p>
          <a:p>
            <a:pPr lvl="1"/>
            <a:r>
              <a:rPr lang="en-US"/>
              <a:t>Decorations on windows </a:t>
            </a:r>
          </a:p>
          <a:p>
            <a:pPr lvl="1"/>
            <a:r>
              <a:rPr lang="en-US"/>
              <a:t>Mouse and keyboard commands to control windows.</a:t>
            </a:r>
          </a:p>
        </p:txBody>
      </p:sp>
      <p:pic>
        <p:nvPicPr>
          <p:cNvPr id="178193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419600"/>
            <a:ext cx="8915400" cy="20955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10284</TotalTime>
  <Words>1980</Words>
  <Application>Microsoft Office PowerPoint</Application>
  <PresentationFormat>On-screen Show (4:3)</PresentationFormat>
  <Paragraphs>403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Times New Roman</vt:lpstr>
      <vt:lpstr>Wingdings</vt:lpstr>
      <vt:lpstr>Tahoma</vt:lpstr>
      <vt:lpstr>lecture template_polo</vt:lpstr>
      <vt:lpstr>Lecture 8: Overview of UI Software and Tools</vt:lpstr>
      <vt:lpstr>Happy Valentine’s Day</vt:lpstr>
      <vt:lpstr>Happy Mardi Gras!</vt:lpstr>
      <vt:lpstr>Layers of UI Software</vt:lpstr>
      <vt:lpstr>Highly Successful</vt:lpstr>
      <vt:lpstr>Historical Perspective</vt:lpstr>
      <vt:lpstr>What Worked</vt:lpstr>
      <vt:lpstr>Windows</vt:lpstr>
      <vt:lpstr>Windows, cont.</vt:lpstr>
      <vt:lpstr>Windows, cont.</vt:lpstr>
      <vt:lpstr>Window &amp; Graphics Structure</vt:lpstr>
      <vt:lpstr>Windows System: Output Model</vt:lpstr>
      <vt:lpstr>Postscript</vt:lpstr>
      <vt:lpstr>Other old graphics standards</vt:lpstr>
      <vt:lpstr>Window System: Input Model</vt:lpstr>
      <vt:lpstr>Window System: Communication</vt:lpstr>
      <vt:lpstr>Window Manager: Window Layouts</vt:lpstr>
      <vt:lpstr>Window Manager: Window Decorations</vt:lpstr>
      <vt:lpstr>Window Manager: Commands</vt:lpstr>
      <vt:lpstr>Window Managers</vt:lpstr>
      <vt:lpstr>Toolkits</vt:lpstr>
      <vt:lpstr>Toolkits, cont.</vt:lpstr>
      <vt:lpstr>Toolkits, Intrinsics</vt:lpstr>
      <vt:lpstr>Toolkits, Widget Sets </vt:lpstr>
      <vt:lpstr>Toolkits, Widget Sets, cont.</vt:lpstr>
      <vt:lpstr>Toolkits, Widgets Sets, cont.</vt:lpstr>
      <vt:lpstr>Virtual Toolkits</vt:lpstr>
      <vt:lpstr>Toolkits Success</vt:lpstr>
      <vt:lpstr>Event Languages</vt:lpstr>
      <vt:lpstr>Constraints</vt:lpstr>
      <vt:lpstr>Higher-Level Tools</vt:lpstr>
      <vt:lpstr>Foundation Classes</vt:lpstr>
      <vt:lpstr>Component Architectures</vt:lpstr>
      <vt:lpstr>Interactive Tools</vt:lpstr>
      <vt:lpstr>Graphical Interactive Tools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46</cp:revision>
  <cp:lastPrinted>1601-01-01T00:00:00Z</cp:lastPrinted>
  <dcterms:created xsi:type="dcterms:W3CDTF">2001-06-15T20:03:27Z</dcterms:created>
  <dcterms:modified xsi:type="dcterms:W3CDTF">2013-02-15T21:34:44Z</dcterms:modified>
</cp:coreProperties>
</file>