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activeX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75" r:id="rId5"/>
    <p:sldId id="259" r:id="rId6"/>
    <p:sldId id="260" r:id="rId7"/>
    <p:sldId id="273" r:id="rId8"/>
    <p:sldId id="262" r:id="rId9"/>
    <p:sldId id="270" r:id="rId10"/>
    <p:sldId id="271" r:id="rId11"/>
    <p:sldId id="263" r:id="rId12"/>
    <p:sldId id="268" r:id="rId13"/>
    <p:sldId id="264" r:id="rId14"/>
    <p:sldId id="274" r:id="rId15"/>
    <p:sldId id="265" r:id="rId16"/>
    <p:sldId id="269" r:id="rId17"/>
    <p:sldId id="272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709" autoAdjust="0"/>
  </p:normalViewPr>
  <p:slideViewPr>
    <p:cSldViewPr>
      <p:cViewPr varScale="1">
        <p:scale>
          <a:sx n="85" d="100"/>
          <a:sy n="85" d="100"/>
        </p:scale>
        <p:origin x="-5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3" Type="http://schemas.openxmlformats.org/officeDocument/2006/relationships/slide" Target="slides/slide3.xml"/><Relationship Id="rId7" Type="http://schemas.openxmlformats.org/officeDocument/2006/relationships/slide" Target="slides/slide11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9.xml"/><Relationship Id="rId5" Type="http://schemas.openxmlformats.org/officeDocument/2006/relationships/slide" Target="slides/slide6.xml"/><Relationship Id="rId10" Type="http://schemas.openxmlformats.org/officeDocument/2006/relationships/slide" Target="slides/slide18.xml"/><Relationship Id="rId4" Type="http://schemas.openxmlformats.org/officeDocument/2006/relationships/slide" Target="slides/slide5.xml"/><Relationship Id="rId9" Type="http://schemas.openxmlformats.org/officeDocument/2006/relationships/slide" Target="slides/slide15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7C06898-47C8-43D7-A7FC-E84AC18B23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817C7-079B-43AE-A9FD-7FB002E5B76B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15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18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A0203-5C30-4A30-93B8-A85E19AECF52}" type="slidenum">
              <a:rPr lang="en-US"/>
              <a:pPr/>
              <a:t>19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2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C98F97-020C-4F98-A9B8-0D4691B27D28}" type="slidenum">
              <a:rPr lang="en-US"/>
              <a:pPr/>
              <a:t>3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5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6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E5AB4-FB46-4C99-BBEA-2A5A552EE43D}" type="slidenum">
              <a:rPr lang="en-US"/>
              <a:pPr/>
              <a:t>8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2A0B1-794C-4CEB-88E1-AC2F90334F01}" type="slidenum">
              <a:rPr lang="en-US"/>
              <a:pPr/>
              <a:t>11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174EA-8937-4BA3-ABFF-096A6A5B3146}" type="slidenum">
              <a:rPr lang="en-US"/>
              <a:pPr/>
              <a:t>12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7D2D2-CD07-4BFD-BD46-F8CFEC811746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8049E4-CF63-449C-B548-AA73AD6FE53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72391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7239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3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4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5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72396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79E7C-3DE3-4952-8637-A4589C2924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8CFE5-A253-4D98-8AB1-5E17300BA7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B0ABA-351A-4E89-AE69-51DF645EFB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F0158-F94B-4A6E-9A5E-0CE3B11C4B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96D6D-185C-46A7-B082-2E3CDBBE3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B787D-BB47-48FE-81F1-1191B94CD2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B7C80-39E1-42DC-A525-44244E0D78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D64EC-5F50-4E79-A1A5-C3AB746065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1CA9-9E75-40B2-8634-0821A8E224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EE2C0-D6D3-48E1-AD59-797AAA9B40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362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71363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713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136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136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13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713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713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7F8B1F4-C029-46C7-8620-8934D3FE5A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amulet/src/gem/gemW_draw.c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../amulet/src/gem/gemX_input.cc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java.sun.com/javase/6/docs/api/index.html?java/awt/AWTEvent.html" TargetMode="External"/><Relationship Id="rId7" Type="http://schemas.openxmlformats.org/officeDocument/2006/relationships/hyperlink" Target="http://java.sun.com/docs/books/tutorial/uiswing/events/intro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avase/6/docs/api/java/awt/event/HierarchyEvent.html" TargetMode="External"/><Relationship Id="rId5" Type="http://schemas.openxmlformats.org/officeDocument/2006/relationships/hyperlink" Target="http://java.sun.com/javase/6/docs/api/java/awt/event/WindowEvent.html" TargetMode="External"/><Relationship Id="rId4" Type="http://schemas.openxmlformats.org/officeDocument/2006/relationships/hyperlink" Target="http://java.sun.com/javase/6/docs/api/java/awt/event/PaintEvent.html" TargetMode="External"/><Relationship Id="rId9" Type="http://schemas.openxmlformats.org/officeDocument/2006/relationships/hyperlink" Target="http://developer.apple.com/library/io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8ADD9F0-8485-48E0-9AD8-ABF54F8B822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057400"/>
            <a:ext cx="65532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5: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sz="3200" dirty="0" smtClean="0"/>
              <a:t>Conventional Input Models for Window Managers and Toolkits 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191000"/>
            <a:ext cx="6248400" cy="1752600"/>
          </a:xfrm>
        </p:spPr>
        <p:txBody>
          <a:bodyPr/>
          <a:lstStyle/>
          <a:p>
            <a:r>
              <a:rPr lang="en-US"/>
              <a:t>Brad Myers</a:t>
            </a:r>
          </a:p>
          <a:p>
            <a:endParaRPr lang="en-US" sz="900"/>
          </a:p>
          <a:p>
            <a:r>
              <a:rPr lang="en-US" sz="500"/>
              <a:t/>
            </a:r>
            <a:br>
              <a:rPr lang="en-US" sz="500"/>
            </a:br>
            <a:r>
              <a:rPr lang="en-US">
                <a:solidFill>
                  <a:srgbClr val="6E0000"/>
                </a:solidFill>
              </a:rPr>
              <a:t> 05-830</a:t>
            </a:r>
            <a:br>
              <a:rPr lang="en-US">
                <a:solidFill>
                  <a:srgbClr val="6E0000"/>
                </a:solidFill>
              </a:rPr>
            </a:br>
            <a:r>
              <a:rPr lang="en-US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Gestural “Events”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Gestures might come in as if they were regular events</a:t>
            </a:r>
          </a:p>
          <a:p>
            <a:r>
              <a:rPr lang="en-US" dirty="0" smtClean="0"/>
              <a:t>So lower-level code doesn’t need to distinguish</a:t>
            </a:r>
          </a:p>
          <a:p>
            <a:r>
              <a:rPr lang="en-US" dirty="0" smtClean="0"/>
              <a:t>Android has separate “gesture” classes</a:t>
            </a:r>
          </a:p>
          <a:p>
            <a:r>
              <a:rPr lang="en-US" dirty="0" err="1" smtClean="0"/>
              <a:t>iOS</a:t>
            </a:r>
            <a:r>
              <a:rPr lang="en-US" dirty="0" smtClean="0"/>
              <a:t>: </a:t>
            </a:r>
            <a:r>
              <a:rPr lang="en-US" dirty="0" smtClean="0"/>
              <a:t>Gesture </a:t>
            </a:r>
            <a:r>
              <a:rPr lang="en-US" dirty="0" smtClean="0"/>
              <a:t>Recognizers</a:t>
            </a:r>
          </a:p>
          <a:p>
            <a:r>
              <a:rPr lang="en-US" dirty="0" smtClean="0"/>
              <a:t>Amulet: added at higher level, as “commands” </a:t>
            </a:r>
            <a:r>
              <a:rPr lang="en-US" sz="2400" dirty="0" smtClean="0"/>
              <a:t>(see next lecture)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71CF8-37E0-44D7-B50F-AB80D12AC322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Handling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100" dirty="0"/>
              <a:t>Toolkits (e.g., Visual Basic) automatically handle expose and some other events for the widgets.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Structured graphics systems (e.g., Amulet) automatically handle many of the events.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Events (in X) are C-language union type of many event structures that are all the same size but with different field names.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Key and mouse events contain (at least):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x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y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window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type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code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modifiers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timestamp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1754-93EA-4149-A8FA-7E03DC23C4C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Amulet lowest levels:</a:t>
            </a:r>
          </a:p>
          <a:p>
            <a:pPr lvl="1"/>
            <a:r>
              <a:rPr lang="en-US" dirty="0"/>
              <a:t>Big switch statement</a:t>
            </a:r>
          </a:p>
          <a:p>
            <a:pPr lvl="2"/>
            <a:r>
              <a:rPr lang="en-US" dirty="0">
                <a:hlinkClick r:id="rId3" action="ppaction://hlinkfile"/>
              </a:rPr>
              <a:t>gemW_draw.cc</a:t>
            </a:r>
            <a:r>
              <a:rPr lang="en-US" dirty="0"/>
              <a:t> (see </a:t>
            </a:r>
            <a:r>
              <a:rPr lang="en-US" noProof="1"/>
              <a:t>MainWndProc</a:t>
            </a:r>
            <a:r>
              <a:rPr lang="en-US" dirty="0"/>
              <a:t>)</a:t>
            </a:r>
          </a:p>
          <a:p>
            <a:pPr lvl="2"/>
            <a:r>
              <a:rPr lang="en-US" dirty="0">
                <a:hlinkClick r:id="rId4" action="ppaction://hlinkfile"/>
              </a:rPr>
              <a:t>gemX_input.cc</a:t>
            </a:r>
            <a:r>
              <a:rPr lang="en-US" dirty="0"/>
              <a:t> (see </a:t>
            </a:r>
            <a:r>
              <a:rPr lang="en-US" noProof="1"/>
              <a:t>Am_Handle_Event_Received</a:t>
            </a:r>
            <a:r>
              <a:rPr lang="en-US" dirty="0"/>
              <a:t>)</a:t>
            </a:r>
          </a:p>
          <a:p>
            <a:r>
              <a:rPr lang="en-US" dirty="0"/>
              <a:t>Issue: new types of events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, tablet eraser on stylus, </a:t>
            </a:r>
            <a:r>
              <a:rPr lang="en-US" dirty="0" smtClean="0"/>
              <a:t>proximity</a:t>
            </a:r>
          </a:p>
          <a:p>
            <a:pPr lvl="1"/>
            <a:r>
              <a:rPr lang="en-US" dirty="0" smtClean="0"/>
              <a:t>Gesture, mouse wheel events, like scroll</a:t>
            </a:r>
            <a:endParaRPr lang="en-US" dirty="0"/>
          </a:p>
          <a:p>
            <a:pPr lvl="1"/>
            <a:r>
              <a:rPr lang="en-US" dirty="0"/>
              <a:t>New types of devices: e.g., hardware widgets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E7B6-0603-49C0-845C-0DC1126F77C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/>
              <a:t>Waiting for Events 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066800"/>
            <a:ext cx="8897937" cy="5410200"/>
          </a:xfrm>
        </p:spPr>
        <p:txBody>
          <a:bodyPr/>
          <a:lstStyle/>
          <a:p>
            <a:r>
              <a:rPr lang="en-US" sz="2100" dirty="0"/>
              <a:t>Low-level routine that waits for event wants to be blocking rather than polling for efficiency </a:t>
            </a:r>
          </a:p>
          <a:p>
            <a:pPr lvl="1"/>
            <a:r>
              <a:rPr lang="en-US" sz="2000" dirty="0"/>
              <a:t>Calls specified routines when events arrive </a:t>
            </a:r>
          </a:p>
          <a:p>
            <a:pPr lvl="1"/>
            <a:r>
              <a:rPr lang="en-US" sz="2000" dirty="0"/>
              <a:t>Macintosh (used to?) use polling for mouse location </a:t>
            </a:r>
          </a:p>
          <a:p>
            <a:r>
              <a:rPr lang="en-US" sz="2100" dirty="0"/>
              <a:t>Toolkits provide this internally, e.g.: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XtAppMainLoop</a:t>
            </a:r>
            <a:r>
              <a:rPr lang="en-US" sz="2000" dirty="0">
                <a:latin typeface="Arial Unicode MS" pitchFamily="34" charset="-128"/>
              </a:rPr>
              <a:t>(...)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Am_Main_Event_Loop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> in Amulet </a:t>
            </a:r>
          </a:p>
          <a:p>
            <a:r>
              <a:rPr lang="en-US" sz="2100" dirty="0"/>
              <a:t>Can specify </a:t>
            </a:r>
            <a:r>
              <a:rPr lang="en-US" sz="2100" i="1" dirty="0"/>
              <a:t>timeouts</a:t>
            </a:r>
            <a:r>
              <a:rPr lang="en-US" sz="2100" dirty="0"/>
              <a:t> so notified after certain time if no events </a:t>
            </a:r>
          </a:p>
          <a:p>
            <a:r>
              <a:rPr lang="en-US" sz="2100" dirty="0"/>
              <a:t>Can ask X to flush multiple motion events </a:t>
            </a:r>
          </a:p>
          <a:p>
            <a:pPr lvl="1"/>
            <a:r>
              <a:rPr lang="en-US" sz="2000" dirty="0"/>
              <a:t>If not handled fast enough, get weird lag </a:t>
            </a:r>
          </a:p>
          <a:p>
            <a:pPr lvl="1"/>
            <a:r>
              <a:rPr lang="en-US" sz="2000" dirty="0"/>
              <a:t>Garnet tries to do extra flushing to avoid this </a:t>
            </a:r>
          </a:p>
          <a:p>
            <a:pPr lvl="1"/>
            <a:r>
              <a:rPr lang="en-US" sz="2000" dirty="0"/>
              <a:t>Not an issue if polling for motion events </a:t>
            </a:r>
          </a:p>
          <a:p>
            <a:pPr lvl="1"/>
            <a:r>
              <a:rPr lang="en-US" sz="2000" dirty="0"/>
              <a:t>Problem for </a:t>
            </a:r>
            <a:r>
              <a:rPr lang="en-US" sz="2000" dirty="0" err="1"/>
              <a:t>polylines</a:t>
            </a:r>
            <a:r>
              <a:rPr lang="en-US" sz="2000" dirty="0"/>
              <a:t>, gestures, etc.</a:t>
            </a:r>
          </a:p>
          <a:p>
            <a:r>
              <a:rPr lang="en-US" sz="2400" dirty="0"/>
              <a:t>Java listeners for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3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Old: giant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 smtClean="0"/>
              <a:t> statement per window</a:t>
            </a:r>
          </a:p>
          <a:p>
            <a:pPr lvl="1"/>
            <a:r>
              <a:rPr lang="en-US" sz="2400" dirty="0" smtClean="0"/>
              <a:t>Branch for each event</a:t>
            </a:r>
          </a:p>
          <a:p>
            <a:pPr lvl="1"/>
            <a:r>
              <a:rPr lang="en-US" sz="2400" dirty="0" smtClean="0"/>
              <a:t>But not dependent on mode, which object, etc.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 err="1" smtClean="0"/>
              <a:t>MainEventLoop</a:t>
            </a:r>
            <a:r>
              <a:rPr lang="en-US" sz="2400" dirty="0" smtClean="0"/>
              <a:t>” in Amulet’s implementation</a:t>
            </a:r>
          </a:p>
          <a:p>
            <a:r>
              <a:rPr lang="en-US" sz="2800" dirty="0" smtClean="0"/>
              <a:t>Global event handlers for each </a:t>
            </a:r>
            <a:r>
              <a:rPr lang="en-US" sz="2800" i="1" dirty="0" smtClean="0"/>
              <a:t>type</a:t>
            </a:r>
            <a:r>
              <a:rPr lang="en-US" sz="2800" dirty="0" smtClean="0"/>
              <a:t> of event</a:t>
            </a:r>
          </a:p>
          <a:p>
            <a:pPr lvl="1"/>
            <a:r>
              <a:rPr lang="en-US" sz="2400" dirty="0" smtClean="0"/>
              <a:t>No matter </a:t>
            </a:r>
            <a:r>
              <a:rPr lang="en-US" sz="2400" i="1" dirty="0" smtClean="0"/>
              <a:t>where</a:t>
            </a:r>
            <a:r>
              <a:rPr lang="en-US" sz="2400" dirty="0" smtClean="0"/>
              <a:t> that event happens in the </a:t>
            </a:r>
            <a:r>
              <a:rPr lang="en-US" sz="2400" dirty="0" smtClean="0"/>
              <a:t>window</a:t>
            </a:r>
          </a:p>
          <a:p>
            <a:pPr lvl="1"/>
            <a:r>
              <a:rPr lang="en-US" sz="2400" dirty="0" smtClean="0"/>
              <a:t>E.g., per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 smtClean="0"/>
              <a:t> </a:t>
            </a:r>
            <a:r>
              <a:rPr lang="en-US" sz="2400" dirty="0" smtClean="0"/>
              <a:t>in Android</a:t>
            </a:r>
            <a:endParaRPr lang="en-US" sz="2400" dirty="0" smtClean="0"/>
          </a:p>
          <a:p>
            <a:r>
              <a:rPr lang="en-US" sz="2800" dirty="0" smtClean="0"/>
              <a:t>Specific </a:t>
            </a:r>
            <a:r>
              <a:rPr lang="en-US" sz="2800" dirty="0" smtClean="0"/>
              <a:t>event handlers </a:t>
            </a:r>
            <a:r>
              <a:rPr lang="en-US" sz="2800" dirty="0" smtClean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Android: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 smtClean="0"/>
              <a:t> event listeners (since widgets are views)</a:t>
            </a:r>
            <a:endParaRPr lang="en-US" sz="2400" dirty="0" smtClean="0"/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But only works if knows where the objects are</a:t>
            </a:r>
            <a:endParaRPr lang="en-US" sz="2000" dirty="0" smtClean="0"/>
          </a:p>
          <a:p>
            <a:r>
              <a:rPr lang="en-US" sz="2800" dirty="0" smtClean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Propagation </a:t>
            </a:r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Events sent to the lowest level window containing the pointer. </a:t>
            </a:r>
          </a:p>
          <a:p>
            <a:r>
              <a:rPr lang="en-US" dirty="0" smtClean="0"/>
              <a:t>If event not selected with event-mask, then sent to the container window, etc. </a:t>
            </a:r>
          </a:p>
          <a:p>
            <a:r>
              <a:rPr lang="en-US" dirty="0" smtClean="0"/>
              <a:t>Can't specify individual keys (get all keys and may have to explicitly resend events)</a:t>
            </a:r>
          </a:p>
          <a:p>
            <a:r>
              <a:rPr lang="en-US" dirty="0" smtClean="0"/>
              <a:t>Handlers often will get to say whether they handled the event or not</a:t>
            </a:r>
          </a:p>
          <a:p>
            <a:pPr lvl="1"/>
            <a:r>
              <a:rPr lang="en-US" dirty="0" smtClean="0"/>
              <a:t>An</a:t>
            </a:r>
            <a:r>
              <a:rPr lang="en-US" dirty="0" smtClean="0"/>
              <a:t>droid: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handlers return </a:t>
            </a:r>
            <a:r>
              <a:rPr lang="en-US" dirty="0" err="1" smtClean="0"/>
              <a:t>booleans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Which objects get an event when overlapping</a:t>
            </a:r>
          </a:p>
          <a:p>
            <a:pPr lvl="1"/>
            <a:r>
              <a:rPr lang="en-US" dirty="0" smtClean="0"/>
              <a:t>“Z” order vs. containment</a:t>
            </a:r>
          </a:p>
          <a:p>
            <a:pPr lvl="1"/>
            <a:r>
              <a:rPr lang="en-US" dirty="0" smtClean="0"/>
              <a:t>What about when top object</a:t>
            </a:r>
            <a:br>
              <a:rPr lang="en-US" dirty="0" smtClean="0"/>
            </a:br>
            <a:r>
              <a:rPr lang="en-US" dirty="0" smtClean="0"/>
              <a:t>doesn’t want event?</a:t>
            </a:r>
            <a:endParaRPr lang="en-US" dirty="0"/>
          </a:p>
          <a:p>
            <a:pPr lvl="1"/>
            <a:r>
              <a:rPr lang="en-US" dirty="0" smtClean="0"/>
              <a:t>Can’t necessarily use</a:t>
            </a:r>
            <a:br>
              <a:rPr lang="en-US" dirty="0" smtClean="0"/>
            </a:b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Input mechanism must know</a:t>
            </a:r>
            <a:br>
              <a:rPr lang="en-US" dirty="0" smtClean="0"/>
            </a:br>
            <a:r>
              <a:rPr lang="en-US" dirty="0" smtClean="0"/>
              <a:t>about graphical objects</a:t>
            </a:r>
          </a:p>
          <a:p>
            <a:r>
              <a:rPr lang="en-US" dirty="0" smtClean="0"/>
              <a:t>Bounding box vs. on </a:t>
            </a:r>
            <a:r>
              <a:rPr lang="en-US" dirty="0" smtClean="0"/>
              <a:t>object</a:t>
            </a:r>
          </a:p>
          <a:p>
            <a:r>
              <a:rPr lang="en-US" dirty="0" smtClean="0"/>
              <a:t>Complexities: </a:t>
            </a:r>
            <a:r>
              <a:rPr lang="en-US" sz="1600" dirty="0" smtClean="0">
                <a:hlinkClick r:id="rId2"/>
              </a:rPr>
              <a:t>http://developer.apple.com/library/ios/#documentation/EventHandling/Conceptual/EventHandlingiPhoneOS/event_delivery_responder_chain/event_delivery_responder_chain.html#//</a:t>
            </a:r>
            <a:r>
              <a:rPr lang="en-US" sz="1600" dirty="0" smtClean="0">
                <a:hlinkClick r:id="rId2"/>
              </a:rPr>
              <a:t>apple_ref/doc/uid/TP40009541-CH4-SW2</a:t>
            </a:r>
            <a:r>
              <a:rPr lang="en-US" sz="160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096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 smtClean="0"/>
              <a:t>Issue: Covering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400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391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7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867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2895600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0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705600" y="4648200"/>
            <a:ext cx="2438400" cy="1676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smtClean="0"/>
              <a:t>Issue: Event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1662"/>
          </a:xfrm>
        </p:spPr>
        <p:txBody>
          <a:bodyPr/>
          <a:lstStyle/>
          <a:p>
            <a:r>
              <a:rPr lang="en-US" dirty="0" smtClean="0"/>
              <a:t>When already interacting, need to give priority to current interaction</a:t>
            </a:r>
          </a:p>
          <a:p>
            <a:pPr lvl="1"/>
            <a:r>
              <a:rPr lang="en-US" dirty="0" smtClean="0"/>
              <a:t>While dragging, who gets mouse move events?</a:t>
            </a:r>
          </a:p>
          <a:p>
            <a:pPr lvl="2"/>
            <a:r>
              <a:rPr lang="en-US" dirty="0" smtClean="0"/>
              <a:t>Issue: if mouse is moved too fast &amp;</a:t>
            </a:r>
            <a:br>
              <a:rPr lang="en-US" dirty="0" smtClean="0"/>
            </a:br>
            <a:r>
              <a:rPr lang="en-US" dirty="0" smtClean="0"/>
              <a:t>gets outside of the object</a:t>
            </a:r>
          </a:p>
          <a:p>
            <a:pPr lvl="1"/>
            <a:r>
              <a:rPr lang="en-US" dirty="0" smtClean="0"/>
              <a:t>While text editing</a:t>
            </a:r>
          </a:p>
          <a:p>
            <a:pPr lvl="2"/>
            <a:r>
              <a:rPr lang="en-US" dirty="0" smtClean="0"/>
              <a:t>Current field gets all text events, no</a:t>
            </a:r>
            <a:br>
              <a:rPr lang="en-US" dirty="0" smtClean="0"/>
            </a:br>
            <a:r>
              <a:rPr lang="en-US" dirty="0" smtClean="0"/>
              <a:t>matter where mouse is</a:t>
            </a:r>
          </a:p>
          <a:p>
            <a:r>
              <a:rPr lang="en-US" dirty="0" smtClean="0"/>
              <a:t>What if leave the window?</a:t>
            </a:r>
          </a:p>
          <a:p>
            <a:pPr lvl="1"/>
            <a:r>
              <a:rPr lang="en-US" dirty="0" smtClean="0"/>
              <a:t>Interacts with Click vs. move  </a:t>
            </a:r>
            <a:r>
              <a:rPr lang="en-US" dirty="0" smtClean="0"/>
              <a:t>to type</a:t>
            </a:r>
          </a:p>
          <a:p>
            <a:pPr lvl="1"/>
            <a:r>
              <a:rPr lang="en-US" dirty="0" smtClean="0"/>
              <a:t>Cross-window </a:t>
            </a:r>
            <a:r>
              <a:rPr lang="en-US" dirty="0" smtClean="0"/>
              <a:t>drag &amp; drop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7010400" y="3429000"/>
            <a:ext cx="914400" cy="7620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3886200"/>
            <a:ext cx="609600" cy="532661"/>
          </a:xfrm>
          <a:prstGeom prst="rect">
            <a:avLst/>
          </a:prstGeom>
          <a:noFill/>
        </p:spPr>
      </p:pic>
      <p:pic>
        <p:nvPicPr>
          <p:cNvPr id="8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3886200"/>
            <a:ext cx="609600" cy="53266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 bwMode="auto">
          <a:xfrm>
            <a:off x="8001000" y="5486400"/>
            <a:ext cx="685800" cy="38100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9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5638800"/>
            <a:ext cx="609600" cy="532661"/>
          </a:xfrm>
          <a:prstGeom prst="rect">
            <a:avLst/>
          </a:prstGeom>
          <a:noFill/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81000"/>
          </a:xfrm>
        </p:spPr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  <p:controls>
      <p:control spid="285698" name="TextBox1" r:id="rId2" imgW="1676520" imgH="380880"/>
      <p:control spid="285699" name="TextBox2" r:id="rId3" imgW="1066680" imgH="380880"/>
    </p:controls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762000"/>
            <a:ext cx="8669337" cy="5334000"/>
          </a:xfrm>
        </p:spPr>
        <p:txBody>
          <a:bodyPr/>
          <a:lstStyle/>
          <a:p>
            <a:r>
              <a:rPr lang="en-US" sz="2100" dirty="0"/>
              <a:t>So 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changes </a:t>
            </a:r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E041-B824-4D87-874D-D9FB307C4B5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Issue: Scrolling Refresh</a:t>
            </a:r>
            <a:endParaRPr lang="en-US" sz="3500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Race condition when copy from an area that might be covered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X/11 provides graphicsExpose and noExpose events</a:t>
            </a:r>
          </a:p>
        </p:txBody>
      </p:sp>
      <p:pic>
        <p:nvPicPr>
          <p:cNvPr id="257028" name="Picture 4" descr="lect12scr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2819400"/>
            <a:ext cx="6343650" cy="22701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5257800"/>
          </a:xfrm>
        </p:spPr>
        <p:txBody>
          <a:bodyPr/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dirty="0"/>
              <a:t>-- </a:t>
            </a:r>
            <a:r>
              <a:rPr lang="en-US" i="1" dirty="0"/>
              <a:t>Galaxy Reference Manual, v1.2, p. 20-5.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1969-C535-4831-9077-0C3A9581A80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93038" cy="1143000"/>
          </a:xfrm>
        </p:spPr>
        <p:txBody>
          <a:bodyPr/>
          <a:lstStyle/>
          <a:p>
            <a:r>
              <a:rPr lang="en-US" sz="3500"/>
              <a:t>How Keyboard and Mouse Events are Handled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window manager and toolkits use the same model</a:t>
            </a:r>
          </a:p>
          <a:p>
            <a:r>
              <a:rPr lang="en-US"/>
              <a:t>Quite old and has problems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issue: Which Window?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“focus”</a:t>
            </a:r>
          </a:p>
          <a:p>
            <a:pPr lvl="1"/>
            <a:r>
              <a:rPr lang="en-US" dirty="0" smtClean="0"/>
              <a:t>Old name: “active” window</a:t>
            </a:r>
          </a:p>
          <a:p>
            <a:r>
              <a:rPr lang="en-US" dirty="0" smtClean="0"/>
              <a:t>Click to Type</a:t>
            </a:r>
          </a:p>
          <a:p>
            <a:r>
              <a:rPr lang="en-US" dirty="0" smtClean="0"/>
              <a:t>Move to Type</a:t>
            </a:r>
          </a:p>
          <a:p>
            <a:r>
              <a:rPr lang="en-US" dirty="0" smtClean="0"/>
              <a:t>Affects what kinds of interactions are possible</a:t>
            </a:r>
          </a:p>
          <a:p>
            <a:pPr lvl="1"/>
            <a:r>
              <a:rPr lang="en-US" dirty="0" smtClean="0"/>
              <a:t>Mac single </a:t>
            </a:r>
            <a:r>
              <a:rPr lang="en-US" dirty="0" err="1" smtClean="0"/>
              <a:t>menubar</a:t>
            </a:r>
            <a:r>
              <a:rPr lang="en-US" dirty="0" smtClean="0"/>
              <a:t> not possible with move-to-type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Event Records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Structures (records) composed of all information about events</a:t>
            </a:r>
          </a:p>
          <a:p>
            <a:r>
              <a:rPr lang="en-US"/>
              <a:t>Created by window manager, sent to a queue for each window</a:t>
            </a:r>
          </a:p>
          <a:p>
            <a:r>
              <a:rPr lang="en-US"/>
              <a:t>X defines 33 different types of events</a:t>
            </a:r>
          </a:p>
          <a:p>
            <a:pPr lvl="1"/>
            <a:r>
              <a:rPr lang="en-US"/>
              <a:t>Except for selectionRequest, the X/11 “*request” events are only for window managers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18063" y="838200"/>
            <a:ext cx="4249737" cy="4532313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visibilityNotify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resizeRequest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circulateNotify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configureNotify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destroyNotify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gravityNotify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mapNotify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createNotify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reparentNotify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unmapNotify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mappingNotify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clientMessage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selectionClear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selectionRequest</a:t>
            </a:r>
            <a:endParaRPr lang="en-US" sz="2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US" dirty="0" smtClean="0"/>
              <a:t>Windows </a:t>
            </a:r>
            <a:r>
              <a:rPr lang="en-US" dirty="0" err="1" smtClean="0"/>
              <a:t>.Net</a:t>
            </a:r>
            <a:r>
              <a:rPr lang="en-US" dirty="0" smtClean="0"/>
              <a:t> 4.5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3352800" cy="5216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AutoSizeChanged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BackgroundImageLayoutChanged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BindingContextChanged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CausesValidationChanged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ChangeUICues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ClientSizeChanged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ContextMenuStripChanged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ControlAdded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ControlRemoved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CursorChanged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DockChanged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DragDrop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DragEnter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DragLeave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DragOver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EnabledChanged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FontChanged</a:t>
            </a:r>
            <a:endParaRPr lang="en-US" sz="13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762000"/>
            <a:ext cx="2895600" cy="5791200"/>
          </a:xfrm>
        </p:spPr>
        <p:txBody>
          <a:bodyPr/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ForeColorChanged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GiveFeedback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GotFocus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HandleCreated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HandleDestroyed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HelpRequested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ImeModeChanged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smtClean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KeyPress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KeyUp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LocationChanged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LostFocus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MarginChanged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MouseCaptureChanged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MouseEnter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MouseHover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6477000" y="762000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MouseLeave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MouseMove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MouseUp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MouseWheel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PaddingChanged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Paint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ParentChanged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PreviewKeyDown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QueryAccessibilityHelp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QueryContinueDrag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Resize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RightToLeftChanged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StyleChanged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SystemColorsChanged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TabIndexChanged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TabStopChanged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Validated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Validating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VisibleChanged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2306E-A839-42C2-9989-54E2B450F24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Other events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50288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Java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MouseMove</a:t>
            </a:r>
            <a:r>
              <a:rPr lang="en-US" sz="2000" dirty="0"/>
              <a:t> vs.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MouseDrag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Java event hierarchy starts from </a:t>
            </a:r>
            <a:r>
              <a:rPr lang="en-US" sz="2000" dirty="0" err="1">
                <a:hlinkClick r:id="rId3"/>
              </a:rPr>
              <a:t>java.awt.AWTEvent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900" dirty="0"/>
              <a:t>Many special events: </a:t>
            </a:r>
            <a:r>
              <a:rPr lang="en-US" sz="1900" dirty="0" err="1">
                <a:hlinkClick r:id="rId4"/>
              </a:rPr>
              <a:t>PaintEvent</a:t>
            </a:r>
            <a:r>
              <a:rPr lang="en-US" sz="1900" dirty="0"/>
              <a:t>, </a:t>
            </a:r>
            <a:r>
              <a:rPr lang="en-US" sz="1900" dirty="0" err="1">
                <a:hlinkClick r:id="rId5"/>
              </a:rPr>
              <a:t>WindowEvent</a:t>
            </a:r>
            <a:r>
              <a:rPr lang="en-US" sz="1900" dirty="0"/>
              <a:t>, </a:t>
            </a:r>
            <a:r>
              <a:rPr lang="en-US" sz="1900" dirty="0" err="1">
                <a:hlinkClick r:id="rId6"/>
              </a:rPr>
              <a:t>HierarchyEvent</a:t>
            </a:r>
            <a:r>
              <a:rPr lang="en-US" sz="1900" dirty="0"/>
              <a:t>, etc.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hlinkClick r:id="rId7"/>
              </a:rPr>
              <a:t>Java event tutorial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Visual Basic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Drag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Drop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Timer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MouseWheel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 err="1" smtClean="0"/>
              <a:t>iOS</a:t>
            </a:r>
            <a:r>
              <a:rPr lang="en-US" sz="2100" dirty="0" smtClean="0"/>
              <a:t> (</a:t>
            </a:r>
            <a:r>
              <a:rPr lang="en-US" sz="2100" dirty="0" err="1" smtClean="0"/>
              <a:t>iPhone</a:t>
            </a:r>
            <a:r>
              <a:rPr lang="en-US" sz="2100" dirty="0" smtClean="0"/>
              <a:t>): accelerometer; remote controls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HTML/CSS </a:t>
            </a:r>
            <a:r>
              <a:rPr lang="en-US" sz="2100" dirty="0" smtClean="0"/>
              <a:t>supports Hover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In X, a </a:t>
            </a:r>
            <a:r>
              <a:rPr lang="en-US" sz="2100" dirty="0"/>
              <a:t>window specifically declares which events they want to receive using event masks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Reduces network traffic and unnecessary processing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Event masks also used for other things in X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“</a:t>
            </a:r>
            <a:r>
              <a:rPr lang="en-US" sz="1800" dirty="0" err="1"/>
              <a:t>pointerGrab</a:t>
            </a:r>
            <a:r>
              <a:rPr lang="en-US" sz="1800" dirty="0"/>
              <a:t>”</a:t>
            </a:r>
          </a:p>
        </p:txBody>
      </p:sp>
      <p:pic>
        <p:nvPicPr>
          <p:cNvPr id="299010" name="Picture 2" descr="image: ../Art/events_to_app_2x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35689" y="2667000"/>
            <a:ext cx="4608311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4008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Source: </a:t>
            </a:r>
            <a:r>
              <a:rPr lang="en-US" sz="600" dirty="0" smtClean="0">
                <a:hlinkClick r:id="rId9"/>
              </a:rPr>
              <a:t>http</a:t>
            </a:r>
            <a:r>
              <a:rPr lang="en-US" sz="600" dirty="0" smtClean="0">
                <a:hlinkClick r:id="rId9"/>
              </a:rPr>
              <a:t>://developer.apple.com/library/ios/#</a:t>
            </a:r>
            <a:r>
              <a:rPr lang="en-US" sz="600" dirty="0" smtClean="0">
                <a:hlinkClick r:id="rId9"/>
              </a:rPr>
              <a:t>documentation/EventHandling/Conceptual/EventHandlingiPhoneOS/Introduction/Introduction.html</a:t>
            </a:r>
            <a:r>
              <a:rPr lang="en-US" sz="600" dirty="0" smtClean="0"/>
              <a:t> </a:t>
            </a:r>
            <a:endParaRPr lang="en-US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Event Modifiers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r>
              <a:rPr lang="en-US" dirty="0" smtClean="0"/>
              <a:t>Which “modifier” keys</a:t>
            </a:r>
          </a:p>
          <a:p>
            <a:pPr lvl="1"/>
            <a:r>
              <a:rPr lang="en-US" dirty="0" smtClean="0"/>
              <a:t>Shift, Control, Alt, Function, Command (Mac), Num-Lock</a:t>
            </a:r>
          </a:p>
          <a:p>
            <a:pPr lvl="1"/>
            <a:r>
              <a:rPr lang="en-US" dirty="0" smtClean="0"/>
              <a:t>Various combinations</a:t>
            </a:r>
          </a:p>
          <a:p>
            <a:r>
              <a:rPr lang="en-US" dirty="0" smtClean="0"/>
              <a:t>Can get events when Shift, etc. goes down, but usually ignored</a:t>
            </a:r>
          </a:p>
          <a:p>
            <a:r>
              <a:rPr lang="en-US" dirty="0" smtClean="0"/>
              <a:t>Single click, double-click, triple-click, etc.</a:t>
            </a:r>
          </a:p>
          <a:p>
            <a:pPr lvl="1"/>
            <a:r>
              <a:rPr lang="en-US" dirty="0" smtClean="0"/>
              <a:t>Click vs. Down vs. Drag</a:t>
            </a:r>
          </a:p>
          <a:p>
            <a:r>
              <a:rPr lang="en-US" dirty="0" smtClean="0"/>
              <a:t>Amulet supports string parsing of names:</a:t>
            </a:r>
          </a:p>
          <a:p>
            <a:pPr lvl="1"/>
            <a:r>
              <a:rPr lang="en-US" dirty="0" smtClean="0"/>
              <a:t>“SHIFT_CONTROL_DOUBLE_LEFT_DOWN”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11977</TotalTime>
  <Words>1151</Words>
  <Application>Microsoft Office PowerPoint</Application>
  <PresentationFormat>On-screen Show (4:3)</PresentationFormat>
  <Paragraphs>302</Paragraphs>
  <Slides>19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lecture template_polo</vt:lpstr>
      <vt:lpstr>Lecture 5:  Conventional Input Models for Window Managers and Toolkits </vt:lpstr>
      <vt:lpstr>Quotes</vt:lpstr>
      <vt:lpstr>How Keyboard and Mouse Events are Handled</vt:lpstr>
      <vt:lpstr>First issue: Which Window?</vt:lpstr>
      <vt:lpstr>Event Records</vt:lpstr>
      <vt:lpstr>X Event Types</vt:lpstr>
      <vt:lpstr>Windows .Net 4.5 Events</vt:lpstr>
      <vt:lpstr>Other events</vt:lpstr>
      <vt:lpstr>Event Modifiers</vt:lpstr>
      <vt:lpstr>Gestural “Events”</vt:lpstr>
      <vt:lpstr>Event Handling</vt:lpstr>
      <vt:lpstr>Examples</vt:lpstr>
      <vt:lpstr>Waiting for Events </vt:lpstr>
      <vt:lpstr>Architectures</vt:lpstr>
      <vt:lpstr>Propagation </vt:lpstr>
      <vt:lpstr>Issue: Covering</vt:lpstr>
      <vt:lpstr>Issue: Event Priorities</vt:lpstr>
      <vt:lpstr>Translation Tables</vt:lpstr>
      <vt:lpstr>Issue: Scrolling Refresh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 Window Manager Input Models </dc:title>
  <dc:creator>Brad Myers</dc:creator>
  <cp:lastModifiedBy>Brad Myers</cp:lastModifiedBy>
  <cp:revision>63</cp:revision>
  <cp:lastPrinted>1601-01-01T00:00:00Z</cp:lastPrinted>
  <dcterms:created xsi:type="dcterms:W3CDTF">2001-06-15T20:03:27Z</dcterms:created>
  <dcterms:modified xsi:type="dcterms:W3CDTF">2013-02-04T21:12:40Z</dcterms:modified>
</cp:coreProperties>
</file>