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56" r:id="rId2"/>
    <p:sldId id="292" r:id="rId3"/>
    <p:sldId id="290" r:id="rId4"/>
    <p:sldId id="261" r:id="rId5"/>
    <p:sldId id="262" r:id="rId6"/>
    <p:sldId id="263" r:id="rId7"/>
    <p:sldId id="264" r:id="rId8"/>
    <p:sldId id="265" r:id="rId9"/>
    <p:sldId id="266" r:id="rId10"/>
    <p:sldId id="274" r:id="rId11"/>
    <p:sldId id="267" r:id="rId12"/>
    <p:sldId id="268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1" r:id="rId28"/>
    <p:sldId id="272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89" autoAdjust="0"/>
  </p:normalViewPr>
  <p:slideViewPr>
    <p:cSldViewPr>
      <p:cViewPr varScale="1">
        <p:scale>
          <a:sx n="91" d="100"/>
          <a:sy n="91" d="100"/>
        </p:scale>
        <p:origin x="-166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1.xml"/><Relationship Id="rId3" Type="http://schemas.openxmlformats.org/officeDocument/2006/relationships/slide" Target="slides/slide5.xml"/><Relationship Id="rId21" Type="http://schemas.openxmlformats.org/officeDocument/2006/relationships/slide" Target="slides/slide24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20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24" Type="http://schemas.openxmlformats.org/officeDocument/2006/relationships/slide" Target="slides/slide28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23" Type="http://schemas.openxmlformats.org/officeDocument/2006/relationships/slide" Target="slides/slide26.xml"/><Relationship Id="rId10" Type="http://schemas.openxmlformats.org/officeDocument/2006/relationships/slide" Target="slides/slide12.xml"/><Relationship Id="rId19" Type="http://schemas.openxmlformats.org/officeDocument/2006/relationships/slide" Target="slides/slide22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EDD7A8D9-6ADB-47EB-87D6-5EAAF9A8D1B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D0695-BF10-45F4-AB1E-908EDA648796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97BA39-28BE-4ABC-9412-8F3A3CCDCB76}" type="slidenum">
              <a:rPr lang="en-US"/>
              <a:pPr/>
              <a:t>12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13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14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15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16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17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18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19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20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FADEC-AB54-47A8-9F8A-195D83076ADD}" type="slidenum">
              <a:rPr lang="en-US"/>
              <a:pPr/>
              <a:t>21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4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C1C6D-736E-4EA6-8A43-A614D5435D5C}" type="slidenum">
              <a:rPr lang="en-US"/>
              <a:pPr/>
              <a:t>22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F29EB-A0EB-4A30-9118-E0701271ABA4}" type="slidenum">
              <a:rPr lang="en-US"/>
              <a:pPr/>
              <a:t>23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FC9B0-EAE4-4127-A93E-680D9C37B27D}" type="slidenum">
              <a:rPr lang="en-US"/>
              <a:pPr/>
              <a:t>24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9EC85-4C70-4945-AB13-FD5DD60F1F0F}" type="slidenum">
              <a:rPr lang="en-US"/>
              <a:pPr/>
              <a:t>25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26500-0997-42B9-8369-03FFFE13A3D8}" type="slidenum">
              <a:rPr lang="en-US"/>
              <a:pPr/>
              <a:t>26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A9293-B302-4426-9192-EF63073D7938}" type="slidenum">
              <a:rPr lang="en-US"/>
              <a:pPr/>
              <a:t>28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5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6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7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8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9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2FC59-E02B-4DD1-B1A9-F1E1D5C68643}" type="slidenum">
              <a:rPr lang="en-US"/>
              <a:pPr/>
              <a:t>10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EF213-F204-4AF6-8991-BDA94BD9073E}" type="slidenum">
              <a:rPr lang="en-US"/>
              <a:pPr/>
              <a:t>11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B83997-7D95-47CC-ADE1-639002534CE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43719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43720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1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2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43724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1A8A4-E598-4DA3-90EA-44A36AF517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58FB6-3B15-4CBA-A161-E10A854C0B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B6EB1-123D-4F23-A9A3-6E6E45FEC8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8CCCB-74C9-4767-A882-25BE7F8866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F285E-461B-403E-AA83-E2B8272A9F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0537B-E288-4912-BA29-21464FF94D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50E66-8998-4386-96BF-38503E67EC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1105F-9DEB-41AB-AF9F-02AA001C2C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C5AB-3BC5-42B1-8B45-618D39A610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1B23A-C80C-4859-BFB2-88D4D64A49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690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42691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42692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3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4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5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26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426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269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42699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4270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812E589-B193-49FD-850C-5EF6C4F94C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-video.org/details.php?videoid=4947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hyperlink" Target="../../../papers/Amulet/VIDEO/amulet-video-chi97_07_m1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graphics/Rect.html" TargetMode="External"/><Relationship Id="rId2" Type="http://schemas.openxmlformats.org/officeDocument/2006/relationships/hyperlink" Target="http://docs.oracle.com/javase/7/docs/api/java/awt/Rectangl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409CC7-BED7-4277-8253-A0BE96D8CC4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/>
              <a:t>Lecture </a:t>
            </a:r>
            <a:r>
              <a:rPr lang="en-US" sz="3200" smtClean="0"/>
              <a:t>3: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i="1" dirty="0"/>
              <a:t>Other Output Models:</a:t>
            </a:r>
            <a:br>
              <a:rPr lang="en-US" i="1" dirty="0"/>
            </a:br>
            <a:r>
              <a:rPr lang="en-US" i="1" dirty="0"/>
              <a:t>Structured Graphics;</a:t>
            </a:r>
            <a:br>
              <a:rPr lang="en-US" i="1" dirty="0"/>
            </a:br>
            <a:r>
              <a:rPr lang="en-US" i="1" dirty="0"/>
              <a:t>Object-Oriented Techniques</a:t>
            </a:r>
            <a:r>
              <a:rPr lang="en-US" dirty="0"/>
              <a:t>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Issue: Anti-Aliasing and special effects</a:t>
            </a:r>
            <a:endParaRPr lang="en-US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Drop shadows, highlights, other special effects</a:t>
            </a:r>
          </a:p>
          <a:p>
            <a:r>
              <a:rPr lang="en-US" dirty="0" smtClean="0"/>
              <a:t>Can’t assume clipping regions will work</a:t>
            </a:r>
          </a:p>
          <a:p>
            <a:r>
              <a:rPr lang="en-US" dirty="0" smtClean="0"/>
              <a:t>Can draw outside of the bounding boxes</a:t>
            </a:r>
          </a:p>
          <a:p>
            <a:r>
              <a:rPr lang="en-US" dirty="0" smtClean="0"/>
              <a:t>Mac OS X uses anti-aliasing and seems to redraw lots of windows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700DD-B362-4931-9BD4-B3E796F9001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19600"/>
            <a:ext cx="2548403" cy="2438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DCB7-BB81-498F-853D-1816BB57DB78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Optimizing Redraw</a:t>
            </a: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264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Special additions in Garnet; not in Amulet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"Fast-redraws"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declared by the programmer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objects drawn with XOR on </a:t>
            </a:r>
            <a:r>
              <a:rPr lang="en-US" i="1" smtClean="0"/>
              <a:t>top</a:t>
            </a:r>
            <a:r>
              <a:rPr lang="en-US" smtClean="0"/>
              <a:t> of other objects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those that have a solid color behind them (nothing in front) so can be erased with a rectangle or by redrawing with the background color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When change, have to be erased using </a:t>
            </a:r>
            <a:r>
              <a:rPr lang="en-US" i="1" smtClean="0"/>
              <a:t>old</a:t>
            </a:r>
            <a:r>
              <a:rPr lang="en-US" smtClean="0"/>
              <a:t> values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No bounding boxes, no intersections, etc.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"Virtual aggregates"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only pretend to allocate storage for elements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provide table and arbitrary layouts 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1CF59-1F33-436A-B64D-1FE624CAFD5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Optimizing Redraw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sz="2600"/>
              <a:t>“Glyphs” in InterViews</a:t>
            </a:r>
          </a:p>
          <a:p>
            <a:pPr lvl="1"/>
            <a:r>
              <a:rPr lang="en-US" sz="1700"/>
              <a:t>Calder, P.R. and Linton, M.A. “Glyphs: Flyweight Objects for User Interfaces,” in  </a:t>
            </a:r>
            <a:r>
              <a:rPr lang="en-US" sz="1700" i="1"/>
              <a:t>Proceedings UIST'90: ACM SIGGRAPH Symposium on User Interface Software and Technology.</a:t>
            </a:r>
            <a:r>
              <a:rPr lang="en-US" sz="1700"/>
              <a:t> 1990. Snowbird, Utah: pp. 92-101. </a:t>
            </a:r>
          </a:p>
          <a:p>
            <a:pPr lvl="1"/>
            <a:r>
              <a:rPr lang="en-US" sz="2200"/>
              <a:t>Don't include position information, etc. so very small </a:t>
            </a:r>
          </a:p>
          <a:p>
            <a:pPr lvl="1"/>
            <a:r>
              <a:rPr lang="en-US" sz="2200"/>
              <a:t>Much of the layout retained by the aggregate (computed as needed) </a:t>
            </a:r>
          </a:p>
          <a:p>
            <a:pPr lvl="1"/>
            <a:r>
              <a:rPr lang="en-US" sz="2200"/>
              <a:t>Object can be reused in many places: e.g.: the letter "a" </a:t>
            </a:r>
          </a:p>
          <a:p>
            <a:pPr lvl="1"/>
            <a:r>
              <a:rPr lang="en-US" sz="2200"/>
              <a:t>Used for a text editor </a:t>
            </a:r>
          </a:p>
          <a:p>
            <a:pPr lvl="1"/>
            <a:r>
              <a:rPr lang="en-US" sz="2200"/>
              <a:t>Issue: why is location special? What about red vs. blue "a"s?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Motivation</a:t>
            </a:r>
            <a:r>
              <a:rPr lang="en-US"/>
              <a:t> </a:t>
            </a:r>
          </a:p>
          <a:p>
            <a:pPr lvl="1"/>
            <a:r>
              <a:rPr lang="en-US"/>
              <a:t>Became popular along with GUIs, Direct Manipulation </a:t>
            </a:r>
          </a:p>
          <a:p>
            <a:pPr lvl="1"/>
            <a:r>
              <a:rPr lang="en-US"/>
              <a:t>Icons, graphics seem like objects: </a:t>
            </a:r>
          </a:p>
          <a:p>
            <a:pPr lvl="2"/>
            <a:r>
              <a:rPr lang="en-US"/>
              <a:t>have internal state, persistance </a:t>
            </a:r>
          </a:p>
          <a:p>
            <a:pPr lvl="1"/>
            <a:r>
              <a:rPr lang="en-US"/>
              <a:t>OO was originally developed (SmallTalk) and became popular (C++) mostly due to GUIs.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UI technique: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Same as GUI, Direct Manipulation = icons, graphical objects, widgets </a:t>
            </a:r>
          </a:p>
          <a:p>
            <a:pPr>
              <a:lnSpc>
                <a:spcPct val="90000"/>
              </a:lnSpc>
            </a:pPr>
            <a:r>
              <a:rPr lang="en-US" sz="2600"/>
              <a:t>Here, as a programming paradigm (often in a language) </a:t>
            </a:r>
          </a:p>
          <a:p>
            <a:pPr>
              <a:lnSpc>
                <a:spcPct val="90000"/>
              </a:lnSpc>
            </a:pPr>
            <a:r>
              <a:rPr lang="en-US" sz="2600"/>
              <a:t>A form of "data abstraction" </a:t>
            </a:r>
          </a:p>
          <a:p>
            <a:pPr>
              <a:lnSpc>
                <a:spcPct val="90000"/>
              </a:lnSpc>
            </a:pPr>
            <a:r>
              <a:rPr lang="en-US" sz="2600"/>
              <a:t>"Classes" describe the basic structure of the data </a:t>
            </a:r>
          </a:p>
          <a:p>
            <a:pPr>
              <a:lnSpc>
                <a:spcPct val="90000"/>
              </a:lnSpc>
            </a:pPr>
            <a:r>
              <a:rPr lang="en-US" sz="2600"/>
              <a:t>Also, the methods that can be called </a:t>
            </a:r>
          </a:p>
          <a:p>
            <a:pPr>
              <a:lnSpc>
                <a:spcPct val="90000"/>
              </a:lnSpc>
            </a:pPr>
            <a:r>
              <a:rPr lang="en-US" sz="2600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E394-C8FD-4090-8071-8CC5BDD1A6D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411662"/>
          </a:xfrm>
        </p:spPr>
        <p:txBody>
          <a:bodyPr/>
          <a:lstStyle/>
          <a:p>
            <a:r>
              <a:rPr lang="en-US" sz="2600" dirty="0"/>
              <a:t>Create "instances" of the classes </a:t>
            </a:r>
          </a:p>
          <a:p>
            <a:pPr lvl="1"/>
            <a:r>
              <a:rPr lang="en-US" sz="2200" dirty="0"/>
              <a:t>local copy of data </a:t>
            </a:r>
          </a:p>
          <a:p>
            <a:pPr lvl="1"/>
            <a:r>
              <a:rPr lang="en-US" sz="2200" dirty="0"/>
              <a:t>may also be class data </a:t>
            </a:r>
            <a:r>
              <a:rPr lang="en-US" sz="2200" dirty="0" smtClean="0"/>
              <a:t> -- all instances share the same value</a:t>
            </a:r>
            <a:endParaRPr lang="en-US" sz="2200" dirty="0"/>
          </a:p>
          <a:p>
            <a:pPr lvl="1"/>
            <a:r>
              <a:rPr lang="en-US" sz="2200" dirty="0"/>
              <a:t>shares all methods </a:t>
            </a:r>
          </a:p>
          <a:p>
            <a:r>
              <a:rPr lang="en-US" sz="2600" dirty="0"/>
              <a:t>"Inheritance": create a new class "like" the </a:t>
            </a:r>
            <a:r>
              <a:rPr lang="en-US" sz="2600" dirty="0" err="1"/>
              <a:t>superclass</a:t>
            </a:r>
            <a:r>
              <a:rPr lang="en-US" sz="2600" dirty="0"/>
              <a:t> </a:t>
            </a:r>
          </a:p>
          <a:p>
            <a:pPr lvl="1"/>
            <a:r>
              <a:rPr lang="en-US" sz="2200" dirty="0"/>
              <a:t>by default has all the same methods and data </a:t>
            </a:r>
          </a:p>
          <a:p>
            <a:pPr lvl="1"/>
            <a:r>
              <a:rPr lang="en-US" sz="2200" dirty="0"/>
              <a:t>can add new data and methods and re-program inherited methods </a:t>
            </a:r>
          </a:p>
          <a:p>
            <a:r>
              <a:rPr lang="en-US" sz="2600" dirty="0"/>
              <a:t>Example: </a:t>
            </a:r>
            <a:r>
              <a:rPr lang="en-US" sz="2600" dirty="0" err="1"/>
              <a:t>graphical_object.draw</a:t>
            </a:r>
            <a:r>
              <a:rPr lang="en-US" sz="2600" dirty="0"/>
              <a:t> ... </a:t>
            </a:r>
            <a:r>
              <a:rPr lang="en-US" sz="2600" dirty="0" err="1"/>
              <a:t>circle.draw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7E3F-8F9E-4807-BC34-771C46EEFA1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New style of programming; thinking about the problem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Many books about how to do it right.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OO design; getting the classes and protocols right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subclasses don't have extra, wasted data space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Methods make sense to all sub-classes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external classes don't need to know inside description.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Also OO databases, etc.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Implementation: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object in memory, starts with pointer to table of methods,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lots of tricks and extra declarations in C</a:t>
            </a:r>
            <a:r>
              <a:rPr lang="en-US" sz="2200" dirty="0" smtClean="0"/>
              <a:t>++, Java </a:t>
            </a:r>
            <a:r>
              <a:rPr lang="en-US" sz="2200" dirty="0"/>
              <a:t>etc. to avoid overhead of </a:t>
            </a:r>
            <a:r>
              <a:rPr lang="en-US" sz="2200" dirty="0" smtClean="0"/>
              <a:t>lookups at run-time </a:t>
            </a:r>
            <a:r>
              <a:rPr lang="en-US" sz="2200" dirty="0"/>
              <a:t>("virtual", "pure </a:t>
            </a:r>
            <a:r>
              <a:rPr lang="en-US" sz="2200" dirty="0" smtClean="0"/>
              <a:t>virtual")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E50E-79D9-424D-8348-A3A4EDBAF19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Class has multiple parent classes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Combine all the methods and data of all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Special rules for when conflict (same method, same name of data with different types, etc.)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Example: circle inherits from graphical-object and moveable-object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Complex so often not used even when available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Amulet uses constraints to provide flexible copying of values instead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Java, etc. use “interfaces”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No inheritance of implementations, but ability to have arbitrary “mix-ins</a:t>
            </a:r>
            <a:r>
              <a:rPr lang="en-US" sz="2200" dirty="0" smtClean="0"/>
              <a:t>”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No confusion about which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 to inherit from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5B52-50C0-4122-ADB1-E51AFAD8AEA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Instead of the class-instance model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objects are instances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use any object as a prototype for other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Inherits all slots it doesn't override (= instance variables, member variables, fields, attributes).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Methods are just a value in a slot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Dynamic changing of methods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Easy to implement using structures.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Usually, changing prototype data also changes all instances that do not override it. </a:t>
            </a: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Now used by JavaScript, </a:t>
            </a:r>
            <a:r>
              <a:rPr lang="en-US" sz="2600" dirty="0" err="1" smtClean="0"/>
              <a:t>ActionScript</a:t>
            </a:r>
            <a:r>
              <a:rPr lang="en-US" sz="2600" dirty="0" smtClean="0"/>
              <a:t> (Flash)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Older uses: SELF, </a:t>
            </a:r>
            <a:r>
              <a:rPr lang="en-US" sz="2200" dirty="0" err="1" smtClean="0"/>
              <a:t>NewtonScript</a:t>
            </a:r>
            <a:r>
              <a:rPr lang="en-US" sz="2200" dirty="0" smtClean="0"/>
              <a:t>, 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447800"/>
            <a:ext cx="3289300" cy="49784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3275"/>
            <a:ext cx="8229600" cy="5597525"/>
          </a:xfrm>
        </p:spPr>
        <p:txBody>
          <a:bodyPr/>
          <a:lstStyle/>
          <a:p>
            <a:r>
              <a:rPr lang="en-US" dirty="0" smtClean="0"/>
              <a:t>OK to post the PDFs of evaluations on-line?</a:t>
            </a:r>
          </a:p>
          <a:p>
            <a:pPr lvl="1"/>
            <a:r>
              <a:rPr lang="en-US" dirty="0" smtClean="0"/>
              <a:t>With your names on it?</a:t>
            </a:r>
          </a:p>
          <a:p>
            <a:r>
              <a:rPr lang="en-US" dirty="0" smtClean="0"/>
              <a:t>Do you want to feedback from classmates?</a:t>
            </a:r>
          </a:p>
          <a:p>
            <a:pPr lvl="1"/>
            <a:r>
              <a:rPr lang="en-US" dirty="0" smtClean="0"/>
              <a:t>With names?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 smtClean="0"/>
              <a:t>easy – 3 week assignment on purpose</a:t>
            </a:r>
          </a:p>
          <a:p>
            <a:r>
              <a:rPr lang="en-US" dirty="0" smtClean="0"/>
              <a:t>How </a:t>
            </a:r>
            <a:r>
              <a:rPr lang="en-US" dirty="0" err="1" smtClean="0"/>
              <a:t>TestOutlineRect</a:t>
            </a:r>
            <a:r>
              <a:rPr lang="en-US" dirty="0" smtClean="0"/>
              <a:t> should </a:t>
            </a:r>
            <a:r>
              <a:rPr lang="en-US" dirty="0" smtClean="0"/>
              <a:t>look</a:t>
            </a:r>
          </a:p>
          <a:p>
            <a:r>
              <a:rPr lang="en-US" dirty="0" smtClean="0"/>
              <a:t>Redraw vs. main event loop</a:t>
            </a:r>
          </a:p>
          <a:p>
            <a:r>
              <a:rPr lang="en-US" dirty="0" smtClean="0"/>
              <a:t>Reminder: no copying or collaborating</a:t>
            </a:r>
          </a:p>
          <a:p>
            <a:pPr lvl="1"/>
            <a:r>
              <a:rPr lang="en-US" dirty="0" smtClean="0"/>
              <a:t>Will be checking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8438"/>
            <a:ext cx="7543800" cy="715962"/>
          </a:xfrm>
        </p:spPr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28600" y="3200400"/>
            <a:ext cx="754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Homework 2</a:t>
            </a:r>
            <a:endParaRPr kumimoji="0" lang="en-US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May provide adding and removing of slots dynamically to any instance </a:t>
            </a:r>
          </a:p>
          <a:p>
            <a:pPr>
              <a:lnSpc>
                <a:spcPct val="90000"/>
              </a:lnSpc>
            </a:pPr>
            <a:r>
              <a:rPr lang="en-US" dirty="0"/>
              <a:t>Simpler model, easy to </a:t>
            </a:r>
            <a:r>
              <a:rPr lang="en-US" dirty="0" smtClean="0"/>
              <a:t>implement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More dynamic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But much less efficient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Can't usually compile slot accesses into structure access; may need a </a:t>
            </a:r>
            <a:r>
              <a:rPr lang="en-US" dirty="0" smtClean="0"/>
              <a:t>search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Type checking on slots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looked up at run-time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936-DF0C-4F1D-9F88-836ADCB2C61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OO in SmallTalk </a:t>
            </a:r>
          </a:p>
          <a:p>
            <a:pPr lvl="1"/>
            <a:r>
              <a:rPr lang="en-US" sz="2200"/>
              <a:t>First "pure" example </a:t>
            </a:r>
          </a:p>
          <a:p>
            <a:pPr lvl="1"/>
            <a:r>
              <a:rPr lang="en-US" sz="2200"/>
              <a:t>Everything is an object</a:t>
            </a:r>
            <a:br>
              <a:rPr lang="en-US" sz="2200"/>
            </a:br>
            <a:r>
              <a:rPr lang="en-US" sz="2200"/>
              <a:t>(numbers, strings, etc.) </a:t>
            </a:r>
          </a:p>
          <a:p>
            <a:pPr lvl="1"/>
            <a:r>
              <a:rPr lang="en-US" sz="2200"/>
              <a:t>Single inheritance </a:t>
            </a:r>
          </a:p>
          <a:p>
            <a:pPr lvl="1"/>
            <a:r>
              <a:rPr lang="en-US" sz="2200"/>
              <a:t>Methods dispatched on a single parameter </a:t>
            </a:r>
          </a:p>
          <a:p>
            <a:pPr lvl="2"/>
            <a:r>
              <a:rPr lang="en-US" sz="2100"/>
              <a:t>3 + "4.5" different from "4.5" + 3 </a:t>
            </a:r>
          </a:p>
          <a:p>
            <a:pPr lvl="1"/>
            <a:r>
              <a:rPr lang="en-US" sz="2200"/>
              <a:t>Dynamic method lookup at run-time </a:t>
            </a:r>
          </a:p>
          <a:p>
            <a:pPr lvl="2"/>
            <a:r>
              <a:rPr lang="en-US" sz="2100"/>
              <a:t>=&gt; "Message not understood" </a:t>
            </a:r>
          </a:p>
          <a:p>
            <a:pPr lvl="1"/>
            <a:r>
              <a:rPr lang="en-US" sz="2200"/>
              <a:t>Smalltalk 72 had strange syntax with special characters </a:t>
            </a:r>
          </a:p>
          <a:p>
            <a:pPr lvl="1"/>
            <a:r>
              <a:rPr lang="en-US" sz="2200"/>
              <a:t>Whole environment (windows, browsers, MVC, etc.)</a:t>
            </a:r>
          </a:p>
        </p:txBody>
      </p:sp>
      <p:pic>
        <p:nvPicPr>
          <p:cNvPr id="263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447800"/>
            <a:ext cx="3162300" cy="2268538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3247-D27E-4986-B67D-9B3C194A409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OO in C++ </a:t>
            </a:r>
          </a:p>
          <a:p>
            <a:pPr lvl="1"/>
            <a:r>
              <a:rPr lang="en-US"/>
              <a:t>Numbers, strings, etc. not objects </a:t>
            </a:r>
          </a:p>
          <a:p>
            <a:pPr lvl="1"/>
            <a:r>
              <a:rPr lang="en-US"/>
              <a:t>Lots of mess to make it fit with C </a:t>
            </a:r>
          </a:p>
          <a:p>
            <a:pPr lvl="1"/>
            <a:r>
              <a:rPr lang="en-US"/>
              <a:t>Statically (compile-time) determine types, methods</a:t>
            </a:r>
          </a:p>
          <a:p>
            <a:pPr lvl="1"/>
            <a:r>
              <a:rPr lang="en-US"/>
              <a:t>Originally a pre-processor (new syntax) </a:t>
            </a:r>
          </a:p>
          <a:p>
            <a:pPr lvl="1"/>
            <a:r>
              <a:rPr lang="en-US"/>
              <a:t>Multiple-inheritance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564B-9F8C-45D4-A3F6-131760529D6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OO in CLOS (Common-Lisp Object System) </a:t>
            </a:r>
          </a:p>
          <a:p>
            <a:pPr lvl="1"/>
            <a:r>
              <a:rPr lang="en-US"/>
              <a:t>Add-on to language </a:t>
            </a:r>
          </a:p>
          <a:p>
            <a:pPr lvl="1"/>
            <a:r>
              <a:rPr lang="en-US"/>
              <a:t>Special feature: method dispatch on </a:t>
            </a:r>
            <a:r>
              <a:rPr lang="en-US" u="sng">
                <a:solidFill>
                  <a:schemeClr val="tx2"/>
                </a:solidFill>
              </a:rPr>
              <a:t>all</a:t>
            </a:r>
            <a:r>
              <a:rPr lang="en-US"/>
              <a:t> parameters </a:t>
            </a:r>
          </a:p>
          <a:p>
            <a:pPr lvl="1"/>
            <a:r>
              <a:rPr lang="en-US"/>
              <a:t>+(int int) +(int str) +(str int) +(str str) </a:t>
            </a:r>
          </a:p>
          <a:p>
            <a:pPr lvl="1"/>
            <a:r>
              <a:rPr lang="en-US"/>
              <a:t>Methods not as tightly coupled with objects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0302-4044-4AD5-8989-BB69EC1F4DA2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/>
              <a:t>OO in </a:t>
            </a:r>
            <a:r>
              <a:rPr lang="en-US" dirty="0" err="1"/>
              <a:t>MacApp</a:t>
            </a:r>
            <a:r>
              <a:rPr lang="en-US" dirty="0"/>
              <a:t> </a:t>
            </a:r>
            <a:r>
              <a:rPr lang="en-US" dirty="0" smtClean="0"/>
              <a:t>(approx. 1985 – 1994)</a:t>
            </a:r>
            <a:endParaRPr lang="en-US" dirty="0"/>
          </a:p>
          <a:p>
            <a:pPr lvl="1"/>
            <a:r>
              <a:rPr lang="en-US" dirty="0"/>
              <a:t>Because OO so natural for UIs, invented their own language: </a:t>
            </a:r>
            <a:r>
              <a:rPr lang="en-US" dirty="0">
                <a:solidFill>
                  <a:srgbClr val="FF0000"/>
                </a:solidFill>
              </a:rPr>
              <a:t>Object Pascal</a:t>
            </a:r>
            <a:r>
              <a:rPr lang="en-US" dirty="0"/>
              <a:t> with help from </a:t>
            </a:r>
            <a:r>
              <a:rPr lang="en-US" dirty="0" err="1"/>
              <a:t>Niklaus</a:t>
            </a:r>
            <a:r>
              <a:rPr lang="en-US" dirty="0"/>
              <a:t> Werth (inventor of Pascal)</a:t>
            </a:r>
          </a:p>
          <a:p>
            <a:pPr lvl="1"/>
            <a:r>
              <a:rPr lang="en-US" dirty="0"/>
              <a:t>Used in </a:t>
            </a:r>
            <a:r>
              <a:rPr lang="en-US" dirty="0" err="1"/>
              <a:t>MacApp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SmallTalk</a:t>
            </a:r>
            <a:r>
              <a:rPr lang="en-US" dirty="0"/>
              <a:t> model, but more compile-time checkable </a:t>
            </a:r>
          </a:p>
          <a:p>
            <a:pPr lvl="1"/>
            <a:r>
              <a:rPr lang="en-US" dirty="0"/>
              <a:t>Eventually abandoned in favor of Objective </a:t>
            </a:r>
            <a:r>
              <a:rPr lang="en-US" dirty="0" smtClean="0"/>
              <a:t>C (NeXT)</a:t>
            </a:r>
          </a:p>
          <a:p>
            <a:pPr lvl="2"/>
            <a:r>
              <a:rPr lang="en-US" dirty="0" smtClean="0"/>
              <a:t>Third-party company by Brad Cox</a:t>
            </a:r>
          </a:p>
          <a:p>
            <a:pPr lvl="2"/>
            <a:r>
              <a:rPr lang="en-US" dirty="0" smtClean="0"/>
              <a:t>Now supported directly by Apple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ACB7-E550-48A6-BBBB-02977F9F8ED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638800"/>
          </a:xfrm>
        </p:spPr>
        <p:txBody>
          <a:bodyPr>
            <a:normAutofit lnSpcReduction="10000"/>
          </a:bodyPr>
          <a:lstStyle/>
          <a:p>
            <a:r>
              <a:rPr lang="en-US" sz="2100" dirty="0"/>
              <a:t>OO in Andrew and Motif </a:t>
            </a:r>
          </a:p>
          <a:p>
            <a:pPr lvl="1"/>
            <a:r>
              <a:rPr lang="en-US" sz="2000" dirty="0" smtClean="0"/>
              <a:t>GUI systems for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 X Window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System on </a:t>
            </a:r>
            <a:r>
              <a:rPr lang="en-US" sz="2000" dirty="0" smtClean="0"/>
              <a:t>Unix in the late 1980’s</a:t>
            </a:r>
          </a:p>
          <a:p>
            <a:pPr lvl="1"/>
            <a:r>
              <a:rPr lang="en-US" sz="2000" dirty="0" smtClean="0"/>
              <a:t>Invented </a:t>
            </a:r>
            <a:r>
              <a:rPr lang="en-US" sz="2000" dirty="0"/>
              <a:t>their own object systems in </a:t>
            </a:r>
            <a:r>
              <a:rPr lang="en-US" sz="2000" dirty="0" smtClean="0"/>
              <a:t>C</a:t>
            </a:r>
          </a:p>
          <a:p>
            <a:pPr lvl="2"/>
            <a:r>
              <a:rPr lang="en-US" sz="1700" dirty="0" smtClean="0"/>
              <a:t>Similar to </a:t>
            </a:r>
            <a:r>
              <a:rPr lang="en-US" sz="1800" dirty="0" smtClean="0"/>
              <a:t>GTK+ and Qt from homework 1 presentations</a:t>
            </a:r>
            <a:endParaRPr lang="en-US" sz="1700" dirty="0"/>
          </a:p>
          <a:p>
            <a:pPr lvl="1"/>
            <a:r>
              <a:rPr lang="en-US" sz="2000" dirty="0" smtClean="0"/>
              <a:t>Before C++ was popular, available</a:t>
            </a:r>
          </a:p>
          <a:p>
            <a:pPr lvl="1"/>
            <a:r>
              <a:rPr lang="en-US" sz="2000" dirty="0" smtClean="0"/>
              <a:t>"</a:t>
            </a:r>
            <a:r>
              <a:rPr lang="en-US" sz="2000" dirty="0" err="1"/>
              <a:t>Intrinsics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Mainly is a method and inheritance protocol </a:t>
            </a:r>
          </a:p>
          <a:p>
            <a:pPr lvl="1"/>
            <a:r>
              <a:rPr lang="en-US" sz="2000" dirty="0"/>
              <a:t>Andrew: (ATK) pre-processor for header files </a:t>
            </a:r>
          </a:p>
          <a:p>
            <a:pPr lvl="2"/>
            <a:r>
              <a:rPr lang="en-US" sz="1800" dirty="0"/>
              <a:t>single inheritance </a:t>
            </a:r>
          </a:p>
          <a:p>
            <a:pPr lvl="2"/>
            <a:r>
              <a:rPr lang="en-US" sz="1800" dirty="0"/>
              <a:t>"_" = new syntax: </a:t>
            </a:r>
            <a:r>
              <a:rPr lang="en-US" sz="1800" dirty="0" err="1"/>
              <a:t>class_method</a:t>
            </a:r>
            <a:r>
              <a:rPr lang="en-US" sz="1800" dirty="0"/>
              <a:t>(xxx) </a:t>
            </a:r>
          </a:p>
          <a:p>
            <a:pPr lvl="2"/>
            <a:r>
              <a:rPr lang="en-US" sz="1800" dirty="0"/>
              <a:t>dynamic loading of object implementations </a:t>
            </a:r>
          </a:p>
          <a:p>
            <a:pPr lvl="2"/>
            <a:r>
              <a:rPr lang="en-US" sz="1800" dirty="0"/>
              <a:t>querying an object's class at run-time </a:t>
            </a:r>
          </a:p>
          <a:p>
            <a:pPr lvl="2"/>
            <a:r>
              <a:rPr lang="en-US" sz="1800" dirty="0"/>
              <a:t>Andrew converted to C++ </a:t>
            </a:r>
          </a:p>
          <a:p>
            <a:pPr lvl="2"/>
            <a:r>
              <a:rPr lang="en-US" sz="1800" dirty="0"/>
              <a:t>Now defunct </a:t>
            </a:r>
          </a:p>
          <a:p>
            <a:pPr lvl="1"/>
            <a:r>
              <a:rPr lang="en-US" sz="2000" dirty="0"/>
              <a:t>Motif </a:t>
            </a:r>
          </a:p>
          <a:p>
            <a:pPr lvl="2"/>
            <a:r>
              <a:rPr lang="en-US" sz="1800" dirty="0"/>
              <a:t>just a set of conventions; no preprocessor </a:t>
            </a:r>
          </a:p>
          <a:p>
            <a:pPr lvl="2"/>
            <a:r>
              <a:rPr lang="en-US" sz="1800" dirty="0"/>
              <a:t>not "real" inheritance, overriding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FB96-9ADC-4607-806A-4E86D863A172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Amulet provides a prototype-instance object system embedded in C++ </a:t>
            </a:r>
          </a:p>
          <a:p>
            <a:r>
              <a:rPr lang="en-US"/>
              <a:t>Java</a:t>
            </a:r>
          </a:p>
          <a:p>
            <a:r>
              <a:rPr lang="en-US"/>
              <a:t>C#</a:t>
            </a:r>
          </a:p>
          <a:p>
            <a:r>
              <a:rPr lang="en-US"/>
              <a:t>Objective C</a:t>
            </a:r>
          </a:p>
          <a:p>
            <a:r>
              <a:rPr lang="en-US"/>
              <a:t>Javascript &amp; ActionScript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543800" cy="1295400"/>
          </a:xfrm>
        </p:spPr>
        <p:txBody>
          <a:bodyPr/>
          <a:lstStyle/>
          <a:p>
            <a:r>
              <a:rPr lang="en-US" sz="3600" dirty="0" smtClean="0"/>
              <a:t>Design Issues: Hierarchies</a:t>
            </a:r>
            <a:br>
              <a:rPr lang="en-US" sz="3600" dirty="0" smtClean="0"/>
            </a:br>
            <a:r>
              <a:rPr lang="en-US" sz="3600" dirty="0" smtClean="0"/>
              <a:t>&amp; Inheritance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many hierarchies for OO graphics systems?</a:t>
            </a:r>
          </a:p>
          <a:p>
            <a:pPr lvl="1"/>
            <a:r>
              <a:rPr lang="en-US" dirty="0" smtClean="0"/>
              <a:t>Inheritance (class-instance or prototype-instance)</a:t>
            </a:r>
          </a:p>
          <a:p>
            <a:pPr lvl="1"/>
            <a:r>
              <a:rPr lang="en-US" dirty="0" smtClean="0"/>
              <a:t>Components / Groups</a:t>
            </a:r>
          </a:p>
          <a:p>
            <a:pPr lvl="1"/>
            <a:r>
              <a:rPr lang="en-US" dirty="0" smtClean="0"/>
              <a:t>Display tree</a:t>
            </a:r>
          </a:p>
          <a:p>
            <a:r>
              <a:rPr lang="en-US" dirty="0" smtClean="0"/>
              <a:t>Where do properties come from?</a:t>
            </a:r>
          </a:p>
          <a:p>
            <a:pPr lvl="1"/>
            <a:r>
              <a:rPr lang="en-US" dirty="0" smtClean="0"/>
              <a:t>Color, size, shape</a:t>
            </a:r>
          </a:p>
          <a:p>
            <a:pPr lvl="1"/>
            <a:r>
              <a:rPr lang="en-US" dirty="0" smtClean="0"/>
              <a:t>Issue: changing </a:t>
            </a:r>
            <a:r>
              <a:rPr lang="en-US" i="1" dirty="0" smtClean="0"/>
              <a:t>type</a:t>
            </a:r>
            <a:r>
              <a:rPr lang="en-US" dirty="0" smtClean="0"/>
              <a:t> of object – rectangle </a:t>
            </a:r>
            <a:r>
              <a:rPr lang="en-US" dirty="0" smtClean="0">
                <a:sym typeface="Wingdings" pitchFamily="2" charset="2"/>
              </a:rPr>
              <a:t> polygon</a:t>
            </a:r>
            <a:endParaRPr lang="en-US" dirty="0" smtClean="0"/>
          </a:p>
          <a:p>
            <a:pPr lvl="1"/>
            <a:r>
              <a:rPr lang="en-US" dirty="0" smtClean="0"/>
              <a:t>Windows widget</a:t>
            </a:r>
            <a:br>
              <a:rPr lang="en-US" dirty="0" smtClean="0"/>
            </a:br>
            <a:r>
              <a:rPr lang="en-US" dirty="0" smtClean="0"/>
              <a:t>properties</a:t>
            </a:r>
          </a:p>
          <a:p>
            <a:pPr lvl="2"/>
            <a:r>
              <a:rPr lang="en-US" dirty="0" smtClean="0"/>
              <a:t>Size, color scheme, </a:t>
            </a:r>
            <a:br>
              <a:rPr lang="en-US" dirty="0" smtClean="0"/>
            </a:br>
            <a:r>
              <a:rPr lang="en-US" dirty="0" smtClean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2696" y="4724400"/>
            <a:ext cx="5441304" cy="21336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8EE4-7388-47E9-8189-B19F8DDEC05C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Amulet and Garnet Videos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Brad A. Myers, Dario </a:t>
            </a:r>
            <a:r>
              <a:rPr lang="en-US" sz="2100" dirty="0" err="1"/>
              <a:t>Giuse</a:t>
            </a:r>
            <a:r>
              <a:rPr lang="en-US" sz="2100" dirty="0"/>
              <a:t>, Andrew </a:t>
            </a:r>
            <a:r>
              <a:rPr lang="en-US" sz="2100" dirty="0" err="1"/>
              <a:t>Mickish</a:t>
            </a:r>
            <a:r>
              <a:rPr lang="en-US" sz="2100" dirty="0"/>
              <a:t>, Brad Vander Zanden, David Kosbie, Richard McDaniel, James Landay, Matthew Goldberg, and </a:t>
            </a:r>
            <a:r>
              <a:rPr lang="en-US" sz="2100" dirty="0" err="1"/>
              <a:t>Rajan</a:t>
            </a:r>
            <a:r>
              <a:rPr lang="en-US" sz="2100" dirty="0"/>
              <a:t> </a:t>
            </a:r>
            <a:r>
              <a:rPr lang="en-US" sz="2100" dirty="0" err="1"/>
              <a:t>Parthasarathy</a:t>
            </a:r>
            <a:r>
              <a:rPr lang="en-US" sz="2100" dirty="0"/>
              <a:t>. “</a:t>
            </a:r>
            <a:r>
              <a:rPr lang="en-US" sz="2100" b="1" dirty="0"/>
              <a:t>The Garnet User Interface Development Environment</a:t>
            </a:r>
            <a:r>
              <a:rPr lang="en-US" sz="2100" dirty="0"/>
              <a:t>.” Technical Video Program of the CHI'94 conference. </a:t>
            </a:r>
            <a:r>
              <a:rPr lang="en-US" sz="2100" i="1" dirty="0"/>
              <a:t>SIGGRAPH Video Review</a:t>
            </a:r>
            <a:r>
              <a:rPr lang="en-US" sz="2100" dirty="0"/>
              <a:t>, Issue 97, no. 13.  ACM, ISBN 0-89791-940-8.</a:t>
            </a:r>
          </a:p>
          <a:p>
            <a:pPr>
              <a:lnSpc>
                <a:spcPct val="90000"/>
              </a:lnSpc>
            </a:pP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Brad A. Myers, Richard G. McDaniel, Robert C. Miller, Alan </a:t>
            </a:r>
            <a:r>
              <a:rPr lang="en-US" sz="2100" dirty="0" err="1"/>
              <a:t>Ferrency</a:t>
            </a:r>
            <a:r>
              <a:rPr lang="en-US" sz="2100" dirty="0"/>
              <a:t>, Ellen </a:t>
            </a:r>
            <a:r>
              <a:rPr lang="en-US" sz="2100" dirty="0" err="1"/>
              <a:t>Borison</a:t>
            </a:r>
            <a:r>
              <a:rPr lang="en-US" sz="2100" dirty="0"/>
              <a:t>, Andrew Faulring, Andy </a:t>
            </a:r>
            <a:r>
              <a:rPr lang="en-US" sz="2100" dirty="0" err="1"/>
              <a:t>Mickish</a:t>
            </a:r>
            <a:r>
              <a:rPr lang="en-US" sz="2100" dirty="0"/>
              <a:t>, Patrick </a:t>
            </a:r>
            <a:r>
              <a:rPr lang="en-US" sz="2100" dirty="0" err="1"/>
              <a:t>Doane</a:t>
            </a:r>
            <a:r>
              <a:rPr lang="en-US" sz="2100" dirty="0"/>
              <a:t>, and Alex </a:t>
            </a:r>
            <a:r>
              <a:rPr lang="en-US" sz="2100" dirty="0" err="1"/>
              <a:t>Klimovitski</a:t>
            </a:r>
            <a:r>
              <a:rPr lang="en-US" sz="2100" dirty="0"/>
              <a:t>, “</a:t>
            </a:r>
            <a:r>
              <a:rPr lang="en-US" sz="2100" b="1" dirty="0"/>
              <a:t>The Amulet User Interface Development Environment</a:t>
            </a:r>
            <a:r>
              <a:rPr lang="en-US" sz="2100" dirty="0"/>
              <a:t>”. 8 minute video.  Technical Video Program of the CHI'97 conference. ACM, 0-89791-876-2.</a:t>
            </a:r>
          </a:p>
          <a:p>
            <a:pPr lvl="1">
              <a:lnSpc>
                <a:spcPct val="90000"/>
              </a:lnSpc>
            </a:pPr>
            <a:r>
              <a:rPr lang="en-US" dirty="0" err="1">
                <a:hlinkClick r:id="rId3"/>
              </a:rPr>
              <a:t>OpenVideo</a:t>
            </a:r>
            <a:r>
              <a:rPr lang="en-US" dirty="0">
                <a:hlinkClick r:id="rId3"/>
              </a:rPr>
              <a:t> version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2100" dirty="0"/>
          </a:p>
        </p:txBody>
      </p:sp>
      <p:pic>
        <p:nvPicPr>
          <p:cNvPr id="220164" name="Picture 4" descr="MMAG00553_0000[1]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5638800"/>
            <a:ext cx="1362075" cy="7715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TextBox 6">
            <a:hlinkClick r:id="rId4" action="ppaction://hlinkfile"/>
          </p:cNvPr>
          <p:cNvSpPr txBox="1"/>
          <p:nvPr/>
        </p:nvSpPr>
        <p:spPr>
          <a:xfrm>
            <a:off x="6480918" y="62484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1996, 8:45 min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/>
          <a:lstStyle/>
          <a:p>
            <a:r>
              <a:rPr lang="en-US" dirty="0" err="1" smtClean="0">
                <a:hlinkClick r:id="rId2"/>
              </a:rPr>
              <a:t>java.awt.Rectangle</a:t>
            </a:r>
            <a:r>
              <a:rPr lang="en-US" dirty="0" smtClean="0"/>
              <a:t> – (x, y, width, height)</a:t>
            </a:r>
          </a:p>
          <a:p>
            <a:pPr lvl="1"/>
            <a:r>
              <a:rPr lang="en-US" dirty="0" smtClean="0"/>
              <a:t>My </a:t>
            </a:r>
            <a:r>
              <a:rPr lang="en-US" dirty="0" err="1" smtClean="0"/>
              <a:t>BoundaryRectangle</a:t>
            </a:r>
            <a:r>
              <a:rPr lang="en-US" dirty="0" smtClean="0"/>
              <a:t> class based on this</a:t>
            </a:r>
          </a:p>
          <a:p>
            <a:pPr lvl="1"/>
            <a:endParaRPr lang="en-US" dirty="0" smtClean="0">
              <a:hlinkClick r:id="rId3"/>
            </a:endParaRPr>
          </a:p>
          <a:p>
            <a:r>
              <a:rPr lang="en-US" dirty="0" err="1" smtClean="0">
                <a:hlinkClick r:id="rId3"/>
              </a:rPr>
              <a:t>android.graphics.Rect</a:t>
            </a:r>
            <a:r>
              <a:rPr lang="en-US" dirty="0" smtClean="0"/>
              <a:t> – (left, top, right, bottom)</a:t>
            </a:r>
          </a:p>
          <a:p>
            <a:pPr lvl="1"/>
            <a:r>
              <a:rPr lang="en-US" dirty="0" smtClean="0"/>
              <a:t>Doesn’t say whether inclusive or exclusive!!</a:t>
            </a:r>
          </a:p>
          <a:p>
            <a:pPr lvl="1"/>
            <a:r>
              <a:rPr lang="en-US" dirty="0" err="1" smtClean="0"/>
              <a:t>Rect</a:t>
            </a:r>
            <a:r>
              <a:rPr lang="en-US" dirty="0" smtClean="0"/>
              <a:t> r = </a:t>
            </a:r>
            <a:r>
              <a:rPr lang="en-US" b="1" dirty="0" smtClean="0"/>
              <a:t>new </a:t>
            </a:r>
            <a:r>
              <a:rPr lang="en-US" b="1" dirty="0" err="1" smtClean="0"/>
              <a:t>Rect</a:t>
            </a:r>
            <a:r>
              <a:rPr lang="en-US" b="1" dirty="0" smtClean="0"/>
              <a:t>(2,2,4,5);</a:t>
            </a:r>
          </a:p>
          <a:p>
            <a:pPr lvl="2"/>
            <a:r>
              <a:rPr lang="en-US" dirty="0" smtClean="0"/>
              <a:t>What is </a:t>
            </a:r>
            <a:r>
              <a:rPr lang="en-US" dirty="0" err="1" smtClean="0"/>
              <a:t>r.width</a:t>
            </a:r>
            <a:r>
              <a:rPr lang="en-US" dirty="0" smtClean="0"/>
              <a:t>() and  </a:t>
            </a:r>
            <a:r>
              <a:rPr lang="en-US" dirty="0" err="1" smtClean="0"/>
              <a:t>r.height</a:t>
            </a:r>
            <a:r>
              <a:rPr lang="en-US" dirty="0" smtClean="0"/>
              <a:t>()?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0052" y="4191000"/>
            <a:ext cx="319394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8F48-82DF-4D75-A620-3329787583B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Structured 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  <a:endParaRPr lang="en-US" dirty="0" smtClean="0"/>
          </a:p>
          <a:p>
            <a:r>
              <a:rPr lang="en-US" dirty="0" smtClean="0"/>
              <a:t>Provided </a:t>
            </a:r>
            <a:r>
              <a:rPr lang="en-US" dirty="0"/>
              <a:t>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HTML document object model (DOM)</a:t>
            </a:r>
          </a:p>
          <a:p>
            <a:pPr lvl="1"/>
            <a:r>
              <a:rPr lang="en-US" dirty="0" smtClean="0"/>
              <a:t>Display tree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Structured Graphics, cont.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50938"/>
            <a:ext cx="8229600" cy="4411662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343400"/>
            <a:ext cx="3883025" cy="1855787"/>
          </a:xfrm>
          <a:prstGeom prst="rect">
            <a:avLst/>
          </a:prstGeom>
          <a:noFill/>
        </p:spPr>
      </p:pic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019800" y="4675187"/>
            <a:ext cx="9144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62484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620000" y="4675187"/>
            <a:ext cx="914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8486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5851525" y="5360987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7543800" y="5360987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Ability to support: </a:t>
            </a:r>
          </a:p>
          <a:p>
            <a:pPr lvl="1"/>
            <a:r>
              <a:rPr lang="en-US" sz="2200" dirty="0"/>
              <a:t>high-level behaviors like move, grow, cut/copy/paste, etc. </a:t>
            </a:r>
          </a:p>
          <a:p>
            <a:pPr lvl="1"/>
            <a:r>
              <a:rPr lang="en-US" sz="2200" dirty="0"/>
              <a:t>high-level widgets like selection handles </a:t>
            </a:r>
          </a:p>
          <a:p>
            <a:pPr lvl="1"/>
            <a:r>
              <a:rPr lang="en-US" sz="2200" dirty="0"/>
              <a:t>constraints among objects </a:t>
            </a:r>
          </a:p>
          <a:p>
            <a:pPr lvl="1"/>
            <a:r>
              <a:rPr lang="en-US" sz="2200" dirty="0"/>
              <a:t>automatic layout </a:t>
            </a:r>
          </a:p>
          <a:p>
            <a:pPr lvl="1"/>
            <a:r>
              <a:rPr lang="en-US" sz="2200" dirty="0"/>
              <a:t>grouping: "Groups" in Garnet </a:t>
            </a:r>
          </a:p>
          <a:p>
            <a:pPr lvl="1"/>
            <a:r>
              <a:rPr lang="en-US" sz="2200" dirty="0"/>
              <a:t>automatic </a:t>
            </a:r>
            <a:r>
              <a:rPr lang="en-US" sz="2200" dirty="0" smtClean="0"/>
              <a:t>printing </a:t>
            </a:r>
            <a:endParaRPr lang="en-US" sz="2200" dirty="0"/>
          </a:p>
          <a:p>
            <a:pPr lvl="1"/>
            <a:r>
              <a:rPr lang="en-US" sz="2200" dirty="0"/>
              <a:t>tutors and monitors </a:t>
            </a:r>
          </a:p>
          <a:p>
            <a:pPr lvl="1"/>
            <a:r>
              <a:rPr lang="en-US" sz="2200" dirty="0"/>
              <a:t>external scripting, ... </a:t>
            </a:r>
            <a:endParaRPr lang="en-US" sz="2200" dirty="0" smtClean="0"/>
          </a:p>
          <a:p>
            <a:pPr lvl="1"/>
            <a:r>
              <a:rPr lang="en-US" sz="2200" dirty="0" smtClean="0"/>
              <a:t>accessibility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90B3-139A-431E-9B82-5AB75614292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Disadvantages: </a:t>
            </a:r>
          </a:p>
          <a:p>
            <a:pPr lvl="1"/>
            <a:r>
              <a:rPr lang="en-US"/>
              <a:t>Significant space penalties </a:t>
            </a:r>
          </a:p>
          <a:p>
            <a:pPr lvl="2"/>
            <a:r>
              <a:rPr lang="en-US"/>
              <a:t>objects take up to 1000 bytes each </a:t>
            </a:r>
          </a:p>
          <a:p>
            <a:pPr lvl="2"/>
            <a:r>
              <a:rPr lang="en-US"/>
              <a:t>imagine a scene with 40,000 dots (200x200 fat bits) </a:t>
            </a:r>
          </a:p>
          <a:p>
            <a:pPr lvl="1"/>
            <a:r>
              <a:rPr lang="en-US"/>
              <a:t>Time penalties </a:t>
            </a:r>
          </a:p>
          <a:p>
            <a:pPr lvl="2"/>
            <a:r>
              <a:rPr lang="en-US"/>
              <a:t>Redisplay doesn't take advantage of special properties of data: </a:t>
            </a:r>
          </a:p>
          <a:p>
            <a:pPr lvl="3"/>
            <a:r>
              <a:rPr lang="en-US"/>
              <a:t>regularity </a:t>
            </a:r>
          </a:p>
          <a:p>
            <a:pPr lvl="3"/>
            <a:r>
              <a:rPr lang="en-US"/>
              <a:t>non-overlapping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Algorithms</a:t>
            </a: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Redisplay everything each time </a:t>
            </a:r>
          </a:p>
          <a:p>
            <a:pPr lvl="1"/>
            <a:r>
              <a:rPr lang="en-US" smtClean="0"/>
              <a:t>Most appropriate for small numbers of objects, and if drawing is really quick compared to computation </a:t>
            </a:r>
          </a:p>
          <a:p>
            <a:pPr lvl="1"/>
            <a:r>
              <a:rPr lang="en-US" smtClean="0"/>
              <a:t>Used on the Macintosh and many others </a:t>
            </a:r>
          </a:p>
          <a:p>
            <a:pPr lvl="1"/>
            <a:r>
              <a:rPr lang="en-US" smtClean="0"/>
              <a:t>Used by Amulet</a:t>
            </a:r>
          </a:p>
          <a:p>
            <a:pPr lvl="1"/>
            <a:r>
              <a:rPr lang="en-US" smtClean="0"/>
              <a:t>Used by homework 2</a:t>
            </a:r>
          </a:p>
          <a:p>
            <a:pPr lvl="1"/>
            <a:r>
              <a:rPr lang="en-US" smtClean="0"/>
              <a:t>May add clipping region and/or double-buffering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60FF-159F-47C9-81D6-78E19CA3F1EB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only the affected areas of the screen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Requires computing what areas are affected </a:t>
            </a:r>
          </a:p>
          <a:p>
            <a:r>
              <a:rPr lang="en-US" dirty="0" smtClean="0"/>
              <a:t>Garnet: </a:t>
            </a:r>
          </a:p>
          <a:p>
            <a:pPr lvl="1"/>
            <a:r>
              <a:rPr lang="en-US" dirty="0" smtClean="0"/>
              <a:t>keep track of objects that change any "interesting" slot </a:t>
            </a:r>
          </a:p>
          <a:p>
            <a:pPr lvl="1"/>
            <a:r>
              <a:rPr lang="en-US" dirty="0" smtClean="0"/>
              <a:t>compute the bounding box of all these changed objects in their old and new locations </a:t>
            </a:r>
          </a:p>
          <a:p>
            <a:pPr lvl="1"/>
            <a:r>
              <a:rPr lang="en-US" dirty="0" smtClean="0"/>
              <a:t>assert this as the clipping region (must not self-intersect; Garnet uses 2 regions) </a:t>
            </a:r>
          </a:p>
          <a:p>
            <a:pPr lvl="1"/>
            <a:r>
              <a:rPr lang="en-US" dirty="0" smtClean="0"/>
              <a:t>erase the area </a:t>
            </a:r>
          </a:p>
          <a:p>
            <a:pPr lvl="1"/>
            <a:r>
              <a:rPr lang="en-US" dirty="0" smtClean="0"/>
              <a:t>go through objects from top-to-bottom, back to front draw those which overlap the bounding box </a:t>
            </a:r>
          </a:p>
          <a:p>
            <a:pPr lvl="1"/>
            <a:r>
              <a:rPr lang="en-US" dirty="0" smtClean="0"/>
              <a:t>for step 4: goes through all top level aggregates, and any children of the aggregates that intersect (recursively) </a:t>
            </a:r>
          </a:p>
          <a:p>
            <a:r>
              <a:rPr lang="en-US" dirty="0" smtClean="0"/>
              <a:t>Other techniques: quad trees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8B8-C0F0-4B39-9ECD-32E65A83A990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14045</TotalTime>
  <Words>1784</Words>
  <Application>Microsoft Office PowerPoint</Application>
  <PresentationFormat>On-screen Show (4:3)</PresentationFormat>
  <Paragraphs>321</Paragraphs>
  <Slides>28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lecture template_polo</vt:lpstr>
      <vt:lpstr>Lecture 3: Other Output Models: Structured Graphics; Object-Oriented Techniques </vt:lpstr>
      <vt:lpstr>Homework 1</vt:lpstr>
      <vt:lpstr>Interesting issue</vt:lpstr>
      <vt:lpstr>Structured Graphics</vt:lpstr>
      <vt:lpstr>Structured Graphics, cont.</vt:lpstr>
      <vt:lpstr>Structured Graphics Can Support</vt:lpstr>
      <vt:lpstr>Structured Graphics Disadvantages</vt:lpstr>
      <vt:lpstr>Redisplay Algorithms</vt:lpstr>
      <vt:lpstr>Redisplay only the affected areas of the screen</vt:lpstr>
      <vt:lpstr>Issue: Anti-Aliasing and special effects</vt:lpstr>
      <vt:lpstr>Optimizing Redraw</vt:lpstr>
      <vt:lpstr>Optimizing Redraw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Examples of OO Systems</vt:lpstr>
      <vt:lpstr>Examples of OO Systems</vt:lpstr>
      <vt:lpstr>Examples of OO Systems</vt:lpstr>
      <vt:lpstr>Examples of OO Systems</vt:lpstr>
      <vt:lpstr>Examples of OO Systems</vt:lpstr>
      <vt:lpstr>Examples of OO Systems</vt:lpstr>
      <vt:lpstr>Design Issues: Hierarchies &amp; Inheritance</vt:lpstr>
      <vt:lpstr>Amulet and Garnet Videos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57</cp:revision>
  <cp:lastPrinted>1601-01-01T00:00:00Z</cp:lastPrinted>
  <dcterms:created xsi:type="dcterms:W3CDTF">2001-06-15T20:03:27Z</dcterms:created>
  <dcterms:modified xsi:type="dcterms:W3CDTF">2013-01-24T17:34:45Z</dcterms:modified>
</cp:coreProperties>
</file>