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62" r:id="rId3"/>
    <p:sldId id="257" r:id="rId4"/>
    <p:sldId id="258" r:id="rId5"/>
    <p:sldId id="259" r:id="rId6"/>
    <p:sldId id="261" r:id="rId7"/>
    <p:sldId id="260" r:id="rId8"/>
    <p:sldId id="263" r:id="rId9"/>
    <p:sldId id="264" r:id="rId10"/>
    <p:sldId id="265" r:id="rId11"/>
    <p:sldId id="267"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3140" autoAdjust="0"/>
  </p:normalViewPr>
  <p:slideViewPr>
    <p:cSldViewPr snapToObjects="1">
      <p:cViewPr varScale="1">
        <p:scale>
          <a:sx n="101" d="100"/>
          <a:sy n="101" d="100"/>
        </p:scale>
        <p:origin x="-11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CD1B0-89C9-8242-A6CC-44E553CE72EF}" type="datetimeFigureOut">
              <a:rPr lang="en-US" smtClean="0"/>
              <a:pPr/>
              <a:t>1/21/09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23787-9923-5B48-B5E5-B75AF5A33F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A23787-9923-5B48-B5E5-B75AF5A33FC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Viscosity</a:t>
            </a:r>
          </a:p>
          <a:p>
            <a:r>
              <a:rPr lang="en-US" sz="1200" kern="1200" dirty="0" smtClean="0">
                <a:solidFill>
                  <a:schemeClr val="tx1"/>
                </a:solidFill>
                <a:latin typeface="+mn-lt"/>
                <a:ea typeface="+mn-ea"/>
                <a:cs typeface="+mn-cs"/>
              </a:rPr>
              <a:t>In order to increase the length of the sound (indicated by a flag with intro) later, the user has to first move the right-most frame segment, then the left ones.</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Dragging the leftmost segment to the right side might end up overlapping the existing frames. In order to extend the segment correctly, the user needs to go through several steps. Giving the user to insert or override frame segments could solve the problem.</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Viscosity</a:t>
            </a:r>
          </a:p>
          <a:p>
            <a:r>
              <a:rPr lang="en-US" sz="1200" kern="1200" dirty="0" smtClean="0">
                <a:solidFill>
                  <a:schemeClr val="tx1"/>
                </a:solidFill>
                <a:latin typeface="+mn-lt"/>
                <a:ea typeface="+mn-ea"/>
                <a:cs typeface="+mn-cs"/>
              </a:rPr>
              <a:t>When the user clicks on an object and moves it around, it only selects the fill part (separating it from borders) and erases other objects when it overlaps.</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moving around an object affects other objects, the user needs to be cautious about it. Otherwise, they might need to start over. A solution could be to provide several different modes of handling objects.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Closeness of mapping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user can directly create objects on the main panel using the drawing toolbar on the left side. When an object is created, the circle in the corresponding frame becomes black. On the other hand, clicking on any frame in the timeline shows the corresponding objects on the main panel.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 good example of the closeness of mapping as the user can create objects and animations in an intuitive manner by clicking buttons or dragging/dropping components. The timeline and the main panel is closely mapped by various symbols, such as circles and arrows.</a:t>
            </a:r>
          </a:p>
          <a:p>
            <a:endParaRPr lang="en-US" dirty="0"/>
          </a:p>
        </p:txBody>
      </p:sp>
      <p:sp>
        <p:nvSpPr>
          <p:cNvPr id="4" name="Slide Number Placeholder 3"/>
          <p:cNvSpPr>
            <a:spLocks noGrp="1"/>
          </p:cNvSpPr>
          <p:nvPr>
            <p:ph type="sldNum" sz="quarter" idx="10"/>
          </p:nvPr>
        </p:nvSpPr>
        <p:spPr/>
        <p:txBody>
          <a:bodyPr/>
          <a:lstStyle/>
          <a:p>
            <a:fld id="{CEA23787-9923-5B48-B5E5-B75AF5A33FC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Progressive evaluation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By dragging the red bar on the timeline back and forth, the user can quickly go through the animation. Alternatively, the user can select Control&gt;Play to preview the whole animation.</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Moving the timeline back and forth frame by frame allows the users to make sure everything is working well as intended.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Progressive evaluation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there is any problem in the motion, the arrow in the timeline becomes a dotted line to indicate the problem.</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constantly checks for an error and provides an immediate feedback to the user.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Visibility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user can show or hide each layer to see specific components.</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Turning on and off the visibility of each layer enables the user to see components that are hidden by other layers.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Visibility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user can show or hide each layer to see specific components from an outline view.</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more than two objects overlap, it is hard to see which and how many objects are on the layer. The outline view allows the user to see overlapping components.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Viscosity</a:t>
            </a:r>
          </a:p>
          <a:p>
            <a:r>
              <a:rPr lang="en-US" sz="1200" kern="1200" dirty="0" smtClean="0">
                <a:solidFill>
                  <a:schemeClr val="tx1"/>
                </a:solidFill>
                <a:latin typeface="+mn-lt"/>
                <a:ea typeface="+mn-ea"/>
                <a:cs typeface="+mn-cs"/>
              </a:rPr>
              <a:t>The user can set a graphic as a symbol to store in Library. Once put in Library, the user can drag and drop an instance of the object at any time and change values for each object.</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Symbols in Library make it easy to create instances and change values for specific objects without affecting other instances.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Hard mental operations</a:t>
            </a:r>
          </a:p>
          <a:p>
            <a:r>
              <a:rPr lang="en-US" sz="1200" kern="1200" dirty="0" smtClean="0">
                <a:solidFill>
                  <a:schemeClr val="tx1"/>
                </a:solidFill>
                <a:latin typeface="+mn-lt"/>
                <a:ea typeface="+mn-ea"/>
                <a:cs typeface="+mn-cs"/>
              </a:rPr>
              <a:t>Timeline represents the whole sequence of objects and motions. They are indicated as small circles (key frames), arrows (motions), and background colors, etc.</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symbols are not intuitive and become confusing as the number of layers and frames increase. A solution could be to provide several abstraction levels to users to allow them to see both the details and the high-level overview in the timeline. The detail level would show a thumbnail of each frame.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Dimensions: Secondary notation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Frame Label is marked as a flag with the label on the timeline.</a:t>
            </a:r>
          </a:p>
          <a:p>
            <a:r>
              <a:rPr lang="en-US" sz="1200" b="1" kern="1200" dirty="0" smtClean="0">
                <a:solidFill>
                  <a:schemeClr val="tx1"/>
                </a:solidFill>
                <a:latin typeface="+mn-lt"/>
                <a:ea typeface="+mn-ea"/>
                <a:cs typeface="+mn-cs"/>
              </a:rPr>
              <a:t>Explanation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Frame Label not only is useful for </a:t>
            </a:r>
            <a:r>
              <a:rPr lang="en-US" sz="1200" kern="1200" dirty="0" err="1" smtClean="0">
                <a:solidFill>
                  <a:schemeClr val="tx1"/>
                </a:solidFill>
                <a:latin typeface="+mn-lt"/>
                <a:ea typeface="+mn-ea"/>
                <a:cs typeface="+mn-cs"/>
              </a:rPr>
              <a:t>ActionScript</a:t>
            </a:r>
            <a:r>
              <a:rPr lang="en-US" sz="1200" kern="1200" dirty="0" smtClean="0">
                <a:solidFill>
                  <a:schemeClr val="tx1"/>
                </a:solidFill>
                <a:latin typeface="+mn-lt"/>
                <a:ea typeface="+mn-ea"/>
                <a:cs typeface="+mn-cs"/>
              </a:rPr>
              <a:t> but it also helps the user to identify a specific section of frames.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A23787-9923-5B48-B5E5-B75AF5A33FC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52464-BAF9-4B48-A386-180334C2CDC9}"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52464-BAF9-4B48-A386-180334C2CDC9}"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52464-BAF9-4B48-A386-180334C2CDC9}"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52464-BAF9-4B48-A386-180334C2CDC9}"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52464-BAF9-4B48-A386-180334C2CDC9}"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52464-BAF9-4B48-A386-180334C2CDC9}" type="datetimeFigureOut">
              <a:rPr lang="en-US" smtClean="0"/>
              <a:pPr/>
              <a:t>1/21/09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52464-BAF9-4B48-A386-180334C2CDC9}" type="datetimeFigureOut">
              <a:rPr lang="en-US" smtClean="0"/>
              <a:pPr/>
              <a:t>1/21/09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52464-BAF9-4B48-A386-180334C2CDC9}" type="datetimeFigureOut">
              <a:rPr lang="en-US" smtClean="0"/>
              <a:pPr/>
              <a:t>1/21/09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52464-BAF9-4B48-A386-180334C2CDC9}" type="datetimeFigureOut">
              <a:rPr lang="en-US" smtClean="0"/>
              <a:pPr/>
              <a:t>1/21/09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52464-BAF9-4B48-A386-180334C2CDC9}" type="datetimeFigureOut">
              <a:rPr lang="en-US" smtClean="0"/>
              <a:pPr/>
              <a:t>1/21/09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52464-BAF9-4B48-A386-180334C2CDC9}" type="datetimeFigureOut">
              <a:rPr lang="en-US" smtClean="0"/>
              <a:pPr/>
              <a:t>1/21/09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6CD4-A33A-4C44-AFAF-41470E9241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52464-BAF9-4B48-A386-180334C2CDC9}" type="datetimeFigureOut">
              <a:rPr lang="en-US" smtClean="0"/>
              <a:pPr/>
              <a:t>1/21/09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B6CD4-A33A-4C44-AFAF-41470E9241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2"/>
          <p:cNvSpPr txBox="1">
            <a:spLocks/>
          </p:cNvSpPr>
          <p:nvPr/>
        </p:nvSpPr>
        <p:spPr>
          <a:xfrm>
            <a:off x="685800" y="457200"/>
            <a:ext cx="3962400" cy="419100"/>
          </a:xfrm>
          <a:prstGeom prst="rect">
            <a:avLst/>
          </a:prstGeom>
        </p:spPr>
        <p:txBody>
          <a:bodyPr vert="horz" lIns="91440" tIns="45720" rIns="91440" bIns="45720" rtlCol="0">
            <a:noAutofit/>
          </a:bodyPr>
          <a:lstStyle/>
          <a:p>
            <a:pPr algn="ctr">
              <a:spcBef>
                <a:spcPct val="20000"/>
              </a:spcBef>
            </a:pPr>
            <a:r>
              <a:rPr lang="en-US" sz="1600" dirty="0" smtClean="0">
                <a:solidFill>
                  <a:schemeClr val="tx1">
                    <a:tint val="75000"/>
                  </a:schemeClr>
                </a:solidFill>
              </a:rPr>
              <a:t>05-830 Advanced </a:t>
            </a:r>
            <a:r>
              <a:rPr lang="en-US" sz="1600" dirty="0">
                <a:solidFill>
                  <a:schemeClr val="tx1">
                    <a:tint val="75000"/>
                  </a:schemeClr>
                </a:solidFill>
              </a:rPr>
              <a:t>User Interface Software </a:t>
            </a:r>
            <a:endPar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4"/>
          <p:cNvPicPr>
            <a:picLocks noChangeAspect="1"/>
          </p:cNvPicPr>
          <p:nvPr/>
        </p:nvPicPr>
        <p:blipFill>
          <a:blip r:embed="rId2"/>
          <a:stretch>
            <a:fillRect/>
          </a:stretch>
        </p:blipFill>
        <p:spPr>
          <a:xfrm>
            <a:off x="3276600" y="2844800"/>
            <a:ext cx="2794000" cy="2794000"/>
          </a:xfrm>
          <a:prstGeom prst="rect">
            <a:avLst/>
          </a:prstGeom>
        </p:spPr>
      </p:pic>
      <p:sp>
        <p:nvSpPr>
          <p:cNvPr id="8" name="Title 1"/>
          <p:cNvSpPr>
            <a:spLocks noGrp="1"/>
          </p:cNvSpPr>
          <p:nvPr>
            <p:ph type="ctrTitle"/>
          </p:nvPr>
        </p:nvSpPr>
        <p:spPr>
          <a:xfrm>
            <a:off x="685800" y="1814513"/>
            <a:ext cx="7772400" cy="814387"/>
          </a:xfrm>
        </p:spPr>
        <p:txBody>
          <a:bodyPr>
            <a:noAutofit/>
          </a:bodyPr>
          <a:lstStyle/>
          <a:p>
            <a:r>
              <a:rPr lang="en-US" sz="4600" b="1" dirty="0"/>
              <a:t>F</a:t>
            </a:r>
            <a:r>
              <a:rPr lang="en-US" sz="4600" b="1" dirty="0" smtClean="0"/>
              <a:t>lash </a:t>
            </a:r>
            <a:r>
              <a:rPr lang="en-US" sz="4600" b="1" dirty="0"/>
              <a:t>Interactive </a:t>
            </a:r>
            <a:r>
              <a:rPr lang="en-US" sz="4600" b="1" dirty="0" smtClean="0"/>
              <a:t>Environment</a:t>
            </a:r>
            <a:endParaRPr lang="en-US" sz="4600" b="1" dirty="0"/>
          </a:p>
        </p:txBody>
      </p:sp>
      <p:sp>
        <p:nvSpPr>
          <p:cNvPr id="13" name="Rectangle 12"/>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953000" y="6290846"/>
            <a:ext cx="4002418" cy="338554"/>
          </a:xfrm>
          <a:prstGeom prst="rect">
            <a:avLst/>
          </a:prstGeom>
        </p:spPr>
        <p:txBody>
          <a:bodyPr wrap="none">
            <a:spAutoFit/>
          </a:bodyPr>
          <a:lstStyle/>
          <a:p>
            <a:r>
              <a:rPr lang="en-US" sz="1600" dirty="0" smtClean="0">
                <a:solidFill>
                  <a:srgbClr val="FFFFFF"/>
                </a:solidFill>
              </a:rPr>
              <a:t>Kyungmin Kim | Human Computer Interaction</a:t>
            </a:r>
            <a:endParaRPr lang="en-US" sz="1600" dirty="0">
              <a:solidFill>
                <a:srgbClr val="FFFFFF"/>
              </a:solidFill>
            </a:endParaRPr>
          </a:p>
        </p:txBody>
      </p:sp>
      <p:sp>
        <p:nvSpPr>
          <p:cNvPr id="16" name="Title 1"/>
          <p:cNvSpPr txBox="1">
            <a:spLocks/>
          </p:cNvSpPr>
          <p:nvPr/>
        </p:nvSpPr>
        <p:spPr>
          <a:xfrm>
            <a:off x="838200" y="1219200"/>
            <a:ext cx="7239000" cy="81438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600" dirty="0" smtClean="0">
                <a:latin typeface="+mj-lt"/>
                <a:ea typeface="+mj-ea"/>
                <a:cs typeface="+mj-cs"/>
              </a:rPr>
              <a:t>Applying </a:t>
            </a:r>
            <a:r>
              <a:rPr lang="en-US" sz="2600" dirty="0" smtClean="0">
                <a:solidFill>
                  <a:schemeClr val="accent2">
                    <a:lumMod val="75000"/>
                  </a:schemeClr>
                </a:solidFill>
                <a:latin typeface="+mj-lt"/>
                <a:ea typeface="+mj-ea"/>
                <a:cs typeface="+mj-cs"/>
              </a:rPr>
              <a:t>Cognitive Dimensions </a:t>
            </a:r>
            <a:r>
              <a:rPr lang="en-US" sz="2600" dirty="0" smtClean="0">
                <a:latin typeface="+mj-lt"/>
                <a:ea typeface="+mj-ea"/>
                <a:cs typeface="+mj-cs"/>
              </a:rPr>
              <a:t>on the</a:t>
            </a:r>
            <a:endParaRPr kumimoji="0" lang="en-US" sz="26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Frame labels</a:t>
            </a:r>
            <a:endParaRPr lang="en-US" b="1" dirty="0"/>
          </a:p>
        </p:txBody>
      </p:sp>
      <p:sp>
        <p:nvSpPr>
          <p:cNvPr id="7" name="Rectangle 6"/>
          <p:cNvSpPr/>
          <p:nvPr/>
        </p:nvSpPr>
        <p:spPr>
          <a:xfrm>
            <a:off x="2895550" y="6172200"/>
            <a:ext cx="3352901" cy="461665"/>
          </a:xfrm>
          <a:prstGeom prst="rect">
            <a:avLst/>
          </a:prstGeom>
        </p:spPr>
        <p:txBody>
          <a:bodyPr wrap="none">
            <a:spAutoFit/>
          </a:bodyPr>
          <a:lstStyle/>
          <a:p>
            <a:r>
              <a:rPr lang="en-US" sz="2400" dirty="0" smtClean="0">
                <a:solidFill>
                  <a:schemeClr val="bg1"/>
                </a:solidFill>
              </a:rPr>
              <a:t>Good secondary notation</a:t>
            </a:r>
            <a:endParaRPr lang="en-US" sz="2400" dirty="0">
              <a:solidFill>
                <a:schemeClr val="bg1"/>
              </a:solidFill>
            </a:endParaRPr>
          </a:p>
        </p:txBody>
      </p:sp>
      <p:pic>
        <p:nvPicPr>
          <p:cNvPr id="9" name="Picture 8" descr=":::Desktop:Picture 17.png"/>
          <p:cNvPicPr/>
          <p:nvPr/>
        </p:nvPicPr>
        <p:blipFill>
          <a:blip r:embed="rId3"/>
          <a:srcRect l="10517" t="4220" r="71596" b="80593"/>
          <a:stretch>
            <a:fillRect/>
          </a:stretch>
        </p:blipFill>
        <p:spPr bwMode="auto">
          <a:xfrm>
            <a:off x="609600" y="2438400"/>
            <a:ext cx="3729415" cy="1981200"/>
          </a:xfrm>
          <a:prstGeom prst="rect">
            <a:avLst/>
          </a:prstGeom>
          <a:noFill/>
          <a:ln w="9525">
            <a:noFill/>
            <a:miter lim="800000"/>
            <a:headEnd/>
            <a:tailEnd/>
          </a:ln>
        </p:spPr>
      </p:pic>
      <p:pic>
        <p:nvPicPr>
          <p:cNvPr id="10" name="Picture 9" descr=":::Desktop:Picture 17.png"/>
          <p:cNvPicPr/>
          <p:nvPr/>
        </p:nvPicPr>
        <p:blipFill>
          <a:blip r:embed="rId3"/>
          <a:srcRect t="74425" r="77302" b="6611"/>
          <a:stretch>
            <a:fillRect/>
          </a:stretch>
        </p:blipFill>
        <p:spPr bwMode="auto">
          <a:xfrm>
            <a:off x="4876800" y="2438400"/>
            <a:ext cx="3790122" cy="1981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Extending frame segments</a:t>
            </a:r>
            <a:endParaRPr lang="en-US" b="1" dirty="0"/>
          </a:p>
        </p:txBody>
      </p:sp>
      <p:sp>
        <p:nvSpPr>
          <p:cNvPr id="7" name="Rectangle 6"/>
          <p:cNvSpPr/>
          <p:nvPr/>
        </p:nvSpPr>
        <p:spPr>
          <a:xfrm>
            <a:off x="3658930" y="6172200"/>
            <a:ext cx="1826141" cy="461665"/>
          </a:xfrm>
          <a:prstGeom prst="rect">
            <a:avLst/>
          </a:prstGeom>
        </p:spPr>
        <p:txBody>
          <a:bodyPr wrap="none">
            <a:spAutoFit/>
          </a:bodyPr>
          <a:lstStyle/>
          <a:p>
            <a:r>
              <a:rPr lang="en-US" sz="2400" dirty="0" smtClean="0">
                <a:solidFill>
                  <a:schemeClr val="bg1"/>
                </a:solidFill>
              </a:rPr>
              <a:t>Low viscosity</a:t>
            </a:r>
            <a:endParaRPr lang="en-US" sz="2400" dirty="0">
              <a:solidFill>
                <a:schemeClr val="bg1"/>
              </a:solidFill>
            </a:endParaRPr>
          </a:p>
        </p:txBody>
      </p:sp>
      <p:pic>
        <p:nvPicPr>
          <p:cNvPr id="11" name="Picture 10" descr=":::Desktop:Picture 5.png"/>
          <p:cNvPicPr/>
          <p:nvPr/>
        </p:nvPicPr>
        <p:blipFill>
          <a:blip r:embed="rId3"/>
          <a:srcRect/>
          <a:stretch>
            <a:fillRect/>
          </a:stretch>
        </p:blipFill>
        <p:spPr bwMode="auto">
          <a:xfrm>
            <a:off x="2590800" y="2524742"/>
            <a:ext cx="4353560" cy="384138"/>
          </a:xfrm>
          <a:prstGeom prst="rect">
            <a:avLst/>
          </a:prstGeom>
          <a:noFill/>
          <a:ln w="9525">
            <a:noFill/>
            <a:miter lim="800000"/>
            <a:headEnd/>
            <a:tailEnd/>
          </a:ln>
        </p:spPr>
      </p:pic>
      <p:pic>
        <p:nvPicPr>
          <p:cNvPr id="12" name="Picture 11" descr=":::Desktop:Picture 6.png"/>
          <p:cNvPicPr/>
          <p:nvPr/>
        </p:nvPicPr>
        <p:blipFill>
          <a:blip r:embed="rId4"/>
          <a:srcRect/>
          <a:stretch>
            <a:fillRect/>
          </a:stretch>
        </p:blipFill>
        <p:spPr bwMode="auto">
          <a:xfrm>
            <a:off x="2590801" y="3338892"/>
            <a:ext cx="4353560" cy="369490"/>
          </a:xfrm>
          <a:prstGeom prst="rect">
            <a:avLst/>
          </a:prstGeom>
          <a:noFill/>
          <a:ln w="9525">
            <a:noFill/>
            <a:miter lim="800000"/>
            <a:headEnd/>
            <a:tailEnd/>
          </a:ln>
        </p:spPr>
      </p:pic>
      <p:pic>
        <p:nvPicPr>
          <p:cNvPr id="13" name="Picture 12" descr=":::Desktop:Picture 7.png"/>
          <p:cNvPicPr/>
          <p:nvPr/>
        </p:nvPicPr>
        <p:blipFill>
          <a:blip r:embed="rId5"/>
          <a:srcRect/>
          <a:stretch>
            <a:fillRect/>
          </a:stretch>
        </p:blipFill>
        <p:spPr bwMode="auto">
          <a:xfrm>
            <a:off x="2590801" y="4124941"/>
            <a:ext cx="4353560" cy="370859"/>
          </a:xfrm>
          <a:prstGeom prst="rect">
            <a:avLst/>
          </a:prstGeom>
          <a:noFill/>
          <a:ln w="9525">
            <a:noFill/>
            <a:miter lim="800000"/>
            <a:headEnd/>
            <a:tailEnd/>
          </a:ln>
        </p:spPr>
      </p:pic>
      <p:sp>
        <p:nvSpPr>
          <p:cNvPr id="49154" name="Line 2"/>
          <p:cNvSpPr>
            <a:spLocks noChangeShapeType="1"/>
          </p:cNvSpPr>
          <p:nvPr/>
        </p:nvSpPr>
        <p:spPr bwMode="auto">
          <a:xfrm>
            <a:off x="3733800" y="2677142"/>
            <a:ext cx="2514651" cy="45719"/>
          </a:xfrm>
          <a:prstGeom prst="line">
            <a:avLst/>
          </a:prstGeom>
          <a:noFill/>
          <a:ln w="34925">
            <a:solidFill>
              <a:srgbClr val="943634"/>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49155" name="Line 3"/>
          <p:cNvSpPr>
            <a:spLocks noChangeShapeType="1"/>
          </p:cNvSpPr>
          <p:nvPr/>
        </p:nvSpPr>
        <p:spPr bwMode="auto">
          <a:xfrm>
            <a:off x="3124200" y="3515341"/>
            <a:ext cx="2096294" cy="45719"/>
          </a:xfrm>
          <a:prstGeom prst="line">
            <a:avLst/>
          </a:prstGeom>
          <a:noFill/>
          <a:ln w="34925">
            <a:solidFill>
              <a:srgbClr val="943634"/>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Moving objects</a:t>
            </a:r>
            <a:endParaRPr lang="en-US" b="1" dirty="0"/>
          </a:p>
        </p:txBody>
      </p:sp>
      <p:sp>
        <p:nvSpPr>
          <p:cNvPr id="7" name="Rectangle 6"/>
          <p:cNvSpPr/>
          <p:nvPr/>
        </p:nvSpPr>
        <p:spPr>
          <a:xfrm>
            <a:off x="3658930" y="6172200"/>
            <a:ext cx="1826141" cy="461665"/>
          </a:xfrm>
          <a:prstGeom prst="rect">
            <a:avLst/>
          </a:prstGeom>
        </p:spPr>
        <p:txBody>
          <a:bodyPr wrap="none">
            <a:spAutoFit/>
          </a:bodyPr>
          <a:lstStyle/>
          <a:p>
            <a:r>
              <a:rPr lang="en-US" sz="2400" dirty="0" smtClean="0">
                <a:solidFill>
                  <a:schemeClr val="bg1"/>
                </a:solidFill>
              </a:rPr>
              <a:t>Low viscosity</a:t>
            </a:r>
            <a:endParaRPr lang="en-US" sz="2400" dirty="0">
              <a:solidFill>
                <a:schemeClr val="bg1"/>
              </a:solidFill>
            </a:endParaRPr>
          </a:p>
        </p:txBody>
      </p:sp>
      <p:pic>
        <p:nvPicPr>
          <p:cNvPr id="11" name="Picture 10" descr=":::Desktop:Picture 9.png"/>
          <p:cNvPicPr/>
          <p:nvPr/>
        </p:nvPicPr>
        <p:blipFill>
          <a:blip r:embed="rId3"/>
          <a:srcRect l="9661" t="5965" r="9661" b="6787"/>
          <a:stretch>
            <a:fillRect/>
          </a:stretch>
        </p:blipFill>
        <p:spPr bwMode="auto">
          <a:xfrm>
            <a:off x="2806805" y="2133600"/>
            <a:ext cx="3530390" cy="27381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Conclusion</a:t>
            </a:r>
            <a:endParaRPr lang="en-US" b="1" dirty="0"/>
          </a:p>
        </p:txBody>
      </p:sp>
      <p:sp>
        <p:nvSpPr>
          <p:cNvPr id="6" name="Rectangle 5"/>
          <p:cNvSpPr/>
          <p:nvPr/>
        </p:nvSpPr>
        <p:spPr>
          <a:xfrm>
            <a:off x="762000" y="2133600"/>
            <a:ext cx="7696200" cy="3139321"/>
          </a:xfrm>
          <a:prstGeom prst="rect">
            <a:avLst/>
          </a:prstGeom>
        </p:spPr>
        <p:txBody>
          <a:bodyPr wrap="square">
            <a:spAutoFit/>
          </a:bodyPr>
          <a:lstStyle/>
          <a:p>
            <a:pPr>
              <a:spcAft>
                <a:spcPts val="1800"/>
              </a:spcAft>
              <a:buClr>
                <a:schemeClr val="accent1"/>
              </a:buClr>
              <a:buFont typeface="Arial"/>
              <a:buChar char="•"/>
            </a:pPr>
            <a:r>
              <a:rPr lang="en-US" sz="2800" dirty="0" smtClean="0"/>
              <a:t> CD is somewhat system-oriented and does not evaluate usability aspects.</a:t>
            </a:r>
          </a:p>
          <a:p>
            <a:pPr>
              <a:spcAft>
                <a:spcPts val="1800"/>
              </a:spcAft>
              <a:buClr>
                <a:schemeClr val="accent1"/>
              </a:buClr>
              <a:buFont typeface="Arial"/>
              <a:buChar char="•"/>
            </a:pPr>
            <a:r>
              <a:rPr lang="en-US" sz="2800" dirty="0" smtClean="0"/>
              <a:t> Flash </a:t>
            </a:r>
            <a:r>
              <a:rPr lang="en-US" sz="2800" dirty="0" smtClean="0"/>
              <a:t>shows high visibility, which is important for exploratory activities</a:t>
            </a:r>
          </a:p>
          <a:p>
            <a:pPr>
              <a:spcAft>
                <a:spcPts val="1800"/>
              </a:spcAft>
              <a:buClr>
                <a:schemeClr val="accent1"/>
              </a:buClr>
              <a:buFont typeface="Arial"/>
              <a:buChar char="•"/>
            </a:pPr>
            <a:r>
              <a:rPr lang="en-US" sz="2800" dirty="0" smtClean="0"/>
              <a:t> Users need caution on some aspects with low </a:t>
            </a:r>
            <a:r>
              <a:rPr lang="en-US" sz="2800" dirty="0" smtClean="0"/>
              <a:t>viscosity</a:t>
            </a:r>
            <a:endParaRPr lang="en-US"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a:bodyPr>
          <a:lstStyle/>
          <a:p>
            <a:r>
              <a:rPr lang="en-US" b="1" dirty="0" smtClean="0"/>
              <a:t>About Flash</a:t>
            </a:r>
            <a:endParaRPr lang="en-US" b="1" dirty="0"/>
          </a:p>
        </p:txBody>
      </p:sp>
      <p:sp>
        <p:nvSpPr>
          <p:cNvPr id="7" name="Rectangle 6"/>
          <p:cNvSpPr/>
          <p:nvPr/>
        </p:nvSpPr>
        <p:spPr>
          <a:xfrm>
            <a:off x="762000" y="2133600"/>
            <a:ext cx="7696200" cy="2708434"/>
          </a:xfrm>
          <a:prstGeom prst="rect">
            <a:avLst/>
          </a:prstGeom>
        </p:spPr>
        <p:txBody>
          <a:bodyPr wrap="square">
            <a:spAutoFit/>
          </a:bodyPr>
          <a:lstStyle/>
          <a:p>
            <a:pPr>
              <a:spcAft>
                <a:spcPts val="1800"/>
              </a:spcAft>
              <a:buClr>
                <a:schemeClr val="accent1"/>
              </a:buClr>
              <a:buFont typeface="Arial"/>
              <a:buChar char="•"/>
            </a:pPr>
            <a:r>
              <a:rPr lang="en-US" sz="2800" dirty="0" smtClean="0"/>
              <a:t> Multimedia </a:t>
            </a:r>
            <a:r>
              <a:rPr lang="en-US" sz="2800" dirty="0"/>
              <a:t>authoring tool for creating interactive graphics and </a:t>
            </a:r>
            <a:r>
              <a:rPr lang="en-US" sz="2800" dirty="0" smtClean="0"/>
              <a:t>movies</a:t>
            </a:r>
          </a:p>
          <a:p>
            <a:pPr>
              <a:spcAft>
                <a:spcPts val="1800"/>
              </a:spcAft>
              <a:buClr>
                <a:schemeClr val="accent1"/>
              </a:buClr>
              <a:buFont typeface="Arial"/>
              <a:buChar char="•"/>
            </a:pPr>
            <a:r>
              <a:rPr lang="en-US" sz="2800" dirty="0" smtClean="0"/>
              <a:t> Can create </a:t>
            </a:r>
            <a:r>
              <a:rPr lang="en-US" sz="2800" dirty="0"/>
              <a:t>interactive animations without any programming </a:t>
            </a:r>
            <a:r>
              <a:rPr lang="en-US" sz="2800" dirty="0" smtClean="0"/>
              <a:t>skill</a:t>
            </a:r>
          </a:p>
          <a:p>
            <a:pPr>
              <a:spcAft>
                <a:spcPts val="1800"/>
              </a:spcAft>
              <a:buClr>
                <a:schemeClr val="accent1"/>
              </a:buClr>
              <a:buFont typeface="Arial"/>
              <a:buChar char="•"/>
            </a:pPr>
            <a:r>
              <a:rPr lang="en-US" sz="2800" dirty="0" smtClean="0"/>
              <a:t> Activity type: exploratory design</a:t>
            </a:r>
            <a:endParaRPr lang="en-US" sz="2800" dirty="0"/>
          </a:p>
        </p:txBody>
      </p:sp>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74638"/>
            <a:ext cx="8382000" cy="1143000"/>
          </a:xfrm>
        </p:spPr>
        <p:txBody>
          <a:bodyPr>
            <a:normAutofit/>
          </a:bodyPr>
          <a:lstStyle/>
          <a:p>
            <a:r>
              <a:rPr lang="en-US" b="1" dirty="0" smtClean="0"/>
              <a:t>Direct manipulation</a:t>
            </a:r>
            <a:endParaRPr lang="en-US" b="1" dirty="0"/>
          </a:p>
        </p:txBody>
      </p:sp>
      <p:pic>
        <p:nvPicPr>
          <p:cNvPr id="4" name="Picture 3" descr=":::Desktop:Picture 10.png"/>
          <p:cNvPicPr/>
          <p:nvPr/>
        </p:nvPicPr>
        <p:blipFill>
          <a:blip r:embed="rId3"/>
          <a:srcRect r="35549" b="28848"/>
          <a:stretch>
            <a:fillRect/>
          </a:stretch>
        </p:blipFill>
        <p:spPr bwMode="auto">
          <a:xfrm>
            <a:off x="1348740" y="1600199"/>
            <a:ext cx="6271260" cy="4325007"/>
          </a:xfrm>
          <a:prstGeom prst="rect">
            <a:avLst/>
          </a:prstGeom>
          <a:noFill/>
          <a:ln w="9525">
            <a:noFill/>
            <a:miter lim="800000"/>
            <a:headEnd/>
            <a:tailEnd/>
          </a:ln>
        </p:spPr>
      </p:pic>
      <p:sp>
        <p:nvSpPr>
          <p:cNvPr id="5" name="Rectangle 4"/>
          <p:cNvSpPr/>
          <p:nvPr/>
        </p:nvSpPr>
        <p:spPr>
          <a:xfrm>
            <a:off x="2802676" y="6172200"/>
            <a:ext cx="3538649" cy="461665"/>
          </a:xfrm>
          <a:prstGeom prst="rect">
            <a:avLst/>
          </a:prstGeom>
        </p:spPr>
        <p:txBody>
          <a:bodyPr wrap="none">
            <a:spAutoFit/>
          </a:bodyPr>
          <a:lstStyle/>
          <a:p>
            <a:r>
              <a:rPr lang="en-US" sz="2400" dirty="0" smtClean="0">
                <a:solidFill>
                  <a:srgbClr val="FFFFFF"/>
                </a:solidFill>
              </a:rPr>
              <a:t>High closeness </a:t>
            </a:r>
            <a:r>
              <a:rPr lang="en-US" sz="2400" dirty="0">
                <a:solidFill>
                  <a:srgbClr val="FFFFFF"/>
                </a:solidFill>
              </a:rPr>
              <a:t>of </a:t>
            </a:r>
            <a:r>
              <a:rPr lang="en-US" sz="2400" dirty="0" smtClean="0">
                <a:solidFill>
                  <a:srgbClr val="FFFFFF"/>
                </a:solidFill>
              </a:rPr>
              <a:t>mapping</a:t>
            </a:r>
            <a:endParaRPr lang="en-US" sz="24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Quick playback</a:t>
            </a:r>
            <a:endParaRPr lang="en-US" b="1" dirty="0"/>
          </a:p>
        </p:txBody>
      </p:sp>
      <p:pic>
        <p:nvPicPr>
          <p:cNvPr id="6" name="Picture 5" descr=":::Desktop:Picture 11.png"/>
          <p:cNvPicPr/>
          <p:nvPr/>
        </p:nvPicPr>
        <p:blipFill>
          <a:blip r:embed="rId3"/>
          <a:srcRect r="39537" b="33216"/>
          <a:stretch>
            <a:fillRect/>
          </a:stretch>
        </p:blipFill>
        <p:spPr bwMode="auto">
          <a:xfrm>
            <a:off x="1295400" y="1600200"/>
            <a:ext cx="6247946" cy="4306575"/>
          </a:xfrm>
          <a:prstGeom prst="rect">
            <a:avLst/>
          </a:prstGeom>
          <a:noFill/>
          <a:ln w="9525">
            <a:noFill/>
            <a:miter lim="800000"/>
            <a:headEnd/>
            <a:tailEnd/>
          </a:ln>
        </p:spPr>
      </p:pic>
      <p:sp>
        <p:nvSpPr>
          <p:cNvPr id="7" name="Rectangle 6"/>
          <p:cNvSpPr/>
          <p:nvPr/>
        </p:nvSpPr>
        <p:spPr>
          <a:xfrm>
            <a:off x="2701386" y="6172200"/>
            <a:ext cx="3741229" cy="461665"/>
          </a:xfrm>
          <a:prstGeom prst="rect">
            <a:avLst/>
          </a:prstGeom>
        </p:spPr>
        <p:txBody>
          <a:bodyPr wrap="none">
            <a:spAutoFit/>
          </a:bodyPr>
          <a:lstStyle/>
          <a:p>
            <a:r>
              <a:rPr lang="en-US" sz="2400" dirty="0" smtClean="0">
                <a:solidFill>
                  <a:schemeClr val="bg1"/>
                </a:solidFill>
              </a:rPr>
              <a:t>Good progressive evaluation</a:t>
            </a:r>
            <a:endParaRPr 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Error indication</a:t>
            </a:r>
            <a:endParaRPr lang="en-US" b="1" dirty="0"/>
          </a:p>
        </p:txBody>
      </p:sp>
      <p:sp>
        <p:nvSpPr>
          <p:cNvPr id="7" name="Rectangle 6"/>
          <p:cNvSpPr/>
          <p:nvPr/>
        </p:nvSpPr>
        <p:spPr>
          <a:xfrm>
            <a:off x="2701386" y="6172200"/>
            <a:ext cx="3741229" cy="461665"/>
          </a:xfrm>
          <a:prstGeom prst="rect">
            <a:avLst/>
          </a:prstGeom>
        </p:spPr>
        <p:txBody>
          <a:bodyPr wrap="none">
            <a:spAutoFit/>
          </a:bodyPr>
          <a:lstStyle/>
          <a:p>
            <a:r>
              <a:rPr lang="en-US" sz="2400" dirty="0" smtClean="0">
                <a:solidFill>
                  <a:schemeClr val="bg1"/>
                </a:solidFill>
              </a:rPr>
              <a:t>Good progressive evaluation</a:t>
            </a:r>
            <a:endParaRPr lang="en-US" sz="2400" dirty="0">
              <a:solidFill>
                <a:schemeClr val="bg1"/>
              </a:solidFill>
            </a:endParaRPr>
          </a:p>
        </p:txBody>
      </p:sp>
      <p:pic>
        <p:nvPicPr>
          <p:cNvPr id="9" name="Picture 8" descr=":::Desktop:Picture 11.png"/>
          <p:cNvPicPr/>
          <p:nvPr/>
        </p:nvPicPr>
        <p:blipFill>
          <a:blip r:embed="rId3"/>
          <a:srcRect t="2301" r="74228" b="78466"/>
          <a:stretch>
            <a:fillRect/>
          </a:stretch>
        </p:blipFill>
        <p:spPr bwMode="auto">
          <a:xfrm>
            <a:off x="1500969" y="2100849"/>
            <a:ext cx="6119031" cy="285215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Layer visibility</a:t>
            </a:r>
            <a:endParaRPr lang="en-US" b="1" dirty="0"/>
          </a:p>
        </p:txBody>
      </p:sp>
      <p:sp>
        <p:nvSpPr>
          <p:cNvPr id="7" name="Rectangle 6"/>
          <p:cNvSpPr/>
          <p:nvPr/>
        </p:nvSpPr>
        <p:spPr>
          <a:xfrm>
            <a:off x="3652067" y="6172200"/>
            <a:ext cx="1839867" cy="461665"/>
          </a:xfrm>
          <a:prstGeom prst="rect">
            <a:avLst/>
          </a:prstGeom>
        </p:spPr>
        <p:txBody>
          <a:bodyPr wrap="none">
            <a:spAutoFit/>
          </a:bodyPr>
          <a:lstStyle/>
          <a:p>
            <a:r>
              <a:rPr lang="en-US" sz="2400" dirty="0" smtClean="0">
                <a:solidFill>
                  <a:schemeClr val="bg1"/>
                </a:solidFill>
              </a:rPr>
              <a:t>High visibility</a:t>
            </a:r>
            <a:endParaRPr lang="en-US" sz="2400" dirty="0">
              <a:solidFill>
                <a:schemeClr val="bg1"/>
              </a:solidFill>
            </a:endParaRPr>
          </a:p>
        </p:txBody>
      </p:sp>
      <p:pic>
        <p:nvPicPr>
          <p:cNvPr id="9" name="Picture 8" descr=":::Desktop:Picture 11.png"/>
          <p:cNvPicPr/>
          <p:nvPr/>
        </p:nvPicPr>
        <p:blipFill>
          <a:blip r:embed="rId3"/>
          <a:srcRect t="1919" r="64764" b="53296"/>
          <a:stretch>
            <a:fillRect/>
          </a:stretch>
        </p:blipFill>
        <p:spPr bwMode="auto">
          <a:xfrm>
            <a:off x="1981200" y="1600200"/>
            <a:ext cx="5354199" cy="426029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Outline view</a:t>
            </a:r>
            <a:endParaRPr lang="en-US" b="1" dirty="0"/>
          </a:p>
        </p:txBody>
      </p:sp>
      <p:sp>
        <p:nvSpPr>
          <p:cNvPr id="7" name="Rectangle 6"/>
          <p:cNvSpPr/>
          <p:nvPr/>
        </p:nvSpPr>
        <p:spPr>
          <a:xfrm>
            <a:off x="3652067" y="6172200"/>
            <a:ext cx="1839867" cy="461665"/>
          </a:xfrm>
          <a:prstGeom prst="rect">
            <a:avLst/>
          </a:prstGeom>
        </p:spPr>
        <p:txBody>
          <a:bodyPr wrap="none">
            <a:spAutoFit/>
          </a:bodyPr>
          <a:lstStyle/>
          <a:p>
            <a:r>
              <a:rPr lang="en-US" sz="2400" dirty="0" smtClean="0">
                <a:solidFill>
                  <a:schemeClr val="bg1"/>
                </a:solidFill>
              </a:rPr>
              <a:t>High visibility</a:t>
            </a:r>
            <a:endParaRPr lang="en-US" sz="2400" dirty="0">
              <a:solidFill>
                <a:schemeClr val="bg1"/>
              </a:solidFill>
            </a:endParaRPr>
          </a:p>
        </p:txBody>
      </p:sp>
      <p:pic>
        <p:nvPicPr>
          <p:cNvPr id="9" name="Picture 8" descr=":::Desktop:Picture 15.png"/>
          <p:cNvPicPr/>
          <p:nvPr/>
        </p:nvPicPr>
        <p:blipFill>
          <a:blip r:embed="rId3"/>
          <a:srcRect r="45134" b="37930"/>
          <a:stretch>
            <a:fillRect/>
          </a:stretch>
        </p:blipFill>
        <p:spPr bwMode="auto">
          <a:xfrm>
            <a:off x="457200" y="2286000"/>
            <a:ext cx="3877767" cy="2743200"/>
          </a:xfrm>
          <a:prstGeom prst="rect">
            <a:avLst/>
          </a:prstGeom>
          <a:noFill/>
          <a:ln w="9525">
            <a:noFill/>
            <a:miter lim="800000"/>
            <a:headEnd/>
            <a:tailEnd/>
          </a:ln>
        </p:spPr>
      </p:pic>
      <p:pic>
        <p:nvPicPr>
          <p:cNvPr id="10" name="Picture 9" descr=":::Desktop:Picture 14.png"/>
          <p:cNvPicPr/>
          <p:nvPr/>
        </p:nvPicPr>
        <p:blipFill>
          <a:blip r:embed="rId4"/>
          <a:srcRect r="45134" b="38206"/>
          <a:stretch>
            <a:fillRect/>
          </a:stretch>
        </p:blipFill>
        <p:spPr bwMode="auto">
          <a:xfrm>
            <a:off x="4715967" y="2285999"/>
            <a:ext cx="3970833" cy="279656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Generating instances from Library</a:t>
            </a:r>
            <a:endParaRPr lang="en-US" b="1" dirty="0"/>
          </a:p>
        </p:txBody>
      </p:sp>
      <p:sp>
        <p:nvSpPr>
          <p:cNvPr id="7" name="Rectangle 6"/>
          <p:cNvSpPr/>
          <p:nvPr/>
        </p:nvSpPr>
        <p:spPr>
          <a:xfrm>
            <a:off x="3658930" y="6172200"/>
            <a:ext cx="1877437" cy="461665"/>
          </a:xfrm>
          <a:prstGeom prst="rect">
            <a:avLst/>
          </a:prstGeom>
        </p:spPr>
        <p:txBody>
          <a:bodyPr wrap="none">
            <a:spAutoFit/>
          </a:bodyPr>
          <a:lstStyle/>
          <a:p>
            <a:r>
              <a:rPr lang="en-US" sz="2400" dirty="0" smtClean="0">
                <a:solidFill>
                  <a:schemeClr val="bg1"/>
                </a:solidFill>
              </a:rPr>
              <a:t>High viscosity</a:t>
            </a:r>
            <a:endParaRPr lang="en-US" sz="2400" dirty="0">
              <a:solidFill>
                <a:schemeClr val="bg1"/>
              </a:solidFill>
            </a:endParaRPr>
          </a:p>
        </p:txBody>
      </p:sp>
      <p:pic>
        <p:nvPicPr>
          <p:cNvPr id="11" name="Picture 10" descr=":::Desktop:Picture 16.png"/>
          <p:cNvPicPr/>
          <p:nvPr/>
        </p:nvPicPr>
        <p:blipFill>
          <a:blip r:embed="rId3"/>
          <a:srcRect l="43239" t="29246" b="7576"/>
          <a:stretch>
            <a:fillRect/>
          </a:stretch>
        </p:blipFill>
        <p:spPr bwMode="auto">
          <a:xfrm>
            <a:off x="1752600" y="1743273"/>
            <a:ext cx="5715000" cy="397172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Decoding the timeline</a:t>
            </a:r>
            <a:endParaRPr lang="en-US" b="1" dirty="0"/>
          </a:p>
        </p:txBody>
      </p:sp>
      <p:sp>
        <p:nvSpPr>
          <p:cNvPr id="7" name="Rectangle 6"/>
          <p:cNvSpPr/>
          <p:nvPr/>
        </p:nvSpPr>
        <p:spPr>
          <a:xfrm>
            <a:off x="3059958" y="6172200"/>
            <a:ext cx="3024085" cy="461665"/>
          </a:xfrm>
          <a:prstGeom prst="rect">
            <a:avLst/>
          </a:prstGeom>
        </p:spPr>
        <p:txBody>
          <a:bodyPr wrap="none">
            <a:spAutoFit/>
          </a:bodyPr>
          <a:lstStyle/>
          <a:p>
            <a:r>
              <a:rPr lang="en-US" sz="2400" dirty="0" smtClean="0">
                <a:solidFill>
                  <a:schemeClr val="bg1"/>
                </a:solidFill>
              </a:rPr>
              <a:t>Hard mental operation</a:t>
            </a:r>
            <a:endParaRPr lang="en-US" sz="2400" dirty="0">
              <a:solidFill>
                <a:schemeClr val="bg1"/>
              </a:solidFill>
            </a:endParaRPr>
          </a:p>
        </p:txBody>
      </p:sp>
      <p:pic>
        <p:nvPicPr>
          <p:cNvPr id="6" name="Picture 5" descr=":::Desktop:Picture 4.png"/>
          <p:cNvPicPr/>
          <p:nvPr/>
        </p:nvPicPr>
        <p:blipFill>
          <a:blip r:embed="rId3"/>
          <a:srcRect r="29630" b="62999"/>
          <a:stretch>
            <a:fillRect/>
          </a:stretch>
        </p:blipFill>
        <p:spPr bwMode="auto">
          <a:xfrm>
            <a:off x="457200" y="2286000"/>
            <a:ext cx="8229600" cy="270584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100</TotalTime>
  <Words>847</Words>
  <Application>Microsoft Macintosh PowerPoint</Application>
  <PresentationFormat>On-screen Show (4:3)</PresentationFormat>
  <Paragraphs>101</Paragraphs>
  <Slides>13</Slides>
  <Notes>12</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Flash Interactive Environment</vt:lpstr>
      <vt:lpstr>About Flash</vt:lpstr>
      <vt:lpstr>Direct manipulation</vt:lpstr>
      <vt:lpstr>Quick playback</vt:lpstr>
      <vt:lpstr>Error indication</vt:lpstr>
      <vt:lpstr>Layer visibility</vt:lpstr>
      <vt:lpstr>Outline view</vt:lpstr>
      <vt:lpstr>Generating instances from Library</vt:lpstr>
      <vt:lpstr>Decoding the timeline</vt:lpstr>
      <vt:lpstr>Frame labels</vt:lpstr>
      <vt:lpstr>Extending frame segments</vt:lpstr>
      <vt:lpstr>Moving objects</vt:lpstr>
      <vt:lpstr>Conclusion</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Flash Interactive Environment using Cognitive Dimensions </dc:title>
  <dc:creator>Kyungmin Kim</dc:creator>
  <cp:lastModifiedBy>Kyungmin Kim</cp:lastModifiedBy>
  <cp:revision>24</cp:revision>
  <dcterms:created xsi:type="dcterms:W3CDTF">2009-01-21T17:17:20Z</dcterms:created>
  <dcterms:modified xsi:type="dcterms:W3CDTF">2009-01-21T17:59:48Z</dcterms:modified>
</cp:coreProperties>
</file>