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58" r:id="rId4"/>
    <p:sldId id="262" r:id="rId5"/>
    <p:sldId id="263" r:id="rId6"/>
    <p:sldId id="264" r:id="rId7"/>
    <p:sldId id="260" r:id="rId8"/>
    <p:sldId id="271" r:id="rId9"/>
    <p:sldId id="266" r:id="rId10"/>
    <p:sldId id="257" r:id="rId11"/>
    <p:sldId id="268" r:id="rId12"/>
    <p:sldId id="272" r:id="rId13"/>
    <p:sldId id="273" r:id="rId14"/>
    <p:sldId id="274" r:id="rId15"/>
    <p:sldId id="275" r:id="rId16"/>
    <p:sldId id="276" r:id="rId17"/>
    <p:sldId id="270" r:id="rId18"/>
    <p:sldId id="285" r:id="rId19"/>
    <p:sldId id="279" r:id="rId20"/>
    <p:sldId id="284" r:id="rId21"/>
    <p:sldId id="289" r:id="rId22"/>
    <p:sldId id="290" r:id="rId23"/>
    <p:sldId id="299" r:id="rId24"/>
    <p:sldId id="283" r:id="rId25"/>
    <p:sldId id="278" r:id="rId26"/>
    <p:sldId id="287" r:id="rId27"/>
    <p:sldId id="297" r:id="rId28"/>
    <p:sldId id="298" r:id="rId29"/>
    <p:sldId id="296" r:id="rId30"/>
    <p:sldId id="281" r:id="rId31"/>
    <p:sldId id="277" r:id="rId32"/>
    <p:sldId id="291" r:id="rId33"/>
    <p:sldId id="294" r:id="rId34"/>
    <p:sldId id="292" r:id="rId35"/>
    <p:sldId id="295" r:id="rId36"/>
    <p:sldId id="269" r:id="rId37"/>
    <p:sldId id="293" r:id="rId38"/>
    <p:sldId id="26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>
    <p:restoredLeft sz="15620"/>
    <p:restoredTop sz="90236" autoAdjust="0"/>
  </p:normalViewPr>
  <p:slideViewPr>
    <p:cSldViewPr snapToObjects="1">
      <p:cViewPr varScale="1">
        <p:scale>
          <a:sx n="94" d="100"/>
          <a:sy n="94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D4D73-9B6F-DC4E-983B-4B978CD46249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619C-78B4-C84F-A4C1-CC43E168D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E6D0-11B9-0D4A-85A7-7D52F2FD3AC3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05B9A-D743-BB4D-B33B-8CB77C395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3" Type="http://schemas.openxmlformats.org/officeDocument/2006/relationships/hyperlink" Target="http://examples.adobe.com/flex3/componentexplorer/explorer.html" TargetMode="Externa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Open browser to: </a:t>
            </a:r>
            <a:r>
              <a:rPr lang="en-US" dirty="0" smtClean="0">
                <a:hlinkClick r:id="rId3"/>
              </a:rPr>
              <a:t>http://examples.adobe.com/flex3/componentexplorer/explorer.html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Flash</a:t>
            </a:r>
          </a:p>
          <a:p>
            <a:r>
              <a:rPr lang="en-US" dirty="0" smtClean="0"/>
              <a:t>Open Flex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Photoshop: Raster graphics (photos), retouch</a:t>
            </a:r>
          </a:p>
          <a:p>
            <a:r>
              <a:rPr lang="en-US" dirty="0" smtClean="0"/>
              <a:t>Illustrator: Create vector graphics</a:t>
            </a:r>
          </a:p>
          <a:p>
            <a:r>
              <a:rPr lang="en-US" dirty="0" smtClean="0"/>
              <a:t>Fireworks: Can create, but more for web</a:t>
            </a:r>
            <a:r>
              <a:rPr lang="en-US" baseline="0" dirty="0" smtClean="0"/>
              <a:t> optimization, leftover from Macromedia </a:t>
            </a:r>
            <a:r>
              <a:rPr lang="en-US" baseline="0" dirty="0" err="1" smtClean="0"/>
              <a:t>acquisiation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Starts with </a:t>
            </a:r>
            <a:r>
              <a:rPr lang="en-US" dirty="0" err="1" smtClean="0"/>
              <a:t>PenPoint</a:t>
            </a:r>
            <a:r>
              <a:rPr lang="en-US" dirty="0" smtClean="0"/>
              <a:t> OS</a:t>
            </a:r>
          </a:p>
          <a:p>
            <a:r>
              <a:rPr lang="en-US" dirty="0" smtClean="0"/>
              <a:t>Created by GO</a:t>
            </a:r>
            <a:r>
              <a:rPr lang="en-US" baseline="0" dirty="0" smtClean="0"/>
              <a:t> Corp., one of the best funded startups at the time (1987) eventually burned through $75 million. Attracted high profile </a:t>
            </a:r>
            <a:r>
              <a:rPr lang="en-US" baseline="0" dirty="0" smtClean="0"/>
              <a:t>developers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Main developer: Robert Carr, who had a long history of developing software for the Xerox Alto, the first computer to use the desktop metaphor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PenPoint</a:t>
            </a:r>
            <a:r>
              <a:rPr lang="en-US" baseline="0" dirty="0" smtClean="0"/>
              <a:t>: OS developed especially for tablets and </a:t>
            </a:r>
            <a:r>
              <a:rPr lang="en-US" baseline="0" dirty="0" err="1" smtClean="0"/>
              <a:t>PDAs</a:t>
            </a:r>
            <a:r>
              <a:rPr lang="en-US" baseline="0" dirty="0" smtClean="0"/>
              <a:t> (picture is of IBM 700T – tablet from 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Features included gestures, dynamic layout toolkit  for portrait &amp; landscape modes, many other features present in Windows Tablet Edition</a:t>
            </a:r>
          </a:p>
          <a:p>
            <a:r>
              <a:rPr lang="en-US" baseline="0" dirty="0" smtClean="0"/>
              <a:t>(2 lawsuits from GO Corp. for Windows)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FutureWave</a:t>
            </a:r>
            <a:r>
              <a:rPr lang="en-US" dirty="0" smtClean="0"/>
              <a:t> software was</a:t>
            </a:r>
            <a:r>
              <a:rPr lang="en-US" baseline="0" dirty="0" smtClean="0"/>
              <a:t> small company that made </a:t>
            </a:r>
            <a:r>
              <a:rPr lang="en-US" baseline="0" dirty="0" err="1" smtClean="0"/>
              <a:t>SmartSketch</a:t>
            </a:r>
            <a:r>
              <a:rPr lang="en-US" baseline="0" dirty="0" smtClean="0"/>
              <a:t>, a vector-based drawing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port to Windows and/or Mac</a:t>
            </a:r>
            <a:r>
              <a:rPr lang="en-US" baseline="0" dirty="0" smtClean="0"/>
              <a:t> but would be competing against tech giants Adobe &amp; Macromedia and Freehand &amp; Illustrator respectively</a:t>
            </a:r>
          </a:p>
          <a:p>
            <a:r>
              <a:rPr lang="en-US" baseline="0" dirty="0" smtClean="0"/>
              <a:t>SIGGRAPH 95 in 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FutureWave</a:t>
            </a:r>
            <a:r>
              <a:rPr lang="en-US" dirty="0" smtClean="0"/>
              <a:t> software was</a:t>
            </a:r>
            <a:r>
              <a:rPr lang="en-US" baseline="0" dirty="0" smtClean="0"/>
              <a:t> small company that made </a:t>
            </a:r>
            <a:r>
              <a:rPr lang="en-US" baseline="0" dirty="0" err="1" smtClean="0"/>
              <a:t>SmartSketch</a:t>
            </a:r>
            <a:r>
              <a:rPr lang="en-US" baseline="0" dirty="0" smtClean="0"/>
              <a:t>, a vector-based drawing program</a:t>
            </a:r>
          </a:p>
          <a:p>
            <a:r>
              <a:rPr lang="en-US" baseline="0" dirty="0" smtClean="0"/>
              <a:t>Wanted to add animation to product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1996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FutureWave</a:t>
            </a:r>
            <a:r>
              <a:rPr lang="en-US" baseline="0" dirty="0" smtClean="0"/>
              <a:t> proposes to adobe, tries to sell </a:t>
            </a:r>
            <a:r>
              <a:rPr lang="en-US" baseline="0" dirty="0" err="1" smtClean="0"/>
              <a:t>FutureSplash</a:t>
            </a:r>
            <a:r>
              <a:rPr lang="en-US" baseline="0" dirty="0" smtClean="0"/>
              <a:t> to them. Rejected</a:t>
            </a:r>
            <a:endParaRPr lang="en-US" dirty="0" smtClean="0"/>
          </a:p>
          <a:p>
            <a:r>
              <a:rPr lang="en-US" dirty="0" err="1" smtClean="0"/>
              <a:t>FutureWave</a:t>
            </a:r>
            <a:r>
              <a:rPr lang="en-US" dirty="0" smtClean="0"/>
              <a:t> software was</a:t>
            </a:r>
            <a:r>
              <a:rPr lang="en-US" baseline="0" dirty="0" smtClean="0"/>
              <a:t> small company that made </a:t>
            </a:r>
            <a:r>
              <a:rPr lang="en-US" baseline="0" dirty="0" err="1" smtClean="0"/>
              <a:t>SmartSketch</a:t>
            </a:r>
            <a:r>
              <a:rPr lang="en-US" baseline="0" dirty="0" smtClean="0"/>
              <a:t>, a vector-based drawing program</a:t>
            </a:r>
          </a:p>
          <a:p>
            <a:r>
              <a:rPr lang="en-US" baseline="0" dirty="0" smtClean="0"/>
              <a:t>Wanted to add animation to product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idea from 90s</a:t>
            </a:r>
            <a:endParaRPr lang="en-US" baseline="0" dirty="0" smtClean="0"/>
          </a:p>
          <a:p>
            <a:r>
              <a:rPr lang="en-US" baseline="0" dirty="0" smtClean="0"/>
              <a:t>Flash:</a:t>
            </a:r>
          </a:p>
          <a:p>
            <a:r>
              <a:rPr lang="en-US" baseline="0" dirty="0" smtClean="0"/>
              <a:t>	Free </a:t>
            </a:r>
            <a:r>
              <a:rPr lang="en-US" baseline="0" dirty="0" err="1" smtClean="0"/>
              <a:t>plugin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Vector &amp; Raster</a:t>
            </a:r>
          </a:p>
          <a:p>
            <a:r>
              <a:rPr lang="en-US" dirty="0" smtClean="0"/>
              <a:t>Back &amp; Forth A/V Streaming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</a:t>
            </a:r>
            <a:r>
              <a:rPr lang="en-US" dirty="0" err="1" smtClean="0"/>
              <a:t>lite</a:t>
            </a:r>
            <a:r>
              <a:rPr lang="en-US" dirty="0" smtClean="0"/>
              <a:t> 1.1 : Flash 4.0</a:t>
            </a:r>
          </a:p>
          <a:p>
            <a:r>
              <a:rPr lang="en-US" dirty="0" smtClean="0"/>
              <a:t>Flash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lite</a:t>
            </a:r>
            <a:r>
              <a:rPr lang="en-US" baseline="0" dirty="0" smtClean="0"/>
              <a:t> 2.0: Flash 7.0</a:t>
            </a:r>
          </a:p>
          <a:p>
            <a:r>
              <a:rPr lang="en-US" baseline="0" dirty="0" smtClean="0"/>
              <a:t>Flash </a:t>
            </a:r>
            <a:r>
              <a:rPr lang="en-US" baseline="0" dirty="0" err="1" smtClean="0"/>
              <a:t>lite</a:t>
            </a:r>
            <a:r>
              <a:rPr lang="en-US" baseline="0" dirty="0" smtClean="0"/>
              <a:t> 3.0: Flash 8.0, video streaming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05B9A-D743-BB4D-B33B-8CB77C39555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8459-0940-5D4C-AE57-F421F0EB6B5F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F650-F4FE-0C4E-A15B-5BC7F2EB419E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5588-6964-3C4F-9526-6EF55D144811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55FA86A-F39A-2848-97CD-F6251D1EDB9F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</a:lstStyle>
          <a:p>
            <a:fld id="{09CB9859-F4FF-F34A-8968-75056C1AD897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4BEDF5F-0131-DA4F-93B8-DE014CDB9C28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2E6CE0D-4CF9-5A4B-A4F1-73D4638ED936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D2B7-9001-A847-8B93-5536C752618B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E547-9328-0B49-83C7-2D0476741F68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BDA-723C-E145-8B50-CF5EFD136678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FF00-A62E-3B43-959F-58EE54C8BA1D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B7EB-5781-9D4C-9793-EAA7B8115041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B7F9-F64F-2C44-978B-EEFB16DC418B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62AD-904B-264A-8DD8-A9E58636DF31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A5DE-FD87-0C4B-AC24-C5E3C21881AC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  <a:lumOff val="15000"/>
              </a:schemeClr>
            </a:gs>
          </a:gsLst>
          <a:lin ang="54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CF87-C614-B945-A33F-C42AFD633468}" type="datetime1">
              <a:rPr lang="en-US" smtClean="0"/>
              <a:pPr/>
              <a:t>4/30/09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8142-C498-4747-92F1-44F8BE218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4.tif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tiff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hyperlink" Target="http://examples.adobe.com/flex3/componentexplorer/explorer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1" Type="http://schemas.openxmlformats.org/officeDocument/2006/relationships/video" Target="file://localhost/Users/soney/Desktop/ISUHD4.mov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9" Type="http://schemas.openxmlformats.org/officeDocument/2006/relationships/image" Target="../media/image17.png"/><Relationship Id="rId3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1" Type="http://schemas.openxmlformats.org/officeDocument/2006/relationships/video" Target="file://localhost/Users/soney/Desktop/flashcatalyst01.mo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Adobe Flex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r>
              <a:rPr lang="en-US" dirty="0" smtClean="0"/>
              <a:t> and Tool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5636" y="64886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Stephen Oney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Internet Applications (90s)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on web</a:t>
            </a:r>
          </a:p>
          <a:p>
            <a:r>
              <a:rPr lang="en-US" dirty="0" smtClean="0"/>
              <a:t>Proprietary </a:t>
            </a:r>
            <a:r>
              <a:rPr lang="en-US" dirty="0" smtClean="0"/>
              <a:t>extensions</a:t>
            </a:r>
          </a:p>
          <a:p>
            <a:r>
              <a:rPr lang="en-US" dirty="0" smtClean="0"/>
              <a:t>Later,  AJAX</a:t>
            </a:r>
          </a:p>
          <a:p>
            <a:r>
              <a:rPr lang="en-US" dirty="0" smtClean="0"/>
              <a:t>See Phil’s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4878"/>
                </a:solidFill>
              </a:rPr>
              <a:t>Macromedia Flash</a:t>
            </a:r>
            <a:endParaRPr lang="en-US" dirty="0">
              <a:solidFill>
                <a:srgbClr val="60487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FS Animator      </a:t>
            </a:r>
            <a:r>
              <a:rPr lang="en-US" dirty="0" smtClean="0">
                <a:solidFill>
                  <a:schemeClr val="accent5"/>
                </a:solidFill>
              </a:rPr>
              <a:t>Flash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“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</a:t>
            </a:r>
            <a:r>
              <a:rPr lang="en-US" dirty="0" smtClean="0">
                <a:solidFill>
                  <a:srgbClr val="FFFFFF"/>
                </a:solidFill>
              </a:rPr>
              <a:t>uture Sp</a:t>
            </a:r>
            <a:r>
              <a:rPr lang="en-US" dirty="0" smtClean="0">
                <a:solidFill>
                  <a:srgbClr val="A088B7"/>
                </a:solidFill>
              </a:rPr>
              <a:t>lash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Plugin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b="1" dirty="0" smtClean="0">
                <a:solidFill>
                  <a:srgbClr val="FFFFFF"/>
                </a:solidFill>
              </a:rPr>
              <a:t>Flash Player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IDE: </a:t>
            </a:r>
            <a:r>
              <a:rPr lang="en-US" b="1" dirty="0" smtClean="0">
                <a:solidFill>
                  <a:srgbClr val="FFFFFF"/>
                </a:solidFill>
              </a:rPr>
              <a:t>Flash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Trapezoid 14"/>
          <p:cNvSpPr/>
          <p:nvPr/>
        </p:nvSpPr>
        <p:spPr>
          <a:xfrm>
            <a:off x="5132424" y="3398837"/>
            <a:ext cx="3090523" cy="868363"/>
          </a:xfrm>
          <a:prstGeom prst="trapezoid">
            <a:avLst>
              <a:gd name="adj" fmla="val 5455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Flash</a:t>
            </a:r>
            <a:endParaRPr lang="en-US" sz="3200" dirty="0"/>
          </a:p>
        </p:txBody>
      </p:sp>
      <p:sp>
        <p:nvSpPr>
          <p:cNvPr id="14" name="Trapezoid 13"/>
          <p:cNvSpPr/>
          <p:nvPr/>
        </p:nvSpPr>
        <p:spPr>
          <a:xfrm>
            <a:off x="4648200" y="4267200"/>
            <a:ext cx="2133600" cy="868363"/>
          </a:xfrm>
          <a:prstGeom prst="trapezoid">
            <a:avLst>
              <a:gd name="adj" fmla="val 54553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999999"/>
                </a:solidFill>
              </a:rPr>
              <a:t>Mozilla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5135563"/>
            <a:ext cx="4038600" cy="9906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999999"/>
                </a:solidFill>
              </a:rPr>
              <a:t>Windows / Mac OS</a:t>
            </a:r>
            <a:endParaRPr lang="en-US" sz="3200" dirty="0">
              <a:solidFill>
                <a:srgbClr val="999999"/>
              </a:solidFill>
            </a:endParaRPr>
          </a:p>
        </p:txBody>
      </p:sp>
      <p:sp>
        <p:nvSpPr>
          <p:cNvPr id="20" name="Trapezoid 19"/>
          <p:cNvSpPr/>
          <p:nvPr/>
        </p:nvSpPr>
        <p:spPr>
          <a:xfrm>
            <a:off x="6553200" y="4267200"/>
            <a:ext cx="2133600" cy="868363"/>
          </a:xfrm>
          <a:prstGeom prst="trapezoid">
            <a:avLst>
              <a:gd name="adj" fmla="val 54553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999999"/>
                </a:solidFill>
              </a:rPr>
              <a:t>IE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774816" y="1731446"/>
            <a:ext cx="420712" cy="402154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rapezoid 22"/>
          <p:cNvSpPr/>
          <p:nvPr/>
        </p:nvSpPr>
        <p:spPr>
          <a:xfrm>
            <a:off x="5131058" y="3398837"/>
            <a:ext cx="3090523" cy="868363"/>
          </a:xfrm>
          <a:prstGeom prst="trapezoid">
            <a:avLst>
              <a:gd name="adj" fmla="val 54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FS Animator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1 (1996)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</a:t>
            </a:r>
            <a:r>
              <a:rPr lang="en-US" dirty="0" err="1" smtClean="0"/>
              <a:t>FutureSplash</a:t>
            </a:r>
            <a:r>
              <a:rPr lang="en-US" dirty="0" smtClean="0"/>
              <a:t> Animator</a:t>
            </a:r>
            <a:endParaRPr lang="en-US" dirty="0" smtClean="0"/>
          </a:p>
          <a:p>
            <a:r>
              <a:rPr lang="en-US" dirty="0" smtClean="0"/>
              <a:t>IE </a:t>
            </a:r>
            <a:r>
              <a:rPr lang="en-US" dirty="0" smtClean="0"/>
              <a:t>&amp; Netscape </a:t>
            </a:r>
            <a:r>
              <a:rPr lang="en-US" dirty="0" err="1" smtClean="0"/>
              <a:t>plugins</a:t>
            </a:r>
            <a:endParaRPr lang="en-US" dirty="0" smtClean="0"/>
          </a:p>
          <a:p>
            <a:r>
              <a:rPr lang="en-US" dirty="0" smtClean="0"/>
              <a:t>Vector animations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2 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Reusable </a:t>
            </a:r>
            <a:r>
              <a:rPr lang="en-US" dirty="0" smtClean="0"/>
              <a:t>objects (buttons)</a:t>
            </a:r>
          </a:p>
          <a:p>
            <a:r>
              <a:rPr lang="en-US" dirty="0" smtClean="0"/>
              <a:t>Basic</a:t>
            </a:r>
            <a:r>
              <a:rPr lang="en-US" dirty="0" smtClean="0"/>
              <a:t> scripting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389362"/>
            <a:ext cx="5085882" cy="396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5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ActionScript</a:t>
            </a:r>
            <a:r>
              <a:rPr lang="en-US" dirty="0" smtClean="0"/>
              <a:t> 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8" descr="actionscript.tiff"/>
          <p:cNvPicPr>
            <a:picLocks noChangeAspect="1"/>
          </p:cNvPicPr>
          <p:nvPr/>
        </p:nvPicPr>
        <p:blipFill>
          <a:blip r:embed="rId2"/>
          <a:srcRect t="-10789" b="-10789"/>
          <a:stretch>
            <a:fillRect/>
          </a:stretch>
        </p:blipFill>
        <p:spPr>
          <a:xfrm>
            <a:off x="1752600" y="2590800"/>
            <a:ext cx="5737825" cy="391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</a:t>
            </a:r>
            <a:r>
              <a:rPr lang="en-US" dirty="0" smtClean="0"/>
              <a:t>6, MX (</a:t>
            </a:r>
            <a:r>
              <a:rPr lang="en-US" dirty="0" smtClean="0"/>
              <a:t>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playback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youtub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86580"/>
            <a:ext cx="5126038" cy="4234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8 (2005)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authoring</a:t>
            </a:r>
          </a:p>
          <a:p>
            <a:r>
              <a:rPr lang="en-US" dirty="0" err="1" smtClean="0"/>
              <a:t>Actionscript</a:t>
            </a:r>
            <a:r>
              <a:rPr lang="en-US" dirty="0" smtClean="0"/>
              <a:t> video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35275"/>
            <a:ext cx="49911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D3444"/>
                </a:solidFill>
              </a:rPr>
              <a:t>Adobe </a:t>
            </a:r>
            <a:r>
              <a:rPr lang="en-US" dirty="0" smtClean="0"/>
              <a:t>buys </a:t>
            </a:r>
            <a:r>
              <a:rPr lang="en-US" dirty="0" smtClean="0">
                <a:solidFill>
                  <a:schemeClr val="accent5"/>
                </a:solidFill>
              </a:rPr>
              <a:t>Macromedia </a:t>
            </a:r>
            <a:r>
              <a:rPr lang="en-US" dirty="0" smtClean="0"/>
              <a:t>(2005)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D3444"/>
                </a:solidFill>
              </a:rPr>
              <a:t>Adobe</a:t>
            </a:r>
            <a:r>
              <a:rPr lang="en-US" dirty="0" smtClean="0">
                <a:solidFill>
                  <a:srgbClr val="9D3444"/>
                </a:solidFill>
              </a:rPr>
              <a:t> Flash</a:t>
            </a:r>
            <a:r>
              <a:rPr lang="en-US" dirty="0" smtClean="0"/>
              <a:t> CS3 (2006)</a:t>
            </a:r>
          </a:p>
          <a:p>
            <a:r>
              <a:rPr lang="en-US" dirty="0" smtClean="0"/>
              <a:t>Integrated with CS</a:t>
            </a:r>
            <a:endParaRPr lang="en-US" dirty="0" smtClean="0"/>
          </a:p>
        </p:txBody>
      </p:sp>
      <p:pic>
        <p:nvPicPr>
          <p:cNvPr id="22" name="Content Placeholder 21" descr="Adobe_Flash_cs3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034" b="-603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Demo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Flex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developers</a:t>
            </a:r>
            <a:endParaRPr lang="en-US" dirty="0" smtClean="0"/>
          </a:p>
          <a:p>
            <a:r>
              <a:rPr lang="en-US" dirty="0" smtClean="0"/>
              <a:t>IDE </a:t>
            </a:r>
            <a:r>
              <a:rPr lang="en-US" dirty="0" smtClean="0"/>
              <a:t>(Eclipse)</a:t>
            </a:r>
          </a:p>
          <a:p>
            <a:r>
              <a:rPr lang="en-US" dirty="0" smtClean="0"/>
              <a:t>Extendable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Backend wizards</a:t>
            </a:r>
          </a:p>
          <a:p>
            <a:pPr lvl="1"/>
            <a:r>
              <a:rPr lang="en-US" dirty="0" smtClean="0"/>
              <a:t>ColdFusion</a:t>
            </a:r>
          </a:p>
          <a:p>
            <a:pPr lvl="1"/>
            <a:r>
              <a:rPr lang="en-US" dirty="0" smtClean="0"/>
              <a:t>PHP</a:t>
            </a:r>
            <a:endParaRPr lang="en-US" dirty="0"/>
          </a:p>
        </p:txBody>
      </p:sp>
      <p:pic>
        <p:nvPicPr>
          <p:cNvPr id="11" name="Content Placeholder 10" descr="Flexic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flash_sshot.tiff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6200" y="2286000"/>
            <a:ext cx="2362200" cy="2362200"/>
          </a:xfrm>
        </p:spPr>
      </p:pic>
      <p:pic>
        <p:nvPicPr>
          <p:cNvPr id="29" name="Content Placeholder 28" descr="flash_sshot.tiff"/>
          <p:cNvPicPr>
            <a:picLocks noGrp="1" noChangeAspect="1"/>
          </p:cNvPicPr>
          <p:nvPr>
            <p:ph sz="quarter" idx="17"/>
          </p:nvPr>
        </p:nvPicPr>
        <p:blipFill>
          <a:blip r:embed="rId3"/>
          <a:srcRect t="26583" r="21333"/>
          <a:stretch>
            <a:fillRect/>
          </a:stretch>
        </p:blipFill>
        <p:spPr>
          <a:xfrm>
            <a:off x="5214854" y="435040"/>
            <a:ext cx="3929146" cy="3166669"/>
          </a:xfrm>
        </p:spPr>
      </p:pic>
      <p:pic>
        <p:nvPicPr>
          <p:cNvPr id="9" name="Content Placeholder 8" descr="actionscript.tiff"/>
          <p:cNvPicPr>
            <a:picLocks noGrp="1" noChangeAspect="1"/>
          </p:cNvPicPr>
          <p:nvPr>
            <p:ph sz="quarter" idx="19"/>
          </p:nvPr>
        </p:nvPicPr>
        <p:blipFill>
          <a:blip r:embed="rId4"/>
          <a:srcRect t="-10789" b="-10789"/>
          <a:stretch>
            <a:fillRect/>
          </a:stretch>
        </p:blipFill>
        <p:spPr>
          <a:xfrm>
            <a:off x="5214854" y="3962400"/>
            <a:ext cx="3929146" cy="26818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7374" y="5257800"/>
            <a:ext cx="2167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/>
              <a:t>Actionscript</a:t>
            </a:r>
            <a:endParaRPr lang="en-US" b="1" dirty="0" smtClean="0"/>
          </a:p>
          <a:p>
            <a:pPr algn="r"/>
            <a:r>
              <a:rPr lang="en-US" dirty="0" smtClean="0"/>
              <a:t>(manipulates objects)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1411069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Drawing Editor</a:t>
            </a:r>
          </a:p>
          <a:p>
            <a:pPr algn="r"/>
            <a:r>
              <a:rPr lang="en-US" dirty="0" smtClean="0"/>
              <a:t>(creates objects)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2594475" y="435040"/>
            <a:ext cx="834525" cy="6091852"/>
          </a:xfrm>
          <a:prstGeom prst="leftBrace">
            <a:avLst>
              <a:gd name="adj1" fmla="val 94134"/>
              <a:gd name="adj2" fmla="val 50000"/>
            </a:avLst>
          </a:prstGeom>
          <a:ln w="730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ctionscript.tiff"/>
          <p:cNvPicPr>
            <a:picLocks noGrp="1" noChangeAspect="1"/>
          </p:cNvPicPr>
          <p:nvPr>
            <p:ph sz="quarter" idx="19"/>
          </p:nvPr>
        </p:nvPicPr>
        <p:blipFill>
          <a:blip r:embed="rId2"/>
          <a:srcRect t="-10789" b="-10789"/>
          <a:stretch>
            <a:fillRect/>
          </a:stretch>
        </p:blipFill>
        <p:spPr>
          <a:xfrm>
            <a:off x="5214854" y="3962400"/>
            <a:ext cx="3929146" cy="268184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13952" y="5257800"/>
            <a:ext cx="2500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MXML &amp;</a:t>
            </a:r>
            <a:r>
              <a:rPr lang="en-US" b="1" dirty="0" err="1" smtClean="0"/>
              <a:t>Actionscript</a:t>
            </a:r>
            <a:endParaRPr lang="en-US" b="1" dirty="0" smtClean="0"/>
          </a:p>
          <a:p>
            <a:pPr algn="r"/>
            <a:r>
              <a:rPr lang="en-US" dirty="0" smtClean="0"/>
              <a:t>(program)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57379" y="1411069"/>
            <a:ext cx="11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Widgets</a:t>
            </a:r>
          </a:p>
          <a:p>
            <a:pPr algn="r"/>
            <a:r>
              <a:rPr lang="en-US" dirty="0" smtClean="0"/>
              <a:t>(reusable)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2594475" y="435040"/>
            <a:ext cx="453525" cy="6091852"/>
          </a:xfrm>
          <a:prstGeom prst="leftBrace">
            <a:avLst>
              <a:gd name="adj1" fmla="val 94134"/>
              <a:gd name="adj2" fmla="val 50000"/>
            </a:avLst>
          </a:prstGeom>
          <a:ln w="730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0" descr="Flexicon.png"/>
          <p:cNvPicPr>
            <a:picLocks noChangeAspect="1"/>
          </p:cNvPicPr>
          <p:nvPr/>
        </p:nvPicPr>
        <p:blipFill>
          <a:blip r:embed="rId3"/>
          <a:srcRect t="-6034" b="-6034"/>
          <a:stretch>
            <a:fillRect/>
          </a:stretch>
        </p:blipFill>
        <p:spPr>
          <a:xfrm>
            <a:off x="76200" y="2190623"/>
            <a:ext cx="2518275" cy="2822171"/>
          </a:xfrm>
          <a:prstGeom prst="rect">
            <a:avLst/>
          </a:prstGeom>
        </p:spPr>
      </p:pic>
      <p:pic>
        <p:nvPicPr>
          <p:cNvPr id="15" name="Content Placeholder 14" descr="widgets.tiff"/>
          <p:cNvPicPr>
            <a:picLocks noGrp="1" noChangeAspect="1"/>
          </p:cNvPicPr>
          <p:nvPr>
            <p:ph sz="quarter" idx="17"/>
          </p:nvPr>
        </p:nvPicPr>
        <p:blipFill>
          <a:blip r:embed="rId4"/>
          <a:srcRect l="-100017" r="-100017"/>
          <a:stretch>
            <a:fillRect/>
          </a:stretch>
        </p:blipFill>
        <p:spPr>
          <a:xfrm>
            <a:off x="3657600" y="609600"/>
            <a:ext cx="4573716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Demo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SWF (Shockwave-Flash)</a:t>
            </a:r>
          </a:p>
          <a:p>
            <a:r>
              <a:rPr lang="en-US" dirty="0" smtClean="0"/>
              <a:t>Partially open</a:t>
            </a:r>
            <a:endParaRPr lang="en-US" dirty="0"/>
          </a:p>
        </p:txBody>
      </p:sp>
      <p:pic>
        <p:nvPicPr>
          <p:cNvPr id="17" name="Content Placeholder 16" descr="Adobe-swf_ic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OS X</a:t>
            </a:r>
          </a:p>
          <a:p>
            <a:pPr lvl="1"/>
            <a:r>
              <a:rPr lang="en-US" dirty="0" smtClean="0"/>
              <a:t>GNU/Linux</a:t>
            </a:r>
          </a:p>
          <a:p>
            <a:pPr lvl="1"/>
            <a:r>
              <a:rPr lang="en-US" dirty="0" smtClean="0"/>
              <a:t>Solaris</a:t>
            </a:r>
          </a:p>
          <a:p>
            <a:r>
              <a:rPr lang="en-US" dirty="0" smtClean="0"/>
              <a:t>Mobile (</a:t>
            </a:r>
            <a:r>
              <a:rPr lang="en-US" dirty="0" err="1" smtClean="0"/>
              <a:t>Lite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 descr="Adobe_Flash_Player_icon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034" b="-6034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AIR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Adobe Integrated Runtime</a:t>
            </a:r>
          </a:p>
          <a:p>
            <a:r>
              <a:rPr lang="en-US" dirty="0" smtClean="0"/>
              <a:t>Offline</a:t>
            </a:r>
          </a:p>
          <a:p>
            <a:r>
              <a:rPr lang="en-US" dirty="0" smtClean="0"/>
              <a:t>Store data</a:t>
            </a:r>
            <a:endParaRPr lang="en-US" dirty="0" smtClean="0"/>
          </a:p>
        </p:txBody>
      </p:sp>
      <p:pic>
        <p:nvPicPr>
          <p:cNvPr id="13" name="Content Placeholder 12" descr="Adobe_AIR_ic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4" b="4147"/>
          <a:stretch>
            <a:fillRect/>
          </a:stretch>
        </p:blipFill>
        <p:spPr>
          <a:xfrm>
            <a:off x="4648200" y="1828800"/>
            <a:ext cx="4038600" cy="3886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304800"/>
            <a:ext cx="4267200" cy="6051550"/>
          </a:xfrm>
          <a:prstGeom prst="roundRect">
            <a:avLst/>
          </a:prstGeom>
          <a:noFill/>
          <a:ln w="66675" cap="flat" cmpd="sng" algn="ctr">
            <a:solidFill>
              <a:schemeClr val="tx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6800" y="304800"/>
            <a:ext cx="3886200" cy="6051550"/>
          </a:xfrm>
          <a:prstGeom prst="roundRect">
            <a:avLst/>
          </a:prstGeom>
          <a:noFill/>
          <a:ln w="66675" cap="flat" cmpd="sng" algn="ctr">
            <a:solidFill>
              <a:schemeClr val="tx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2774" y="228600"/>
            <a:ext cx="3343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CCCCC"/>
                </a:solidFill>
              </a:rPr>
              <a:t>DEVELOPMENT</a:t>
            </a:r>
            <a:endParaRPr lang="en-US" sz="3600" dirty="0">
              <a:solidFill>
                <a:srgbClr val="CCCC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228600"/>
            <a:ext cx="212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RUNTIME</a:t>
            </a:r>
            <a:endParaRPr lang="en-US" sz="36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7" name="Content Placeholder 29" descr="flash_sshot.tif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762000"/>
            <a:ext cx="2024034" cy="2024034"/>
          </a:xfrm>
          <a:prstGeom prst="rect">
            <a:avLst/>
          </a:prstGeom>
        </p:spPr>
      </p:pic>
      <p:pic>
        <p:nvPicPr>
          <p:cNvPr id="18" name="Content Placeholder 10" descr="Flexicon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2155" t="1155" r="2160" b="5848"/>
          <a:stretch>
            <a:fillRect/>
          </a:stretch>
        </p:blipFill>
        <p:spPr>
          <a:xfrm>
            <a:off x="1447800" y="3442806"/>
            <a:ext cx="1937378" cy="1882953"/>
          </a:xfrm>
          <a:prstGeom prst="rect">
            <a:avLst/>
          </a:prstGeom>
        </p:spPr>
      </p:pic>
      <p:pic>
        <p:nvPicPr>
          <p:cNvPr id="19" name="Content Placeholder 5" descr="Adobe_Flash_Player_icon.pn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 l="2337" t="507" r="2313" b="5492"/>
          <a:stretch>
            <a:fillRect/>
          </a:stretch>
        </p:blipFill>
        <p:spPr>
          <a:xfrm>
            <a:off x="5867400" y="760588"/>
            <a:ext cx="1948638" cy="1921053"/>
          </a:xfrm>
          <a:prstGeom prst="rect">
            <a:avLst/>
          </a:prstGeom>
        </p:spPr>
      </p:pic>
      <p:pic>
        <p:nvPicPr>
          <p:cNvPr id="20" name="Content Placeholder 12" descr="Adobe_AIR_icon.pn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rcRect l="2030" t="1308" r="3624" b="7032"/>
          <a:stretch>
            <a:fillRect/>
          </a:stretch>
        </p:blipFill>
        <p:spPr>
          <a:xfrm>
            <a:off x="5878982" y="3442806"/>
            <a:ext cx="1937056" cy="18818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35496" y="2514600"/>
            <a:ext cx="11125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Flash</a:t>
            </a:r>
          </a:p>
          <a:p>
            <a:r>
              <a:rPr lang="en-US" dirty="0" smtClean="0"/>
              <a:t>Designers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96985" y="5257800"/>
            <a:ext cx="14505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Flex</a:t>
            </a:r>
          </a:p>
          <a:p>
            <a:r>
              <a:rPr lang="en-US" dirty="0" smtClean="0"/>
              <a:t>Programmers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91200" y="2590800"/>
            <a:ext cx="21980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Flash Player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24600" y="5325759"/>
            <a:ext cx="9873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AIR</a:t>
            </a:r>
          </a:p>
          <a:p>
            <a:r>
              <a:rPr lang="en-US" dirty="0" smtClean="0"/>
              <a:t>Desktop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3 Component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http://examples.adobe.com/flex3/componentexplorer/explorer.html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PenPoint</a:t>
            </a:r>
            <a:r>
              <a:rPr lang="en-US" dirty="0" smtClean="0">
                <a:solidFill>
                  <a:schemeClr val="accent4"/>
                </a:solidFill>
              </a:rPr>
              <a:t> OS </a:t>
            </a:r>
            <a:r>
              <a:rPr lang="en-US" dirty="0" smtClean="0"/>
              <a:t>(1991)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 Corporation</a:t>
            </a:r>
          </a:p>
          <a:p>
            <a:r>
              <a:rPr lang="en-US" dirty="0" smtClean="0"/>
              <a:t>Tablets &amp; </a:t>
            </a:r>
            <a:r>
              <a:rPr lang="en-US" dirty="0" err="1" smtClean="0"/>
              <a:t>PDAs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lum contrast="29000"/>
          </a:blip>
          <a:stretch>
            <a:fillRect/>
          </a:stretch>
        </p:blipFill>
        <p:spPr>
          <a:xfrm>
            <a:off x="4648200" y="1600200"/>
            <a:ext cx="4038600" cy="313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8200" y="5179785"/>
            <a:ext cx="4038600" cy="9924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PenPoint</a:t>
            </a:r>
            <a:r>
              <a:rPr lang="en-US" sz="3200" dirty="0" smtClean="0"/>
              <a:t> OS</a:t>
            </a:r>
            <a:endParaRPr lang="en-US" sz="3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10</a:t>
            </a:r>
            <a:r>
              <a:rPr lang="en-US" dirty="0" smtClean="0"/>
              <a:t> (CS4) (</a:t>
            </a:r>
            <a:r>
              <a:rPr lang="en-US" dirty="0" smtClean="0"/>
              <a:t>2008)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3D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Joon’s</a:t>
            </a:r>
            <a:r>
              <a:rPr lang="en-US" dirty="0" smtClean="0"/>
              <a:t> talk</a:t>
            </a:r>
          </a:p>
          <a:p>
            <a:r>
              <a:rPr lang="en-US" dirty="0" smtClean="0"/>
              <a:t>Joints, bones, inverse kinematics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Catalyst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Formerly Thermo</a:t>
            </a:r>
          </a:p>
          <a:p>
            <a:r>
              <a:rPr lang="en-US" dirty="0" smtClean="0"/>
              <a:t>Visual Flex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Import from CS</a:t>
            </a:r>
          </a:p>
          <a:p>
            <a:pPr lvl="1"/>
            <a:r>
              <a:rPr lang="en-US" dirty="0" smtClean="0"/>
              <a:t>Attach behaviors</a:t>
            </a:r>
          </a:p>
          <a:p>
            <a:pPr lvl="1"/>
            <a:r>
              <a:rPr lang="en-US" dirty="0" smtClean="0"/>
              <a:t>Export to Flex</a:t>
            </a:r>
            <a:endParaRPr lang="en-US" dirty="0"/>
          </a:p>
        </p:txBody>
      </p:sp>
      <p:pic>
        <p:nvPicPr>
          <p:cNvPr id="9" name="Content Placeholder 8" descr="flash_catalyst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874" b="-587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UHD4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74700"/>
            <a:ext cx="9144000" cy="5549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538142-C498-4747-92F1-44F8BE218AC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Content Placeholder 8" descr="flash_catalyst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5874" b="-5874"/>
          <a:stretch>
            <a:fillRect/>
          </a:stretch>
        </p:blipFill>
        <p:spPr>
          <a:xfrm>
            <a:off x="5943600" y="543581"/>
            <a:ext cx="1905000" cy="2134888"/>
          </a:xfrm>
          <a:prstGeom prst="rect">
            <a:avLst/>
          </a:prstGeom>
        </p:spPr>
      </p:pic>
      <p:pic>
        <p:nvPicPr>
          <p:cNvPr id="10" name="Content Placeholder 10" descr="Flexicon.pn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 l="2155" t="1155" r="2160" b="5848"/>
          <a:stretch>
            <a:fillRect/>
          </a:stretch>
        </p:blipFill>
        <p:spPr>
          <a:xfrm>
            <a:off x="5867400" y="4062586"/>
            <a:ext cx="1937378" cy="1882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90294" y="5877580"/>
            <a:ext cx="89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Flex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524780"/>
            <a:ext cx="1564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Catalyst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143205"/>
            <a:ext cx="1054158" cy="1054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000" y="381000"/>
            <a:ext cx="1194327" cy="11943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848" y="953289"/>
            <a:ext cx="1244074" cy="1244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4000" y="1981201"/>
            <a:ext cx="1673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Graphics</a:t>
            </a:r>
          </a:p>
        </p:txBody>
      </p:sp>
      <p:pic>
        <p:nvPicPr>
          <p:cNvPr id="24" name="Content Placeholder 12" descr="Adobe_AIR_icon.png"/>
          <p:cNvPicPr>
            <a:picLocks noGrp="1" noChangeAspect="1"/>
          </p:cNvPicPr>
          <p:nvPr>
            <p:ph sz="half" idx="4294967295"/>
          </p:nvPr>
        </p:nvPicPr>
        <p:blipFill>
          <a:blip r:embed="rId8"/>
          <a:srcRect l="2030" t="1308" r="3624" b="7032"/>
          <a:stretch>
            <a:fillRect/>
          </a:stretch>
        </p:blipFill>
        <p:spPr>
          <a:xfrm>
            <a:off x="2209800" y="4343400"/>
            <a:ext cx="1452781" cy="1411393"/>
          </a:xfrm>
          <a:prstGeom prst="rect">
            <a:avLst/>
          </a:prstGeom>
        </p:spPr>
      </p:pic>
      <p:pic>
        <p:nvPicPr>
          <p:cNvPr id="23" name="Content Placeholder 5" descr="Adobe_Flash_Player_icon.png"/>
          <p:cNvPicPr>
            <a:picLocks noGrp="1" noChangeAspect="1"/>
          </p:cNvPicPr>
          <p:nvPr>
            <p:ph sz="half" idx="4294967295"/>
          </p:nvPr>
        </p:nvPicPr>
        <p:blipFill>
          <a:blip r:embed="rId9"/>
          <a:srcRect l="2337" t="507" r="2313" b="5492"/>
          <a:stretch>
            <a:fillRect/>
          </a:stretch>
        </p:blipFill>
        <p:spPr>
          <a:xfrm>
            <a:off x="1524000" y="3581400"/>
            <a:ext cx="1479856" cy="1458907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4" idx="3"/>
            <a:endCxn id="9" idx="1"/>
          </p:cNvCxnSpPr>
          <p:nvPr/>
        </p:nvCxnSpPr>
        <p:spPr>
          <a:xfrm>
            <a:off x="3164922" y="1575326"/>
            <a:ext cx="2778678" cy="35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  <a:endCxn id="10" idx="0"/>
          </p:cNvCxnSpPr>
          <p:nvPr/>
        </p:nvCxnSpPr>
        <p:spPr>
          <a:xfrm rot="5400000">
            <a:off x="6349789" y="3534300"/>
            <a:ext cx="1014586" cy="41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37056" y="572518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Player</a:t>
            </a:r>
            <a:endParaRPr lang="en-US" sz="2800" b="1" u="sng" dirty="0" smtClean="0"/>
          </a:p>
        </p:txBody>
      </p:sp>
      <p:cxnSp>
        <p:nvCxnSpPr>
          <p:cNvPr id="37" name="Straight Arrow Connector 36"/>
          <p:cNvCxnSpPr>
            <a:stCxn id="10" idx="1"/>
            <a:endCxn id="24" idx="3"/>
          </p:cNvCxnSpPr>
          <p:nvPr/>
        </p:nvCxnSpPr>
        <p:spPr>
          <a:xfrm rot="10800000" flipV="1">
            <a:off x="3662582" y="5004063"/>
            <a:ext cx="2204819" cy="45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lashcatalyst01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summer!</a:t>
            </a:r>
            <a:endParaRPr lang="en-US" dirty="0"/>
          </a:p>
        </p:txBody>
      </p:sp>
      <p:pic>
        <p:nvPicPr>
          <p:cNvPr id="5" name="Content Placeholder 4" descr="fw0n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45" r="-7345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Flash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Built for Internet</a:t>
            </a:r>
          </a:p>
          <a:p>
            <a:pPr lvl="1"/>
            <a:r>
              <a:rPr lang="en-US" dirty="0" smtClean="0"/>
              <a:t>Loads quickly</a:t>
            </a:r>
          </a:p>
          <a:p>
            <a:r>
              <a:rPr lang="en-US" dirty="0" smtClean="0"/>
              <a:t>Interpreted</a:t>
            </a:r>
          </a:p>
          <a:p>
            <a:r>
              <a:rPr lang="en-US" dirty="0" smtClean="0"/>
              <a:t>90% install 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4878"/>
                </a:solidFill>
              </a:rPr>
              <a:t>Shockwave</a:t>
            </a:r>
            <a:endParaRPr lang="en-US" dirty="0">
              <a:solidFill>
                <a:srgbClr val="604878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CD-ROM Dynamic Content</a:t>
            </a:r>
          </a:p>
          <a:p>
            <a:pPr lvl="1"/>
            <a:r>
              <a:rPr lang="en-US" dirty="0" smtClean="0"/>
              <a:t>More versatile</a:t>
            </a:r>
          </a:p>
          <a:p>
            <a:r>
              <a:rPr lang="en-US" dirty="0" smtClean="0"/>
              <a:t>“Compiled”</a:t>
            </a:r>
          </a:p>
          <a:p>
            <a:r>
              <a:rPr lang="en-US" dirty="0" smtClean="0"/>
              <a:t>58% install 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2" y="6477000"/>
            <a:ext cx="509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http://www.howstuffworks.com/web-animation6.htm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3424" y="4734580"/>
            <a:ext cx="571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Growing closer with each release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SmartSketch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(1993)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FutureWave</a:t>
            </a:r>
            <a:r>
              <a:rPr lang="en-US" dirty="0" smtClean="0">
                <a:solidFill>
                  <a:schemeClr val="accent1"/>
                </a:solidFill>
              </a:rPr>
              <a:t> Software</a:t>
            </a:r>
          </a:p>
          <a:p>
            <a:r>
              <a:rPr lang="en-US" dirty="0" smtClean="0"/>
              <a:t>For </a:t>
            </a:r>
            <a:r>
              <a:rPr lang="en-US" dirty="0" err="1" smtClean="0">
                <a:solidFill>
                  <a:srgbClr val="4E8542"/>
                </a:solidFill>
              </a:rPr>
              <a:t>PenPoint</a:t>
            </a:r>
            <a:r>
              <a:rPr lang="en-US" dirty="0" smtClean="0">
                <a:solidFill>
                  <a:srgbClr val="4E8542"/>
                </a:solidFill>
              </a:rPr>
              <a:t> OS</a:t>
            </a:r>
            <a:endParaRPr lang="en-US" dirty="0" smtClean="0">
              <a:solidFill>
                <a:srgbClr val="4E8542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Vectors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For tablets</a:t>
            </a:r>
          </a:p>
          <a:p>
            <a:endParaRPr lang="en-US" dirty="0">
              <a:solidFill>
                <a:srgbClr val="4E854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rapezoid 19"/>
          <p:cNvSpPr/>
          <p:nvPr/>
        </p:nvSpPr>
        <p:spPr>
          <a:xfrm>
            <a:off x="4648200" y="4267200"/>
            <a:ext cx="4038600" cy="868363"/>
          </a:xfrm>
          <a:prstGeom prst="trapezoid">
            <a:avLst>
              <a:gd name="adj" fmla="val 54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SmartSketch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648200" y="5179785"/>
            <a:ext cx="4038600" cy="9924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PenPoint</a:t>
            </a:r>
            <a:r>
              <a:rPr lang="en-US" sz="3200" dirty="0" smtClean="0"/>
              <a:t> OS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SmartSketch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(1994)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 (now under AT&amp;T) abandoned</a:t>
            </a:r>
          </a:p>
          <a:p>
            <a:r>
              <a:rPr lang="en-US" dirty="0" smtClean="0"/>
              <a:t>No Platform for </a:t>
            </a:r>
            <a:r>
              <a:rPr lang="en-US" dirty="0" err="1" smtClean="0">
                <a:solidFill>
                  <a:schemeClr val="accent1"/>
                </a:solidFill>
              </a:rPr>
              <a:t>SmartSketch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rapezoid 10"/>
          <p:cNvSpPr/>
          <p:nvPr/>
        </p:nvSpPr>
        <p:spPr>
          <a:xfrm>
            <a:off x="4648200" y="4267200"/>
            <a:ext cx="4038600" cy="868363"/>
          </a:xfrm>
          <a:prstGeom prst="trapezoid">
            <a:avLst>
              <a:gd name="adj" fmla="val 54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SmartSketch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648200" y="5179785"/>
            <a:ext cx="4038600" cy="9924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PenPoint</a:t>
            </a:r>
            <a:r>
              <a:rPr lang="en-US" sz="3200" dirty="0" smtClean="0"/>
              <a:t> OS</a:t>
            </a:r>
            <a:endParaRPr lang="en-US" sz="3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 for </a:t>
            </a:r>
            <a:r>
              <a:rPr lang="en-US" dirty="0" err="1" smtClean="0">
                <a:solidFill>
                  <a:srgbClr val="F07F09"/>
                </a:solidFill>
              </a:rPr>
              <a:t>SmartSketch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Windows / Mac?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Macromedia Freehand</a:t>
            </a:r>
          </a:p>
          <a:p>
            <a:pPr lvl="1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Adobe Illustrator</a:t>
            </a:r>
          </a:p>
          <a:p>
            <a:r>
              <a:rPr lang="en-US" dirty="0" smtClean="0"/>
              <a:t>SIGGRAPH ’95 Feedback</a:t>
            </a:r>
          </a:p>
          <a:p>
            <a:pPr lvl="1"/>
            <a:r>
              <a:rPr lang="en-US" dirty="0" smtClean="0"/>
              <a:t>Animation</a:t>
            </a:r>
          </a:p>
          <a:p>
            <a:pPr lvl="1"/>
            <a:r>
              <a:rPr lang="en-US" dirty="0" smtClean="0"/>
              <a:t>Browser Playback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rapezoid 8"/>
          <p:cNvSpPr/>
          <p:nvPr/>
        </p:nvSpPr>
        <p:spPr>
          <a:xfrm>
            <a:off x="4611694" y="4114800"/>
            <a:ext cx="2667066" cy="990600"/>
          </a:xfrm>
          <a:prstGeom prst="trapezoid">
            <a:avLst>
              <a:gd name="adj" fmla="val 2863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Macromedia</a:t>
            </a:r>
          </a:p>
          <a:p>
            <a:pPr algn="ctr"/>
            <a:r>
              <a:rPr lang="en-US" sz="3200" dirty="0" smtClean="0"/>
              <a:t>Freehand</a:t>
            </a:r>
            <a:endParaRPr lang="en-US" sz="3200" dirty="0"/>
          </a:p>
        </p:txBody>
      </p:sp>
      <p:sp>
        <p:nvSpPr>
          <p:cNvPr id="10" name="Trapezoid 9"/>
          <p:cNvSpPr/>
          <p:nvPr/>
        </p:nvSpPr>
        <p:spPr>
          <a:xfrm>
            <a:off x="6705600" y="4114800"/>
            <a:ext cx="1981200" cy="990600"/>
          </a:xfrm>
          <a:prstGeom prst="trapezoid">
            <a:avLst>
              <a:gd name="adj" fmla="val 109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Adobe</a:t>
            </a:r>
          </a:p>
          <a:p>
            <a:pPr algn="ctr"/>
            <a:r>
              <a:rPr lang="en-US" sz="3200" dirty="0" smtClean="0"/>
              <a:t>Illustrator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48204" y="5105400"/>
            <a:ext cx="4038602" cy="1020763"/>
            <a:chOff x="5943600" y="6248400"/>
            <a:chExt cx="3200400" cy="609600"/>
          </a:xfrm>
        </p:grpSpPr>
        <p:sp>
          <p:nvSpPr>
            <p:cNvPr id="12" name="Right Triangle 11"/>
            <p:cNvSpPr/>
            <p:nvPr/>
          </p:nvSpPr>
          <p:spPr>
            <a:xfrm>
              <a:off x="5943600" y="6248400"/>
              <a:ext cx="3200400" cy="609600"/>
            </a:xfrm>
            <a:prstGeom prst="rt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3200" dirty="0"/>
            </a:p>
          </p:txBody>
        </p:sp>
        <p:sp>
          <p:nvSpPr>
            <p:cNvPr id="13" name="Right Triangle 12"/>
            <p:cNvSpPr/>
            <p:nvPr/>
          </p:nvSpPr>
          <p:spPr>
            <a:xfrm rot="10800000">
              <a:off x="5943600" y="6248400"/>
              <a:ext cx="3200400" cy="609600"/>
            </a:xfrm>
            <a:prstGeom prst="rtTriangl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5136" y="6354238"/>
              <a:ext cx="2734265" cy="349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Windows / Mac OS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rapezoid 17"/>
          <p:cNvSpPr/>
          <p:nvPr/>
        </p:nvSpPr>
        <p:spPr>
          <a:xfrm rot="20000099">
            <a:off x="4035786" y="1857058"/>
            <a:ext cx="4038600" cy="944563"/>
          </a:xfrm>
          <a:prstGeom prst="trapezoid">
            <a:avLst>
              <a:gd name="adj" fmla="val 54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SmartSketch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 rot="1435547">
            <a:off x="4800253" y="2880534"/>
            <a:ext cx="41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7963" y="1138535"/>
            <a:ext cx="41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186247">
            <a:off x="4440563" y="1913425"/>
            <a:ext cx="41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51765">
            <a:off x="7278760" y="1417638"/>
            <a:ext cx="41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2565990">
            <a:off x="5124815" y="1711320"/>
            <a:ext cx="41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818454">
            <a:off x="6496415" y="2320920"/>
            <a:ext cx="41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9877741">
            <a:off x="5565781" y="2619546"/>
            <a:ext cx="41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FutureSplash</a:t>
            </a:r>
            <a:r>
              <a:rPr lang="en-US" dirty="0" smtClean="0">
                <a:solidFill>
                  <a:schemeClr val="accent1"/>
                </a:solidFill>
              </a:rPr>
              <a:t> Animator </a:t>
            </a:r>
            <a:r>
              <a:rPr lang="en-US" dirty="0" smtClean="0">
                <a:solidFill>
                  <a:srgbClr val="FFFFFF"/>
                </a:solidFill>
              </a:rPr>
              <a:t>(1995)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Netscape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Prototype used </a:t>
            </a:r>
            <a:r>
              <a:rPr lang="en-US" dirty="0" smtClean="0">
                <a:solidFill>
                  <a:schemeClr val="accent4"/>
                </a:solidFill>
              </a:rPr>
              <a:t>Java</a:t>
            </a:r>
          </a:p>
          <a:p>
            <a:pPr lvl="1"/>
            <a:r>
              <a:rPr lang="en-US" dirty="0" smtClean="0"/>
              <a:t> </a:t>
            </a:r>
            <a:r>
              <a:rPr lang="en-US" spc="1470" dirty="0" smtClean="0"/>
              <a:t>(slow)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Plugin</a:t>
            </a:r>
            <a:r>
              <a:rPr lang="en-US" dirty="0" smtClean="0">
                <a:solidFill>
                  <a:srgbClr val="FFFFFF"/>
                </a:solidFill>
              </a:rPr>
              <a:t>-in API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See Tobias’ presentation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Ships </a:t>
            </a:r>
            <a:r>
              <a:rPr lang="en-US" dirty="0" smtClean="0">
                <a:solidFill>
                  <a:srgbClr val="FFFFFF"/>
                </a:solidFill>
              </a:rPr>
              <a:t>1996</a:t>
            </a:r>
            <a:endParaRPr lang="en-US" spc="1470" dirty="0" smtClean="0">
              <a:solidFill>
                <a:srgbClr val="FFFFFF"/>
              </a:solidFill>
            </a:endParaRPr>
          </a:p>
          <a:p>
            <a:endParaRPr lang="en-US" spc="147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4E8542"/>
              </a:solidFill>
            </a:endParaRPr>
          </a:p>
        </p:txBody>
      </p:sp>
      <p:sp>
        <p:nvSpPr>
          <p:cNvPr id="39" name="Content Placeholder 3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648204" y="5105400"/>
            <a:ext cx="4038602" cy="1020763"/>
            <a:chOff x="5943600" y="6248400"/>
            <a:chExt cx="3200400" cy="609600"/>
          </a:xfrm>
        </p:grpSpPr>
        <p:sp>
          <p:nvSpPr>
            <p:cNvPr id="49" name="Right Triangle 48"/>
            <p:cNvSpPr/>
            <p:nvPr/>
          </p:nvSpPr>
          <p:spPr>
            <a:xfrm>
              <a:off x="5943600" y="6248400"/>
              <a:ext cx="3200400" cy="609600"/>
            </a:xfrm>
            <a:prstGeom prst="rtTriangl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3200" dirty="0"/>
            </a:p>
          </p:txBody>
        </p:sp>
        <p:sp>
          <p:nvSpPr>
            <p:cNvPr id="50" name="Right Triangle 49"/>
            <p:cNvSpPr/>
            <p:nvPr/>
          </p:nvSpPr>
          <p:spPr>
            <a:xfrm rot="10800000">
              <a:off x="5943600" y="6248400"/>
              <a:ext cx="3200400" cy="609600"/>
            </a:xfrm>
            <a:prstGeom prst="rtTriangl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3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85136" y="6354238"/>
              <a:ext cx="2734265" cy="349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Windows / Mac OS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Trapezoid 51"/>
          <p:cNvSpPr/>
          <p:nvPr/>
        </p:nvSpPr>
        <p:spPr>
          <a:xfrm>
            <a:off x="4648200" y="4267200"/>
            <a:ext cx="4038600" cy="868363"/>
          </a:xfrm>
          <a:prstGeom prst="trapezoid">
            <a:avLst>
              <a:gd name="adj" fmla="val 545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Netscape</a:t>
            </a:r>
            <a:endParaRPr lang="en-US" sz="3200" dirty="0"/>
          </a:p>
        </p:txBody>
      </p:sp>
      <p:sp>
        <p:nvSpPr>
          <p:cNvPr id="53" name="Trapezoid 52"/>
          <p:cNvSpPr/>
          <p:nvPr/>
        </p:nvSpPr>
        <p:spPr>
          <a:xfrm>
            <a:off x="5124552" y="3398837"/>
            <a:ext cx="3090523" cy="868363"/>
          </a:xfrm>
          <a:prstGeom prst="trapezoid">
            <a:avLst>
              <a:gd name="adj" fmla="val 545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Java</a:t>
            </a:r>
            <a:endParaRPr lang="en-US" sz="3200" dirty="0"/>
          </a:p>
        </p:txBody>
      </p:sp>
      <p:sp>
        <p:nvSpPr>
          <p:cNvPr id="54" name="Trapezoid 53"/>
          <p:cNvSpPr/>
          <p:nvPr/>
        </p:nvSpPr>
        <p:spPr>
          <a:xfrm>
            <a:off x="5589624" y="2506597"/>
            <a:ext cx="2152544" cy="868363"/>
          </a:xfrm>
          <a:prstGeom prst="trapezoid">
            <a:avLst>
              <a:gd name="adj" fmla="val 54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FSA</a:t>
            </a:r>
          </a:p>
          <a:p>
            <a:pPr algn="ctr"/>
            <a:endParaRPr lang="en-US" sz="3200" dirty="0"/>
          </a:p>
        </p:txBody>
      </p:sp>
      <p:sp>
        <p:nvSpPr>
          <p:cNvPr id="55" name="Trapezoid 54"/>
          <p:cNvSpPr/>
          <p:nvPr/>
        </p:nvSpPr>
        <p:spPr>
          <a:xfrm>
            <a:off x="5132424" y="3398837"/>
            <a:ext cx="3090523" cy="868363"/>
          </a:xfrm>
          <a:prstGeom prst="trapezoid">
            <a:avLst>
              <a:gd name="adj" fmla="val 54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FS Animator</a:t>
            </a:r>
          </a:p>
          <a:p>
            <a:pPr algn="ctr"/>
            <a:endParaRPr lang="en-US" sz="3200" dirty="0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07F09"/>
                </a:solidFill>
              </a:rPr>
              <a:t>FutureSplash</a:t>
            </a:r>
            <a:r>
              <a:rPr lang="en-US" dirty="0" smtClean="0">
                <a:solidFill>
                  <a:srgbClr val="F07F09"/>
                </a:solidFill>
              </a:rPr>
              <a:t> Animator</a:t>
            </a:r>
            <a:endParaRPr lang="en-US" dirty="0">
              <a:solidFill>
                <a:srgbClr val="F07F09"/>
              </a:solidFill>
            </a:endParaRPr>
          </a:p>
        </p:txBody>
      </p:sp>
      <p:pic>
        <p:nvPicPr>
          <p:cNvPr id="8" name="Content Placeholder 7" descr="celanim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1824" r="-31824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FutureSplash</a:t>
            </a:r>
            <a:r>
              <a:rPr lang="en-US" dirty="0" smtClean="0">
                <a:solidFill>
                  <a:schemeClr val="accent1"/>
                </a:solidFill>
              </a:rPr>
              <a:t> Animator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Rejected by </a:t>
            </a:r>
            <a:r>
              <a:rPr lang="en-US" dirty="0" smtClean="0">
                <a:solidFill>
                  <a:schemeClr val="accent2"/>
                </a:solidFill>
              </a:rPr>
              <a:t>Adobe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MSN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TV over Internet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Disney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Als</a:t>
            </a:r>
            <a:r>
              <a:rPr lang="en-US" dirty="0" smtClean="0"/>
              <a:t>o Shockwave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Bought by </a:t>
            </a:r>
            <a:r>
              <a:rPr lang="en-US" dirty="0" smtClean="0">
                <a:solidFill>
                  <a:schemeClr val="accent5"/>
                </a:solidFill>
              </a:rPr>
              <a:t>Macromedia</a:t>
            </a:r>
          </a:p>
        </p:txBody>
      </p:sp>
      <p:sp>
        <p:nvSpPr>
          <p:cNvPr id="52" name="Trapezoid 51"/>
          <p:cNvSpPr/>
          <p:nvPr/>
        </p:nvSpPr>
        <p:spPr>
          <a:xfrm>
            <a:off x="4648200" y="4267200"/>
            <a:ext cx="4038600" cy="868363"/>
          </a:xfrm>
          <a:prstGeom prst="trapezoid">
            <a:avLst>
              <a:gd name="adj" fmla="val 54553"/>
            </a:avLst>
          </a:prstGeom>
          <a:noFill/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Netscape</a:t>
            </a:r>
            <a:endParaRPr lang="en-US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rapezoid 54"/>
          <p:cNvSpPr/>
          <p:nvPr/>
        </p:nvSpPr>
        <p:spPr>
          <a:xfrm>
            <a:off x="5132424" y="3398837"/>
            <a:ext cx="3090523" cy="868363"/>
          </a:xfrm>
          <a:prstGeom prst="trapezoid">
            <a:avLst>
              <a:gd name="adj" fmla="val 54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FS Animator</a:t>
            </a:r>
          </a:p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8547" b="9421"/>
          <a:stretch>
            <a:fillRect/>
          </a:stretch>
        </p:blipFill>
        <p:spPr>
          <a:xfrm>
            <a:off x="7162800" y="2004323"/>
            <a:ext cx="1829640" cy="1500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2933">
            <a:off x="4190930" y="2292195"/>
            <a:ext cx="2274928" cy="962108"/>
          </a:xfrm>
          <a:prstGeom prst="rect">
            <a:avLst/>
          </a:prstGeom>
        </p:spPr>
      </p:pic>
      <p:sp>
        <p:nvSpPr>
          <p:cNvPr id="15" name="Heart 14"/>
          <p:cNvSpPr/>
          <p:nvPr/>
        </p:nvSpPr>
        <p:spPr>
          <a:xfrm rot="1639094">
            <a:off x="7554794" y="1960735"/>
            <a:ext cx="411643" cy="411643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6" name="Heart 15"/>
          <p:cNvSpPr/>
          <p:nvPr/>
        </p:nvSpPr>
        <p:spPr>
          <a:xfrm rot="20469837">
            <a:off x="5113974" y="1728338"/>
            <a:ext cx="385711" cy="385711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7" name="Heart 16"/>
          <p:cNvSpPr/>
          <p:nvPr/>
        </p:nvSpPr>
        <p:spPr>
          <a:xfrm rot="20469837">
            <a:off x="4928738" y="3067551"/>
            <a:ext cx="385711" cy="385711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8" name="Heart 17"/>
          <p:cNvSpPr/>
          <p:nvPr/>
        </p:nvSpPr>
        <p:spPr>
          <a:xfrm rot="20469837">
            <a:off x="5582151" y="2838951"/>
            <a:ext cx="385711" cy="385711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9" name="Heart 18"/>
          <p:cNvSpPr/>
          <p:nvPr/>
        </p:nvSpPr>
        <p:spPr>
          <a:xfrm rot="20469837">
            <a:off x="4242938" y="2457951"/>
            <a:ext cx="385711" cy="385711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0" name="Heart 19"/>
          <p:cNvSpPr/>
          <p:nvPr/>
        </p:nvSpPr>
        <p:spPr>
          <a:xfrm rot="1639094">
            <a:off x="7152544" y="3022054"/>
            <a:ext cx="411643" cy="411643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1" name="Heart 20"/>
          <p:cNvSpPr/>
          <p:nvPr/>
        </p:nvSpPr>
        <p:spPr>
          <a:xfrm rot="1639094">
            <a:off x="8017125" y="3348104"/>
            <a:ext cx="411643" cy="411643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2" name="Heart 21"/>
          <p:cNvSpPr/>
          <p:nvPr/>
        </p:nvSpPr>
        <p:spPr>
          <a:xfrm rot="1639094">
            <a:off x="8660854" y="2532467"/>
            <a:ext cx="411643" cy="411643"/>
          </a:xfrm>
          <a:prstGeom prst="hear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8142-C498-4747-92F1-44F8BE218AC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333" t="27358" r="34409" b="37890"/>
          <a:stretch>
            <a:fillRect/>
          </a:stretch>
        </p:blipFill>
        <p:spPr>
          <a:xfrm>
            <a:off x="3532106" y="1050205"/>
            <a:ext cx="1529930" cy="12523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48200" y="5135563"/>
            <a:ext cx="4038600" cy="9906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999999"/>
                </a:solidFill>
              </a:rPr>
              <a:t>Windows / Mac OS</a:t>
            </a:r>
            <a:endParaRPr lang="en-US" sz="3200" dirty="0">
              <a:solidFill>
                <a:srgbClr val="999999"/>
              </a:solidFill>
            </a:endParaRPr>
          </a:p>
        </p:txBody>
      </p:sp>
      <p:pic>
        <p:nvPicPr>
          <p:cNvPr id="30" name="Picture 29" descr="AdobeSystems.png"/>
          <p:cNvPicPr>
            <a:picLocks noChangeAspect="1"/>
          </p:cNvPicPr>
          <p:nvPr/>
        </p:nvPicPr>
        <p:blipFill>
          <a:blip r:embed="rId6"/>
          <a:srcRect r="12893"/>
          <a:stretch>
            <a:fillRect/>
          </a:stretch>
        </p:blipFill>
        <p:spPr>
          <a:xfrm>
            <a:off x="7443224" y="752395"/>
            <a:ext cx="1549216" cy="203461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2492304">
            <a:off x="6882154" y="2453640"/>
            <a:ext cx="1507073" cy="822960"/>
            <a:chOff x="859138" y="4358640"/>
            <a:chExt cx="1507073" cy="822960"/>
          </a:xfrm>
        </p:grpSpPr>
        <p:sp>
          <p:nvSpPr>
            <p:cNvPr id="31" name="Heart 30"/>
            <p:cNvSpPr/>
            <p:nvPr/>
          </p:nvSpPr>
          <p:spPr>
            <a:xfrm>
              <a:off x="1310640" y="4358640"/>
              <a:ext cx="822960" cy="822960"/>
            </a:xfrm>
            <a:prstGeom prst="hear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 useBgFill="1">
          <p:nvSpPr>
            <p:cNvPr id="32" name="Lightning Bolt 31"/>
            <p:cNvSpPr/>
            <p:nvPr/>
          </p:nvSpPr>
          <p:spPr>
            <a:xfrm rot="19344904">
              <a:off x="859138" y="4578968"/>
              <a:ext cx="1507073" cy="499676"/>
            </a:xfrm>
            <a:prstGeom prst="lightningBol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macromedi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283" y="1676400"/>
            <a:ext cx="2731917" cy="1206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StephensTheme">
  <a:themeElements>
    <a:clrScheme name="For Dark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D3444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StephensTheme.thmx</Template>
  <TotalTime>2607</TotalTime>
  <Words>812</Words>
  <Application>Microsoft Macintosh PowerPoint</Application>
  <PresentationFormat>On-screen Show (4:3)</PresentationFormat>
  <Paragraphs>250</Paragraphs>
  <Slides>38</Slides>
  <Notes>11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StephensTheme</vt:lpstr>
      <vt:lpstr>Adobe Flex</vt:lpstr>
      <vt:lpstr>Brief History</vt:lpstr>
      <vt:lpstr>PenPoint OS (1991)</vt:lpstr>
      <vt:lpstr>SmartSketch (1993)</vt:lpstr>
      <vt:lpstr>SmartSketch (1994)</vt:lpstr>
      <vt:lpstr>What next for SmartSketch?</vt:lpstr>
      <vt:lpstr>FutureSplash Animator (1995)</vt:lpstr>
      <vt:lpstr>FutureSplash Animator</vt:lpstr>
      <vt:lpstr>FutureSplash Animator</vt:lpstr>
      <vt:lpstr>Rich Internet Applications (90s)</vt:lpstr>
      <vt:lpstr>Macromedia Flash</vt:lpstr>
      <vt:lpstr>Flash 1 (1996)</vt:lpstr>
      <vt:lpstr>Flash 2 (1997)</vt:lpstr>
      <vt:lpstr>Flash 5 (2000)</vt:lpstr>
      <vt:lpstr>Flash 6, MX (2000)</vt:lpstr>
      <vt:lpstr>Flash 8 (2005)</vt:lpstr>
      <vt:lpstr>Adobe buys Macromedia (2005)</vt:lpstr>
      <vt:lpstr>Flash Demo</vt:lpstr>
      <vt:lpstr>Adobe Flex</vt:lpstr>
      <vt:lpstr>Slide 20</vt:lpstr>
      <vt:lpstr>Slide 21</vt:lpstr>
      <vt:lpstr>Flex Demo</vt:lpstr>
      <vt:lpstr>File Format</vt:lpstr>
      <vt:lpstr>Flash Player</vt:lpstr>
      <vt:lpstr>Adobe AIR</vt:lpstr>
      <vt:lpstr>Slide 26</vt:lpstr>
      <vt:lpstr>MXML</vt:lpstr>
      <vt:lpstr>Flex 3 Component Explorer</vt:lpstr>
      <vt:lpstr>Actionscript</vt:lpstr>
      <vt:lpstr>Future</vt:lpstr>
      <vt:lpstr>Flash 10 (CS4) (2008)</vt:lpstr>
      <vt:lpstr>Flash Catalyst</vt:lpstr>
      <vt:lpstr>Slide 33</vt:lpstr>
      <vt:lpstr>Slide 34</vt:lpstr>
      <vt:lpstr>Slide 35</vt:lpstr>
      <vt:lpstr>Questions</vt:lpstr>
      <vt:lpstr>Have a great summer!</vt:lpstr>
      <vt:lpstr>What’s the Difference?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Flex</dc:title>
  <dc:creator>Stephen Oney</dc:creator>
  <cp:lastModifiedBy>Stephen Oney</cp:lastModifiedBy>
  <cp:revision>275</cp:revision>
  <dcterms:created xsi:type="dcterms:W3CDTF">2009-05-01T03:14:07Z</dcterms:created>
  <dcterms:modified xsi:type="dcterms:W3CDTF">2009-05-01T15:03:18Z</dcterms:modified>
</cp:coreProperties>
</file>