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61" r:id="rId4"/>
    <p:sldId id="259" r:id="rId5"/>
    <p:sldId id="260" r:id="rId6"/>
    <p:sldId id="274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02" autoAdjust="0"/>
    <p:restoredTop sz="94737" autoAdjust="0"/>
  </p:normalViewPr>
  <p:slideViewPr>
    <p:cSldViewPr snapToObjects="1">
      <p:cViewPr varScale="1">
        <p:scale>
          <a:sx n="121" d="100"/>
          <a:sy n="121" d="100"/>
        </p:scale>
        <p:origin x="-5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viewProps" Target="viewProps.xml"/><Relationship Id="rId4" Type="http://schemas.openxmlformats.org/officeDocument/2006/relationships/slide" Target="slides/slide3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1" Type="http://schemas.openxmlformats.org/officeDocument/2006/relationships/printerSettings" Target="printerSettings/printerSettings1.bin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75775-3B6E-E540-80CF-1490B56F487F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08466-C6AE-A048-9CDB-D1DDFAF782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Like JavaScript, </a:t>
            </a:r>
            <a:r>
              <a:rPr lang="en-US" dirty="0" err="1" smtClean="0"/>
              <a:t>JavaFX</a:t>
            </a:r>
            <a:r>
              <a:rPr lang="en-US" dirty="0" smtClean="0"/>
              <a:t> is not actually Java. Most likely, Sun is</a:t>
            </a:r>
            <a:r>
              <a:rPr lang="en-US" baseline="0" dirty="0" smtClean="0"/>
              <a:t> trying to capitalize off of the popularity of the name “Java” for the </a:t>
            </a:r>
            <a:r>
              <a:rPr lang="en-US" baseline="0" dirty="0" err="1" smtClean="0"/>
              <a:t>JavaFX</a:t>
            </a:r>
            <a:r>
              <a:rPr lang="en-US" baseline="0" dirty="0" smtClean="0"/>
              <a:t> platform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fact, </a:t>
            </a:r>
            <a:r>
              <a:rPr lang="en-US" baseline="0" dirty="0" err="1" smtClean="0"/>
              <a:t>JavaFX</a:t>
            </a:r>
            <a:r>
              <a:rPr lang="en-US" baseline="0" dirty="0" smtClean="0"/>
              <a:t> is built on top of Java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Built on top of Java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Probably why Flash is a huge success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Declarative syntax. Also has imperative syntaxes</a:t>
            </a:r>
          </a:p>
          <a:p>
            <a:r>
              <a:rPr lang="en-US" dirty="0" smtClean="0"/>
              <a:t>Easy to read</a:t>
            </a:r>
          </a:p>
          <a:p>
            <a:r>
              <a:rPr lang="en-US" dirty="0" smtClean="0"/>
              <a:t>Fairly confusing for developers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JavaFX</a:t>
            </a:r>
            <a:r>
              <a:rPr lang="en-US" dirty="0" smtClean="0"/>
              <a:t> is actually weakly typed!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08466-C6AE-A048-9CDB-D1DDFAF7828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4AFCF-A216-7F4C-B2BE-FB45ED1968F8}" type="datetimeFigureOut">
              <a:rPr lang="en-US" smtClean="0"/>
              <a:pPr/>
              <a:t>1/21/09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E1EF-EAB5-1242-8A16-14EA10E6D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tephenoney.com/howtos/AvoidBalls/dist/AvoidBalls.php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6400800" cy="1470025"/>
          </a:xfrm>
        </p:spPr>
        <p:txBody>
          <a:bodyPr>
            <a:normAutofit/>
          </a:bodyPr>
          <a:lstStyle/>
          <a:p>
            <a:r>
              <a:rPr lang="en-US" dirty="0" err="1" smtClean="0"/>
              <a:t>JavaFX</a:t>
            </a:r>
            <a:r>
              <a:rPr lang="en-US" dirty="0" smtClean="0"/>
              <a:t> Evaluation</a:t>
            </a:r>
            <a:br>
              <a:rPr lang="en-US" dirty="0" smtClean="0"/>
            </a:br>
            <a:r>
              <a:rPr lang="en-US" sz="2800" dirty="0" smtClean="0"/>
              <a:t>using Cognitive Dimensions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rgbClr val="DCA3A3"/>
                </a:solidFill>
              </a:rPr>
              <a:t>S</a:t>
            </a:r>
            <a:r>
              <a:rPr lang="en-US" dirty="0" smtClean="0">
                <a:solidFill>
                  <a:srgbClr val="DCA3A3"/>
                </a:solidFill>
              </a:rPr>
              <a:t>tephen </a:t>
            </a:r>
            <a:r>
              <a:rPr lang="en-US" b="1" dirty="0" smtClean="0">
                <a:solidFill>
                  <a:srgbClr val="DCA3A3"/>
                </a:solidFill>
              </a:rPr>
              <a:t>O</a:t>
            </a:r>
            <a:r>
              <a:rPr lang="en-US" dirty="0" smtClean="0">
                <a:solidFill>
                  <a:srgbClr val="DCA3A3"/>
                </a:solidFill>
              </a:rPr>
              <a:t>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JavaScript coders: why does the following produce an error?</a:t>
            </a:r>
          </a:p>
          <a:p>
            <a:pPr>
              <a:buNone/>
            </a:pPr>
            <a:r>
              <a:rPr lang="en-US" sz="2400" dirty="0" smtClean="0">
                <a:latin typeface="Courier New"/>
                <a:cs typeface="Courier New"/>
              </a:rPr>
              <a:t>function( </a:t>
            </a:r>
            <a:r>
              <a:rPr lang="en-US" sz="2400" dirty="0" err="1" smtClean="0">
                <a:latin typeface="Courier New"/>
                <a:cs typeface="Courier New"/>
              </a:rPr>
              <a:t>e</a:t>
            </a:r>
            <a:r>
              <a:rPr lang="en-US" sz="2400" dirty="0" smtClean="0">
                <a:latin typeface="Courier New"/>
                <a:cs typeface="Courier New"/>
              </a:rPr>
              <a:t>: </a:t>
            </a:r>
            <a:r>
              <a:rPr lang="en-US" sz="2400" dirty="0" err="1" smtClean="0">
                <a:latin typeface="Courier New"/>
                <a:cs typeface="Courier New"/>
              </a:rPr>
              <a:t>MouseEvent</a:t>
            </a:r>
            <a:r>
              <a:rPr lang="en-US" sz="2400" dirty="0" smtClean="0">
                <a:latin typeface="Courier New"/>
                <a:cs typeface="Courier New"/>
              </a:rPr>
              <a:t> ):Void {</a:t>
            </a:r>
          </a:p>
          <a:p>
            <a:pPr>
              <a:buNone/>
            </a:pPr>
            <a:r>
              <a:rPr lang="en-US" sz="2400" dirty="0" smtClean="0">
                <a:latin typeface="Courier New"/>
                <a:cs typeface="Courier New"/>
              </a:rPr>
              <a:t>                </a:t>
            </a:r>
            <a:r>
              <a:rPr lang="en-US" sz="2400" dirty="0" err="1" smtClean="0">
                <a:latin typeface="Courier New"/>
                <a:cs typeface="Courier New"/>
              </a:rPr>
              <a:t>var</a:t>
            </a:r>
            <a:r>
              <a:rPr lang="en-US" sz="2400" dirty="0" smtClean="0">
                <a:latin typeface="Courier New"/>
                <a:cs typeface="Courier New"/>
              </a:rPr>
              <a:t> a = "ABC";</a:t>
            </a:r>
          </a:p>
          <a:p>
            <a:pPr>
              <a:buNone/>
            </a:pPr>
            <a:r>
              <a:rPr lang="en-US" sz="2400" dirty="0" smtClean="0">
                <a:latin typeface="Courier New"/>
                <a:cs typeface="Courier New"/>
              </a:rPr>
              <a:t>               a = 123</a:t>
            </a:r>
          </a:p>
          <a:p>
            <a:pPr>
              <a:buNone/>
            </a:pPr>
            <a:r>
              <a:rPr lang="en-US" sz="2400" dirty="0" smtClean="0">
                <a:latin typeface="Courier New"/>
                <a:cs typeface="Courier New"/>
              </a:rPr>
              <a:t>            }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Penetration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NetBeans</a:t>
            </a:r>
            <a:r>
              <a:rPr lang="en-US" dirty="0" smtClean="0"/>
              <a:t> allows developers to drag components in</a:t>
            </a:r>
          </a:p>
          <a:p>
            <a:pPr lvl="1"/>
            <a:r>
              <a:rPr lang="en-US" dirty="0" smtClean="0"/>
              <a:t>Reduces memorization requirements</a:t>
            </a:r>
          </a:p>
          <a:p>
            <a:pPr lvl="1"/>
            <a:r>
              <a:rPr lang="en-US" dirty="0" smtClean="0"/>
              <a:t>Allows for more exploration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 Level (+/-)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primitives for 2D drawings</a:t>
            </a:r>
          </a:p>
          <a:p>
            <a:pPr lvl="1"/>
            <a:r>
              <a:rPr lang="en-US" dirty="0" smtClean="0"/>
              <a:t>Shapes</a:t>
            </a:r>
          </a:p>
          <a:p>
            <a:pPr lvl="1"/>
            <a:r>
              <a:rPr lang="en-US" dirty="0" smtClean="0"/>
              <a:t>Gradients</a:t>
            </a:r>
          </a:p>
          <a:p>
            <a:pPr lvl="1"/>
            <a:r>
              <a:rPr lang="en-US" dirty="0" smtClean="0"/>
              <a:t>WIMP widgets</a:t>
            </a:r>
          </a:p>
          <a:p>
            <a:r>
              <a:rPr lang="en-US" dirty="0" smtClean="0"/>
              <a:t>Still allows all Java operations</a:t>
            </a:r>
          </a:p>
          <a:p>
            <a:r>
              <a:rPr lang="en-US" dirty="0" smtClean="0"/>
              <a:t>Weak support for other application types</a:t>
            </a:r>
          </a:p>
          <a:p>
            <a:pPr lvl="1"/>
            <a:r>
              <a:rPr lang="en-US" dirty="0" smtClean="0"/>
              <a:t>3-D</a:t>
            </a:r>
          </a:p>
          <a:p>
            <a:pPr lvl="1"/>
            <a:r>
              <a:rPr lang="en-US" dirty="0" smtClean="0"/>
              <a:t>Character animations (joints)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Correspondence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easy to use tools correspond strongly with animation domain</a:t>
            </a:r>
          </a:p>
          <a:p>
            <a:pPr lvl="1"/>
            <a:r>
              <a:rPr lang="en-US" dirty="0" smtClean="0"/>
              <a:t>Timelines</a:t>
            </a:r>
          </a:p>
          <a:p>
            <a:pPr lvl="1"/>
            <a:r>
              <a:rPr lang="en-US" dirty="0" err="1" smtClean="0"/>
              <a:t>Tweens</a:t>
            </a:r>
            <a:endParaRPr lang="en-US" dirty="0" smtClean="0"/>
          </a:p>
          <a:p>
            <a:pPr lvl="1"/>
            <a:r>
              <a:rPr lang="en-US" dirty="0" smtClean="0"/>
              <a:t>Binding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Work-Step Unit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 between declarative and imperative eliminates much of overhead</a:t>
            </a:r>
          </a:p>
          <a:p>
            <a:pPr lvl="1"/>
            <a:r>
              <a:rPr lang="en-US" dirty="0" smtClean="0"/>
              <a:t>Difficulty of task more proportionate to amount of code compared to Swing, JavaScript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Progressive Evaluation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JavaFXPad</a:t>
            </a:r>
            <a:r>
              <a:rPr lang="en-US" dirty="0" smtClean="0"/>
              <a:t> allows quick interaction/evaluation</a:t>
            </a:r>
          </a:p>
          <a:p>
            <a:endParaRPr lang="en-US" dirty="0"/>
          </a:p>
        </p:txBody>
      </p:sp>
      <p:pic>
        <p:nvPicPr>
          <p:cNvPr id="4" name="Picture 3" descr="Macintosh HD:Users:soney:Desktop:javafxscript.tif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362200"/>
            <a:ext cx="4648200" cy="4089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Expressiveness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Declarative syntax makes roles clearer: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Stage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title: "Application title"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width: 800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height: 800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scene: Scene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content: Circle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onMouseDragged</a:t>
            </a:r>
            <a:r>
              <a:rPr lang="en-US" dirty="0" smtClean="0">
                <a:latin typeface="Courier New"/>
                <a:cs typeface="Courier New"/>
              </a:rPr>
              <a:t>: function( </a:t>
            </a:r>
            <a:r>
              <a:rPr lang="en-US" dirty="0" err="1" smtClean="0">
                <a:latin typeface="Courier New"/>
                <a:cs typeface="Courier New"/>
              </a:rPr>
              <a:t>e</a:t>
            </a:r>
            <a:r>
              <a:rPr lang="en-US" dirty="0" smtClean="0">
                <a:latin typeface="Courier New"/>
                <a:cs typeface="Courier New"/>
              </a:rPr>
              <a:t>: </a:t>
            </a:r>
            <a:r>
              <a:rPr lang="en-US" dirty="0" err="1" smtClean="0">
                <a:latin typeface="Courier New"/>
                <a:cs typeface="Courier New"/>
              </a:rPr>
              <a:t>MouseEvent</a:t>
            </a:r>
            <a:r>
              <a:rPr lang="en-US" dirty="0" smtClean="0">
                <a:latin typeface="Courier New"/>
                <a:cs typeface="Courier New"/>
              </a:rPr>
              <a:t> ):Void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 </a:t>
            </a:r>
            <a:r>
              <a:rPr lang="en-US" dirty="0" err="1" smtClean="0">
                <a:latin typeface="Courier New"/>
                <a:cs typeface="Courier New"/>
              </a:rPr>
              <a:t>println('dragged</a:t>
            </a:r>
            <a:r>
              <a:rPr lang="en-US" dirty="0" smtClean="0">
                <a:latin typeface="Courier New"/>
                <a:cs typeface="Courier New"/>
              </a:rPr>
              <a:t>');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centerX</a:t>
            </a:r>
            <a:r>
              <a:rPr lang="en-US" dirty="0" smtClean="0">
                <a:latin typeface="Courier New"/>
                <a:cs typeface="Courier New"/>
              </a:rPr>
              <a:t>: 100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</a:t>
            </a:r>
            <a:r>
              <a:rPr lang="en-US" dirty="0" err="1" smtClean="0">
                <a:latin typeface="Courier New"/>
                <a:cs typeface="Courier New"/>
              </a:rPr>
              <a:t>centerY</a:t>
            </a:r>
            <a:r>
              <a:rPr lang="en-US" dirty="0" smtClean="0">
                <a:latin typeface="Courier New"/>
                <a:cs typeface="Courier New"/>
              </a:rPr>
              <a:t>: 100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radius: 40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fill: </a:t>
            </a:r>
            <a:r>
              <a:rPr lang="en-US" dirty="0" err="1" smtClean="0">
                <a:latin typeface="Courier New"/>
                <a:cs typeface="Courier New"/>
              </a:rPr>
              <a:t>Color.RED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hlinkClick r:id="rId2"/>
              </a:rPr>
              <a:t>http://stephenoney.com/howtos/AvoidBalls/dist/AvoidBalls.php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primitives, language design</a:t>
            </a:r>
          </a:p>
          <a:p>
            <a:r>
              <a:rPr lang="en-US" dirty="0" smtClean="0"/>
              <a:t>Confusing syntax</a:t>
            </a:r>
          </a:p>
          <a:p>
            <a:r>
              <a:rPr lang="en-US" dirty="0" smtClean="0"/>
              <a:t>Overall positive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JavaFX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Made by Sun</a:t>
            </a:r>
          </a:p>
          <a:p>
            <a:r>
              <a:rPr lang="en-US" dirty="0" err="1" smtClean="0"/>
              <a:t>NetBeans</a:t>
            </a:r>
            <a:r>
              <a:rPr lang="en-US" dirty="0" smtClean="0"/>
              <a:t> integration</a:t>
            </a:r>
          </a:p>
          <a:p>
            <a:r>
              <a:rPr lang="en-US" dirty="0" smtClean="0"/>
              <a:t>Misnomer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JavaFX</a:t>
            </a:r>
            <a:endParaRPr lang="en-US" dirty="0"/>
          </a:p>
        </p:txBody>
      </p:sp>
      <p:pic>
        <p:nvPicPr>
          <p:cNvPr id="4" name="Content Placeholder 3" descr="::::Desktop:platform_diagram7.jpg"/>
          <p:cNvPicPr>
            <a:picLocks noGrp="1"/>
          </p:cNvPicPr>
          <p:nvPr>
            <p:ph idx="1"/>
          </p:nvPr>
        </p:nvPicPr>
        <p:blipFill>
          <a:blip r:embed="rId3"/>
          <a:srcRect l="-41662" r="-41662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JavaFX</a:t>
            </a:r>
            <a:r>
              <a:rPr lang="en-US" dirty="0" smtClean="0"/>
              <a:t> 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Designers with little programming experience</a:t>
            </a:r>
          </a:p>
          <a:p>
            <a:pPr lvl="1"/>
            <a:r>
              <a:rPr lang="en-US" dirty="0" smtClean="0"/>
              <a:t>Flash tool</a:t>
            </a:r>
          </a:p>
          <a:p>
            <a:pPr lvl="1"/>
            <a:r>
              <a:rPr lang="en-US" dirty="0" smtClean="0"/>
              <a:t>Illustrator</a:t>
            </a:r>
          </a:p>
          <a:p>
            <a:r>
              <a:rPr lang="en-US" dirty="0" smtClean="0"/>
              <a:t>Developers</a:t>
            </a:r>
          </a:p>
          <a:p>
            <a:pPr lvl="1"/>
            <a:r>
              <a:rPr lang="en-US" dirty="0" err="1" smtClean="0"/>
              <a:t>ActionScript</a:t>
            </a:r>
            <a:endParaRPr lang="en-US" dirty="0" smtClean="0"/>
          </a:p>
          <a:p>
            <a:pPr lvl="1"/>
            <a:r>
              <a:rPr lang="en-US" dirty="0" smtClean="0"/>
              <a:t>JavaScript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JavaFX</a:t>
            </a:r>
            <a:r>
              <a:rPr lang="en-US" dirty="0" smtClean="0"/>
              <a:t> Bundles</a:t>
            </a:r>
            <a:endParaRPr lang="en-US" dirty="0"/>
          </a:p>
        </p:txBody>
      </p:sp>
      <p:pic>
        <p:nvPicPr>
          <p:cNvPr id="4" name="Content Placeholder 3" descr="::::Desktop:whatsincluded.jpg"/>
          <p:cNvPicPr>
            <a:picLocks noGrp="1"/>
          </p:cNvPicPr>
          <p:nvPr>
            <p:ph idx="1"/>
          </p:nvPr>
        </p:nvPicPr>
        <p:blipFill>
          <a:blip r:embed="rId2"/>
          <a:srcRect t="-17068" b="-17068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Wrote 4 programs</a:t>
            </a:r>
          </a:p>
          <a:p>
            <a:pPr lvl="1"/>
            <a:r>
              <a:rPr lang="en-US" dirty="0" smtClean="0"/>
              <a:t>Followed 3 tutorials</a:t>
            </a:r>
          </a:p>
          <a:p>
            <a:pPr lvl="1"/>
            <a:r>
              <a:rPr lang="en-US" dirty="0" smtClean="0"/>
              <a:t>Wrote </a:t>
            </a:r>
            <a:r>
              <a:rPr lang="en-US" smtClean="0"/>
              <a:t>one game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Styles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learn </a:t>
            </a:r>
            <a:r>
              <a:rPr lang="en-US" dirty="0" err="1" smtClean="0"/>
              <a:t>JavaFX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More visually (Illustrator/Photoshop)</a:t>
            </a:r>
          </a:p>
          <a:p>
            <a:pPr lvl="1"/>
            <a:r>
              <a:rPr lang="en-US" dirty="0" smtClean="0"/>
              <a:t>Like another programming language (</a:t>
            </a:r>
            <a:r>
              <a:rPr lang="en-US" dirty="0" err="1" smtClean="0"/>
              <a:t>NetBeans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JavaFX</a:t>
            </a:r>
            <a:r>
              <a:rPr lang="en-US" dirty="0" smtClean="0"/>
              <a:t>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Stage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title: "My First </a:t>
            </a:r>
            <a:r>
              <a:rPr lang="en-US" dirty="0" err="1" smtClean="0">
                <a:latin typeface="Courier New"/>
                <a:cs typeface="Courier New"/>
              </a:rPr>
              <a:t>JavaFX</a:t>
            </a:r>
            <a:r>
              <a:rPr lang="en-US" dirty="0" smtClean="0">
                <a:latin typeface="Courier New"/>
                <a:cs typeface="Courier New"/>
              </a:rPr>
              <a:t> Sphere"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width: 250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height: 250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scene: Scene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content: [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Text {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font: Font { size: 24 }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ourier New"/>
                <a:cs typeface="Courier New"/>
              </a:rPr>
              <a:t>: 20, </a:t>
            </a:r>
            <a:r>
              <a:rPr lang="en-US" dirty="0" err="1" smtClean="0">
                <a:latin typeface="Courier New"/>
                <a:cs typeface="Courier New"/>
              </a:rPr>
              <a:t>y</a:t>
            </a:r>
            <a:r>
              <a:rPr lang="en-US" dirty="0" smtClean="0">
                <a:latin typeface="Courier New"/>
                <a:cs typeface="Courier New"/>
              </a:rPr>
              <a:t>: 90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</a:t>
            </a:r>
            <a:r>
              <a:rPr lang="en-US" dirty="0" err="1" smtClean="0">
                <a:latin typeface="Courier New"/>
                <a:cs typeface="Courier New"/>
              </a:rPr>
              <a:t>textAlignment</a:t>
            </a:r>
            <a:r>
              <a:rPr lang="en-US" dirty="0" smtClean="0">
                <a:latin typeface="Courier New"/>
                <a:cs typeface="Courier New"/>
              </a:rPr>
              <a:t>: </a:t>
            </a:r>
            <a:r>
              <a:rPr lang="en-US" dirty="0" err="1" smtClean="0">
                <a:latin typeface="Courier New"/>
                <a:cs typeface="Courier New"/>
              </a:rPr>
              <a:t>TextAlignment.CENTER</a:t>
            </a:r>
            <a:endParaRPr lang="en-US" dirty="0" smtClean="0">
              <a:latin typeface="Courier New"/>
              <a:cs typeface="Courier New"/>
            </a:endParaRP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  </a:t>
            </a:r>
            <a:r>
              <a:rPr lang="en-US" dirty="0" err="1" smtClean="0">
                <a:latin typeface="Courier New"/>
                <a:cs typeface="Courier New"/>
              </a:rPr>
              <a:t>content:"Welcome</a:t>
            </a:r>
            <a:r>
              <a:rPr lang="en-US" dirty="0" smtClean="0">
                <a:latin typeface="Courier New"/>
                <a:cs typeface="Courier New"/>
              </a:rPr>
              <a:t> to \</a:t>
            </a:r>
            <a:r>
              <a:rPr lang="en-US" dirty="0" err="1" smtClean="0">
                <a:latin typeface="Courier New"/>
                <a:cs typeface="Courier New"/>
              </a:rPr>
              <a:t>nJavaFX</a:t>
            </a:r>
            <a:r>
              <a:rPr lang="en-US" dirty="0" smtClean="0">
                <a:latin typeface="Courier New"/>
                <a:cs typeface="Courier New"/>
              </a:rPr>
              <a:t>  World"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     }  //Text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   ] // content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     } // Scene </a:t>
            </a:r>
          </a:p>
          <a:p>
            <a:pPr>
              <a:buNone/>
            </a:pPr>
            <a:r>
              <a:rPr lang="en-US" dirty="0" smtClean="0">
                <a:latin typeface="Courier New"/>
                <a:cs typeface="Courier New"/>
              </a:rPr>
              <a:t>} // Stage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(-)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 consistent with other languages’ syntax</a:t>
            </a:r>
          </a:p>
          <a:p>
            <a:r>
              <a:rPr lang="en-US" dirty="0" smtClean="0"/>
              <a:t>Not consistent with own syntax</a:t>
            </a:r>
          </a:p>
          <a:p>
            <a:pPr lvl="1"/>
            <a:r>
              <a:rPr lang="en-US" dirty="0" smtClean="0"/>
              <a:t>Three different styles of named variables</a:t>
            </a:r>
          </a:p>
          <a:p>
            <a:pPr lvl="2"/>
            <a:r>
              <a:rPr lang="en-US" dirty="0" smtClean="0"/>
              <a:t>Key/Value </a:t>
            </a:r>
          </a:p>
          <a:p>
            <a:pPr lvl="3"/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ourier New"/>
                <a:cs typeface="Courier New"/>
              </a:rPr>
              <a:t>: 30,</a:t>
            </a:r>
          </a:p>
          <a:p>
            <a:pPr lvl="2"/>
            <a:r>
              <a:rPr lang="en-US" dirty="0" smtClean="0"/>
              <a:t>Variables</a:t>
            </a:r>
          </a:p>
          <a:p>
            <a:pPr lvl="3"/>
            <a:r>
              <a:rPr lang="en-US" dirty="0" err="1" smtClean="0">
                <a:latin typeface="Courier New"/>
                <a:cs typeface="Courier New"/>
              </a:rPr>
              <a:t>var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ourier New"/>
                <a:cs typeface="Courier New"/>
              </a:rPr>
              <a:t> = 20;</a:t>
            </a:r>
          </a:p>
          <a:p>
            <a:pPr lvl="2"/>
            <a:r>
              <a:rPr lang="en-US" dirty="0" smtClean="0"/>
              <a:t>Attributes</a:t>
            </a:r>
          </a:p>
          <a:p>
            <a:pPr lvl="3"/>
            <a:r>
              <a:rPr lang="en-US" dirty="0" err="1" smtClean="0">
                <a:latin typeface="Courier New"/>
                <a:cs typeface="Courier New"/>
              </a:rPr>
              <a:t>x</a:t>
            </a:r>
            <a:r>
              <a:rPr lang="en-US" dirty="0" smtClean="0">
                <a:latin typeface="Courier New"/>
                <a:cs typeface="Courier New"/>
              </a:rPr>
              <a:t>: Number = 10;</a:t>
            </a:r>
          </a:p>
          <a:p>
            <a:pPr lvl="1"/>
            <a:r>
              <a:rPr lang="en-US" dirty="0" smtClean="0"/>
              <a:t>Confusing semicolon requirements</a:t>
            </a:r>
          </a:p>
          <a:p>
            <a:pPr lvl="2"/>
            <a:r>
              <a:rPr lang="en-US" dirty="0" smtClean="0"/>
              <a:t>Sometimes required, sometimes can be substituted with \</a:t>
            </a:r>
            <a:r>
              <a:rPr lang="en-US" dirty="0" err="1" smtClean="0"/>
              <a:t>n</a:t>
            </a:r>
            <a:r>
              <a:rPr lang="en-US" dirty="0" smtClean="0"/>
              <a:t> or ,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Zenburn 1">
      <a:dk1>
        <a:srgbClr val="DCDCCC"/>
      </a:dk1>
      <a:lt1>
        <a:srgbClr val="262626"/>
      </a:lt1>
      <a:dk2>
        <a:srgbClr val="DCDCCC"/>
      </a:dk2>
      <a:lt2>
        <a:srgbClr val="262626"/>
      </a:lt2>
      <a:accent1>
        <a:srgbClr val="9FAFAF"/>
      </a:accent1>
      <a:accent2>
        <a:srgbClr val="DCA3A3"/>
      </a:accent2>
      <a:accent3>
        <a:srgbClr val="7F9F7F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1096</TotalTime>
  <Words>545</Words>
  <Application>Microsoft Macintosh PowerPoint</Application>
  <PresentationFormat>On-screen Show (4:3)</PresentationFormat>
  <Paragraphs>120</Paragraphs>
  <Slides>18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JavaFX Evaluation using Cognitive Dimensions</vt:lpstr>
      <vt:lpstr>JavaFX</vt:lpstr>
      <vt:lpstr>JavaFX</vt:lpstr>
      <vt:lpstr>JavaFX Targets</vt:lpstr>
      <vt:lpstr>JavaFX Bundles</vt:lpstr>
      <vt:lpstr>Evaluation</vt:lpstr>
      <vt:lpstr>Learning Styles (+)</vt:lpstr>
      <vt:lpstr>JavaFX Syntax</vt:lpstr>
      <vt:lpstr>Consistency (-)</vt:lpstr>
      <vt:lpstr>Consistency</vt:lpstr>
      <vt:lpstr>Penetration (+)</vt:lpstr>
      <vt:lpstr>Abstraction Level (+/-)</vt:lpstr>
      <vt:lpstr>Domain Correspondence (+)</vt:lpstr>
      <vt:lpstr>Work-Step Unit (+)</vt:lpstr>
      <vt:lpstr>Progressive Evaluation (+)</vt:lpstr>
      <vt:lpstr>Role Expressiveness (+)</vt:lpstr>
      <vt:lpstr>Sample application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Online Learning Environments_x001a__x001a_</dc:title>
  <dc:creator>Stephen Oney</dc:creator>
  <cp:lastModifiedBy>Stephen Oney</cp:lastModifiedBy>
  <cp:revision>185</cp:revision>
  <dcterms:created xsi:type="dcterms:W3CDTF">2009-01-21T18:43:32Z</dcterms:created>
  <dcterms:modified xsi:type="dcterms:W3CDTF">2009-01-21T18:57:01Z</dcterms:modified>
</cp:coreProperties>
</file>