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72" r:id="rId12"/>
    <p:sldId id="265" r:id="rId13"/>
    <p:sldId id="267" r:id="rId14"/>
    <p:sldId id="268" r:id="rId15"/>
    <p:sldId id="269" r:id="rId16"/>
    <p:sldId id="270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03" autoAdjust="0"/>
    <p:restoredTop sz="94657" autoAdjust="0"/>
  </p:normalViewPr>
  <p:slideViewPr>
    <p:cSldViewPr snapToObjects="1">
      <p:cViewPr varScale="1">
        <p:scale>
          <a:sx n="126" d="100"/>
          <a:sy n="126" d="100"/>
        </p:scale>
        <p:origin x="-128" y="-4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viewProps" Target="viewProps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theme" Target="theme/theme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presProps" Target="presProps.xml"/><Relationship Id="rId11" Type="http://schemas.openxmlformats.org/officeDocument/2006/relationships/slide" Target="slides/slide10.xml"/><Relationship Id="rId29" Type="http://schemas.openxmlformats.org/officeDocument/2006/relationships/printerSettings" Target="printerSettings/printerSettings1.bin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7DF7261-57BF-9F47-B9BA-8C898D3E8F42}" type="datetimeFigureOut">
              <a:rPr lang="en-US" smtClean="0"/>
              <a:t>1/21/09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192A10-745C-5848-A007-944E9977B62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7261-57BF-9F47-B9BA-8C898D3E8F42}" type="datetimeFigureOut">
              <a:rPr lang="en-US" smtClean="0"/>
              <a:t>1/21/09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92A10-745C-5848-A007-944E9977B6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7DF7261-57BF-9F47-B9BA-8C898D3E8F42}" type="datetimeFigureOut">
              <a:rPr lang="en-US" smtClean="0"/>
              <a:t>1/21/09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7192A10-745C-5848-A007-944E9977B62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7261-57BF-9F47-B9BA-8C898D3E8F42}" type="datetimeFigureOut">
              <a:rPr lang="en-US" smtClean="0"/>
              <a:t>1/21/09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192A10-745C-5848-A007-944E9977B6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7261-57BF-9F47-B9BA-8C898D3E8F42}" type="datetimeFigureOut">
              <a:rPr lang="en-US" smtClean="0"/>
              <a:t>1/21/09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7192A10-745C-5848-A007-944E9977B62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7DF7261-57BF-9F47-B9BA-8C898D3E8F42}" type="datetimeFigureOut">
              <a:rPr lang="en-US" smtClean="0"/>
              <a:t>1/21/09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7192A10-745C-5848-A007-944E9977B62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7DF7261-57BF-9F47-B9BA-8C898D3E8F42}" type="datetimeFigureOut">
              <a:rPr lang="en-US" smtClean="0"/>
              <a:t>1/21/09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7192A10-745C-5848-A007-944E9977B62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7261-57BF-9F47-B9BA-8C898D3E8F42}" type="datetimeFigureOut">
              <a:rPr lang="en-US" smtClean="0"/>
              <a:t>1/21/09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192A10-745C-5848-A007-944E9977B6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7261-57BF-9F47-B9BA-8C898D3E8F42}" type="datetimeFigureOut">
              <a:rPr lang="en-US" smtClean="0"/>
              <a:t>1/21/09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192A10-745C-5848-A007-944E9977B6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F7261-57BF-9F47-B9BA-8C898D3E8F42}" type="datetimeFigureOut">
              <a:rPr lang="en-US" smtClean="0"/>
              <a:t>1/21/09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192A10-745C-5848-A007-944E9977B62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7DF7261-57BF-9F47-B9BA-8C898D3E8F42}" type="datetimeFigureOut">
              <a:rPr lang="en-US" smtClean="0"/>
              <a:t>1/21/09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7192A10-745C-5848-A007-944E9977B62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7DF7261-57BF-9F47-B9BA-8C898D3E8F42}" type="datetimeFigureOut">
              <a:rPr lang="en-US" smtClean="0"/>
              <a:t>1/21/09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7192A10-745C-5848-A007-944E9977B6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cappuccino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Cappuccino &amp; Objective-</a:t>
            </a:r>
            <a:r>
              <a:rPr lang="en-US" dirty="0" err="1" smtClean="0"/>
              <a:t>j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Evaluation Using Cognitive Dimensions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Objective-J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[Code]</a:t>
            </a: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@</a:t>
            </a:r>
            <a:r>
              <a:rPr lang="en-US" dirty="0" smtClean="0">
                <a:solidFill>
                  <a:schemeClr val="tx1"/>
                </a:solidFill>
              </a:rPr>
              <a:t>import  “</a:t>
            </a:r>
            <a:r>
              <a:rPr lang="en-US" dirty="0" err="1" smtClean="0">
                <a:solidFill>
                  <a:schemeClr val="tx1"/>
                </a:solidFill>
              </a:rPr>
              <a:t>Furniture.j</a:t>
            </a:r>
            <a:r>
              <a:rPr lang="en-US" dirty="0" smtClean="0">
                <a:solidFill>
                  <a:schemeClr val="tx1"/>
                </a:solidFill>
              </a:rPr>
              <a:t>”</a:t>
            </a: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@implementation Desk : Furniture</a:t>
            </a: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		{</a:t>
            </a: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		</a:t>
            </a:r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dirty="0" err="1" smtClean="0">
                <a:solidFill>
                  <a:schemeClr val="tx1"/>
                </a:solidFill>
              </a:rPr>
              <a:t>CPString</a:t>
            </a:r>
            <a:r>
              <a:rPr lang="en-US" dirty="0" smtClean="0">
                <a:solidFill>
                  <a:schemeClr val="tx1"/>
                </a:solidFill>
              </a:rPr>
              <a:t> type @</a:t>
            </a:r>
            <a:r>
              <a:rPr lang="en-US" dirty="0" err="1" smtClean="0">
                <a:solidFill>
                  <a:schemeClr val="tx1"/>
                </a:solidFill>
              </a:rPr>
              <a:t>accessors</a:t>
            </a:r>
            <a:r>
              <a:rPr lang="en-US" dirty="0" smtClean="0">
                <a:solidFill>
                  <a:schemeClr val="tx1"/>
                </a:solidFill>
              </a:rPr>
              <a:t>;</a:t>
            </a: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		</a:t>
            </a:r>
            <a:r>
              <a:rPr lang="en-US" dirty="0" smtClean="0">
                <a:solidFill>
                  <a:schemeClr val="tx1"/>
                </a:solidFill>
              </a:rPr>
              <a:t>}</a:t>
            </a: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-(</a:t>
            </a:r>
            <a:r>
              <a:rPr lang="en-US" dirty="0" err="1" smtClean="0">
                <a:solidFill>
                  <a:schemeClr val="tx1"/>
                </a:solidFill>
              </a:rPr>
              <a:t>void)putPapers</a:t>
            </a:r>
            <a:r>
              <a:rPr lang="en-US" dirty="0" smtClean="0">
                <a:solidFill>
                  <a:schemeClr val="tx1"/>
                </a:solidFill>
              </a:rPr>
              <a:t>{</a:t>
            </a:r>
          </a:p>
          <a:p>
            <a:pPr lvl="1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}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en-US" dirty="0" smtClean="0">
                <a:solidFill>
                  <a:srgbClr val="000000"/>
                </a:solidFill>
              </a:rPr>
              <a:t>@</a:t>
            </a:r>
            <a:r>
              <a:rPr lang="en-US" dirty="0" smtClean="0">
                <a:solidFill>
                  <a:srgbClr val="000000"/>
                </a:solidFill>
              </a:rPr>
              <a:t>end</a:t>
            </a:r>
          </a:p>
          <a:p>
            <a:pPr>
              <a:buNone/>
            </a:pPr>
            <a:r>
              <a:rPr lang="en-US" dirty="0" smtClean="0"/>
              <a:t>[/Code]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Dojo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[Code]</a:t>
            </a:r>
          </a:p>
          <a:p>
            <a:pPr lvl="1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dojo.declare</a:t>
            </a:r>
            <a:r>
              <a:rPr lang="en-US" dirty="0" err="1" smtClean="0">
                <a:solidFill>
                  <a:schemeClr val="tx1"/>
                </a:solidFill>
              </a:rPr>
              <a:t>(”Desk</a:t>
            </a:r>
            <a:r>
              <a:rPr lang="en-US" dirty="0" smtClean="0">
                <a:solidFill>
                  <a:schemeClr val="tx1"/>
                </a:solidFill>
              </a:rPr>
              <a:t>"</a:t>
            </a:r>
            <a:r>
              <a:rPr lang="en-US" dirty="0" smtClean="0">
                <a:solidFill>
                  <a:schemeClr val="tx1"/>
                </a:solidFill>
              </a:rPr>
              <a:t>,</a:t>
            </a:r>
            <a:r>
              <a:rPr lang="en-US" dirty="0" smtClean="0">
                <a:solidFill>
                  <a:schemeClr val="tx1"/>
                </a:solidFill>
              </a:rPr>
              <a:t> Furniture,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{</a:t>
            </a: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    constructor: </a:t>
            </a:r>
            <a:r>
              <a:rPr lang="en-US" dirty="0" err="1" smtClean="0">
                <a:solidFill>
                  <a:schemeClr val="tx1"/>
                </a:solidFill>
              </a:rPr>
              <a:t>function</a:t>
            </a:r>
            <a:r>
              <a:rPr lang="en-US" dirty="0" err="1" smtClean="0">
                <a:solidFill>
                  <a:schemeClr val="tx1"/>
                </a:solidFill>
              </a:rPr>
              <a:t>(type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    {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dirty="0" err="1" smtClean="0">
                <a:solidFill>
                  <a:schemeClr val="tx1"/>
                </a:solidFill>
              </a:rPr>
              <a:t>this.type</a:t>
            </a:r>
            <a:r>
              <a:rPr lang="en-US" dirty="0" smtClean="0">
                <a:solidFill>
                  <a:schemeClr val="tx1"/>
                </a:solidFill>
              </a:rPr>
              <a:t>=type	</a:t>
            </a: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	}</a:t>
            </a:r>
            <a:r>
              <a:rPr lang="en-US" dirty="0" smtClean="0">
                <a:solidFill>
                  <a:schemeClr val="tx1"/>
                </a:solidFill>
              </a:rPr>
              <a:t>,</a:t>
            </a: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putPapers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smtClean="0">
                <a:solidFill>
                  <a:schemeClr val="tx1"/>
                </a:solidFill>
              </a:rPr>
              <a:t>function()</a:t>
            </a: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    {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    }</a:t>
            </a: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});</a:t>
            </a:r>
            <a:r>
              <a:rPr lang="en-US" dirty="0" smtClean="0"/>
              <a:t>[/Code]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vs. Prototype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ability to define Classes is superior to the prototypes method in clarity</a:t>
            </a:r>
          </a:p>
          <a:p>
            <a:pPr lvl="1"/>
            <a:r>
              <a:rPr lang="en-US" dirty="0" smtClean="0"/>
              <a:t>Functions are separate from objects</a:t>
            </a:r>
          </a:p>
          <a:p>
            <a:pPr lvl="1"/>
            <a:r>
              <a:rPr lang="en-US" dirty="0" smtClean="0"/>
              <a:t>Static methods are wrapped in classes</a:t>
            </a:r>
          </a:p>
          <a:p>
            <a:pPr lvl="1"/>
            <a:r>
              <a:rPr lang="en-US" dirty="0" smtClean="0"/>
              <a:t>Allows </a:t>
            </a:r>
            <a:r>
              <a:rPr lang="en-US" dirty="0" smtClean="0"/>
              <a:t>for constructs like </a:t>
            </a:r>
            <a:r>
              <a:rPr lang="en-US" dirty="0" err="1" smtClean="0"/>
              <a:t>method_missing</a:t>
            </a:r>
            <a:endParaRPr lang="en-US" dirty="0" smtClean="0"/>
          </a:p>
          <a:p>
            <a:r>
              <a:rPr lang="en-US" dirty="0" smtClean="0"/>
              <a:t>Class extension and modification occur in designated locations, not arbitrarily </a:t>
            </a:r>
            <a:r>
              <a:rPr lang="en-US" dirty="0" err="1" smtClean="0"/>
              <a:t>scatered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Prototyping is instead encapsulated in categories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Ability to append functionality to classes without </a:t>
            </a:r>
            <a:r>
              <a:rPr lang="en-US" dirty="0" err="1" smtClean="0"/>
              <a:t>subclassing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Any class can be the target of Category extension including predefined classes</a:t>
            </a:r>
          </a:p>
          <a:p>
            <a:r>
              <a:rPr lang="en-US" dirty="0" smtClean="0"/>
              <a:t>If a string reversal function was commonly required the </a:t>
            </a:r>
            <a:r>
              <a:rPr lang="en-US" dirty="0" err="1" smtClean="0"/>
              <a:t>CPString</a:t>
            </a:r>
            <a:r>
              <a:rPr lang="en-US" dirty="0" smtClean="0"/>
              <a:t> class could be modified to provide such a method.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Category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[</a:t>
            </a:r>
            <a:r>
              <a:rPr lang="en-US" dirty="0" smtClean="0">
                <a:solidFill>
                  <a:schemeClr val="bg1"/>
                </a:solidFill>
              </a:rPr>
              <a:t>Code]</a:t>
            </a: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</a:rPr>
              <a:t>@</a:t>
            </a:r>
            <a:r>
              <a:rPr lang="en-US" dirty="0" smtClean="0">
                <a:solidFill>
                  <a:srgbClr val="000000"/>
                </a:solidFill>
              </a:rPr>
              <a:t>import &lt;Foundation/</a:t>
            </a:r>
            <a:r>
              <a:rPr lang="en-US" dirty="0" err="1" smtClean="0">
                <a:solidFill>
                  <a:srgbClr val="000000"/>
                </a:solidFill>
              </a:rPr>
              <a:t>CPString.j</a:t>
            </a:r>
            <a:r>
              <a:rPr lang="en-US" dirty="0" smtClean="0">
                <a:solidFill>
                  <a:srgbClr val="000000"/>
                </a:solidFill>
              </a:rPr>
              <a:t>&gt; </a:t>
            </a: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</a:rPr>
              <a:t>@implementation </a:t>
            </a:r>
            <a:r>
              <a:rPr lang="en-US" dirty="0" err="1" smtClean="0">
                <a:solidFill>
                  <a:srgbClr val="000000"/>
                </a:solidFill>
              </a:rPr>
              <a:t>CPString</a:t>
            </a:r>
            <a:r>
              <a:rPr lang="en-US" dirty="0" smtClean="0">
                <a:solidFill>
                  <a:srgbClr val="000000"/>
                </a:solidFill>
              </a:rPr>
              <a:t> (Reversing) //class  (Category)</a:t>
            </a: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</a:rPr>
              <a:t> - (</a:t>
            </a:r>
            <a:r>
              <a:rPr lang="en-US" dirty="0" err="1" smtClean="0">
                <a:solidFill>
                  <a:srgbClr val="000000"/>
                </a:solidFill>
              </a:rPr>
              <a:t>CPString)reverse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</a:rPr>
              <a:t>{</a:t>
            </a:r>
          </a:p>
          <a:p>
            <a:pPr>
              <a:buNone/>
            </a:pPr>
            <a:r>
              <a:rPr lang="en-US" dirty="0" err="1" smtClean="0">
                <a:solidFill>
                  <a:srgbClr val="000000"/>
                </a:solidFill>
              </a:rPr>
              <a:t>var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reversedString</a:t>
            </a:r>
            <a:r>
              <a:rPr lang="en-US" dirty="0" smtClean="0">
                <a:solidFill>
                  <a:srgbClr val="000000"/>
                </a:solidFill>
              </a:rPr>
              <a:t> = "", index = [self length]; </a:t>
            </a:r>
          </a:p>
          <a:p>
            <a:pPr>
              <a:buNone/>
            </a:pPr>
            <a:r>
              <a:rPr lang="en-US" dirty="0" err="1" smtClean="0">
                <a:solidFill>
                  <a:srgbClr val="000000"/>
                </a:solidFill>
              </a:rPr>
              <a:t>while(index</a:t>
            </a:r>
            <a:r>
              <a:rPr lang="en-US" dirty="0" smtClean="0">
                <a:solidFill>
                  <a:srgbClr val="000000"/>
                </a:solidFill>
              </a:rPr>
              <a:t>--) </a:t>
            </a:r>
            <a:r>
              <a:rPr lang="en-US" dirty="0" err="1" smtClean="0">
                <a:solidFill>
                  <a:srgbClr val="000000"/>
                </a:solidFill>
              </a:rPr>
              <a:t>reversedString</a:t>
            </a:r>
            <a:r>
              <a:rPr lang="en-US" dirty="0" smtClean="0">
                <a:solidFill>
                  <a:srgbClr val="000000"/>
                </a:solidFill>
              </a:rPr>
              <a:t> += [self </a:t>
            </a:r>
            <a:r>
              <a:rPr lang="en-US" dirty="0" err="1" smtClean="0">
                <a:solidFill>
                  <a:srgbClr val="000000"/>
                </a:solidFill>
              </a:rPr>
              <a:t>characterAtIndex</a:t>
            </a:r>
            <a:r>
              <a:rPr lang="en-US" dirty="0" smtClean="0">
                <a:solidFill>
                  <a:srgbClr val="000000"/>
                </a:solidFill>
              </a:rPr>
              <a:t>: index]; </a:t>
            </a: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</a:rPr>
              <a:t>return </a:t>
            </a:r>
            <a:r>
              <a:rPr lang="en-US" dirty="0" err="1" smtClean="0">
                <a:solidFill>
                  <a:srgbClr val="000000"/>
                </a:solidFill>
              </a:rPr>
              <a:t>reversedString</a:t>
            </a:r>
            <a:r>
              <a:rPr lang="en-US" dirty="0" smtClean="0">
                <a:solidFill>
                  <a:srgbClr val="000000"/>
                </a:solidFill>
              </a:rPr>
              <a:t>; </a:t>
            </a: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</a:rPr>
              <a:t>}</a:t>
            </a: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</a:rPr>
              <a:t>@end</a:t>
            </a:r>
          </a:p>
          <a:p>
            <a:pPr>
              <a:buNone/>
            </a:pPr>
            <a:r>
              <a:rPr lang="en-US" dirty="0" err="1" smtClean="0">
                <a:solidFill>
                  <a:srgbClr val="000000"/>
                </a:solidFill>
              </a:rPr>
              <a:t>var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myString</a:t>
            </a:r>
            <a:r>
              <a:rPr lang="en-US" dirty="0" smtClean="0">
                <a:solidFill>
                  <a:srgbClr val="000000"/>
                </a:solidFill>
              </a:rPr>
              <a:t>= “12345”;</a:t>
            </a:r>
          </a:p>
          <a:p>
            <a:pPr>
              <a:buNone/>
            </a:pPr>
            <a:r>
              <a:rPr lang="en-US" dirty="0" err="1" smtClean="0">
                <a:solidFill>
                  <a:srgbClr val="000000"/>
                </a:solidFill>
              </a:rPr>
              <a:t>alert([myString</a:t>
            </a:r>
            <a:r>
              <a:rPr lang="en-US" dirty="0" smtClean="0">
                <a:solidFill>
                  <a:srgbClr val="000000"/>
                </a:solidFill>
              </a:rPr>
              <a:t> reverse]); //alerts “54321</a:t>
            </a:r>
            <a:r>
              <a:rPr lang="en-US" dirty="0" smtClean="0">
                <a:solidFill>
                  <a:srgbClr val="000000"/>
                </a:solidFill>
              </a:rPr>
              <a:t>”</a:t>
            </a:r>
          </a:p>
          <a:p>
            <a:pPr>
              <a:buNone/>
            </a:pPr>
            <a:r>
              <a:rPr lang="en-US" dirty="0" smtClean="0">
                <a:solidFill>
                  <a:srgbClr val="FFFFFF"/>
                </a:solidFill>
              </a:rPr>
              <a:t>[/Code]</a:t>
            </a:r>
          </a:p>
          <a:p>
            <a:pPr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Hard to debug</a:t>
            </a:r>
          </a:p>
          <a:p>
            <a:pPr lvl="1"/>
            <a:r>
              <a:rPr lang="en-US" dirty="0" smtClean="0"/>
              <a:t>Error line numbers are typically not correct due to library abstraction</a:t>
            </a:r>
          </a:p>
          <a:p>
            <a:r>
              <a:rPr lang="en-US" dirty="0" smtClean="0"/>
              <a:t>Same as JavaScript in terms of Progressive Evaluation</a:t>
            </a:r>
          </a:p>
          <a:p>
            <a:pPr lvl="1"/>
            <a:r>
              <a:rPr lang="en-US" dirty="0" smtClean="0"/>
              <a:t>Simply requires a browser refresh to view new changes</a:t>
            </a:r>
          </a:p>
          <a:p>
            <a:r>
              <a:rPr lang="en-US" dirty="0" smtClean="0"/>
              <a:t>Syntax lends itself to easy code highlighting and suggestion</a:t>
            </a:r>
          </a:p>
          <a:p>
            <a:pPr lvl="2"/>
            <a:r>
              <a:rPr lang="en-US" dirty="0" err="1" smtClean="0"/>
              <a:t>Textmate</a:t>
            </a:r>
            <a:r>
              <a:rPr lang="en-US" dirty="0" smtClean="0"/>
              <a:t> </a:t>
            </a:r>
            <a:r>
              <a:rPr lang="en-US" dirty="0" err="1" smtClean="0"/>
              <a:t>p</a:t>
            </a:r>
            <a:r>
              <a:rPr lang="en-US" dirty="0" err="1" smtClean="0"/>
              <a:t>lugin</a:t>
            </a:r>
            <a:r>
              <a:rPr lang="en-US" dirty="0" smtClean="0"/>
              <a:t> available from website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Intro</a:t>
            </a:r>
          </a:p>
          <a:p>
            <a:r>
              <a:rPr lang="en-US" sz="3600" dirty="0" smtClean="0"/>
              <a:t>Objective-J</a:t>
            </a:r>
          </a:p>
          <a:p>
            <a:pPr>
              <a:buClr>
                <a:schemeClr val="accent5"/>
              </a:buClr>
            </a:pPr>
            <a:r>
              <a:rPr lang="en-US" sz="3600" dirty="0" smtClean="0">
                <a:solidFill>
                  <a:schemeClr val="accent5"/>
                </a:solidFill>
              </a:rPr>
              <a:t>Cappuccino</a:t>
            </a:r>
          </a:p>
          <a:p>
            <a:r>
              <a:rPr lang="en-US" sz="3600" dirty="0" smtClean="0"/>
              <a:t>Cognitive Dimensions</a:t>
            </a:r>
          </a:p>
          <a:p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Objective-J and Cappuccino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Obj</a:t>
            </a:r>
            <a:r>
              <a:rPr lang="en-US" dirty="0" smtClean="0"/>
              <a:t>-J stands alone without Cappuccino as a new library for JavaScript</a:t>
            </a:r>
            <a:endParaRPr lang="en-US" dirty="0" smtClean="0"/>
          </a:p>
          <a:p>
            <a:r>
              <a:rPr lang="en-US" dirty="0" err="1" smtClean="0"/>
              <a:t>Obj</a:t>
            </a:r>
            <a:r>
              <a:rPr lang="en-US" dirty="0" smtClean="0"/>
              <a:t>-J developed for Cappuccino</a:t>
            </a:r>
          </a:p>
          <a:p>
            <a:r>
              <a:rPr lang="en-US" dirty="0" smtClean="0"/>
              <a:t>Cappuccino Framework built on Objective-J </a:t>
            </a:r>
          </a:p>
          <a:p>
            <a:pPr lvl="1"/>
            <a:r>
              <a:rPr lang="en-US" dirty="0" smtClean="0"/>
              <a:t>Creates a “</a:t>
            </a:r>
            <a:r>
              <a:rPr lang="en-US" dirty="0" err="1" smtClean="0"/>
              <a:t>WebDK</a:t>
            </a:r>
            <a:r>
              <a:rPr lang="en-US" dirty="0" smtClean="0"/>
              <a:t>” for advanced web based applications.</a:t>
            </a:r>
          </a:p>
          <a:p>
            <a:pPr lvl="1"/>
            <a:r>
              <a:rPr lang="en-US" dirty="0" smtClean="0"/>
              <a:t>Attempts to bridge the gap between web and desktop development with minimal effort</a:t>
            </a:r>
          </a:p>
          <a:p>
            <a:pPr lvl="2"/>
            <a:r>
              <a:rPr lang="en-US" dirty="0" smtClean="0"/>
              <a:t>Low Abstraction Barrier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Cappuccino vs. Web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Web development</a:t>
            </a:r>
          </a:p>
          <a:p>
            <a:pPr lvl="1"/>
            <a:r>
              <a:rPr lang="en-US" dirty="0" smtClean="0"/>
              <a:t>HTML</a:t>
            </a:r>
          </a:p>
          <a:p>
            <a:pPr lvl="1"/>
            <a:r>
              <a:rPr lang="en-US" dirty="0" smtClean="0"/>
              <a:t>CSS</a:t>
            </a:r>
          </a:p>
          <a:p>
            <a:pPr lvl="1"/>
            <a:r>
              <a:rPr lang="en-US" dirty="0" smtClean="0"/>
              <a:t>JS / JS DOM API</a:t>
            </a:r>
          </a:p>
          <a:p>
            <a:pPr lvl="1"/>
            <a:r>
              <a:rPr lang="en-US" dirty="0" smtClean="0"/>
              <a:t>…</a:t>
            </a:r>
          </a:p>
          <a:p>
            <a:r>
              <a:rPr lang="en-US" dirty="0" smtClean="0"/>
              <a:t>Cappuccino</a:t>
            </a:r>
          </a:p>
          <a:p>
            <a:pPr lvl="1"/>
            <a:r>
              <a:rPr lang="en-US" dirty="0" smtClean="0"/>
              <a:t>Abstracts Hard Mental Operations </a:t>
            </a:r>
          </a:p>
          <a:p>
            <a:pPr lvl="2"/>
            <a:r>
              <a:rPr lang="en-US" dirty="0" smtClean="0"/>
              <a:t>You never touch the DOM or code a line of CSS</a:t>
            </a:r>
          </a:p>
          <a:p>
            <a:pPr lvl="1"/>
            <a:r>
              <a:rPr lang="en-US" dirty="0" smtClean="0"/>
              <a:t>Removes render decisions and handles all browsers without redundant code on your part.</a:t>
            </a:r>
          </a:p>
          <a:p>
            <a:pPr lvl="2"/>
            <a:r>
              <a:rPr lang="en-US" dirty="0" smtClean="0"/>
              <a:t>IE 6&amp;7, </a:t>
            </a:r>
            <a:r>
              <a:rPr lang="en-US" dirty="0" err="1" smtClean="0"/>
              <a:t>Firefox</a:t>
            </a:r>
            <a:r>
              <a:rPr lang="en-US" dirty="0" smtClean="0"/>
              <a:t> 2&amp;3, Safari 3 / </a:t>
            </a:r>
            <a:r>
              <a:rPr lang="en-US" dirty="0" err="1" smtClean="0"/>
              <a:t>Webkit</a:t>
            </a:r>
            <a:r>
              <a:rPr lang="en-US" dirty="0" smtClean="0"/>
              <a:t>, Google Chrome, Opera…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Library: to name a few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Has 96 predefined classes.</a:t>
            </a:r>
          </a:p>
          <a:p>
            <a:pPr lvl="1"/>
            <a:r>
              <a:rPr lang="en-US" dirty="0" err="1" smtClean="0"/>
              <a:t>CPButton</a:t>
            </a:r>
            <a:endParaRPr lang="en-US" dirty="0" smtClean="0"/>
          </a:p>
          <a:p>
            <a:pPr lvl="1"/>
            <a:r>
              <a:rPr lang="en-US" dirty="0" err="1" smtClean="0"/>
              <a:t>CPDictionary</a:t>
            </a:r>
            <a:endParaRPr lang="en-US" dirty="0" smtClean="0"/>
          </a:p>
          <a:p>
            <a:pPr lvl="1"/>
            <a:r>
              <a:rPr lang="en-US" dirty="0" err="1" smtClean="0"/>
              <a:t>CPMenu</a:t>
            </a:r>
            <a:endParaRPr lang="en-US" dirty="0" smtClean="0"/>
          </a:p>
          <a:p>
            <a:r>
              <a:rPr lang="en-US" dirty="0" smtClean="0"/>
              <a:t>Offers several functional classes</a:t>
            </a:r>
          </a:p>
          <a:p>
            <a:pPr lvl="1"/>
            <a:r>
              <a:rPr lang="en-US" dirty="0" err="1" smtClean="0"/>
              <a:t>CAAnimation</a:t>
            </a:r>
            <a:endParaRPr lang="en-US" dirty="0" smtClean="0"/>
          </a:p>
          <a:p>
            <a:pPr lvl="2"/>
            <a:r>
              <a:rPr lang="en-US" dirty="0" smtClean="0"/>
              <a:t>Provides timing and transition effects</a:t>
            </a:r>
          </a:p>
          <a:p>
            <a:pPr lvl="1"/>
            <a:r>
              <a:rPr lang="en-US" dirty="0" err="1" smtClean="0"/>
              <a:t>CALayer</a:t>
            </a:r>
            <a:endParaRPr lang="en-US" dirty="0" smtClean="0"/>
          </a:p>
          <a:p>
            <a:pPr lvl="2"/>
            <a:r>
              <a:rPr lang="en-US" dirty="0" smtClean="0"/>
              <a:t>Enables image manipulation through affine transformations </a:t>
            </a:r>
          </a:p>
          <a:p>
            <a:pPr lvl="2"/>
            <a:r>
              <a:rPr lang="en-US" dirty="0" smtClean="0"/>
              <a:t>Transparency, dependent children layers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5"/>
              </a:buClr>
            </a:pPr>
            <a:r>
              <a:rPr lang="en-US" sz="3600" dirty="0" smtClean="0">
                <a:solidFill>
                  <a:schemeClr val="accent5"/>
                </a:solidFill>
              </a:rPr>
              <a:t>Intro</a:t>
            </a:r>
          </a:p>
          <a:p>
            <a:r>
              <a:rPr lang="en-US" sz="3600" dirty="0" smtClean="0"/>
              <a:t>Objective-J</a:t>
            </a:r>
          </a:p>
          <a:p>
            <a:r>
              <a:rPr lang="en-US" sz="3600" dirty="0" smtClean="0"/>
              <a:t>Cappuccino</a:t>
            </a:r>
          </a:p>
          <a:p>
            <a:r>
              <a:rPr lang="en-US" sz="3600" dirty="0" smtClean="0"/>
              <a:t>Cognitive Dimensions</a:t>
            </a:r>
          </a:p>
          <a:p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One line to create application window</a:t>
            </a:r>
          </a:p>
          <a:p>
            <a:pPr lvl="1"/>
            <a:r>
              <a:rPr lang="en-US" dirty="0" smtClean="0"/>
              <a:t>Treats browser as a “bridge” akin to a window managers role.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Style and size</a:t>
            </a:r>
          </a:p>
          <a:p>
            <a:pPr lvl="1"/>
            <a:r>
              <a:rPr lang="en-US" dirty="0" smtClean="0"/>
              <a:t>Designs layout through resizing masks</a:t>
            </a:r>
          </a:p>
          <a:p>
            <a:r>
              <a:rPr lang="en-US" dirty="0" smtClean="0"/>
              <a:t>Maintains a decent balance of terse vs. diffuse code</a:t>
            </a:r>
          </a:p>
          <a:p>
            <a:r>
              <a:rPr lang="en-US" dirty="0" smtClean="0"/>
              <a:t>Nomenclature accurately describes function.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[</a:t>
            </a:r>
            <a:r>
              <a:rPr lang="en-US" dirty="0" smtClean="0">
                <a:solidFill>
                  <a:schemeClr val="bg1"/>
                </a:solidFill>
              </a:rPr>
              <a:t>Code]</a:t>
            </a: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//create new window </a:t>
            </a:r>
          </a:p>
          <a:p>
            <a:pPr>
              <a:buNone/>
            </a:pPr>
            <a:r>
              <a:rPr lang="en-US" dirty="0" err="1" smtClean="0">
                <a:solidFill>
                  <a:schemeClr val="tx1"/>
                </a:solidFill>
              </a:rPr>
              <a:t>Var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theWindow</a:t>
            </a:r>
            <a:r>
              <a:rPr lang="en-US" dirty="0" smtClean="0">
                <a:solidFill>
                  <a:schemeClr val="tx1"/>
                </a:solidFill>
              </a:rPr>
              <a:t>=</a:t>
            </a:r>
            <a:r>
              <a:rPr lang="en-US" dirty="0" smtClean="0">
                <a:solidFill>
                  <a:schemeClr val="tx1"/>
                </a:solidFill>
              </a:rPr>
              <a:t>[[</a:t>
            </a:r>
            <a:r>
              <a:rPr lang="en-US" dirty="0" err="1" smtClean="0">
                <a:solidFill>
                  <a:schemeClr val="tx1"/>
                </a:solidFill>
              </a:rPr>
              <a:t>CPWindow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alloc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 err="1" smtClean="0">
                <a:solidFill>
                  <a:schemeClr val="tx1"/>
                </a:solidFill>
              </a:rPr>
              <a:t>initWithContentRect:CGRectMakeZero</a:t>
            </a:r>
            <a:r>
              <a:rPr lang="en-US" dirty="0" smtClean="0">
                <a:solidFill>
                  <a:schemeClr val="tx1"/>
                </a:solidFill>
              </a:rPr>
              <a:t>() </a:t>
            </a:r>
            <a:r>
              <a:rPr lang="en-US" dirty="0" err="1" smtClean="0">
                <a:solidFill>
                  <a:schemeClr val="tx1"/>
                </a:solidFill>
              </a:rPr>
              <a:t>styleMask:CPBorderlessBridgeWindowMask</a:t>
            </a:r>
            <a:r>
              <a:rPr lang="en-US" dirty="0" smtClean="0">
                <a:solidFill>
                  <a:schemeClr val="tx1"/>
                </a:solidFill>
              </a:rPr>
              <a:t>], </a:t>
            </a:r>
            <a:r>
              <a:rPr lang="en-US" dirty="0" err="1" smtClean="0">
                <a:solidFill>
                  <a:schemeClr val="tx1"/>
                </a:solidFill>
              </a:rPr>
              <a:t>contentView</a:t>
            </a:r>
            <a:r>
              <a:rPr lang="en-US" dirty="0" smtClean="0">
                <a:solidFill>
                  <a:schemeClr val="tx1"/>
                </a:solidFill>
              </a:rPr>
              <a:t> = [</a:t>
            </a:r>
            <a:r>
              <a:rPr lang="en-US" dirty="0" err="1" smtClean="0">
                <a:solidFill>
                  <a:schemeClr val="tx1"/>
                </a:solidFill>
              </a:rPr>
              <a:t>theWindow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contentView</a:t>
            </a:r>
            <a:r>
              <a:rPr lang="en-US" dirty="0" smtClean="0">
                <a:solidFill>
                  <a:schemeClr val="tx1"/>
                </a:solidFill>
              </a:rPr>
              <a:t>];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//Set a buttons resize mask</a:t>
            </a: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[button </a:t>
            </a:r>
            <a:r>
              <a:rPr lang="en-US" dirty="0" err="1" smtClean="0">
                <a:solidFill>
                  <a:schemeClr val="tx1"/>
                </a:solidFill>
              </a:rPr>
              <a:t>setAutoresizingMask:CPViewMinXMargin</a:t>
            </a:r>
            <a:r>
              <a:rPr lang="en-US" dirty="0" smtClean="0">
                <a:solidFill>
                  <a:schemeClr val="tx1"/>
                </a:solidFill>
              </a:rPr>
              <a:t> | </a:t>
            </a:r>
            <a:r>
              <a:rPr lang="en-US" dirty="0" err="1" smtClean="0">
                <a:solidFill>
                  <a:schemeClr val="tx1"/>
                </a:solidFill>
              </a:rPr>
              <a:t>CPViewMaxXMargin</a:t>
            </a:r>
            <a:r>
              <a:rPr lang="en-US" dirty="0" smtClean="0">
                <a:solidFill>
                  <a:schemeClr val="tx1"/>
                </a:solidFill>
              </a:rPr>
              <a:t> | </a:t>
            </a:r>
            <a:r>
              <a:rPr lang="en-US" dirty="0" err="1" smtClean="0">
                <a:solidFill>
                  <a:schemeClr val="tx1"/>
                </a:solidFill>
              </a:rPr>
              <a:t>CPViewMinYMargin</a:t>
            </a:r>
            <a:r>
              <a:rPr lang="en-US" dirty="0" smtClean="0">
                <a:solidFill>
                  <a:schemeClr val="tx1"/>
                </a:solidFill>
              </a:rPr>
              <a:t> | </a:t>
            </a:r>
            <a:r>
              <a:rPr lang="en-US" dirty="0" err="1" smtClean="0">
                <a:solidFill>
                  <a:schemeClr val="tx1"/>
                </a:solidFill>
              </a:rPr>
              <a:t>CPViewMaxYMargin</a:t>
            </a:r>
            <a:r>
              <a:rPr lang="en-US" dirty="0" smtClean="0">
                <a:solidFill>
                  <a:schemeClr val="tx1"/>
                </a:solidFill>
              </a:rPr>
              <a:t>];</a:t>
            </a:r>
          </a:p>
          <a:p>
            <a:pPr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FFFF"/>
                </a:solidFill>
              </a:rPr>
              <a:t>[/Code]</a:t>
            </a:r>
          </a:p>
          <a:p>
            <a:pPr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Hooks and events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Cappuccino uses a target/action style for defining behavior</a:t>
            </a:r>
          </a:p>
          <a:p>
            <a:pPr lvl="1"/>
            <a:r>
              <a:rPr lang="en-US" dirty="0" smtClean="0"/>
              <a:t>[button </a:t>
            </a:r>
            <a:r>
              <a:rPr lang="en-US" dirty="0" err="1" smtClean="0"/>
              <a:t>setTarget</a:t>
            </a:r>
            <a:r>
              <a:rPr lang="en-US" dirty="0" smtClean="0"/>
              <a:t>: </a:t>
            </a:r>
            <a:r>
              <a:rPr lang="en-US" dirty="0" err="1" smtClean="0"/>
              <a:t>theTarget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[button </a:t>
            </a:r>
            <a:r>
              <a:rPr lang="en-US" dirty="0" err="1" smtClean="0"/>
              <a:t>setAction:@selector(theMethod</a:t>
            </a:r>
            <a:r>
              <a:rPr lang="en-US" dirty="0" smtClean="0"/>
              <a:t>:)];</a:t>
            </a:r>
          </a:p>
          <a:p>
            <a:r>
              <a:rPr lang="en-US" dirty="0" smtClean="0"/>
              <a:t>Both target and action can be dynamically assigned.</a:t>
            </a:r>
          </a:p>
          <a:p>
            <a:r>
              <a:rPr lang="en-US" dirty="0" smtClean="0"/>
              <a:t>Can become a Visibility issue if not well defined.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Undo/Redo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Cappuccino’s high level functionality is awesome.</a:t>
            </a:r>
          </a:p>
          <a:p>
            <a:r>
              <a:rPr lang="en-US" dirty="0" err="1" smtClean="0"/>
              <a:t>Nativly</a:t>
            </a:r>
            <a:r>
              <a:rPr lang="en-US" dirty="0" smtClean="0"/>
              <a:t> supports Undo/Redo through </a:t>
            </a:r>
            <a:r>
              <a:rPr lang="en-US" dirty="0" err="1" smtClean="0"/>
              <a:t>CPUndoManager</a:t>
            </a:r>
            <a:endParaRPr lang="en-US" dirty="0" smtClean="0"/>
          </a:p>
          <a:p>
            <a:r>
              <a:rPr lang="en-US" dirty="0" smtClean="0"/>
              <a:t>Any action is a valid candidate.  </a:t>
            </a:r>
          </a:p>
          <a:p>
            <a:r>
              <a:rPr lang="en-US" dirty="0" smtClean="0"/>
              <a:t>Each window is assigned an instance of </a:t>
            </a:r>
            <a:r>
              <a:rPr lang="en-US" dirty="0" err="1" smtClean="0"/>
              <a:t>CPUndoManager</a:t>
            </a:r>
            <a:r>
              <a:rPr lang="en-US" dirty="0" smtClean="0"/>
              <a:t> so each window defaults to have independent action stacks.</a:t>
            </a:r>
          </a:p>
          <a:p>
            <a:r>
              <a:rPr lang="en-US" dirty="0" err="1" smtClean="0"/>
              <a:t>CPUndoManager</a:t>
            </a:r>
            <a:r>
              <a:rPr lang="en-US" dirty="0" smtClean="0"/>
              <a:t> can be both </a:t>
            </a:r>
            <a:r>
              <a:rPr lang="en-US" dirty="0" err="1" smtClean="0"/>
              <a:t>subclassed</a:t>
            </a:r>
            <a:r>
              <a:rPr lang="en-US" dirty="0" smtClean="0"/>
              <a:t> or extended through categories allowing custom undo/redo actions </a:t>
            </a:r>
          </a:p>
          <a:p>
            <a:r>
              <a:rPr lang="en-US" dirty="0" smtClean="0"/>
              <a:t>Adding undo and redo requires a single line of code</a:t>
            </a:r>
            <a:endParaRPr lang="en-US" dirty="0" smtClean="0"/>
          </a:p>
          <a:p>
            <a:r>
              <a:rPr lang="en-US" dirty="0" smtClean="0"/>
              <a:t>The manager’s logic determines if the action is a pop (redo) or push (undo) event.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Undo/Redo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[</a:t>
            </a:r>
            <a:r>
              <a:rPr lang="en-US" dirty="0" smtClean="0">
                <a:solidFill>
                  <a:schemeClr val="bg1"/>
                </a:solidFill>
              </a:rPr>
              <a:t>Code]</a:t>
            </a: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</a:rPr>
              <a:t>-(void) </a:t>
            </a:r>
            <a:r>
              <a:rPr lang="en-US" dirty="0" err="1" smtClean="0">
                <a:solidFill>
                  <a:srgbClr val="000000"/>
                </a:solidFill>
              </a:rPr>
              <a:t>editText</a:t>
            </a:r>
            <a:r>
              <a:rPr lang="en-US" dirty="0" err="1" smtClean="0">
                <a:solidFill>
                  <a:srgbClr val="000000"/>
                </a:solidFill>
                <a:sym typeface="Wingdings"/>
              </a:rPr>
              <a:t>:(CPString</a:t>
            </a:r>
            <a:r>
              <a:rPr lang="en-US" dirty="0" smtClean="0">
                <a:solidFill>
                  <a:srgbClr val="000000"/>
                </a:solidFill>
                <a:sym typeface="Wingdings"/>
              </a:rPr>
              <a:t>) </a:t>
            </a:r>
            <a:r>
              <a:rPr lang="en-US" dirty="0" err="1" smtClean="0">
                <a:solidFill>
                  <a:srgbClr val="000000"/>
                </a:solidFill>
                <a:sym typeface="Wingdings"/>
              </a:rPr>
              <a:t>newText</a:t>
            </a:r>
            <a:r>
              <a:rPr lang="en-US" dirty="0" smtClean="0">
                <a:solidFill>
                  <a:srgbClr val="000000"/>
                </a:solidFill>
                <a:sym typeface="Wingdings"/>
              </a:rPr>
              <a:t>{</a:t>
            </a: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  <a:sym typeface="Wingdings"/>
              </a:rPr>
              <a:t>	//Set up undo</a:t>
            </a: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  <a:sym typeface="Wingdings"/>
              </a:rPr>
              <a:t>	</a:t>
            </a:r>
            <a:r>
              <a:rPr lang="en-US" dirty="0" smtClean="0">
                <a:solidFill>
                  <a:srgbClr val="000000"/>
                </a:solidFill>
                <a:sym typeface="Wingdings"/>
              </a:rPr>
              <a:t>[[[self window] </a:t>
            </a:r>
            <a:r>
              <a:rPr lang="en-US" dirty="0" err="1" smtClean="0">
                <a:solidFill>
                  <a:srgbClr val="000000"/>
                </a:solidFill>
                <a:sym typeface="Wingdings"/>
              </a:rPr>
              <a:t>undoManager</a:t>
            </a:r>
            <a:r>
              <a:rPr lang="en-US" dirty="0" smtClean="0">
                <a:solidFill>
                  <a:srgbClr val="000000"/>
                </a:solidFill>
                <a:sym typeface="Wingdings"/>
              </a:rPr>
              <a:t>]</a:t>
            </a: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  <a:sym typeface="Wingdings"/>
              </a:rPr>
              <a:t>		</a:t>
            </a:r>
            <a:r>
              <a:rPr lang="en-US" dirty="0" err="1" smtClean="0">
                <a:solidFill>
                  <a:srgbClr val="000000"/>
                </a:solidFill>
                <a:sym typeface="Wingdings"/>
              </a:rPr>
              <a:t>registerUndoWithTarget:self</a:t>
            </a:r>
            <a:endParaRPr lang="en-US" dirty="0" smtClean="0">
              <a:solidFill>
                <a:srgbClr val="000000"/>
              </a:solidFill>
              <a:sym typeface="Wingdings"/>
            </a:endParaRP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  <a:sym typeface="Wingdings"/>
              </a:rPr>
              <a:t>		</a:t>
            </a:r>
            <a:r>
              <a:rPr lang="en-US" dirty="0" err="1" smtClean="0">
                <a:solidFill>
                  <a:srgbClr val="000000"/>
                </a:solidFill>
                <a:sym typeface="Wingdings"/>
              </a:rPr>
              <a:t>selector:@selector(editText</a:t>
            </a:r>
            <a:r>
              <a:rPr lang="en-US" dirty="0" smtClean="0">
                <a:solidFill>
                  <a:srgbClr val="000000"/>
                </a:solidFill>
                <a:sym typeface="Wingdings"/>
              </a:rPr>
              <a:t>:)</a:t>
            </a: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  <a:sym typeface="Wingdings"/>
              </a:rPr>
              <a:t>		</a:t>
            </a:r>
            <a:r>
              <a:rPr lang="en-US" dirty="0" err="1" smtClean="0">
                <a:solidFill>
                  <a:srgbClr val="000000"/>
                </a:solidFill>
                <a:sym typeface="Wingdings"/>
              </a:rPr>
              <a:t>object:newText</a:t>
            </a:r>
            <a:r>
              <a:rPr lang="en-US" dirty="0" smtClean="0">
                <a:solidFill>
                  <a:srgbClr val="000000"/>
                </a:solidFill>
                <a:sym typeface="Wingdings"/>
              </a:rPr>
              <a:t>];</a:t>
            </a: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  <a:sym typeface="Wingdings"/>
              </a:rPr>
              <a:t>	//Execute rest of method</a:t>
            </a: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  <a:sym typeface="Wingdings"/>
              </a:rPr>
              <a:t>	</a:t>
            </a:r>
            <a:r>
              <a:rPr lang="en-US" dirty="0" err="1" smtClean="0">
                <a:solidFill>
                  <a:srgbClr val="000000"/>
                </a:solidFill>
                <a:sym typeface="Wingdings"/>
              </a:rPr>
              <a:t>oldText</a:t>
            </a:r>
            <a:r>
              <a:rPr lang="en-US" dirty="0" smtClean="0">
                <a:solidFill>
                  <a:srgbClr val="000000"/>
                </a:solidFill>
                <a:sym typeface="Wingdings"/>
              </a:rPr>
              <a:t>=</a:t>
            </a:r>
            <a:r>
              <a:rPr lang="en-US" dirty="0" err="1" smtClean="0">
                <a:solidFill>
                  <a:srgbClr val="000000"/>
                </a:solidFill>
                <a:sym typeface="Wingdings"/>
              </a:rPr>
              <a:t>newText</a:t>
            </a:r>
            <a:r>
              <a:rPr lang="en-US" dirty="0" smtClean="0">
                <a:solidFill>
                  <a:srgbClr val="000000"/>
                </a:solidFill>
                <a:sym typeface="Wingdings"/>
              </a:rPr>
              <a:t>;</a:t>
            </a: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  <a:sym typeface="Wingdings"/>
              </a:rPr>
              <a:t>}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FFFF"/>
                </a:solidFill>
              </a:rPr>
              <a:t>[/Code]</a:t>
            </a:r>
          </a:p>
          <a:p>
            <a:pPr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0000"/>
                </a:solidFill>
              </a:rPr>
              <a:t>Intro</a:t>
            </a:r>
          </a:p>
          <a:p>
            <a:r>
              <a:rPr lang="en-US" sz="3600" dirty="0" smtClean="0"/>
              <a:t>Objective-J</a:t>
            </a:r>
          </a:p>
          <a:p>
            <a:r>
              <a:rPr lang="en-US" sz="3600" dirty="0" smtClean="0"/>
              <a:t>Cappuccino</a:t>
            </a:r>
          </a:p>
          <a:p>
            <a:pPr>
              <a:buClr>
                <a:schemeClr val="accent5"/>
              </a:buClr>
            </a:pPr>
            <a:r>
              <a:rPr lang="en-US" sz="3600" dirty="0" smtClean="0">
                <a:solidFill>
                  <a:schemeClr val="accent5"/>
                </a:solidFill>
              </a:rPr>
              <a:t>Cognitive Dimensions</a:t>
            </a:r>
          </a:p>
          <a:p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Reflections on CD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Useful ideas to keep in mind</a:t>
            </a:r>
          </a:p>
          <a:p>
            <a:pPr lvl="1"/>
            <a:r>
              <a:rPr lang="en-US" dirty="0" smtClean="0"/>
              <a:t>Some of the dimensions are extremely relevant</a:t>
            </a:r>
          </a:p>
          <a:p>
            <a:pPr lvl="2"/>
            <a:r>
              <a:rPr lang="en-US" dirty="0" smtClean="0"/>
              <a:t>Viscosity</a:t>
            </a:r>
          </a:p>
          <a:p>
            <a:pPr lvl="2"/>
            <a:r>
              <a:rPr lang="en-US" dirty="0" smtClean="0"/>
              <a:t>Progressive evaluation</a:t>
            </a:r>
          </a:p>
          <a:p>
            <a:r>
              <a:rPr lang="en-US" dirty="0" smtClean="0"/>
              <a:t>Many of the dimensions are closely related or interdependent</a:t>
            </a:r>
          </a:p>
          <a:p>
            <a:pPr lvl="1"/>
            <a:r>
              <a:rPr lang="en-US" dirty="0" smtClean="0"/>
              <a:t>Not a bad thing but can cause some confusion in deciding where a problem or feature belongs.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http://cappuccino.org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“Cappuccino is an open source framework that makes it easy to build desktop-caliber applications that run in a web browser”</a:t>
            </a:r>
          </a:p>
          <a:p>
            <a:r>
              <a:rPr lang="en-US" dirty="0" smtClean="0"/>
              <a:t>Created by the 280north company</a:t>
            </a:r>
          </a:p>
          <a:p>
            <a:pPr lvl="1"/>
            <a:r>
              <a:rPr lang="en-US" dirty="0" smtClean="0"/>
              <a:t>Used to implement a browser based keynote application</a:t>
            </a:r>
          </a:p>
          <a:p>
            <a:pPr lvl="1"/>
            <a:r>
              <a:rPr lang="en-US" dirty="0" smtClean="0"/>
              <a:t>280slides.com</a:t>
            </a:r>
          </a:p>
          <a:p>
            <a:r>
              <a:rPr lang="en-US" dirty="0" smtClean="0"/>
              <a:t>Open source hosted on </a:t>
            </a:r>
            <a:r>
              <a:rPr lang="en-US" dirty="0" err="1" smtClean="0"/>
              <a:t>git</a:t>
            </a:r>
            <a:endParaRPr lang="en-US" dirty="0" smtClean="0"/>
          </a:p>
          <a:p>
            <a:pPr lvl="1"/>
            <a:r>
              <a:rPr lang="en-US" dirty="0" smtClean="0"/>
              <a:t>git</a:t>
            </a:r>
            <a:r>
              <a:rPr lang="en-US" dirty="0" smtClean="0"/>
              <a:t>://github.com/280north/cappuccino.git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280Slides.com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600200"/>
            <a:ext cx="6613652" cy="45884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Intro</a:t>
            </a:r>
          </a:p>
          <a:p>
            <a:pPr>
              <a:buClr>
                <a:schemeClr val="accent5"/>
              </a:buClr>
            </a:pPr>
            <a:r>
              <a:rPr lang="en-US" sz="3600" dirty="0" smtClean="0">
                <a:solidFill>
                  <a:schemeClr val="accent5"/>
                </a:solidFill>
              </a:rPr>
              <a:t>Object</a:t>
            </a:r>
            <a:r>
              <a:rPr lang="en-US" sz="3600" dirty="0" smtClean="0">
                <a:solidFill>
                  <a:srgbClr val="7BA79D"/>
                </a:solidFill>
              </a:rPr>
              <a:t>ive-J</a:t>
            </a:r>
          </a:p>
          <a:p>
            <a:r>
              <a:rPr lang="en-US" sz="3600" dirty="0" smtClean="0"/>
              <a:t>Cappuccino</a:t>
            </a:r>
          </a:p>
          <a:p>
            <a:r>
              <a:rPr lang="en-US" sz="3600" dirty="0" smtClean="0"/>
              <a:t>Cognitive Dimensions</a:t>
            </a:r>
          </a:p>
          <a:p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Objective-</a:t>
            </a:r>
            <a:r>
              <a:rPr lang="en-US" dirty="0" smtClean="0"/>
              <a:t>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Objective-J is a standalone language addition to JavaScript.</a:t>
            </a:r>
          </a:p>
          <a:p>
            <a:r>
              <a:rPr lang="en-US" dirty="0" smtClean="0"/>
              <a:t>Objective-J is a strict superset of JavaScript</a:t>
            </a:r>
          </a:p>
          <a:p>
            <a:pPr lvl="1"/>
            <a:r>
              <a:rPr lang="en-US" dirty="0" smtClean="0"/>
              <a:t>Any valid JavaScript code can be placed into Objective-J Code</a:t>
            </a:r>
          </a:p>
          <a:p>
            <a:r>
              <a:rPr lang="en-US" dirty="0" smtClean="0"/>
              <a:t>Objective-J is derived from the Objective-C language</a:t>
            </a:r>
          </a:p>
          <a:p>
            <a:pPr lvl="1"/>
            <a:r>
              <a:rPr lang="en-US" dirty="0" smtClean="0"/>
              <a:t>Trivial Objective-J code can be compiled into Objective-C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 Viscosity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Obj</a:t>
            </a:r>
            <a:r>
              <a:rPr lang="en-US" dirty="0" smtClean="0"/>
              <a:t>-J attempts to have very low viscosity</a:t>
            </a:r>
          </a:p>
          <a:p>
            <a:r>
              <a:rPr lang="en-US" dirty="0" smtClean="0"/>
              <a:t>Task: create a string with the current date</a:t>
            </a:r>
          </a:p>
          <a:p>
            <a:pPr lvl="1"/>
            <a:r>
              <a:rPr lang="en-US" dirty="0" err="1" smtClean="0"/>
              <a:t>Obj</a:t>
            </a:r>
            <a:r>
              <a:rPr lang="en-US" dirty="0" smtClean="0"/>
              <a:t>-J:</a:t>
            </a:r>
          </a:p>
          <a:p>
            <a:pPr lvl="2"/>
            <a:r>
              <a:rPr lang="en-US" dirty="0" smtClean="0"/>
              <a:t>[</a:t>
            </a:r>
            <a:r>
              <a:rPr lang="en-US" dirty="0" err="1" smtClean="0"/>
              <a:t>CPString</a:t>
            </a:r>
            <a:r>
              <a:rPr lang="en-US" dirty="0" smtClean="0"/>
              <a:t> </a:t>
            </a:r>
            <a:r>
              <a:rPr lang="en-US" dirty="0" err="1" smtClean="0"/>
              <a:t>stringWithFormat:@"Today</a:t>
            </a:r>
            <a:r>
              <a:rPr lang="en-US" dirty="0" smtClean="0"/>
              <a:t>: %@", date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JavaScript:</a:t>
            </a:r>
          </a:p>
          <a:p>
            <a:pPr lvl="2"/>
            <a:r>
              <a:rPr lang="en-US" dirty="0" smtClean="0"/>
              <a:t>“</a:t>
            </a:r>
            <a:r>
              <a:rPr lang="en-US" dirty="0" err="1" smtClean="0"/>
              <a:t>Today:”+date</a:t>
            </a:r>
            <a:endParaRPr lang="en-US" dirty="0" smtClean="0"/>
          </a:p>
          <a:p>
            <a:r>
              <a:rPr lang="en-US" dirty="0" smtClean="0"/>
              <a:t>Where JavaScript is easier it can be used inline</a:t>
            </a:r>
          </a:p>
          <a:p>
            <a:r>
              <a:rPr lang="en-US" dirty="0" smtClean="0"/>
              <a:t>Objective-J simply enhances JS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Objective-J and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Other JavaScript Libraries</a:t>
            </a:r>
          </a:p>
          <a:p>
            <a:pPr lvl="1"/>
            <a:r>
              <a:rPr lang="en-US" dirty="0" smtClean="0"/>
              <a:t>Prototype, Dojo, </a:t>
            </a:r>
            <a:r>
              <a:rPr lang="en-US" dirty="0" err="1" smtClean="0"/>
              <a:t>jQuery</a:t>
            </a:r>
            <a:endParaRPr lang="en-US" dirty="0" smtClean="0"/>
          </a:p>
          <a:p>
            <a:r>
              <a:rPr lang="en-US" dirty="0" smtClean="0"/>
              <a:t>These libraries add abstraction and functionality to JavaScript</a:t>
            </a:r>
          </a:p>
          <a:p>
            <a:pPr lvl="1"/>
            <a:r>
              <a:rPr lang="en-US" dirty="0" smtClean="0"/>
              <a:t>Fail to take the extra step of adding new syntax</a:t>
            </a:r>
          </a:p>
          <a:p>
            <a:pPr lvl="1"/>
            <a:r>
              <a:rPr lang="en-US" dirty="0" smtClean="0"/>
              <a:t>Creates complex method to accomplish tasks</a:t>
            </a:r>
          </a:p>
          <a:p>
            <a:pPr lvl="2"/>
            <a:r>
              <a:rPr lang="en-US" dirty="0" smtClean="0"/>
              <a:t>Class declaration</a:t>
            </a:r>
          </a:p>
          <a:p>
            <a:r>
              <a:rPr lang="en-US" dirty="0" smtClean="0"/>
              <a:t>Objective-J</a:t>
            </a:r>
          </a:p>
          <a:p>
            <a:pPr lvl="1"/>
            <a:r>
              <a:rPr lang="en-US" dirty="0" smtClean="0"/>
              <a:t>Extends functionality AND syntax to present clear usage 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Objective-J extends JS by adding class abstractions as first-order objects</a:t>
            </a:r>
          </a:p>
          <a:p>
            <a:r>
              <a:rPr lang="en-US" dirty="0" smtClean="0"/>
              <a:t>Classes have traditional properties</a:t>
            </a:r>
          </a:p>
          <a:p>
            <a:pPr lvl="1"/>
            <a:r>
              <a:rPr lang="en-US" dirty="0" smtClean="0"/>
              <a:t>Inheritance</a:t>
            </a:r>
          </a:p>
          <a:p>
            <a:pPr lvl="1"/>
            <a:r>
              <a:rPr lang="en-US" dirty="0" smtClean="0"/>
              <a:t>Instance variables</a:t>
            </a:r>
          </a:p>
          <a:p>
            <a:pPr lvl="1"/>
            <a:r>
              <a:rPr lang="en-US" dirty="0" smtClean="0"/>
              <a:t>Static methods</a:t>
            </a:r>
          </a:p>
          <a:p>
            <a:r>
              <a:rPr lang="en-US" dirty="0" smtClean="0"/>
              <a:t>Code example declaring the Desk class as a subclass of the Furniture class.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186</TotalTime>
  <Words>1156</Words>
  <Application>Microsoft Macintosh PowerPoint</Application>
  <PresentationFormat>On-screen Show (4:3)</PresentationFormat>
  <Paragraphs>199</Paragraphs>
  <Slides>27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Median</vt:lpstr>
      <vt:lpstr>Cappuccino &amp; Objective-j</vt:lpstr>
      <vt:lpstr>Outline</vt:lpstr>
      <vt:lpstr>About</vt:lpstr>
      <vt:lpstr>280Slides.com</vt:lpstr>
      <vt:lpstr>Outline</vt:lpstr>
      <vt:lpstr>Objective-J</vt:lpstr>
      <vt:lpstr>Low Viscosity</vt:lpstr>
      <vt:lpstr>Objective-J and Abstraction</vt:lpstr>
      <vt:lpstr>Classes</vt:lpstr>
      <vt:lpstr>Objective-J</vt:lpstr>
      <vt:lpstr>Dojo</vt:lpstr>
      <vt:lpstr>Classes vs. Prototype</vt:lpstr>
      <vt:lpstr>Categories</vt:lpstr>
      <vt:lpstr>Category implementation</vt:lpstr>
      <vt:lpstr>Development </vt:lpstr>
      <vt:lpstr>Outline</vt:lpstr>
      <vt:lpstr>Objective-J and Cappuccino</vt:lpstr>
      <vt:lpstr>Cappuccino vs. Web Development</vt:lpstr>
      <vt:lpstr>Library: to name a few</vt:lpstr>
      <vt:lpstr>Simple syntax</vt:lpstr>
      <vt:lpstr>Example Code</vt:lpstr>
      <vt:lpstr>Hooks and events </vt:lpstr>
      <vt:lpstr>Undo/Redo</vt:lpstr>
      <vt:lpstr>Undo/Redo</vt:lpstr>
      <vt:lpstr>Outline</vt:lpstr>
      <vt:lpstr>Reflections on CD</vt:lpstr>
      <vt:lpstr>Reference</vt:lpstr>
    </vt:vector>
  </TitlesOfParts>
  <Company>CMU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Cappuccino &amp; Objective-j</dc:title>
  <dc:creator>jhlg</dc:creator>
  <cp:lastModifiedBy>jhlg</cp:lastModifiedBy>
  <cp:revision>31</cp:revision>
  <dcterms:created xsi:type="dcterms:W3CDTF">2009-01-21T14:12:07Z</dcterms:created>
  <dcterms:modified xsi:type="dcterms:W3CDTF">2009-01-21T17:18:50Z</dcterms:modified>
</cp:coreProperties>
</file>