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6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87" r:id="rId25"/>
    <p:sldId id="277" r:id="rId26"/>
    <p:sldId id="278" r:id="rId27"/>
    <p:sldId id="279" r:id="rId28"/>
    <p:sldId id="280" r:id="rId29"/>
    <p:sldId id="288" r:id="rId30"/>
    <p:sldId id="281" r:id="rId31"/>
    <p:sldId id="289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14" autoAdjust="0"/>
    <p:restoredTop sz="86405" autoAdjust="0"/>
  </p:normalViewPr>
  <p:slideViewPr>
    <p:cSldViewPr>
      <p:cViewPr varScale="1">
        <p:scale>
          <a:sx n="71" d="100"/>
          <a:sy n="71" d="100"/>
        </p:scale>
        <p:origin x="-2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3" Type="http://schemas.openxmlformats.org/officeDocument/2006/relationships/slide" Target="slides/slide3.xml"/><Relationship Id="rId21" Type="http://schemas.openxmlformats.org/officeDocument/2006/relationships/slide" Target="slides/slide25.xml"/><Relationship Id="rId7" Type="http://schemas.openxmlformats.org/officeDocument/2006/relationships/slide" Target="slides/slide7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24" Type="http://schemas.openxmlformats.org/officeDocument/2006/relationships/slide" Target="slides/slide32.xml"/><Relationship Id="rId5" Type="http://schemas.openxmlformats.org/officeDocument/2006/relationships/slide" Target="slides/slide5.xml"/><Relationship Id="rId15" Type="http://schemas.openxmlformats.org/officeDocument/2006/relationships/slide" Target="slides/slide18.xml"/><Relationship Id="rId23" Type="http://schemas.openxmlformats.org/officeDocument/2006/relationships/slide" Target="slides/slide30.xml"/><Relationship Id="rId10" Type="http://schemas.openxmlformats.org/officeDocument/2006/relationships/slide" Target="slides/slide10.xml"/><Relationship Id="rId19" Type="http://schemas.openxmlformats.org/officeDocument/2006/relationships/slide" Target="slides/slide2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7.xml"/><Relationship Id="rId22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C8A427A0-20DC-439D-8335-7BC52D8DC5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D72C2-145D-4641-8150-38A268986B53}" type="slidenum">
              <a:rPr lang="en-US"/>
              <a:pPr/>
              <a:t>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BD0EA-9031-42FA-ACA3-E0533F66D0F6}" type="slidenum">
              <a:rPr lang="en-US"/>
              <a:pPr/>
              <a:t>11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999461-7A4A-4ECA-9BE3-5C9BDD9651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58442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3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4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45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46" name="Picture 46" descr="red_hci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97C4A-A68E-4584-9D43-BE8AE8588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3A8B9-01CC-4E3E-8117-0857CC86A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5350" y="16002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5350" y="4305300"/>
            <a:ext cx="4249738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77175C-86CD-4E15-BF4F-C4C3C7D37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98425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2481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00200"/>
            <a:ext cx="424973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B929F-C8EC-41A0-9D66-6F127ABCC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5AD3-BB74-4B5F-8EFC-6B93A7E7B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4076-BA82-4670-9125-56BE46BFD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0B45A-4E67-48E0-BC19-22B25DC1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C633-4A0E-4D91-8AAD-021767449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DB3C-99A5-4365-8034-3C348072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38DA-2187-4C95-AA6A-031A42727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E2FE-A37E-4890-A5FC-4AB9EF93F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9CFB-E7EB-4E47-8E2F-39560615D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421" name="Picture 45" descr="red_hcii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9F11A0D-76F0-4408-9D96-49CA5E6F9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doi.acm.org/10.1145/97243.9724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059.16934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169346&amp;type=pdf&amp;coll=GUIDE&amp;dl=GUIDE&amp;CFID=27401062&amp;CFTOKEN=38174077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98188.98194" TargetMode="External"/><Relationship Id="rId2" Type="http://schemas.openxmlformats.org/officeDocument/2006/relationships/hyperlink" Target="http://doi.acm.org/10.1145/67449.675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98188.9819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hyperlink" Target="http://portal.acm.org/ft_gateway.cfm?id=98194&amp;type=pdf&amp;coll=GUIDE&amp;dl=GUIDE&amp;CFID=27401448&amp;CFTOKEN=779937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arnumber=00016899" TargetMode="External"/><Relationship Id="rId2" Type="http://schemas.openxmlformats.org/officeDocument/2006/relationships/hyperlink" Target="http://doi.acm.org/10.1145/57167.571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2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stamp/stamp.jsp?arnumber=0001689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oi.acm.org/10.1145/192309.1923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142750.142912" TargetMode="External"/><Relationship Id="rId2" Type="http://schemas.openxmlformats.org/officeDocument/2006/relationships/hyperlink" Target="http://doi.acm.org/10.1145/97924.979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acm.org/10.1145/169059.16911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tp://www.eecs.umich.edu/people/kieras/GOMS/UIST95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oi.acm.org/10.1145/169891.16990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tation.org/" TargetMode="External"/><Relationship Id="rId2" Type="http://schemas.openxmlformats.org/officeDocument/2006/relationships/hyperlink" Target="http://www.upn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mu.edu/~pebbles/puc/" TargetMode="External"/><Relationship Id="rId5" Type="http://schemas.openxmlformats.org/officeDocument/2006/relationships/hyperlink" Target="http://www.wapforum.org/" TargetMode="External"/><Relationship Id="rId4" Type="http://schemas.openxmlformats.org/officeDocument/2006/relationships/hyperlink" Target="http://www.sun.com/jini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/>
            <a:r>
              <a:rPr lang="en-US" sz="4000" dirty="0"/>
              <a:t>Lecture 12:</a:t>
            </a:r>
            <a:br>
              <a:rPr lang="en-US" sz="4000" dirty="0"/>
            </a:br>
            <a:r>
              <a:rPr lang="en-US" sz="4000" dirty="0"/>
              <a:t>Model-based tools:</a:t>
            </a:r>
            <a:br>
              <a:rPr lang="en-US" sz="4000" dirty="0"/>
            </a:br>
            <a:r>
              <a:rPr lang="en-US" sz="4000" dirty="0"/>
              <a:t>Creating the UI Automatically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91000"/>
            <a:ext cx="6096000" cy="17526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sz="1200" dirty="0"/>
          </a:p>
          <a:p>
            <a:r>
              <a:rPr lang="en-US" sz="700" dirty="0"/>
              <a:t/>
            </a:r>
            <a:br>
              <a:rPr lang="en-US" sz="700" dirty="0"/>
            </a:br>
            <a:r>
              <a:rPr lang="en-US" dirty="0">
                <a:solidFill>
                  <a:srgbClr val="6E0000"/>
                </a:solidFill>
              </a:rPr>
              <a:t> 05-830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Advanced User Interface Software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BAA0D68-5479-4CA0-9FB0-AC42347894D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Mickey, cont.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Graying out items using a built-in procedural service routine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Evaluation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+ Don't have to worry about resources, etc.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+ Easy to keep code and resources in sync.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- Very limited range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- Generation Rules hardwired, so if UI not good enough, have to edit the generated code or resources.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- Settings are right in the code, so can't be changed by user or internationalized.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- Have to learn special comment forms and commands.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- Long pre-process, compile, link, test loop.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B57C-3A94-446D-812F-24569C61EF6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5" name="Picture 9"/>
          <p:cNvPicPr>
            <a:picLocks noChangeAspect="1" noChangeArrowheads="1"/>
          </p:cNvPicPr>
          <p:nvPr/>
        </p:nvPicPr>
        <p:blipFill>
          <a:blip r:embed="rId3"/>
          <a:srcRect b="22222"/>
          <a:stretch>
            <a:fillRect/>
          </a:stretch>
        </p:blipFill>
        <p:spPr bwMode="auto">
          <a:xfrm>
            <a:off x="0" y="4419600"/>
            <a:ext cx="5503816" cy="2209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dirty="0" smtClean="0"/>
              <a:t>Jade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50288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Brad Vander </a:t>
            </a:r>
            <a:r>
              <a:rPr lang="en-US" sz="2000" dirty="0" err="1"/>
              <a:t>Zanden</a:t>
            </a:r>
            <a:r>
              <a:rPr lang="en-US" sz="2000" dirty="0"/>
              <a:t> and Brad A. Myers,  "Automatic, Look-and-Feel Independent Dialog Creation for Graphical User Interfaces," </a:t>
            </a:r>
            <a:r>
              <a:rPr lang="en-US" sz="2000" i="1" dirty="0"/>
              <a:t>Proceedings SIGCHI'90: Human Factors in Computing Systems</a:t>
            </a:r>
            <a:r>
              <a:rPr lang="en-US" sz="2000" dirty="0"/>
              <a:t>.  Seattle, WA, April 1-5, 1990. pp. 27-34. </a:t>
            </a:r>
            <a:r>
              <a:rPr lang="en-US" sz="2000" dirty="0">
                <a:hlinkClick r:id="rId4"/>
              </a:rPr>
              <a:t>ACM DL Reference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"Judgment-based </a:t>
            </a:r>
            <a:r>
              <a:rPr lang="en-US" sz="2000" dirty="0"/>
              <a:t>Automatic Dialog Editor"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Given a textual specification of just </a:t>
            </a:r>
            <a:r>
              <a:rPr lang="en-US" sz="2000" dirty="0" smtClean="0"/>
              <a:t>the</a:t>
            </a:r>
            <a:br>
              <a:rPr lang="en-US" sz="2000" dirty="0" smtClean="0"/>
            </a:br>
            <a:r>
              <a:rPr lang="en-US" sz="2000" dirty="0" smtClean="0"/>
              <a:t>contents </a:t>
            </a:r>
            <a:r>
              <a:rPr lang="en-US" sz="2000" dirty="0"/>
              <a:t>and their types, creates a dialog box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Separately specify which </a:t>
            </a:r>
            <a:r>
              <a:rPr lang="en-US" sz="1800" dirty="0" smtClean="0"/>
              <a:t>look-and-feel</a:t>
            </a:r>
            <a:br>
              <a:rPr lang="en-US" sz="1800" dirty="0" smtClean="0"/>
            </a:br>
            <a:r>
              <a:rPr lang="en-US" sz="1800" dirty="0" smtClean="0"/>
              <a:t>(not </a:t>
            </a:r>
            <a:r>
              <a:rPr lang="en-US" sz="1800" dirty="0"/>
              <a:t>part of the specification)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Defines mapping from types to </a:t>
            </a:r>
            <a:r>
              <a:rPr lang="en-US" sz="1800" dirty="0" smtClean="0"/>
              <a:t>widget</a:t>
            </a:r>
            <a:br>
              <a:rPr lang="en-US" sz="1800" dirty="0" smtClean="0"/>
            </a:br>
            <a:r>
              <a:rPr lang="en-US" sz="1800" dirty="0" smtClean="0"/>
              <a:t>selection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Graphic design rules for "nice" layout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671D-2F14-40F9-AB25-AF8B52266E3F}" type="slidenum">
              <a:rPr lang="en-US"/>
              <a:pPr/>
              <a:t>11</a:t>
            </a:fld>
            <a:endParaRPr lang="en-US"/>
          </a:p>
        </p:txBody>
      </p:sp>
      <p:pic>
        <p:nvPicPr>
          <p:cNvPr id="388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272" y="2743200"/>
            <a:ext cx="3698728" cy="20383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88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7216" y="4953000"/>
            <a:ext cx="3676784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Jade,</a:t>
            </a:r>
            <a:r>
              <a:rPr lang="en-US" baseline="0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Graphical editor can be used afterwards to add decorations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Retained if the specification is edited since refer to higher-level abstractions of specification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Also designed to support </a:t>
            </a:r>
            <a:r>
              <a:rPr lang="en-US" sz="2000" i="1" dirty="0" smtClean="0"/>
              <a:t>dynamic</a:t>
            </a:r>
            <a:r>
              <a:rPr lang="en-US" sz="2000" dirty="0" smtClean="0"/>
              <a:t> creation of dialog boxes when a program generates the contents list.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Can specify constraints to compute "enabled" based on values of other widgets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"Stop-action" for call-backs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Evaluation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+ Don't have to worry about layout, etc.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- Have to use rigid syntax for specification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5AD3-BB74-4B5F-8EFC-6B93A7E7BC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(Won </a:t>
            </a:r>
            <a:r>
              <a:rPr lang="en-US" sz="2400" dirty="0" err="1"/>
              <a:t>Chul</a:t>
            </a:r>
            <a:r>
              <a:rPr lang="en-US" sz="2400" dirty="0"/>
              <a:t> Kim &amp; Foley, InterCHI'93, pp. 430-437)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2"/>
              </a:rPr>
              <a:t>ACM DL Reference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Ultimate in dialog box layout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Kim's PhD thesis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Works with </a:t>
            </a:r>
            <a:r>
              <a:rPr lang="en-US" sz="2400" dirty="0" err="1"/>
              <a:t>OpenLook</a:t>
            </a:r>
            <a:r>
              <a:rPr lang="en-US" sz="2400" dirty="0"/>
              <a:t> and </a:t>
            </a:r>
            <a:r>
              <a:rPr lang="en-US" sz="2400" dirty="0" err="1"/>
              <a:t>devGuide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interactive designer guidance (preferences) on sizes, layout, widget choice,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also choose among proposed layouts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Sophisticated 2-D layout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Tries to balance dialog box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Groupings of related items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Effective use of white space (even margins, minimize wasted space)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Generates multiple designs and uses an evaluation metric to choose.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7AB5-9FC7-4152-9CC4-D6EA36D3EDF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Don, pictures</a:t>
            </a: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953000" cy="8382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PDF</a:t>
            </a:r>
            <a:r>
              <a:rPr lang="en-US" sz="2800" dirty="0"/>
              <a:t>, with other pictures</a:t>
            </a:r>
          </a:p>
        </p:txBody>
      </p:sp>
      <p:graphicFrame>
        <p:nvGraphicFramePr>
          <p:cNvPr id="39015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029200" y="3505200"/>
          <a:ext cx="3581400" cy="3119409"/>
        </p:xfrm>
        <a:graphic>
          <a:graphicData uri="http://schemas.openxmlformats.org/presentationml/2006/ole">
            <p:oleObj spid="_x0000_s390153" name="Bitmap Image" r:id="rId4" imgW="4734586" imgH="4123810" progId="PBrush">
              <p:embed/>
            </p:oleObj>
          </a:graphicData>
        </a:graphic>
      </p:graphicFrame>
      <p:graphicFrame>
        <p:nvGraphicFramePr>
          <p:cNvPr id="390155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838200" y="2286000"/>
          <a:ext cx="3300413" cy="4572000"/>
        </p:xfrm>
        <a:graphic>
          <a:graphicData uri="http://schemas.openxmlformats.org/presentationml/2006/ole">
            <p:oleObj spid="_x0000_s390155" name="Bitmap Image" r:id="rId5" imgW="4791744" imgH="6638095" progId="PBrush">
              <p:embed/>
            </p:oleObj>
          </a:graphicData>
        </a:graphic>
      </p:graphicFrame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1043-405F-4D99-8348-A959F674B9EF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39014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5181600" y="533400"/>
          <a:ext cx="3581400" cy="3005138"/>
        </p:xfrm>
        <a:graphic>
          <a:graphicData uri="http://schemas.openxmlformats.org/presentationml/2006/ole">
            <p:oleObj spid="_x0000_s390148" name="Bitmap Image" r:id="rId6" imgW="6904762" imgH="579200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Full UI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next tools require a specification of the full UI </a:t>
            </a:r>
          </a:p>
          <a:p>
            <a:r>
              <a:rPr lang="en-US"/>
              <a:t>Usually have rule-based components </a:t>
            </a:r>
          </a:p>
          <a:p>
            <a:r>
              <a:rPr lang="en-US"/>
              <a:t>Specifications are in a special language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C82-7474-49D7-8A57-08DBF0C72B7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Interactive Transaction System (ITS)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Bennett, et.al., UIST'89 pp. 67-75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2"/>
              </a:rPr>
              <a:t>Wiecha</a:t>
            </a:r>
            <a:r>
              <a:rPr lang="en-US" sz="2400" dirty="0">
                <a:hlinkClick r:id="rId2"/>
              </a:rPr>
              <a:t>, et.al. CHI'89</a:t>
            </a:r>
            <a:r>
              <a:rPr lang="en-US" sz="2400" dirty="0"/>
              <a:t>, pp. 277-282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hlinkClick r:id="rId3"/>
              </a:rPr>
              <a:t>Wiecha</a:t>
            </a:r>
            <a:r>
              <a:rPr lang="en-US" sz="2400" dirty="0">
                <a:hlinkClick r:id="rId3"/>
              </a:rPr>
              <a:t>, et.al</a:t>
            </a:r>
            <a:r>
              <a:rPr lang="en-US" sz="2400" dirty="0"/>
              <a:t>., ACM TOIS, 8(3), Jul'90, pp. 204-236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Goal: capture designers knowledge as style rules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 unlike other systems, designer is required to edit the rules, not just the specification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 of UI </a:t>
            </a:r>
            <a:r>
              <a:rPr lang="en-US" sz="2000" i="1" dirty="0"/>
              <a:t>must</a:t>
            </a:r>
            <a:r>
              <a:rPr lang="en-US" sz="2000" dirty="0"/>
              <a:t> be created by editing the rules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no interactive editing of generated interface (since then the knowledge about why the generated interface wasn't good enough would be lost)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Like dialog-box systems, separate specification of content and style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Style-independent tags associated with content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"Style expert" programs the style for each tag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Styles include both output (display) and input (interaction techniques) specifications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91F3-93AA-4D72-A58C-B3F3C1DE7BA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ITS, cont.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Can handle dialog boxes, forms, node-link diagrams, kiosk frames, etc.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 number of internal IBM applications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for all the information services at Expo'90 in Spain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Information, maps, restaurant reservations, etc.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IBM researchers and content experts were in Spain for months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Evaluation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+ Full representation of design may increase re-use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Design specification ends up containing many specific "hacks" used to achieve specific effects in single interfaces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- Complex formal language for specification and rules 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Pictures from </a:t>
            </a:r>
            <a:r>
              <a:rPr lang="en-US" sz="2400" i="1" dirty="0">
                <a:hlinkClick r:id="rId2"/>
              </a:rPr>
              <a:t>ITS, TOIS</a:t>
            </a:r>
            <a:r>
              <a:rPr lang="en-US" sz="2400" i="1" dirty="0"/>
              <a:t>, 8(3), pp. 213, 215, 217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DE9C-6956-4FCF-B9C6-9CC4A730F4C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3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140075" y="762000"/>
          <a:ext cx="6003925" cy="6096000"/>
        </p:xfrm>
        <a:graphic>
          <a:graphicData uri="http://schemas.openxmlformats.org/presentationml/2006/ole">
            <p:oleObj spid="_x0000_s398340" name="Bitmap Image" r:id="rId3" imgW="6866667" imgH="6973273" progId="PBrush">
              <p:embed/>
            </p:oleObj>
          </a:graphicData>
        </a:graphic>
      </p:graphicFrame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8425"/>
            <a:ext cx="4267201" cy="739775"/>
          </a:xfrm>
        </p:spPr>
        <p:txBody>
          <a:bodyPr/>
          <a:lstStyle/>
          <a:p>
            <a:r>
              <a:rPr lang="en-US" dirty="0"/>
              <a:t>ITS, pictures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2438400" cy="1905000"/>
          </a:xfrm>
        </p:spPr>
        <p:txBody>
          <a:bodyPr/>
          <a:lstStyle/>
          <a:p>
            <a:r>
              <a:rPr lang="en-US" sz="2800" dirty="0">
                <a:hlinkClick r:id="rId4"/>
              </a:rPr>
              <a:t>PDF</a:t>
            </a:r>
            <a:endParaRPr lang="en-US" sz="280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A08-1B7E-42C3-B1AD-03F6EB24E9AB}" type="slidenum">
              <a:rPr lang="en-US"/>
              <a:pPr/>
              <a:t>18</a:t>
            </a:fld>
            <a:endParaRPr lang="en-US"/>
          </a:p>
        </p:txBody>
      </p:sp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4038600" cy="34137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User Interface Design Environment (UIDE)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hlinkClick r:id="rId2"/>
              </a:rPr>
              <a:t>Foley, et. al. CHI'88</a:t>
            </a:r>
            <a:r>
              <a:rPr lang="en-US" sz="2800" dirty="0"/>
              <a:t>, pp. </a:t>
            </a:r>
            <a:r>
              <a:rPr lang="en-US" sz="2800" dirty="0" smtClean="0"/>
              <a:t>67-72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hlinkClick r:id="rId3"/>
              </a:rPr>
              <a:t>Foley, et. al. IEEE Software</a:t>
            </a:r>
            <a:r>
              <a:rPr lang="en-US" sz="2800" dirty="0"/>
              <a:t>, Jan'89, 25-32; 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hlinkClick r:id="rId4"/>
              </a:rPr>
              <a:t>Sukaviriya</a:t>
            </a:r>
            <a:r>
              <a:rPr lang="en-US" sz="2800" dirty="0">
                <a:hlinkClick r:id="rId4"/>
              </a:rPr>
              <a:t>, et. al. InterCHI'93</a:t>
            </a:r>
            <a:r>
              <a:rPr lang="en-US" sz="2800" dirty="0"/>
              <a:t>, pp. 375-382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Long-term project of Foley's at George Washington and Georgia Tech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Ended about 1994 when Foley left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loose collection of separate implementations: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IDL's transformations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DON dialog boxes (described above)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Sukaviriya's</a:t>
            </a:r>
            <a:r>
              <a:rPr lang="en-US" sz="2400" dirty="0"/>
              <a:t> animated help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Martin Frank's work (EET in Event-Based lecture)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- 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55D8-56BC-4250-8169-82188240F69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Tools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Programmer describes the operation of the system or the user interface in a specification language = the "model". </a:t>
            </a:r>
          </a:p>
          <a:p>
            <a:pPr lvl="2"/>
            <a:r>
              <a:rPr lang="en-US" dirty="0"/>
              <a:t>model is a high-level description </a:t>
            </a:r>
          </a:p>
          <a:p>
            <a:pPr lvl="2"/>
            <a:r>
              <a:rPr lang="en-US" dirty="0"/>
              <a:t>usually declarative (listing parts and relationships) </a:t>
            </a:r>
          </a:p>
          <a:p>
            <a:pPr lvl="1"/>
            <a:r>
              <a:rPr lang="en-US" dirty="0"/>
              <a:t>System automatically creates the interface </a:t>
            </a:r>
          </a:p>
          <a:p>
            <a:pPr lvl="2"/>
            <a:r>
              <a:rPr lang="en-US" dirty="0"/>
              <a:t>Uses a low-level toolkit for the widgets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9505-8B1D-44E9-9FE0-B13D1962016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Programmer defines Knowledge-base "schemas" describing parts of the interface: </a:t>
            </a:r>
          </a:p>
          <a:p>
            <a:pPr lvl="1"/>
            <a:r>
              <a:rPr lang="en-US" b="1"/>
              <a:t>Objects</a:t>
            </a:r>
            <a:r>
              <a:rPr lang="en-US"/>
              <a:t>: in a class, sub-class inheritance hierarchy </a:t>
            </a:r>
          </a:p>
          <a:p>
            <a:pPr lvl="2"/>
            <a:r>
              <a:rPr lang="en-US"/>
              <a:t>(e.g. shapes that can be drawn in an editor) </a:t>
            </a:r>
          </a:p>
          <a:p>
            <a:pPr lvl="2"/>
            <a:r>
              <a:rPr lang="en-US"/>
              <a:t>Name </a:t>
            </a:r>
          </a:p>
          <a:p>
            <a:pPr lvl="2"/>
            <a:r>
              <a:rPr lang="en-US"/>
              <a:t>Description (for help) </a:t>
            </a:r>
          </a:p>
          <a:p>
            <a:pPr lvl="2"/>
            <a:r>
              <a:rPr lang="en-US"/>
              <a:t>Actions available </a:t>
            </a:r>
          </a:p>
          <a:p>
            <a:pPr lvl="2"/>
            <a:r>
              <a:rPr lang="en-US"/>
              <a:t>Attributes that are settable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2868-2138-49C0-9115-2E190B0A940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UIDE, Schemas, cont.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b="1"/>
              <a:t>Actions</a:t>
            </a:r>
            <a:r>
              <a:rPr lang="en-US"/>
              <a:t>: what can be done in the interface </a:t>
            </a:r>
          </a:p>
          <a:p>
            <a:pPr lvl="2">
              <a:lnSpc>
                <a:spcPct val="90000"/>
              </a:lnSpc>
            </a:pPr>
            <a:r>
              <a:rPr lang="en-US"/>
              <a:t>Name </a:t>
            </a:r>
          </a:p>
          <a:p>
            <a:pPr lvl="2">
              <a:lnSpc>
                <a:spcPct val="90000"/>
              </a:lnSpc>
            </a:pPr>
            <a:r>
              <a:rPr lang="en-US"/>
              <a:t>Description </a:t>
            </a:r>
          </a:p>
          <a:p>
            <a:pPr lvl="2">
              <a:lnSpc>
                <a:spcPct val="90000"/>
              </a:lnSpc>
            </a:pPr>
            <a:r>
              <a:rPr lang="en-US"/>
              <a:t>Kind (explicit = ask user, implicit = global vble) </a:t>
            </a:r>
          </a:p>
          <a:p>
            <a:pPr lvl="2">
              <a:lnSpc>
                <a:spcPct val="90000"/>
              </a:lnSpc>
            </a:pPr>
            <a:r>
              <a:rPr lang="en-US"/>
              <a:t>Objects applied to </a:t>
            </a:r>
          </a:p>
          <a:p>
            <a:pPr lvl="2">
              <a:lnSpc>
                <a:spcPct val="90000"/>
              </a:lnSpc>
            </a:pPr>
            <a:r>
              <a:rPr lang="en-US"/>
              <a:t>Actions mutually exclusive with </a:t>
            </a:r>
          </a:p>
          <a:p>
            <a:pPr lvl="2">
              <a:lnSpc>
                <a:spcPct val="90000"/>
              </a:lnSpc>
            </a:pPr>
            <a:r>
              <a:rPr lang="en-US"/>
              <a:t>Inverse action (for Undo) </a:t>
            </a:r>
          </a:p>
          <a:p>
            <a:pPr lvl="2">
              <a:lnSpc>
                <a:spcPct val="90000"/>
              </a:lnSpc>
            </a:pPr>
            <a:r>
              <a:rPr lang="en-US"/>
              <a:t>Parameters </a:t>
            </a:r>
          </a:p>
          <a:p>
            <a:pPr lvl="2">
              <a:lnSpc>
                <a:spcPct val="90000"/>
              </a:lnSpc>
            </a:pPr>
            <a:r>
              <a:rPr lang="en-US"/>
              <a:t>Pre-conditions - enables action (e.g. obj selected) </a:t>
            </a:r>
          </a:p>
          <a:p>
            <a:pPr lvl="2">
              <a:lnSpc>
                <a:spcPct val="90000"/>
              </a:lnSpc>
            </a:pPr>
            <a:r>
              <a:rPr lang="en-US"/>
              <a:t>Post-conditions - assertions after action </a:t>
            </a:r>
          </a:p>
          <a:p>
            <a:pPr lvl="2">
              <a:lnSpc>
                <a:spcPct val="90000"/>
              </a:lnSpc>
            </a:pPr>
            <a:r>
              <a:rPr lang="en-US"/>
              <a:t>Attributes (colors, etc.) </a:t>
            </a:r>
          </a:p>
          <a:p>
            <a:pPr lvl="2">
              <a:lnSpc>
                <a:spcPct val="90000"/>
              </a:lnSpc>
            </a:pPr>
            <a:r>
              <a:rPr lang="en-US"/>
              <a:t>Attribute types (integer, real, boolean, etc.)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F5F0-3652-4F4A-A7E8-3F3AC6185D2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UIDE, cont.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Pre-conditions and post-conditions are in a very limited language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counting, </a:t>
            </a:r>
            <a:r>
              <a:rPr lang="en-US" sz="2000" dirty="0" err="1"/>
              <a:t>booleans</a:t>
            </a:r>
            <a:r>
              <a:rPr lang="en-US" sz="2000" dirty="0"/>
              <a:t>, simple tests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used for testing enabled and explaining why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Transformations change among equivalent UIs: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 Currently-selected </a:t>
            </a:r>
            <a:r>
              <a:rPr lang="en-US" sz="2000" dirty="0" err="1"/>
              <a:t>obj</a:t>
            </a:r>
            <a:r>
              <a:rPr lang="en-US" sz="2000" dirty="0"/>
              <a:t> &lt;=&gt; currently-selected </a:t>
            </a:r>
            <a:r>
              <a:rPr lang="en-US" sz="2000" dirty="0" err="1"/>
              <a:t>cmd</a:t>
            </a: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performed based on pre-, post-conditions 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example pictures: </a:t>
            </a:r>
            <a:r>
              <a:rPr lang="en-US" sz="2000" i="1" dirty="0">
                <a:hlinkClick r:id="rId2"/>
              </a:rPr>
              <a:t>IEEE Software, Jan'89, p. 27-28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DF88-C914-4ECA-B130-1B16CA3FD8E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from 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5AD3-BB74-4B5F-8EFC-6B93A7E7BC4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2144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16214"/>
            <a:ext cx="3657600" cy="68742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UIDE,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Automatic generate help for why commands are not available </a:t>
            </a:r>
          </a:p>
          <a:p>
            <a:pPr lvl="1">
              <a:lnSpc>
                <a:spcPct val="90000"/>
              </a:lnSpc>
            </a:pPr>
            <a:r>
              <a:rPr lang="en-US" sz="2600" dirty="0" err="1" smtClean="0">
                <a:solidFill>
                  <a:schemeClr val="tx1"/>
                </a:solidFill>
                <a:latin typeface="+mn-lt"/>
                <a:hlinkClick r:id="rId2"/>
              </a:rPr>
              <a:t>Sukaviriya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hlinkClick r:id="rId2"/>
              </a:rPr>
              <a:t>, et. al. AVI’94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Pages: 44 - 52  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Animated </a:t>
            </a:r>
            <a:r>
              <a:rPr lang="en-US" dirty="0" smtClean="0"/>
              <a:t>help </a:t>
            </a:r>
            <a:r>
              <a:rPr lang="en-US" dirty="0"/>
              <a:t>provides animations as a </a:t>
            </a:r>
            <a:r>
              <a:rPr lang="en-US" dirty="0" smtClean="0"/>
              <a:t>tutorial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Determines what needs to be done to demonstrate action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Sequence of actions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E.g. bring windows to the front, create an object,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5AD3-BB74-4B5F-8EFC-6B93A7E7BC4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954"/>
            <a:ext cx="5333999" cy="31410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343400"/>
            <a:ext cx="2324100" cy="1905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UIDE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Evaluation </a:t>
            </a:r>
          </a:p>
          <a:p>
            <a:pPr lvl="1"/>
            <a:r>
              <a:rPr lang="en-US"/>
              <a:t>+ Support for more than dialog boxes </a:t>
            </a:r>
          </a:p>
          <a:p>
            <a:pPr lvl="1"/>
            <a:r>
              <a:rPr lang="en-US"/>
              <a:t>- Pre and post condition language is weak </a:t>
            </a:r>
          </a:p>
          <a:p>
            <a:pPr lvl="2"/>
            <a:r>
              <a:rPr lang="en-US"/>
              <a:t>can't express the test "if the selected object is a polygon..." </a:t>
            </a:r>
          </a:p>
          <a:p>
            <a:pPr lvl="1"/>
            <a:r>
              <a:rPr lang="en-US"/>
              <a:t>- Model language is a new, difficult language to learn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DA78-7799-40B3-B647-94CB3D1FEBF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hlinkClick r:id="rId2"/>
              </a:rPr>
              <a:t>Szekely</a:t>
            </a:r>
            <a:r>
              <a:rPr lang="en-US" dirty="0">
                <a:hlinkClick r:id="rId2"/>
              </a:rPr>
              <a:t>, et. al. UIST'90, pp. 1-9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3"/>
              </a:rPr>
              <a:t>Szekely</a:t>
            </a:r>
            <a:r>
              <a:rPr lang="en-US" dirty="0">
                <a:hlinkClick r:id="rId3"/>
              </a:rPr>
              <a:t>, et. al. CHI'92</a:t>
            </a:r>
            <a:r>
              <a:rPr lang="en-US" dirty="0"/>
              <a:t>, pp. 507-514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hlinkClick r:id="rId4"/>
              </a:rPr>
              <a:t>Szekely</a:t>
            </a:r>
            <a:r>
              <a:rPr lang="en-US" dirty="0">
                <a:hlinkClick r:id="rId4"/>
              </a:rPr>
              <a:t>, et. al. InterCHI'93, pp. 383-390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High-level UIMS for Manufacturing Applications Needing Organized Iterative Development </a:t>
            </a:r>
          </a:p>
          <a:p>
            <a:pPr>
              <a:lnSpc>
                <a:spcPct val="90000"/>
              </a:lnSpc>
            </a:pPr>
            <a:r>
              <a:rPr lang="en-US" dirty="0"/>
              <a:t>Model application data and interaction similar to UIDE </a:t>
            </a:r>
          </a:p>
          <a:p>
            <a:pPr>
              <a:lnSpc>
                <a:spcPct val="90000"/>
              </a:lnSpc>
            </a:pPr>
            <a:r>
              <a:rPr lang="en-US" dirty="0"/>
              <a:t>Model whole application: semantics + interface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9B51B-AC1D-4F40-AEFA-3E716D31F02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Humanoid, cont.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Four main components of model: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Presentation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Manipulation: what user can do, and what affects are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Sequencing: order in which manipulations are enabled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some constraints inferred, others specified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 side effects: what happens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System picks generic interaction techniques immediately using "templates"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Designer can refine interface iteratively by creating more specific sub-classes: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Single-Command-Input-With-Alternatives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Single-Command-Input-With-Few-Alternatives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Allows exploration with incomplete designs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CCBC-D568-4AC0-947C-8F53395B4EC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Humanoid, cont.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Interactive structure-editor to help with building the models </a:t>
            </a:r>
          </a:p>
          <a:p>
            <a:r>
              <a:rPr lang="en-US"/>
              <a:t>Was used for a number of large-scale (in-house) applications (unlike UIDE) </a:t>
            </a:r>
          </a:p>
          <a:p>
            <a:r>
              <a:rPr lang="en-US"/>
              <a:t>Evaluation </a:t>
            </a:r>
          </a:p>
          <a:p>
            <a:pPr lvl="1"/>
            <a:r>
              <a:rPr lang="en-US"/>
              <a:t>+ Much richer specification language than UIDE </a:t>
            </a:r>
          </a:p>
          <a:p>
            <a:pPr lvl="1"/>
            <a:r>
              <a:rPr lang="en-US"/>
              <a:t>- More complex to define interfaces (more to learn) </a:t>
            </a:r>
          </a:p>
          <a:p>
            <a:pPr lvl="2"/>
            <a:r>
              <a:rPr lang="en-US"/>
              <a:t>but interactive tools help </a:t>
            </a:r>
          </a:p>
          <a:p>
            <a:r>
              <a:rPr lang="en-US" i="1"/>
              <a:t>Pictures from Humanoid, CHI'93 pp. 384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1BC0-7EF3-4B33-A26C-360EB30142B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Humanoid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5AD3-BB74-4B5F-8EFC-6B93A7E7BC4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0"/>
            <a:ext cx="3352800" cy="19343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144000" cy="24568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5738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High-level description of an interface is easier to write than low-level toolkit code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Automatic generation may produce better UIs than programmers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Allow separation of UI design (embodied in rules) from UI contents (supplied by the programmer)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dynamic creation of objects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define templates or prototypes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 re-use since design rules shared by multiple applications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Tools can reason over the specification to produce </a:t>
            </a:r>
            <a:r>
              <a:rPr lang="en-US" sz="2000" i="1" dirty="0"/>
              <a:t>extra</a:t>
            </a:r>
            <a:r>
              <a:rPr lang="en-US" sz="2000" dirty="0"/>
              <a:t> stuff: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generation of help, undo, etc.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Transform interface into different but functionally equivalent interface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Enabling and disabling of widgets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Enforcement or checking of design guidelines- consistency, completeness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Enforces consistency since rules will pick similar objects for similar situations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adjustment to different screen sizes, etc., since rules can take this into account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Automatic analysis for quality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NGOMSL analysis 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2"/>
              </a:rPr>
              <a:t>GLEAN (</a:t>
            </a:r>
            <a:r>
              <a:rPr lang="en-US" sz="1600" dirty="0" err="1" smtClean="0">
                <a:hlinkClick r:id="rId2"/>
              </a:rPr>
              <a:t>Kieras</a:t>
            </a:r>
            <a:r>
              <a:rPr lang="en-US" sz="1600" dirty="0">
                <a:hlinkClick r:id="rId2"/>
              </a:rPr>
              <a:t>, UIST'95)</a:t>
            </a:r>
            <a:endParaRPr lang="en-US" sz="1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CAB6-96DE-4957-A334-998111C502B3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MasterMind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hlinkClick r:id="rId2"/>
              </a:rPr>
              <a:t>Neches, </a:t>
            </a:r>
            <a:r>
              <a:rPr lang="en-US" sz="2000" dirty="0">
                <a:hlinkClick r:id="rId2"/>
              </a:rPr>
              <a:t>et. al. ACM 1993</a:t>
            </a:r>
            <a:r>
              <a:rPr lang="en-US" sz="2000" dirty="0"/>
              <a:t> Intelligent User Interfaces Workshop, pp. 63-70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</a:t>
            </a:r>
            <a:r>
              <a:rPr lang="en-US" sz="2000" dirty="0"/>
              <a:t>odels </a:t>
            </a:r>
            <a:r>
              <a:rPr lang="en-US" sz="2000" b="1" dirty="0"/>
              <a:t>A</a:t>
            </a:r>
            <a:r>
              <a:rPr lang="en-US" sz="2000" dirty="0"/>
              <a:t>llowing </a:t>
            </a:r>
            <a:r>
              <a:rPr lang="en-US" sz="2000" b="1" dirty="0"/>
              <a:t>S</a:t>
            </a:r>
            <a:r>
              <a:rPr lang="en-US" sz="2000" dirty="0"/>
              <a:t>hared </a:t>
            </a:r>
            <a:r>
              <a:rPr lang="en-US" sz="2000" b="1" dirty="0"/>
              <a:t>T</a:t>
            </a:r>
            <a:r>
              <a:rPr lang="en-US" sz="2000" dirty="0"/>
              <a:t>ools and </a:t>
            </a:r>
            <a:r>
              <a:rPr lang="en-US" sz="2000" b="1" dirty="0"/>
              <a:t>E</a:t>
            </a:r>
            <a:r>
              <a:rPr lang="en-US" sz="2000" dirty="0"/>
              <a:t>xplicit </a:t>
            </a:r>
            <a:r>
              <a:rPr lang="en-US" sz="2000" b="1" dirty="0"/>
              <a:t>R</a:t>
            </a:r>
            <a:r>
              <a:rPr lang="en-US" sz="2000" dirty="0"/>
              <a:t>epresentations to </a:t>
            </a:r>
            <a:r>
              <a:rPr lang="en-US" sz="2000" b="1" dirty="0"/>
              <a:t>M</a:t>
            </a:r>
            <a:r>
              <a:rPr lang="en-US" sz="2000" dirty="0"/>
              <a:t>ake </a:t>
            </a:r>
            <a:r>
              <a:rPr lang="en-US" sz="2000" b="1" dirty="0"/>
              <a:t>I</a:t>
            </a:r>
            <a:r>
              <a:rPr lang="en-US" sz="2000" dirty="0"/>
              <a:t>nterfaces </a:t>
            </a:r>
            <a:r>
              <a:rPr lang="en-US" sz="2000" b="1" dirty="0"/>
              <a:t>N</a:t>
            </a:r>
            <a:r>
              <a:rPr lang="en-US" sz="2000" dirty="0"/>
              <a:t>atural to </a:t>
            </a:r>
            <a:r>
              <a:rPr lang="en-US" sz="2000" b="1" dirty="0"/>
              <a:t>D</a:t>
            </a:r>
            <a:r>
              <a:rPr lang="en-US" sz="2000" dirty="0"/>
              <a:t>evelop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Idea: combine UIDE and Humanoid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Support entire life-cycle: early conceptual design through maintenance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Knowledge base is shared among all tools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Knowledge base serves as an integrating framework for various tools at design time and run time.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Spent a lot of time negotiating on how to combine models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Lots of different parts to the model 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Personelle</a:t>
            </a:r>
            <a:r>
              <a:rPr lang="en-US" sz="2000" dirty="0"/>
              <a:t> and coordination problems in doing the research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Used </a:t>
            </a:r>
            <a:r>
              <a:rPr lang="en-US" sz="2000" dirty="0"/>
              <a:t>Amulet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2229-9018-48D4-A99B-0FA1D94338C8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401762"/>
          </a:xfrm>
        </p:spPr>
        <p:txBody>
          <a:bodyPr/>
          <a:lstStyle/>
          <a:p>
            <a:r>
              <a:rPr lang="en-US" dirty="0" smtClean="0"/>
              <a:t>Mastermind</a:t>
            </a:r>
            <a:br>
              <a:rPr lang="en-US" dirty="0" smtClean="0"/>
            </a:br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5AD3-BB74-4B5F-8EFC-6B93A7E7BC4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932" y="1"/>
            <a:ext cx="4577068" cy="68579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To some extent, web browsers to "model-based" layout from HTML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Takes size of window into account a little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Some user preferences (link color, etc.)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Could do a lot more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XML is a "model" of the </a:t>
            </a:r>
            <a:r>
              <a:rPr lang="en-US" sz="2000" dirty="0" smtClean="0"/>
              <a:t>data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Provide semantics to the content: </a:t>
            </a:r>
          </a:p>
          <a:p>
            <a:pPr lvl="1">
              <a:lnSpc>
                <a:spcPct val="80000"/>
              </a:lnSpc>
            </a:pPr>
            <a:r>
              <a:rPr lang="en-US" sz="1800" dirty="0" err="1">
                <a:hlinkClick r:id="rId2"/>
              </a:rPr>
              <a:t>uPnP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Salutation</a:t>
            </a:r>
            <a:r>
              <a:rPr lang="en-US" sz="1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 err="1">
                <a:hlinkClick r:id="rId4"/>
              </a:rPr>
              <a:t>Jini</a:t>
            </a:r>
            <a:r>
              <a:rPr lang="en-US" sz="1800" dirty="0"/>
              <a:t> kind-of, but includes UI?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More widely varying screens and interaction types may increase need for model-based design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E.g., </a:t>
            </a:r>
            <a:r>
              <a:rPr lang="en-US" sz="2000" dirty="0">
                <a:hlinkClick r:id="rId5"/>
              </a:rPr>
              <a:t>WAP</a:t>
            </a:r>
            <a:r>
              <a:rPr lang="en-US" sz="2000" dirty="0"/>
              <a:t> for cell-phones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Also for widely varying I/O devices: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wall-size to cell-phone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even different Windows CE sizes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Current PhD work of Jeff Nichols: "</a:t>
            </a:r>
            <a:r>
              <a:rPr lang="en-US" sz="2000" dirty="0">
                <a:hlinkClick r:id="rId6"/>
              </a:rPr>
              <a:t>Personal Universal Controller</a:t>
            </a:r>
            <a:r>
              <a:rPr lang="en-US" sz="2000" dirty="0"/>
              <a:t>" 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These will be covered in next lecture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DE49-DA19-4E86-AB08-0CEA73F9A00F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Model-based systems advantages/disadvantages</a:t>
            </a:r>
            <a:endParaRPr lang="en-US" sz="4000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11662"/>
          </a:xfrm>
        </p:spPr>
        <p:txBody>
          <a:bodyPr/>
          <a:lstStyle/>
          <a:p>
            <a:r>
              <a:rPr lang="en-US" sz="2400" dirty="0" smtClean="0"/>
              <a:t>+ Separate specification of UI from content</a:t>
            </a:r>
          </a:p>
          <a:p>
            <a:r>
              <a:rPr lang="en-US" sz="2400" dirty="0" smtClean="0"/>
              <a:t>+ Automatic reformatting, retargeting for different platforms, customization to users</a:t>
            </a:r>
          </a:p>
          <a:p>
            <a:r>
              <a:rPr lang="en-US" sz="2400" dirty="0" smtClean="0"/>
              <a:t>+ May allow programmers (non-experts) to write specification and have a good UI automatically created</a:t>
            </a:r>
          </a:p>
          <a:p>
            <a:pPr lvl="1"/>
            <a:r>
              <a:rPr lang="en-US" sz="2000" dirty="0" smtClean="0"/>
              <a:t>But this didn’t really work out</a:t>
            </a:r>
          </a:p>
          <a:p>
            <a:r>
              <a:rPr lang="en-US" sz="2400" dirty="0" smtClean="0"/>
              <a:t>– Result is often </a:t>
            </a:r>
            <a:r>
              <a:rPr lang="en-US" sz="2400" dirty="0" smtClean="0">
                <a:solidFill>
                  <a:schemeClr val="tx2"/>
                </a:solidFill>
              </a:rPr>
              <a:t>unpredictable</a:t>
            </a:r>
            <a:endParaRPr lang="en-US" sz="2400" dirty="0" smtClean="0"/>
          </a:p>
          <a:p>
            <a:r>
              <a:rPr lang="en-US" sz="2400" dirty="0" smtClean="0"/>
              <a:t>– Often UI can be </a:t>
            </a:r>
            <a:r>
              <a:rPr lang="en-US" sz="2400" i="1" dirty="0" smtClean="0"/>
              <a:t>worse</a:t>
            </a:r>
            <a:r>
              <a:rPr lang="en-US" sz="2400" dirty="0" smtClean="0"/>
              <a:t> UI than hand-drawn</a:t>
            </a:r>
          </a:p>
          <a:p>
            <a:r>
              <a:rPr lang="en-US" sz="2400" dirty="0" smtClean="0"/>
              <a:t>– Sometimes model is </a:t>
            </a:r>
            <a:r>
              <a:rPr lang="en-US" sz="2400" i="1" dirty="0" smtClean="0"/>
              <a:t>larger</a:t>
            </a:r>
            <a:r>
              <a:rPr lang="en-US" sz="2400" dirty="0" smtClean="0"/>
              <a:t> than the code it would replace</a:t>
            </a:r>
          </a:p>
          <a:p>
            <a:r>
              <a:rPr lang="en-US" sz="2400" dirty="0" smtClean="0"/>
              <a:t>– Model often in a different language that must </a:t>
            </a:r>
            <a:r>
              <a:rPr lang="en-US" sz="2400" smtClean="0"/>
              <a:t>be learned</a:t>
            </a: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4EE0-F870-496E-8523-E8AC385DE30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Overview, cont.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800" dirty="0"/>
              <a:t>Related to the "Declarative" approach discussed in previous lecture </a:t>
            </a:r>
          </a:p>
          <a:p>
            <a:pPr lvl="1"/>
            <a:r>
              <a:rPr lang="en-US" sz="2400" dirty="0"/>
              <a:t>but here system has some </a:t>
            </a:r>
            <a:r>
              <a:rPr lang="en-US" sz="2400" i="1" dirty="0"/>
              <a:t>intelligence</a:t>
            </a:r>
            <a:r>
              <a:rPr lang="en-US" sz="2400" dirty="0"/>
              <a:t> or </a:t>
            </a:r>
            <a:r>
              <a:rPr lang="en-US" sz="2400" i="1" dirty="0"/>
              <a:t>knowledge</a:t>
            </a:r>
            <a:r>
              <a:rPr lang="en-US" sz="2400" dirty="0"/>
              <a:t> so less has to be specified by the programmer. </a:t>
            </a:r>
          </a:p>
          <a:p>
            <a:r>
              <a:rPr lang="en-US" sz="2800" dirty="0"/>
              <a:t>Different types: </a:t>
            </a:r>
          </a:p>
          <a:p>
            <a:pPr lvl="1"/>
            <a:r>
              <a:rPr lang="en-US" sz="2400" dirty="0"/>
              <a:t>Dialog box creators: Mickey, DON, Jade (lots of others) </a:t>
            </a:r>
          </a:p>
          <a:p>
            <a:pPr lvl="1"/>
            <a:r>
              <a:rPr lang="en-US" sz="2400" dirty="0"/>
              <a:t>Representations of the full UI: ITS, UIDE, Humanoid, </a:t>
            </a:r>
            <a:r>
              <a:rPr lang="en-US" sz="2400" dirty="0" err="1"/>
              <a:t>MasterMind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New: Create from </a:t>
            </a:r>
            <a:r>
              <a:rPr lang="en-US" sz="2400" dirty="0" smtClean="0"/>
              <a:t>XML, using more sophisticated algorithms</a:t>
            </a:r>
            <a:endParaRPr lang="en-US" sz="2400" dirty="0"/>
          </a:p>
          <a:p>
            <a:pPr lvl="2"/>
            <a:r>
              <a:rPr lang="en-US" sz="2000" dirty="0"/>
              <a:t>Covered in next lecture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779-4160-4F75-8CB5-41A15E97312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Easiest part of the UI to create </a:t>
            </a:r>
          </a:p>
          <a:p>
            <a:pPr marL="609600" indent="-609600"/>
            <a:r>
              <a:rPr lang="en-US" dirty="0"/>
              <a:t>Given a list of the contents, </a:t>
            </a:r>
            <a:r>
              <a:rPr lang="en-US" dirty="0" smtClean="0"/>
              <a:t>automatically:</a:t>
            </a:r>
            <a:endParaRPr lang="en-US" dirty="0"/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choose widgets: </a:t>
            </a:r>
          </a:p>
          <a:p>
            <a:pPr marL="1371600" lvl="2" indent="-457200"/>
            <a:r>
              <a:rPr lang="en-US" dirty="0"/>
              <a:t>specify type of desired input:</a:t>
            </a:r>
            <a:br>
              <a:rPr lang="en-US" dirty="0"/>
            </a:br>
            <a:r>
              <a:rPr lang="en-US" dirty="0"/>
              <a:t>string = text input field</a:t>
            </a:r>
            <a:br>
              <a:rPr lang="en-US" dirty="0"/>
            </a:br>
            <a:r>
              <a:rPr lang="en-US" dirty="0"/>
              <a:t>number = slider</a:t>
            </a:r>
            <a:br>
              <a:rPr lang="en-US" dirty="0"/>
            </a:br>
            <a:r>
              <a:rPr lang="en-US" dirty="0"/>
              <a:t>one-of-many = radio buttons or pop-up options</a:t>
            </a:r>
            <a:br>
              <a:rPr lang="en-US" dirty="0"/>
            </a:br>
            <a:r>
              <a:rPr lang="en-US" dirty="0"/>
              <a:t>many-of-many = check boxes or checks in a menu</a:t>
            </a:r>
            <a:br>
              <a:rPr lang="en-US" dirty="0"/>
            </a:br>
            <a:r>
              <a:rPr lang="en-US" dirty="0"/>
              <a:t>commands = menu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E132A-67B4-4D17-9DCE-D28B986E668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Creators, cont.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arrange widgets </a:t>
            </a:r>
          </a:p>
          <a:p>
            <a:pPr marL="1371600" lvl="2" indent="-457200"/>
            <a:r>
              <a:rPr lang="en-US"/>
              <a:t>based on look-and-feel guidelines </a:t>
            </a:r>
          </a:p>
          <a:p>
            <a:pPr marL="1752600" lvl="3" indent="-381000"/>
            <a:r>
              <a:rPr lang="en-US"/>
              <a:t>where OK goes </a:t>
            </a:r>
          </a:p>
          <a:p>
            <a:pPr marL="1752600" lvl="3" indent="-381000"/>
            <a:r>
              <a:rPr lang="en-US"/>
              <a:t>which commands go in which menus </a:t>
            </a:r>
          </a:p>
          <a:p>
            <a:pPr marL="1371600" lvl="2" indent="-457200"/>
            <a:r>
              <a:rPr lang="en-US"/>
              <a:t>based on good graphic design principles. </a:t>
            </a:r>
          </a:p>
          <a:p>
            <a:pPr marL="990600" lvl="1" indent="-533400">
              <a:buSzTx/>
              <a:buFont typeface="Wingdings" pitchFamily="2" charset="2"/>
              <a:buAutoNum type="arabicPeriod" startAt="2"/>
            </a:pPr>
            <a:r>
              <a:rPr lang="en-US"/>
              <a:t>set variables </a:t>
            </a:r>
          </a:p>
          <a:p>
            <a:pPr marL="1371600" lvl="2" indent="-457200"/>
            <a:r>
              <a:rPr lang="en-US"/>
              <a:t>to reduce the number of callbacks necessary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BC74-8A2E-490D-9FCF-E4227A9F9C1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267200" cy="515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543800" cy="944562"/>
          </a:xfrm>
        </p:spPr>
        <p:txBody>
          <a:bodyPr/>
          <a:lstStyle/>
          <a:p>
            <a:r>
              <a:rPr lang="en-US" dirty="0"/>
              <a:t>Example: Mickey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Programmer </a:t>
            </a:r>
            <a:r>
              <a:rPr lang="en-US" sz="2400" dirty="0"/>
              <a:t>specifies UI </a:t>
            </a: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putting </a:t>
            </a:r>
            <a:r>
              <a:rPr lang="en-US" sz="2400" dirty="0"/>
              <a:t>special comments in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file.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Uses the Apple </a:t>
            </a:r>
            <a:r>
              <a:rPr lang="en-US" sz="2400" dirty="0" smtClean="0"/>
              <a:t>Macintosh</a:t>
            </a:r>
            <a:br>
              <a:rPr lang="en-US" sz="2400" dirty="0" smtClean="0"/>
            </a:br>
            <a:r>
              <a:rPr lang="en-US" sz="2400" dirty="0" smtClean="0"/>
              <a:t>guidelines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Pre-processor to parse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Pascal </a:t>
            </a:r>
            <a:r>
              <a:rPr lang="en-US" sz="2400" dirty="0"/>
              <a:t>code and generate </a:t>
            </a:r>
            <a:r>
              <a:rPr lang="en-US" sz="2400" dirty="0" smtClean="0"/>
              <a:t>the</a:t>
            </a:r>
            <a:br>
              <a:rPr lang="en-US" sz="2400" dirty="0" smtClean="0"/>
            </a:br>
            <a:r>
              <a:rPr lang="en-US" sz="2400" dirty="0" smtClean="0"/>
              <a:t>Macintosh </a:t>
            </a:r>
            <a:r>
              <a:rPr lang="en-US" sz="2400" dirty="0"/>
              <a:t>resources.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Maps Procedures into </a:t>
            </a:r>
            <a:r>
              <a:rPr lang="en-US" sz="2400" dirty="0" smtClean="0"/>
              <a:t>Menu</a:t>
            </a:r>
            <a:br>
              <a:rPr lang="en-US" sz="2400" dirty="0" smtClean="0"/>
            </a:br>
            <a:r>
              <a:rPr lang="en-US" sz="2400" dirty="0" smtClean="0"/>
              <a:t>items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parameter is one of a </a:t>
            </a:r>
            <a:r>
              <a:rPr lang="en-US" sz="2000" dirty="0" smtClean="0"/>
              <a:t>standard</a:t>
            </a:r>
            <a:br>
              <a:rPr lang="en-US" sz="2000" dirty="0" smtClean="0"/>
            </a:br>
            <a:r>
              <a:rPr lang="en-US" sz="2000" dirty="0" smtClean="0"/>
              <a:t>set</a:t>
            </a:r>
            <a:r>
              <a:rPr lang="en-US" sz="2000" dirty="0"/>
              <a:t>, pops up appropriate </a:t>
            </a:r>
            <a:r>
              <a:rPr lang="en-US" sz="2000" dirty="0" smtClean="0"/>
              <a:t>dialog</a:t>
            </a:r>
            <a:br>
              <a:rPr lang="en-US" sz="2000" dirty="0" smtClean="0"/>
            </a:br>
            <a:r>
              <a:rPr lang="en-US" sz="2000" dirty="0" smtClean="0"/>
              <a:t>box </a:t>
            </a:r>
            <a:r>
              <a:rPr lang="en-US" sz="2000" dirty="0"/>
              <a:t>or waits for input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File to be read, file to be written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point, line or rectangle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2C6D-15B3-48D6-A7BF-3464CDC811E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Mickey, cont.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181600" cy="4683125"/>
          </a:xfrm>
        </p:spPr>
        <p:txBody>
          <a:bodyPr/>
          <a:lstStyle/>
          <a:p>
            <a:r>
              <a:rPr lang="en-US" sz="2800" dirty="0"/>
              <a:t>Variables: </a:t>
            </a:r>
          </a:p>
          <a:p>
            <a:pPr lvl="1"/>
            <a:r>
              <a:rPr lang="en-US" sz="2400" dirty="0"/>
              <a:t>Enumerated types mapped </a:t>
            </a:r>
            <a:r>
              <a:rPr lang="en-US" sz="2400" dirty="0" smtClean="0"/>
              <a:t>to</a:t>
            </a:r>
            <a:br>
              <a:rPr lang="en-US" sz="2400" dirty="0" smtClean="0"/>
            </a:br>
            <a:r>
              <a:rPr lang="en-US" sz="2400" dirty="0" smtClean="0"/>
              <a:t>check </a:t>
            </a:r>
            <a:r>
              <a:rPr lang="en-US" sz="2400" dirty="0"/>
              <a:t>lists separated by lines. Sets the variables when changed. </a:t>
            </a:r>
          </a:p>
          <a:p>
            <a:pPr lvl="1"/>
            <a:r>
              <a:rPr lang="en-US" sz="2400" dirty="0"/>
              <a:t>Enumerated types with 2 choices mapped to name changes </a:t>
            </a:r>
          </a:p>
          <a:p>
            <a:pPr lvl="1"/>
            <a:r>
              <a:rPr lang="en-US" sz="2400" dirty="0"/>
              <a:t>Booleans: single checked items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223CD-F1D3-4290-A427-92CB7725ADDD}" type="slidenum">
              <a:rPr lang="en-US"/>
              <a:pPr/>
              <a:t>8</a:t>
            </a:fld>
            <a:endParaRPr lang="en-US"/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829" y="762000"/>
            <a:ext cx="3642171" cy="5257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562350"/>
            <a:ext cx="7008813" cy="32956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Mickey,</a:t>
            </a:r>
            <a:r>
              <a:rPr lang="en-US" baseline="0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229600" cy="4411662"/>
          </a:xfrm>
        </p:spPr>
        <p:txBody>
          <a:bodyPr/>
          <a:lstStyle/>
          <a:p>
            <a:pPr lvl="1"/>
            <a:r>
              <a:rPr lang="en-US" sz="2400" dirty="0" smtClean="0"/>
              <a:t>Records generate dialog boxes </a:t>
            </a:r>
          </a:p>
          <a:p>
            <a:pPr lvl="2"/>
            <a:r>
              <a:rPr lang="en-US" sz="2000" dirty="0" smtClean="0"/>
              <a:t>will pop up if a parameter to an invoked procedure, or if explicitly requested </a:t>
            </a:r>
          </a:p>
          <a:p>
            <a:pPr lvl="1"/>
            <a:r>
              <a:rPr lang="en-US" sz="2400" dirty="0" smtClean="0"/>
              <a:t>"Guard" routines allow setting variable to bold to also set property of the selected item. </a:t>
            </a:r>
          </a:p>
          <a:p>
            <a:pPr lvl="2"/>
            <a:r>
              <a:rPr lang="en-US" sz="2000" dirty="0" smtClean="0"/>
              <a:t>are "Demon"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5AD3-BB74-4B5F-8EFC-6B93A7E7BC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15935</TotalTime>
  <Words>1785</Words>
  <Application>Microsoft PowerPoint</Application>
  <PresentationFormat>On-screen Show (4:3)</PresentationFormat>
  <Paragraphs>291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lecture template_polo</vt:lpstr>
      <vt:lpstr>Bitmap Image</vt:lpstr>
      <vt:lpstr>Lecture 12: Model-based tools: Creating the UI Automatically</vt:lpstr>
      <vt:lpstr>Model-Based Tools</vt:lpstr>
      <vt:lpstr>Goals:</vt:lpstr>
      <vt:lpstr>Overview, cont.</vt:lpstr>
      <vt:lpstr>Dialog Box Creators</vt:lpstr>
      <vt:lpstr>Dialog Box Creators, cont.</vt:lpstr>
      <vt:lpstr>Example: Mickey</vt:lpstr>
      <vt:lpstr>Mickey, cont.</vt:lpstr>
      <vt:lpstr>Mickey, cont.</vt:lpstr>
      <vt:lpstr>Mickey, cont.</vt:lpstr>
      <vt:lpstr>Jade</vt:lpstr>
      <vt:lpstr>Jade, cont.</vt:lpstr>
      <vt:lpstr>DON</vt:lpstr>
      <vt:lpstr>Don, pictures</vt:lpstr>
      <vt:lpstr>Generating Full UI</vt:lpstr>
      <vt:lpstr>Interactive Transaction System (ITS)</vt:lpstr>
      <vt:lpstr>ITS, cont.</vt:lpstr>
      <vt:lpstr>ITS, pictures</vt:lpstr>
      <vt:lpstr>The User Interface Design Environment (UIDE)</vt:lpstr>
      <vt:lpstr>UIDE</vt:lpstr>
      <vt:lpstr>UIDE, Schemas, cont.</vt:lpstr>
      <vt:lpstr>UIDE, cont.</vt:lpstr>
      <vt:lpstr>Pictures from UIDE</vt:lpstr>
      <vt:lpstr>UIDE, cont.</vt:lpstr>
      <vt:lpstr>UIDE</vt:lpstr>
      <vt:lpstr>Humanoid</vt:lpstr>
      <vt:lpstr>Humanoid, cont.</vt:lpstr>
      <vt:lpstr>Humanoid, cont.</vt:lpstr>
      <vt:lpstr>Humanoid Pictures</vt:lpstr>
      <vt:lpstr>MasterMind</vt:lpstr>
      <vt:lpstr>Mastermind Pictures</vt:lpstr>
      <vt:lpstr>Others</vt:lpstr>
      <vt:lpstr>Model-based systems advantages/disadvantages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A. Myers</cp:lastModifiedBy>
  <cp:revision>128</cp:revision>
  <cp:lastPrinted>1601-01-01T00:00:00Z</cp:lastPrinted>
  <dcterms:created xsi:type="dcterms:W3CDTF">2001-06-15T20:03:27Z</dcterms:created>
  <dcterms:modified xsi:type="dcterms:W3CDTF">2009-03-19T16:08:17Z</dcterms:modified>
</cp:coreProperties>
</file>