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542" r:id="rId2"/>
    <p:sldId id="1254" r:id="rId3"/>
    <p:sldId id="1159" r:id="rId4"/>
    <p:sldId id="1200" r:id="rId5"/>
    <p:sldId id="1201" r:id="rId6"/>
    <p:sldId id="1202" r:id="rId7"/>
    <p:sldId id="1203" r:id="rId8"/>
    <p:sldId id="1204" r:id="rId9"/>
    <p:sldId id="1242" r:id="rId10"/>
    <p:sldId id="1205" r:id="rId11"/>
    <p:sldId id="1206" r:id="rId12"/>
    <p:sldId id="1207" r:id="rId13"/>
    <p:sldId id="1168" r:id="rId14"/>
    <p:sldId id="1169" r:id="rId15"/>
    <p:sldId id="1170" r:id="rId16"/>
    <p:sldId id="1196" r:id="rId17"/>
    <p:sldId id="1241" r:id="rId18"/>
    <p:sldId id="1235" r:id="rId19"/>
    <p:sldId id="1178" r:id="rId20"/>
    <p:sldId id="1179" r:id="rId21"/>
    <p:sldId id="1180" r:id="rId22"/>
    <p:sldId id="1245" r:id="rId23"/>
    <p:sldId id="1199" r:id="rId24"/>
    <p:sldId id="1240" r:id="rId25"/>
    <p:sldId id="1247" r:id="rId26"/>
    <p:sldId id="1250" r:id="rId27"/>
    <p:sldId id="1172" r:id="rId28"/>
    <p:sldId id="1173" r:id="rId29"/>
    <p:sldId id="1176" r:id="rId30"/>
    <p:sldId id="1187" r:id="rId31"/>
    <p:sldId id="1253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1252" r:id="rId47"/>
    <p:sldId id="1243" r:id="rId48"/>
  </p:sldIdLst>
  <p:sldSz cx="9144000" cy="6858000" type="screen4x3"/>
  <p:notesSz cx="7302500" cy="9586913"/>
  <p:custDataLst>
    <p:tags r:id="rId5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E6E6E6"/>
    <a:srgbClr val="F7F5CD"/>
    <a:srgbClr val="DEDFF5"/>
    <a:srgbClr val="DBF2DA"/>
    <a:srgbClr val="990000"/>
    <a:srgbClr val="F6F5BD"/>
    <a:srgbClr val="D5F1CF"/>
    <a:srgbClr val="F1C7C7"/>
    <a:srgbClr val="E2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04" autoAdjust="0"/>
    <p:restoredTop sz="87347" autoAdjust="0"/>
  </p:normalViewPr>
  <p:slideViewPr>
    <p:cSldViewPr snapToObjects="1">
      <p:cViewPr varScale="1">
        <p:scale>
          <a:sx n="111" d="100"/>
          <a:sy n="111" d="100"/>
        </p:scale>
        <p:origin x="1608" y="200"/>
      </p:cViewPr>
      <p:guideLst>
        <p:guide orient="horz" pos="2160"/>
        <p:guide pos="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568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ags" Target="tags/tag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771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69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5483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9531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0929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2522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2967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571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996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Answer: </a:t>
            </a:r>
          </a:p>
          <a:p>
            <a:endParaRPr lang="en-US" dirty="0"/>
          </a:p>
          <a:p>
            <a:r>
              <a:rPr lang="en-US" dirty="0" err="1"/>
              <a:t>incr</a:t>
            </a:r>
            <a:r>
              <a:rPr lang="en-US" dirty="0"/>
              <a:t>, foo, main, </a:t>
            </a:r>
            <a:r>
              <a:rPr lang="en-US" dirty="0" err="1"/>
              <a:t>printf</a:t>
            </a:r>
            <a:endParaRPr lang="en-US" dirty="0"/>
          </a:p>
          <a:p>
            <a:endParaRPr lang="en-US" dirty="0"/>
          </a:p>
          <a:p>
            <a:r>
              <a:rPr lang="en-US" dirty="0"/>
              <a:t>Can actually make a case for “%d\n”: it’s a global</a:t>
            </a:r>
            <a:r>
              <a:rPr lang="en-US" baseline="0" dirty="0"/>
              <a:t> constant string (in read only section) so it will have a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7210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Try:</a:t>
            </a:r>
          </a:p>
          <a:p>
            <a:endParaRPr lang="en-US"/>
          </a:p>
          <a:p>
            <a:r>
              <a:rPr lang="en-US" err="1"/>
              <a:t>objdump</a:t>
            </a:r>
            <a:r>
              <a:rPr lang="en-US" baseline="0"/>
              <a:t> –t static-</a:t>
            </a:r>
            <a:r>
              <a:rPr lang="en-US" baseline="0" err="1"/>
              <a:t>local.o</a:t>
            </a:r>
            <a:endParaRPr lang="en-US" baseline="0"/>
          </a:p>
          <a:p>
            <a:r>
              <a:rPr lang="en-US" baseline="0" err="1"/>
              <a:t>objdump</a:t>
            </a:r>
            <a:r>
              <a:rPr lang="en-US" baseline="0"/>
              <a:t> –</a:t>
            </a:r>
            <a:r>
              <a:rPr lang="en-US" baseline="0" err="1"/>
              <a:t>rd</a:t>
            </a:r>
            <a:r>
              <a:rPr lang="en-US" baseline="0"/>
              <a:t> static-</a:t>
            </a:r>
            <a:r>
              <a:rPr lang="en-US" baseline="0" err="1"/>
              <a:t>local.o</a:t>
            </a:r>
            <a:endParaRPr lang="en-US" baseline="0"/>
          </a:p>
          <a:p>
            <a:endParaRPr lang="en-US" baseline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85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6960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If you are not aware of these rules, you can run into very nasty,</a:t>
            </a:r>
            <a:r>
              <a:rPr lang="en-US" baseline="0"/>
              <a:t> difficult problems.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955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065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87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Try:</a:t>
            </a:r>
          </a:p>
          <a:p>
            <a:endParaRPr lang="en-US" dirty="0"/>
          </a:p>
          <a:p>
            <a:r>
              <a:rPr lang="en-US" dirty="0" err="1"/>
              <a:t>objdump</a:t>
            </a:r>
            <a:r>
              <a:rPr lang="en-US" baseline="0" dirty="0"/>
              <a:t> –t mismatch-</a:t>
            </a:r>
            <a:r>
              <a:rPr lang="en-US" baseline="0" dirty="0" err="1"/>
              <a:t>main.o</a:t>
            </a:r>
            <a:endParaRPr lang="en-US" baseline="0" dirty="0"/>
          </a:p>
          <a:p>
            <a:r>
              <a:rPr lang="en-US" baseline="0" dirty="0" err="1"/>
              <a:t>objdump</a:t>
            </a:r>
            <a:r>
              <a:rPr lang="en-US" baseline="0" dirty="0"/>
              <a:t> –t mismatch-</a:t>
            </a:r>
            <a:r>
              <a:rPr lang="en-US" baseline="0" dirty="0" err="1"/>
              <a:t>variable.o</a:t>
            </a:r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4830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968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46918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9776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System code including code</a:t>
            </a:r>
            <a:r>
              <a:rPr lang="en-US" baseline="0"/>
              <a:t> that runs before and after main.  Sets up </a:t>
            </a:r>
            <a:r>
              <a:rPr lang="en-US" baseline="0" err="1"/>
              <a:t>argc</a:t>
            </a:r>
            <a:r>
              <a:rPr lang="en-US" baseline="0"/>
              <a:t>/v and takes the return value</a:t>
            </a:r>
          </a:p>
          <a:p>
            <a:endParaRPr lang="en-US" baseline="0"/>
          </a:p>
          <a:p>
            <a:r>
              <a:rPr lang="en-US" baseline="0" err="1"/>
              <a:t>objdump</a:t>
            </a:r>
            <a:r>
              <a:rPr lang="en-US" baseline="0"/>
              <a:t> –t </a:t>
            </a:r>
            <a:r>
              <a:rPr lang="en-US" baseline="0" err="1"/>
              <a:t>prog</a:t>
            </a:r>
            <a:endParaRPr lang="en-US" baseline="0"/>
          </a:p>
          <a:p>
            <a:endParaRPr lang="en-US" baseline="0"/>
          </a:p>
          <a:p>
            <a:r>
              <a:rPr lang="en-US" baseline="0"/>
              <a:t>generates LOTS of stuff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7812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What are the </a:t>
            </a:r>
            <a:r>
              <a:rPr lang="en-US" err="1"/>
              <a:t>globals</a:t>
            </a:r>
            <a:r>
              <a:rPr lang="en-US"/>
              <a:t>?  Where are they (address / section)?</a:t>
            </a:r>
            <a:r>
              <a:rPr lang="en-US" baseline="0"/>
              <a:t>  … Then click.</a:t>
            </a:r>
          </a:p>
          <a:p>
            <a:endParaRPr lang="en-US" baseline="0"/>
          </a:p>
          <a:p>
            <a:r>
              <a:rPr lang="en-US" baseline="0"/>
              <a:t>PC32, PC relative to next RIP – 0x4 for the offset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09496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2712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…</a:t>
            </a:r>
          </a:p>
          <a:p>
            <a:r>
              <a:rPr lang="en-US"/>
              <a:t>Large heap in the high addresses (</a:t>
            </a:r>
            <a:r>
              <a:rPr lang="en-US" err="1"/>
              <a:t>mmap</a:t>
            </a:r>
            <a:r>
              <a:rPr lang="en-US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06077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397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Shape 453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54" name="Shape 454"/>
          <p:cNvSpPr txBox="1">
            <a:spLocks noGrp="1"/>
          </p:cNvSpPr>
          <p:nvPr>
            <p:ph type="body" idx="1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55" name="Shape 455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Shape 460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61" name="Shape 461"/>
          <p:cNvSpPr txBox="1">
            <a:spLocks noGrp="1"/>
          </p:cNvSpPr>
          <p:nvPr>
            <p:ph type="body" idx="1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2" name="Shape 462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Shape 467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68" name="Shape 468"/>
          <p:cNvSpPr txBox="1">
            <a:spLocks noGrp="1"/>
          </p:cNvSpPr>
          <p:nvPr>
            <p:ph type="body" idx="1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9" name="Shape 469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Shape 498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99" name="Shape 499"/>
          <p:cNvSpPr txBox="1">
            <a:spLocks noGrp="1"/>
          </p:cNvSpPr>
          <p:nvPr>
            <p:ph type="body" idx="1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convention is that libraries are always prefixed with “lib”</a:t>
            </a:r>
            <a:endParaRPr/>
          </a:p>
          <a:p>
            <a:pPr marL="0" marR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$(CC) $(CFLAGS) -o csim csim.c cachelab.c -lm</a:t>
            </a: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00" name="Shape 500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Shape 507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8" name="Shape 508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Shape 520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21" name="Shape 521"/>
          <p:cNvSpPr txBox="1">
            <a:spLocks noGrp="1"/>
          </p:cNvSpPr>
          <p:nvPr>
            <p:ph type="body" idx="1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Try:</a:t>
            </a:r>
            <a:endParaRPr/>
          </a:p>
          <a:p>
            <a:pPr marL="0" marR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objdump –t main2.o</a:t>
            </a:r>
            <a:endParaRPr/>
          </a:p>
          <a:p>
            <a:pPr marL="0" marR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objdump –rd main2.o</a:t>
            </a:r>
            <a:endParaRPr/>
          </a:p>
          <a:p>
            <a:pPr marL="0" marR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objdump –t libvector.a</a:t>
            </a: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objdump –rd libvector.a</a:t>
            </a: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2" name="Shape 522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54" name="Shape 554"/>
          <p:cNvSpPr txBox="1">
            <a:spLocks noGrp="1"/>
          </p:cNvSpPr>
          <p:nvPr>
            <p:ph type="body" idx="1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5" name="Shape 555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Shape 561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62" name="Shape 562"/>
          <p:cNvSpPr txBox="1">
            <a:spLocks noGrp="1"/>
          </p:cNvSpPr>
          <p:nvPr>
            <p:ph type="body" idx="1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3" name="Shape 563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Shape 568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69" name="Shape 569"/>
          <p:cNvSpPr txBox="1">
            <a:spLocks noGrp="1"/>
          </p:cNvSpPr>
          <p:nvPr>
            <p:ph type="body" idx="1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0" name="Shape 570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Shape 575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6" name="Shape 576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7522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Shape 582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83" name="Shape 583"/>
          <p:cNvSpPr txBox="1">
            <a:spLocks noGrp="1"/>
          </p:cNvSpPr>
          <p:nvPr>
            <p:ph type="body" idx="1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Partially linked still has relocatable entries</a:t>
            </a:r>
            <a:endParaRPr/>
          </a:p>
          <a:p>
            <a:pPr marL="0" marR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Loader (i.e., the execve syscall, which we will cover later)</a:t>
            </a:r>
            <a:endParaRPr/>
          </a:p>
          <a:p>
            <a:pPr marL="0" marR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Try:</a:t>
            </a:r>
            <a:endParaRPr/>
          </a:p>
          <a:p>
            <a:pPr marL="0" marR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ldd prog2l</a:t>
            </a:r>
            <a:endParaRPr/>
          </a:p>
          <a:p>
            <a:pPr marL="0" marR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objdump –t libvector.so</a:t>
            </a: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objdump –rd libvector.so</a:t>
            </a: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4" name="Shape 584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Shape 614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15" name="Shape 615"/>
          <p:cNvSpPr txBox="1">
            <a:spLocks noGrp="1"/>
          </p:cNvSpPr>
          <p:nvPr>
            <p:ph type="body" idx="1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</a:t>
            </a:r>
            <a:endParaRPr/>
          </a:p>
          <a:p>
            <a:pPr marL="0" marR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RTLD_LAZY – don’t resolve references until requested</a:t>
            </a: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16" name="Shape 616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Shape 622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23" name="Shape 623"/>
          <p:cNvSpPr txBox="1">
            <a:spLocks noGrp="1"/>
          </p:cNvSpPr>
          <p:nvPr>
            <p:ph type="body" idx="1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4" name="Shape 624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Shape 630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31" name="Shape 631"/>
          <p:cNvSpPr txBox="1">
            <a:spLocks noGrp="1"/>
          </p:cNvSpPr>
          <p:nvPr>
            <p:ph type="body" idx="1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Linker has not information about vector library</a:t>
            </a: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Try:</a:t>
            </a:r>
            <a:endParaRPr/>
          </a:p>
          <a:p>
            <a:pPr marL="0" marR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ldd prog2r</a:t>
            </a:r>
            <a:endParaRPr/>
          </a:p>
          <a:p>
            <a:pPr marL="0" marR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2" name="Shape 632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139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8255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575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71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Try:</a:t>
            </a:r>
          </a:p>
          <a:p>
            <a:endParaRPr lang="en-US"/>
          </a:p>
          <a:p>
            <a:r>
              <a:rPr lang="en-US" err="1"/>
              <a:t>objdump</a:t>
            </a:r>
            <a:r>
              <a:rPr lang="en-US" baseline="0"/>
              <a:t> –t </a:t>
            </a:r>
            <a:r>
              <a:rPr lang="en-US" baseline="0" err="1"/>
              <a:t>main.o</a:t>
            </a:r>
            <a:endParaRPr lang="en-US" baseline="0"/>
          </a:p>
          <a:p>
            <a:r>
              <a:rPr lang="en-US" baseline="0" err="1"/>
              <a:t>objdump</a:t>
            </a:r>
            <a:r>
              <a:rPr lang="en-US" baseline="0"/>
              <a:t> –t </a:t>
            </a:r>
            <a:r>
              <a:rPr lang="en-US" baseline="0" err="1"/>
              <a:t>sum.o</a:t>
            </a:r>
            <a:endParaRPr lang="en-US" baseline="0"/>
          </a:p>
          <a:p>
            <a:endParaRPr lang="en-US" baseline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397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15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>
                <a:latin typeface="Calibri" pitchFamily="34" charset="0"/>
              </a:rPr>
              <a:t>Bryant</a:t>
            </a:r>
            <a:r>
              <a:rPr lang="en-US" sz="1000" b="0" i="0" baseline="0">
                <a:latin typeface="Calibri" pitchFamily="34" charset="0"/>
              </a:rPr>
              <a:t> and </a:t>
            </a:r>
            <a:r>
              <a:rPr lang="en-US" sz="1000" b="0" i="0" baseline="0" err="1">
                <a:latin typeface="Calibri" pitchFamily="34" charset="0"/>
              </a:rPr>
              <a:t>O’Hallaron</a:t>
            </a:r>
            <a:r>
              <a:rPr lang="en-US" sz="1000" b="0" i="0" baseline="0">
                <a:latin typeface="Calibri" pitchFamily="34" charset="0"/>
              </a:rPr>
              <a:t>, Computer Systems: A Programmer’s Perspective, Third Edition</a:t>
            </a:r>
            <a:endParaRPr lang="en-US" sz="1000" b="0" i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canvas.cmu.edu/courses/49105/quizzes/150033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security.googleblog.com/2016/02/cve-2015-7547-glibc-getaddrinfo-stack.html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cmu.edu/~213/activities/linking.pdf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Linking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15-213/15-503: Introduction to Computer Systems</a:t>
            </a:r>
            <a:br>
              <a:rPr lang="en-US" sz="2000" b="0" dirty="0"/>
            </a:br>
            <a:r>
              <a:rPr lang="en-US" sz="2000" b="0" dirty="0"/>
              <a:t>7</a:t>
            </a:r>
            <a:r>
              <a:rPr lang="en-US" sz="2000" b="0" baseline="30000" dirty="0"/>
              <a:t>th</a:t>
            </a:r>
            <a:r>
              <a:rPr lang="en-US" sz="2000" b="0" dirty="0"/>
              <a:t> Lecture, September 16, 2025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1AA874-5F90-D180-6AD8-2C192D4A3DFD}"/>
              </a:ext>
            </a:extLst>
          </p:cNvPr>
          <p:cNvSpPr txBox="1"/>
          <p:nvPr/>
        </p:nvSpPr>
        <p:spPr>
          <a:xfrm>
            <a:off x="685800" y="4382815"/>
            <a:ext cx="4611414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Instructors: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Brian Railing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lang="en-US" sz="2000" b="0" kern="0" dirty="0">
                <a:solidFill>
                  <a:srgbClr val="000000"/>
                </a:solidFill>
                <a:latin typeface="Calibri" pitchFamily="34" charset="0"/>
              </a:rPr>
              <a:t>Phil Gibbons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Taha Khan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Linkers Do? (cont’d)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Step 2: Relocation</a:t>
            </a:r>
          </a:p>
          <a:p>
            <a:pPr lvl="1"/>
            <a:endParaRPr lang="en-US"/>
          </a:p>
          <a:p>
            <a:pPr lvl="1"/>
            <a:r>
              <a:rPr lang="en-US"/>
              <a:t>Merges separate code and data sections into single sections</a:t>
            </a:r>
          </a:p>
          <a:p>
            <a:pPr lvl="1"/>
            <a:endParaRPr lang="en-US"/>
          </a:p>
          <a:p>
            <a:pPr lvl="1"/>
            <a:r>
              <a:rPr lang="en-US"/>
              <a:t>Relocates symbols from their relative locations in the </a:t>
            </a:r>
            <a:r>
              <a:rPr lang="en-US">
                <a:latin typeface="Courier New"/>
                <a:cs typeface="Courier New"/>
              </a:rPr>
              <a:t>.</a:t>
            </a:r>
            <a:r>
              <a:rPr lang="en-US" err="1">
                <a:latin typeface="Courier New"/>
                <a:cs typeface="Courier New"/>
              </a:rPr>
              <a:t>o</a:t>
            </a:r>
            <a:r>
              <a:rPr lang="en-US"/>
              <a:t> files to their final absolute memory locations in the executable.</a:t>
            </a:r>
          </a:p>
          <a:p>
            <a:pPr lvl="1"/>
            <a:endParaRPr lang="en-US"/>
          </a:p>
          <a:p>
            <a:pPr lvl="1"/>
            <a:r>
              <a:rPr lang="en-US"/>
              <a:t>Updates all references to these symbols to reflect their new positions.</a:t>
            </a:r>
          </a:p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96875" y="5331767"/>
            <a:ext cx="59784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Calibri" pitchFamily="34" charset="0"/>
              </a:rPr>
              <a:t>Let’s look at these two steps in more detail….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Kinds of Object Files (Modules)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Relocatable object file (</a:t>
            </a:r>
            <a:r>
              <a:rPr lang="en-US">
                <a:latin typeface="Courier New"/>
                <a:cs typeface="Courier New"/>
              </a:rPr>
              <a:t>.o</a:t>
            </a:r>
            <a:r>
              <a:rPr lang="en-US"/>
              <a:t> file)</a:t>
            </a:r>
          </a:p>
          <a:p>
            <a:pPr lvl="1"/>
            <a:r>
              <a:rPr lang="en-US"/>
              <a:t>Contains code and data in a form that can be combined with other relocatable object files to form executable object file.</a:t>
            </a:r>
          </a:p>
          <a:p>
            <a:pPr lvl="2"/>
            <a:r>
              <a:rPr lang="en-US"/>
              <a:t>Each </a:t>
            </a:r>
            <a:r>
              <a:rPr lang="en-US">
                <a:latin typeface="Courier New"/>
                <a:cs typeface="Courier New"/>
              </a:rPr>
              <a:t>.</a:t>
            </a:r>
            <a:r>
              <a:rPr lang="en-US" err="1">
                <a:latin typeface="Courier New"/>
                <a:cs typeface="Courier New"/>
              </a:rPr>
              <a:t>o</a:t>
            </a:r>
            <a:r>
              <a:rPr lang="en-US"/>
              <a:t> file is produced from exactly one source (</a:t>
            </a:r>
            <a:r>
              <a:rPr lang="en-US">
                <a:latin typeface="Courier New"/>
                <a:cs typeface="Courier New"/>
              </a:rPr>
              <a:t>.</a:t>
            </a:r>
            <a:r>
              <a:rPr lang="en-US" err="1">
                <a:latin typeface="Courier New"/>
                <a:cs typeface="Courier New"/>
              </a:rPr>
              <a:t>c</a:t>
            </a:r>
            <a:r>
              <a:rPr lang="en-US"/>
              <a:t>) file</a:t>
            </a:r>
          </a:p>
          <a:p>
            <a:endParaRPr lang="en-US"/>
          </a:p>
          <a:p>
            <a:r>
              <a:rPr lang="en-US"/>
              <a:t>Executable object file (</a:t>
            </a:r>
            <a:r>
              <a:rPr lang="en-US" err="1">
                <a:latin typeface="Courier New"/>
                <a:cs typeface="Courier New"/>
              </a:rPr>
              <a:t>a.out</a:t>
            </a:r>
            <a:r>
              <a:rPr lang="en-US"/>
              <a:t> file)</a:t>
            </a:r>
          </a:p>
          <a:p>
            <a:pPr lvl="1"/>
            <a:r>
              <a:rPr lang="en-US"/>
              <a:t>Contains code and data in a form that can be copied directly into memory and then executed.</a:t>
            </a:r>
          </a:p>
          <a:p>
            <a:endParaRPr lang="en-US"/>
          </a:p>
          <a:p>
            <a:r>
              <a:rPr lang="en-US"/>
              <a:t>Shared object file (</a:t>
            </a:r>
            <a:r>
              <a:rPr lang="en-US">
                <a:latin typeface="Courier New"/>
                <a:cs typeface="Courier New"/>
              </a:rPr>
              <a:t>.so </a:t>
            </a:r>
            <a:r>
              <a:rPr lang="en-US"/>
              <a:t>file)</a:t>
            </a:r>
          </a:p>
          <a:p>
            <a:pPr lvl="1"/>
            <a:r>
              <a:rPr lang="en-US"/>
              <a:t>Special type of relocatable object file that can be loaded into memory and linked dynamically, at either load time or run-time.</a:t>
            </a:r>
          </a:p>
          <a:p>
            <a:pPr lvl="1"/>
            <a:r>
              <a:rPr lang="en-US"/>
              <a:t>Called </a:t>
            </a:r>
            <a:r>
              <a:rPr lang="en-US" i="1"/>
              <a:t>Dynamic Link Libraries</a:t>
            </a:r>
            <a:r>
              <a:rPr lang="en-US"/>
              <a:t> (DLLs) by Windows</a:t>
            </a:r>
          </a:p>
          <a:p>
            <a:pPr lvl="1"/>
            <a:endParaRPr lang="en-US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Executable and Linkable Format (ELF)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Standard binary format for object files</a:t>
            </a:r>
          </a:p>
          <a:p>
            <a:endParaRPr lang="en-US"/>
          </a:p>
          <a:p>
            <a:r>
              <a:rPr lang="en-US"/>
              <a:t>One unified format for </a:t>
            </a:r>
          </a:p>
          <a:p>
            <a:pPr lvl="1"/>
            <a:r>
              <a:rPr lang="en-US"/>
              <a:t>Relocatable object files (</a:t>
            </a:r>
            <a:r>
              <a:rPr lang="en-US">
                <a:latin typeface="Courier New"/>
                <a:cs typeface="Courier New"/>
              </a:rPr>
              <a:t>.o</a:t>
            </a:r>
            <a:r>
              <a:rPr lang="en-US"/>
              <a:t>), </a:t>
            </a:r>
          </a:p>
          <a:p>
            <a:pPr lvl="1"/>
            <a:r>
              <a:rPr lang="en-US"/>
              <a:t>Executable object files </a:t>
            </a:r>
            <a:r>
              <a:rPr lang="en-US">
                <a:latin typeface="Courier New"/>
                <a:cs typeface="Courier New"/>
              </a:rPr>
              <a:t>(</a:t>
            </a:r>
            <a:r>
              <a:rPr lang="en-US" err="1">
                <a:latin typeface="Courier New"/>
                <a:cs typeface="Courier New"/>
              </a:rPr>
              <a:t>a.out</a:t>
            </a:r>
            <a:r>
              <a:rPr lang="en-US"/>
              <a:t>)</a:t>
            </a:r>
          </a:p>
          <a:p>
            <a:pPr lvl="1"/>
            <a:r>
              <a:rPr lang="en-US"/>
              <a:t>Shared object files (</a:t>
            </a:r>
            <a:r>
              <a:rPr lang="en-US">
                <a:latin typeface="Courier New"/>
                <a:cs typeface="Courier New"/>
              </a:rPr>
              <a:t>.so</a:t>
            </a:r>
            <a:r>
              <a:rPr lang="en-US"/>
              <a:t>)</a:t>
            </a:r>
          </a:p>
          <a:p>
            <a:pPr lvl="1"/>
            <a:endParaRPr lang="en-US"/>
          </a:p>
          <a:p>
            <a:r>
              <a:rPr lang="en-US"/>
              <a:t>Generic name: ELF binaries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2533" y="2286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ELF Object File Format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862012"/>
            <a:ext cx="5576887" cy="5381625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Elf header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Word size, byte ordering, file type (.o, exec, .so), machine type, etc.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Segment header table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Page size, virtual address memory segments (sections), segment sizes.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.text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Code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rodata</a:t>
            </a:r>
            <a:r>
              <a:rPr lang="en-GB" sz="2000" dirty="0">
                <a:latin typeface="Courier New" pitchFamily="49" charset="0"/>
              </a:rPr>
              <a:t> </a:t>
            </a:r>
            <a:r>
              <a:rPr lang="en-GB" sz="2000" dirty="0"/>
              <a:t>section</a:t>
            </a:r>
          </a:p>
          <a:p>
            <a:pPr lvl="1"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Read only data: jump tables, string constants, ...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.data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Initialized global variables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bss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Uninitialized global variables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“Block Started by Symbol”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solidFill>
                  <a:srgbClr val="C00000"/>
                </a:solidFill>
              </a:rPr>
              <a:t>“Better Save Space”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Has section header but occupies no space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5867400" y="16002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5867400" y="1981200"/>
            <a:ext cx="2971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Segment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5867400" y="2590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867400" y="2971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5867400" y="3733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5867400" y="4114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symtab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5867400" y="4495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rel.txt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5867400" y="4876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rel.data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5867400" y="5257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.debug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5867400" y="5638800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8839200" y="144780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000066"/>
                </a:solidFill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5867400" y="3352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5763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ELF Object File Format (cont.)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09688"/>
            <a:ext cx="5272087" cy="5472112"/>
          </a:xfrm>
          <a:ln/>
        </p:spPr>
        <p:txBody>
          <a:bodyPr/>
          <a:lstStyle/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symtab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Symbol table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Procedure and static variable names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Section names and locations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rel.text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Relocation info for </a:t>
            </a:r>
            <a:r>
              <a:rPr lang="en-GB" sz="1800" b="1" dirty="0">
                <a:latin typeface="Courier New" pitchFamily="49" charset="0"/>
              </a:rPr>
              <a:t>.text</a:t>
            </a:r>
            <a:r>
              <a:rPr lang="en-GB" sz="1800" b="1" dirty="0"/>
              <a:t> </a:t>
            </a:r>
            <a:r>
              <a:rPr lang="en-GB" sz="1800" dirty="0"/>
              <a:t>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Addresses of instructions that will need to be modified in the executable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Instructions for modifying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rel.data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Relocation info for </a:t>
            </a:r>
            <a:r>
              <a:rPr lang="en-GB" sz="1800" b="1" dirty="0">
                <a:latin typeface="Courier New" pitchFamily="49" charset="0"/>
              </a:rPr>
              <a:t>.data</a:t>
            </a:r>
            <a:r>
              <a:rPr lang="en-GB" sz="1800" b="1" dirty="0"/>
              <a:t> </a:t>
            </a:r>
            <a:r>
              <a:rPr lang="en-GB" sz="1800" dirty="0"/>
              <a:t>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Addresses of pointer data that will need to be modified in the merged executable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.debug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Info for symbolic debugging (</a:t>
            </a:r>
            <a:r>
              <a:rPr lang="en-GB" sz="1800" b="1" dirty="0" err="1">
                <a:latin typeface="Courier New" pitchFamily="49" charset="0"/>
              </a:rPr>
              <a:t>gcc</a:t>
            </a:r>
            <a:r>
              <a:rPr lang="en-GB" sz="1800" b="1" dirty="0">
                <a:latin typeface="Courier New" pitchFamily="49" charset="0"/>
              </a:rPr>
              <a:t> -g</a:t>
            </a:r>
            <a:r>
              <a:rPr lang="en-GB" sz="1800" dirty="0"/>
              <a:t>)</a:t>
            </a:r>
          </a:p>
          <a:p>
            <a:pPr>
              <a:lnSpc>
                <a:spcPct val="88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Section header table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Offsets and sizes of each section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5867400" y="16002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5867400" y="1981200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Segment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5867400" y="2590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5867400" y="2971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5867400" y="3733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5867400" y="4114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symtab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5867400" y="4495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rel.txt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3" name="Rectangle 10"/>
          <p:cNvSpPr>
            <a:spLocks noChangeArrowheads="1"/>
          </p:cNvSpPr>
          <p:nvPr/>
        </p:nvSpPr>
        <p:spPr bwMode="auto">
          <a:xfrm>
            <a:off x="5867400" y="4876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rel.data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4" name="Rectangle 11"/>
          <p:cNvSpPr>
            <a:spLocks noChangeArrowheads="1"/>
          </p:cNvSpPr>
          <p:nvPr/>
        </p:nvSpPr>
        <p:spPr bwMode="auto">
          <a:xfrm>
            <a:off x="5867400" y="5257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.debug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5" name="Rectangle 12"/>
          <p:cNvSpPr>
            <a:spLocks noChangeArrowheads="1"/>
          </p:cNvSpPr>
          <p:nvPr/>
        </p:nvSpPr>
        <p:spPr bwMode="auto">
          <a:xfrm>
            <a:off x="5867400" y="5638800"/>
            <a:ext cx="2971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8839200" y="144780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000066"/>
                </a:solidFill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5867400" y="3352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1747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 Symbols	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2913" y="1449388"/>
            <a:ext cx="8548687" cy="45704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Global 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Symbols defined by module </a:t>
            </a:r>
            <a:r>
              <a:rPr lang="en-GB" i="1" dirty="0"/>
              <a:t>m</a:t>
            </a:r>
            <a:r>
              <a:rPr lang="en-GB" dirty="0"/>
              <a:t> that can be referenced by other modules.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e.g., non-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/>
              <a:t> C functions and non-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/>
              <a:t> global variables.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External 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Global symbols that are referenced by module </a:t>
            </a:r>
            <a:r>
              <a:rPr lang="en-GB" i="1" dirty="0"/>
              <a:t>m</a:t>
            </a:r>
            <a:r>
              <a:rPr lang="en-GB" dirty="0"/>
              <a:t> but defined by some other module.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Local 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Symbols that are defined and referenced exclusively by module </a:t>
            </a:r>
            <a:r>
              <a:rPr lang="en-GB" i="1" dirty="0"/>
              <a:t>m</a:t>
            </a:r>
            <a:r>
              <a:rPr lang="en-GB" dirty="0"/>
              <a:t>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err="1"/>
              <a:t>e.g</a:t>
            </a:r>
            <a:r>
              <a:rPr lang="en-GB" dirty="0"/>
              <a:t>, C functions and global variables defined with the 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>
                <a:latin typeface="Courier New" pitchFamily="49" charset="0"/>
              </a:rPr>
              <a:t> </a:t>
            </a:r>
            <a:r>
              <a:rPr lang="en-GB" dirty="0"/>
              <a:t>attribute.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solidFill>
                  <a:srgbClr val="C00000"/>
                </a:solidFill>
              </a:rPr>
              <a:t>Local linker symbols are </a:t>
            </a:r>
            <a:r>
              <a:rPr lang="en-GB" b="1" i="1" dirty="0">
                <a:solidFill>
                  <a:srgbClr val="C00000"/>
                </a:solidFill>
              </a:rPr>
              <a:t>not</a:t>
            </a:r>
            <a:r>
              <a:rPr lang="en-GB" b="1" dirty="0">
                <a:solidFill>
                  <a:srgbClr val="C00000"/>
                </a:solidFill>
              </a:rPr>
              <a:t> local program variables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Step 1: Symbol Resolution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18002" y="2702650"/>
            <a:ext cx="4369846" cy="2587504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hu-HU" sz="180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800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argc,char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182093" y="4931144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487848" y="2704237"/>
            <a:ext cx="4253301" cy="2587504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s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fr-FR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80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(i = 0; i &lt; n; i++) {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s;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758028" y="4913085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3016017" y="1217472"/>
            <a:ext cx="1102549" cy="3217056"/>
            <a:chOff x="1523473" y="689057"/>
            <a:chExt cx="1658620" cy="3217056"/>
          </a:xfrm>
        </p:grpSpPr>
        <p:sp>
          <p:nvSpPr>
            <p:cNvPr id="7" name="TextBox 6"/>
            <p:cNvSpPr txBox="1"/>
            <p:nvPr/>
          </p:nvSpPr>
          <p:spPr>
            <a:xfrm>
              <a:off x="1843265" y="689057"/>
              <a:ext cx="13388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Referencing </a:t>
              </a:r>
            </a:p>
            <a:p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a global…</a:t>
              </a:r>
            </a:p>
          </p:txBody>
        </p:sp>
        <p:cxnSp>
          <p:nvCxnSpPr>
            <p:cNvPr id="12" name="Straight Arrow Connector 11"/>
            <p:cNvCxnSpPr>
              <a:stCxn id="7" idx="2"/>
            </p:cNvCxnSpPr>
            <p:nvPr/>
          </p:nvCxnSpPr>
          <p:spPr bwMode="auto">
            <a:xfrm flipH="1">
              <a:off x="1523473" y="1335388"/>
              <a:ext cx="989206" cy="2570725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132131" y="4120568"/>
            <a:ext cx="992579" cy="1936469"/>
            <a:chOff x="132131" y="3397531"/>
            <a:chExt cx="992579" cy="1936469"/>
          </a:xfrm>
        </p:grpSpPr>
        <p:sp>
          <p:nvSpPr>
            <p:cNvPr id="14" name="TextBox 13"/>
            <p:cNvSpPr txBox="1"/>
            <p:nvPr/>
          </p:nvSpPr>
          <p:spPr>
            <a:xfrm>
              <a:off x="132131" y="4687669"/>
              <a:ext cx="99257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Defining </a:t>
              </a:r>
            </a:p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a global</a:t>
              </a:r>
            </a:p>
          </p:txBody>
        </p:sp>
        <p:cxnSp>
          <p:nvCxnSpPr>
            <p:cNvPr id="15" name="Straight Arrow Connector 14"/>
            <p:cNvCxnSpPr>
              <a:stCxn id="14" idx="0"/>
            </p:cNvCxnSpPr>
            <p:nvPr/>
          </p:nvCxnSpPr>
          <p:spPr bwMode="auto">
            <a:xfrm flipV="1">
              <a:off x="628421" y="3397531"/>
              <a:ext cx="395906" cy="1290138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6" name="Group 55"/>
          <p:cNvGrpSpPr/>
          <p:nvPr/>
        </p:nvGrpSpPr>
        <p:grpSpPr>
          <a:xfrm>
            <a:off x="994380" y="4648201"/>
            <a:ext cx="1643599" cy="2018436"/>
            <a:chOff x="994380" y="3886202"/>
            <a:chExt cx="1643599" cy="2057398"/>
          </a:xfrm>
        </p:grpSpPr>
        <p:sp>
          <p:nvSpPr>
            <p:cNvPr id="28" name="TextBox 27"/>
            <p:cNvSpPr txBox="1"/>
            <p:nvPr/>
          </p:nvSpPr>
          <p:spPr>
            <a:xfrm>
              <a:off x="994380" y="5297269"/>
              <a:ext cx="16435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Linker knows</a:t>
              </a:r>
            </a:p>
            <a:p>
              <a:pPr algn="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nothing of </a:t>
              </a:r>
              <a:r>
                <a:rPr lang="en-US" sz="1800" err="1">
                  <a:solidFill>
                    <a:srgbClr val="990000"/>
                  </a:solidFill>
                  <a:latin typeface="Courier New"/>
                  <a:cs typeface="Courier New"/>
                </a:rPr>
                <a:t>val</a:t>
              </a:r>
              <a:endParaRPr lang="en-US" sz="1800">
                <a:solidFill>
                  <a:srgbClr val="990000"/>
                </a:solidFill>
                <a:latin typeface="Courier New"/>
                <a:cs typeface="Courier New"/>
              </a:endParaRPr>
            </a:p>
          </p:txBody>
        </p:sp>
        <p:cxnSp>
          <p:nvCxnSpPr>
            <p:cNvPr id="32" name="Straight Arrow Connector 31"/>
            <p:cNvCxnSpPr>
              <a:stCxn id="28" idx="0"/>
            </p:cNvCxnSpPr>
            <p:nvPr/>
          </p:nvCxnSpPr>
          <p:spPr bwMode="auto">
            <a:xfrm flipH="1" flipV="1">
              <a:off x="1524000" y="3886202"/>
              <a:ext cx="292180" cy="1411067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3" name="Group 6152"/>
          <p:cNvGrpSpPr/>
          <p:nvPr/>
        </p:nvGrpSpPr>
        <p:grpSpPr>
          <a:xfrm>
            <a:off x="2363907" y="4724400"/>
            <a:ext cx="1338828" cy="1642070"/>
            <a:chOff x="2400301" y="4609239"/>
            <a:chExt cx="1900433" cy="1734232"/>
          </a:xfrm>
        </p:grpSpPr>
        <p:sp>
          <p:nvSpPr>
            <p:cNvPr id="42" name="TextBox 41"/>
            <p:cNvSpPr txBox="1"/>
            <p:nvPr/>
          </p:nvSpPr>
          <p:spPr>
            <a:xfrm>
              <a:off x="2961906" y="5697140"/>
              <a:ext cx="13388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Referencing</a:t>
              </a:r>
            </a:p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a global…</a:t>
              </a:r>
            </a:p>
          </p:txBody>
        </p:sp>
        <p:cxnSp>
          <p:nvCxnSpPr>
            <p:cNvPr id="43" name="Straight Arrow Connector 42"/>
            <p:cNvCxnSpPr>
              <a:stCxn id="42" idx="0"/>
            </p:cNvCxnSpPr>
            <p:nvPr/>
          </p:nvCxnSpPr>
          <p:spPr bwMode="auto">
            <a:xfrm flipH="1" flipV="1">
              <a:off x="2400301" y="4609239"/>
              <a:ext cx="1231019" cy="1087901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4" name="Group 6153"/>
          <p:cNvGrpSpPr/>
          <p:nvPr/>
        </p:nvGrpSpPr>
        <p:grpSpPr>
          <a:xfrm>
            <a:off x="3404589" y="3009038"/>
            <a:ext cx="2173003" cy="3726764"/>
            <a:chOff x="3404589" y="3009038"/>
            <a:chExt cx="2173003" cy="3726764"/>
          </a:xfrm>
        </p:grpSpPr>
        <p:sp>
          <p:nvSpPr>
            <p:cNvPr id="49" name="TextBox 48"/>
            <p:cNvSpPr txBox="1"/>
            <p:nvPr/>
          </p:nvSpPr>
          <p:spPr>
            <a:xfrm>
              <a:off x="3404589" y="6366470"/>
              <a:ext cx="2173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…that’s defined here</a:t>
              </a:r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 flipV="1">
              <a:off x="4487848" y="3009038"/>
              <a:ext cx="769952" cy="3334433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7" name="Group 56"/>
          <p:cNvGrpSpPr/>
          <p:nvPr/>
        </p:nvGrpSpPr>
        <p:grpSpPr>
          <a:xfrm>
            <a:off x="6324600" y="3605937"/>
            <a:ext cx="2059165" cy="2774265"/>
            <a:chOff x="6324600" y="2882900"/>
            <a:chExt cx="2059165" cy="2774265"/>
          </a:xfrm>
        </p:grpSpPr>
        <p:sp>
          <p:nvSpPr>
            <p:cNvPr id="52" name="TextBox 51"/>
            <p:cNvSpPr txBox="1"/>
            <p:nvPr/>
          </p:nvSpPr>
          <p:spPr>
            <a:xfrm>
              <a:off x="6324600" y="5010834"/>
              <a:ext cx="205916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Linker knows</a:t>
              </a:r>
            </a:p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nothing of </a:t>
              </a:r>
              <a:r>
                <a:rPr lang="en-US" sz="1800" err="1">
                  <a:solidFill>
                    <a:srgbClr val="990000"/>
                  </a:solidFill>
                  <a:latin typeface="Courier New"/>
                  <a:cs typeface="Courier New"/>
                </a:rPr>
                <a:t>i</a:t>
              </a:r>
              <a:r>
                <a:rPr lang="en-US" sz="1800">
                  <a:solidFill>
                    <a:srgbClr val="990000"/>
                  </a:solidFill>
                  <a:latin typeface="Courier New"/>
                  <a:cs typeface="Courier New"/>
                </a:rPr>
                <a:t> </a:t>
              </a:r>
              <a:r>
                <a:rPr lang="en-US" sz="1800">
                  <a:solidFill>
                    <a:srgbClr val="990000"/>
                  </a:solidFill>
                  <a:latin typeface="Calibri"/>
                  <a:cs typeface="Calibri"/>
                </a:rPr>
                <a:t>or</a:t>
              </a:r>
              <a:r>
                <a:rPr lang="en-US" sz="1800">
                  <a:solidFill>
                    <a:srgbClr val="990000"/>
                  </a:solidFill>
                  <a:latin typeface="Courier New"/>
                  <a:cs typeface="Courier New"/>
                </a:rPr>
                <a:t> s</a:t>
              </a:r>
            </a:p>
          </p:txBody>
        </p:sp>
        <p:cxnSp>
          <p:nvCxnSpPr>
            <p:cNvPr id="53" name="Straight Arrow Connector 52"/>
            <p:cNvCxnSpPr>
              <a:stCxn id="52" idx="0"/>
            </p:cNvCxnSpPr>
            <p:nvPr/>
          </p:nvCxnSpPr>
          <p:spPr bwMode="auto">
            <a:xfrm flipH="1" flipV="1">
              <a:off x="6324600" y="2882900"/>
              <a:ext cx="1029583" cy="2127934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5" name="Group 6154"/>
          <p:cNvGrpSpPr/>
          <p:nvPr/>
        </p:nvGrpSpPr>
        <p:grpSpPr>
          <a:xfrm>
            <a:off x="843015" y="1879705"/>
            <a:ext cx="2173003" cy="1473094"/>
            <a:chOff x="843015" y="1879705"/>
            <a:chExt cx="2173003" cy="1473094"/>
          </a:xfrm>
        </p:grpSpPr>
        <p:sp>
          <p:nvSpPr>
            <p:cNvPr id="71" name="TextBox 70"/>
            <p:cNvSpPr txBox="1"/>
            <p:nvPr/>
          </p:nvSpPr>
          <p:spPr>
            <a:xfrm>
              <a:off x="843015" y="1879705"/>
              <a:ext cx="2173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…that’s defined here</a:t>
              </a:r>
            </a:p>
          </p:txBody>
        </p:sp>
        <p:cxnSp>
          <p:nvCxnSpPr>
            <p:cNvPr id="72" name="Straight Arrow Connector 71"/>
            <p:cNvCxnSpPr>
              <a:stCxn id="71" idx="2"/>
            </p:cNvCxnSpPr>
            <p:nvPr/>
          </p:nvCxnSpPr>
          <p:spPr bwMode="auto">
            <a:xfrm flipH="1">
              <a:off x="894847" y="2249037"/>
              <a:ext cx="1034670" cy="1103762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29200" y="2286000"/>
            <a:ext cx="1358064" cy="258532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incr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foo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a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argc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argv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b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main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printf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Others?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Symbol Identification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077200" cy="990599"/>
          </a:xfrm>
        </p:spPr>
        <p:txBody>
          <a:bodyPr/>
          <a:lstStyle/>
          <a:p>
            <a:pPr marL="0" indent="0">
              <a:buNone/>
            </a:pPr>
            <a:r>
              <a:rPr lang="en-US" sz="2800" i="1" dirty="0"/>
              <a:t>Which </a:t>
            </a:r>
            <a:r>
              <a:rPr lang="en-US" sz="2800" dirty="0"/>
              <a:t>of the following names will be in the symbol table of </a:t>
            </a:r>
            <a:r>
              <a:rPr lang="en-US" sz="2800" dirty="0" err="1">
                <a:latin typeface="Courier"/>
                <a:cs typeface="Courier"/>
              </a:rPr>
              <a:t>symbols.o</a:t>
            </a:r>
            <a:r>
              <a:rPr lang="en-US" sz="2800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" y="2362200"/>
            <a:ext cx="17652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entury Gothic"/>
                <a:cs typeface="Century Gothic"/>
              </a:rPr>
              <a:t>symbols</a:t>
            </a:r>
            <a:r>
              <a:rPr lang="en-US" b="1" dirty="0" err="1">
                <a:latin typeface="Century Gothic"/>
                <a:cs typeface="Century Gothic"/>
              </a:rPr>
              <a:t>.c</a:t>
            </a:r>
            <a:r>
              <a:rPr lang="en-US" b="1" dirty="0">
                <a:latin typeface="Century Gothic"/>
                <a:cs typeface="Century Gothic"/>
              </a:rPr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0478" y="2928877"/>
            <a:ext cx="3631122" cy="3139321"/>
          </a:xfrm>
          <a:prstGeom prst="rect">
            <a:avLst/>
          </a:prstGeom>
          <a:noFill/>
          <a:ln>
            <a:solidFill>
              <a:srgbClr val="7F7F7F"/>
            </a:solidFill>
            <a:prstDash val="sysDash"/>
          </a:ln>
        </p:spPr>
        <p:txBody>
          <a:bodyPr wrap="none" rtlCol="0">
            <a:spAutoFit/>
          </a:bodyPr>
          <a:lstStyle/>
          <a:p>
            <a:pPr algn="l"/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int </a:t>
            </a:r>
            <a:r>
              <a:rPr lang="en-US" sz="1800" dirty="0" err="1">
                <a:latin typeface="Courier"/>
                <a:cs typeface="Courier"/>
              </a:rPr>
              <a:t>incr</a:t>
            </a:r>
            <a:r>
              <a:rPr lang="en-US" sz="1800" dirty="0">
                <a:latin typeface="Courier"/>
                <a:cs typeface="Courier"/>
              </a:rPr>
              <a:t> = 1;</a:t>
            </a:r>
          </a:p>
          <a:p>
            <a:pPr algn="l"/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static int </a:t>
            </a:r>
            <a:r>
              <a:rPr lang="en-US" sz="1800" dirty="0">
                <a:latin typeface="Courier"/>
                <a:cs typeface="Courier"/>
              </a:rPr>
              <a:t>foo(</a:t>
            </a:r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int </a:t>
            </a:r>
            <a:r>
              <a:rPr lang="en-US" sz="1800" dirty="0">
                <a:latin typeface="Courier"/>
                <a:cs typeface="Courier"/>
              </a:rPr>
              <a:t>a) {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</a:t>
            </a:r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int </a:t>
            </a:r>
            <a:r>
              <a:rPr lang="en-US" sz="1800" dirty="0">
                <a:latin typeface="Courier"/>
                <a:cs typeface="Courier"/>
              </a:rPr>
              <a:t>b = a + </a:t>
            </a:r>
            <a:r>
              <a:rPr lang="en-US" sz="1800" dirty="0" err="1">
                <a:latin typeface="Courier"/>
                <a:cs typeface="Courier"/>
              </a:rPr>
              <a:t>incr</a:t>
            </a:r>
            <a:r>
              <a:rPr lang="en-US" sz="1800" dirty="0">
                <a:latin typeface="Courier"/>
                <a:cs typeface="Courier"/>
              </a:rPr>
              <a:t>;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return b;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}</a:t>
            </a:r>
          </a:p>
          <a:p>
            <a:pPr algn="l"/>
            <a:endParaRPr lang="en-US" sz="1800" dirty="0">
              <a:latin typeface="Courier"/>
              <a:cs typeface="Courier"/>
            </a:endParaRPr>
          </a:p>
          <a:p>
            <a:pPr algn="l"/>
            <a:r>
              <a:rPr lang="en-US" sz="1800" dirty="0" err="1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main(</a:t>
            </a:r>
            <a:r>
              <a:rPr lang="en-US" sz="1800" dirty="0" err="1">
                <a:latin typeface="Courier"/>
                <a:cs typeface="Courier"/>
              </a:rPr>
              <a:t>int</a:t>
            </a: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err="1">
                <a:latin typeface="Courier"/>
                <a:cs typeface="Courier"/>
              </a:rPr>
              <a:t>argc</a:t>
            </a:r>
            <a:r>
              <a:rPr lang="en-US" sz="1800" dirty="0">
                <a:latin typeface="Courier"/>
                <a:cs typeface="Courier"/>
              </a:rPr>
              <a:t>,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       char* </a:t>
            </a:r>
            <a:r>
              <a:rPr lang="en-US" sz="1800" dirty="0" err="1">
                <a:latin typeface="Courier"/>
                <a:cs typeface="Courier"/>
              </a:rPr>
              <a:t>argv</a:t>
            </a:r>
            <a:r>
              <a:rPr lang="en-US" sz="1800" dirty="0">
                <a:latin typeface="Courier"/>
                <a:cs typeface="Courier"/>
              </a:rPr>
              <a:t>[]) {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</a:t>
            </a:r>
            <a:r>
              <a:rPr lang="en-US" sz="1800" dirty="0" err="1">
                <a:latin typeface="Courier"/>
                <a:cs typeface="Courier"/>
              </a:rPr>
              <a:t>printf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>
                <a:solidFill>
                  <a:srgbClr val="FF0000"/>
                </a:solidFill>
                <a:latin typeface="Courier"/>
                <a:cs typeface="Courier"/>
              </a:rPr>
              <a:t>"%d\n"</a:t>
            </a:r>
            <a:r>
              <a:rPr lang="en-US" sz="1800" dirty="0">
                <a:latin typeface="Courier"/>
                <a:cs typeface="Courier"/>
              </a:rPr>
              <a:t>, foo(</a:t>
            </a:r>
            <a:r>
              <a:rPr lang="en-US" sz="1800" dirty="0">
                <a:solidFill>
                  <a:srgbClr val="FF0000"/>
                </a:solidFill>
                <a:latin typeface="Courier"/>
                <a:cs typeface="Courier"/>
              </a:rPr>
              <a:t>5</a:t>
            </a:r>
            <a:r>
              <a:rPr lang="en-US" sz="1800" dirty="0">
                <a:latin typeface="Courier"/>
                <a:cs typeface="Courier"/>
              </a:rPr>
              <a:t>));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return 0;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03815" y="1828800"/>
            <a:ext cx="1315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latin typeface="Century Gothic"/>
                <a:cs typeface="Century Gothic"/>
              </a:rPr>
              <a:t>Names: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29200" y="2286000"/>
            <a:ext cx="2362200" cy="258532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 algn="l">
              <a:buFont typeface="Arial"/>
              <a:buChar char="•"/>
            </a:pPr>
            <a:r>
              <a:rPr lang="en-US" sz="1800" dirty="0" err="1">
                <a:solidFill>
                  <a:srgbClr val="FF0000"/>
                </a:solidFill>
                <a:latin typeface="Courier"/>
                <a:cs typeface="Courier"/>
              </a:rPr>
              <a:t>incr</a:t>
            </a:r>
            <a:endParaRPr lang="en-US" sz="1800" dirty="0">
              <a:solidFill>
                <a:srgbClr val="FF0000"/>
              </a:solidFill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solidFill>
                  <a:srgbClr val="FF0000"/>
                </a:solidFill>
                <a:latin typeface="Courier"/>
                <a:cs typeface="Courier"/>
              </a:rPr>
              <a:t>foo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a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argc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argv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b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solidFill>
                  <a:srgbClr val="FF0000"/>
                </a:solidFill>
                <a:latin typeface="Courier"/>
                <a:cs typeface="Courier"/>
              </a:rPr>
              <a:t>main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solidFill>
                  <a:srgbClr val="FF0000"/>
                </a:solidFill>
                <a:latin typeface="Courier"/>
                <a:cs typeface="Courier"/>
              </a:rPr>
              <a:t>printf</a:t>
            </a:r>
            <a:endParaRPr lang="en-US" sz="1800" dirty="0">
              <a:solidFill>
                <a:srgbClr val="FF0000"/>
              </a:solidFill>
              <a:latin typeface="Courier"/>
              <a:cs typeface="Courier"/>
            </a:endParaRPr>
          </a:p>
          <a:p>
            <a:pPr marL="342900" indent="-342900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"%d\n"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D50AD7-B84E-0246-B85D-2DB4820334B6}"/>
              </a:ext>
            </a:extLst>
          </p:cNvPr>
          <p:cNvSpPr txBox="1"/>
          <p:nvPr/>
        </p:nvSpPr>
        <p:spPr>
          <a:xfrm>
            <a:off x="4495800" y="5257800"/>
            <a:ext cx="4182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Can find this with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readelf</a:t>
            </a:r>
            <a:r>
              <a:rPr lang="en-US" sz="1800" dirty="0">
                <a:latin typeface="Calibri" pitchFamily="34" charset="0"/>
              </a:rPr>
              <a:t>: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linux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readelf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–s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symbols.o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81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 Symbols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228725"/>
          </a:xfrm>
        </p:spPr>
        <p:txBody>
          <a:bodyPr/>
          <a:lstStyle/>
          <a:p>
            <a:r>
              <a:rPr lang="en-US" dirty="0"/>
              <a:t>Local non-static C variables vs. local static C variables</a:t>
            </a:r>
          </a:p>
          <a:p>
            <a:pPr lvl="1"/>
            <a:r>
              <a:rPr lang="en-US" dirty="0"/>
              <a:t>Local non-static C variables: stored on the stack </a:t>
            </a:r>
          </a:p>
          <a:p>
            <a:pPr lvl="1"/>
            <a:r>
              <a:rPr lang="en-US" dirty="0"/>
              <a:t>Local static C variables: stored in either </a:t>
            </a:r>
            <a:r>
              <a:rPr lang="en-US" dirty="0">
                <a:latin typeface="Courier New"/>
                <a:cs typeface="Courier New"/>
              </a:rPr>
              <a:t>.</a:t>
            </a:r>
            <a:r>
              <a:rPr lang="en-US" dirty="0" err="1">
                <a:latin typeface="Courier New"/>
                <a:cs typeface="Courier New"/>
              </a:rPr>
              <a:t>bss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or </a:t>
            </a:r>
            <a:r>
              <a:rPr lang="en-US" dirty="0">
                <a:latin typeface="Courier New"/>
                <a:cs typeface="Courier New"/>
              </a:rPr>
              <a:t>.data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81213" y="2574147"/>
            <a:ext cx="3328787" cy="4249498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static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x = 15;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f() {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static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x = 17;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return x++;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g() {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static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x = 19;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return x += 14;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h() {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return x += 27;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67200" y="3505200"/>
            <a:ext cx="434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Calibri" pitchFamily="34" charset="0"/>
              </a:rPr>
              <a:t>Compiler allocates space in </a:t>
            </a:r>
            <a:r>
              <a:rPr lang="en-US" sz="2000">
                <a:latin typeface="Courier New"/>
                <a:cs typeface="Courier New"/>
              </a:rPr>
              <a:t>.data </a:t>
            </a:r>
            <a:r>
              <a:rPr lang="en-US" sz="2000">
                <a:latin typeface="Calibri" pitchFamily="34" charset="0"/>
              </a:rPr>
              <a:t>for each definition of </a:t>
            </a:r>
            <a:r>
              <a:rPr lang="en-US" sz="2000">
                <a:latin typeface="Courier New"/>
                <a:cs typeface="Courier New"/>
              </a:rPr>
              <a:t>x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Creates local symbols in the symbol table with unique names, e.g., </a:t>
            </a:r>
            <a:r>
              <a:rPr lang="en-US" sz="2000">
                <a:latin typeface="Courier New"/>
                <a:cs typeface="Courier New"/>
              </a:rPr>
              <a:t>x</a:t>
            </a:r>
            <a:r>
              <a:rPr lang="en-US" sz="2000">
                <a:latin typeface="Calibri" pitchFamily="34" charset="0"/>
              </a:rPr>
              <a:t>, </a:t>
            </a:r>
            <a:r>
              <a:rPr lang="en-US" sz="2000">
                <a:latin typeface="Courier New"/>
                <a:cs typeface="Courier New"/>
              </a:rPr>
              <a:t>x.1721</a:t>
            </a:r>
            <a:r>
              <a:rPr lang="en-US" sz="2000">
                <a:latin typeface="Calibri" pitchFamily="34" charset="0"/>
              </a:rPr>
              <a:t> and </a:t>
            </a:r>
            <a:r>
              <a:rPr lang="en-US" sz="2000">
                <a:latin typeface="Courier New"/>
                <a:cs typeface="Courier New"/>
              </a:rPr>
              <a:t>x.1724</a:t>
            </a:r>
            <a:r>
              <a:rPr lang="en-US" sz="2000">
                <a:latin typeface="Calibri" pitchFamily="34" charset="0"/>
              </a:rPr>
              <a:t>.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621392" y="6478338"/>
            <a:ext cx="217547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static-</a:t>
            </a: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local.c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58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40266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How Linker Resolves Duplicate Symbol Definitions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754188"/>
            <a:ext cx="8307387" cy="144621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 symbols are either </a:t>
            </a:r>
            <a:r>
              <a:rPr lang="en-GB" i="1" dirty="0"/>
              <a:t>strong</a:t>
            </a:r>
            <a:r>
              <a:rPr lang="en-GB" dirty="0"/>
              <a:t> or </a:t>
            </a:r>
            <a:r>
              <a:rPr lang="en-GB" i="1" dirty="0"/>
              <a:t>weak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Strong</a:t>
            </a:r>
            <a:r>
              <a:rPr lang="en-GB" dirty="0"/>
              <a:t>: procedures and initialized </a:t>
            </a:r>
            <a:r>
              <a:rPr lang="en-GB" dirty="0" err="1"/>
              <a:t>globals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Weak</a:t>
            </a:r>
            <a:r>
              <a:rPr lang="en-GB" dirty="0"/>
              <a:t>: uninitialized </a:t>
            </a:r>
            <a:r>
              <a:rPr lang="en-GB" dirty="0" err="1"/>
              <a:t>globals</a:t>
            </a:r>
            <a:endParaRPr lang="en-GB" dirty="0"/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Or ones declared with specifier </a:t>
            </a:r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extern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470150" y="3893119"/>
            <a:ext cx="1560340" cy="113608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int foo=5;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p1()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981575" y="3893119"/>
            <a:ext cx="1284624" cy="113608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int foo;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p2()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2462213" y="3523232"/>
            <a:ext cx="717550" cy="354012"/>
          </a:xfrm>
          <a:prstGeom prst="rect">
            <a:avLst/>
          </a:prstGeom>
          <a:noFill/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Courier New" pitchFamily="49" charset="0"/>
                <a:ea typeface="msgothic" charset="0"/>
                <a:cs typeface="msgothic" charset="0"/>
              </a:rPr>
              <a:t>p1.c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976813" y="3523232"/>
            <a:ext cx="717550" cy="354012"/>
          </a:xfrm>
          <a:prstGeom prst="rect">
            <a:avLst/>
          </a:prstGeom>
          <a:noFill/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Courier New" pitchFamily="49" charset="0"/>
                <a:ea typeface="msgothic" charset="0"/>
                <a:cs typeface="msgothic" charset="0"/>
              </a:rPr>
              <a:t>p2.c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7242175" y="4391593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H="1">
            <a:off x="6327775" y="4572000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990000"/>
              </a:solidFill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7242175" y="3883594"/>
            <a:ext cx="691321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weak</a:t>
            </a: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6324600" y="4070877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990000"/>
              </a:solidFill>
            </a:endParaRP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704850" y="4431282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1520825" y="4645594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704850" y="3889415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1520825" y="4072468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/>
      <p:bldP spid="24584" grpId="0" animBg="1"/>
      <p:bldP spid="24585" grpId="0"/>
      <p:bldP spid="24586" grpId="0" animBg="1"/>
      <p:bldP spid="24587" grpId="0"/>
      <p:bldP spid="24588" grpId="0" animBg="1"/>
      <p:bldP spid="24589" grpId="0"/>
      <p:bldP spid="2459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9DD4D-DF42-47CD-AE82-77B16B9B7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Disclaimer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A0722-9218-CCA1-8834-596AC341F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Linkers continue to improve their functionality to help avoid programmer mistakes</a:t>
            </a:r>
          </a:p>
          <a:p>
            <a:pPr lvl="1"/>
            <a:r>
              <a:rPr lang="en-US" dirty="0"/>
              <a:t>This lecture follows the textbook, although some examples may be out of date with linker defaults / terminology</a:t>
            </a:r>
          </a:p>
        </p:txBody>
      </p:sp>
    </p:spTree>
    <p:extLst>
      <p:ext uri="{BB962C8B-B14F-4D97-AF65-F5344CB8AC3E}">
        <p14:creationId xmlns:p14="http://schemas.microsoft.com/office/powerpoint/2010/main" val="20893188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9412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Linker’s Symbol Rules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Rule 1: Multiple strong symbols are not allowed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Each item can be defined only once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Otherwise: Linker error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Rule 2: Given a strong symbol and multiple weak symbols, choose the strong symbol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References to the weak symbol resolve to the strong symbol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Rule 3: If there are multiple weak symbols, pick an arbitrary one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Can override this with </a:t>
            </a:r>
            <a:r>
              <a:rPr lang="en-GB" b="1" err="1">
                <a:latin typeface="Courier New" pitchFamily="49" charset="0"/>
              </a:rPr>
              <a:t>gcc</a:t>
            </a:r>
            <a:r>
              <a:rPr lang="en-GB" b="1">
                <a:latin typeface="Courier New" pitchFamily="49" charset="0"/>
              </a:rPr>
              <a:t> –</a:t>
            </a:r>
            <a:r>
              <a:rPr lang="en-GB" b="1" err="1">
                <a:latin typeface="Courier New" pitchFamily="49" charset="0"/>
              </a:rPr>
              <a:t>fno</a:t>
            </a:r>
            <a:r>
              <a:rPr lang="en-GB" b="1">
                <a:latin typeface="Courier New" pitchFamily="49" charset="0"/>
              </a:rPr>
              <a:t>-common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>
              <a:latin typeface="Courier New" pitchFamily="49" charset="0"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/>
              <a:t>Puzzles on the next slide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 bwMode="auto">
          <a:xfrm>
            <a:off x="0" y="3962400"/>
            <a:ext cx="9144000" cy="11038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latin typeface="Calibri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0" y="1879599"/>
            <a:ext cx="9144000" cy="10985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latin typeface="Calibri" pitchFamily="34" charset="0"/>
            </a:endParaRPr>
          </a:p>
        </p:txBody>
      </p:sp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2841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 Puzzles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533400" y="21653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983961" y="21653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33400" y="3079750"/>
            <a:ext cx="1045777" cy="78893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int y;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983961" y="3079750"/>
            <a:ext cx="1292639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double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33400" y="4129088"/>
            <a:ext cx="1169208" cy="78893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x=7;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y=5;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983961" y="4129088"/>
            <a:ext cx="1292639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double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33400" y="5195888"/>
            <a:ext cx="1169208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x=7;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983961" y="5195888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33400" y="11747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983961" y="11747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3819525" y="1304925"/>
            <a:ext cx="4047431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Link time error: two strong symbols (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p1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3794125" y="2159000"/>
            <a:ext cx="4397079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References to  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 will refer to the same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uninitialized int. Is this what you really want?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824287" y="3194050"/>
            <a:ext cx="3611671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Writes to 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 in 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p2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 might overwrite 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y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!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Evil!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829050" y="4140200"/>
            <a:ext cx="3696631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Writes to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in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p2</a:t>
            </a:r>
            <a:r>
              <a:rPr lang="en-GB" sz="1800" b="0" dirty="0">
                <a:latin typeface="Calibri" panose="020F0502020204030204" pitchFamily="34" charset="0"/>
                <a:ea typeface="msgothic" charset="0"/>
                <a:cs typeface="Calibri" panose="020F0502020204030204" pitchFamily="34" charset="0"/>
              </a:rPr>
              <a:t> 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might overwrite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y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!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Nasty! 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440266" y="6051550"/>
            <a:ext cx="4459467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Important: Linker does not do type checking.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3824287" y="5159375"/>
            <a:ext cx="4654008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References to 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 will refer to the same initialized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variable.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6" grpId="0"/>
      <p:bldP spid="26637" grpId="0"/>
      <p:bldP spid="26638" grpId="0"/>
      <p:bldP spid="26639" grpId="0"/>
      <p:bldP spid="26641" grpId="0"/>
      <p:bldP spid="2664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4724400" y="1951672"/>
            <a:ext cx="4267200" cy="2848928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noAutofit/>
          </a:bodyPr>
          <a:lstStyle/>
          <a:p>
            <a:r>
              <a:rPr lang="en-US" sz="1800" dirty="0">
                <a:solidFill>
                  <a:srgbClr val="D7391E"/>
                </a:solidFill>
                <a:latin typeface="Courier New" charset="0"/>
                <a:ea typeface="Courier New" charset="0"/>
                <a:cs typeface="Courier New" charset="0"/>
              </a:rPr>
              <a:t>/* Global strong symbol */</a:t>
            </a:r>
          </a:p>
          <a:p>
            <a:r>
              <a:rPr lang="en-US" sz="1800" dirty="0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= 3.14;</a:t>
            </a:r>
          </a:p>
          <a:p>
            <a:b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</a:br>
            <a:endParaRPr lang="en-US" sz="1800" dirty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endParaRPr lang="is-IS" sz="1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Mismatch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876799"/>
            <a:ext cx="7896225" cy="1457325"/>
          </a:xfrm>
        </p:spPr>
        <p:txBody>
          <a:bodyPr/>
          <a:lstStyle/>
          <a:p>
            <a:r>
              <a:rPr lang="en-US" dirty="0"/>
              <a:t>Compiles without any errors or warnings</a:t>
            </a:r>
          </a:p>
          <a:p>
            <a:r>
              <a:rPr lang="en-US" dirty="0"/>
              <a:t>What gets printed?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39700" y="1928812"/>
            <a:ext cx="4584700" cy="2871787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noAutofit/>
          </a:bodyPr>
          <a:lstStyle/>
          <a:p>
            <a:r>
              <a:rPr lang="en-US" sz="1800" dirty="0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long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;  </a:t>
            </a:r>
            <a:r>
              <a:rPr lang="en-US" sz="1800" dirty="0">
                <a:solidFill>
                  <a:srgbClr val="D7391E"/>
                </a:solidFill>
                <a:latin typeface="Courier New" charset="0"/>
                <a:ea typeface="Courier New" charset="0"/>
                <a:cs typeface="Courier New" charset="0"/>
              </a:rPr>
              <a:t>/* Weak symbol */</a:t>
            </a:r>
            <a:b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</a:br>
            <a:endParaRPr lang="en-US" sz="1800" dirty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dirty="0" err="1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5E34FF"/>
                </a:solidFill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dirty="0" err="1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argc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,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en-US" sz="1800" dirty="0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char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en-US" sz="1800" dirty="0" err="1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argv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[]) {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dirty="0">
                <a:solidFill>
                  <a:srgbClr val="C59C9C"/>
                </a:solidFill>
                <a:latin typeface="Courier New" charset="0"/>
                <a:ea typeface="Courier New" charset="0"/>
                <a:cs typeface="Courier New" charset="0"/>
              </a:rPr>
              <a:t>"%</a:t>
            </a:r>
            <a:r>
              <a:rPr lang="en-US" sz="1800" dirty="0" err="1">
                <a:solidFill>
                  <a:srgbClr val="C59C9C"/>
                </a:solidFill>
                <a:latin typeface="Courier New" charset="0"/>
                <a:ea typeface="Courier New" charset="0"/>
                <a:cs typeface="Courier New" charset="0"/>
              </a:rPr>
              <a:t>ld</a:t>
            </a:r>
            <a:r>
              <a:rPr lang="en-US" sz="1800" dirty="0">
                <a:solidFill>
                  <a:srgbClr val="C59C9C"/>
                </a:solidFill>
                <a:latin typeface="Courier New" charset="0"/>
                <a:ea typeface="Courier New" charset="0"/>
                <a:cs typeface="Courier New" charset="0"/>
              </a:rPr>
              <a:t>\n"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, x);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dirty="0">
                <a:solidFill>
                  <a:srgbClr val="D03BFF"/>
                </a:solidFill>
                <a:latin typeface="Courier New" charset="0"/>
                <a:ea typeface="Courier New" charset="0"/>
                <a:cs typeface="Courier New" charset="0"/>
              </a:rPr>
              <a:t>return 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0;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724400" y="1928812"/>
            <a:ext cx="4267200" cy="1477328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D7391E"/>
                </a:solidFill>
                <a:latin typeface="Courier New" charset="0"/>
                <a:ea typeface="Courier New" charset="0"/>
                <a:cs typeface="Courier New" charset="0"/>
              </a:rPr>
              <a:t>/* Global strong symbol */</a:t>
            </a:r>
          </a:p>
          <a:p>
            <a:r>
              <a:rPr lang="en-US" sz="1800" dirty="0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= 3.14;</a:t>
            </a:r>
          </a:p>
          <a:p>
            <a:b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</a:br>
            <a:endParaRPr lang="en-US" sz="1800" dirty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endParaRPr lang="is-IS" sz="1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096001" y="4433473"/>
            <a:ext cx="2895600" cy="354906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mismatch-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variable.c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2362200" y="4441590"/>
            <a:ext cx="2266950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mismatch-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b="9830"/>
          <a:stretch/>
        </p:blipFill>
        <p:spPr>
          <a:xfrm>
            <a:off x="3798110" y="5473204"/>
            <a:ext cx="3938833" cy="698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771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Global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Avoid if you can</a:t>
            </a:r>
          </a:p>
          <a:p>
            <a:endParaRPr lang="en-US" dirty="0"/>
          </a:p>
          <a:p>
            <a:r>
              <a:rPr lang="en-US" dirty="0"/>
              <a:t>Otherwise</a:t>
            </a:r>
          </a:p>
          <a:p>
            <a:pPr lvl="1"/>
            <a:r>
              <a:rPr lang="en-US" dirty="0"/>
              <a:t>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US" dirty="0"/>
              <a:t>if you can</a:t>
            </a:r>
          </a:p>
          <a:p>
            <a:pPr lvl="1"/>
            <a:r>
              <a:rPr lang="en-US" dirty="0"/>
              <a:t>Initialize if you define a global variable</a:t>
            </a:r>
          </a:p>
          <a:p>
            <a:pPr lvl="1"/>
            <a:r>
              <a:rPr lang="en-US" dirty="0"/>
              <a:t>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extern</a:t>
            </a:r>
            <a:r>
              <a:rPr lang="en-US" dirty="0"/>
              <a:t> if you reference an external global variable</a:t>
            </a:r>
          </a:p>
          <a:p>
            <a:pPr lvl="2"/>
            <a:r>
              <a:rPr lang="en-US" dirty="0"/>
              <a:t>Treated as weak symbol</a:t>
            </a:r>
          </a:p>
          <a:p>
            <a:pPr lvl="2"/>
            <a:r>
              <a:rPr lang="en-US" dirty="0"/>
              <a:t>But also causes linker error if not defined in some file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extern</a:t>
            </a:r>
            <a:r>
              <a:rPr lang="en-US" dirty="0"/>
              <a:t> in .h Files (#1)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825500" y="1624013"/>
            <a:ext cx="2803973" cy="1477328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ourier New"/>
                <a:cs typeface="Courier New"/>
              </a:rPr>
              <a:t>#include "</a:t>
            </a:r>
            <a:r>
              <a:rPr lang="en-US" sz="1800" err="1">
                <a:latin typeface="Courier New"/>
                <a:cs typeface="Courier New"/>
              </a:rPr>
              <a:t>global.h</a:t>
            </a:r>
            <a:r>
              <a:rPr lang="en-US" sz="1800">
                <a:latin typeface="Courier New"/>
                <a:cs typeface="Courier New"/>
              </a:rPr>
              <a:t>"</a:t>
            </a:r>
          </a:p>
          <a:p>
            <a:endParaRPr lang="en-US" sz="1800">
              <a:latin typeface="Courier New"/>
              <a:cs typeface="Courier New"/>
            </a:endParaRPr>
          </a:p>
          <a:p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f() {</a:t>
            </a:r>
          </a:p>
          <a:p>
            <a:r>
              <a:rPr lang="en-US" sz="1800">
                <a:latin typeface="Courier New"/>
                <a:cs typeface="Courier New"/>
              </a:rPr>
              <a:t>  return g+1;</a:t>
            </a:r>
          </a:p>
          <a:p>
            <a:r>
              <a:rPr lang="en-US" sz="1800">
                <a:latin typeface="Courier New"/>
                <a:cs typeface="Courier New"/>
              </a:rPr>
              <a:t>}</a:t>
            </a:r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762000" y="1143000"/>
            <a:ext cx="922047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c1.c</a:t>
            </a:r>
          </a:p>
        </p:txBody>
      </p:sp>
      <p:sp>
        <p:nvSpPr>
          <p:cNvPr id="201733" name="Rectangle 5"/>
          <p:cNvSpPr>
            <a:spLocks noChangeArrowheads="1"/>
          </p:cNvSpPr>
          <p:nvPr/>
        </p:nvSpPr>
        <p:spPr bwMode="auto">
          <a:xfrm>
            <a:off x="4572000" y="1332636"/>
            <a:ext cx="1659429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global.h</a:t>
            </a:r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648200" y="1792069"/>
            <a:ext cx="1976823" cy="646331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extern 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g;</a:t>
            </a: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f();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25500" y="3605213"/>
            <a:ext cx="5285421" cy="2862322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#include &lt;</a:t>
            </a:r>
            <a:r>
              <a:rPr lang="en-US" sz="1800" dirty="0" err="1">
                <a:latin typeface="Courier New"/>
                <a:cs typeface="Courier New"/>
              </a:rPr>
              <a:t>stdio.h</a:t>
            </a:r>
            <a:r>
              <a:rPr lang="en-US" sz="1800" dirty="0">
                <a:latin typeface="Courier New"/>
                <a:cs typeface="Courier New"/>
              </a:rPr>
              <a:t>&gt;</a:t>
            </a:r>
          </a:p>
          <a:p>
            <a:r>
              <a:rPr lang="en-US" sz="1800" dirty="0">
                <a:latin typeface="Courier New"/>
                <a:cs typeface="Courier New"/>
              </a:rPr>
              <a:t>#include "</a:t>
            </a:r>
            <a:r>
              <a:rPr lang="en-US" sz="1800" dirty="0" err="1">
                <a:latin typeface="Courier New"/>
                <a:cs typeface="Courier New"/>
              </a:rPr>
              <a:t>global.h</a:t>
            </a:r>
            <a:r>
              <a:rPr lang="en-US" sz="1800" dirty="0">
                <a:latin typeface="Courier New"/>
                <a:cs typeface="Courier New"/>
              </a:rPr>
              <a:t>”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g = 0;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main(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argc</a:t>
            </a:r>
            <a:r>
              <a:rPr lang="en-US" sz="1800" dirty="0">
                <a:latin typeface="Courier New"/>
                <a:cs typeface="Courier New"/>
              </a:rPr>
              <a:t>, char </a:t>
            </a:r>
            <a:r>
              <a:rPr lang="en-US" sz="1800" dirty="0" err="1">
                <a:latin typeface="Courier New"/>
                <a:cs typeface="Courier New"/>
              </a:rPr>
              <a:t>argv</a:t>
            </a:r>
            <a:r>
              <a:rPr lang="en-US" sz="1800" dirty="0">
                <a:latin typeface="Courier New"/>
                <a:cs typeface="Courier New"/>
              </a:rPr>
              <a:t>[]) {</a:t>
            </a:r>
          </a:p>
          <a:p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t = f();</a:t>
            </a:r>
          </a:p>
          <a:p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printf</a:t>
            </a:r>
            <a:r>
              <a:rPr lang="en-US" sz="1800" dirty="0">
                <a:latin typeface="Courier New"/>
                <a:cs typeface="Courier New"/>
              </a:rPr>
              <a:t>("Calling f yields %d\n", t);</a:t>
            </a:r>
          </a:p>
          <a:p>
            <a:r>
              <a:rPr lang="en-US" sz="1800" dirty="0">
                <a:latin typeface="Courier New"/>
                <a:cs typeface="Courier New"/>
              </a:rPr>
              <a:t>  return 0;</a:t>
            </a:r>
          </a:p>
          <a:p>
            <a:r>
              <a:rPr lang="en-US" sz="18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62000" y="3195935"/>
            <a:ext cx="922047" cy="46166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c2.c</a:t>
            </a:r>
          </a:p>
        </p:txBody>
      </p:sp>
    </p:spTree>
    <p:extLst>
      <p:ext uri="{BB962C8B-B14F-4D97-AF65-F5344CB8AC3E}">
        <p14:creationId xmlns:p14="http://schemas.microsoft.com/office/powerpoint/2010/main" val="29663652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.h Files (#2)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825500" y="1624013"/>
            <a:ext cx="2803973" cy="1477328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ourier New"/>
                <a:cs typeface="Courier New"/>
              </a:rPr>
              <a:t>#include "</a:t>
            </a:r>
            <a:r>
              <a:rPr lang="en-US" sz="1800" err="1">
                <a:latin typeface="Courier New"/>
                <a:cs typeface="Courier New"/>
              </a:rPr>
              <a:t>global.h</a:t>
            </a:r>
            <a:r>
              <a:rPr lang="en-US" sz="1800">
                <a:latin typeface="Courier New"/>
                <a:cs typeface="Courier New"/>
              </a:rPr>
              <a:t>"</a:t>
            </a:r>
          </a:p>
          <a:p>
            <a:endParaRPr lang="en-US" sz="1800">
              <a:latin typeface="Courier New"/>
              <a:cs typeface="Courier New"/>
            </a:endParaRPr>
          </a:p>
          <a:p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f() {</a:t>
            </a:r>
          </a:p>
          <a:p>
            <a:r>
              <a:rPr lang="en-US" sz="1800">
                <a:latin typeface="Courier New"/>
                <a:cs typeface="Courier New"/>
              </a:rPr>
              <a:t>  return g+1;</a:t>
            </a:r>
          </a:p>
          <a:p>
            <a:r>
              <a:rPr lang="en-US" sz="1800">
                <a:latin typeface="Courier New"/>
                <a:cs typeface="Courier New"/>
              </a:rPr>
              <a:t>}</a:t>
            </a:r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762000" y="1143000"/>
            <a:ext cx="922047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c1.c</a:t>
            </a:r>
          </a:p>
        </p:txBody>
      </p:sp>
      <p:sp>
        <p:nvSpPr>
          <p:cNvPr id="201733" name="Rectangle 5"/>
          <p:cNvSpPr>
            <a:spLocks noChangeArrowheads="1"/>
          </p:cNvSpPr>
          <p:nvPr/>
        </p:nvSpPr>
        <p:spPr bwMode="auto">
          <a:xfrm>
            <a:off x="4572000" y="912167"/>
            <a:ext cx="1659429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global.h</a:t>
            </a:r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648200" y="1393180"/>
            <a:ext cx="3217547" cy="2031325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ourier New"/>
                <a:cs typeface="Courier New"/>
              </a:rPr>
              <a:t>#</a:t>
            </a:r>
            <a:r>
              <a:rPr lang="en-US" sz="1800" err="1">
                <a:latin typeface="Courier New"/>
                <a:cs typeface="Courier New"/>
              </a:rPr>
              <a:t>ifdef</a:t>
            </a:r>
            <a:r>
              <a:rPr lang="en-US" sz="1800">
                <a:latin typeface="Courier New"/>
                <a:cs typeface="Courier New"/>
              </a:rPr>
              <a:t> INITIALIZE</a:t>
            </a:r>
          </a:p>
          <a:p>
            <a:r>
              <a:rPr lang="en-US" sz="1800">
                <a:latin typeface="Courier New"/>
                <a:cs typeface="Courier New"/>
              </a:rPr>
              <a:t>  </a:t>
            </a:r>
            <a:r>
              <a:rPr lang="en-US" sz="1800" err="1">
                <a:solidFill>
                  <a:srgbClr val="FF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FF0000"/>
                </a:solidFill>
                <a:latin typeface="Courier New"/>
                <a:cs typeface="Courier New"/>
              </a:rPr>
              <a:t> g = 23;</a:t>
            </a:r>
          </a:p>
          <a:p>
            <a:r>
              <a:rPr lang="en-US" sz="1800">
                <a:solidFill>
                  <a:srgbClr val="FF0000"/>
                </a:solidFill>
                <a:latin typeface="Courier New"/>
                <a:cs typeface="Courier New"/>
              </a:rPr>
              <a:t>  static </a:t>
            </a:r>
            <a:r>
              <a:rPr lang="en-US" sz="1800" err="1">
                <a:solidFill>
                  <a:srgbClr val="FF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FF0000"/>
                </a:solidFill>
                <a:latin typeface="Courier New"/>
                <a:cs typeface="Courier New"/>
              </a:rPr>
              <a:t> init = 1;</a:t>
            </a:r>
          </a:p>
          <a:p>
            <a:r>
              <a:rPr lang="en-US" sz="1800">
                <a:latin typeface="Courier New"/>
                <a:cs typeface="Courier New"/>
              </a:rPr>
              <a:t>#else</a:t>
            </a:r>
          </a:p>
          <a:p>
            <a:r>
              <a:rPr lang="en-US" sz="1800">
                <a:latin typeface="Courier New"/>
                <a:cs typeface="Courier New"/>
              </a:rPr>
              <a:t>  extern 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g;</a:t>
            </a:r>
          </a:p>
          <a:p>
            <a:r>
              <a:rPr lang="en-US" sz="1800">
                <a:latin typeface="Courier New"/>
                <a:cs typeface="Courier New"/>
              </a:rPr>
              <a:t>  static 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init = 0;</a:t>
            </a:r>
          </a:p>
          <a:p>
            <a:r>
              <a:rPr lang="en-US" sz="1800">
                <a:latin typeface="Courier New"/>
                <a:cs typeface="Courier New"/>
              </a:rPr>
              <a:t>#</a:t>
            </a:r>
            <a:r>
              <a:rPr lang="en-US" sz="1800" err="1">
                <a:latin typeface="Courier New"/>
                <a:cs typeface="Courier New"/>
              </a:rPr>
              <a:t>endif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25500" y="3605213"/>
            <a:ext cx="5285421" cy="3139321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Courier New"/>
                <a:cs typeface="Courier New"/>
              </a:rPr>
              <a:t>#define INITIALIZE</a:t>
            </a:r>
          </a:p>
          <a:p>
            <a:r>
              <a:rPr lang="en-US" sz="1800">
                <a:latin typeface="Courier New"/>
                <a:cs typeface="Courier New"/>
              </a:rPr>
              <a:t>#include &lt;</a:t>
            </a:r>
            <a:r>
              <a:rPr lang="en-US" sz="1800" err="1">
                <a:latin typeface="Courier New"/>
                <a:cs typeface="Courier New"/>
              </a:rPr>
              <a:t>stdio.h</a:t>
            </a:r>
            <a:r>
              <a:rPr lang="en-US" sz="1800">
                <a:latin typeface="Courier New"/>
                <a:cs typeface="Courier New"/>
              </a:rPr>
              <a:t>&gt;</a:t>
            </a:r>
          </a:p>
          <a:p>
            <a:r>
              <a:rPr lang="en-US" sz="1800">
                <a:latin typeface="Courier New"/>
                <a:cs typeface="Courier New"/>
              </a:rPr>
              <a:t>#include "</a:t>
            </a:r>
            <a:r>
              <a:rPr lang="en-US" sz="1800" err="1">
                <a:latin typeface="Courier New"/>
                <a:cs typeface="Courier New"/>
              </a:rPr>
              <a:t>global.h</a:t>
            </a:r>
            <a:r>
              <a:rPr lang="en-US" sz="1800">
                <a:latin typeface="Courier New"/>
                <a:cs typeface="Courier New"/>
              </a:rPr>
              <a:t>"</a:t>
            </a:r>
          </a:p>
          <a:p>
            <a:endParaRPr lang="en-US" sz="1800">
              <a:latin typeface="Courier New"/>
              <a:cs typeface="Courier New"/>
            </a:endParaRPr>
          </a:p>
          <a:p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main(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</a:t>
            </a:r>
            <a:r>
              <a:rPr lang="en-US" sz="1800" err="1">
                <a:latin typeface="Courier New"/>
                <a:cs typeface="Courier New"/>
              </a:rPr>
              <a:t>argc</a:t>
            </a:r>
            <a:r>
              <a:rPr lang="en-US" sz="1800">
                <a:latin typeface="Courier New"/>
                <a:cs typeface="Courier New"/>
              </a:rPr>
              <a:t>, char** </a:t>
            </a:r>
            <a:r>
              <a:rPr lang="en-US" sz="1800" err="1">
                <a:latin typeface="Courier New"/>
                <a:cs typeface="Courier New"/>
              </a:rPr>
              <a:t>argv</a:t>
            </a:r>
            <a:r>
              <a:rPr lang="en-US" sz="1800">
                <a:latin typeface="Courier New"/>
                <a:cs typeface="Courier New"/>
              </a:rPr>
              <a:t>) {</a:t>
            </a:r>
          </a:p>
          <a:p>
            <a:r>
              <a:rPr lang="en-US" sz="1800">
                <a:latin typeface="Courier New"/>
                <a:cs typeface="Courier New"/>
              </a:rPr>
              <a:t>  if (</a:t>
            </a:r>
            <a:r>
              <a:rPr lang="en-US" sz="1800" err="1">
                <a:latin typeface="Courier New"/>
                <a:cs typeface="Courier New"/>
              </a:rPr>
              <a:t>init</a:t>
            </a:r>
            <a:r>
              <a:rPr lang="en-US" sz="1800"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latin typeface="Courier New"/>
                <a:cs typeface="Courier New"/>
              </a:rPr>
              <a:t>    // do something, e.g., g=31;</a:t>
            </a:r>
          </a:p>
          <a:p>
            <a:r>
              <a:rPr lang="en-US" sz="1800">
                <a:latin typeface="Courier New"/>
                <a:cs typeface="Courier New"/>
              </a:rPr>
              <a:t>  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t = f();</a:t>
            </a:r>
          </a:p>
          <a:p>
            <a:r>
              <a:rPr lang="en-US" sz="1800">
                <a:latin typeface="Courier New"/>
                <a:cs typeface="Courier New"/>
              </a:rPr>
              <a:t>  </a:t>
            </a:r>
            <a:r>
              <a:rPr lang="en-US" sz="1800" err="1">
                <a:latin typeface="Courier New"/>
                <a:cs typeface="Courier New"/>
              </a:rPr>
              <a:t>printf</a:t>
            </a:r>
            <a:r>
              <a:rPr lang="en-US" sz="1800">
                <a:latin typeface="Courier New"/>
                <a:cs typeface="Courier New"/>
              </a:rPr>
              <a:t>("Calling f yields %d\n", t);</a:t>
            </a:r>
          </a:p>
          <a:p>
            <a:r>
              <a:rPr lang="en-US" sz="1800">
                <a:latin typeface="Courier New"/>
                <a:cs typeface="Courier New"/>
              </a:rPr>
              <a:t>  return 0;</a:t>
            </a:r>
          </a:p>
          <a:p>
            <a:r>
              <a:rPr lang="en-US" sz="1800">
                <a:latin typeface="Courier New"/>
                <a:cs typeface="Courier New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62000" y="3195935"/>
            <a:ext cx="922047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c2.c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077686" y="3940628"/>
            <a:ext cx="6882311" cy="838200"/>
            <a:chOff x="1077686" y="3940628"/>
            <a:chExt cx="6882311" cy="838200"/>
          </a:xfrm>
        </p:grpSpPr>
        <p:sp>
          <p:nvSpPr>
            <p:cNvPr id="2" name="Rectangle 1"/>
            <p:cNvSpPr/>
            <p:nvPr/>
          </p:nvSpPr>
          <p:spPr bwMode="auto">
            <a:xfrm>
              <a:off x="3997597" y="3940628"/>
              <a:ext cx="3962400" cy="838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err="1">
                  <a:solidFill>
                    <a:srgbClr val="FF0000"/>
                  </a:solidFill>
                  <a:latin typeface="Courier New"/>
                  <a:cs typeface="Courier New"/>
                </a:rPr>
                <a:t>int</a:t>
              </a:r>
              <a:r>
                <a:rPr lang="en-US" sz="1800">
                  <a:solidFill>
                    <a:srgbClr val="FF0000"/>
                  </a:solidFill>
                  <a:latin typeface="Courier New"/>
                  <a:cs typeface="Courier New"/>
                </a:rPr>
                <a:t> g = 23;</a:t>
              </a:r>
            </a:p>
            <a:p>
              <a:r>
                <a:rPr lang="en-US" sz="1800">
                  <a:solidFill>
                    <a:srgbClr val="FF0000"/>
                  </a:solidFill>
                  <a:latin typeface="Courier New"/>
                  <a:cs typeface="Courier New"/>
                </a:rPr>
                <a:t>static </a:t>
              </a:r>
              <a:r>
                <a:rPr lang="en-US" sz="1800" err="1">
                  <a:solidFill>
                    <a:srgbClr val="FF0000"/>
                  </a:solidFill>
                  <a:latin typeface="Courier New"/>
                  <a:cs typeface="Courier New"/>
                </a:rPr>
                <a:t>int</a:t>
              </a:r>
              <a:r>
                <a:rPr lang="en-US" sz="1800">
                  <a:solidFill>
                    <a:srgbClr val="FF0000"/>
                  </a:solidFill>
                  <a:latin typeface="Courier New"/>
                  <a:cs typeface="Courier New"/>
                </a:rPr>
                <a:t> </a:t>
              </a:r>
              <a:r>
                <a:rPr lang="en-US" sz="1800" err="1">
                  <a:solidFill>
                    <a:srgbClr val="FF0000"/>
                  </a:solidFill>
                  <a:latin typeface="Courier New"/>
                  <a:cs typeface="Courier New"/>
                </a:rPr>
                <a:t>init</a:t>
              </a:r>
              <a:r>
                <a:rPr lang="en-US" sz="1800">
                  <a:solidFill>
                    <a:srgbClr val="FF0000"/>
                  </a:solidFill>
                  <a:latin typeface="Courier New"/>
                  <a:cs typeface="Courier New"/>
                </a:rPr>
                <a:t> = 1;</a:t>
              </a:r>
            </a:p>
          </p:txBody>
        </p:sp>
        <p:cxnSp>
          <p:nvCxnSpPr>
            <p:cNvPr id="4" name="Straight Arrow Connector 3"/>
            <p:cNvCxnSpPr>
              <a:stCxn id="2" idx="1"/>
            </p:cNvCxnSpPr>
            <p:nvPr/>
          </p:nvCxnSpPr>
          <p:spPr bwMode="auto">
            <a:xfrm flipH="1">
              <a:off x="1077686" y="4359728"/>
              <a:ext cx="291991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1223023" y="1393180"/>
            <a:ext cx="6882311" cy="838200"/>
            <a:chOff x="1077686" y="3940628"/>
            <a:chExt cx="6882311" cy="838200"/>
          </a:xfrm>
        </p:grpSpPr>
        <p:sp>
          <p:nvSpPr>
            <p:cNvPr id="16" name="Rectangle 15"/>
            <p:cNvSpPr/>
            <p:nvPr/>
          </p:nvSpPr>
          <p:spPr bwMode="auto">
            <a:xfrm>
              <a:off x="3997597" y="3940628"/>
              <a:ext cx="3962400" cy="838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>
                  <a:latin typeface="Courier New"/>
                  <a:cs typeface="Courier New"/>
                </a:rPr>
                <a:t>extern </a:t>
              </a:r>
              <a:r>
                <a:rPr lang="en-US" sz="1800" err="1">
                  <a:latin typeface="Courier New"/>
                  <a:cs typeface="Courier New"/>
                </a:rPr>
                <a:t>int</a:t>
              </a:r>
              <a:r>
                <a:rPr lang="en-US" sz="1800">
                  <a:latin typeface="Courier New"/>
                  <a:cs typeface="Courier New"/>
                </a:rPr>
                <a:t> g;</a:t>
              </a:r>
            </a:p>
            <a:p>
              <a:r>
                <a:rPr lang="en-US" sz="1800">
                  <a:latin typeface="Courier New"/>
                  <a:cs typeface="Courier New"/>
                </a:rPr>
                <a:t>static </a:t>
              </a:r>
              <a:r>
                <a:rPr lang="en-US" sz="1800" err="1">
                  <a:latin typeface="Courier New"/>
                  <a:cs typeface="Courier New"/>
                </a:rPr>
                <a:t>int</a:t>
              </a:r>
              <a:r>
                <a:rPr lang="en-US" sz="1800">
                  <a:latin typeface="Courier New"/>
                  <a:cs typeface="Courier New"/>
                </a:rPr>
                <a:t> </a:t>
              </a:r>
              <a:r>
                <a:rPr lang="en-US" sz="1800" err="1">
                  <a:latin typeface="Courier New"/>
                  <a:cs typeface="Courier New"/>
                </a:rPr>
                <a:t>init</a:t>
              </a:r>
              <a:r>
                <a:rPr lang="en-US" sz="1800">
                  <a:latin typeface="Courier New"/>
                  <a:cs typeface="Courier New"/>
                </a:rPr>
                <a:t> = 0;</a:t>
              </a:r>
            </a:p>
          </p:txBody>
        </p:sp>
        <p:cxnSp>
          <p:nvCxnSpPr>
            <p:cNvPr id="17" name="Straight Arrow Connector 16"/>
            <p:cNvCxnSpPr>
              <a:stCxn id="16" idx="1"/>
            </p:cNvCxnSpPr>
            <p:nvPr/>
          </p:nvCxnSpPr>
          <p:spPr bwMode="auto">
            <a:xfrm flipH="1">
              <a:off x="1077686" y="4359728"/>
              <a:ext cx="291991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17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Linking Example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18002" y="2702650"/>
            <a:ext cx="4369846" cy="2587504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hu-HU" sz="180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800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argc,char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182093" y="4931144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487848" y="2704237"/>
            <a:ext cx="4253301" cy="2587504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s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fr-FR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80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(i = 0; i &lt; n; i++) {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s;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758028" y="4913085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245650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2533" y="465667"/>
            <a:ext cx="75946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Step 2: Relocation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08174" y="3702050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main()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14865" y="3395828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main.o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08174" y="5032375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sum()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81000" y="4738689"/>
            <a:ext cx="874368" cy="357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err="1">
                <a:latin typeface="Courier New" pitchFamily="49" charset="0"/>
                <a:ea typeface="msgothic" charset="0"/>
                <a:cs typeface="msgothic" charset="0"/>
              </a:rPr>
              <a:t>sum.o</a:t>
            </a: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508174" y="2057400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System code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508174" y="4235450"/>
            <a:ext cx="2278062" cy="3222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array[2]={1,2}</a:t>
            </a: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508174" y="2590800"/>
            <a:ext cx="2278062" cy="3619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System data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389467" y="1306513"/>
            <a:ext cx="3226502" cy="4564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err="1"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 Object Files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2778299" y="2112963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2778299" y="247808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2778299" y="374173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2778299" y="415448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2778299" y="5103813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038600" y="1306513"/>
            <a:ext cx="4900862" cy="4635499"/>
            <a:chOff x="4038600" y="1306513"/>
            <a:chExt cx="4900862" cy="4635499"/>
          </a:xfrm>
        </p:grpSpPr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5231591" y="2309813"/>
              <a:ext cx="2422525" cy="319087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alibri" pitchFamily="34" charset="0"/>
                  <a:ea typeface="msgothic" charset="0"/>
                  <a:cs typeface="msgothic" charset="0"/>
                </a:rPr>
                <a:t>Headers</a:t>
              </a: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5231591" y="29575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main()</a:t>
              </a:r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5231591" y="34909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sum()</a:t>
              </a:r>
            </a:p>
          </p:txBody>
        </p:sp>
        <p:sp>
          <p:nvSpPr>
            <p:cNvPr id="18443" name="Text Box 11"/>
            <p:cNvSpPr txBox="1">
              <a:spLocks noChangeArrowheads="1"/>
            </p:cNvSpPr>
            <p:nvPr/>
          </p:nvSpPr>
          <p:spPr bwMode="auto">
            <a:xfrm>
              <a:off x="4948237" y="2136774"/>
              <a:ext cx="309563" cy="3635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latin typeface="Calibri" pitchFamily="34" charset="0"/>
                  <a:ea typeface="msgothic" charset="0"/>
                  <a:cs typeface="msgothic" charset="0"/>
                </a:rPr>
                <a:t>0</a:t>
              </a:r>
            </a:p>
          </p:txBody>
        </p:sp>
        <p:sp>
          <p:nvSpPr>
            <p:cNvPr id="18448" name="Rectangle 16"/>
            <p:cNvSpPr>
              <a:spLocks noChangeArrowheads="1"/>
            </p:cNvSpPr>
            <p:nvPr/>
          </p:nvSpPr>
          <p:spPr bwMode="auto">
            <a:xfrm>
              <a:off x="5231591" y="40243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alibri" pitchFamily="34" charset="0"/>
                  <a:ea typeface="msgothic" charset="0"/>
                  <a:cs typeface="msgothic" charset="0"/>
                </a:rPr>
                <a:t>More system code</a:t>
              </a:r>
            </a:p>
          </p:txBody>
        </p:sp>
        <p:sp>
          <p:nvSpPr>
            <p:cNvPr id="18452" name="Text Box 20"/>
            <p:cNvSpPr txBox="1">
              <a:spLocks noChangeArrowheads="1"/>
            </p:cNvSpPr>
            <p:nvPr/>
          </p:nvSpPr>
          <p:spPr bwMode="auto">
            <a:xfrm>
              <a:off x="5105400" y="1306513"/>
              <a:ext cx="2995862" cy="45647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latin typeface="Calibri" pitchFamily="34" charset="0"/>
                  <a:ea typeface="msgothic" charset="0"/>
                  <a:cs typeface="msgothic" charset="0"/>
                </a:rPr>
                <a:t>Executable Object File</a:t>
              </a:r>
            </a:p>
          </p:txBody>
        </p:sp>
        <p:sp>
          <p:nvSpPr>
            <p:cNvPr id="18453" name="AutoShape 21"/>
            <p:cNvSpPr>
              <a:spLocks/>
            </p:cNvSpPr>
            <p:nvPr/>
          </p:nvSpPr>
          <p:spPr bwMode="auto">
            <a:xfrm>
              <a:off x="7772400" y="2628899"/>
              <a:ext cx="304800" cy="1928813"/>
            </a:xfrm>
            <a:prstGeom prst="rightBrace">
              <a:avLst>
                <a:gd name="adj1" fmla="val 59766"/>
                <a:gd name="adj2" fmla="val 50000"/>
              </a:avLst>
            </a:prstGeom>
            <a:noFill/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4" name="Text Box 22"/>
            <p:cNvSpPr txBox="1">
              <a:spLocks noChangeArrowheads="1"/>
            </p:cNvSpPr>
            <p:nvPr/>
          </p:nvSpPr>
          <p:spPr bwMode="auto">
            <a:xfrm>
              <a:off x="8068413" y="3224742"/>
              <a:ext cx="871049" cy="35490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latin typeface="Courier New" pitchFamily="49" charset="0"/>
                  <a:ea typeface="msgothic" charset="0"/>
                  <a:cs typeface="msgothic" charset="0"/>
                </a:rPr>
                <a:t>.text</a:t>
              </a:r>
            </a:p>
          </p:txBody>
        </p:sp>
        <p:sp>
          <p:nvSpPr>
            <p:cNvPr id="18462" name="Rectangle 30"/>
            <p:cNvSpPr>
              <a:spLocks noChangeArrowheads="1"/>
            </p:cNvSpPr>
            <p:nvPr/>
          </p:nvSpPr>
          <p:spPr bwMode="auto">
            <a:xfrm>
              <a:off x="5231591" y="5257800"/>
              <a:ext cx="2422525" cy="684212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.symtab</a:t>
              </a:r>
            </a:p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.debug</a:t>
              </a:r>
            </a:p>
          </p:txBody>
        </p:sp>
        <p:sp>
          <p:nvSpPr>
            <p:cNvPr id="18463" name="AutoShape 31"/>
            <p:cNvSpPr>
              <a:spLocks/>
            </p:cNvSpPr>
            <p:nvPr/>
          </p:nvSpPr>
          <p:spPr bwMode="auto">
            <a:xfrm>
              <a:off x="7730316" y="4557713"/>
              <a:ext cx="304800" cy="676275"/>
            </a:xfrm>
            <a:prstGeom prst="rightBrace">
              <a:avLst>
                <a:gd name="adj1" fmla="val 18490"/>
                <a:gd name="adj2" fmla="val 50000"/>
              </a:avLst>
            </a:prstGeom>
            <a:noFill/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4" name="Text Box 32"/>
            <p:cNvSpPr txBox="1">
              <a:spLocks noChangeArrowheads="1"/>
            </p:cNvSpPr>
            <p:nvPr/>
          </p:nvSpPr>
          <p:spPr bwMode="auto">
            <a:xfrm>
              <a:off x="8068413" y="4696354"/>
              <a:ext cx="871049" cy="35490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latin typeface="Courier New" pitchFamily="49" charset="0"/>
                  <a:ea typeface="msgothic" charset="0"/>
                  <a:cs typeface="msgothic" charset="0"/>
                </a:rPr>
                <a:t>.data</a:t>
              </a:r>
            </a:p>
          </p:txBody>
        </p:sp>
        <p:sp>
          <p:nvSpPr>
            <p:cNvPr id="18467" name="Line 35"/>
            <p:cNvSpPr>
              <a:spLocks noChangeShapeType="1"/>
            </p:cNvSpPr>
            <p:nvPr/>
          </p:nvSpPr>
          <p:spPr bwMode="auto">
            <a:xfrm>
              <a:off x="4038600" y="4106070"/>
              <a:ext cx="836613" cy="1587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68" name="Line 36"/>
            <p:cNvSpPr>
              <a:spLocks noChangeShapeType="1"/>
            </p:cNvSpPr>
            <p:nvPr/>
          </p:nvSpPr>
          <p:spPr bwMode="auto">
            <a:xfrm>
              <a:off x="4038600" y="2971800"/>
              <a:ext cx="836613" cy="392113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69" name="Line 37"/>
            <p:cNvSpPr>
              <a:spLocks noChangeShapeType="1"/>
            </p:cNvSpPr>
            <p:nvPr/>
          </p:nvSpPr>
          <p:spPr bwMode="auto">
            <a:xfrm flipV="1">
              <a:off x="4038600" y="4849813"/>
              <a:ext cx="836613" cy="409575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Rectangle 38"/>
            <p:cNvSpPr>
              <a:spLocks noChangeArrowheads="1"/>
            </p:cNvSpPr>
            <p:nvPr/>
          </p:nvSpPr>
          <p:spPr bwMode="auto">
            <a:xfrm>
              <a:off x="5231591" y="2633663"/>
              <a:ext cx="2422525" cy="319087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alibri" pitchFamily="34" charset="0"/>
                  <a:ea typeface="msgothic" charset="0"/>
                  <a:cs typeface="msgothic" charset="0"/>
                </a:rPr>
                <a:t>System code</a:t>
              </a:r>
            </a:p>
          </p:txBody>
        </p:sp>
        <p:sp>
          <p:nvSpPr>
            <p:cNvPr id="46" name="Rectangle 15"/>
            <p:cNvSpPr>
              <a:spLocks noChangeArrowheads="1"/>
            </p:cNvSpPr>
            <p:nvPr/>
          </p:nvSpPr>
          <p:spPr bwMode="auto">
            <a:xfrm>
              <a:off x="5231590" y="4564063"/>
              <a:ext cx="2422525" cy="36195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alibri" pitchFamily="34" charset="0"/>
                  <a:ea typeface="msgothic" charset="0"/>
                  <a:cs typeface="msgothic" charset="0"/>
                </a:rPr>
                <a:t>System data</a:t>
              </a:r>
            </a:p>
          </p:txBody>
        </p:sp>
        <p:sp>
          <p:nvSpPr>
            <p:cNvPr id="47" name="Rectangle 14"/>
            <p:cNvSpPr>
              <a:spLocks noChangeArrowheads="1"/>
            </p:cNvSpPr>
            <p:nvPr/>
          </p:nvSpPr>
          <p:spPr bwMode="auto">
            <a:xfrm>
              <a:off x="5231591" y="4942682"/>
              <a:ext cx="2422524" cy="32226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err="1">
                  <a:latin typeface="Courier New" pitchFamily="49" charset="0"/>
                  <a:ea typeface="msgothic" charset="0"/>
                  <a:cs typeface="msgothic" charset="0"/>
                </a:rPr>
                <a:t>int</a:t>
              </a: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 array[2]={1,2}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33904" y="445029"/>
            <a:ext cx="8716962" cy="782638"/>
          </a:xfrm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Relocation Entries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715000" y="6551633"/>
            <a:ext cx="2933713" cy="306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latin typeface="Calibri" pitchFamily="34" charset="0"/>
                <a:ea typeface="msgothic" charset="0"/>
                <a:cs typeface="msgothic" charset="0"/>
              </a:rPr>
              <a:t>Source: </a:t>
            </a:r>
            <a:r>
              <a:rPr lang="en-GB" sz="1400" b="1" err="1">
                <a:latin typeface="Courier New" pitchFamily="49" charset="0"/>
                <a:ea typeface="msgothic" charset="0"/>
                <a:cs typeface="msgothic" charset="0"/>
              </a:rPr>
              <a:t>objdump</a:t>
            </a:r>
            <a:r>
              <a:rPr lang="en-GB" sz="1400" b="1">
                <a:latin typeface="Courier New" pitchFamily="49" charset="0"/>
                <a:ea typeface="msgothic" charset="0"/>
                <a:cs typeface="msgothic" charset="0"/>
              </a:rPr>
              <a:t> –r –d </a:t>
            </a:r>
            <a:r>
              <a:rPr lang="en-GB" sz="1400" b="1" err="1">
                <a:latin typeface="Courier New" pitchFamily="49" charset="0"/>
                <a:ea typeface="msgothic" charset="0"/>
                <a:cs typeface="msgothic" charset="0"/>
              </a:rPr>
              <a:t>main.o</a:t>
            </a:r>
            <a:endParaRPr lang="en-GB" sz="14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3581400"/>
            <a:ext cx="9144000" cy="2790636"/>
          </a:xfrm>
          <a:prstGeom prst="rect">
            <a:avLst/>
          </a:prstGeom>
          <a:solidFill>
            <a:schemeClr val="bg1">
              <a:lumMod val="9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0000000000000000 &lt;main&gt;:</a:t>
            </a:r>
          </a:p>
          <a:p>
            <a:r>
              <a:rPr lang="ro-RO" sz="1600">
                <a:solidFill>
                  <a:srgbClr val="000000"/>
                </a:solidFill>
                <a:latin typeface="Courier New"/>
                <a:cs typeface="Courier New"/>
              </a:rPr>
              <a:t>   0:   48 83 ec 08             sub    $0x8,%rsp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4:   be 02 00 00 00      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$0x2,%esi</a:t>
            </a:r>
          </a:p>
          <a:p>
            <a:r>
              <a:rPr lang="sk-SK" sz="1600">
                <a:solidFill>
                  <a:srgbClr val="000000"/>
                </a:solidFill>
                <a:latin typeface="Courier New"/>
                <a:cs typeface="Courier New"/>
              </a:rPr>
              <a:t>   9:   bf 00 00 00 00          mov    $0x0,%edi      </a:t>
            </a:r>
            <a:r>
              <a:rPr lang="sk-SK" sz="1600">
                <a:solidFill>
                  <a:srgbClr val="3366FF"/>
                </a:solidFill>
                <a:latin typeface="Courier New"/>
                <a:cs typeface="Courier New"/>
              </a:rPr>
              <a:t># %edi = &amp;array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                    </a:t>
            </a:r>
            <a:r>
              <a:rPr lang="en-US" sz="1600">
                <a:solidFill>
                  <a:srgbClr val="FF0000"/>
                </a:solidFill>
                <a:latin typeface="Courier New"/>
                <a:cs typeface="Courier New"/>
              </a:rPr>
              <a:t>a: R_X86_64_32 array          </a:t>
            </a:r>
            <a:r>
              <a:rPr lang="en-US" sz="1600">
                <a:solidFill>
                  <a:srgbClr val="3366FF"/>
                </a:solidFill>
                <a:latin typeface="Courier New"/>
                <a:cs typeface="Courier New"/>
              </a:rPr>
              <a:t># Relocation entry</a:t>
            </a:r>
          </a:p>
          <a:p>
            <a:endParaRPr lang="en-US" sz="1600">
              <a:solidFill>
                <a:srgbClr val="3366FF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e:   e8 00 00 00 00      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callq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13 &lt;main+0x13&gt; </a:t>
            </a:r>
            <a:r>
              <a:rPr lang="en-US" sz="1600">
                <a:solidFill>
                  <a:srgbClr val="3366FF"/>
                </a:solidFill>
                <a:latin typeface="Courier New"/>
                <a:cs typeface="Courier New"/>
              </a:rPr>
              <a:t># sum()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                    </a:t>
            </a:r>
            <a:r>
              <a:rPr lang="en-US" sz="1600">
                <a:solidFill>
                  <a:srgbClr val="FF0000"/>
                </a:solidFill>
                <a:latin typeface="Courier New"/>
                <a:cs typeface="Courier New"/>
              </a:rPr>
              <a:t>f: R_X86_64_PC32 sum-0x4      </a:t>
            </a:r>
            <a:r>
              <a:rPr lang="en-US" sz="1600">
                <a:solidFill>
                  <a:srgbClr val="3366FF"/>
                </a:solidFill>
                <a:latin typeface="Courier New"/>
                <a:cs typeface="Courier New"/>
              </a:rPr>
              <a:t># Relocation entry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13:   48 83 c4 08             add    $0x8,%rsp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17:   c3                  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retq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o-RO" sz="1600">
              <a:latin typeface="Courier New"/>
              <a:ea typeface="msgothic" charset="0"/>
              <a:cs typeface="Courier New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8067113" y="6014373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main.o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118002" y="1219200"/>
            <a:ext cx="4149198" cy="2310506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hu-HU" sz="180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800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char**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3199906" y="3167984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6" y="152400"/>
            <a:ext cx="8918575" cy="11350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Relocated .text section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" y="3200400"/>
            <a:ext cx="181758" cy="328424"/>
          </a:xfrm>
          <a:prstGeom prst="rect">
            <a:avLst/>
          </a:prstGeom>
          <a:solidFill>
            <a:schemeClr val="bg1">
              <a:lumMod val="95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o-RO" sz="160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6200" y="1330888"/>
            <a:ext cx="9017001" cy="4526497"/>
          </a:xfrm>
          <a:prstGeom prst="rect">
            <a:avLst/>
          </a:prstGeom>
          <a:solidFill>
            <a:schemeClr val="bg1">
              <a:lumMod val="9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00000000004004d0 &lt;main&gt;: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4004d0:       48 83 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ec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08       sub    $0x8,%rsp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4004d4:       be 02 00 00 00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$0x2,%esi</a:t>
            </a:r>
          </a:p>
          <a:p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4004d9:       </a:t>
            </a:r>
            <a:r>
              <a:rPr lang="sk-SK" sz="1600" dirty="0" err="1">
                <a:solidFill>
                  <a:srgbClr val="000000"/>
                </a:solidFill>
                <a:latin typeface="Courier New"/>
                <a:cs typeface="Courier New"/>
              </a:rPr>
              <a:t>bf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18 10 60 00    </a:t>
            </a:r>
            <a:r>
              <a:rPr lang="sk-SK" sz="1600" dirty="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sk-SK" sz="1600" dirty="0">
                <a:solidFill>
                  <a:srgbClr val="7030A0"/>
                </a:solidFill>
                <a:latin typeface="Courier New"/>
                <a:cs typeface="Courier New"/>
              </a:rPr>
              <a:t>$0x601018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,%edi  </a:t>
            </a:r>
            <a:r>
              <a:rPr lang="sk-SK" sz="1600" dirty="0">
                <a:latin typeface="Courier New"/>
                <a:cs typeface="Courier New"/>
              </a:rPr>
              <a:t># %</a:t>
            </a:r>
            <a:r>
              <a:rPr lang="sk-SK" sz="1600" dirty="0" err="1">
                <a:latin typeface="Courier New"/>
                <a:cs typeface="Courier New"/>
              </a:rPr>
              <a:t>edi</a:t>
            </a:r>
            <a:r>
              <a:rPr lang="sk-SK" sz="1600" dirty="0">
                <a:latin typeface="Courier New"/>
                <a:cs typeface="Courier New"/>
              </a:rPr>
              <a:t> = &amp;</a:t>
            </a:r>
            <a:r>
              <a:rPr lang="sk-SK" sz="1600" dirty="0" err="1">
                <a:latin typeface="Courier New"/>
                <a:cs typeface="Courier New"/>
              </a:rPr>
              <a:t>array</a:t>
            </a:r>
            <a:endParaRPr lang="sk-SK" sz="1600" dirty="0"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4004de:       e8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05 00 00 00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callq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4004e8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&lt;sum&gt;    # sum()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3366FF"/>
                </a:solidFill>
                <a:latin typeface="Courier New"/>
                <a:cs typeface="Courier New"/>
              </a:rPr>
              <a:t>4004e3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:       48 83 c4 08       add    $0x8,%rsp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4004e7:       c3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retq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00000000004004e8 &lt;sum&gt;:</a:t>
            </a:r>
          </a:p>
          <a:p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sk-SK" sz="1600" dirty="0">
                <a:solidFill>
                  <a:srgbClr val="FF0000"/>
                </a:solidFill>
                <a:latin typeface="Courier New"/>
                <a:cs typeface="Courier New"/>
              </a:rPr>
              <a:t>4004e8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:       b8 00 00 00 00          </a:t>
            </a:r>
            <a:r>
              <a:rPr lang="sk-SK" sz="1600" dirty="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  $0x0,%eax</a:t>
            </a:r>
          </a:p>
          <a:p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4004ed:       ba 00 00 00 00          </a:t>
            </a:r>
            <a:r>
              <a:rPr lang="sk-SK" sz="1600" dirty="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  $0x0,%edx</a:t>
            </a:r>
          </a:p>
          <a:p>
            <a:r>
              <a:rPr lang="cs-CZ" sz="1600" dirty="0">
                <a:solidFill>
                  <a:srgbClr val="000000"/>
                </a:solidFill>
                <a:latin typeface="Courier New"/>
                <a:cs typeface="Courier New"/>
              </a:rPr>
              <a:t>  4004f2:       </a:t>
            </a:r>
            <a:r>
              <a:rPr lang="cs-CZ" sz="1600" dirty="0" err="1">
                <a:solidFill>
                  <a:srgbClr val="000000"/>
                </a:solidFill>
                <a:latin typeface="Courier New"/>
                <a:cs typeface="Courier New"/>
              </a:rPr>
              <a:t>eb</a:t>
            </a:r>
            <a:r>
              <a:rPr lang="cs-CZ" sz="1600" dirty="0">
                <a:solidFill>
                  <a:srgbClr val="000000"/>
                </a:solidFill>
                <a:latin typeface="Courier New"/>
                <a:cs typeface="Courier New"/>
              </a:rPr>
              <a:t> 09                   </a:t>
            </a:r>
            <a:r>
              <a:rPr lang="cs-CZ" sz="1600" dirty="0" err="1">
                <a:solidFill>
                  <a:srgbClr val="000000"/>
                </a:solidFill>
                <a:latin typeface="Courier New"/>
                <a:cs typeface="Courier New"/>
              </a:rPr>
              <a:t>jmp</a:t>
            </a:r>
            <a:r>
              <a:rPr lang="cs-CZ" sz="1600" dirty="0">
                <a:solidFill>
                  <a:srgbClr val="000000"/>
                </a:solidFill>
                <a:latin typeface="Courier New"/>
                <a:cs typeface="Courier New"/>
              </a:rPr>
              <a:t>    4004fd &lt;sum+0x15&gt;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4004f4:       48 63 ca                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movslq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%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edx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,%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rcx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4004f7:       03 04 8f                add    (%rdi,%rcx,4),%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eax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4004fa:       83 c2 01                add    $0x1,%edx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4004fd:       39 f2               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cmp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%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esi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,%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edx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4004ff:       7c f3               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jl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4004f4 &lt;sum+0xc&gt;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400501:       f3 c3                   </a:t>
            </a:r>
            <a:r>
              <a:rPr lang="hu-HU" sz="1600" dirty="0" err="1">
                <a:solidFill>
                  <a:srgbClr val="000000"/>
                </a:solidFill>
                <a:latin typeface="Courier New"/>
                <a:cs typeface="Courier New"/>
              </a:rPr>
              <a:t>repz</a:t>
            </a:r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600" dirty="0" err="1">
                <a:solidFill>
                  <a:srgbClr val="000000"/>
                </a:solidFill>
                <a:latin typeface="Courier New"/>
                <a:cs typeface="Courier New"/>
              </a:rPr>
              <a:t>retq</a:t>
            </a:r>
            <a:endParaRPr lang="ro-RO" sz="1600" dirty="0">
              <a:latin typeface="Courier New"/>
              <a:ea typeface="msgothic" charset="0"/>
              <a:cs typeface="Courier New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5370" y="5943600"/>
            <a:ext cx="62268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err="1">
                <a:latin typeface="Courier New"/>
                <a:cs typeface="Courier New"/>
              </a:rPr>
              <a:t>callq</a:t>
            </a:r>
            <a:r>
              <a:rPr lang="en-US" sz="2000">
                <a:latin typeface="Calibri" pitchFamily="34" charset="0"/>
              </a:rPr>
              <a:t> instruction uses PC-relative addressing for sum():  </a:t>
            </a:r>
          </a:p>
          <a:p>
            <a:r>
              <a:rPr lang="en-US" sz="2000">
                <a:solidFill>
                  <a:srgbClr val="FF0000"/>
                </a:solidFill>
                <a:latin typeface="Courier New"/>
                <a:cs typeface="Courier New"/>
              </a:rPr>
              <a:t>0x4004e8</a:t>
            </a:r>
            <a:r>
              <a:rPr lang="en-US" sz="2000">
                <a:latin typeface="Calibri" pitchFamily="34" charset="0"/>
              </a:rPr>
              <a:t> = </a:t>
            </a:r>
            <a:r>
              <a:rPr lang="en-US" sz="2000">
                <a:solidFill>
                  <a:srgbClr val="3366FF"/>
                </a:solidFill>
                <a:latin typeface="Courier New"/>
                <a:cs typeface="Courier New"/>
              </a:rPr>
              <a:t>0x4004e3</a:t>
            </a:r>
            <a:r>
              <a:rPr lang="en-US" sz="2000">
                <a:latin typeface="Calibri" pitchFamily="34" charset="0"/>
              </a:rPr>
              <a:t> + </a:t>
            </a:r>
            <a:r>
              <a:rPr lang="en-US" sz="2000">
                <a:solidFill>
                  <a:srgbClr val="00CC99"/>
                </a:solidFill>
                <a:latin typeface="Courier New"/>
                <a:cs typeface="Courier New"/>
              </a:rPr>
              <a:t>0x5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4598" y="6519446"/>
            <a:ext cx="31398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Source: </a:t>
            </a:r>
            <a:r>
              <a:rPr lang="en-US" sz="1600" dirty="0" err="1">
                <a:latin typeface="Courier New"/>
                <a:cs typeface="Courier New"/>
              </a:rPr>
              <a:t>objdump</a:t>
            </a:r>
            <a:r>
              <a:rPr lang="en-US" sz="1600" dirty="0">
                <a:latin typeface="Courier New"/>
                <a:cs typeface="Courier New"/>
              </a:rPr>
              <a:t> -d </a:t>
            </a:r>
            <a:r>
              <a:rPr lang="en-US" sz="1600" dirty="0" err="1">
                <a:latin typeface="Courier New"/>
                <a:cs typeface="Courier New"/>
              </a:rPr>
              <a:t>prog</a:t>
            </a:r>
            <a:endParaRPr lang="en-US" sz="16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/>
              <a:t>Linking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Motivation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What it does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How it works</a:t>
            </a:r>
          </a:p>
          <a:p>
            <a:pPr lvl="1"/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Loading Executable Object Files</a:t>
            </a: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23646" y="15677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23646" y="1948788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Program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323646" y="2939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.text section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323646" y="3701388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.data section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323646" y="4082388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bss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323646" y="4463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symtab</a:t>
            </a:r>
            <a:endParaRPr lang="en-GB" sz="1600" b="1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323646" y="4844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.debug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323646" y="5987388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(required for 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relocatables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3269568" y="1413296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198806" y="1236452"/>
            <a:ext cx="2285154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4686829" y="1262063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4686829" y="2963863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4686829" y="3629025"/>
            <a:ext cx="2789237" cy="7239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4686830" y="4350808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4686829" y="2054225"/>
            <a:ext cx="2789237" cy="90646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6076950" y="3957638"/>
            <a:ext cx="1588" cy="3841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4686829" y="1719263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>
            <a:off x="6076950" y="2282825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4686829" y="6312958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4421194" y="653151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7834221" y="2108200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err="1">
                <a:latin typeface="Courier New" pitchFamily="49" charset="0"/>
                <a:ea typeface="msgothic" charset="0"/>
                <a:cs typeface="msgothic" charset="0"/>
              </a:rPr>
              <a:t>r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sp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 flipH="1">
            <a:off x="7527834" y="2279650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7677150" y="899576"/>
            <a:ext cx="1314450" cy="819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invisible to user code</a:t>
            </a:r>
          </a:p>
        </p:txBody>
      </p:sp>
      <p:sp>
        <p:nvSpPr>
          <p:cNvPr id="33820" name="Line 28"/>
          <p:cNvSpPr>
            <a:spLocks noChangeShapeType="1"/>
          </p:cNvSpPr>
          <p:nvPr/>
        </p:nvSpPr>
        <p:spPr bwMode="auto">
          <a:xfrm flipV="1">
            <a:off x="7543800" y="1257568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7888288" y="4173538"/>
            <a:ext cx="552052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brk</a:t>
            </a:r>
          </a:p>
        </p:txBody>
      </p:sp>
      <p:sp>
        <p:nvSpPr>
          <p:cNvPr id="33822" name="Line 30"/>
          <p:cNvSpPr>
            <a:spLocks noChangeShapeType="1"/>
          </p:cNvSpPr>
          <p:nvPr/>
        </p:nvSpPr>
        <p:spPr bwMode="auto">
          <a:xfrm flipH="1">
            <a:off x="7504113" y="4340225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3810000" y="6172200"/>
            <a:ext cx="920542" cy="269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latin typeface="Courier New" pitchFamily="49" charset="0"/>
                <a:ea typeface="msgothic" charset="0"/>
                <a:cs typeface="msgothic" charset="0"/>
              </a:rPr>
              <a:t>0x400000</a:t>
            </a:r>
          </a:p>
        </p:txBody>
      </p:sp>
      <p:sp>
        <p:nvSpPr>
          <p:cNvPr id="33826" name="Rectangle 34"/>
          <p:cNvSpPr>
            <a:spLocks noChangeArrowheads="1"/>
          </p:cNvSpPr>
          <p:nvPr/>
        </p:nvSpPr>
        <p:spPr bwMode="auto">
          <a:xfrm>
            <a:off x="4686829" y="5017558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Read/write data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4686829" y="5643033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Read-only code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.init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28" name="AutoShape 36"/>
          <p:cNvSpPr>
            <a:spLocks/>
          </p:cNvSpPr>
          <p:nvPr/>
        </p:nvSpPr>
        <p:spPr bwMode="auto">
          <a:xfrm>
            <a:off x="7524750" y="5026025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9" name="Text Box 37"/>
          <p:cNvSpPr txBox="1">
            <a:spLocks noChangeArrowheads="1"/>
          </p:cNvSpPr>
          <p:nvPr/>
        </p:nvSpPr>
        <p:spPr bwMode="auto">
          <a:xfrm>
            <a:off x="7677150" y="5010150"/>
            <a:ext cx="1149459" cy="13009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Loaded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from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the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executable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file</a:t>
            </a: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323646" y="3320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rodata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323646" y="5225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.line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323646" y="2558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ini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t section</a:t>
            </a:r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323646" y="5606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strtab</a:t>
            </a:r>
            <a:endParaRPr lang="en-GB" sz="1600" b="1"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5BC6A-2E3D-29EA-8496-F7839D057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DD720-6EC3-3D57-508D-EE84885CA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https://canvas.cmu.edu/courses/49105/quizzes/150033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72637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Shape 457"/>
          <p:cNvSpPr txBox="1">
            <a:spLocks noGrp="1"/>
          </p:cNvSpPr>
          <p:nvPr>
            <p:ph type="title" idx="4294967295"/>
          </p:nvPr>
        </p:nvSpPr>
        <p:spPr>
          <a:xfrm>
            <a:off x="355070" y="304800"/>
            <a:ext cx="8831262" cy="10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Packaging Commonly Used Functions</a:t>
            </a:r>
            <a:endParaRPr/>
          </a:p>
        </p:txBody>
      </p:sp>
      <p:sp>
        <p:nvSpPr>
          <p:cNvPr id="458" name="Shape 458"/>
          <p:cNvSpPr txBox="1">
            <a:spLocks noGrp="1"/>
          </p:cNvSpPr>
          <p:nvPr>
            <p:ph type="body" idx="1"/>
          </p:nvPr>
        </p:nvSpPr>
        <p:spPr>
          <a:xfrm>
            <a:off x="362161" y="1333500"/>
            <a:ext cx="8307387" cy="52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to package functions commonly used by programmers?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Math, I/O, memory management, string manipulation, etc.</a:t>
            </a:r>
            <a:endParaRPr/>
          </a:p>
          <a:p>
            <a:pPr marL="342900" marR="0" lvl="0" indent="-251459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Awkward, given the linker framework so far: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Option 1: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Put all functions into a single source file</a:t>
            </a:r>
            <a:endParaRPr/>
          </a:p>
          <a:p>
            <a:pPr marL="11430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Programmers link big object file into their programs</a:t>
            </a:r>
            <a:endParaRPr/>
          </a:p>
          <a:p>
            <a:pPr marL="11430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Space and time inefficient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Option 2: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Put each function in a separate source file</a:t>
            </a:r>
            <a:endParaRPr/>
          </a:p>
          <a:p>
            <a:pPr marL="11430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Programmers explicitly link appropriate binaries into their programs</a:t>
            </a:r>
            <a:endParaRPr/>
          </a:p>
          <a:p>
            <a:pPr marL="11430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More efficient, but burdensome on the programmer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Shape 464"/>
          <p:cNvSpPr txBox="1">
            <a:spLocks noGrp="1"/>
          </p:cNvSpPr>
          <p:nvPr>
            <p:ph type="title" idx="4294967295"/>
          </p:nvPr>
        </p:nvSpPr>
        <p:spPr>
          <a:xfrm>
            <a:off x="379412" y="436562"/>
            <a:ext cx="8716962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Old-fashioned Solution: Static Libraries</a:t>
            </a:r>
            <a:endParaRPr/>
          </a:p>
        </p:txBody>
      </p:sp>
      <p:sp>
        <p:nvSpPr>
          <p:cNvPr id="465" name="Shape 465"/>
          <p:cNvSpPr txBox="1">
            <a:spLocks noGrp="1"/>
          </p:cNvSpPr>
          <p:nvPr>
            <p:ph type="body" idx="1"/>
          </p:nvPr>
        </p:nvSpPr>
        <p:spPr>
          <a:xfrm>
            <a:off x="379413" y="1447800"/>
            <a:ext cx="8459787" cy="4767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Static libraries </a:t>
            </a: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(.</a:t>
            </a:r>
            <a:r>
              <a:rPr lang="en-US" sz="2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>
                <a:solidFill>
                  <a:srgbClr val="000004"/>
                </a:solidFill>
                <a:latin typeface="Calibri"/>
                <a:ea typeface="Calibri"/>
                <a:cs typeface="Calibri"/>
                <a:sym typeface="Calibri"/>
              </a:rPr>
              <a:t>archive files</a:t>
            </a: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Concatenate related relocatable object files into a single file with an index (called an </a:t>
            </a:r>
            <a:r>
              <a:rPr lang="en-US" sz="2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archive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).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Enhance linker so that it tries to resolve unresolved external references by looking for the symbols in one or more archives.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50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an archive member file resolves reference, link it  into the executable.</a:t>
            </a:r>
            <a:endParaRPr/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Shape 471"/>
          <p:cNvSpPr txBox="1">
            <a:spLocks noGrp="1"/>
          </p:cNvSpPr>
          <p:nvPr>
            <p:ph type="title" idx="4294967295"/>
          </p:nvPr>
        </p:nvSpPr>
        <p:spPr>
          <a:xfrm>
            <a:off x="503238" y="436562"/>
            <a:ext cx="8716962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Creating Static Libraries</a:t>
            </a:r>
            <a:endParaRPr/>
          </a:p>
        </p:txBody>
      </p:sp>
      <p:cxnSp>
        <p:nvCxnSpPr>
          <p:cNvPr id="472" name="Shape 472"/>
          <p:cNvCxnSpPr/>
          <p:nvPr/>
        </p:nvCxnSpPr>
        <p:spPr>
          <a:xfrm>
            <a:off x="1295400" y="1919981"/>
            <a:ext cx="1588" cy="381000"/>
          </a:xfrm>
          <a:prstGeom prst="straightConnector1">
            <a:avLst/>
          </a:prstGeom>
          <a:noFill/>
          <a:ln w="284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473" name="Shape 473"/>
          <p:cNvSpPr/>
          <p:nvPr/>
        </p:nvSpPr>
        <p:spPr>
          <a:xfrm>
            <a:off x="609600" y="2289869"/>
            <a:ext cx="1371600" cy="360909"/>
          </a:xfrm>
          <a:prstGeom prst="rect">
            <a:avLst/>
          </a:prstGeom>
          <a:solidFill>
            <a:srgbClr val="DEDFF5"/>
          </a:solidFill>
          <a:ln w="284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Translator</a:t>
            </a:r>
            <a:endParaRPr/>
          </a:p>
        </p:txBody>
      </p:sp>
      <p:sp>
        <p:nvSpPr>
          <p:cNvPr id="474" name="Shape 474"/>
          <p:cNvSpPr txBox="1"/>
          <p:nvPr/>
        </p:nvSpPr>
        <p:spPr>
          <a:xfrm>
            <a:off x="771525" y="1615181"/>
            <a:ext cx="1008907" cy="354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atoi.c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75" name="Shape 475"/>
          <p:cNvSpPr txBox="1"/>
          <p:nvPr/>
        </p:nvSpPr>
        <p:spPr>
          <a:xfrm>
            <a:off x="955675" y="2986781"/>
            <a:ext cx="1008907" cy="354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atoi.o</a:t>
            </a:r>
            <a:endParaRPr/>
          </a:p>
        </p:txBody>
      </p:sp>
      <p:sp>
        <p:nvSpPr>
          <p:cNvPr id="476" name="Shape 476"/>
          <p:cNvSpPr/>
          <p:nvPr/>
        </p:nvSpPr>
        <p:spPr>
          <a:xfrm>
            <a:off x="2286000" y="2289869"/>
            <a:ext cx="1371600" cy="360909"/>
          </a:xfrm>
          <a:prstGeom prst="rect">
            <a:avLst/>
          </a:prstGeom>
          <a:solidFill>
            <a:srgbClr val="D5D5F4"/>
          </a:solidFill>
          <a:ln w="284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Translator</a:t>
            </a:r>
            <a:endParaRPr/>
          </a:p>
        </p:txBody>
      </p:sp>
      <p:sp>
        <p:nvSpPr>
          <p:cNvPr id="477" name="Shape 477"/>
          <p:cNvSpPr txBox="1"/>
          <p:nvPr/>
        </p:nvSpPr>
        <p:spPr>
          <a:xfrm>
            <a:off x="2297113" y="1615181"/>
            <a:ext cx="1284624" cy="354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printf.c</a:t>
            </a:r>
            <a:endParaRPr/>
          </a:p>
        </p:txBody>
      </p:sp>
      <p:sp>
        <p:nvSpPr>
          <p:cNvPr id="478" name="Shape 478"/>
          <p:cNvSpPr txBox="1"/>
          <p:nvPr/>
        </p:nvSpPr>
        <p:spPr>
          <a:xfrm>
            <a:off x="2316163" y="2986781"/>
            <a:ext cx="1284624" cy="354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printf.o</a:t>
            </a:r>
            <a:endParaRPr/>
          </a:p>
        </p:txBody>
      </p:sp>
      <p:cxnSp>
        <p:nvCxnSpPr>
          <p:cNvPr id="479" name="Shape 479"/>
          <p:cNvCxnSpPr/>
          <p:nvPr/>
        </p:nvCxnSpPr>
        <p:spPr>
          <a:xfrm>
            <a:off x="2971800" y="1919981"/>
            <a:ext cx="1588" cy="381000"/>
          </a:xfrm>
          <a:prstGeom prst="straightConnector1">
            <a:avLst/>
          </a:prstGeom>
          <a:noFill/>
          <a:ln w="284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480" name="Shape 480"/>
          <p:cNvCxnSpPr/>
          <p:nvPr/>
        </p:nvCxnSpPr>
        <p:spPr>
          <a:xfrm>
            <a:off x="1295400" y="2681981"/>
            <a:ext cx="1588" cy="381000"/>
          </a:xfrm>
          <a:prstGeom prst="straightConnector1">
            <a:avLst/>
          </a:prstGeom>
          <a:noFill/>
          <a:ln w="284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481" name="Shape 481"/>
          <p:cNvCxnSpPr/>
          <p:nvPr/>
        </p:nvCxnSpPr>
        <p:spPr>
          <a:xfrm>
            <a:off x="2971800" y="2681981"/>
            <a:ext cx="1588" cy="381000"/>
          </a:xfrm>
          <a:prstGeom prst="straightConnector1">
            <a:avLst/>
          </a:prstGeom>
          <a:noFill/>
          <a:ln w="284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482" name="Shape 482"/>
          <p:cNvCxnSpPr/>
          <p:nvPr/>
        </p:nvCxnSpPr>
        <p:spPr>
          <a:xfrm>
            <a:off x="2971800" y="3364606"/>
            <a:ext cx="1588" cy="471488"/>
          </a:xfrm>
          <a:prstGeom prst="straightConnector1">
            <a:avLst/>
          </a:prstGeom>
          <a:noFill/>
          <a:ln w="284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483" name="Shape 483"/>
          <p:cNvSpPr txBox="1"/>
          <p:nvPr/>
        </p:nvSpPr>
        <p:spPr>
          <a:xfrm>
            <a:off x="2511425" y="4674294"/>
            <a:ext cx="1008907" cy="354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libc.a</a:t>
            </a:r>
            <a:endParaRPr/>
          </a:p>
        </p:txBody>
      </p:sp>
      <p:cxnSp>
        <p:nvCxnSpPr>
          <p:cNvPr id="484" name="Shape 484"/>
          <p:cNvCxnSpPr/>
          <p:nvPr/>
        </p:nvCxnSpPr>
        <p:spPr>
          <a:xfrm flipH="1">
            <a:off x="3884613" y="3302694"/>
            <a:ext cx="1298575" cy="457200"/>
          </a:xfrm>
          <a:prstGeom prst="straightConnector1">
            <a:avLst/>
          </a:prstGeom>
          <a:noFill/>
          <a:ln w="284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485" name="Shape 485"/>
          <p:cNvSpPr/>
          <p:nvPr/>
        </p:nvSpPr>
        <p:spPr>
          <a:xfrm>
            <a:off x="1828800" y="3836094"/>
            <a:ext cx="2971800" cy="360909"/>
          </a:xfrm>
          <a:prstGeom prst="rect">
            <a:avLst/>
          </a:prstGeom>
          <a:solidFill>
            <a:srgbClr val="D5D5F4"/>
          </a:solidFill>
          <a:ln w="284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Archiver (ar)</a:t>
            </a:r>
            <a:endParaRPr/>
          </a:p>
        </p:txBody>
      </p:sp>
      <p:sp>
        <p:nvSpPr>
          <p:cNvPr id="486" name="Shape 486"/>
          <p:cNvSpPr txBox="1"/>
          <p:nvPr/>
        </p:nvSpPr>
        <p:spPr>
          <a:xfrm>
            <a:off x="3886200" y="2159694"/>
            <a:ext cx="436563" cy="45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487" name="Shape 487"/>
          <p:cNvSpPr/>
          <p:nvPr/>
        </p:nvSpPr>
        <p:spPr>
          <a:xfrm>
            <a:off x="4572000" y="2300981"/>
            <a:ext cx="1371600" cy="360909"/>
          </a:xfrm>
          <a:prstGeom prst="rect">
            <a:avLst/>
          </a:prstGeom>
          <a:solidFill>
            <a:srgbClr val="D5D5F4"/>
          </a:solidFill>
          <a:ln w="284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Translator</a:t>
            </a:r>
            <a:endParaRPr/>
          </a:p>
        </p:txBody>
      </p:sp>
      <p:sp>
        <p:nvSpPr>
          <p:cNvPr id="488" name="Shape 488"/>
          <p:cNvSpPr txBox="1"/>
          <p:nvPr/>
        </p:nvSpPr>
        <p:spPr>
          <a:xfrm>
            <a:off x="4583113" y="1626294"/>
            <a:ext cx="1284624" cy="354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random.c</a:t>
            </a:r>
            <a:endParaRPr/>
          </a:p>
        </p:txBody>
      </p:sp>
      <p:sp>
        <p:nvSpPr>
          <p:cNvPr id="489" name="Shape 489"/>
          <p:cNvSpPr txBox="1"/>
          <p:nvPr/>
        </p:nvSpPr>
        <p:spPr>
          <a:xfrm>
            <a:off x="4602163" y="2997894"/>
            <a:ext cx="1284624" cy="354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random.o</a:t>
            </a:r>
            <a:endParaRPr/>
          </a:p>
        </p:txBody>
      </p:sp>
      <p:cxnSp>
        <p:nvCxnSpPr>
          <p:cNvPr id="490" name="Shape 490"/>
          <p:cNvCxnSpPr/>
          <p:nvPr/>
        </p:nvCxnSpPr>
        <p:spPr>
          <a:xfrm>
            <a:off x="5257800" y="1931094"/>
            <a:ext cx="1588" cy="381000"/>
          </a:xfrm>
          <a:prstGeom prst="straightConnector1">
            <a:avLst/>
          </a:prstGeom>
          <a:noFill/>
          <a:ln w="284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491" name="Shape 491"/>
          <p:cNvCxnSpPr/>
          <p:nvPr/>
        </p:nvCxnSpPr>
        <p:spPr>
          <a:xfrm>
            <a:off x="5257800" y="2693094"/>
            <a:ext cx="1588" cy="381000"/>
          </a:xfrm>
          <a:prstGeom prst="straightConnector1">
            <a:avLst/>
          </a:prstGeom>
          <a:noFill/>
          <a:ln w="284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492" name="Shape 492"/>
          <p:cNvCxnSpPr/>
          <p:nvPr/>
        </p:nvCxnSpPr>
        <p:spPr>
          <a:xfrm>
            <a:off x="1295400" y="3302694"/>
            <a:ext cx="1219200" cy="457200"/>
          </a:xfrm>
          <a:prstGeom prst="straightConnector1">
            <a:avLst/>
          </a:prstGeom>
          <a:noFill/>
          <a:ln w="284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493" name="Shape 493"/>
          <p:cNvSpPr txBox="1"/>
          <p:nvPr/>
        </p:nvSpPr>
        <p:spPr>
          <a:xfrm>
            <a:off x="5095875" y="3759894"/>
            <a:ext cx="3637832" cy="557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unix&gt; ar rs libc.a \</a:t>
            </a:r>
            <a:endParaRPr/>
          </a:p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  atoi.o printf.o … random.o</a:t>
            </a:r>
            <a:endParaRPr sz="1600" b="1">
              <a:solidFill>
                <a:srgbClr val="C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494" name="Shape 494"/>
          <p:cNvCxnSpPr/>
          <p:nvPr/>
        </p:nvCxnSpPr>
        <p:spPr>
          <a:xfrm>
            <a:off x="2971800" y="4279006"/>
            <a:ext cx="1588" cy="457200"/>
          </a:xfrm>
          <a:prstGeom prst="straightConnector1">
            <a:avLst/>
          </a:prstGeom>
          <a:noFill/>
          <a:ln w="284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495" name="Shape 495"/>
          <p:cNvSpPr txBox="1"/>
          <p:nvPr/>
        </p:nvSpPr>
        <p:spPr>
          <a:xfrm>
            <a:off x="3886200" y="4654714"/>
            <a:ext cx="2971800" cy="365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 standard library</a:t>
            </a:r>
            <a:endParaRPr/>
          </a:p>
        </p:txBody>
      </p:sp>
      <p:sp>
        <p:nvSpPr>
          <p:cNvPr id="496" name="Shape 496"/>
          <p:cNvSpPr txBox="1"/>
          <p:nvPr/>
        </p:nvSpPr>
        <p:spPr>
          <a:xfrm>
            <a:off x="457200" y="5562600"/>
            <a:ext cx="8307387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Archiver allows incremental updates</a:t>
            </a:r>
            <a:endParaRPr/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Recompile function that changes and replace .o file in archive.</a:t>
            </a:r>
            <a:endParaRPr/>
          </a:p>
          <a:p>
            <a:pPr marL="342900" marR="0" lvl="0" indent="-2667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Shape 502"/>
          <p:cNvSpPr txBox="1">
            <a:spLocks noGrp="1"/>
          </p:cNvSpPr>
          <p:nvPr>
            <p:ph type="title" idx="4294967295"/>
          </p:nvPr>
        </p:nvSpPr>
        <p:spPr>
          <a:xfrm>
            <a:off x="350838" y="304800"/>
            <a:ext cx="8716962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Commonly Used Libraries</a:t>
            </a:r>
            <a:endParaRPr/>
          </a:p>
        </p:txBody>
      </p:sp>
      <p:sp>
        <p:nvSpPr>
          <p:cNvPr id="503" name="Shape 503"/>
          <p:cNvSpPr txBox="1">
            <a:spLocks noGrp="1"/>
          </p:cNvSpPr>
          <p:nvPr>
            <p:ph type="body" idx="1"/>
          </p:nvPr>
        </p:nvSpPr>
        <p:spPr>
          <a:xfrm>
            <a:off x="354012" y="1220788"/>
            <a:ext cx="8307387" cy="3152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libc.a</a:t>
            </a:r>
            <a: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(the C standard library)</a:t>
            </a:r>
            <a:endParaRPr/>
          </a:p>
          <a:p>
            <a:pPr marL="742950" marR="0" lvl="1" indent="-285750" algn="l" rtl="0">
              <a:lnSpc>
                <a:spcPct val="88000"/>
              </a:lnSpc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4.6 MB archive of 1496 object files.</a:t>
            </a:r>
            <a:endParaRPr/>
          </a:p>
          <a:p>
            <a:pPr marL="742950" marR="0" lvl="1" indent="-285750" algn="l" rtl="0">
              <a:lnSpc>
                <a:spcPct val="88000"/>
              </a:lnSpc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I/O, memory allocation, signal handling, string handling, data and time, random numbers, integer math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125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libm.a</a:t>
            </a:r>
            <a: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(the C math library)</a:t>
            </a:r>
            <a:endParaRPr/>
          </a:p>
          <a:p>
            <a:pPr marL="742950" marR="0" lvl="1" indent="-285750" algn="l" rtl="0">
              <a:lnSpc>
                <a:spcPct val="88000"/>
              </a:lnSpc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MB archive of 444 object files. </a:t>
            </a:r>
            <a:endParaRPr/>
          </a:p>
          <a:p>
            <a:pPr marL="742950" marR="0" lvl="1" indent="-285750" algn="l" rtl="0">
              <a:lnSpc>
                <a:spcPct val="88000"/>
              </a:lnSpc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floating point math (sin, cos, tan, log, exp, sqrt, …) 	</a:t>
            </a:r>
            <a:endParaRPr/>
          </a:p>
          <a:p>
            <a:pPr marL="342900" marR="0" lvl="0" indent="-342900" algn="l" rtl="0">
              <a:lnSpc>
                <a:spcPct val="83000"/>
              </a:lnSpc>
              <a:spcBef>
                <a:spcPts val="125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endParaRPr sz="2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83000"/>
              </a:lnSpc>
              <a:spcBef>
                <a:spcPts val="125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endParaRPr sz="2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4" name="Shape 504"/>
          <p:cNvSpPr txBox="1"/>
          <p:nvPr/>
        </p:nvSpPr>
        <p:spPr>
          <a:xfrm>
            <a:off x="914400" y="3677347"/>
            <a:ext cx="2767502" cy="2874352"/>
          </a:xfrm>
          <a:prstGeom prst="rect">
            <a:avLst/>
          </a:prstGeom>
          <a:solidFill>
            <a:srgbClr val="E6E6E6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 ar –t libc.a | sort </a:t>
            </a:r>
            <a:endParaRPr/>
          </a:p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…</a:t>
            </a:r>
            <a:endParaRPr/>
          </a:p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fork.o </a:t>
            </a:r>
            <a:endParaRPr/>
          </a:p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… </a:t>
            </a:r>
            <a:endParaRPr/>
          </a:p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fprintf.o </a:t>
            </a:r>
            <a:endParaRPr/>
          </a:p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fpu_control.o </a:t>
            </a:r>
            <a:endParaRPr/>
          </a:p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fputc.o </a:t>
            </a:r>
            <a:endParaRPr/>
          </a:p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freopen.o </a:t>
            </a:r>
            <a:endParaRPr/>
          </a:p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fscanf.o </a:t>
            </a:r>
            <a:endParaRPr/>
          </a:p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fseek.o </a:t>
            </a:r>
            <a:endParaRPr/>
          </a:p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fstab.o </a:t>
            </a:r>
            <a:endParaRPr/>
          </a:p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…</a:t>
            </a:r>
            <a:endParaRPr/>
          </a:p>
        </p:txBody>
      </p:sp>
      <p:sp>
        <p:nvSpPr>
          <p:cNvPr id="505" name="Shape 505"/>
          <p:cNvSpPr txBox="1"/>
          <p:nvPr/>
        </p:nvSpPr>
        <p:spPr>
          <a:xfrm>
            <a:off x="4754874" y="3677347"/>
            <a:ext cx="2767502" cy="2874352"/>
          </a:xfrm>
          <a:prstGeom prst="rect">
            <a:avLst/>
          </a:prstGeom>
          <a:solidFill>
            <a:srgbClr val="E6E6E6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 ar –t libm.a | sort </a:t>
            </a:r>
            <a:endParaRPr/>
          </a:p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…</a:t>
            </a:r>
            <a:endParaRPr/>
          </a:p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e_acos.o </a:t>
            </a:r>
            <a:endParaRPr/>
          </a:p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e_acosf.o </a:t>
            </a:r>
            <a:endParaRPr/>
          </a:p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e_acosh.o </a:t>
            </a:r>
            <a:endParaRPr/>
          </a:p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e_acoshf.o </a:t>
            </a:r>
            <a:endParaRPr/>
          </a:p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e_acoshl.o </a:t>
            </a:r>
            <a:endParaRPr/>
          </a:p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e_acosl.o </a:t>
            </a:r>
            <a:endParaRPr/>
          </a:p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e_asin.o </a:t>
            </a:r>
            <a:endParaRPr/>
          </a:p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e_asinf.o </a:t>
            </a:r>
            <a:endParaRPr/>
          </a:p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e_asinl.o </a:t>
            </a:r>
            <a:endParaRPr/>
          </a:p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…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Shape 510"/>
          <p:cNvSpPr txBox="1">
            <a:spLocks noGrp="1"/>
          </p:cNvSpPr>
          <p:nvPr>
            <p:ph type="title"/>
          </p:nvPr>
        </p:nvSpPr>
        <p:spPr>
          <a:xfrm>
            <a:off x="357019" y="435678"/>
            <a:ext cx="3452982" cy="1240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Linking with Static Libraries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1" name="Shape 511"/>
          <p:cNvSpPr/>
          <p:nvPr/>
        </p:nvSpPr>
        <p:spPr>
          <a:xfrm>
            <a:off x="216694" y="2020989"/>
            <a:ext cx="3517106" cy="3787833"/>
          </a:xfrm>
          <a:prstGeom prst="rect">
            <a:avLst/>
          </a:prstGeom>
          <a:solidFill>
            <a:srgbClr val="F7F5CD"/>
          </a:solidFill>
          <a:ln w="952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926492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 b="1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&lt;stdio.h&gt;</a:t>
            </a:r>
            <a:endParaRPr sz="16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926492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 b="1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"vector.h"</a:t>
            </a:r>
            <a:endParaRPr sz="16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 b="1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[2] = {1, 2};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 b="1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y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[2] = {3, 4};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 b="1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z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[2];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 b="1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(int argc, char** argv)</a:t>
            </a:r>
            <a:endParaRPr sz="16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addvec(x, y, z, 2);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</a:t>
            </a:r>
            <a:r>
              <a:rPr lang="en-US" sz="1600" b="1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"z = [%d %d]\n”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z[0], z[1]);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600" b="1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0;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512" name="Shape 512"/>
          <p:cNvSpPr/>
          <p:nvPr/>
        </p:nvSpPr>
        <p:spPr>
          <a:xfrm>
            <a:off x="2604184" y="5257800"/>
            <a:ext cx="1205816" cy="357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main2.c</a:t>
            </a:r>
            <a:endParaRPr sz="1800" b="1" i="1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3" name="Shape 513"/>
          <p:cNvSpPr/>
          <p:nvPr/>
        </p:nvSpPr>
        <p:spPr>
          <a:xfrm>
            <a:off x="4169138" y="1817132"/>
            <a:ext cx="4441462" cy="1818063"/>
          </a:xfrm>
          <a:prstGeom prst="rect">
            <a:avLst/>
          </a:prstGeom>
          <a:solidFill>
            <a:srgbClr val="F7F5CD"/>
          </a:solidFill>
          <a:ln w="952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 b="1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addvec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600" b="1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lang="en-US" sz="1600" b="1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1600" b="1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lang="en-US" sz="1600" b="1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y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</a:t>
            </a:r>
            <a:r>
              <a:rPr lang="en-US" sz="1600" b="1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lang="en-US" sz="1600" b="1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z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1600" b="1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 b="1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sz="16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600" b="1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 b="1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600" b="1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(i = 0; i &lt; n; i++)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z[i] = x[i] + y[i];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6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4" name="Shape 514"/>
          <p:cNvSpPr/>
          <p:nvPr/>
        </p:nvSpPr>
        <p:spPr>
          <a:xfrm>
            <a:off x="4169138" y="3774995"/>
            <a:ext cx="4441462" cy="2064284"/>
          </a:xfrm>
          <a:prstGeom prst="rect">
            <a:avLst/>
          </a:prstGeom>
          <a:solidFill>
            <a:srgbClr val="F7F5CD"/>
          </a:solidFill>
          <a:ln w="952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 b="1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multvec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600" b="1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lang="en-US" sz="1600" b="1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1600" b="1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lang="en-US" sz="1600" b="1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y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</a:t>
            </a:r>
            <a:r>
              <a:rPr lang="en-US" sz="1600" b="1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lang="en-US" sz="1600" b="1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z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1600" b="1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 b="1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600" b="1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 b="1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    for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(i = 0; i &lt; n; i++)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z[i] = x[i] * y[i];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6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5" name="Shape 515"/>
          <p:cNvSpPr/>
          <p:nvPr/>
        </p:nvSpPr>
        <p:spPr>
          <a:xfrm>
            <a:off x="7203940" y="5527595"/>
            <a:ext cx="1482860" cy="357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multvec.c</a:t>
            </a:r>
            <a:endParaRPr sz="1800" b="1" i="1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6" name="Shape 516"/>
          <p:cNvSpPr/>
          <p:nvPr/>
        </p:nvSpPr>
        <p:spPr>
          <a:xfrm>
            <a:off x="7342462" y="3341132"/>
            <a:ext cx="1344338" cy="357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addvec.c</a:t>
            </a:r>
            <a:endParaRPr sz="1800" b="1" i="1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7" name="Shape 517"/>
          <p:cNvSpPr/>
          <p:nvPr/>
        </p:nvSpPr>
        <p:spPr>
          <a:xfrm rot="5400000">
            <a:off x="6210300" y="-583168"/>
            <a:ext cx="381000" cy="4267200"/>
          </a:xfrm>
          <a:prstGeom prst="leftBrace">
            <a:avLst>
              <a:gd name="adj1" fmla="val 233773"/>
              <a:gd name="adj2" fmla="val 50261"/>
            </a:avLst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18" name="Shape 518"/>
          <p:cNvSpPr txBox="1"/>
          <p:nvPr/>
        </p:nvSpPr>
        <p:spPr>
          <a:xfrm>
            <a:off x="5791200" y="914400"/>
            <a:ext cx="176281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libvector.a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Shape 524"/>
          <p:cNvSpPr txBox="1">
            <a:spLocks noGrp="1"/>
          </p:cNvSpPr>
          <p:nvPr>
            <p:ph type="title" idx="4294967295"/>
          </p:nvPr>
        </p:nvSpPr>
        <p:spPr>
          <a:xfrm>
            <a:off x="404813" y="284162"/>
            <a:ext cx="5614987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Linking with Static Libraries</a:t>
            </a:r>
            <a:endParaRPr/>
          </a:p>
        </p:txBody>
      </p:sp>
      <p:cxnSp>
        <p:nvCxnSpPr>
          <p:cNvPr id="525" name="Shape 525"/>
          <p:cNvCxnSpPr/>
          <p:nvPr/>
        </p:nvCxnSpPr>
        <p:spPr>
          <a:xfrm>
            <a:off x="698500" y="2582862"/>
            <a:ext cx="1587" cy="381000"/>
          </a:xfrm>
          <a:prstGeom prst="straightConnector1">
            <a:avLst/>
          </a:prstGeom>
          <a:noFill/>
          <a:ln w="284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526" name="Shape 526"/>
          <p:cNvSpPr/>
          <p:nvPr/>
        </p:nvSpPr>
        <p:spPr>
          <a:xfrm>
            <a:off x="174625" y="2992438"/>
            <a:ext cx="2070100" cy="644525"/>
          </a:xfrm>
          <a:prstGeom prst="rect">
            <a:avLst/>
          </a:prstGeom>
          <a:solidFill>
            <a:srgbClr val="D5D5F4"/>
          </a:solidFill>
          <a:ln w="284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Translators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cpp</a:t>
            </a: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cc1</a:t>
            </a: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as</a:t>
            </a: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sp>
        <p:nvSpPr>
          <p:cNvPr id="527" name="Shape 527"/>
          <p:cNvSpPr txBox="1"/>
          <p:nvPr/>
        </p:nvSpPr>
        <p:spPr>
          <a:xfrm>
            <a:off x="152400" y="2286000"/>
            <a:ext cx="1146767" cy="354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main2.c</a:t>
            </a:r>
            <a:endParaRPr/>
          </a:p>
        </p:txBody>
      </p:sp>
      <p:sp>
        <p:nvSpPr>
          <p:cNvPr id="528" name="Shape 528"/>
          <p:cNvSpPr txBox="1"/>
          <p:nvPr/>
        </p:nvSpPr>
        <p:spPr>
          <a:xfrm>
            <a:off x="1801813" y="3994150"/>
            <a:ext cx="1146767" cy="354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main2.o</a:t>
            </a:r>
            <a:endParaRPr/>
          </a:p>
        </p:txBody>
      </p:sp>
      <p:cxnSp>
        <p:nvCxnSpPr>
          <p:cNvPr id="529" name="Shape 529"/>
          <p:cNvCxnSpPr/>
          <p:nvPr/>
        </p:nvCxnSpPr>
        <p:spPr>
          <a:xfrm>
            <a:off x="1241425" y="3681413"/>
            <a:ext cx="815975" cy="381000"/>
          </a:xfrm>
          <a:prstGeom prst="straightConnector1">
            <a:avLst/>
          </a:prstGeom>
          <a:noFill/>
          <a:ln w="284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530" name="Shape 530"/>
          <p:cNvCxnSpPr/>
          <p:nvPr/>
        </p:nvCxnSpPr>
        <p:spPr>
          <a:xfrm>
            <a:off x="2344738" y="4291013"/>
            <a:ext cx="762000" cy="304800"/>
          </a:xfrm>
          <a:prstGeom prst="straightConnector1">
            <a:avLst/>
          </a:prstGeom>
          <a:noFill/>
          <a:ln w="284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531" name="Shape 531"/>
          <p:cNvSpPr txBox="1"/>
          <p:nvPr/>
        </p:nvSpPr>
        <p:spPr>
          <a:xfrm>
            <a:off x="5353050" y="3263900"/>
            <a:ext cx="1008907" cy="354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libc.a</a:t>
            </a:r>
            <a:endParaRPr/>
          </a:p>
        </p:txBody>
      </p:sp>
      <p:cxnSp>
        <p:nvCxnSpPr>
          <p:cNvPr id="532" name="Shape 532"/>
          <p:cNvCxnSpPr/>
          <p:nvPr/>
        </p:nvCxnSpPr>
        <p:spPr>
          <a:xfrm>
            <a:off x="3981451" y="3649663"/>
            <a:ext cx="1587" cy="1022350"/>
          </a:xfrm>
          <a:prstGeom prst="straightConnector1">
            <a:avLst/>
          </a:prstGeom>
          <a:noFill/>
          <a:ln w="284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533" name="Shape 533"/>
          <p:cNvSpPr/>
          <p:nvPr/>
        </p:nvSpPr>
        <p:spPr>
          <a:xfrm>
            <a:off x="2497138" y="4672013"/>
            <a:ext cx="2971800" cy="360909"/>
          </a:xfrm>
          <a:prstGeom prst="rect">
            <a:avLst/>
          </a:prstGeom>
          <a:solidFill>
            <a:srgbClr val="D5D5F4"/>
          </a:solidFill>
          <a:ln w="284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Linker (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ld</a:t>
            </a: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sp>
        <p:nvSpPr>
          <p:cNvPr id="534" name="Shape 534"/>
          <p:cNvSpPr txBox="1"/>
          <p:nvPr/>
        </p:nvSpPr>
        <p:spPr>
          <a:xfrm>
            <a:off x="3519593" y="5518150"/>
            <a:ext cx="1012890" cy="357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prog2c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535" name="Shape 535"/>
          <p:cNvCxnSpPr/>
          <p:nvPr/>
        </p:nvCxnSpPr>
        <p:spPr>
          <a:xfrm>
            <a:off x="3981450" y="5047191"/>
            <a:ext cx="1588" cy="414338"/>
          </a:xfrm>
          <a:prstGeom prst="straightConnector1">
            <a:avLst/>
          </a:prstGeom>
          <a:noFill/>
          <a:ln w="284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536" name="Shape 536"/>
          <p:cNvSpPr txBox="1"/>
          <p:nvPr/>
        </p:nvSpPr>
        <p:spPr>
          <a:xfrm>
            <a:off x="5577022" y="3886200"/>
            <a:ext cx="3185978" cy="626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printf.o </a:t>
            </a:r>
            <a:r>
              <a:rPr lang="en-US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and any other </a:t>
            </a:r>
            <a:endParaRPr/>
          </a:p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modules called by </a:t>
            </a:r>
            <a:r>
              <a:rPr lang="en-US" sz="1800" b="1" i="1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printf.o </a:t>
            </a:r>
            <a:endParaRPr/>
          </a:p>
        </p:txBody>
      </p:sp>
      <p:sp>
        <p:nvSpPr>
          <p:cNvPr id="537" name="Shape 537"/>
          <p:cNvSpPr txBox="1"/>
          <p:nvPr/>
        </p:nvSpPr>
        <p:spPr>
          <a:xfrm>
            <a:off x="3187700" y="3263900"/>
            <a:ext cx="1698199" cy="354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libvector.a</a:t>
            </a:r>
            <a:endParaRPr/>
          </a:p>
        </p:txBody>
      </p:sp>
      <p:sp>
        <p:nvSpPr>
          <p:cNvPr id="538" name="Shape 538"/>
          <p:cNvSpPr txBox="1"/>
          <p:nvPr/>
        </p:nvSpPr>
        <p:spPr>
          <a:xfrm>
            <a:off x="3992563" y="3994150"/>
            <a:ext cx="1284624" cy="354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addvec.o</a:t>
            </a:r>
            <a:endParaRPr/>
          </a:p>
        </p:txBody>
      </p:sp>
      <p:cxnSp>
        <p:nvCxnSpPr>
          <p:cNvPr id="539" name="Shape 539"/>
          <p:cNvCxnSpPr/>
          <p:nvPr/>
        </p:nvCxnSpPr>
        <p:spPr>
          <a:xfrm flipH="1">
            <a:off x="4981575" y="3590397"/>
            <a:ext cx="841375" cy="1066800"/>
          </a:xfrm>
          <a:prstGeom prst="straightConnector1">
            <a:avLst/>
          </a:prstGeom>
          <a:noFill/>
          <a:ln w="284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540" name="Shape 540"/>
          <p:cNvSpPr txBox="1"/>
          <p:nvPr/>
        </p:nvSpPr>
        <p:spPr>
          <a:xfrm>
            <a:off x="6929438" y="3206750"/>
            <a:ext cx="1552839" cy="365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Static libraries</a:t>
            </a:r>
            <a:endParaRPr/>
          </a:p>
        </p:txBody>
      </p:sp>
      <p:sp>
        <p:nvSpPr>
          <p:cNvPr id="541" name="Shape 541"/>
          <p:cNvSpPr txBox="1"/>
          <p:nvPr/>
        </p:nvSpPr>
        <p:spPr>
          <a:xfrm>
            <a:off x="225425" y="3883025"/>
            <a:ext cx="1305592" cy="637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Relocatable</a:t>
            </a:r>
            <a:endParaRPr sz="1800" b="1" i="1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object files</a:t>
            </a:r>
            <a:endParaRPr/>
          </a:p>
        </p:txBody>
      </p:sp>
      <p:sp>
        <p:nvSpPr>
          <p:cNvPr id="542" name="Shape 542"/>
          <p:cNvSpPr txBox="1"/>
          <p:nvPr/>
        </p:nvSpPr>
        <p:spPr>
          <a:xfrm>
            <a:off x="4648251" y="5378450"/>
            <a:ext cx="2209749" cy="637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Fully linked </a:t>
            </a:r>
            <a:endParaRPr/>
          </a:p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executable object file</a:t>
            </a:r>
            <a:endParaRPr/>
          </a:p>
        </p:txBody>
      </p:sp>
      <p:sp>
        <p:nvSpPr>
          <p:cNvPr id="543" name="Shape 543"/>
          <p:cNvSpPr txBox="1"/>
          <p:nvPr/>
        </p:nvSpPr>
        <p:spPr>
          <a:xfrm>
            <a:off x="1260475" y="2286000"/>
            <a:ext cx="1284624" cy="354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vector.h</a:t>
            </a:r>
            <a:endParaRPr/>
          </a:p>
        </p:txBody>
      </p:sp>
      <p:cxnSp>
        <p:nvCxnSpPr>
          <p:cNvPr id="544" name="Shape 544"/>
          <p:cNvCxnSpPr/>
          <p:nvPr/>
        </p:nvCxnSpPr>
        <p:spPr>
          <a:xfrm>
            <a:off x="1882775" y="2582862"/>
            <a:ext cx="1587" cy="381000"/>
          </a:xfrm>
          <a:prstGeom prst="straightConnector1">
            <a:avLst/>
          </a:prstGeom>
          <a:noFill/>
          <a:ln w="284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545" name="Shape 545"/>
          <p:cNvSpPr/>
          <p:nvPr/>
        </p:nvSpPr>
        <p:spPr>
          <a:xfrm>
            <a:off x="3328988" y="2289175"/>
            <a:ext cx="1304925" cy="644525"/>
          </a:xfrm>
          <a:prstGeom prst="rect">
            <a:avLst/>
          </a:prstGeom>
          <a:solidFill>
            <a:srgbClr val="D5D5F4"/>
          </a:solidFill>
          <a:ln w="284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Archiver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ar</a:t>
            </a: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cxnSp>
        <p:nvCxnSpPr>
          <p:cNvPr id="546" name="Shape 546"/>
          <p:cNvCxnSpPr/>
          <p:nvPr/>
        </p:nvCxnSpPr>
        <p:spPr>
          <a:xfrm>
            <a:off x="3981451" y="2955925"/>
            <a:ext cx="1587" cy="411163"/>
          </a:xfrm>
          <a:prstGeom prst="straightConnector1">
            <a:avLst/>
          </a:prstGeom>
          <a:noFill/>
          <a:ln w="284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547" name="Shape 547"/>
          <p:cNvCxnSpPr/>
          <p:nvPr/>
        </p:nvCxnSpPr>
        <p:spPr>
          <a:xfrm>
            <a:off x="3429000" y="1874837"/>
            <a:ext cx="1588" cy="411163"/>
          </a:xfrm>
          <a:prstGeom prst="straightConnector1">
            <a:avLst/>
          </a:prstGeom>
          <a:noFill/>
          <a:ln w="284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548" name="Shape 548"/>
          <p:cNvCxnSpPr/>
          <p:nvPr/>
        </p:nvCxnSpPr>
        <p:spPr>
          <a:xfrm>
            <a:off x="4572000" y="1874837"/>
            <a:ext cx="1588" cy="411163"/>
          </a:xfrm>
          <a:prstGeom prst="straightConnector1">
            <a:avLst/>
          </a:prstGeom>
          <a:noFill/>
          <a:ln w="284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549" name="Shape 549"/>
          <p:cNvSpPr txBox="1"/>
          <p:nvPr/>
        </p:nvSpPr>
        <p:spPr>
          <a:xfrm>
            <a:off x="2601913" y="1538288"/>
            <a:ext cx="1284624" cy="354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addvec.o</a:t>
            </a:r>
            <a:endParaRPr/>
          </a:p>
        </p:txBody>
      </p:sp>
      <p:sp>
        <p:nvSpPr>
          <p:cNvPr id="550" name="Shape 550"/>
          <p:cNvSpPr txBox="1"/>
          <p:nvPr/>
        </p:nvSpPr>
        <p:spPr>
          <a:xfrm>
            <a:off x="3925888" y="1524000"/>
            <a:ext cx="1422483" cy="354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multvec.o</a:t>
            </a:r>
            <a:endParaRPr/>
          </a:p>
        </p:txBody>
      </p:sp>
      <p:sp>
        <p:nvSpPr>
          <p:cNvPr id="551" name="Shape 551"/>
          <p:cNvSpPr txBox="1"/>
          <p:nvPr/>
        </p:nvSpPr>
        <p:spPr>
          <a:xfrm>
            <a:off x="2895600" y="6347379"/>
            <a:ext cx="217558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“c” for “compile-time”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Shape 557"/>
          <p:cNvSpPr txBox="1">
            <a:spLocks noGrp="1"/>
          </p:cNvSpPr>
          <p:nvPr>
            <p:ph type="title" idx="4294967295"/>
          </p:nvPr>
        </p:nvSpPr>
        <p:spPr>
          <a:xfrm>
            <a:off x="457200" y="360362"/>
            <a:ext cx="8716962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Using Static Libraries</a:t>
            </a:r>
            <a:endParaRPr/>
          </a:p>
        </p:txBody>
      </p:sp>
      <p:sp>
        <p:nvSpPr>
          <p:cNvPr id="558" name="Shape 558"/>
          <p:cNvSpPr txBox="1">
            <a:spLocks noGrp="1"/>
          </p:cNvSpPr>
          <p:nvPr>
            <p:ph type="body" idx="1"/>
          </p:nvPr>
        </p:nvSpPr>
        <p:spPr>
          <a:xfrm>
            <a:off x="455613" y="1428750"/>
            <a:ext cx="8307387" cy="4133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Linker’s algorithm for resolving external references:</a:t>
            </a:r>
            <a:endParaRPr/>
          </a:p>
          <a:p>
            <a:pPr marL="742950" marR="0" lvl="1" indent="-285750" algn="l" rtl="0">
              <a:lnSpc>
                <a:spcPct val="88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Scan </a:t>
            </a:r>
            <a: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.o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files and </a:t>
            </a:r>
            <a: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.a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files in the command line order.</a:t>
            </a:r>
            <a:endParaRPr/>
          </a:p>
          <a:p>
            <a:pPr marL="742950" marR="0" lvl="1" indent="-285750" algn="l" rtl="0">
              <a:lnSpc>
                <a:spcPct val="88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During the scan, keep a list of the current unresolved references.</a:t>
            </a:r>
            <a:endParaRPr/>
          </a:p>
          <a:p>
            <a:pPr marL="742950" marR="0" lvl="1" indent="-285750" algn="l" rtl="0">
              <a:lnSpc>
                <a:spcPct val="88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each new </a:t>
            </a:r>
            <a: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.o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or </a:t>
            </a:r>
            <a: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.a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file, </a:t>
            </a:r>
            <a:r>
              <a:rPr lang="en-US" sz="2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is encountered, try to resolve each unresolved reference in the list against the symbols defined in </a:t>
            </a:r>
            <a:r>
              <a:rPr lang="en-US" sz="2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marL="742950" marR="0" lvl="1" indent="-285750" algn="l" rtl="0">
              <a:lnSpc>
                <a:spcPct val="88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any entries in the unresolved list at end of scan, then error.</a:t>
            </a:r>
            <a:endParaRPr/>
          </a:p>
          <a:p>
            <a:pPr marL="342900" marR="0" lvl="0" indent="-251459" algn="l" rtl="0">
              <a:lnSpc>
                <a:spcPct val="83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83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Problem:</a:t>
            </a:r>
            <a:endParaRPr/>
          </a:p>
          <a:p>
            <a:pPr marL="742950" marR="0" lvl="1" indent="-285750" algn="l" rtl="0">
              <a:lnSpc>
                <a:spcPct val="88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Command line order matters!</a:t>
            </a:r>
            <a:endParaRPr/>
          </a:p>
          <a:p>
            <a:pPr marL="742950" marR="0" lvl="1" indent="-285750" algn="l" rtl="0">
              <a:lnSpc>
                <a:spcPct val="88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Moral: put libraries at the end of the command line. </a:t>
            </a:r>
            <a:endParaRPr/>
          </a:p>
        </p:txBody>
      </p:sp>
      <p:sp>
        <p:nvSpPr>
          <p:cNvPr id="559" name="Shape 559"/>
          <p:cNvSpPr/>
          <p:nvPr/>
        </p:nvSpPr>
        <p:spPr>
          <a:xfrm>
            <a:off x="990600" y="4995736"/>
            <a:ext cx="6847044" cy="1024064"/>
          </a:xfrm>
          <a:prstGeom prst="rect">
            <a:avLst/>
          </a:prstGeom>
          <a:solidFill>
            <a:srgbClr val="E6E6E6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unix&gt; gcc -L. libtest.o -lmine </a:t>
            </a:r>
            <a:endParaRPr/>
          </a:p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unix&gt; gcc -L. -lmine libtest.o </a:t>
            </a:r>
            <a:endParaRPr/>
          </a:p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libtest.o: In function 'main': </a:t>
            </a:r>
            <a:endParaRPr/>
          </a:p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libtest.o(.text+0x4): undefined reference to 'libfun' </a:t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Shape 565"/>
          <p:cNvSpPr txBox="1">
            <a:spLocks noGrp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Modern Solution: Shared Libraries</a:t>
            </a:r>
            <a:endParaRPr/>
          </a:p>
        </p:txBody>
      </p:sp>
      <p:sp>
        <p:nvSpPr>
          <p:cNvPr id="566" name="Shape 566"/>
          <p:cNvSpPr txBox="1">
            <a:spLocks noGrp="1"/>
          </p:cNvSpPr>
          <p:nvPr>
            <p:ph type="body" idx="1"/>
          </p:nvPr>
        </p:nvSpPr>
        <p:spPr>
          <a:xfrm>
            <a:off x="379413" y="1344613"/>
            <a:ext cx="8307387" cy="4979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Static libraries have the following disadvantages: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Duplication in the stored executables (every function needs libc)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Duplication in the running executables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Minor bug fixes of system libraries require each application to explicitly relink </a:t>
            </a:r>
            <a:endParaRPr/>
          </a:p>
          <a:p>
            <a:pPr marL="11430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Rebuild everything with glibc?</a:t>
            </a:r>
            <a:endParaRPr/>
          </a:p>
          <a:p>
            <a:pPr marL="11430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en-US" sz="20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https://security.googleblog.com/2016/02/cve-2015-7547-glibc-getaddrinfo-stack.html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>
              <a:solidFill>
                <a:srgbClr val="00000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rgbClr val="000004"/>
                </a:solidFill>
                <a:latin typeface="Calibri"/>
                <a:ea typeface="Calibri"/>
                <a:cs typeface="Calibri"/>
                <a:sym typeface="Calibri"/>
              </a:rPr>
              <a:t>Modern solution: Shared Libraries 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 files that contain code and data that are loaded and linked into an application </a:t>
            </a:r>
            <a:r>
              <a:rPr lang="en-US" sz="2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dynamically, 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 either </a:t>
            </a:r>
            <a:r>
              <a:rPr lang="en-US" sz="2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load-time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or </a:t>
            </a:r>
            <a:r>
              <a:rPr lang="en-US" sz="2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run-time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Also called: dynamic link libraries, DLLs, </a:t>
            </a:r>
            <a:r>
              <a:rPr lang="en-US" sz="2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.so 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files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endParaRPr sz="20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C Program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39700" y="1928813"/>
            <a:ext cx="4508500" cy="2862322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hu-HU" sz="1800" dirty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800" dirty="0" err="1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 sz="1800" dirty="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, char**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 dirty="0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sz="1800" dirty="0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800" dirty="0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 sz="1800" dirty="0">
                <a:solidFill>
                  <a:srgbClr val="C200FF"/>
                </a:solidFill>
                <a:latin typeface="Courier New"/>
                <a:cs typeface="Courier New"/>
              </a:rPr>
              <a:t>    return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724400" y="1928813"/>
            <a:ext cx="4256209" cy="2862323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s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fr-FR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80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(i = 0; i &lt; n; i++) {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s;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is-IS" sz="180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199906" y="4442937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871984" y="4433473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Shape 572"/>
          <p:cNvSpPr txBox="1">
            <a:spLocks noGrp="1"/>
          </p:cNvSpPr>
          <p:nvPr>
            <p:ph type="title" idx="4294967295"/>
          </p:nvPr>
        </p:nvSpPr>
        <p:spPr>
          <a:xfrm>
            <a:off x="404813" y="436562"/>
            <a:ext cx="8716962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Shared Libraries (cont.)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3" name="Shape 573"/>
          <p:cNvSpPr txBox="1">
            <a:spLocks noGrp="1"/>
          </p:cNvSpPr>
          <p:nvPr>
            <p:ph type="body" idx="1"/>
          </p:nvPr>
        </p:nvSpPr>
        <p:spPr>
          <a:xfrm>
            <a:off x="396347" y="1295400"/>
            <a:ext cx="8307387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Dynamic linking can occur when executable is first loaded and run (load-time linking).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Common case for Linux, handled automatically by the dynamic linker (</a:t>
            </a:r>
            <a: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ld-linux.so</a:t>
            </a:r>
            <a:r>
              <a:rPr lang="en-US" sz="2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Standard C library (</a:t>
            </a:r>
            <a: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libc.so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usually dynamically linked. </a:t>
            </a:r>
            <a:endParaRPr/>
          </a:p>
          <a:p>
            <a:pPr marL="342900" marR="0" lvl="0" indent="-342900" algn="l" rtl="0">
              <a:spcBef>
                <a:spcPts val="18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Dynamic linking can also occur after program has begun </a:t>
            </a:r>
            <a:b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(run-time linking).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Linux, this is done by calls to the </a:t>
            </a:r>
            <a: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dlopen() 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interface</a:t>
            </a:r>
            <a:r>
              <a:rPr lang="en-US" sz="2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endParaRPr sz="20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11430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Distributing software.</a:t>
            </a:r>
            <a:endParaRPr/>
          </a:p>
          <a:p>
            <a:pPr marL="11430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High-performance web servers. </a:t>
            </a:r>
            <a:endParaRPr/>
          </a:p>
          <a:p>
            <a:pPr marL="11430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Runtime library interpositioning.</a:t>
            </a:r>
            <a:endParaRPr/>
          </a:p>
          <a:p>
            <a:pPr marL="342900" marR="0" lvl="0" indent="-342900" algn="l" rtl="0">
              <a:spcBef>
                <a:spcPts val="18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Shared library routines can be shared by multiple processes.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More on this when we learn about virtual memory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Shape 57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dynamic libraries are required?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9" name="Shape 57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.interp section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Specifies the dynamic linker to use (i.e., </a:t>
            </a:r>
            <a: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ld-linux.so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.dynamic section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Specifies the names, etc of the dynamic libraries to use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Follow an example of csim-ref from cachelab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(NEEDED)             Shared library: [libm.so.6]</a:t>
            </a:r>
            <a:endParaRPr/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are the libraries found?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“</a:t>
            </a:r>
            <a: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ldd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 to find out: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0" name="Shape 580"/>
          <p:cNvSpPr/>
          <p:nvPr/>
        </p:nvSpPr>
        <p:spPr>
          <a:xfrm>
            <a:off x="228600" y="5181600"/>
            <a:ext cx="8431512" cy="1022768"/>
          </a:xfrm>
          <a:prstGeom prst="rect">
            <a:avLst/>
          </a:prstGeom>
          <a:solidFill>
            <a:srgbClr val="E6E6E6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unix&gt; ldd csim-ref</a:t>
            </a:r>
            <a:endParaRPr/>
          </a:p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linux-vdso.so.1 =&gt;  (0x00007ffc195f5000)</a:t>
            </a:r>
            <a:endParaRPr/>
          </a:p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libc.so.6 =&gt; /lib/x86_64-linux-gnu/libc.so.6 (0x00007f345eda6000)</a:t>
            </a:r>
            <a:endParaRPr/>
          </a:p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/lib64/ld-linux-x86-64.so.2 (0x00007f345f181000)</a:t>
            </a:r>
            <a:endParaRPr sz="16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Shape 586"/>
          <p:cNvSpPr txBox="1">
            <a:spLocks noGrp="1"/>
          </p:cNvSpPr>
          <p:nvPr>
            <p:ph type="title" idx="4294967295"/>
          </p:nvPr>
        </p:nvSpPr>
        <p:spPr>
          <a:xfrm>
            <a:off x="350838" y="285750"/>
            <a:ext cx="8716962" cy="78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Dynamic Linking at Load-time</a:t>
            </a:r>
            <a:endParaRPr/>
          </a:p>
        </p:txBody>
      </p:sp>
      <p:cxnSp>
        <p:nvCxnSpPr>
          <p:cNvPr id="587" name="Shape 587"/>
          <p:cNvCxnSpPr/>
          <p:nvPr/>
        </p:nvCxnSpPr>
        <p:spPr>
          <a:xfrm>
            <a:off x="2620963" y="1247500"/>
            <a:ext cx="1587" cy="381000"/>
          </a:xfrm>
          <a:prstGeom prst="straightConnector1">
            <a:avLst/>
          </a:prstGeom>
          <a:noFill/>
          <a:ln w="95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588" name="Shape 588"/>
          <p:cNvSpPr/>
          <p:nvPr/>
        </p:nvSpPr>
        <p:spPr>
          <a:xfrm>
            <a:off x="2454275" y="1657075"/>
            <a:ext cx="1676400" cy="574675"/>
          </a:xfrm>
          <a:prstGeom prst="rect">
            <a:avLst/>
          </a:prstGeom>
          <a:solidFill>
            <a:srgbClr val="D5D5F4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Translators </a:t>
            </a: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cpp</a:t>
            </a: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cc1</a:t>
            </a: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as</a:t>
            </a: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sp>
        <p:nvSpPr>
          <p:cNvPr id="589" name="Shape 589"/>
          <p:cNvSpPr txBox="1"/>
          <p:nvPr/>
        </p:nvSpPr>
        <p:spPr>
          <a:xfrm>
            <a:off x="2081213" y="1010963"/>
            <a:ext cx="1045777" cy="32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main2.c</a:t>
            </a:r>
            <a:endParaRPr/>
          </a:p>
        </p:txBody>
      </p:sp>
      <p:sp>
        <p:nvSpPr>
          <p:cNvPr id="590" name="Shape 590"/>
          <p:cNvSpPr txBox="1"/>
          <p:nvPr/>
        </p:nvSpPr>
        <p:spPr>
          <a:xfrm>
            <a:off x="2757488" y="2568300"/>
            <a:ext cx="1045777" cy="32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main2.o</a:t>
            </a:r>
            <a:endParaRPr/>
          </a:p>
        </p:txBody>
      </p:sp>
      <p:cxnSp>
        <p:nvCxnSpPr>
          <p:cNvPr id="591" name="Shape 591"/>
          <p:cNvCxnSpPr/>
          <p:nvPr/>
        </p:nvCxnSpPr>
        <p:spPr>
          <a:xfrm>
            <a:off x="3292475" y="2238100"/>
            <a:ext cx="1588" cy="381000"/>
          </a:xfrm>
          <a:prstGeom prst="straightConnector1">
            <a:avLst/>
          </a:prstGeom>
          <a:noFill/>
          <a:ln w="95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592" name="Shape 592"/>
          <p:cNvSpPr txBox="1"/>
          <p:nvPr/>
        </p:nvSpPr>
        <p:spPr>
          <a:xfrm>
            <a:off x="4359275" y="1949175"/>
            <a:ext cx="1662934" cy="561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libc.so</a:t>
            </a:r>
            <a:endParaRPr/>
          </a:p>
          <a:p>
            <a:pPr marL="0" marR="0" lvl="0" indent="0" algn="ctr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libvector.so</a:t>
            </a:r>
            <a:endParaRPr/>
          </a:p>
        </p:txBody>
      </p:sp>
      <p:sp>
        <p:nvSpPr>
          <p:cNvPr id="593" name="Shape 593"/>
          <p:cNvSpPr/>
          <p:nvPr/>
        </p:nvSpPr>
        <p:spPr>
          <a:xfrm>
            <a:off x="2454275" y="3225525"/>
            <a:ext cx="3028950" cy="341313"/>
          </a:xfrm>
          <a:prstGeom prst="rect">
            <a:avLst/>
          </a:prstGeom>
          <a:solidFill>
            <a:srgbClr val="D5D5F4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Linker (</a:t>
            </a: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ld</a:t>
            </a: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sp>
        <p:nvSpPr>
          <p:cNvPr id="594" name="Shape 594"/>
          <p:cNvSpPr txBox="1"/>
          <p:nvPr/>
        </p:nvSpPr>
        <p:spPr>
          <a:xfrm>
            <a:off x="2795691" y="3974825"/>
            <a:ext cx="920542" cy="328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prog2l</a:t>
            </a:r>
            <a:endParaRPr sz="16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595" name="Shape 595"/>
          <p:cNvCxnSpPr/>
          <p:nvPr/>
        </p:nvCxnSpPr>
        <p:spPr>
          <a:xfrm>
            <a:off x="3292475" y="3609700"/>
            <a:ext cx="1588" cy="381000"/>
          </a:xfrm>
          <a:prstGeom prst="straightConnector1">
            <a:avLst/>
          </a:prstGeom>
          <a:noFill/>
          <a:ln w="95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596" name="Shape 596"/>
          <p:cNvCxnSpPr/>
          <p:nvPr/>
        </p:nvCxnSpPr>
        <p:spPr>
          <a:xfrm>
            <a:off x="3292475" y="4295500"/>
            <a:ext cx="1588" cy="457200"/>
          </a:xfrm>
          <a:prstGeom prst="straightConnector1">
            <a:avLst/>
          </a:prstGeom>
          <a:noFill/>
          <a:ln w="95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597" name="Shape 597"/>
          <p:cNvSpPr/>
          <p:nvPr/>
        </p:nvSpPr>
        <p:spPr>
          <a:xfrm>
            <a:off x="2454275" y="6124300"/>
            <a:ext cx="3200400" cy="341313"/>
          </a:xfrm>
          <a:prstGeom prst="rect">
            <a:avLst/>
          </a:prstGeom>
          <a:solidFill>
            <a:srgbClr val="D5D5F4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Dynamic linker (</a:t>
            </a: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ld-linux.so</a:t>
            </a: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cxnSp>
        <p:nvCxnSpPr>
          <p:cNvPr id="598" name="Shape 598"/>
          <p:cNvCxnSpPr/>
          <p:nvPr/>
        </p:nvCxnSpPr>
        <p:spPr>
          <a:xfrm>
            <a:off x="3292475" y="5133700"/>
            <a:ext cx="1588" cy="990600"/>
          </a:xfrm>
          <a:prstGeom prst="straightConnector1">
            <a:avLst/>
          </a:prstGeom>
          <a:noFill/>
          <a:ln w="95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599" name="Shape 599"/>
          <p:cNvCxnSpPr/>
          <p:nvPr/>
        </p:nvCxnSpPr>
        <p:spPr>
          <a:xfrm>
            <a:off x="3292475" y="2847700"/>
            <a:ext cx="1588" cy="381000"/>
          </a:xfrm>
          <a:prstGeom prst="straightConnector1">
            <a:avLst/>
          </a:prstGeom>
          <a:noFill/>
          <a:ln w="95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600" name="Shape 600"/>
          <p:cNvSpPr txBox="1"/>
          <p:nvPr/>
        </p:nvSpPr>
        <p:spPr>
          <a:xfrm>
            <a:off x="5254625" y="2542900"/>
            <a:ext cx="2609850" cy="57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Relocation and symbol  table info</a:t>
            </a:r>
            <a:endParaRPr/>
          </a:p>
        </p:txBody>
      </p:sp>
      <p:cxnSp>
        <p:nvCxnSpPr>
          <p:cNvPr id="601" name="Shape 601"/>
          <p:cNvCxnSpPr/>
          <p:nvPr/>
        </p:nvCxnSpPr>
        <p:spPr>
          <a:xfrm>
            <a:off x="5180013" y="2542900"/>
            <a:ext cx="1587" cy="685800"/>
          </a:xfrm>
          <a:prstGeom prst="straightConnector1">
            <a:avLst/>
          </a:prstGeom>
          <a:noFill/>
          <a:ln w="95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602" name="Shape 602"/>
          <p:cNvSpPr txBox="1"/>
          <p:nvPr/>
        </p:nvSpPr>
        <p:spPr>
          <a:xfrm>
            <a:off x="4352925" y="4844775"/>
            <a:ext cx="1662934" cy="561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libc.so</a:t>
            </a:r>
            <a:endParaRPr/>
          </a:p>
          <a:p>
            <a:pPr marL="0" marR="0" lvl="0" indent="0" algn="ctr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libvector.so</a:t>
            </a:r>
            <a:endParaRPr/>
          </a:p>
        </p:txBody>
      </p:sp>
      <p:sp>
        <p:nvSpPr>
          <p:cNvPr id="603" name="Shape 603"/>
          <p:cNvSpPr txBox="1"/>
          <p:nvPr/>
        </p:nvSpPr>
        <p:spPr>
          <a:xfrm>
            <a:off x="5254625" y="5559150"/>
            <a:ext cx="1771650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Code and data</a:t>
            </a:r>
            <a:endParaRPr/>
          </a:p>
        </p:txBody>
      </p:sp>
      <p:cxnSp>
        <p:nvCxnSpPr>
          <p:cNvPr id="604" name="Shape 604"/>
          <p:cNvCxnSpPr/>
          <p:nvPr/>
        </p:nvCxnSpPr>
        <p:spPr>
          <a:xfrm>
            <a:off x="5173663" y="5438500"/>
            <a:ext cx="1587" cy="685800"/>
          </a:xfrm>
          <a:prstGeom prst="straightConnector1">
            <a:avLst/>
          </a:prstGeom>
          <a:noFill/>
          <a:ln w="95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605" name="Shape 605"/>
          <p:cNvSpPr txBox="1"/>
          <p:nvPr/>
        </p:nvSpPr>
        <p:spPr>
          <a:xfrm>
            <a:off x="-228600" y="3873224"/>
            <a:ext cx="2514600" cy="57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1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Partially linked </a:t>
            </a:r>
            <a:endParaRPr sz="1600" b="1" i="1">
              <a:solidFill>
                <a:srgbClr val="99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1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executable object file</a:t>
            </a:r>
            <a:endParaRPr/>
          </a:p>
        </p:txBody>
      </p:sp>
      <p:sp>
        <p:nvSpPr>
          <p:cNvPr id="606" name="Shape 606"/>
          <p:cNvSpPr txBox="1"/>
          <p:nvPr/>
        </p:nvSpPr>
        <p:spPr>
          <a:xfrm>
            <a:off x="914400" y="2451355"/>
            <a:ext cx="1371600" cy="57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1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Relocatable</a:t>
            </a:r>
            <a:endParaRPr sz="1600" b="1" i="1">
              <a:solidFill>
                <a:srgbClr val="99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1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object file</a:t>
            </a:r>
            <a:endParaRPr/>
          </a:p>
        </p:txBody>
      </p:sp>
      <p:sp>
        <p:nvSpPr>
          <p:cNvPr id="607" name="Shape 607"/>
          <p:cNvSpPr txBox="1"/>
          <p:nvPr/>
        </p:nvSpPr>
        <p:spPr>
          <a:xfrm>
            <a:off x="533400" y="5887233"/>
            <a:ext cx="1752600" cy="818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1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Fully linked </a:t>
            </a:r>
            <a:endParaRPr/>
          </a:p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1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executable</a:t>
            </a:r>
            <a:endParaRPr/>
          </a:p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1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in memory</a:t>
            </a:r>
            <a:endParaRPr/>
          </a:p>
        </p:txBody>
      </p:sp>
      <p:cxnSp>
        <p:nvCxnSpPr>
          <p:cNvPr id="608" name="Shape 608"/>
          <p:cNvCxnSpPr/>
          <p:nvPr/>
        </p:nvCxnSpPr>
        <p:spPr>
          <a:xfrm>
            <a:off x="3783013" y="1247500"/>
            <a:ext cx="1587" cy="381000"/>
          </a:xfrm>
          <a:prstGeom prst="straightConnector1">
            <a:avLst/>
          </a:prstGeom>
          <a:noFill/>
          <a:ln w="95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609" name="Shape 609"/>
          <p:cNvSpPr txBox="1"/>
          <p:nvPr/>
        </p:nvSpPr>
        <p:spPr>
          <a:xfrm>
            <a:off x="3184525" y="1010963"/>
            <a:ext cx="1169209" cy="32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vector.h</a:t>
            </a:r>
            <a:endParaRPr/>
          </a:p>
        </p:txBody>
      </p:sp>
      <p:sp>
        <p:nvSpPr>
          <p:cNvPr id="610" name="Shape 610"/>
          <p:cNvSpPr/>
          <p:nvPr/>
        </p:nvSpPr>
        <p:spPr>
          <a:xfrm>
            <a:off x="2454275" y="4749525"/>
            <a:ext cx="1657350" cy="574675"/>
          </a:xfrm>
          <a:prstGeom prst="rect">
            <a:avLst/>
          </a:prstGeom>
          <a:solidFill>
            <a:srgbClr val="D5D5F4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Loader (</a:t>
            </a: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execve</a:t>
            </a: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sp>
        <p:nvSpPr>
          <p:cNvPr id="611" name="Shape 611"/>
          <p:cNvSpPr txBox="1"/>
          <p:nvPr/>
        </p:nvSpPr>
        <p:spPr>
          <a:xfrm>
            <a:off x="4689475" y="1047475"/>
            <a:ext cx="4501851" cy="561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unix&gt; gcc -shared -o libvector.so \</a:t>
            </a:r>
            <a:endParaRPr/>
          </a:p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     addvec.c multvec.c -fpic</a:t>
            </a:r>
            <a:endParaRPr sz="1600" b="1">
              <a:solidFill>
                <a:srgbClr val="99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612" name="Shape 612"/>
          <p:cNvCxnSpPr/>
          <p:nvPr/>
        </p:nvCxnSpPr>
        <p:spPr>
          <a:xfrm flipH="1">
            <a:off x="5715000" y="1574799"/>
            <a:ext cx="460375" cy="609600"/>
          </a:xfrm>
          <a:prstGeom prst="straightConnector1">
            <a:avLst/>
          </a:prstGeom>
          <a:noFill/>
          <a:ln w="255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Shape 618"/>
          <p:cNvSpPr txBox="1">
            <a:spLocks noGrp="1"/>
          </p:cNvSpPr>
          <p:nvPr>
            <p:ph type="title" idx="4294967295"/>
          </p:nvPr>
        </p:nvSpPr>
        <p:spPr>
          <a:xfrm>
            <a:off x="427038" y="360362"/>
            <a:ext cx="8716962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Dynamic Linking at Run-time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9" name="Shape 619"/>
          <p:cNvSpPr txBox="1"/>
          <p:nvPr/>
        </p:nvSpPr>
        <p:spPr>
          <a:xfrm>
            <a:off x="304800" y="1323975"/>
            <a:ext cx="8686800" cy="5265161"/>
          </a:xfrm>
          <a:prstGeom prst="rect">
            <a:avLst/>
          </a:prstGeom>
          <a:solidFill>
            <a:srgbClr val="F6F5BD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926492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 b="1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&lt;stdio.h&gt;</a:t>
            </a:r>
            <a:endParaRPr sz="16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926492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 b="1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&lt;stdlib.h&gt;</a:t>
            </a:r>
            <a:endParaRPr sz="16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926492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 b="1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&lt;dlfcn.h&gt;</a:t>
            </a:r>
            <a:endParaRPr sz="16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 b="1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[2] = {1, 2};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 b="1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y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[2] = {3, 4};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 b="1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z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[2];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 b="1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(int argc, char** argv)</a:t>
            </a:r>
            <a:endParaRPr sz="16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600" b="1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lang="en-US" sz="1600" b="1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handle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600" b="1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(*</a:t>
            </a:r>
            <a:r>
              <a:rPr lang="en-US" sz="1600" b="1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addvec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)(</a:t>
            </a:r>
            <a:r>
              <a:rPr lang="en-US" sz="1600" b="1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*, </a:t>
            </a:r>
            <a:r>
              <a:rPr lang="en-US" sz="1600" b="1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*, </a:t>
            </a:r>
            <a:r>
              <a:rPr lang="en-US" sz="1600" b="1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*, </a:t>
            </a:r>
            <a:r>
              <a:rPr lang="en-US" sz="1600" b="1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600" b="1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char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lang="en-US" sz="1600" b="1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error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600" b="1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Dynamically load the shared library that contains addvec() */</a:t>
            </a:r>
            <a:endParaRPr sz="16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handle = dlopen(</a:t>
            </a:r>
            <a:r>
              <a:rPr lang="en-US" sz="1600" b="1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"./libvector.so"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RTLD_LAZY);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600" b="1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(!handle)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fprintf(stderr, </a:t>
            </a:r>
            <a:r>
              <a:rPr lang="en-US" sz="1600" b="1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"%s\n"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dlerror());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exit(1);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. . .</a:t>
            </a:r>
            <a:endParaRPr/>
          </a:p>
        </p:txBody>
      </p:sp>
      <p:sp>
        <p:nvSpPr>
          <p:cNvPr id="620" name="Shape 620"/>
          <p:cNvSpPr/>
          <p:nvPr/>
        </p:nvSpPr>
        <p:spPr>
          <a:xfrm>
            <a:off x="7910428" y="6198631"/>
            <a:ext cx="928772" cy="357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dll.c</a:t>
            </a:r>
            <a:endParaRPr sz="1800" b="1" i="1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Shape 626"/>
          <p:cNvSpPr txBox="1">
            <a:spLocks noGrp="1"/>
          </p:cNvSpPr>
          <p:nvPr>
            <p:ph type="title" idx="4294967295"/>
          </p:nvPr>
        </p:nvSpPr>
        <p:spPr>
          <a:xfrm>
            <a:off x="404813" y="381000"/>
            <a:ext cx="8716962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Dynamic Linking at Run-time (cont)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7" name="Shape 627"/>
          <p:cNvSpPr txBox="1"/>
          <p:nvPr/>
        </p:nvSpPr>
        <p:spPr>
          <a:xfrm>
            <a:off x="510981" y="1371600"/>
            <a:ext cx="7964237" cy="5004167"/>
          </a:xfrm>
          <a:prstGeom prst="rect">
            <a:avLst/>
          </a:prstGeom>
          <a:solidFill>
            <a:srgbClr val="F6F5BD"/>
          </a:solidFill>
          <a:ln w="126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...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600" b="1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Get a pointer to the addvec() function we just loaded */</a:t>
            </a:r>
            <a:endParaRPr sz="16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addvec = dlsym(handle, </a:t>
            </a:r>
            <a:r>
              <a:rPr lang="en-US" sz="1600" b="1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"addvec"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600" b="1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((error = dlerror()) != </a:t>
            </a:r>
            <a:r>
              <a:rPr lang="en-US" sz="1600" b="1">
                <a:solidFill>
                  <a:srgbClr val="2C9290"/>
                </a:solidFill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fprintf(stderr, </a:t>
            </a:r>
            <a:r>
              <a:rPr lang="en-US" sz="1600" b="1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"%s\n"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error);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exit(1);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600" b="1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Now we can call addvec() just like any other function */</a:t>
            </a:r>
            <a:endParaRPr sz="16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addvec(x, y, z, 2);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</a:t>
            </a:r>
            <a:r>
              <a:rPr lang="en-US" sz="1600" b="1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"z = [%d %d]\n"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z[0], z[1]);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600" b="1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Unload the shared library */</a:t>
            </a:r>
            <a:endParaRPr sz="16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600" b="1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(dlclose(handle) &lt; 0)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fprintf(stderr, </a:t>
            </a:r>
            <a:r>
              <a:rPr lang="en-US" sz="1600" b="1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"%s\n"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dlerror());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exit(1);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600" b="1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0;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6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28" name="Shape 628"/>
          <p:cNvSpPr/>
          <p:nvPr/>
        </p:nvSpPr>
        <p:spPr>
          <a:xfrm>
            <a:off x="7605628" y="6019800"/>
            <a:ext cx="928772" cy="357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dll.c</a:t>
            </a:r>
            <a:endParaRPr sz="1800" b="1" i="1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Shape 634"/>
          <p:cNvSpPr txBox="1">
            <a:spLocks noGrp="1"/>
          </p:cNvSpPr>
          <p:nvPr>
            <p:ph type="title" idx="4294967295"/>
          </p:nvPr>
        </p:nvSpPr>
        <p:spPr>
          <a:xfrm>
            <a:off x="350838" y="285750"/>
            <a:ext cx="8716962" cy="78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Dynamic Linking at Run-time</a:t>
            </a:r>
            <a:endParaRPr/>
          </a:p>
        </p:txBody>
      </p:sp>
      <p:cxnSp>
        <p:nvCxnSpPr>
          <p:cNvPr id="635" name="Shape 635"/>
          <p:cNvCxnSpPr/>
          <p:nvPr/>
        </p:nvCxnSpPr>
        <p:spPr>
          <a:xfrm>
            <a:off x="2620963" y="1247500"/>
            <a:ext cx="1587" cy="381000"/>
          </a:xfrm>
          <a:prstGeom prst="straightConnector1">
            <a:avLst/>
          </a:prstGeom>
          <a:noFill/>
          <a:ln w="95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636" name="Shape 636"/>
          <p:cNvSpPr/>
          <p:nvPr/>
        </p:nvSpPr>
        <p:spPr>
          <a:xfrm>
            <a:off x="2454275" y="1657075"/>
            <a:ext cx="1676400" cy="574675"/>
          </a:xfrm>
          <a:prstGeom prst="rect">
            <a:avLst/>
          </a:prstGeom>
          <a:solidFill>
            <a:srgbClr val="D5D5F4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Translators </a:t>
            </a: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cpp</a:t>
            </a: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cc1</a:t>
            </a: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as</a:t>
            </a: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sp>
        <p:nvSpPr>
          <p:cNvPr id="637" name="Shape 637"/>
          <p:cNvSpPr txBox="1"/>
          <p:nvPr/>
        </p:nvSpPr>
        <p:spPr>
          <a:xfrm>
            <a:off x="2205396" y="1010963"/>
            <a:ext cx="797411" cy="328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dll.c</a:t>
            </a:r>
            <a:endParaRPr sz="16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38" name="Shape 638"/>
          <p:cNvSpPr txBox="1"/>
          <p:nvPr/>
        </p:nvSpPr>
        <p:spPr>
          <a:xfrm>
            <a:off x="2881671" y="2568300"/>
            <a:ext cx="797411" cy="328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dll.o</a:t>
            </a:r>
            <a:endParaRPr sz="16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639" name="Shape 639"/>
          <p:cNvCxnSpPr/>
          <p:nvPr/>
        </p:nvCxnSpPr>
        <p:spPr>
          <a:xfrm>
            <a:off x="3292475" y="2238100"/>
            <a:ext cx="1588" cy="381000"/>
          </a:xfrm>
          <a:prstGeom prst="straightConnector1">
            <a:avLst/>
          </a:prstGeom>
          <a:noFill/>
          <a:ln w="95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640" name="Shape 640"/>
          <p:cNvSpPr txBox="1"/>
          <p:nvPr/>
        </p:nvSpPr>
        <p:spPr>
          <a:xfrm>
            <a:off x="4668906" y="2132047"/>
            <a:ext cx="1043672" cy="328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libc.so</a:t>
            </a:r>
            <a:endParaRPr sz="16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41" name="Shape 641"/>
          <p:cNvSpPr/>
          <p:nvPr/>
        </p:nvSpPr>
        <p:spPr>
          <a:xfrm>
            <a:off x="2454275" y="3225525"/>
            <a:ext cx="3028950" cy="341313"/>
          </a:xfrm>
          <a:prstGeom prst="rect">
            <a:avLst/>
          </a:prstGeom>
          <a:solidFill>
            <a:srgbClr val="D5D5F4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Linker (</a:t>
            </a: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ld</a:t>
            </a: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sp>
        <p:nvSpPr>
          <p:cNvPr id="642" name="Shape 642"/>
          <p:cNvSpPr txBox="1"/>
          <p:nvPr/>
        </p:nvSpPr>
        <p:spPr>
          <a:xfrm>
            <a:off x="2795691" y="3822586"/>
            <a:ext cx="920542" cy="328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prog2r</a:t>
            </a:r>
            <a:endParaRPr sz="16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643" name="Shape 643"/>
          <p:cNvCxnSpPr/>
          <p:nvPr/>
        </p:nvCxnSpPr>
        <p:spPr>
          <a:xfrm>
            <a:off x="3292475" y="3609700"/>
            <a:ext cx="0" cy="200300"/>
          </a:xfrm>
          <a:prstGeom prst="straightConnector1">
            <a:avLst/>
          </a:prstGeom>
          <a:noFill/>
          <a:ln w="95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644" name="Shape 644"/>
          <p:cNvCxnSpPr/>
          <p:nvPr/>
        </p:nvCxnSpPr>
        <p:spPr>
          <a:xfrm>
            <a:off x="3292475" y="4151010"/>
            <a:ext cx="0" cy="192390"/>
          </a:xfrm>
          <a:prstGeom prst="straightConnector1">
            <a:avLst/>
          </a:prstGeom>
          <a:noFill/>
          <a:ln w="95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645" name="Shape 645"/>
          <p:cNvSpPr/>
          <p:nvPr/>
        </p:nvSpPr>
        <p:spPr>
          <a:xfrm>
            <a:off x="2454275" y="5112485"/>
            <a:ext cx="3200400" cy="341313"/>
          </a:xfrm>
          <a:prstGeom prst="rect">
            <a:avLst/>
          </a:prstGeom>
          <a:solidFill>
            <a:srgbClr val="D5D5F4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Dynamic linker (</a:t>
            </a: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ld-linux.so</a:t>
            </a: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cxnSp>
        <p:nvCxnSpPr>
          <p:cNvPr id="646" name="Shape 646"/>
          <p:cNvCxnSpPr/>
          <p:nvPr/>
        </p:nvCxnSpPr>
        <p:spPr>
          <a:xfrm flipH="1">
            <a:off x="3292475" y="4941777"/>
            <a:ext cx="1588" cy="168299"/>
          </a:xfrm>
          <a:prstGeom prst="straightConnector1">
            <a:avLst/>
          </a:prstGeom>
          <a:noFill/>
          <a:ln w="95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647" name="Shape 647"/>
          <p:cNvCxnSpPr/>
          <p:nvPr/>
        </p:nvCxnSpPr>
        <p:spPr>
          <a:xfrm>
            <a:off x="3292475" y="2847700"/>
            <a:ext cx="1588" cy="381000"/>
          </a:xfrm>
          <a:prstGeom prst="straightConnector1">
            <a:avLst/>
          </a:prstGeom>
          <a:noFill/>
          <a:ln w="95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648" name="Shape 648"/>
          <p:cNvSpPr txBox="1"/>
          <p:nvPr/>
        </p:nvSpPr>
        <p:spPr>
          <a:xfrm>
            <a:off x="5254625" y="2542900"/>
            <a:ext cx="2609850" cy="57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Relocation and symbol  table info</a:t>
            </a:r>
            <a:endParaRPr/>
          </a:p>
        </p:txBody>
      </p:sp>
      <p:cxnSp>
        <p:nvCxnSpPr>
          <p:cNvPr id="649" name="Shape 649"/>
          <p:cNvCxnSpPr/>
          <p:nvPr/>
        </p:nvCxnSpPr>
        <p:spPr>
          <a:xfrm>
            <a:off x="5180013" y="2542900"/>
            <a:ext cx="1587" cy="685800"/>
          </a:xfrm>
          <a:prstGeom prst="straightConnector1">
            <a:avLst/>
          </a:prstGeom>
          <a:noFill/>
          <a:ln w="95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650" name="Shape 650"/>
          <p:cNvSpPr txBox="1"/>
          <p:nvPr/>
        </p:nvSpPr>
        <p:spPr>
          <a:xfrm>
            <a:off x="4645052" y="4114800"/>
            <a:ext cx="1043672" cy="328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libc.so</a:t>
            </a:r>
            <a:endParaRPr sz="16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51" name="Shape 651"/>
          <p:cNvSpPr txBox="1"/>
          <p:nvPr/>
        </p:nvSpPr>
        <p:spPr>
          <a:xfrm>
            <a:off x="5254625" y="4551110"/>
            <a:ext cx="1771650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Code and data</a:t>
            </a:r>
            <a:endParaRPr/>
          </a:p>
        </p:txBody>
      </p:sp>
      <p:cxnSp>
        <p:nvCxnSpPr>
          <p:cNvPr id="652" name="Shape 652"/>
          <p:cNvCxnSpPr/>
          <p:nvPr/>
        </p:nvCxnSpPr>
        <p:spPr>
          <a:xfrm>
            <a:off x="5173663" y="4430460"/>
            <a:ext cx="1587" cy="685800"/>
          </a:xfrm>
          <a:prstGeom prst="straightConnector1">
            <a:avLst/>
          </a:prstGeom>
          <a:noFill/>
          <a:ln w="95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653" name="Shape 653"/>
          <p:cNvSpPr txBox="1"/>
          <p:nvPr/>
        </p:nvSpPr>
        <p:spPr>
          <a:xfrm>
            <a:off x="152400" y="4345314"/>
            <a:ext cx="2133600" cy="57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1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Partially linked </a:t>
            </a:r>
            <a:endParaRPr sz="1600" b="1" i="1">
              <a:solidFill>
                <a:srgbClr val="99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1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executable object file</a:t>
            </a:r>
            <a:endParaRPr/>
          </a:p>
        </p:txBody>
      </p:sp>
      <p:sp>
        <p:nvSpPr>
          <p:cNvPr id="654" name="Shape 654"/>
          <p:cNvSpPr txBox="1"/>
          <p:nvPr/>
        </p:nvSpPr>
        <p:spPr>
          <a:xfrm>
            <a:off x="914400" y="2451355"/>
            <a:ext cx="1371600" cy="57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1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Relocatable</a:t>
            </a:r>
            <a:endParaRPr sz="1600" b="1" i="1">
              <a:solidFill>
                <a:srgbClr val="99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1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object file</a:t>
            </a:r>
            <a:endParaRPr/>
          </a:p>
        </p:txBody>
      </p:sp>
      <p:sp>
        <p:nvSpPr>
          <p:cNvPr id="655" name="Shape 655"/>
          <p:cNvSpPr txBox="1"/>
          <p:nvPr/>
        </p:nvSpPr>
        <p:spPr>
          <a:xfrm>
            <a:off x="533400" y="5098830"/>
            <a:ext cx="1752600" cy="818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1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Fully linked </a:t>
            </a:r>
            <a:endParaRPr/>
          </a:p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1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executable</a:t>
            </a:r>
            <a:endParaRPr/>
          </a:p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1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in memory</a:t>
            </a:r>
            <a:endParaRPr/>
          </a:p>
        </p:txBody>
      </p:sp>
      <p:cxnSp>
        <p:nvCxnSpPr>
          <p:cNvPr id="656" name="Shape 656"/>
          <p:cNvCxnSpPr/>
          <p:nvPr/>
        </p:nvCxnSpPr>
        <p:spPr>
          <a:xfrm>
            <a:off x="3783013" y="1247500"/>
            <a:ext cx="1587" cy="381000"/>
          </a:xfrm>
          <a:prstGeom prst="straightConnector1">
            <a:avLst/>
          </a:prstGeom>
          <a:noFill/>
          <a:ln w="95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657" name="Shape 657"/>
          <p:cNvSpPr txBox="1"/>
          <p:nvPr/>
        </p:nvSpPr>
        <p:spPr>
          <a:xfrm>
            <a:off x="3184525" y="1010963"/>
            <a:ext cx="1169209" cy="32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vector.h</a:t>
            </a:r>
            <a:endParaRPr/>
          </a:p>
        </p:txBody>
      </p:sp>
      <p:sp>
        <p:nvSpPr>
          <p:cNvPr id="658" name="Shape 658"/>
          <p:cNvSpPr/>
          <p:nvPr/>
        </p:nvSpPr>
        <p:spPr>
          <a:xfrm>
            <a:off x="2454275" y="4343400"/>
            <a:ext cx="1657350" cy="574675"/>
          </a:xfrm>
          <a:prstGeom prst="rect">
            <a:avLst/>
          </a:prstGeom>
          <a:solidFill>
            <a:srgbClr val="D5D5F4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Loader (</a:t>
            </a: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execve</a:t>
            </a: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sp>
        <p:nvSpPr>
          <p:cNvPr id="659" name="Shape 659"/>
          <p:cNvSpPr txBox="1"/>
          <p:nvPr/>
        </p:nvSpPr>
        <p:spPr>
          <a:xfrm>
            <a:off x="4689475" y="1047475"/>
            <a:ext cx="4501851" cy="561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unix&gt; gcc -shared -o libvector.so \</a:t>
            </a:r>
            <a:endParaRPr/>
          </a:p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     addvec.c multvec.c -fpic</a:t>
            </a:r>
            <a:endParaRPr sz="1600" b="1">
              <a:solidFill>
                <a:srgbClr val="99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660" name="Shape 660"/>
          <p:cNvCxnSpPr/>
          <p:nvPr/>
        </p:nvCxnSpPr>
        <p:spPr>
          <a:xfrm>
            <a:off x="7543799" y="2362200"/>
            <a:ext cx="0" cy="3276600"/>
          </a:xfrm>
          <a:prstGeom prst="straightConnector1">
            <a:avLst/>
          </a:prstGeom>
          <a:noFill/>
          <a:ln w="255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61" name="Shape 661"/>
          <p:cNvSpPr/>
          <p:nvPr/>
        </p:nvSpPr>
        <p:spPr>
          <a:xfrm>
            <a:off x="2454274" y="5454479"/>
            <a:ext cx="3200401" cy="341313"/>
          </a:xfrm>
          <a:prstGeom prst="rect">
            <a:avLst/>
          </a:prstGeom>
          <a:solidFill>
            <a:srgbClr val="D5D5F4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 to dynamic linker via </a:t>
            </a: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dlopen</a:t>
            </a: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62" name="Shape 662"/>
          <p:cNvCxnSpPr/>
          <p:nvPr/>
        </p:nvCxnSpPr>
        <p:spPr>
          <a:xfrm rot="10800000">
            <a:off x="5654675" y="5638800"/>
            <a:ext cx="1889124" cy="0"/>
          </a:xfrm>
          <a:prstGeom prst="straightConnector1">
            <a:avLst/>
          </a:prstGeom>
          <a:noFill/>
          <a:ln w="255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663" name="Shape 663"/>
          <p:cNvSpPr txBox="1"/>
          <p:nvPr/>
        </p:nvSpPr>
        <p:spPr>
          <a:xfrm>
            <a:off x="6693050" y="2033776"/>
            <a:ext cx="1659326" cy="328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libvector.so</a:t>
            </a:r>
            <a:endParaRPr sz="16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E25E9-861D-F5E0-F8F5-871A0175C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D7FB6-4A0B-AD54-497A-61F261C32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the activity</a:t>
            </a:r>
          </a:p>
          <a:p>
            <a:pPr lvl="1"/>
            <a:r>
              <a:rPr lang="en-US" dirty="0">
                <a:hlinkClick r:id="rId2"/>
              </a:rPr>
              <a:t>https://www.cs.cmu.edu/~213/activities/linking.pdf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Form groups of 2</a:t>
            </a:r>
          </a:p>
          <a:p>
            <a:pPr lvl="1"/>
            <a:r>
              <a:rPr lang="en-US" dirty="0"/>
              <a:t>One person runs the activity on a shark machine</a:t>
            </a:r>
          </a:p>
          <a:p>
            <a:pPr lvl="1"/>
            <a:r>
              <a:rPr lang="en-US" dirty="0"/>
              <a:t>The other person fills in the answers</a:t>
            </a:r>
          </a:p>
          <a:p>
            <a:pPr lvl="1"/>
            <a:endParaRPr lang="en-US" dirty="0"/>
          </a:p>
          <a:p>
            <a:r>
              <a:rPr lang="en-US" dirty="0"/>
              <a:t>Note: Activity is post attacklab, also reference virtual addresses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36832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Linking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Usually: Just happens, no big deal</a:t>
            </a:r>
          </a:p>
          <a:p>
            <a:r>
              <a:rPr lang="en-US" dirty="0"/>
              <a:t>Sometimes: </a:t>
            </a:r>
            <a:r>
              <a:rPr lang="en-US"/>
              <a:t>Strange errors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386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Linking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219200"/>
            <a:ext cx="7772400" cy="1143000"/>
          </a:xfrm>
          <a:solidFill>
            <a:srgbClr val="E0E0E0"/>
          </a:solidFill>
          <a:ln>
            <a:solidFill>
              <a:srgbClr val="000004"/>
            </a:solidFill>
          </a:ln>
        </p:spPr>
        <p:txBody>
          <a:bodyPr/>
          <a:lstStyle/>
          <a:p>
            <a:r>
              <a:rPr lang="en-US" sz="2000">
                <a:latin typeface="Calibri"/>
                <a:cs typeface="Calibri"/>
              </a:rPr>
              <a:t>Programs are translated and linked using a </a:t>
            </a:r>
            <a:r>
              <a:rPr lang="en-US" sz="2000" i="1">
                <a:latin typeface="Calibri"/>
                <a:cs typeface="Calibri"/>
              </a:rPr>
              <a:t>compiler driver</a:t>
            </a:r>
            <a:r>
              <a:rPr lang="en-US" sz="2000">
                <a:latin typeface="Calibri"/>
                <a:cs typeface="Calibri"/>
              </a:rPr>
              <a:t>:</a:t>
            </a:r>
          </a:p>
          <a:p>
            <a:pPr lvl="1"/>
            <a:r>
              <a:rPr lang="en-US" sz="1800" err="1">
                <a:latin typeface="Courier New" charset="0"/>
              </a:rPr>
              <a:t>linux</a:t>
            </a:r>
            <a:r>
              <a:rPr lang="en-US" sz="1800">
                <a:latin typeface="Courier New" charset="0"/>
              </a:rPr>
              <a:t>&gt; </a:t>
            </a:r>
            <a:r>
              <a:rPr lang="en-US" sz="1800" i="1" err="1">
                <a:latin typeface="Courier New" charset="0"/>
              </a:rPr>
              <a:t>gcc</a:t>
            </a:r>
            <a:r>
              <a:rPr lang="en-US" sz="1800" i="1">
                <a:latin typeface="Courier New" charset="0"/>
              </a:rPr>
              <a:t> -</a:t>
            </a:r>
            <a:r>
              <a:rPr lang="en-US" sz="1800" i="1" err="1">
                <a:latin typeface="Courier New" charset="0"/>
              </a:rPr>
              <a:t>Og</a:t>
            </a:r>
            <a:r>
              <a:rPr lang="en-US" sz="1800" i="1">
                <a:latin typeface="Courier New" charset="0"/>
              </a:rPr>
              <a:t> -o </a:t>
            </a:r>
            <a:r>
              <a:rPr lang="en-US" sz="1800" i="1" err="1">
                <a:latin typeface="Courier New" charset="0"/>
              </a:rPr>
              <a:t>prog</a:t>
            </a:r>
            <a:r>
              <a:rPr lang="en-US" sz="1800" i="1">
                <a:latin typeface="Courier New" charset="0"/>
              </a:rPr>
              <a:t> </a:t>
            </a:r>
            <a:r>
              <a:rPr lang="en-US" sz="1800" i="1" err="1">
                <a:latin typeface="Courier New" charset="0"/>
              </a:rPr>
              <a:t>main.c</a:t>
            </a:r>
            <a:r>
              <a:rPr lang="en-US" sz="1800" i="1">
                <a:latin typeface="Courier New" charset="0"/>
              </a:rPr>
              <a:t> </a:t>
            </a:r>
            <a:r>
              <a:rPr lang="en-US" sz="1800" i="1" err="1">
                <a:latin typeface="Courier New" charset="0"/>
              </a:rPr>
              <a:t>sum.c</a:t>
            </a:r>
            <a:endParaRPr lang="en-US" sz="1800" i="1">
              <a:latin typeface="Courier New" charset="0"/>
            </a:endParaRPr>
          </a:p>
          <a:p>
            <a:pPr lvl="1"/>
            <a:r>
              <a:rPr lang="en-US" sz="1800" err="1">
                <a:latin typeface="Courier New" charset="0"/>
              </a:rPr>
              <a:t>linux</a:t>
            </a:r>
            <a:r>
              <a:rPr lang="en-US" sz="1800">
                <a:latin typeface="Courier New" charset="0"/>
              </a:rPr>
              <a:t>&gt; </a:t>
            </a:r>
            <a:r>
              <a:rPr lang="en-US" sz="1800" i="1">
                <a:latin typeface="Courier New" charset="0"/>
              </a:rPr>
              <a:t>./</a:t>
            </a:r>
            <a:r>
              <a:rPr lang="en-US" sz="1800" i="1" err="1">
                <a:latin typeface="Courier New" charset="0"/>
              </a:rPr>
              <a:t>prog</a:t>
            </a:r>
            <a:endParaRPr lang="en-US" sz="1800" i="1">
              <a:latin typeface="Courier New" charset="0"/>
            </a:endParaRPr>
          </a:p>
        </p:txBody>
      </p:sp>
      <p:sp>
        <p:nvSpPr>
          <p:cNvPr id="228356" name="Line 4"/>
          <p:cNvSpPr>
            <a:spLocks noChangeShapeType="1"/>
          </p:cNvSpPr>
          <p:nvPr/>
        </p:nvSpPr>
        <p:spPr bwMode="auto">
          <a:xfrm>
            <a:off x="2667000" y="30400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57" name="Rectangle 5"/>
          <p:cNvSpPr>
            <a:spLocks noChangeArrowheads="1"/>
          </p:cNvSpPr>
          <p:nvPr/>
        </p:nvSpPr>
        <p:spPr bwMode="auto">
          <a:xfrm>
            <a:off x="2057400" y="5097463"/>
            <a:ext cx="2971800" cy="366767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Calibri"/>
                <a:cs typeface="Calibri"/>
              </a:rPr>
              <a:t>Linker (ld)</a:t>
            </a:r>
          </a:p>
        </p:txBody>
      </p:sp>
      <p:sp>
        <p:nvSpPr>
          <p:cNvPr id="228358" name="Rectangle 6"/>
          <p:cNvSpPr>
            <a:spLocks noChangeArrowheads="1"/>
          </p:cNvSpPr>
          <p:nvPr/>
        </p:nvSpPr>
        <p:spPr bwMode="auto">
          <a:xfrm>
            <a:off x="1828800" y="3409950"/>
            <a:ext cx="1752600" cy="666750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Calibri"/>
                <a:cs typeface="Calibri"/>
              </a:rPr>
              <a:t>Translators</a:t>
            </a:r>
          </a:p>
          <a:p>
            <a:pPr algn="ctr"/>
            <a:r>
              <a:rPr lang="en-US" sz="1800">
                <a:latin typeface="Calibri"/>
                <a:cs typeface="Calibri"/>
              </a:rPr>
              <a:t>(</a:t>
            </a:r>
            <a:r>
              <a:rPr lang="en-US" sz="1800" err="1">
                <a:latin typeface="Calibri"/>
                <a:cs typeface="Calibri"/>
              </a:rPr>
              <a:t>cpp</a:t>
            </a:r>
            <a:r>
              <a:rPr lang="en-US" sz="1800">
                <a:latin typeface="Calibri"/>
                <a:cs typeface="Calibri"/>
              </a:rPr>
              <a:t>, cc1, as)</a:t>
            </a:r>
          </a:p>
        </p:txBody>
      </p:sp>
      <p:sp>
        <p:nvSpPr>
          <p:cNvPr id="228359" name="Text Box 7"/>
          <p:cNvSpPr txBox="1">
            <a:spLocks noChangeArrowheads="1"/>
          </p:cNvSpPr>
          <p:nvPr/>
        </p:nvSpPr>
        <p:spPr bwMode="auto">
          <a:xfrm>
            <a:off x="2133600" y="266700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latin typeface="Courier New"/>
                <a:cs typeface="Courier New"/>
              </a:rPr>
              <a:t>main.c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228360" name="Text Box 8"/>
          <p:cNvSpPr txBox="1">
            <a:spLocks noChangeArrowheads="1"/>
          </p:cNvSpPr>
          <p:nvPr/>
        </p:nvSpPr>
        <p:spPr bwMode="auto">
          <a:xfrm>
            <a:off x="2268538" y="434340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ourier New"/>
                <a:cs typeface="Courier New"/>
              </a:rPr>
              <a:t>main.o</a:t>
            </a:r>
          </a:p>
        </p:txBody>
      </p:sp>
      <p:sp>
        <p:nvSpPr>
          <p:cNvPr id="228361" name="Rectangle 9"/>
          <p:cNvSpPr>
            <a:spLocks noChangeArrowheads="1"/>
          </p:cNvSpPr>
          <p:nvPr/>
        </p:nvSpPr>
        <p:spPr bwMode="auto">
          <a:xfrm>
            <a:off x="3733800" y="3409950"/>
            <a:ext cx="1797050" cy="666750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Calibri"/>
                <a:cs typeface="Calibri"/>
              </a:rPr>
              <a:t>Translators</a:t>
            </a:r>
          </a:p>
          <a:p>
            <a:pPr algn="ctr"/>
            <a:r>
              <a:rPr lang="en-US" sz="1800">
                <a:latin typeface="Calibri"/>
                <a:cs typeface="Calibri"/>
              </a:rPr>
              <a:t>(</a:t>
            </a:r>
            <a:r>
              <a:rPr lang="en-US" sz="1800" err="1">
                <a:latin typeface="Calibri"/>
                <a:cs typeface="Calibri"/>
              </a:rPr>
              <a:t>cpp</a:t>
            </a:r>
            <a:r>
              <a:rPr lang="en-US" sz="1800">
                <a:latin typeface="Calibri"/>
                <a:cs typeface="Calibri"/>
              </a:rPr>
              <a:t>, cc1, as)</a:t>
            </a:r>
          </a:p>
        </p:txBody>
      </p:sp>
      <p:sp>
        <p:nvSpPr>
          <p:cNvPr id="228362" name="Text Box 10"/>
          <p:cNvSpPr txBox="1">
            <a:spLocks noChangeArrowheads="1"/>
          </p:cNvSpPr>
          <p:nvPr/>
        </p:nvSpPr>
        <p:spPr bwMode="auto">
          <a:xfrm>
            <a:off x="4191000" y="2667000"/>
            <a:ext cx="87727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latin typeface="Courier New"/>
                <a:cs typeface="Courier New"/>
              </a:rPr>
              <a:t>sum.c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228363" name="Text Box 11"/>
          <p:cNvSpPr txBox="1">
            <a:spLocks noChangeArrowheads="1"/>
          </p:cNvSpPr>
          <p:nvPr/>
        </p:nvSpPr>
        <p:spPr bwMode="auto">
          <a:xfrm>
            <a:off x="4268300" y="4343400"/>
            <a:ext cx="87727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err="1">
                <a:latin typeface="Courier New"/>
                <a:cs typeface="Courier New"/>
              </a:rPr>
              <a:t>sum.o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228364" name="Text Box 12"/>
          <p:cNvSpPr txBox="1">
            <a:spLocks noChangeArrowheads="1"/>
          </p:cNvSpPr>
          <p:nvPr/>
        </p:nvSpPr>
        <p:spPr bwMode="auto">
          <a:xfrm>
            <a:off x="3200400" y="5789613"/>
            <a:ext cx="73875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latin typeface="Courier New"/>
                <a:cs typeface="Courier New"/>
              </a:rPr>
              <a:t>prog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228365" name="Line 13"/>
          <p:cNvSpPr>
            <a:spLocks noChangeShapeType="1"/>
          </p:cNvSpPr>
          <p:nvPr/>
        </p:nvSpPr>
        <p:spPr bwMode="auto">
          <a:xfrm>
            <a:off x="4659313" y="30400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6" name="Line 14"/>
          <p:cNvSpPr>
            <a:spLocks noChangeShapeType="1"/>
          </p:cNvSpPr>
          <p:nvPr/>
        </p:nvSpPr>
        <p:spPr bwMode="auto">
          <a:xfrm>
            <a:off x="2667000" y="41068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7" name="Line 15"/>
          <p:cNvSpPr>
            <a:spLocks noChangeShapeType="1"/>
          </p:cNvSpPr>
          <p:nvPr/>
        </p:nvSpPr>
        <p:spPr bwMode="auto">
          <a:xfrm>
            <a:off x="4659313" y="41068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8" name="Line 16"/>
          <p:cNvSpPr>
            <a:spLocks noChangeShapeType="1"/>
          </p:cNvSpPr>
          <p:nvPr/>
        </p:nvSpPr>
        <p:spPr bwMode="auto">
          <a:xfrm>
            <a:off x="4659313" y="47164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9" name="Line 17"/>
          <p:cNvSpPr>
            <a:spLocks noChangeShapeType="1"/>
          </p:cNvSpPr>
          <p:nvPr/>
        </p:nvSpPr>
        <p:spPr bwMode="auto">
          <a:xfrm>
            <a:off x="3559175" y="548957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70" name="Line 18"/>
          <p:cNvSpPr>
            <a:spLocks noChangeShapeType="1"/>
          </p:cNvSpPr>
          <p:nvPr/>
        </p:nvSpPr>
        <p:spPr bwMode="auto">
          <a:xfrm>
            <a:off x="2667000" y="47164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71" name="Text Box 19"/>
          <p:cNvSpPr txBox="1">
            <a:spLocks noChangeArrowheads="1"/>
          </p:cNvSpPr>
          <p:nvPr/>
        </p:nvSpPr>
        <p:spPr bwMode="auto">
          <a:xfrm>
            <a:off x="5683250" y="2719388"/>
            <a:ext cx="132114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Source files</a:t>
            </a:r>
          </a:p>
        </p:txBody>
      </p:sp>
      <p:sp>
        <p:nvSpPr>
          <p:cNvPr id="228372" name="Text Box 20"/>
          <p:cNvSpPr txBox="1">
            <a:spLocks noChangeArrowheads="1"/>
          </p:cNvSpPr>
          <p:nvPr/>
        </p:nvSpPr>
        <p:spPr bwMode="auto">
          <a:xfrm>
            <a:off x="5619750" y="4264025"/>
            <a:ext cx="2404637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Separately compiled</a:t>
            </a:r>
          </a:p>
          <a:p>
            <a:r>
              <a:rPr lang="en-US" sz="1800" i="1" u="sng">
                <a:solidFill>
                  <a:srgbClr val="C00000"/>
                </a:solidFill>
                <a:latin typeface="Calibri"/>
                <a:cs typeface="Calibri"/>
              </a:rPr>
              <a:t>relocatable</a:t>
            </a:r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 object files</a:t>
            </a:r>
          </a:p>
        </p:txBody>
      </p:sp>
      <p:sp>
        <p:nvSpPr>
          <p:cNvPr id="228373" name="Text Box 21"/>
          <p:cNvSpPr txBox="1">
            <a:spLocks noChangeArrowheads="1"/>
          </p:cNvSpPr>
          <p:nvPr/>
        </p:nvSpPr>
        <p:spPr bwMode="auto">
          <a:xfrm>
            <a:off x="3999592" y="5607050"/>
            <a:ext cx="4077608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Fully linked </a:t>
            </a:r>
            <a:r>
              <a:rPr lang="en-US" sz="1800" i="1" u="sng">
                <a:solidFill>
                  <a:srgbClr val="C00000"/>
                </a:solidFill>
                <a:latin typeface="Calibri"/>
                <a:cs typeface="Calibri"/>
              </a:rPr>
              <a:t>executable</a:t>
            </a:r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 object file</a:t>
            </a:r>
          </a:p>
          <a:p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(contains code and data for all functions</a:t>
            </a:r>
          </a:p>
          <a:p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defined in </a:t>
            </a:r>
            <a:r>
              <a:rPr lang="en-US" sz="1800" i="1" err="1">
                <a:solidFill>
                  <a:srgbClr val="C00000"/>
                </a:solidFill>
                <a:latin typeface="Courier New"/>
                <a:cs typeface="Courier New"/>
              </a:rPr>
              <a:t>main.c</a:t>
            </a:r>
            <a:r>
              <a:rPr lang="en-US" sz="1800" i="1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r>
              <a:rPr lang="en-US" sz="1800" i="1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en-US" sz="1800" i="1" err="1">
                <a:solidFill>
                  <a:srgbClr val="C00000"/>
                </a:solidFill>
                <a:latin typeface="Courier New"/>
                <a:cs typeface="Courier New"/>
              </a:rPr>
              <a:t>sum.c</a:t>
            </a:r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71" grpId="0"/>
      <p:bldP spid="228372" grpId="0"/>
      <p:bldP spid="2283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Linkers?</a:t>
            </a:r>
          </a:p>
        </p:txBody>
      </p:sp>
      <p:sp>
        <p:nvSpPr>
          <p:cNvPr id="1976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Reason 1: Modularity</a:t>
            </a:r>
          </a:p>
          <a:p>
            <a:endParaRPr lang="en-US" dirty="0"/>
          </a:p>
          <a:p>
            <a:pPr lvl="1"/>
            <a:r>
              <a:rPr lang="en-US" dirty="0"/>
              <a:t>Program can be written as a collection of smaller source files, rather than one monolithic mass.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Can build libraries of common functions</a:t>
            </a:r>
          </a:p>
          <a:p>
            <a:pPr lvl="2"/>
            <a:r>
              <a:rPr lang="en-US" dirty="0"/>
              <a:t>e.g., Math library, standard C library</a:t>
            </a:r>
          </a:p>
          <a:p>
            <a:pPr lvl="2"/>
            <a:r>
              <a:rPr lang="en-US" dirty="0"/>
              <a:t>Header files in C declare types that are defined in libraries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Linkers? (cont)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Reason 2: Efficiency</a:t>
            </a:r>
          </a:p>
          <a:p>
            <a:pPr lvl="1"/>
            <a:r>
              <a:rPr lang="en-US" dirty="0"/>
              <a:t>Time: Separate compilation</a:t>
            </a:r>
          </a:p>
          <a:p>
            <a:pPr lvl="2"/>
            <a:r>
              <a:rPr lang="en-US" dirty="0"/>
              <a:t>Change one source file, compile, and then relink.</a:t>
            </a:r>
          </a:p>
          <a:p>
            <a:pPr lvl="2"/>
            <a:r>
              <a:rPr lang="en-US" dirty="0"/>
              <a:t>No need to recompile other source files.</a:t>
            </a:r>
          </a:p>
          <a:p>
            <a:pPr lvl="2"/>
            <a:r>
              <a:rPr lang="en-US" dirty="0"/>
              <a:t>Can compile multiple files concurrently.</a:t>
            </a:r>
          </a:p>
          <a:p>
            <a:pPr lvl="1"/>
            <a:r>
              <a:rPr lang="en-US" dirty="0"/>
              <a:t>Space: Libraries </a:t>
            </a:r>
          </a:p>
          <a:p>
            <a:pPr lvl="2"/>
            <a:r>
              <a:rPr lang="en-US" dirty="0"/>
              <a:t>Common functions can be aggregated into a single file...</a:t>
            </a:r>
          </a:p>
          <a:p>
            <a:pPr lvl="2"/>
            <a:r>
              <a:rPr lang="en-US" b="1" dirty="0"/>
              <a:t>Option 1: </a:t>
            </a:r>
            <a:r>
              <a:rPr lang="en-US" b="1" i="1" dirty="0"/>
              <a:t>Static Linking</a:t>
            </a:r>
          </a:p>
          <a:p>
            <a:pPr lvl="3"/>
            <a:r>
              <a:rPr lang="en-US" dirty="0"/>
              <a:t>Executable files and running memory images contain only the library code they actually use</a:t>
            </a:r>
          </a:p>
          <a:p>
            <a:pPr lvl="2"/>
            <a:r>
              <a:rPr lang="en-US" b="1" dirty="0"/>
              <a:t>Option 2: </a:t>
            </a:r>
            <a:r>
              <a:rPr lang="en-US" b="1" i="1" dirty="0"/>
              <a:t>Dynamic linking</a:t>
            </a:r>
          </a:p>
          <a:p>
            <a:pPr lvl="3"/>
            <a:r>
              <a:rPr lang="en-US" dirty="0"/>
              <a:t>Executable files contain no library code</a:t>
            </a:r>
          </a:p>
          <a:p>
            <a:pPr lvl="3"/>
            <a:r>
              <a:rPr lang="en-US" dirty="0"/>
              <a:t>During execution, single copy of library code can be shared across all executing processes</a:t>
            </a:r>
          </a:p>
          <a:p>
            <a:pPr marL="1371600" lvl="3" indent="0"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2" name="Rectangle 4"/>
          <p:cNvSpPr>
            <a:spLocks noGrp="1" noChangeArrowheads="1"/>
          </p:cNvSpPr>
          <p:nvPr>
            <p:ph type="title"/>
          </p:nvPr>
        </p:nvSpPr>
        <p:spPr>
          <a:xfrm>
            <a:off x="404813" y="457200"/>
            <a:ext cx="6986587" cy="781050"/>
          </a:xfrm>
        </p:spPr>
        <p:txBody>
          <a:bodyPr/>
          <a:lstStyle/>
          <a:p>
            <a:r>
              <a:rPr lang="en-US"/>
              <a:t>What Do Linkers Do?</a:t>
            </a:r>
          </a:p>
        </p:txBody>
      </p:sp>
      <p:sp>
        <p:nvSpPr>
          <p:cNvPr id="1966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449388"/>
            <a:ext cx="8853487" cy="5484812"/>
          </a:xfrm>
        </p:spPr>
        <p:txBody>
          <a:bodyPr/>
          <a:lstStyle/>
          <a:p>
            <a:r>
              <a:rPr lang="en-US"/>
              <a:t>Step 1: Symbol resolution</a:t>
            </a:r>
          </a:p>
          <a:p>
            <a:pPr lvl="1"/>
            <a:endParaRPr lang="en-US"/>
          </a:p>
          <a:p>
            <a:pPr lvl="1"/>
            <a:r>
              <a:rPr lang="en-US"/>
              <a:t>Programs define and reference </a:t>
            </a:r>
            <a:r>
              <a:rPr lang="en-US" i="1"/>
              <a:t>symbols</a:t>
            </a:r>
            <a:r>
              <a:rPr lang="en-US"/>
              <a:t> (global variables and functions):</a:t>
            </a:r>
          </a:p>
          <a:p>
            <a:pPr lvl="2"/>
            <a:r>
              <a:rPr lang="en-US" sz="1800" b="1">
                <a:latin typeface="Courier New" charset="0"/>
              </a:rPr>
              <a:t>void swap() {…}   /* define symbol swap */</a:t>
            </a:r>
          </a:p>
          <a:p>
            <a:pPr lvl="2"/>
            <a:r>
              <a:rPr lang="en-US" sz="1800" b="1">
                <a:latin typeface="Courier New" charset="0"/>
              </a:rPr>
              <a:t>swap();           /* reference symbol swap */</a:t>
            </a:r>
          </a:p>
          <a:p>
            <a:pPr lvl="2"/>
            <a:r>
              <a:rPr lang="en-US" sz="1800" b="1" err="1">
                <a:latin typeface="Courier New" charset="0"/>
              </a:rPr>
              <a:t>int</a:t>
            </a:r>
            <a:r>
              <a:rPr lang="en-US" sz="1800" b="1">
                <a:latin typeface="Courier New" charset="0"/>
              </a:rPr>
              <a:t> *</a:t>
            </a:r>
            <a:r>
              <a:rPr lang="en-US" sz="1800" b="1" err="1">
                <a:latin typeface="Courier New" charset="0"/>
              </a:rPr>
              <a:t>xp</a:t>
            </a:r>
            <a:r>
              <a:rPr lang="en-US" sz="1800" b="1">
                <a:latin typeface="Courier New" charset="0"/>
              </a:rPr>
              <a:t> = &amp;</a:t>
            </a:r>
            <a:r>
              <a:rPr lang="en-US" sz="1800" b="1" err="1">
                <a:latin typeface="Courier New" charset="0"/>
              </a:rPr>
              <a:t>x</a:t>
            </a:r>
            <a:r>
              <a:rPr lang="en-US" sz="1800" b="1">
                <a:latin typeface="Courier New" charset="0"/>
              </a:rPr>
              <a:t>;     /* define symbol </a:t>
            </a:r>
            <a:r>
              <a:rPr lang="en-US" sz="1800" b="1" err="1">
                <a:latin typeface="Courier New" charset="0"/>
              </a:rPr>
              <a:t>xp</a:t>
            </a:r>
            <a:r>
              <a:rPr lang="en-US" sz="1800" b="1">
                <a:latin typeface="Courier New" charset="0"/>
              </a:rPr>
              <a:t>, reference </a:t>
            </a:r>
            <a:r>
              <a:rPr lang="en-US" sz="1800" b="1" err="1">
                <a:latin typeface="Courier New" charset="0"/>
              </a:rPr>
              <a:t>x</a:t>
            </a:r>
            <a:r>
              <a:rPr lang="en-US" sz="1800" b="1">
                <a:latin typeface="Courier New" charset="0"/>
              </a:rPr>
              <a:t> */</a:t>
            </a:r>
            <a:endParaRPr lang="en-US" sz="1800" b="1"/>
          </a:p>
          <a:p>
            <a:pPr lvl="1"/>
            <a:endParaRPr lang="en-US"/>
          </a:p>
          <a:p>
            <a:pPr lvl="1"/>
            <a:r>
              <a:rPr lang="en-US"/>
              <a:t>Symbol definitions are stored in object file (by assembler) in </a:t>
            </a:r>
            <a:r>
              <a:rPr lang="en-US" i="1"/>
              <a:t>symbol table</a:t>
            </a:r>
            <a:r>
              <a:rPr lang="en-US"/>
              <a:t>.</a:t>
            </a:r>
          </a:p>
          <a:p>
            <a:pPr lvl="2"/>
            <a:r>
              <a:rPr lang="en-US"/>
              <a:t>Symbol table is an array of entries</a:t>
            </a:r>
            <a:endParaRPr lang="en-US">
              <a:latin typeface="Courier New"/>
              <a:cs typeface="Courier New"/>
            </a:endParaRPr>
          </a:p>
          <a:p>
            <a:pPr lvl="2"/>
            <a:r>
              <a:rPr lang="en-US"/>
              <a:t>Each entry includes name, size, and location of symbol.</a:t>
            </a:r>
          </a:p>
          <a:p>
            <a:pPr lvl="1"/>
            <a:endParaRPr lang="en-US"/>
          </a:p>
          <a:p>
            <a:pPr lvl="1"/>
            <a:r>
              <a:rPr lang="en-US" b="1">
                <a:solidFill>
                  <a:srgbClr val="FF0000"/>
                </a:solidFill>
              </a:rPr>
              <a:t>During symbol resolution step, the linker associates each symbol reference with exactly one symbol definition.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Symbols in Example C Program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39700" y="1928813"/>
            <a:ext cx="4508500" cy="2862323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sum(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*a, 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n);</a:t>
            </a:r>
          </a:p>
          <a:p>
            <a:endParaRPr lang="en-US" sz="1800">
              <a:latin typeface="Courier New"/>
              <a:cs typeface="Courier New"/>
            </a:endParaRPr>
          </a:p>
          <a:p>
            <a:r>
              <a:rPr lang="hu-HU" sz="1800">
                <a:latin typeface="Courier New"/>
                <a:cs typeface="Courier New"/>
              </a:rPr>
              <a:t>int </a:t>
            </a:r>
            <a:r>
              <a:rPr lang="hu-HU" sz="1800">
                <a:solidFill>
                  <a:schemeClr val="accent2"/>
                </a:solidFill>
                <a:latin typeface="Courier New"/>
                <a:cs typeface="Courier New"/>
              </a:rPr>
              <a:t>array</a:t>
            </a:r>
            <a:r>
              <a:rPr lang="hu-HU" sz="1800">
                <a:latin typeface="Courier New"/>
                <a:cs typeface="Courier New"/>
              </a:rPr>
              <a:t>[2] = {1, 2};</a:t>
            </a:r>
          </a:p>
          <a:p>
            <a:endParaRPr lang="hu-HU" sz="1800">
              <a:latin typeface="Courier New"/>
              <a:cs typeface="Courier New"/>
            </a:endParaRPr>
          </a:p>
          <a:p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3333CC"/>
                </a:solidFill>
                <a:latin typeface="Courier New"/>
                <a:cs typeface="Courier New"/>
              </a:rPr>
              <a:t>main</a:t>
            </a:r>
            <a:r>
              <a:rPr lang="en-US" sz="1800">
                <a:latin typeface="Courier New"/>
                <a:cs typeface="Courier New"/>
              </a:rPr>
              <a:t>(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</a:t>
            </a:r>
            <a:r>
              <a:rPr lang="en-US" sz="1800" err="1">
                <a:latin typeface="Courier New"/>
                <a:cs typeface="Courier New"/>
              </a:rPr>
              <a:t>argc</a:t>
            </a:r>
            <a:r>
              <a:rPr lang="en-US" sz="1800">
                <a:latin typeface="Courier New"/>
                <a:cs typeface="Courier New"/>
              </a:rPr>
              <a:t>, char** </a:t>
            </a:r>
            <a:r>
              <a:rPr lang="en-US" sz="1800" err="1">
                <a:latin typeface="Courier New"/>
                <a:cs typeface="Courier New"/>
              </a:rPr>
              <a:t>argv</a:t>
            </a:r>
            <a:r>
              <a:rPr lang="en-US" sz="1800"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latin typeface="Courier New"/>
                <a:cs typeface="Courier New"/>
              </a:rPr>
              <a:t>    </a:t>
            </a:r>
            <a:r>
              <a:rPr lang="fr-FR" sz="1800" err="1">
                <a:latin typeface="Courier New"/>
                <a:cs typeface="Courier New"/>
              </a:rPr>
              <a:t>int</a:t>
            </a:r>
            <a:r>
              <a:rPr lang="fr-FR" sz="1800">
                <a:latin typeface="Courier New"/>
                <a:cs typeface="Courier New"/>
              </a:rPr>
              <a:t> val = </a:t>
            </a:r>
            <a:r>
              <a:rPr lang="fr-FR" sz="1800" err="1">
                <a:solidFill>
                  <a:srgbClr val="C00000"/>
                </a:solidFill>
                <a:latin typeface="Courier New"/>
                <a:cs typeface="Courier New"/>
              </a:rPr>
              <a:t>sum</a:t>
            </a:r>
            <a:r>
              <a:rPr lang="fr-FR" sz="1800">
                <a:latin typeface="Courier New"/>
                <a:cs typeface="Courier New"/>
              </a:rPr>
              <a:t>(</a:t>
            </a:r>
            <a:r>
              <a:rPr lang="fr-FR" sz="1800" err="1">
                <a:latin typeface="Courier New"/>
                <a:cs typeface="Courier New"/>
              </a:rPr>
              <a:t>array</a:t>
            </a:r>
            <a:r>
              <a:rPr lang="fr-FR" sz="1800">
                <a:latin typeface="Courier New"/>
                <a:cs typeface="Courier New"/>
              </a:rPr>
              <a:t>, 2);</a:t>
            </a:r>
          </a:p>
          <a:p>
            <a:r>
              <a:rPr lang="fr-FR" sz="1800">
                <a:latin typeface="Courier New"/>
                <a:cs typeface="Courier New"/>
              </a:rPr>
              <a:t>    return val;</a:t>
            </a:r>
          </a:p>
          <a:p>
            <a:r>
              <a:rPr lang="fr-FR" sz="1800">
                <a:latin typeface="Courier New"/>
                <a:cs typeface="Courier New"/>
              </a:rPr>
              <a:t>}</a:t>
            </a:r>
          </a:p>
          <a:p>
            <a:endParaRPr lang="en-US" sz="1800"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724400" y="1928813"/>
            <a:ext cx="4256209" cy="2862323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3333CC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*a,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n)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i, s = 0;</a:t>
            </a:r>
          </a:p>
          <a:p>
            <a:endParaRPr lang="fr-FR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for (i = 0; i &lt; n; i++) {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   return s;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is-IS" sz="180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199906" y="4442937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871984" y="4433473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685800" y="2514600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673497" y="3048000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181600" y="1924613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930436" y="3581400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solidFill>
                <a:schemeClr val="accent2"/>
              </a:solidFill>
              <a:latin typeface="Calibri" pitchFamily="34" charset="0"/>
            </a:endParaRPr>
          </a:p>
        </p:txBody>
      </p:sp>
      <p:cxnSp>
        <p:nvCxnSpPr>
          <p:cNvPr id="4" name="Straight Connector 3"/>
          <p:cNvCxnSpPr>
            <a:stCxn id="2" idx="7"/>
          </p:cNvCxnSpPr>
          <p:nvPr/>
        </p:nvCxnSpPr>
        <p:spPr bwMode="auto">
          <a:xfrm flipV="1">
            <a:off x="1401248" y="1600200"/>
            <a:ext cx="2484952" cy="970196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9" idx="7"/>
          </p:cNvCxnSpPr>
          <p:nvPr/>
        </p:nvCxnSpPr>
        <p:spPr bwMode="auto">
          <a:xfrm flipV="1">
            <a:off x="1388945" y="1600200"/>
            <a:ext cx="2878255" cy="1503596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10" idx="1"/>
          </p:cNvCxnSpPr>
          <p:nvPr/>
        </p:nvCxnSpPr>
        <p:spPr bwMode="auto">
          <a:xfrm flipH="1" flipV="1">
            <a:off x="4495800" y="1600200"/>
            <a:ext cx="808552" cy="380209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652169" y="1233496"/>
            <a:ext cx="1230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>
                <a:latin typeface="Calibri" pitchFamily="34" charset="0"/>
              </a:rPr>
              <a:t>Definitions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88908" y="4966320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>
                <a:latin typeface="Calibri" pitchFamily="34" charset="0"/>
              </a:rPr>
              <a:t>Reference</a:t>
            </a:r>
          </a:p>
        </p:txBody>
      </p:sp>
      <p:cxnSp>
        <p:nvCxnSpPr>
          <p:cNvPr id="22" name="Straight Connector 21"/>
          <p:cNvCxnSpPr>
            <a:stCxn id="11" idx="5"/>
          </p:cNvCxnSpPr>
          <p:nvPr/>
        </p:nvCxnSpPr>
        <p:spPr bwMode="auto">
          <a:xfrm>
            <a:off x="2645884" y="3906604"/>
            <a:ext cx="1341952" cy="1046396"/>
          </a:xfrm>
          <a:prstGeom prst="line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555571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29035</TotalTime>
  <Words>4863</Words>
  <Application>Microsoft Macintosh PowerPoint</Application>
  <PresentationFormat>On-screen Show (4:3)</PresentationFormat>
  <Paragraphs>919</Paragraphs>
  <Slides>47</Slides>
  <Notes>44</Notes>
  <HiddenSlides>3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8" baseType="lpstr">
      <vt:lpstr>Arial</vt:lpstr>
      <vt:lpstr>Arial Narrow</vt:lpstr>
      <vt:lpstr>Calibri</vt:lpstr>
      <vt:lpstr>Century Gothic</vt:lpstr>
      <vt:lpstr>Courier</vt:lpstr>
      <vt:lpstr>Courier New</vt:lpstr>
      <vt:lpstr>Noto Sans Symbols</vt:lpstr>
      <vt:lpstr>Times New Roman</vt:lpstr>
      <vt:lpstr>Wingdings</vt:lpstr>
      <vt:lpstr>Wingdings 2</vt:lpstr>
      <vt:lpstr>template2007</vt:lpstr>
      <vt:lpstr>Linking  15-213/15-503: Introduction to Computer Systems 7th Lecture, September 16, 2025</vt:lpstr>
      <vt:lpstr>Disclaimer</vt:lpstr>
      <vt:lpstr>Today</vt:lpstr>
      <vt:lpstr>Example C Program</vt:lpstr>
      <vt:lpstr>Linking</vt:lpstr>
      <vt:lpstr>Why Linkers?</vt:lpstr>
      <vt:lpstr>Why Linkers? (cont)</vt:lpstr>
      <vt:lpstr>What Do Linkers Do?</vt:lpstr>
      <vt:lpstr>Symbols in Example C Program</vt:lpstr>
      <vt:lpstr>What Do Linkers Do? (cont’d)</vt:lpstr>
      <vt:lpstr>Three Kinds of Object Files (Modules)</vt:lpstr>
      <vt:lpstr>Executable and Linkable Format (ELF)</vt:lpstr>
      <vt:lpstr>ELF Object File Format</vt:lpstr>
      <vt:lpstr>ELF Object File Format (cont.)</vt:lpstr>
      <vt:lpstr>Linker Symbols </vt:lpstr>
      <vt:lpstr>Step 1: Symbol Resolution</vt:lpstr>
      <vt:lpstr>Symbol Identification</vt:lpstr>
      <vt:lpstr>Local Symbols</vt:lpstr>
      <vt:lpstr>How Linker Resolves Duplicate Symbol Definitions</vt:lpstr>
      <vt:lpstr>Linker’s Symbol Rules</vt:lpstr>
      <vt:lpstr>Linker Puzzles</vt:lpstr>
      <vt:lpstr>Type Mismatch Example</vt:lpstr>
      <vt:lpstr>Global Variables</vt:lpstr>
      <vt:lpstr>Use of extern in .h Files (#1)</vt:lpstr>
      <vt:lpstr>Use of .h Files (#2)</vt:lpstr>
      <vt:lpstr>Linking Example</vt:lpstr>
      <vt:lpstr>Step 2: Relocation</vt:lpstr>
      <vt:lpstr>Relocation Entries</vt:lpstr>
      <vt:lpstr>Relocated .text section</vt:lpstr>
      <vt:lpstr>Loading Executable Object Files</vt:lpstr>
      <vt:lpstr>Quiz</vt:lpstr>
      <vt:lpstr>Packaging Commonly Used Functions</vt:lpstr>
      <vt:lpstr>Old-fashioned Solution: Static Libraries</vt:lpstr>
      <vt:lpstr>Creating Static Libraries</vt:lpstr>
      <vt:lpstr>Commonly Used Libraries</vt:lpstr>
      <vt:lpstr>Linking with Static Libraries</vt:lpstr>
      <vt:lpstr>Linking with Static Libraries</vt:lpstr>
      <vt:lpstr>Using Static Libraries</vt:lpstr>
      <vt:lpstr>Modern Solution: Shared Libraries</vt:lpstr>
      <vt:lpstr>Shared Libraries (cont.)</vt:lpstr>
      <vt:lpstr>What dynamic libraries are required?</vt:lpstr>
      <vt:lpstr>Dynamic Linking at Load-time</vt:lpstr>
      <vt:lpstr>Dynamic Linking at Run-time</vt:lpstr>
      <vt:lpstr>Dynamic Linking at Run-time (cont)</vt:lpstr>
      <vt:lpstr>Dynamic Linking at Run-time</vt:lpstr>
      <vt:lpstr>Activity</vt:lpstr>
      <vt:lpstr>Linking Recap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Mohammad Taha Khan</cp:lastModifiedBy>
  <cp:revision>704</cp:revision>
  <cp:lastPrinted>2017-10-10T16:05:23Z</cp:lastPrinted>
  <dcterms:created xsi:type="dcterms:W3CDTF">2012-10-04T19:17:13Z</dcterms:created>
  <dcterms:modified xsi:type="dcterms:W3CDTF">2025-09-16T01:19:16Z</dcterms:modified>
</cp:coreProperties>
</file>