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14"/>
  </p:notesMasterIdLst>
  <p:sldIdLst>
    <p:sldId id="256" r:id="rId2"/>
    <p:sldId id="774" r:id="rId3"/>
    <p:sldId id="707" r:id="rId4"/>
    <p:sldId id="786" r:id="rId5"/>
    <p:sldId id="822" r:id="rId6"/>
    <p:sldId id="794" r:id="rId7"/>
    <p:sldId id="797" r:id="rId8"/>
    <p:sldId id="798" r:id="rId9"/>
    <p:sldId id="799" r:id="rId10"/>
    <p:sldId id="800" r:id="rId11"/>
    <p:sldId id="796" r:id="rId12"/>
    <p:sldId id="802" r:id="rId13"/>
    <p:sldId id="803" r:id="rId14"/>
    <p:sldId id="810" r:id="rId15"/>
    <p:sldId id="811" r:id="rId16"/>
    <p:sldId id="812" r:id="rId17"/>
    <p:sldId id="813" r:id="rId18"/>
    <p:sldId id="814" r:id="rId19"/>
    <p:sldId id="815" r:id="rId20"/>
    <p:sldId id="817" r:id="rId21"/>
    <p:sldId id="818" r:id="rId22"/>
    <p:sldId id="820" r:id="rId23"/>
    <p:sldId id="816" r:id="rId24"/>
    <p:sldId id="791" r:id="rId25"/>
    <p:sldId id="821" r:id="rId26"/>
    <p:sldId id="826" r:id="rId27"/>
    <p:sldId id="835" r:id="rId28"/>
    <p:sldId id="827" r:id="rId29"/>
    <p:sldId id="832" r:id="rId30"/>
    <p:sldId id="831" r:id="rId31"/>
    <p:sldId id="833" r:id="rId32"/>
    <p:sldId id="834" r:id="rId33"/>
    <p:sldId id="877" r:id="rId34"/>
    <p:sldId id="836" r:id="rId35"/>
    <p:sldId id="837" r:id="rId36"/>
    <p:sldId id="823" r:id="rId37"/>
    <p:sldId id="824" r:id="rId38"/>
    <p:sldId id="838" r:id="rId39"/>
    <p:sldId id="792" r:id="rId40"/>
    <p:sldId id="839" r:id="rId41"/>
    <p:sldId id="842" r:id="rId42"/>
    <p:sldId id="844" r:id="rId43"/>
    <p:sldId id="845" r:id="rId44"/>
    <p:sldId id="846" r:id="rId45"/>
    <p:sldId id="847" r:id="rId46"/>
    <p:sldId id="848" r:id="rId47"/>
    <p:sldId id="850" r:id="rId48"/>
    <p:sldId id="849" r:id="rId49"/>
    <p:sldId id="851" r:id="rId50"/>
    <p:sldId id="852" r:id="rId51"/>
    <p:sldId id="853" r:id="rId52"/>
    <p:sldId id="854" r:id="rId53"/>
    <p:sldId id="855" r:id="rId54"/>
    <p:sldId id="856" r:id="rId55"/>
    <p:sldId id="857" r:id="rId56"/>
    <p:sldId id="858" r:id="rId57"/>
    <p:sldId id="859" r:id="rId58"/>
    <p:sldId id="878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737" r:id="rId71"/>
    <p:sldId id="298" r:id="rId72"/>
    <p:sldId id="861" r:id="rId73"/>
    <p:sldId id="862" r:id="rId74"/>
    <p:sldId id="863" r:id="rId75"/>
    <p:sldId id="879" r:id="rId76"/>
    <p:sldId id="880" r:id="rId77"/>
    <p:sldId id="864" r:id="rId78"/>
    <p:sldId id="881" r:id="rId79"/>
    <p:sldId id="867" r:id="rId80"/>
    <p:sldId id="868" r:id="rId81"/>
    <p:sldId id="869" r:id="rId82"/>
    <p:sldId id="873" r:id="rId83"/>
    <p:sldId id="870" r:id="rId84"/>
    <p:sldId id="872" r:id="rId85"/>
    <p:sldId id="874" r:id="rId86"/>
    <p:sldId id="875" r:id="rId87"/>
    <p:sldId id="876" r:id="rId88"/>
    <p:sldId id="309" r:id="rId89"/>
    <p:sldId id="310" r:id="rId90"/>
    <p:sldId id="311" r:id="rId91"/>
    <p:sldId id="312" r:id="rId92"/>
    <p:sldId id="333" r:id="rId93"/>
    <p:sldId id="760" r:id="rId94"/>
    <p:sldId id="325" r:id="rId95"/>
    <p:sldId id="326" r:id="rId96"/>
    <p:sldId id="327" r:id="rId97"/>
    <p:sldId id="328" r:id="rId98"/>
    <p:sldId id="329" r:id="rId99"/>
    <p:sldId id="330" r:id="rId100"/>
    <p:sldId id="331" r:id="rId101"/>
    <p:sldId id="332" r:id="rId102"/>
    <p:sldId id="313" r:id="rId103"/>
    <p:sldId id="314" r:id="rId104"/>
    <p:sldId id="315" r:id="rId105"/>
    <p:sldId id="316" r:id="rId106"/>
    <p:sldId id="317" r:id="rId107"/>
    <p:sldId id="318" r:id="rId108"/>
    <p:sldId id="319" r:id="rId109"/>
    <p:sldId id="320" r:id="rId110"/>
    <p:sldId id="321" r:id="rId111"/>
    <p:sldId id="322" r:id="rId112"/>
    <p:sldId id="323" r:id="rId1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FE"/>
    <a:srgbClr val="FDF6E3"/>
    <a:srgbClr val="EBB8B9"/>
    <a:srgbClr val="F8C3C3"/>
    <a:srgbClr val="F7F5BE"/>
    <a:srgbClr val="C41230"/>
    <a:srgbClr val="EEE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/>
    <p:restoredTop sz="80204"/>
  </p:normalViewPr>
  <p:slideViewPr>
    <p:cSldViewPr snapToGrid="0">
      <p:cViewPr varScale="1">
        <p:scale>
          <a:sx n="101" d="100"/>
          <a:sy n="101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C644-4392-1F49-B9C4-5B5837208160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9220-F8B0-9F46-9C7D-6493824EF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439598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879196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1318793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758391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2197989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2637587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3077185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3516782" algn="l" defTabSz="879196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9BCF4-57D6-7B45-C76A-043DC9397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838E5-8868-E0F3-702A-DB3B8224B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50768-723A-C5B2-9CE7-BB6BCC7A6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x86 you need to understand the programming model which is different than C. C abstracts away registers into variables for example.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Memory is a separate </a:t>
            </a:r>
            <a:r>
              <a:rPr lang="en-US" dirty="0" err="1"/>
              <a:t>entitiy</a:t>
            </a:r>
            <a:r>
              <a:rPr lang="en-US" dirty="0"/>
              <a:t>. Reading </a:t>
            </a:r>
            <a:r>
              <a:rPr lang="en-US" dirty="0" err="1"/>
              <a:t>thigns</a:t>
            </a:r>
            <a:r>
              <a:rPr lang="en-US" dirty="0"/>
              <a:t> from registers is fast because it is directly on the CPU. Memory is slow!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C5C1F-8656-CE34-9C9C-AEE848CC6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A2148-0E56-3F72-3B06-6257E8F6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0B70EC-A71B-FEB9-527D-84A5119D3B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0A6F1-0EC0-06B8-5DBE-78DF41CEC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1DCD2-3D0B-1B12-F66F-4C8411AF6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27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16E52-6E96-3D9C-D356-12A460DD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897429-DE60-02F4-5F45-24FA654E8C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E116C-E9E1-7975-EE86-F81158507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8640A-C5C6-208C-D6DC-716FA79EF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08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58EF-52A1-EB5B-419E-567FF7DC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966D5-C6A3-E8D3-33A4-197E411DD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FCB80C-49F4-8C5A-B326-072EA547B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E751-0C89-BBBF-B6E9-45FA7E0FB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procedure the implementation will only use mechanisms that are required. (If I don’t need to do some of these steps for a particular procedure then I won’t)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7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these instructions are printed as </a:t>
            </a:r>
            <a:r>
              <a:rPr lang="en-US" dirty="0" err="1"/>
              <a:t>callq</a:t>
            </a:r>
            <a:r>
              <a:rPr lang="en-US" dirty="0"/>
              <a:t> just to remind you you’re looking at 64-bit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 functions only return one value (if you wanted to return more than one thing you’d use pointers or structs)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2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information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storage (if needed)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space (if needed)</a:t>
            </a:r>
            <a:endParaRPr lang="en-US" dirty="0"/>
          </a:p>
          <a:p>
            <a:pPr marL="0" indent="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 allocated when enter procedure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“Set-up” code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push by </a:t>
            </a:r>
            <a:r>
              <a:rPr lang="en-US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Deallocated when return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“Finish” code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pop by </a:t>
            </a:r>
            <a:r>
              <a:rPr lang="en-US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Shape 7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0C20A-D6A8-8CB0-47FC-C56143C18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2C4CE-201F-5D40-DCCA-D179E3426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0BE611-8203-3DA6-B3C1-2E2959DC4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x86 you need to understand the programming model which is different than C. C abstracts away registers into variables for example.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Memory is a separate </a:t>
            </a:r>
            <a:r>
              <a:rPr lang="en-US" dirty="0" err="1"/>
              <a:t>entitiy</a:t>
            </a:r>
            <a:r>
              <a:rPr lang="en-US" dirty="0"/>
              <a:t>. Reading </a:t>
            </a:r>
            <a:r>
              <a:rPr lang="en-US" dirty="0" err="1"/>
              <a:t>thigns</a:t>
            </a:r>
            <a:r>
              <a:rPr lang="en-US" dirty="0"/>
              <a:t> from registers is fast because it is directly on the CPU. Memory is slow!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AEA3-051D-FAF3-C435-4381B5C57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20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Shape 7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Shape 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Shape 8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Shape 9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Shape 9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the stack discipline</a:t>
            </a:r>
            <a:endParaRPr dirty="0"/>
          </a:p>
        </p:txBody>
      </p:sp>
      <p:sp>
        <p:nvSpPr>
          <p:cNvPr id="962" name="Shape 9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Stack Frame (“Top” to Bottom)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“Argument build:”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 for function about to call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variables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can’t keep in registers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 context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Old frame pointer (optional)</a:t>
            </a:r>
            <a:endParaRPr lang="en-US" dirty="0"/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Stack Frame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lang="en-US"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Pushed by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call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 for this call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example, I might not need to store any local variables.</a:t>
            </a:r>
            <a:endParaRPr dirty="0"/>
          </a:p>
        </p:txBody>
      </p:sp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need to change this because it doesn’t match the traditional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 is stored at p and add some value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38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there is an address operator we must be able to access v1 through an addressing operation so we need to store v1 on the stack.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66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6622-9A4D-1E6E-91ED-EF024675F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DB47C-B246-6269-0240-371665879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33108-DF33-42FB-4A9E-E7685F37C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 is stored at p and add some value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8193-E4BA-2D9E-4F4C-463694D68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9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34DFD-06B2-50B5-00F8-17070C52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23D760-CDDF-CE01-F29C-41DD5C265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5F0B9E-DAF1-B292-6C88-B88BCCC6AC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what is stored at p and add some value to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8EA4-BBB2-37B9-190F-B5F49FAAF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49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What is in %</a:t>
            </a:r>
            <a:r>
              <a:rPr lang="en-US" dirty="0" err="1"/>
              <a:t>rax</a:t>
            </a:r>
            <a:r>
              <a:rPr lang="en-US" dirty="0"/>
              <a:t> after this code?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7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2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Shape 1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Shape 1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Shape 1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9F5E5-3E8A-C81E-D513-FAD1D1599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7F233-2DBA-652F-072B-602F792D69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44CDC-9F8D-C85C-B12A-8F43D461ED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8D21F-6ACE-A7E5-7F5E-0A2DF2D12A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9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Shape 1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7436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Shape 14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Shape 1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259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Shape 1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2723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Shape 1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84300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Shape 1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5207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Shape 1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Shape 1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0319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Shape 1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883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Shape 1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671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Shape 14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3413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19B3C-2683-77E0-67E5-267010A83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0A4C1-23D3-E7F9-59CC-59296E7B3D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78CDD-215C-125A-9F23-D8DAC8705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5ADC6-65B8-4412-7D7D-E989F8B4B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240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Shape 1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Shape 1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Shape 1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Shape 1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Shape 1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Shape 1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Shape 1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Shape 1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Shape 1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Shape 1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B077B-5B5D-B611-E790-07438503C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290A4B-60F0-B871-7685-09AB66B10B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F66CD-FCBC-3266-9690-D377AD2FF1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E391-7CC3-0BA3-0EAA-83849602D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9BDF-1600-0453-3205-FA9190145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1A09E-428B-516E-E051-646044B951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8880A3-541F-B3AC-E6F3-7CF6E7D6A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F5E11-D2B9-666A-41CA-58C2A5A5C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4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275A-74A0-C717-3EFB-F82440D56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75E52C-16C4-A0B1-9B30-20D2EE2EC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E9741-2382-5E25-F233-4F24C5F91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A38DE-CE03-4A54-D9A5-E202C3F02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5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FE303-9503-16E6-602D-50506B9D8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2300D5-2DD3-8896-ED29-F562A4BAD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400ED-924C-6C23-96A5-A3F9DDA74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pushq</a:t>
            </a:r>
            <a:r>
              <a:rPr lang="en-US" dirty="0"/>
              <a:t> takes a single operand, the data source for pushing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7E30B-E122-0BF0-FA96-59D2C369A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F9220-F8B0-9F46-9C7D-6493824EF7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D5A4-340E-8948-B151-C8D5A74421AF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8BB9-66A7-504B-BC9F-736C3080A1DB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72A6-6DF7-A642-8048-5DC28BB90BC5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384C-203B-454E-9D15-1EFDF6282DB6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2C35-48C5-6747-A9C8-426338798E82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9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0A07-0993-5A44-A9EF-C7AD49A44E7B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6E2F-85A2-1548-979F-ED05539E3BDE}" type="datetime1">
              <a:rPr lang="en-US" smtClean="0"/>
              <a:t>1/27/26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A29CA-20BA-4845-976B-5F23A0145A89}" type="datetime1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34B8-2FD8-2548-8C4F-75D7275788D7}" type="datetime1">
              <a:rPr lang="en-US" smtClean="0"/>
              <a:t>1/27/26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B120B-5425-0740-B26F-FF228EE904C2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3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D2F6-8438-1542-A9A9-DC607A1B99E9}" type="datetime1">
              <a:rPr lang="en-US" smtClean="0"/>
              <a:t>1/27/26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1CE7E0-0F8D-5543-94EA-E16C7B39EA53}" type="datetime1">
              <a:rPr lang="en-US" smtClean="0"/>
              <a:t>1/27/26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8FB5B-1F60-994B-8E33-8E782B4CF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inyurl.com/213-re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13-lec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inyurl.com/213-lec5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9C7B43-04DF-BB87-FB96-840FD36B2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8592"/>
            <a:ext cx="10972800" cy="57008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6843-6500-3A7E-6D07-C21BB7BA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9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07C4-96DB-7858-A654-50A978B86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4FA1-2E49-41EE-5516-2D1FE5E5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BF097B4-9D9B-328A-4F58-1174F7CA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Popping elements off the stack</a:t>
            </a:r>
            <a:br>
              <a:rPr lang="en-US" dirty="0"/>
            </a:br>
            <a:r>
              <a:rPr lang="en-US" dirty="0"/>
              <a:t>removes the  most recent thing</a:t>
            </a:r>
            <a:br>
              <a:rPr lang="en-US" dirty="0"/>
            </a:br>
            <a:r>
              <a:rPr lang="en-US" dirty="0"/>
              <a:t>added to the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33CD9-3B49-9BBC-14E8-7D2993FC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BBE1D-9FF7-3E58-9683-633D56744C03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CA4C2-1C44-C4DE-00AB-637C252CEF67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7B361-E549-9489-D32F-CCED273E5BD5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BBE0DB-AD08-7B8D-579A-6CD564B70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61389"/>
              </p:ext>
            </p:extLst>
          </p:nvPr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F55A249-3E8A-BD2B-413E-311CDC408E89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B6BF1A-DC68-333F-A09D-0DC53866D5C4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A77DDE-7EB9-D26C-F8D7-42A291E3607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7E4224-97C3-4179-89A2-FD7E1D2162F8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B796BD5-9AD8-3C59-EDEC-62F61B8F0E7F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46656A-6343-3016-3C09-8665432CBDDB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29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85" name="Shape 148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Completion</a:t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7010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rep; ret</a:t>
            </a:r>
            <a:endParaRPr/>
          </a:p>
        </p:txBody>
      </p:sp>
      <p:graphicFrame>
        <p:nvGraphicFramePr>
          <p:cNvPr id="1487" name="Shape 1487"/>
          <p:cNvGraphicFramePr/>
          <p:nvPr/>
        </p:nvGraphicFramePr>
        <p:xfrm>
          <a:off x="1752601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88" name="Shape 1488"/>
          <p:cNvCxnSpPr/>
          <p:nvPr/>
        </p:nvCxnSpPr>
        <p:spPr>
          <a:xfrm rot="10800000">
            <a:off x="8610600" y="5791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9" name="Shape 1489"/>
          <p:cNvSpPr/>
          <p:nvPr/>
        </p:nvSpPr>
        <p:spPr>
          <a:xfrm>
            <a:off x="9117014" y="55626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90" name="Shape 1490"/>
          <p:cNvSpPr/>
          <p:nvPr/>
        </p:nvSpPr>
        <p:spPr>
          <a:xfrm>
            <a:off x="7315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06123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About Recursion</a:t>
            </a:r>
            <a:endParaRPr/>
          </a:p>
        </p:txBody>
      </p:sp>
      <p:sp>
        <p:nvSpPr>
          <p:cNvPr id="1496" name="Shape 1496"/>
          <p:cNvSpPr txBox="1">
            <a:spLocks noGrp="1"/>
          </p:cNvSpPr>
          <p:nvPr>
            <p:ph type="body" idx="1"/>
          </p:nvPr>
        </p:nvSpPr>
        <p:spPr>
          <a:xfrm>
            <a:off x="1905000" y="12192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Handled Without Special Consideration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frames mean that each function call has private storage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registers &amp; local variables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return pointer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 prevent one function call from corrupting another’s data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the C code explicitly does so (e.g., buffer overflow in Lecture 9)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discipline follows call / return pattern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  <a:endParaRPr/>
          </a:p>
          <a:p>
            <a:pPr marL="8001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Last-In, First-Out</a:t>
            </a:r>
            <a:endParaRPr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works for mutual recursion</a:t>
            </a:r>
            <a:endParaRPr/>
          </a:p>
          <a:p>
            <a:pPr marL="5143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 calls Q; Q calls 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97364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3" name="Shape 1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224" y="1224777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/>
          <p:nvPr/>
        </p:nvSpPr>
        <p:spPr>
          <a:xfrm>
            <a:off x="1973643" y="1149468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35" name="Shape 1235"/>
          <p:cNvSpPr txBox="1"/>
          <p:nvPr/>
        </p:nvSpPr>
        <p:spPr>
          <a:xfrm>
            <a:off x="1905000" y="30251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indent="-228600"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Shape 1236"/>
          <p:cNvSpPr txBox="1"/>
          <p:nvPr/>
        </p:nvSpPr>
        <p:spPr>
          <a:xfrm>
            <a:off x="1905000" y="415290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indent="-228600"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b0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,…,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b4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passed?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Shape 1237"/>
          <p:cNvSpPr txBox="1"/>
          <p:nvPr/>
        </p:nvSpPr>
        <p:spPr>
          <a:xfrm>
            <a:off x="1905000" y="336804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stack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Shape 1238"/>
          <p:cNvSpPr txBox="1"/>
          <p:nvPr/>
        </p:nvSpPr>
        <p:spPr>
          <a:xfrm>
            <a:off x="1905000" y="459486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rsi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rcx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r8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Shape 1239"/>
          <p:cNvSpPr txBox="1"/>
          <p:nvPr/>
        </p:nvSpPr>
        <p:spPr>
          <a:xfrm>
            <a:off x="1905000" y="521589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228600" indent="-228600"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registers do we need to save?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Shape 1240"/>
          <p:cNvSpPr txBox="1"/>
          <p:nvPr/>
        </p:nvSpPr>
        <p:spPr>
          <a:xfrm>
            <a:off x="1905000" y="5657850"/>
            <a:ext cx="580263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Ill-posed question. Need assembly.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Shape 1241"/>
          <p:cNvSpPr txBox="1"/>
          <p:nvPr/>
        </p:nvSpPr>
        <p:spPr>
          <a:xfrm>
            <a:off x="1905000" y="6069330"/>
            <a:ext cx="6290733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>
              <a:buClr>
                <a:srgbClr val="990000"/>
              </a:buClr>
              <a:buSzPts val="1440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rbx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rbp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r9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(during first call to </a:t>
            </a:r>
            <a:r>
              <a:rPr lang="en-US" sz="24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Shape 124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Exercise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7" name="Shape 1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1224" y="1224777"/>
            <a:ext cx="2471173" cy="3912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Shape 1248"/>
          <p:cNvSpPr/>
          <p:nvPr/>
        </p:nvSpPr>
        <p:spPr>
          <a:xfrm>
            <a:off x="1973643" y="1149468"/>
            <a:ext cx="5977581" cy="174232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add5(long b0, long b1, long b2, long b3, long b4) {                                                                                     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b0+b1+b2+b3+b4; 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add10(long a0, long a1, long a2, long a3, long a4, long a5,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a6, long a7, long a8, long a9) {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add5(a0, a1, a2, a3, a4)+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add5(a5, a6, a7, a8, a9);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5258761" y="5089603"/>
            <a:ext cx="3089849" cy="1235593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add5: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%rsi, %rdi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%rdi, %rdx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addq    %rdx, %rcx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leaq    (%rcx,%r8), %rax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 sz="12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0" name="Shape 1250"/>
          <p:cNvSpPr/>
          <p:nvPr/>
        </p:nvSpPr>
        <p:spPr>
          <a:xfrm>
            <a:off x="1973643" y="3179640"/>
            <a:ext cx="3089849" cy="3103051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add10: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pushq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%r9,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movq    %rax, %rbx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movq    48(%rsp), %r8</a:t>
            </a:r>
            <a:endParaRPr/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40(%rsp), %rcx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32(%rsp), %rdx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24(%rsp), %rsi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movq    %rbp, %rdi</a:t>
            </a:r>
            <a:endParaRPr sz="1200" b="1">
              <a:solidFill>
                <a:srgbClr val="00B05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00B050"/>
                </a:solidFill>
                <a:latin typeface="Courier New"/>
                <a:ea typeface="Courier New"/>
                <a:cs typeface="Courier New"/>
                <a:sym typeface="Courier New"/>
              </a:rPr>
              <a:t>        call    add5</a:t>
            </a:r>
            <a:endParaRPr/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724747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sz="1200" b="1">
              <a:solidFill>
                <a:srgbClr val="72474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popq    %rbp</a:t>
            </a:r>
            <a:endParaRPr sz="12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sz="12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#1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6" name="Shape 1256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57" name="Shape 1257"/>
          <p:cNvCxnSpPr/>
          <p:nvPr/>
        </p:nvCxnSpPr>
        <p:spPr>
          <a:xfrm rot="10800000">
            <a:off x="8001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58" name="Shape 1258"/>
          <p:cNvSpPr/>
          <p:nvPr/>
        </p:nvSpPr>
        <p:spPr>
          <a:xfrm>
            <a:off x="8507414" y="25844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59" name="Shape 1259"/>
          <p:cNvSpPr/>
          <p:nvPr/>
        </p:nvSpPr>
        <p:spPr>
          <a:xfrm>
            <a:off x="7467600" y="1066801"/>
            <a:ext cx="236954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60" name="Shape 1260"/>
          <p:cNvSpPr/>
          <p:nvPr/>
        </p:nvSpPr>
        <p:spPr>
          <a:xfrm>
            <a:off x="6705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6705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62" name="Shape 1262"/>
          <p:cNvSpPr txBox="1"/>
          <p:nvPr/>
        </p:nvSpPr>
        <p:spPr>
          <a:xfrm>
            <a:off x="2532621" y="3788339"/>
            <a:ext cx="6301804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comes in register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need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%rdi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the call to incr.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should be put x, so we can use it after the call to incr?</a:t>
            </a:r>
            <a:endParaRPr/>
          </a:p>
        </p:txBody>
      </p:sp>
      <p:grpSp>
        <p:nvGrpSpPr>
          <p:cNvPr id="1263" name="Shape 1263"/>
          <p:cNvGrpSpPr/>
          <p:nvPr/>
        </p:nvGrpSpPr>
        <p:grpSpPr>
          <a:xfrm>
            <a:off x="3308431" y="1285204"/>
            <a:ext cx="1792147" cy="1353343"/>
            <a:chOff x="1784430" y="1285203"/>
            <a:chExt cx="1792147" cy="1353343"/>
          </a:xfrm>
        </p:grpSpPr>
        <p:sp>
          <p:nvSpPr>
            <p:cNvPr id="1264" name="Shape 1264"/>
            <p:cNvSpPr/>
            <p:nvPr/>
          </p:nvSpPr>
          <p:spPr>
            <a:xfrm>
              <a:off x="3125165" y="1285203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4200"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784430" y="2138354"/>
              <a:ext cx="451412" cy="500192"/>
            </a:xfrm>
            <a:prstGeom prst="ellipse">
              <a:avLst/>
            </a:prstGeom>
            <a:solidFill>
              <a:srgbClr val="FF2728">
                <a:alpha val="47843"/>
              </a:srgbClr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4200"/>
              </a:pPr>
              <a:endPara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1" name="Shape 1271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72" name="Shape 1272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273" name="Shape 1273"/>
          <p:cNvCxnSpPr/>
          <p:nvPr/>
        </p:nvCxnSpPr>
        <p:spPr>
          <a:xfrm rot="10800000">
            <a:off x="8001000" y="274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4" name="Shape 1274"/>
          <p:cNvSpPr/>
          <p:nvPr/>
        </p:nvSpPr>
        <p:spPr>
          <a:xfrm>
            <a:off x="8507414" y="25844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75" name="Shape 1275"/>
          <p:cNvSpPr/>
          <p:nvPr/>
        </p:nvSpPr>
        <p:spPr>
          <a:xfrm>
            <a:off x="7467600" y="1066801"/>
            <a:ext cx="243453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76" name="Shape 1276"/>
          <p:cNvSpPr/>
          <p:nvPr/>
        </p:nvSpPr>
        <p:spPr>
          <a:xfrm>
            <a:off x="6705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77" name="Shape 1277"/>
          <p:cNvSpPr/>
          <p:nvPr/>
        </p:nvSpPr>
        <p:spPr>
          <a:xfrm>
            <a:off x="6705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78" name="Shape 1278"/>
          <p:cNvCxnSpPr/>
          <p:nvPr/>
        </p:nvCxnSpPr>
        <p:spPr>
          <a:xfrm rot="10800000">
            <a:off x="8027987" y="57821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79" name="Shape 1279"/>
          <p:cNvSpPr/>
          <p:nvPr/>
        </p:nvSpPr>
        <p:spPr>
          <a:xfrm>
            <a:off x="8534401" y="55535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0" name="Shape 1280"/>
          <p:cNvSpPr/>
          <p:nvPr/>
        </p:nvSpPr>
        <p:spPr>
          <a:xfrm>
            <a:off x="7467600" y="3581401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81" name="Shape 1281"/>
          <p:cNvSpPr/>
          <p:nvPr/>
        </p:nvSpPr>
        <p:spPr>
          <a:xfrm>
            <a:off x="6705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6705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6705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Shape 1288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#3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7467600" y="1066801"/>
            <a:ext cx="248094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292" name="Shape 1292"/>
          <p:cNvSpPr/>
          <p:nvPr/>
        </p:nvSpPr>
        <p:spPr>
          <a:xfrm>
            <a:off x="6705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 </a:t>
            </a:r>
            <a:endParaRPr dirty="0"/>
          </a:p>
        </p:txBody>
      </p:sp>
      <p:sp>
        <p:nvSpPr>
          <p:cNvPr id="1293" name="Shape 1293"/>
          <p:cNvSpPr/>
          <p:nvPr/>
        </p:nvSpPr>
        <p:spPr>
          <a:xfrm>
            <a:off x="6705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4" name="Shape 1294"/>
          <p:cNvCxnSpPr/>
          <p:nvPr/>
        </p:nvCxnSpPr>
        <p:spPr>
          <a:xfrm rot="10800000">
            <a:off x="8027987" y="64071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5" name="Shape 1295"/>
          <p:cNvSpPr/>
          <p:nvPr/>
        </p:nvSpPr>
        <p:spPr>
          <a:xfrm>
            <a:off x="8534401" y="61785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7467600" y="3581401"/>
            <a:ext cx="275944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297" name="Shape 1297"/>
          <p:cNvSpPr/>
          <p:nvPr/>
        </p:nvSpPr>
        <p:spPr>
          <a:xfrm>
            <a:off x="6705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6705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299" name="Shape 1299"/>
          <p:cNvCxnSpPr/>
          <p:nvPr/>
        </p:nvCxnSpPr>
        <p:spPr>
          <a:xfrm rot="10800000">
            <a:off x="8001000" y="60198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0" name="Shape 1300"/>
          <p:cNvSpPr/>
          <p:nvPr/>
        </p:nvSpPr>
        <p:spPr>
          <a:xfrm>
            <a:off x="8507413" y="57912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01" name="Shape 1301"/>
          <p:cNvSpPr/>
          <p:nvPr/>
        </p:nvSpPr>
        <p:spPr>
          <a:xfrm>
            <a:off x="6705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302" name="Shape 1302"/>
          <p:cNvCxnSpPr/>
          <p:nvPr/>
        </p:nvCxnSpPr>
        <p:spPr>
          <a:xfrm rot="10800000">
            <a:off x="8027987" y="317235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3" name="Shape 1303"/>
          <p:cNvSpPr/>
          <p:nvPr/>
        </p:nvSpPr>
        <p:spPr>
          <a:xfrm>
            <a:off x="8534401" y="294375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6705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05" name="Shape 1305"/>
          <p:cNvSpPr/>
          <p:nvPr/>
        </p:nvSpPr>
        <p:spPr>
          <a:xfrm>
            <a:off x="6705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06" name="Shape 1306"/>
          <p:cNvSpPr/>
          <p:nvPr/>
        </p:nvSpPr>
        <p:spPr>
          <a:xfrm>
            <a:off x="6705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#4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2" name="Shape 1312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13" name="Shape 1313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14" name="Shape 1314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5" name="Shape 1315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6" name="Shape 1316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17" name="Shape 1317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18" name="Shape 1318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20" name="Shape 1320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21" name="Shape 1321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2" name="Shape 1322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23" name="Shape 1323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24" name="Shape 1324"/>
          <p:cNvSpPr txBox="1"/>
          <p:nvPr/>
        </p:nvSpPr>
        <p:spPr>
          <a:xfrm>
            <a:off x="6705600" y="4826644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#5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0" name="Shape 1330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33" name="Shape 1333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34" name="Shape 1334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5" name="Shape 1335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39" name="Shape 1339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40" name="Shape 1340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41" name="Shape 1341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2" name="Shape 1342"/>
          <p:cNvSpPr txBox="1"/>
          <p:nvPr/>
        </p:nvSpPr>
        <p:spPr>
          <a:xfrm>
            <a:off x="6705600" y="4826644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saved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callee saved register.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Shape 1347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#6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%rbx, %rax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49" name="Shape 1349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x+v2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50" name="Shape 1350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51" name="Shape 1351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52" name="Shape 1352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3" name="Shape 1353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54" name="Shape 1354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56" name="Shape 1356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357" name="Shape 1357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8" name="Shape 1358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359" name="Shape 1359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60" name="Shape 1360"/>
          <p:cNvSpPr txBox="1"/>
          <p:nvPr/>
        </p:nvSpPr>
        <p:spPr>
          <a:xfrm>
            <a:off x="6546850" y="4699322"/>
            <a:ext cx="39751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Is safe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9631-06DA-26F2-09A1-ECEE9F00B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convention in this class, we draw the </a:t>
            </a:r>
            <a:br>
              <a:rPr lang="en-US" dirty="0"/>
            </a:br>
            <a:r>
              <a:rPr lang="en-US" dirty="0"/>
              <a:t>x86-64 stack “upside down”!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7CE0D-EC5C-9A44-961A-F5858098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stack grows down towards</a:t>
            </a:r>
            <a:br>
              <a:rPr lang="en-US" dirty="0"/>
            </a:br>
            <a:r>
              <a:rPr lang="en-US" dirty="0"/>
              <a:t>lower addresses.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still “last-in-first-out”</a:t>
            </a:r>
            <a:br>
              <a:rPr lang="en-US" dirty="0"/>
            </a:br>
            <a:r>
              <a:rPr lang="en-US" dirty="0"/>
              <a:t>but we show the it growing down</a:t>
            </a:r>
            <a:br>
              <a:rPr lang="en-US" dirty="0"/>
            </a:br>
            <a:r>
              <a:rPr lang="en-US" dirty="0"/>
              <a:t>rather than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29123-DA4C-CFAF-605C-90E4878E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11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4CD483-9896-1167-9160-FDA16F29F6FF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A6DF1D-12FF-EA50-E608-CB144E2E12CF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1660A16-E26C-63EB-2090-4A7D5FC83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60773"/>
              </p:ext>
            </p:extLst>
          </p:nvPr>
        </p:nvGraphicFramePr>
        <p:xfrm>
          <a:off x="9349865" y="1819241"/>
          <a:ext cx="240763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BE3ABF8-2FE1-9809-C779-2F97D50AE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13717"/>
              </p:ext>
            </p:extLst>
          </p:nvPr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2B34E5-FB48-6FBA-FEEF-8C5BD8C94C8E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DCE2503-50C8-B541-79E9-C52EC217E88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7AE964-BF68-080D-63BC-0974EE789B4A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4F59BB-037E-7C7C-33E9-1B9ED97ACAB6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CB86055-BB33-AE16-A1D2-FA3BA31C6D3E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789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#7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66" name="Shape 1366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addq    $16, %rsp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67" name="Shape 1367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68" name="Shape 1368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69" name="Shape 1369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70" name="Shape 1370"/>
          <p:cNvCxnSpPr/>
          <p:nvPr/>
        </p:nvCxnSpPr>
        <p:spPr>
          <a:xfrm rot="10800000">
            <a:off x="8027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1" name="Shape 1371"/>
          <p:cNvSpPr/>
          <p:nvPr/>
        </p:nvSpPr>
        <p:spPr>
          <a:xfrm>
            <a:off x="8534401" y="2798726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72" name="Shape 1372"/>
          <p:cNvSpPr/>
          <p:nvPr/>
        </p:nvSpPr>
        <p:spPr>
          <a:xfrm>
            <a:off x="7467601" y="838201"/>
            <a:ext cx="16905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74" name="Shape 1374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76" name="Shape 1376"/>
          <p:cNvSpPr txBox="1"/>
          <p:nvPr/>
        </p:nvSpPr>
        <p:spPr>
          <a:xfrm>
            <a:off x="6705600" y="4826643"/>
            <a:ext cx="397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Return result in </a:t>
            </a:r>
            <a:r>
              <a:rPr lang="en-US" sz="28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%rax</a:t>
            </a:r>
            <a:endParaRPr sz="2800"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Shape 138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#8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2" name="Shape 1382"/>
          <p:cNvSpPr/>
          <p:nvPr/>
        </p:nvSpPr>
        <p:spPr>
          <a:xfrm>
            <a:off x="1905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popq 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383" name="Shape 1383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b="1">
                <a:solidFill>
                  <a:srgbClr val="FE7070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85" name="Shape 1385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86" name="Shape 1386"/>
          <p:cNvCxnSpPr/>
          <p:nvPr/>
        </p:nvCxnSpPr>
        <p:spPr>
          <a:xfrm rot="10800000">
            <a:off x="8027987" y="3027325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7" name="Shape 1387"/>
          <p:cNvSpPr/>
          <p:nvPr/>
        </p:nvSpPr>
        <p:spPr>
          <a:xfrm>
            <a:off x="8534401" y="2798726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88" name="Shape 1388"/>
          <p:cNvSpPr/>
          <p:nvPr/>
        </p:nvSpPr>
        <p:spPr>
          <a:xfrm>
            <a:off x="7467600" y="838201"/>
            <a:ext cx="235102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/>
          </a:p>
        </p:txBody>
      </p:sp>
      <p:sp>
        <p:nvSpPr>
          <p:cNvPr id="1389" name="Shape 1389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1" name="Shape 1391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2" name="Shape 1392"/>
          <p:cNvSpPr/>
          <p:nvPr/>
        </p:nvSpPr>
        <p:spPr>
          <a:xfrm>
            <a:off x="6705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93" name="Shape 1393"/>
          <p:cNvSpPr/>
          <p:nvPr/>
        </p:nvSpPr>
        <p:spPr>
          <a:xfrm>
            <a:off x="6705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394" name="Shape 1394"/>
          <p:cNvCxnSpPr/>
          <p:nvPr/>
        </p:nvCxnSpPr>
        <p:spPr>
          <a:xfrm rot="10800000">
            <a:off x="8027987" y="5655123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5" name="Shape 1395"/>
          <p:cNvSpPr/>
          <p:nvPr/>
        </p:nvSpPr>
        <p:spPr>
          <a:xfrm>
            <a:off x="8534401" y="5426524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96" name="Shape 1396"/>
          <p:cNvSpPr/>
          <p:nvPr/>
        </p:nvSpPr>
        <p:spPr>
          <a:xfrm>
            <a:off x="6705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6705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6705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99" name="Shape 1399"/>
          <p:cNvSpPr/>
          <p:nvPr/>
        </p:nvSpPr>
        <p:spPr>
          <a:xfrm>
            <a:off x="7467600" y="3974941"/>
            <a:ext cx="221958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Callee-Saved Example #2</a:t>
            </a:r>
            <a:endParaRPr sz="36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5" name="Shape 1405"/>
          <p:cNvSpPr/>
          <p:nvPr/>
        </p:nvSpPr>
        <p:spPr>
          <a:xfrm>
            <a:off x="1905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call_incr2: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subq    $16, %rsp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$15213, 8(%rsp)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$3000, %esi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leaq    8(%rsp),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incr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addq    $16, %rsp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ret</a:t>
            </a: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1905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call_incr2(long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v1 = 15213;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long v2 = incr(&amp;v1, 3000);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x+v2;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cxnSp>
        <p:nvCxnSpPr>
          <p:cNvPr id="1407" name="Shape 1407"/>
          <p:cNvCxnSpPr/>
          <p:nvPr/>
        </p:nvCxnSpPr>
        <p:spPr>
          <a:xfrm rot="10800000">
            <a:off x="80010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08" name="Shape 1408"/>
          <p:cNvSpPr/>
          <p:nvPr/>
        </p:nvSpPr>
        <p:spPr>
          <a:xfrm>
            <a:off x="8507414" y="57848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09" name="Shape 1409"/>
          <p:cNvSpPr/>
          <p:nvPr/>
        </p:nvSpPr>
        <p:spPr>
          <a:xfrm>
            <a:off x="7467600" y="4267201"/>
            <a:ext cx="290797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Pre-return Stack Structure</a:t>
            </a:r>
            <a:endParaRPr dirty="0"/>
          </a:p>
        </p:txBody>
      </p:sp>
      <p:sp>
        <p:nvSpPr>
          <p:cNvPr id="1410" name="Shape 1410"/>
          <p:cNvSpPr/>
          <p:nvPr/>
        </p:nvSpPr>
        <p:spPr>
          <a:xfrm>
            <a:off x="6705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1" name="Shape 1411"/>
          <p:cNvSpPr/>
          <p:nvPr/>
        </p:nvSpPr>
        <p:spPr>
          <a:xfrm>
            <a:off x="6705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12" name="Shape 1412"/>
          <p:cNvSpPr/>
          <p:nvPr/>
        </p:nvSpPr>
        <p:spPr>
          <a:xfrm>
            <a:off x="6705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413" name="Shape 1413"/>
          <p:cNvSpPr/>
          <p:nvPr/>
        </p:nvSpPr>
        <p:spPr>
          <a:xfrm>
            <a:off x="6705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14" name="Shape 1414"/>
          <p:cNvCxnSpPr/>
          <p:nvPr/>
        </p:nvCxnSpPr>
        <p:spPr>
          <a:xfrm rot="10800000">
            <a:off x="8027987" y="366395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5" name="Shape 1415"/>
          <p:cNvSpPr/>
          <p:nvPr/>
        </p:nvSpPr>
        <p:spPr>
          <a:xfrm>
            <a:off x="8534401" y="343535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16" name="Shape 1416"/>
          <p:cNvSpPr/>
          <p:nvPr/>
        </p:nvSpPr>
        <p:spPr>
          <a:xfrm>
            <a:off x="7467600" y="838201"/>
            <a:ext cx="280856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sp>
        <p:nvSpPr>
          <p:cNvPr id="1417" name="Shape 1417"/>
          <p:cNvSpPr/>
          <p:nvPr/>
        </p:nvSpPr>
        <p:spPr>
          <a:xfrm>
            <a:off x="6705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6705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419" name="Shape 1419"/>
          <p:cNvCxnSpPr/>
          <p:nvPr/>
        </p:nvCxnSpPr>
        <p:spPr>
          <a:xfrm rot="10800000">
            <a:off x="8001000" y="3276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20" name="Shape 1420"/>
          <p:cNvSpPr/>
          <p:nvPr/>
        </p:nvSpPr>
        <p:spPr>
          <a:xfrm>
            <a:off x="8507413" y="304800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421" name="Shape 1421"/>
          <p:cNvSpPr/>
          <p:nvPr/>
        </p:nvSpPr>
        <p:spPr>
          <a:xfrm>
            <a:off x="6705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BC1E-53B9-271B-5DBF-29C70DFD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0937-F731-9DD5-A46D-D00FCE67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convention in this class, we draw the </a:t>
            </a:r>
            <a:br>
              <a:rPr lang="en-US" dirty="0"/>
            </a:br>
            <a:r>
              <a:rPr lang="en-US" dirty="0"/>
              <a:t>x86-64 stack “upside down”!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7B292-2B0E-150B-C5E3-A67379F7A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stack grows down towards</a:t>
            </a:r>
            <a:br>
              <a:rPr lang="en-US" dirty="0"/>
            </a:br>
            <a:r>
              <a:rPr lang="en-US" dirty="0"/>
              <a:t>lower addresses.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elements puts them</a:t>
            </a:r>
            <a:br>
              <a:rPr lang="en-US" dirty="0"/>
            </a:br>
            <a:r>
              <a:rPr lang="en-US" dirty="0"/>
              <a:t>on top of the stack (but we show this</a:t>
            </a:r>
            <a:br>
              <a:rPr lang="en-US" dirty="0"/>
            </a:br>
            <a:r>
              <a:rPr lang="en-US" dirty="0"/>
              <a:t>upside down).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F0699-B1E4-8C62-D411-A7F014A4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12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523D4-3359-D048-4F86-AE4EC1E479C9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D85CF0-9B6A-9F0E-4A12-FB8CFD2C7D5D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0F839F2-955C-BFCD-0FC8-0C1B16A16909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61048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6FBBB5-0390-6E03-D171-C8F0ED0301B0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1D2EA8-8AD5-DEAF-5F2B-264C5FAD6768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35D843-8052-2F24-AFF7-4612ECCF846B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FF0B0-564B-5777-2722-E9A9A31B8C1B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9B732C-705A-4BEE-9A7E-475066DB9C31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CA637B8-2123-61DB-BE08-FE5BD4D54730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4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C1C49-7BA7-2122-32D5-E0A554E7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B81C-5D73-76CF-09C7-EDDF1600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convention in this class, we draw the </a:t>
            </a:r>
            <a:br>
              <a:rPr lang="en-US" dirty="0"/>
            </a:br>
            <a:r>
              <a:rPr lang="en-US" dirty="0"/>
              <a:t>x86-64 stack “upside down”!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E68EB-AD74-4409-6536-8EED3B0E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stack grows down towards</a:t>
            </a:r>
            <a:br>
              <a:rPr lang="en-US" dirty="0"/>
            </a:br>
            <a:r>
              <a:rPr lang="en-US" dirty="0"/>
              <a:t>lower addresses.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elements puts them</a:t>
            </a:r>
            <a:br>
              <a:rPr lang="en-US" dirty="0"/>
            </a:br>
            <a:r>
              <a:rPr lang="en-US" dirty="0"/>
              <a:t>on top of the stack (but we show this</a:t>
            </a:r>
            <a:br>
              <a:rPr lang="en-US" dirty="0"/>
            </a:br>
            <a:r>
              <a:rPr lang="en-US" dirty="0"/>
              <a:t>upside down).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Popping is different than removing</a:t>
            </a:r>
            <a:br>
              <a:rPr lang="en-US" dirty="0"/>
            </a:br>
            <a:r>
              <a:rPr lang="en-US" dirty="0"/>
              <a:t>the element! Let’s look at the instructions</a:t>
            </a:r>
            <a:br>
              <a:rPr lang="en-US" dirty="0"/>
            </a:br>
            <a:r>
              <a:rPr lang="en-US" dirty="0"/>
              <a:t>and examples.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19957-BB6C-58CD-C1B2-EE8FDC0A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DEC104-6D67-5E0E-33E8-421F515411DC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0DE016-4A29-59FC-8395-FD2FE310C1B0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D66C675-4455-685B-8BA9-90531E04E7A0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61048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7A19A03-B374-F3A6-2920-BF558B544FCE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12F797-BFAD-4B37-A1F8-013B92572AD2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F1C5D8C-760D-01D6-FA70-A717A6D1980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D5EDE-DE4E-77B6-A24A-060F614CB76C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2F2686-5277-88DF-D28B-91BF94929786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8D7494-1F95-012E-C313-1F6D1184BF47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03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78072-7A16-CCA0-F011-1B15DBEB5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C592-08E9-9986-AB39-3697F310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9EBF-DC53-0030-7607-8FFAE249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Decrement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Write operand into the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AA7D2-3900-8585-07F3-426494C1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14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488D48-3A16-8B01-F212-665CEE61CC7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0EA580-C592-A1C7-5EE6-1B6AB86FB963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B5D7523-27EE-BF1E-045C-AC3120F6D86C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6FCFDB6-F369-80AE-BE08-F46054CB8C32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E9569DB-D71E-3186-7DDE-119F3D9395FB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A8EAEC6-58C7-E21C-C4E6-C2D3256A4B6A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4DC73C-AE08-0837-0B52-47CF09F98808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801DEF-9FA2-C60B-DFEB-CCD9F1EA966B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8B47D9-AA51-39F7-B073-BA722998D7B8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17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96C50-D1AB-3459-6366-B8465783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108-FFA4-D28E-AD38-4CD77A75A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DBDEB-0F7E-E866-A605-15B76AF5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Decrement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Write operand into the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142D-8442-7D5B-47B5-1D3CB51C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503FCF-566E-2FDD-9023-0D5C8CAA15D2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1D91E0-E684-2DE9-85A1-A1FD0C650F6A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9AEE533-2E38-0C4A-07EB-35321F8CC71C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FDB910-0579-70C7-A1C6-DFA9EAD8BFFB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FC43EF-5E11-FEA9-7EBE-5B7E5858CEFE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495B586-6597-36E7-C6FA-ACD4490EA5B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5F3872-F54C-3449-1502-C55E811AEE6C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5F1CD96-A42D-0E9C-E9F5-ADF8BC419164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4D2BCB1-4AA4-E045-9042-B24F34E47784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684852-02B6-6A77-AA8D-622BDD2ED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745808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rbp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016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0800-571B-FAEF-80BF-2A9CB55C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577B-425B-FCD5-108D-54079EE3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3BB1E-6967-3E22-BA31-41809936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Decrement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Write operand into the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A6803-8777-44F1-6583-19562045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16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8CB107-2B00-B7A1-2D13-4399A47E43D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BDF2AB-6478-C2AC-BEFD-BCA1C90B9A47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35F6B76-6906-D8F2-590F-648F41012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18705"/>
              </p:ext>
            </p:extLst>
          </p:nvPr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3E3AF5F-DB6D-9104-1DB6-A37593F9B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30846"/>
              </p:ext>
            </p:extLst>
          </p:nvPr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DD1311-0059-6346-17CF-E65CEDFE73A0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F26B3A-CAE4-BEE6-8CFB-0797C5BF4A0F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EA1185-7DAC-645F-4301-D66C8836B231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5ED925-D776-2E0E-0540-61124532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45301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rbp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193F0-F4F2-B2A0-04A8-60E15565FF75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466F57-13E9-9642-5F64-BC3FF9CC0A91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9890C-227A-77E4-ABDD-2FE99235A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1824-D18F-4BCC-DCD3-A2DF279C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F87E-BBE2-FB16-E26E-55DD8EF55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 err="1">
                <a:cs typeface="Consolas" panose="020B0609020204030204" pitchFamily="49" charset="0"/>
              </a:rPr>
              <a:t>Src</a:t>
            </a:r>
            <a:endParaRPr lang="en-US" i="1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Decrement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Write operand into the address</a:t>
            </a:r>
            <a:br>
              <a:rPr lang="en-US" b="1" dirty="0">
                <a:cs typeface="Consolas" panose="020B0609020204030204" pitchFamily="49" charset="0"/>
              </a:rPr>
            </a:br>
            <a:r>
              <a:rPr lang="en-US" b="1" dirty="0">
                <a:cs typeface="Consolas" panose="020B0609020204030204" pitchFamily="49" charset="0"/>
              </a:rPr>
              <a:t>given by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6DD4-B6A5-DC88-E136-BF20CE07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17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144A1B-1592-3834-FF77-FDF9196DD92B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66024-A16C-86FF-823E-9C21904C3A1C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CE88FB5B-69FD-6E9B-02E8-48AA4C7A3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11610"/>
              </p:ext>
            </p:extLst>
          </p:nvPr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F332820-4367-3CC1-8ED4-E388458CECE7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E8423A-807B-8C01-587A-8CAB7C565A37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3039BD-AD1B-5F99-876C-1EF43A3E0EEE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5A7312-B7F0-8B93-B940-02443B79814D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9B139F-A9FE-56FB-D1B6-34CB1F4E1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708530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rbp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04A69D-6E91-B402-F6FF-1855528AB89F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82E952-2130-97D0-4B95-32C8DFB7B053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"/>
              </a:rPr>
              <a:t>rsp</a:t>
            </a:r>
            <a:endParaRPr lang="en-US" sz="1800" b="0" dirty="0">
              <a:solidFill>
                <a:schemeClr val="tx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1033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BAA4E-5E14-4CEC-691C-F1807D74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74A65-5CDF-853E-4D76-00B3A8739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E574-73D2-EB3B-6ED8-278EA359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Read operand given by address</a:t>
            </a:r>
            <a:br>
              <a:rPr lang="en-US" dirty="0"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0CBB-6B05-2F5B-D784-4C6E1EC4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18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C38357-E769-ADFB-E921-823C13645ACB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1B20F7-7019-370E-798A-6894C227C5EB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803ABEE-D616-4350-2D82-45503E5A3775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10621A-54B6-2220-9541-1ED4BEFDE9F7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E36467-789F-2F18-9BC3-F7B44FB111A5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036E849-870B-828F-F181-04552E671A4C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25A75B-E367-BDFC-D246-DC3A37C19479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65D972-BD77-285A-9979-503225E2339B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11C152-0B42-DB80-E18E-D2BB7B2E8434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0B333-33AF-6904-D3B5-210D1B324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7BBD-2653-5D6F-497D-792BCEC70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A7C5B-264E-37D4-5821-3B8F2271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Read from address 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FC535-AB94-274E-3D27-BE32ED66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19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B488C5-6203-73AF-D6B7-478A1623918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7E3760-A4C1-9663-0273-5AF860E00002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962EBB3A-823D-29F2-9EE3-7B139636DC62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D0275FB1-C934-813F-F98C-895B5E72012B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9390E9-D3C8-BB60-C3ED-9CFB729FB74E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BDD4AB-C1E9-B0ED-C281-27B49FBDC3FE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657AF0-1EE6-2610-D703-E924569CAD23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A82E11B-D9C5-6BD0-71BF-CD5746355906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32A9D75-C88B-02CE-76B4-2E838EFF8F79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1F52A8-BB5B-54BC-3EF9-5C44B2681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81834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27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4B94-F179-926D-D407-E115CC10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9E2B1-264E-B6A9-F0F2-471CF2B8C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Activities are posted on the website (we might not have time today but you can review them after class)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procedures.pdf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tar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xf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cd machine-procedures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83EBD-F34F-28C2-29E3-7636F5BE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5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4181-5C9A-B58B-766F-D9071B32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B538-9F5F-36A5-5E09-CA3431B0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DB2B-65EE-06C1-8610-2087B6794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Read from address given by %</a:t>
            </a:r>
            <a:r>
              <a:rPr lang="en-US" b="1" dirty="0" err="1">
                <a:cs typeface="Consolas" panose="020B0609020204030204" pitchFamily="49" charset="0"/>
              </a:rPr>
              <a:t>rsp</a:t>
            </a:r>
            <a:r>
              <a:rPr lang="en-US" b="1" dirty="0">
                <a:cs typeface="Consolas" panose="020B0609020204030204" pitchFamily="49" charset="0"/>
              </a:rPr>
              <a:t> </a:t>
            </a:r>
            <a:br>
              <a:rPr lang="en-US" b="1" dirty="0">
                <a:cs typeface="Consolas" panose="020B0609020204030204" pitchFamily="49" charset="0"/>
              </a:rPr>
            </a:br>
            <a:r>
              <a:rPr lang="en-US" b="1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Increment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by 8 bytes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E1DDC-D6AB-BD24-BCB4-6AD5674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20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084758-228C-CBF0-8E82-D7937F67E485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EAB870-6C4B-FD4D-108B-8671CD90177D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F9B8E25-6BD0-2DDD-47B4-6DC234A47852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16CBEF06-9D71-84D0-D2B8-9D03E8B2A34D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BAC53C-A381-E4E9-D8D5-956114E4A47D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FE74E4-7FD2-1735-0AFF-438BFC933883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98A026-B6C6-E4CD-5A40-230B1D508D2C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D7FCFE-8CA0-6B6E-AA8B-8BE55B6B2608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76CCFA0-6C29-F067-9DFE-3436EE75F28D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20FDA0-AB51-096A-FD97-4A60EF210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23481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32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30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39006-7ADD-A032-5EDB-E99DFCB0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9167-3E71-A3E9-1818-B3B27037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Popping stack data with 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16D8-11E0-8050-9702-C95EF7D95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i="1" dirty="0">
                <a:cs typeface="Consolas" panose="020B0609020204030204" pitchFamily="49" charset="0"/>
              </a:rPr>
              <a:t>Dest</a:t>
            </a:r>
          </a:p>
          <a:p>
            <a:pPr marL="0" indent="0">
              <a:buNone/>
            </a:pPr>
            <a:endParaRPr lang="en-US" i="1" dirty="0">
              <a:cs typeface="Consolas" panose="020B06090202040302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onsolas" panose="020B0609020204030204" pitchFamily="49" charset="0"/>
              </a:rPr>
              <a:t>Read from address given by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cs typeface="Consolas" panose="020B0609020204030204" pitchFamily="49" charset="0"/>
              </a:rPr>
              <a:t>and store in operand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cs typeface="Consolas" panose="020B0609020204030204" pitchFamily="49" charset="0"/>
              </a:rPr>
              <a:t>Increment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b="1" dirty="0">
                <a:cs typeface="Consolas" panose="020B0609020204030204" pitchFamily="49" charset="0"/>
              </a:rPr>
              <a:t>by 8 bytes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Example: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A66A0-BA80-22B9-45EC-F45BDA8F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21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552C88-2794-FBEF-A1EA-59E35CDE52EE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D08EF-9C01-5164-A92A-A3B6E7E9F2EA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BF44654-93A0-A20D-3AD6-E106974F9115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30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027467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0330A53-314D-373A-7E82-FD832CC3624F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9E3DA3-71D9-3AE9-A01A-6056819A1C80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218F92F-ED63-EFE7-2D57-4B1129129CB6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Higher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1C335A-042A-51DF-3959-85A88CAE6FF4}"/>
              </a:ext>
            </a:extLst>
          </p:cNvPr>
          <p:cNvSpPr txBox="1"/>
          <p:nvPr/>
        </p:nvSpPr>
        <p:spPr>
          <a:xfrm>
            <a:off x="9431595" y="1322068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8FA925-2648-4419-49EA-8C516A604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41021"/>
              </p:ext>
            </p:extLst>
          </p:nvPr>
        </p:nvGraphicFramePr>
        <p:xfrm>
          <a:off x="3327085" y="4790824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sz="1900" b="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sz="19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32538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260EF9-31B0-EB76-0B08-6C63321752DF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8B8A65D-3381-6DB6-3C8F-6AEE618681E1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64C5B-7849-DDB8-5D1A-DBD7BEE88E3E}"/>
              </a:ext>
            </a:extLst>
          </p:cNvPr>
          <p:cNvSpPr txBox="1"/>
          <p:nvPr/>
        </p:nvSpPr>
        <p:spPr>
          <a:xfrm>
            <a:off x="6685129" y="4982765"/>
            <a:ext cx="5072366" cy="1384995"/>
          </a:xfrm>
          <a:prstGeom prst="rect">
            <a:avLst/>
          </a:prstGeom>
          <a:solidFill>
            <a:srgbClr val="EEE8F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Note:</a:t>
            </a:r>
          </a:p>
          <a:p>
            <a:r>
              <a:rPr lang="en-US" sz="2800" dirty="0"/>
              <a:t>Value is</a:t>
            </a:r>
            <a:r>
              <a:rPr lang="en-US" sz="2800" b="1" dirty="0"/>
              <a:t> copied </a:t>
            </a:r>
            <a:r>
              <a:rPr lang="en-US" sz="2800" dirty="0"/>
              <a:t>into </a:t>
            </a:r>
            <a:r>
              <a:rPr lang="en-US" sz="2800" i="1" dirty="0"/>
              <a:t>Dest</a:t>
            </a:r>
            <a:r>
              <a:rPr lang="en-US" sz="2800" dirty="0"/>
              <a:t>, it is still in memory at old %</a:t>
            </a:r>
            <a:r>
              <a:rPr lang="en-US" sz="2800" dirty="0" err="1"/>
              <a:t>rsp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609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AD87-BFF3-E55D-1145-5EEB1E66B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BFCD-57E9-8562-ACA4-4DA0D189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Pushing and popping stack data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7D3D3-B58C-A2CC-5AAC-1D0B3F237C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pushq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is equivalent to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>
              <a:cs typeface="Consolas" panose="020B0609020204030204" pitchFamily="49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18551-B434-BF5E-0D8B-2913426A8B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popq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is equivalent to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br>
              <a:rPr lang="en-US" dirty="0">
                <a:cs typeface="Consolas" panose="020B0609020204030204" pitchFamily="49" charset="0"/>
              </a:rPr>
            </a:br>
            <a:endParaRPr lang="en-US" dirty="0"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48B5-5620-0E35-9B85-345848E4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A5884-6394-095D-96BD-11A7DCB77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146B-E5E7-086E-CFD4-8EB7623C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95101-E4FD-17B2-4189-F14CC1DE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1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0C7BD45-0DF1-BDD5-CE9D-51972D2AD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039C-2255-B7BF-8339-8AAAA62C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Poll: </a:t>
            </a:r>
            <a:r>
              <a:rPr lang="en-US" dirty="0"/>
              <a:t>Who read the textbook?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7A671-A1F0-FFB0-A3C1-EC9AF58E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3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of the following is equivalent </a:t>
            </a:r>
            <a:br>
              <a:rPr lang="en-US" dirty="0"/>
            </a:br>
            <a:r>
              <a:rPr lang="en-US" dirty="0"/>
              <a:t>to a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/>
              <a:t>instruction: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8C8BF-973A-33A7-652A-DDFDA91D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40EEA-014C-F399-5F53-3F6A6886C82F}"/>
              </a:ext>
            </a:extLst>
          </p:cNvPr>
          <p:cNvSpPr txBox="1"/>
          <p:nvPr/>
        </p:nvSpPr>
        <p:spPr>
          <a:xfrm>
            <a:off x="838200" y="2736502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[1]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), %rip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0A445-21B2-16A0-FEE8-91393B4F7E26}"/>
              </a:ext>
            </a:extLst>
          </p:cNvPr>
          <p:cNvSpPr txBox="1"/>
          <p:nvPr/>
        </p:nvSpPr>
        <p:spPr>
          <a:xfrm>
            <a:off x="3938238" y="2884168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[2]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), %rip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172912-0A8A-A920-26E5-BE63C57028A7}"/>
              </a:ext>
            </a:extLst>
          </p:cNvPr>
          <p:cNvSpPr txBox="1"/>
          <p:nvPr/>
        </p:nvSpPr>
        <p:spPr>
          <a:xfrm>
            <a:off x="7038276" y="4764509"/>
            <a:ext cx="1552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[5]</a:t>
            </a:r>
          </a:p>
          <a:p>
            <a:pPr marL="0" indent="0">
              <a:buNone/>
            </a:pPr>
            <a:r>
              <a:rPr lang="en-US" sz="2000" dirty="0">
                <a:latin typeface=""/>
              </a:rPr>
              <a:t>I don’t know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B074C2-3A03-D656-88A8-A47FCCA0DD11}"/>
              </a:ext>
            </a:extLst>
          </p:cNvPr>
          <p:cNvSpPr txBox="1"/>
          <p:nvPr/>
        </p:nvSpPr>
        <p:spPr>
          <a:xfrm>
            <a:off x="838200" y="4456732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[3]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subq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%rip,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F409A-63A9-239A-D655-319CF6EB2D2B}"/>
              </a:ext>
            </a:extLst>
          </p:cNvPr>
          <p:cNvSpPr txBox="1"/>
          <p:nvPr/>
        </p:nvSpPr>
        <p:spPr>
          <a:xfrm>
            <a:off x="3938238" y="4530565"/>
            <a:ext cx="25827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"/>
              </a:rPr>
              <a:t>[4]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$8, 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movq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%rip, (%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5" name="TextBox 14">
            <a:hlinkClick r:id="rId2"/>
            <a:extLst>
              <a:ext uri="{FF2B5EF4-FFF2-40B4-BE49-F238E27FC236}">
                <a16:creationId xmlns:a16="http://schemas.microsoft.com/office/drawing/2014/main" id="{9A6F35A2-6BCF-BC17-73B3-932EBF73161D}"/>
              </a:ext>
            </a:extLst>
          </p:cNvPr>
          <p:cNvSpPr txBox="1"/>
          <p:nvPr/>
        </p:nvSpPr>
        <p:spPr>
          <a:xfrm>
            <a:off x="7745919" y="1411050"/>
            <a:ext cx="291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tinyurl.com</a:t>
            </a:r>
            <a:r>
              <a:rPr lang="en-US" dirty="0"/>
              <a:t>/213-ret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E179867-9101-F9DD-3AB9-2E40BAB7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56" y="1905441"/>
            <a:ext cx="2582758" cy="25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6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5FEC3-5053-CC2E-3C62-E1B9EC3C1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1F3-8C1F-0F6F-8F0C-3A434653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9DBC-7AC0-0AD0-6D65-321AEFF2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7EE27-CF3F-7DB8-A9F1-C3465D4A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C19D1-4ABF-B713-C259-D7EC74F8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B11B-3593-35E5-3EFE-55A744B5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FA6C-A572-897A-A138-B96A304F9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b="1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BB791-3A23-6D58-29F1-A58DD020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7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F804F-2526-3B7E-598F-B75E43BA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0A7-7228-EDC2-DDF5-9F83116A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ABD7DDD-ECD3-E4BE-CED4-9DE035DB72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Passing control</a:t>
            </a:r>
          </a:p>
          <a:p>
            <a:r>
              <a:rPr lang="en-US" dirty="0"/>
              <a:t>Passing data</a:t>
            </a:r>
          </a:p>
          <a:p>
            <a:r>
              <a:rPr lang="en-US" dirty="0"/>
              <a:t>Managing local data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F07739C-F90E-B38F-711A-67EE9221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FA31DD-707C-2A67-5739-87429C3CB48B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E76B4E-EFB3-1764-BAAB-1B65DC5B0FF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E35AEB-64EF-3785-6E4A-2126AC11DC7E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3E5FDE-4599-06B9-459C-3E782D671EB3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3079D2-A128-DC0B-B3FE-724E18C5358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EAF31D-2391-FCF0-8D8A-F909C2DADF62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125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0D1D-5561-B272-071D-54E52E501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391B-0AD2-2998-D5AC-A58B92EF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Control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9E25A06-956F-7EEB-34FF-61E5D02EB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stop execution of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 to execute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return to caller and continue execution.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984DC2-18DA-C3B4-118B-BC5F3DF3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396A4-1071-D91D-EF66-AF2D0ECD7C49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0AEF56-26DD-6F29-D93D-3EB764B6F86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9DEBAC-8A19-31E0-DC7E-6279F3D8926D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A39BC5-97DE-3199-8DCA-27F266A577FD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CE33EC-9565-FA86-2B18-88B26B98C199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88403A-D479-5597-6335-E35EB5ED2E82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231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D670D-7485-AE24-79B4-CDB289E49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509F-F656-BA74-C727-429E02B3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Control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FEE7F17-0233-DB2A-F784-8716A47F04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stop execution of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 to execute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return to caller and continue execution.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8A3FC0C-4CA4-6B04-F907-FF3E5EE2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60009-C238-9972-0DFA-47C790D8981E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59BF7D-8168-20DB-B0F3-4F26872A10E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06E266-D26E-EF9D-8B26-E3D5C55CECF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9DBAB-F6A6-4388-A032-47BFEC847A11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B3BD68-541C-BD93-FD76-57109B8BB77D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43AD17-0275-3A20-EB09-58CE9893689C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89D06907-5DBF-2C49-984F-4BCD71D360D7}"/>
              </a:ext>
            </a:extLst>
          </p:cNvPr>
          <p:cNvCxnSpPr>
            <a:cxnSpLocks/>
          </p:cNvCxnSpPr>
          <p:nvPr/>
        </p:nvCxnSpPr>
        <p:spPr>
          <a:xfrm flipH="1">
            <a:off x="1320811" y="3115443"/>
            <a:ext cx="3135417" cy="1699740"/>
          </a:xfrm>
          <a:prstGeom prst="curvedConnector5">
            <a:avLst>
              <a:gd name="adj1" fmla="val -7291"/>
              <a:gd name="adj2" fmla="val 50000"/>
              <a:gd name="adj3" fmla="val 10729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C9FA-F8EC-9043-9DAE-8F16EC8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we need to review from last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34B58-E3E8-75D9-FCE1-19C97933F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x86 program’s view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CCEA5-0B8D-52B9-B604-04DCE0B6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4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FE88-F1D4-C569-4171-E56B820A2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3280-298F-5AE3-558E-19FF1115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Control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1878F24-5236-C5CC-4A58-C129200B1D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stop execution of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 to execute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return to caller and continue execution.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31BF3C-B77E-FA2B-F7FD-8FB34727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7F7348-A603-EC6C-2712-7DD519BE50B2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138574-3FA3-98DF-FD5C-F2E084327DA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A2D81E-56D1-4568-8ADA-2EA825D1D278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EF8316-7495-1DBF-7EBE-FF50A8764AAC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D85CE-F90F-4CED-800F-AF5FAD4D34C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960649E-4E68-743F-8614-C124F3385A58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3565140-B70E-A4D3-26EF-D26BD7B58690}"/>
              </a:ext>
            </a:extLst>
          </p:cNvPr>
          <p:cNvCxnSpPr>
            <a:cxnSpLocks/>
          </p:cNvCxnSpPr>
          <p:nvPr/>
        </p:nvCxnSpPr>
        <p:spPr>
          <a:xfrm flipH="1">
            <a:off x="1320811" y="3115443"/>
            <a:ext cx="3135417" cy="1699740"/>
          </a:xfrm>
          <a:prstGeom prst="curvedConnector5">
            <a:avLst>
              <a:gd name="adj1" fmla="val -7291"/>
              <a:gd name="adj2" fmla="val 50000"/>
              <a:gd name="adj3" fmla="val 10729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D3B6262B-1F66-5953-60B3-01F97564BBD5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80122" y="3233922"/>
            <a:ext cx="213838" cy="2085074"/>
          </a:xfrm>
          <a:prstGeom prst="curvedConnector3">
            <a:avLst>
              <a:gd name="adj1" fmla="val -494739"/>
            </a:avLst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641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EDB30-2B56-083A-01ED-F1F2F4310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0EB3-D761-3957-2FAE-8882DCE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Data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9125214-F4FD-D6E3-176A-C89871D478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pass arguments to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return values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74C6BBA-FD2D-ABEF-059F-9C8C967F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2B47B-93C0-AA53-824F-39D11A514DB2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3C2991E-F78E-D09A-3A81-B386A72D2BD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7B2D18-7F87-7B14-0044-2FB80A24500D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B234BC-A239-3C43-B7C7-69283EC05A8B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333E04-1D62-D719-3E9D-8B813F720DC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426E38-C082-5583-C597-C8DB5328437D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4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4096-8A1E-FEA8-0FB2-10959FC0A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D45D-3F07-42BF-DA21-81568492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Data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8DB8579-D298-8BF2-FE33-272F8D2344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pass arguments to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return values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634BB4A-E62E-BDF9-2B51-265D1BA7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D95C05-1023-53F9-AE3C-80861B9F9D28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B663B4-62F3-F91A-FCA0-5A54828B9EC7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4568F1B-A157-644A-2F0F-3E0576110A3D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= mult2(</a:t>
              </a:r>
              <a:r>
                <a:rPr lang="en-US" sz="1800" b="1" dirty="0">
                  <a:solidFill>
                    <a:srgbClr val="00B05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69B89-BE5D-7B4B-06AF-12A60991AFE4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5C6055-A2EA-CBF8-EFA7-D690525BD10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872D11-9404-D596-E9D1-D32D450A5E8A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b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E3588FCA-BD52-4770-EA07-8DA2B97F11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4135" y="3526633"/>
            <a:ext cx="1285796" cy="734965"/>
          </a:xfrm>
          <a:prstGeom prst="curvedConnector4">
            <a:avLst>
              <a:gd name="adj1" fmla="val 27378"/>
              <a:gd name="adj2" fmla="val 131104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55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72F5E-3DAF-C3A9-7B05-34F2413A5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F2CA-BD61-76CE-F97C-2A144DD4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Passing Data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EA8BA4C-FE9E-8503-9F2D-3D9B45AE55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needs to pass arguments to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return values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31194A-6F6B-472C-8BBF-ACCE057E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129AC-D6E8-BC3A-7F68-6B64D579E578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39A2D35-CAE3-04E7-4476-C8B6FB9C4ED8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C05A55-204F-F944-A915-FF421E7CE303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= mult2(</a:t>
              </a:r>
              <a:r>
                <a:rPr lang="en-US" sz="1800" b="1" dirty="0">
                  <a:solidFill>
                    <a:srgbClr val="00B05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A5A3B1-BA0E-CA36-4AF8-09179E2E0366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6F62D1-CD48-E86E-B64E-074F66C7077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96C760-F21C-8235-E02F-35675031A932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solidFill>
                    <a:srgbClr val="00B05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b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CFE8294D-108E-1A90-DBCD-2B6A9FB00D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4135" y="3526633"/>
            <a:ext cx="1285796" cy="734965"/>
          </a:xfrm>
          <a:prstGeom prst="curvedConnector4">
            <a:avLst>
              <a:gd name="adj1" fmla="val 27378"/>
              <a:gd name="adj2" fmla="val 131104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A8F7D4E3-758D-50CC-414F-295DEEB0C348}"/>
              </a:ext>
            </a:extLst>
          </p:cNvPr>
          <p:cNvCxnSpPr>
            <a:cxnSpLocks/>
          </p:cNvCxnSpPr>
          <p:nvPr/>
        </p:nvCxnSpPr>
        <p:spPr>
          <a:xfrm rot="10800000" flipH="1">
            <a:off x="1514927" y="3157407"/>
            <a:ext cx="213838" cy="2085074"/>
          </a:xfrm>
          <a:prstGeom prst="curvedConnector3">
            <a:avLst>
              <a:gd name="adj1" fmla="val -494739"/>
            </a:avLst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0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0A61-D1AE-F4E3-9ED9-1E27552B2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8B4-6E66-6534-5A59-F6017D32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mechanisms do we need to implement procedures: </a:t>
            </a:r>
            <a:r>
              <a:rPr lang="en-US" b="1" dirty="0"/>
              <a:t>Managing Local Memory</a:t>
            </a:r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7A65844-40B1-4E86-BEC5-0729294C1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may need to allocate memory for local variables in callee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mult2</a:t>
            </a:r>
            <a:r>
              <a:rPr lang="en-US" dirty="0"/>
              <a:t>) and then deallocate after returning to caller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multstore</a:t>
            </a:r>
            <a:r>
              <a:rPr lang="en-US" dirty="0"/>
              <a:t>).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203D203-ECFC-47EA-59FE-B65E99F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5247FA-EDC4-421D-50DC-62368BDCF9BF}"/>
              </a:ext>
            </a:extLst>
          </p:cNvPr>
          <p:cNvGrpSpPr/>
          <p:nvPr/>
        </p:nvGrpSpPr>
        <p:grpSpPr>
          <a:xfrm>
            <a:off x="838200" y="2086382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B5B7BE-E26E-6AD1-6790-BAFC9857F1E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CB354B-FE4D-806F-9147-2B619C991B7F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 y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EAA93-3D82-010B-0C8A-91715C30F431}"/>
              </a:ext>
            </a:extLst>
          </p:cNvPr>
          <p:cNvGrpSpPr/>
          <p:nvPr/>
        </p:nvGrpSpPr>
        <p:grpSpPr>
          <a:xfrm>
            <a:off x="838200" y="4345481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319869-6C63-2304-4576-0F5147A16B35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453413-D52B-0AEB-2E0D-03E11F4CDF15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  <a:endParaRPr lang="en-US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long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E6BDF-D0CE-11B0-3BC9-F268F84D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5D1F-03DF-01E3-AC05-296A311BF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3B3C-37F1-FC78-CB06-C80831715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b="1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ACED9-21EF-04E5-CD7C-39502B59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6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50A7-FFB5-9A18-A6B5-9DC073DE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FF40-E50A-CCF3-B15C-D402C1FB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Let’s examine this translation of C to x86-64: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8B3941D-74BC-92C0-CB36-98CAE7F7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95FDD4-962A-F7B1-D0E7-F96D9AB1C05C}"/>
              </a:ext>
            </a:extLst>
          </p:cNvPr>
          <p:cNvGrpSpPr/>
          <p:nvPr/>
        </p:nvGrpSpPr>
        <p:grpSpPr>
          <a:xfrm>
            <a:off x="284511" y="1986369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AFDDFC-CD1D-1F70-706E-CE1BEF76DD8D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2107C4-7498-028B-DDA3-EFA26E899E5E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378AB0-7501-61D3-CAC8-54F013DD300E}"/>
              </a:ext>
            </a:extLst>
          </p:cNvPr>
          <p:cNvGrpSpPr/>
          <p:nvPr/>
        </p:nvGrpSpPr>
        <p:grpSpPr>
          <a:xfrm>
            <a:off x="5308810" y="1980233"/>
            <a:ext cx="6654169" cy="2032434"/>
            <a:chOff x="913688" y="4161173"/>
            <a:chExt cx="7391398" cy="20324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2FFA53-F15F-56C6-81C5-57BE0138A7FB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F213-CF5E-C6EA-B9DD-F2528778C2EB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2FF5B5-D4BA-E2CB-5E14-80629E5F2AF6}"/>
              </a:ext>
            </a:extLst>
          </p:cNvPr>
          <p:cNvGrpSpPr/>
          <p:nvPr/>
        </p:nvGrpSpPr>
        <p:grpSpPr>
          <a:xfrm>
            <a:off x="5278155" y="4588368"/>
            <a:ext cx="6664890" cy="1203472"/>
            <a:chOff x="913752" y="4162282"/>
            <a:chExt cx="6664890" cy="12034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BFABE-BA8B-3CA3-D430-DB3FE1BEEBB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7806E35-C10A-226E-9AFE-D370061225C1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E99D7A-60FA-9407-9AB5-FE84C1B2EF4E}"/>
              </a:ext>
            </a:extLst>
          </p:cNvPr>
          <p:cNvGrpSpPr/>
          <p:nvPr/>
        </p:nvGrpSpPr>
        <p:grpSpPr>
          <a:xfrm>
            <a:off x="284511" y="4588368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6433E7-E757-4370-468B-369E81C1BC3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C6FD06-BE92-61F8-4799-6530D91ABECE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143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A626-28D5-96DF-7120-A78F7D3C0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1E2C-C084-0333-8A7A-0C39A67FE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754326"/>
          </a:xfrm>
        </p:spPr>
        <p:txBody>
          <a:bodyPr>
            <a:normAutofit fontScale="90000"/>
          </a:bodyPr>
          <a:lstStyle/>
          <a:p>
            <a:r>
              <a:rPr lang="en-US" dirty="0"/>
              <a:t>To implement passing control, programs use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/>
              <a:t> and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instructions which use the stack to store return address.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13DCAA3-5D93-2756-41DF-B245989F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1C73B0-6143-F312-A8B7-0D4D999ABF3E}"/>
              </a:ext>
            </a:extLst>
          </p:cNvPr>
          <p:cNvGrpSpPr/>
          <p:nvPr/>
        </p:nvGrpSpPr>
        <p:grpSpPr>
          <a:xfrm>
            <a:off x="212658" y="227591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2F13DE-D48E-66FE-00F7-7C757AD0103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4AE154-7724-47E0-CCCB-E7479CC27B5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D87BA3-B347-1D59-0F37-7343914BCB54}"/>
              </a:ext>
            </a:extLst>
          </p:cNvPr>
          <p:cNvGrpSpPr/>
          <p:nvPr/>
        </p:nvGrpSpPr>
        <p:grpSpPr>
          <a:xfrm>
            <a:off x="5236957" y="2269778"/>
            <a:ext cx="6654169" cy="2032434"/>
            <a:chOff x="913688" y="4161173"/>
            <a:chExt cx="7391398" cy="20324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053025-9FD0-42FD-5507-73DDC5DDA83B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B45EDA-8568-42E5-CC4B-3BF3E5391C30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# Save at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D7DEDA-1D86-3D0D-1E0B-4096A96181A1}"/>
              </a:ext>
            </a:extLst>
          </p:cNvPr>
          <p:cNvGrpSpPr/>
          <p:nvPr/>
        </p:nvGrpSpPr>
        <p:grpSpPr>
          <a:xfrm>
            <a:off x="5206302" y="4877913"/>
            <a:ext cx="6664890" cy="1203472"/>
            <a:chOff x="913752" y="4162282"/>
            <a:chExt cx="6664890" cy="12034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BC297-CB7D-0236-9B89-C35A75A4FF8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0AAF16-0E99-23F8-0480-E6F171272530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B0E95E-63E4-057C-9F3D-40FA1FC09CB9}"/>
              </a:ext>
            </a:extLst>
          </p:cNvPr>
          <p:cNvGrpSpPr/>
          <p:nvPr/>
        </p:nvGrpSpPr>
        <p:grpSpPr>
          <a:xfrm>
            <a:off x="212658" y="48779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DDDA65-5E31-E8FB-C1C5-E17C7D7543C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78DB6-799C-A604-C8D2-E8FB9340FD7A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5749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16328-52A0-259E-2F77-54E4FDE9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83E48-B8C1-A43E-D271-9E91383B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/>
              <a:t> instruction pushes the return address on stack and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 instruction pops it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B317F82-074B-3D89-6B09-22F283110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4327" y="1825624"/>
            <a:ext cx="3723264" cy="45307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 </a:t>
            </a:r>
            <a:r>
              <a:rPr lang="en-US" i="1" dirty="0" err="1"/>
              <a:t>addr</a:t>
            </a:r>
            <a:r>
              <a:rPr lang="en-US" i="1" dirty="0"/>
              <a:t> &lt;label&gt;</a:t>
            </a:r>
            <a:br>
              <a:rPr lang="en-US" i="1" dirty="0"/>
            </a:b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return address on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Jump to </a:t>
            </a:r>
            <a:r>
              <a:rPr lang="en-US" i="1" dirty="0" err="1"/>
              <a:t>addr</a:t>
            </a: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br>
              <a:rPr lang="en-US" i="1" dirty="0"/>
            </a:b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 return address on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Jump to return address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59BB01-B13B-6730-016E-25F1D636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86ADD9-7CC8-E430-6A51-A698E26A854A}"/>
              </a:ext>
            </a:extLst>
          </p:cNvPr>
          <p:cNvGrpSpPr/>
          <p:nvPr/>
        </p:nvGrpSpPr>
        <p:grpSpPr>
          <a:xfrm>
            <a:off x="868855" y="1969601"/>
            <a:ext cx="6654169" cy="2032434"/>
            <a:chOff x="913688" y="4161173"/>
            <a:chExt cx="7391398" cy="20324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AC8F070-DEA9-3DF2-0B3C-09318C3E4C1E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651B26-6076-C8CD-FF8A-0938A74AF032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5D3884-F891-DC31-4E30-5BDD416A7992}"/>
              </a:ext>
            </a:extLst>
          </p:cNvPr>
          <p:cNvGrpSpPr/>
          <p:nvPr/>
        </p:nvGrpSpPr>
        <p:grpSpPr>
          <a:xfrm>
            <a:off x="838200" y="4577736"/>
            <a:ext cx="6664890" cy="1203472"/>
            <a:chOff x="913752" y="4162282"/>
            <a:chExt cx="6664890" cy="12034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6BF41B-403A-D64D-41EB-8AD153991DDD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24247B-D37D-522A-214C-35D38B9C3A6F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176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DEBB-80BD-AA75-9EA8-3EC40CDB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DCA3C-5177-964E-EF87-24F17C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39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365862-2753-D987-97C6-645CB4BBA0DF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005C25-0CF6-B167-D1B7-F34D12B5365C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D67BCF-B9A3-9BD6-DC90-03F26FF069F5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F017E1-A5BC-7757-A51D-43AF8647C85F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F6C6B1-3DE3-C73A-742D-234CFC438041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D02372-7786-BECA-5CBD-E55AC8C0973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51E2A-E369-0AF0-4587-5DFF9F6A0E1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5542DBB-145B-7ECB-75CF-EBA150C0B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01522"/>
              </p:ext>
            </p:extLst>
          </p:nvPr>
        </p:nvGraphicFramePr>
        <p:xfrm>
          <a:off x="9169932" y="1570340"/>
          <a:ext cx="1142099" cy="23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2F51875-1C19-874B-65A5-BF94D2E2B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545657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133A2D-30C5-4B06-4093-3528E3B98254}"/>
              </a:ext>
            </a:extLst>
          </p:cNvPr>
          <p:cNvCxnSpPr>
            <a:cxnSpLocks/>
          </p:cNvCxnSpPr>
          <p:nvPr/>
        </p:nvCxnSpPr>
        <p:spPr>
          <a:xfrm>
            <a:off x="9037674" y="3713053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ECA1BA-7FF2-36D8-DE83-188003B073FA}"/>
              </a:ext>
            </a:extLst>
          </p:cNvPr>
          <p:cNvSpPr txBox="1"/>
          <p:nvPr/>
        </p:nvSpPr>
        <p:spPr>
          <a:xfrm>
            <a:off x="8269094" y="3528387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787517-8951-51C9-5B63-C558E4C86363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B96195-33E6-CACF-E109-F9E1FCEB5C6A}"/>
              </a:ext>
            </a:extLst>
          </p:cNvPr>
          <p:cNvCxnSpPr>
            <a:cxnSpLocks/>
          </p:cNvCxnSpPr>
          <p:nvPr/>
        </p:nvCxnSpPr>
        <p:spPr>
          <a:xfrm>
            <a:off x="972544" y="300890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0D7A99-E09B-C024-192A-FBF9A687907F}"/>
              </a:ext>
            </a:extLst>
          </p:cNvPr>
          <p:cNvSpPr txBox="1"/>
          <p:nvPr/>
        </p:nvSpPr>
        <p:spPr>
          <a:xfrm>
            <a:off x="203964" y="282423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E4A2906-E6D8-2580-879F-50CB0EBEC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43702"/>
              </p:ext>
            </p:extLst>
          </p:nvPr>
        </p:nvGraphicFramePr>
        <p:xfrm>
          <a:off x="10328468" y="1954388"/>
          <a:ext cx="132744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20A12-07A8-2629-88A5-FFA7A6A07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9E28-507B-5BBD-A962-1824DD23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0" y="422382"/>
            <a:ext cx="10515600" cy="1325563"/>
          </a:xfrm>
        </p:spPr>
        <p:txBody>
          <a:bodyPr/>
          <a:lstStyle/>
          <a:p>
            <a:r>
              <a:rPr lang="en-US" dirty="0"/>
              <a:t>An x86-64 </a:t>
            </a:r>
            <a:br>
              <a:rPr lang="en-US" dirty="0"/>
            </a:br>
            <a:r>
              <a:rPr lang="en-US" dirty="0"/>
              <a:t>program’s view…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A5FC5B-00B5-617C-56EC-0C7D3DFF5C07}"/>
              </a:ext>
            </a:extLst>
          </p:cNvPr>
          <p:cNvGraphicFramePr>
            <a:graphicFrameLocks noGrp="1"/>
          </p:cNvGraphicFramePr>
          <p:nvPr/>
        </p:nvGraphicFramePr>
        <p:xfrm>
          <a:off x="7175799" y="1553795"/>
          <a:ext cx="4472608" cy="4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08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tx1"/>
                          </a:solidFill>
                        </a:rPr>
                        <a:t>Operating system</a:t>
                      </a:r>
                    </a:p>
                    <a:p>
                      <a:endParaRPr lang="en-US" sz="1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/>
                        <a:t>Code: </a:t>
                      </a:r>
                      <a:r>
                        <a:rPr lang="en-US" sz="1900" dirty="0"/>
                        <a:t>function instructions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/>
                        <a:t>Data: </a:t>
                      </a:r>
                      <a:r>
                        <a:rPr lang="en-US" sz="1900" dirty="0"/>
                        <a:t>global variables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Heap:</a:t>
                      </a:r>
                      <a:r>
                        <a:rPr lang="en-US" sz="1900" b="0" dirty="0"/>
                        <a:t> d</a:t>
                      </a:r>
                      <a:r>
                        <a:rPr lang="en-US" sz="1900" dirty="0"/>
                        <a:t>ynamically allocated memory 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grows as program allocates memory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43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Stack: </a:t>
                      </a:r>
                      <a:r>
                        <a:rPr lang="en-US" sz="1900" dirty="0"/>
                        <a:t>local variables and parameters stored here</a:t>
                      </a:r>
                    </a:p>
                    <a:p>
                      <a:pPr algn="l"/>
                      <a:r>
                        <a:rPr lang="en-US" sz="1900" dirty="0"/>
                        <a:t>grows as program calls functions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shrinks on return from functions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B4F34AD7-D6EA-0F6A-3AA5-34DCD03BE482}"/>
              </a:ext>
            </a:extLst>
          </p:cNvPr>
          <p:cNvSpPr txBox="1"/>
          <p:nvPr/>
        </p:nvSpPr>
        <p:spPr>
          <a:xfrm>
            <a:off x="7515146" y="656713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Memory (Virtual)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99D559B-33CA-7BBD-0147-5470B85422A2}"/>
              </a:ext>
            </a:extLst>
          </p:cNvPr>
          <p:cNvSpPr/>
          <p:nvPr/>
        </p:nvSpPr>
        <p:spPr>
          <a:xfrm rot="16200000">
            <a:off x="8949368" y="4430970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B26D798-F418-848B-9AA1-76CE14954CE3}"/>
              </a:ext>
            </a:extLst>
          </p:cNvPr>
          <p:cNvSpPr/>
          <p:nvPr/>
        </p:nvSpPr>
        <p:spPr>
          <a:xfrm rot="5400000">
            <a:off x="8960943" y="3624112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F48DB-D161-D9C4-CF3F-5A3FF756994B}"/>
              </a:ext>
            </a:extLst>
          </p:cNvPr>
          <p:cNvSpPr/>
          <p:nvPr/>
        </p:nvSpPr>
        <p:spPr>
          <a:xfrm>
            <a:off x="9132213" y="3622464"/>
            <a:ext cx="361944" cy="247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59F66A-5A7B-2031-1800-AAC41C6A69BE}"/>
              </a:ext>
            </a:extLst>
          </p:cNvPr>
          <p:cNvSpPr/>
          <p:nvPr/>
        </p:nvSpPr>
        <p:spPr>
          <a:xfrm>
            <a:off x="9120637" y="50076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26810-3F58-D568-3E3D-FDF221F2FB8D}"/>
              </a:ext>
            </a:extLst>
          </p:cNvPr>
          <p:cNvSpPr txBox="1"/>
          <p:nvPr/>
        </p:nvSpPr>
        <p:spPr>
          <a:xfrm>
            <a:off x="6663818" y="616334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max: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5A137-6237-E7A3-4CA9-97DE5EED8A2D}"/>
              </a:ext>
            </a:extLst>
          </p:cNvPr>
          <p:cNvSpPr txBox="1"/>
          <p:nvPr/>
        </p:nvSpPr>
        <p:spPr>
          <a:xfrm>
            <a:off x="6589231" y="1557899"/>
            <a:ext cx="50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487C2-563B-C95B-5E13-2FB680958708}"/>
              </a:ext>
            </a:extLst>
          </p:cNvPr>
          <p:cNvSpPr txBox="1"/>
          <p:nvPr/>
        </p:nvSpPr>
        <p:spPr>
          <a:xfrm rot="16200000">
            <a:off x="5406732" y="3816672"/>
            <a:ext cx="296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…. Memory addresses …..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4237E-2E8D-715B-540B-F35805484282}"/>
              </a:ext>
            </a:extLst>
          </p:cNvPr>
          <p:cNvSpPr/>
          <p:nvPr/>
        </p:nvSpPr>
        <p:spPr>
          <a:xfrm>
            <a:off x="605272" y="2843541"/>
            <a:ext cx="5599248" cy="36053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36830A-9F17-2525-03AA-D178DDE623AE}"/>
              </a:ext>
            </a:extLst>
          </p:cNvPr>
          <p:cNvSpPr txBox="1"/>
          <p:nvPr/>
        </p:nvSpPr>
        <p:spPr>
          <a:xfrm>
            <a:off x="2621131" y="2120692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CPU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74A3F2-7536-22C0-43DB-86AB9A116CAC}"/>
              </a:ext>
            </a:extLst>
          </p:cNvPr>
          <p:cNvSpPr txBox="1"/>
          <p:nvPr/>
        </p:nvSpPr>
        <p:spPr>
          <a:xfrm>
            <a:off x="664217" y="3044440"/>
            <a:ext cx="25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 Counter (PC)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DA0E23-14D1-C9D3-9F04-8B75AB98F74E}"/>
              </a:ext>
            </a:extLst>
          </p:cNvPr>
          <p:cNvSpPr txBox="1"/>
          <p:nvPr/>
        </p:nvSpPr>
        <p:spPr>
          <a:xfrm>
            <a:off x="664217" y="4239621"/>
            <a:ext cx="248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 Codes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C19E7B-72E4-68C0-DF3A-85E9C2DA092E}"/>
              </a:ext>
            </a:extLst>
          </p:cNvPr>
          <p:cNvSpPr txBox="1"/>
          <p:nvPr/>
        </p:nvSpPr>
        <p:spPr>
          <a:xfrm>
            <a:off x="3437728" y="3070339"/>
            <a:ext cx="256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16 “General purpose”</a:t>
            </a:r>
            <a:br>
              <a:rPr lang="en-US" sz="2000" dirty="0"/>
            </a:br>
            <a:r>
              <a:rPr lang="en-US" sz="2000" dirty="0"/>
              <a:t>Registers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0679252-4477-D409-F3ED-80ECB71F01ED}"/>
              </a:ext>
            </a:extLst>
          </p:cNvPr>
          <p:cNvGraphicFramePr>
            <a:graphicFrameLocks noGrp="1"/>
          </p:cNvGraphicFramePr>
          <p:nvPr/>
        </p:nvGraphicFramePr>
        <p:xfrm>
          <a:off x="3440075" y="3854480"/>
          <a:ext cx="23904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rsi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rdi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0279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rax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39802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4352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34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2A4D17C9-5E0A-44C4-4C78-E096A74B9129}"/>
              </a:ext>
            </a:extLst>
          </p:cNvPr>
          <p:cNvGraphicFramePr>
            <a:graphicFrameLocks noGrp="1"/>
          </p:cNvGraphicFramePr>
          <p:nvPr/>
        </p:nvGraphicFramePr>
        <p:xfrm>
          <a:off x="778543" y="3473480"/>
          <a:ext cx="2390413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265370894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487291675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rpi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0x00ff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398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75ECBC7-3469-9234-8AD2-1F5F8AF45C15}"/>
              </a:ext>
            </a:extLst>
          </p:cNvPr>
          <p:cNvGraphicFramePr>
            <a:graphicFrameLocks noGrp="1"/>
          </p:cNvGraphicFramePr>
          <p:nvPr/>
        </p:nvGraphicFramePr>
        <p:xfrm>
          <a:off x="827468" y="4691130"/>
          <a:ext cx="16056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06">
                  <a:extLst>
                    <a:ext uri="{9D8B030D-6E8A-4147-A177-3AD203B41FA5}">
                      <a16:colId xmlns:a16="http://schemas.microsoft.com/office/drawing/2014/main" val="442527272"/>
                    </a:ext>
                  </a:extLst>
                </a:gridCol>
                <a:gridCol w="811492">
                  <a:extLst>
                    <a:ext uri="{9D8B030D-6E8A-4147-A177-3AD203B41FA5}">
                      <a16:colId xmlns:a16="http://schemas.microsoft.com/office/drawing/2014/main" val="3649816996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ZF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91879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5917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536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64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3EA1FA-FD6E-57F8-523B-B42ABB1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E66D00C-0D7C-1DDA-40E8-A87EAEA1398B}"/>
              </a:ext>
            </a:extLst>
          </p:cNvPr>
          <p:cNvCxnSpPr>
            <a:cxnSpLocks/>
          </p:cNvCxnSpPr>
          <p:nvPr/>
        </p:nvCxnSpPr>
        <p:spPr>
          <a:xfrm>
            <a:off x="6490580" y="2399417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9D641A-74E4-CF2B-C72E-2A5AB706AD9E}"/>
              </a:ext>
            </a:extLst>
          </p:cNvPr>
          <p:cNvSpPr txBox="1"/>
          <p:nvPr/>
        </p:nvSpPr>
        <p:spPr>
          <a:xfrm>
            <a:off x="5689296" y="2204230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Source Code Pro" panose="020B0509030403020204" pitchFamily="49" charset="77"/>
              </a:rPr>
              <a:t>rpi</a:t>
            </a:r>
            <a:endParaRPr lang="en-US" sz="1800" b="0" dirty="0">
              <a:solidFill>
                <a:schemeClr val="tx1"/>
              </a:solidFill>
              <a:latin typeface="Source Code Pro" panose="020B050903040302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34833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968D3-BAB1-90AB-FAF7-46CC791C9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F9BE-C3C7-733B-7A21-FD21C8B7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push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8A50-D68C-3536-E630-8077FB45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0C8A73-6E5C-9B64-07F5-89B830DF796D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3157BE-60DA-AABD-A1EF-5CA3E5A1B32C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A8AFD1-D2D5-472F-2844-F397543A5778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C0B03-43BC-BFD5-1379-C9A6115708AA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918A53-7968-23E9-E111-4DC8FA5EBF25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0B7D90-21E9-4642-F54D-600CCE56EBCC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A5CD8-2F91-0E32-6274-CD8753CC181F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17FCC95-BC75-D570-7AE9-3780ACD70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05675"/>
              </p:ext>
            </p:extLst>
          </p:nvPr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BC6FD64-67E7-1F40-AD80-E9D4ECACD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87566"/>
              </p:ext>
            </p:extLst>
          </p:nvPr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D3B487A-98C7-C822-7EFD-0A83A97B0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255483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960B0C-5CDD-F883-BCF6-B255CB9866F1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61A874-B89F-F830-225C-88E0E0C669D6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11C433-B86E-2712-1CBA-B15E619FE655}"/>
              </a:ext>
            </a:extLst>
          </p:cNvPr>
          <p:cNvCxnSpPr>
            <a:cxnSpLocks/>
          </p:cNvCxnSpPr>
          <p:nvPr/>
        </p:nvCxnSpPr>
        <p:spPr>
          <a:xfrm>
            <a:off x="972544" y="300890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41D3361-5BC9-3236-EDF3-E7384C10CA22}"/>
              </a:ext>
            </a:extLst>
          </p:cNvPr>
          <p:cNvSpPr txBox="1"/>
          <p:nvPr/>
        </p:nvSpPr>
        <p:spPr>
          <a:xfrm>
            <a:off x="203964" y="282423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AFFC41-66D9-2881-B3EB-225B39CDB963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782717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22E51-494B-56C9-9C7A-15128A201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9739-C38F-379B-992F-727068967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to address of function to execute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D90C0-CDEF-B61D-216D-C27700B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6CF68B-5E75-8FF1-AB8F-063FA9C01635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95788C-98AD-5117-D6B2-8AA68842BFBA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FC91C0-B64C-FF6C-B735-928B7A1FFDAF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DFAC79-8D71-B338-024C-91D5D1A0D61B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64BAD7-045C-AC6D-4435-4EC949F57B1C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C6BA7-55D3-1739-93E7-0978B528A0E0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5CF054C-3366-7DBF-C40F-07845476EF31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94EDF4E-FF39-7007-4EC5-ACB4E1C6D28B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158C80-0DC8-60EA-FB4F-EA98EEA394DC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40BCF8E-A14A-C116-4C35-BD973AF8B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94883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76C346-4A3E-7E09-4D86-E7309FF369FB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6895026-2A4F-7290-A371-B0403DBF318E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B5A9C-9A7B-F008-49C2-05E03C219128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973A9-1937-E08B-AF17-46AFD98C4CAF}"/>
              </a:ext>
            </a:extLst>
          </p:cNvPr>
          <p:cNvCxnSpPr>
            <a:cxnSpLocks/>
          </p:cNvCxnSpPr>
          <p:nvPr/>
        </p:nvCxnSpPr>
        <p:spPr>
          <a:xfrm>
            <a:off x="972544" y="499620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81F016-C1D7-E265-5B92-8C6C6521453E}"/>
              </a:ext>
            </a:extLst>
          </p:cNvPr>
          <p:cNvSpPr txBox="1"/>
          <p:nvPr/>
        </p:nvSpPr>
        <p:spPr>
          <a:xfrm>
            <a:off x="203964" y="4811534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550301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597D9-ACDC-FCA1-277C-31FEFC694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924C-E62A-D2E3-264D-1614E8E6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0A44B-07BD-3FF6-8832-81EEA475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92DC66-7751-FDA2-BD17-7586CD8F5707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94F6E2-D832-93DE-FA89-22DDADCA2EAC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05303D-84B8-2071-9E47-87CD7F4366A0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58573-FCC5-378A-1403-04A9013658BB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715463-80BA-CDC2-A241-720A85E551C2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4B779EF-02DC-8737-4A6B-3274129139A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30A58-B526-F4A1-C253-7F0FF42BA09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075DB9-5165-2179-65BE-14AC1FC2C00C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FB09A21-628D-71DC-FBBF-D1B5138CCBAA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3D1A560-F298-58E8-6416-8B7C4AE125DF}"/>
              </a:ext>
            </a:extLst>
          </p:cNvPr>
          <p:cNvGraphicFramePr>
            <a:graphicFrameLocks noGrp="1"/>
          </p:cNvGraphicFramePr>
          <p:nvPr/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0x400550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74BFD7-AD92-0012-567A-6A54A80A5BFA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A6E258-251E-09C9-BCB2-6A8D5A68B31B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7C8374-9C04-6A3A-A2D3-4F584A3E3F07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AE04B1-F25A-3659-4264-4EC711E3AF7F}"/>
              </a:ext>
            </a:extLst>
          </p:cNvPr>
          <p:cNvCxnSpPr>
            <a:cxnSpLocks/>
          </p:cNvCxnSpPr>
          <p:nvPr/>
        </p:nvCxnSpPr>
        <p:spPr>
          <a:xfrm>
            <a:off x="972544" y="499620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503FC1-1D6F-482F-C445-A794952EE25E}"/>
              </a:ext>
            </a:extLst>
          </p:cNvPr>
          <p:cNvSpPr txBox="1"/>
          <p:nvPr/>
        </p:nvSpPr>
        <p:spPr>
          <a:xfrm>
            <a:off x="203964" y="4811534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441261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5AB85-D56D-E1B6-F6ED-A4F399C1C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EADA-2D6E-833D-E2D3-132BF9921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32AE-2989-1DC9-980E-EE1C91B0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97C32B-1DC8-9940-0BAF-FF70EA0D7AB4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1A0F70-1A9E-91E8-D06A-9C4E9F958A53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477BBF-7126-5746-124E-4B8AE5FEE86E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02E3F26-3976-8442-961B-CFF4C85B965C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306D6A-7DB3-15DF-5C7F-CA9C6A981F68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26CFB1-F594-0FD0-5595-0FE9A9B05392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DC196-D7BD-0C74-8BCE-D918205B78E5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640507F-E4D8-DCE9-B4A3-F2281EB2728B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57AED3A-95AA-AA1B-EFB4-35B2CFC643D6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628B477-FA9A-19BD-D4C0-5FF959C52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12776"/>
              </p:ext>
            </p:extLst>
          </p:nvPr>
        </p:nvGraphicFramePr>
        <p:xfrm>
          <a:off x="9169931" y="4505889"/>
          <a:ext cx="2390413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400557</a:t>
                      </a:r>
                      <a:endParaRPr lang="en-US" sz="19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3FA4EAA-0BE4-2307-B144-D61AAA0E9B93}"/>
              </a:ext>
            </a:extLst>
          </p:cNvPr>
          <p:cNvCxnSpPr>
            <a:cxnSpLocks/>
          </p:cNvCxnSpPr>
          <p:nvPr/>
        </p:nvCxnSpPr>
        <p:spPr>
          <a:xfrm>
            <a:off x="9037674" y="4063930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D9A00E-16C1-EB8F-2716-8BBF1607B6AE}"/>
              </a:ext>
            </a:extLst>
          </p:cNvPr>
          <p:cNvSpPr txBox="1"/>
          <p:nvPr/>
        </p:nvSpPr>
        <p:spPr>
          <a:xfrm>
            <a:off x="8269094" y="3879264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08B05-701D-A28A-291C-C8F951F5785D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29D65-32E8-166E-430A-AD3C0F020B88}"/>
              </a:ext>
            </a:extLst>
          </p:cNvPr>
          <p:cNvCxnSpPr>
            <a:cxnSpLocks/>
          </p:cNvCxnSpPr>
          <p:nvPr/>
        </p:nvCxnSpPr>
        <p:spPr>
          <a:xfrm>
            <a:off x="937842" y="5578186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B95799-2539-8582-CFF7-F402BA9BF0F5}"/>
              </a:ext>
            </a:extLst>
          </p:cNvPr>
          <p:cNvSpPr txBox="1"/>
          <p:nvPr/>
        </p:nvSpPr>
        <p:spPr>
          <a:xfrm>
            <a:off x="169262" y="5393520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2988636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C6490-D157-6793-2617-52717110E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EB60-049C-BFD7-15E2-1023FE720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+mn-lt"/>
                <a:cs typeface="Consolas" panose="020B0609020204030204" pitchFamily="49" charset="0"/>
              </a:rPr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5A365-A799-51E6-7FAE-B8CB6C79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7F7B36-4A57-2132-56A1-81E845E1E5F1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D3E834-78B4-0286-2378-4861E876AC9A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B65826-2B83-D8A4-42EE-BAA3CC5A9D41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685E787-76D1-348F-8193-BA47551F408F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E7780-2F1F-97E7-F340-FF805A46BC7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A70575-462A-88AD-2DAF-19336591BAB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A84ABA-D928-13B4-EB53-E42321A058F7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DAC9C71-7530-4849-9A54-0379CD3C23BF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67F0412-13B8-B767-E698-747CCB220662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3F7A69D-A3EF-46E0-D9A3-858368ED4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47320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b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289E835-513A-7549-E0F4-E1DD9E124819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BE98917-CB2D-FD7A-F1A0-C186BDA81940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0204F-DD42-E271-FAF1-E58FEE2F3D01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21A78-F958-6956-41E3-2EAB00EB7A38}"/>
              </a:ext>
            </a:extLst>
          </p:cNvPr>
          <p:cNvCxnSpPr>
            <a:cxnSpLocks/>
          </p:cNvCxnSpPr>
          <p:nvPr/>
        </p:nvCxnSpPr>
        <p:spPr>
          <a:xfrm>
            <a:off x="937842" y="5578186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EC8615-10D5-F2D7-5738-5668ED3127D0}"/>
              </a:ext>
            </a:extLst>
          </p:cNvPr>
          <p:cNvSpPr txBox="1"/>
          <p:nvPr/>
        </p:nvSpPr>
        <p:spPr>
          <a:xfrm>
            <a:off x="169262" y="5393520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57335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3BEB-0F91-50E2-D3AE-B27493F32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9777-3658-ED96-A8E0-36111646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>
                <a:latin typeface="+mn-lt"/>
                <a:cs typeface="Consolas" panose="020B0609020204030204" pitchFamily="49" charset="0"/>
              </a:rPr>
              <a:t>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r>
              <a:rPr lang="en-US" dirty="0">
                <a:latin typeface="+mn-lt"/>
                <a:cs typeface="Consolas" panose="020B0609020204030204" pitchFamily="49" charset="0"/>
              </a:rPr>
              <a:t> to return address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C0D46-557E-FB36-0634-65A60F20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D1A6D-B19A-9EC4-40DA-52C51C990B92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39F39A-9B83-BC0E-F383-972C8DC8B93D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9D4A5D-4E0E-989D-1E7A-E6AD2EACB216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2A7FA4-281E-A7D4-404B-36F808420A20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F65088-AEBC-3BFB-6E39-9698F3A17ED5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06A8A-92E9-54B4-6EF5-D1366D9EA17E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74CE9-B9D8-6287-37EE-90C2A122DF76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F81AF-C97A-D061-9993-4997CC636B58}"/>
              </a:ext>
            </a:extLst>
          </p:cNvPr>
          <p:cNvGraphicFramePr>
            <a:graphicFrameLocks noGrp="1"/>
          </p:cNvGraphicFramePr>
          <p:nvPr/>
        </p:nvGraphicFramePr>
        <p:xfrm>
          <a:off x="10328468" y="1954388"/>
          <a:ext cx="1327442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005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8628349"/>
                  </a:ext>
                </a:extLst>
              </a:tr>
              <a:tr h="3764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84726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DC27AF-5294-F9BE-021B-8D32C66FC753}"/>
              </a:ext>
            </a:extLst>
          </p:cNvPr>
          <p:cNvGraphicFramePr>
            <a:graphicFrameLocks noGrp="1"/>
          </p:cNvGraphicFramePr>
          <p:nvPr/>
        </p:nvGraphicFramePr>
        <p:xfrm>
          <a:off x="9169932" y="1570340"/>
          <a:ext cx="1142099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0x118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000596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8B4CFF7-A56F-0660-B85D-EA4FAEED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23686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E1AA14-D930-A349-2BA3-3F10405CF24C}"/>
              </a:ext>
            </a:extLst>
          </p:cNvPr>
          <p:cNvCxnSpPr>
            <a:cxnSpLocks/>
          </p:cNvCxnSpPr>
          <p:nvPr/>
        </p:nvCxnSpPr>
        <p:spPr>
          <a:xfrm>
            <a:off x="9037674" y="3685978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D61E5D5-934F-2540-8BB9-6342E38F0CB3}"/>
              </a:ext>
            </a:extLst>
          </p:cNvPr>
          <p:cNvSpPr txBox="1"/>
          <p:nvPr/>
        </p:nvSpPr>
        <p:spPr>
          <a:xfrm>
            <a:off x="8269094" y="3501312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964D7-1DC5-5D57-3673-D32E9E5A28D4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DF1590-F938-2443-0CED-3D687BA49AAA}"/>
              </a:ext>
            </a:extLst>
          </p:cNvPr>
          <p:cNvCxnSpPr>
            <a:cxnSpLocks/>
          </p:cNvCxnSpPr>
          <p:nvPr/>
        </p:nvCxnSpPr>
        <p:spPr>
          <a:xfrm>
            <a:off x="937842" y="324951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694C3BA-1439-71AA-6172-451ECE566E6E}"/>
              </a:ext>
            </a:extLst>
          </p:cNvPr>
          <p:cNvSpPr txBox="1"/>
          <p:nvPr/>
        </p:nvSpPr>
        <p:spPr>
          <a:xfrm>
            <a:off x="169262" y="306484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1844626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063E0-4789-BA63-8F24-56BF1F474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E893-56B7-939A-592F-A11B62B4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900CC-541C-4243-96EE-86404E5D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C2225-E290-F6FB-7214-5F041D2C0B16}"/>
              </a:ext>
            </a:extLst>
          </p:cNvPr>
          <p:cNvGrpSpPr/>
          <p:nvPr/>
        </p:nvGrpSpPr>
        <p:grpSpPr>
          <a:xfrm>
            <a:off x="1412034" y="1954388"/>
            <a:ext cx="6654169" cy="2032434"/>
            <a:chOff x="913688" y="4161173"/>
            <a:chExt cx="7391398" cy="20324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D86A47-6B1D-1E69-6759-4BD607705CD4}"/>
                </a:ext>
              </a:extLst>
            </p:cNvPr>
            <p:cNvSpPr txBox="1"/>
            <p:nvPr/>
          </p:nvSpPr>
          <p:spPr>
            <a:xfrm>
              <a:off x="913688" y="4162282"/>
              <a:ext cx="311367" cy="20313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B65022-9FE0-9AD0-ECB0-0BE8CC8E5C82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0313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C5EE49-2CD5-459D-0B8B-0702BEE00DFA}"/>
              </a:ext>
            </a:extLst>
          </p:cNvPr>
          <p:cNvGrpSpPr/>
          <p:nvPr/>
        </p:nvGrpSpPr>
        <p:grpSpPr>
          <a:xfrm>
            <a:off x="1381379" y="4562523"/>
            <a:ext cx="6664890" cy="1203472"/>
            <a:chOff x="913752" y="4162282"/>
            <a:chExt cx="6664890" cy="12034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ED0365-172F-8D5C-08DF-956593ACA6B6}"/>
                </a:ext>
              </a:extLst>
            </p:cNvPr>
            <p:cNvSpPr txBox="1"/>
            <p:nvPr/>
          </p:nvSpPr>
          <p:spPr>
            <a:xfrm>
              <a:off x="913752" y="4162282"/>
              <a:ext cx="311303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4BD43-5AA9-94FC-7A58-EEBD46F0F4C6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20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30DDA6-3F1F-755F-4952-C2A004414C8D}"/>
              </a:ext>
            </a:extLst>
          </p:cNvPr>
          <p:cNvSpPr/>
          <p:nvPr/>
        </p:nvSpPr>
        <p:spPr>
          <a:xfrm>
            <a:off x="10328468" y="35426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E4A718F-43F1-5AF2-9051-6E202CBD2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52337"/>
              </p:ext>
            </p:extLst>
          </p:nvPr>
        </p:nvGraphicFramePr>
        <p:xfrm>
          <a:off x="9169931" y="4505889"/>
          <a:ext cx="2390413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8906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</a:t>
                      </a:r>
                      <a:r>
                        <a:rPr lang="en-US" sz="190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400549</a:t>
                      </a:r>
                      <a:endParaRPr lang="en-US" sz="19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D599E6-5A9D-0D1C-88CD-D9895CA89991}"/>
              </a:ext>
            </a:extLst>
          </p:cNvPr>
          <p:cNvSpPr txBox="1"/>
          <p:nvPr/>
        </p:nvSpPr>
        <p:spPr>
          <a:xfrm>
            <a:off x="10143124" y="1239029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7A55CF6-648D-AFF3-15F1-311FC0039E41}"/>
              </a:ext>
            </a:extLst>
          </p:cNvPr>
          <p:cNvCxnSpPr>
            <a:cxnSpLocks/>
          </p:cNvCxnSpPr>
          <p:nvPr/>
        </p:nvCxnSpPr>
        <p:spPr>
          <a:xfrm>
            <a:off x="937842" y="3249514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9F309BC-0665-7F06-D75D-3427FAA3BDFA}"/>
              </a:ext>
            </a:extLst>
          </p:cNvPr>
          <p:cNvSpPr txBox="1"/>
          <p:nvPr/>
        </p:nvSpPr>
        <p:spPr>
          <a:xfrm>
            <a:off x="169262" y="3064848"/>
            <a:ext cx="799901" cy="369332"/>
          </a:xfrm>
          <a:prstGeom prst="rect">
            <a:avLst/>
          </a:prstGeom>
          <a:solidFill>
            <a:srgbClr val="F8C3C3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%rip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E1203A-C138-4F15-8F12-058B47D63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9249"/>
              </p:ext>
            </p:extLst>
          </p:nvPr>
        </p:nvGraphicFramePr>
        <p:xfrm>
          <a:off x="9169932" y="1570340"/>
          <a:ext cx="1142099" cy="230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0x130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0x120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FB08F7B-B4E6-559B-A228-1B58B22DD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88134"/>
              </p:ext>
            </p:extLst>
          </p:nvPr>
        </p:nvGraphicFramePr>
        <p:xfrm>
          <a:off x="10328468" y="1954388"/>
          <a:ext cx="132744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9ACDA83-75C1-959F-DF2D-60EA392F12A2}"/>
              </a:ext>
            </a:extLst>
          </p:cNvPr>
          <p:cNvCxnSpPr>
            <a:cxnSpLocks/>
          </p:cNvCxnSpPr>
          <p:nvPr/>
        </p:nvCxnSpPr>
        <p:spPr>
          <a:xfrm>
            <a:off x="9037674" y="3713053"/>
            <a:ext cx="3984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5439575-983A-EDCC-BCF8-1D1B70C2ED69}"/>
              </a:ext>
            </a:extLst>
          </p:cNvPr>
          <p:cNvSpPr txBox="1"/>
          <p:nvPr/>
        </p:nvSpPr>
        <p:spPr>
          <a:xfrm>
            <a:off x="8269094" y="3528387"/>
            <a:ext cx="799901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890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2E7CC-2D5B-5B85-3A3D-405D583B5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90D-C256-2E97-34C8-E2AE10A1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D75D-7CDB-B54E-A6F1-80B326592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b="1" dirty="0"/>
              <a:t>Passing Data</a:t>
            </a:r>
          </a:p>
          <a:p>
            <a:pPr lvl="1"/>
            <a:r>
              <a:rPr lang="en-US" sz="3600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567B9-DAEF-5343-2A76-B7B1DE22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1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8AA750-C960-5619-6B98-9307260CCD0A}"/>
              </a:ext>
            </a:extLst>
          </p:cNvPr>
          <p:cNvSpPr/>
          <p:nvPr/>
        </p:nvSpPr>
        <p:spPr>
          <a:xfrm>
            <a:off x="838200" y="1499616"/>
            <a:ext cx="10515600" cy="3267456"/>
          </a:xfrm>
          <a:prstGeom prst="rect">
            <a:avLst/>
          </a:prstGeom>
          <a:solidFill>
            <a:srgbClr val="EEE8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8538C-E0A3-9580-32C7-7CB376DD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1C134-98A5-D500-116B-891F59A7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68C90B-6179-C5AF-D6DD-9C7E96D9882E}"/>
              </a:ext>
            </a:extLst>
          </p:cNvPr>
          <p:cNvSpPr txBox="1">
            <a:spLocks/>
          </p:cNvSpPr>
          <p:nvPr/>
        </p:nvSpPr>
        <p:spPr>
          <a:xfrm>
            <a:off x="990600" y="1690688"/>
            <a:ext cx="10515600" cy="4638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cs typeface="Courier New" panose="02070309020205020404" pitchFamily="49" charset="0"/>
              </a:rPr>
              <a:t>If you didn’t do at the start of class: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cs typeface="Courier New" panose="02070309020205020404" pitchFamily="49" charset="0"/>
              </a:rPr>
              <a:t>Login to a shark machine, then type: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procedures.pdf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wget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http://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www.cs.cmu.edu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/~213/activities/machine-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tar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xf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machine-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procedures.tar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cd machine-procedures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Do Activity: Problems 6-9</a:t>
            </a:r>
          </a:p>
        </p:txBody>
      </p:sp>
    </p:spTree>
    <p:extLst>
      <p:ext uri="{BB962C8B-B14F-4D97-AF65-F5344CB8AC3E}">
        <p14:creationId xmlns:p14="http://schemas.microsoft.com/office/powerpoint/2010/main" val="11954506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B512-01CF-F9CD-B0A3-2797760E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first 6 arguments to a procedure are stored in registers, the remaining are stored on stack.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0C83-E775-D3A5-C4F1-32155498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As illustrated in the activity: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76611-19BF-D3D6-9BFB-6E62B2FE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4353D-7BCB-79C6-5775-2520D9A7DAE8}"/>
              </a:ext>
            </a:extLst>
          </p:cNvPr>
          <p:cNvSpPr txBox="1"/>
          <p:nvPr/>
        </p:nvSpPr>
        <p:spPr>
          <a:xfrm>
            <a:off x="838200" y="5481827"/>
            <a:ext cx="9871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Important note: </a:t>
            </a:r>
            <a:r>
              <a:rPr lang="en-US" sz="2800" dirty="0"/>
              <a:t>Programs only allocate stack space when it is </a:t>
            </a:r>
            <a:br>
              <a:rPr lang="en-US" sz="2800" dirty="0"/>
            </a:br>
            <a:r>
              <a:rPr lang="en-US" sz="2800" dirty="0"/>
              <a:t>needed.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E7D6ABD-16ED-6B7C-26DD-3BE63DA4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41701"/>
              </p:ext>
            </p:extLst>
          </p:nvPr>
        </p:nvGraphicFramePr>
        <p:xfrm>
          <a:off x="2019808" y="2450620"/>
          <a:ext cx="261315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60">
                  <a:extLst>
                    <a:ext uri="{9D8B030D-6E8A-4147-A177-3AD203B41FA5}">
                      <a16:colId xmlns:a16="http://schemas.microsoft.com/office/drawing/2014/main" val="1350187966"/>
                    </a:ext>
                  </a:extLst>
                </a:gridCol>
                <a:gridCol w="1656992">
                  <a:extLst>
                    <a:ext uri="{9D8B030D-6E8A-4147-A177-3AD203B41FA5}">
                      <a16:colId xmlns:a16="http://schemas.microsoft.com/office/drawing/2014/main" val="3047255097"/>
                    </a:ext>
                  </a:extLst>
                </a:gridCol>
              </a:tblGrid>
              <a:tr h="2293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91692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rdi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273940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rsi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284585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rdx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406602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rcx</a:t>
                      </a:r>
                      <a:endParaRPr lang="en-US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55876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%r8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27003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%r9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2472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903F60C-D23F-43BC-4EE3-6E56922CE99F}"/>
              </a:ext>
            </a:extLst>
          </p:cNvPr>
          <p:cNvSpPr txBox="1"/>
          <p:nvPr/>
        </p:nvSpPr>
        <p:spPr>
          <a:xfrm>
            <a:off x="7051643" y="1898745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DAE48D4-4601-DD8A-56DB-891324134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12345"/>
              </p:ext>
            </p:extLst>
          </p:nvPr>
        </p:nvGraphicFramePr>
        <p:xfrm>
          <a:off x="7236987" y="2614104"/>
          <a:ext cx="1327442" cy="268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442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768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. . 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826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</a:t>
                      </a:r>
                      <a:r>
                        <a:rPr lang="en-US" sz="1900" i="1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5625418"/>
                  </a:ext>
                </a:extLst>
              </a:tr>
              <a:tr h="7680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. . .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078999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65928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Arg 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3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9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CD5A2-A8D3-122D-938F-DBCFFD4A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A834-2F54-E587-FBD3-B60F58FE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70" y="422382"/>
            <a:ext cx="10515600" cy="1325563"/>
          </a:xfrm>
        </p:spPr>
        <p:txBody>
          <a:bodyPr/>
          <a:lstStyle/>
          <a:p>
            <a:r>
              <a:rPr lang="en-US" dirty="0"/>
              <a:t>An x86-64 </a:t>
            </a:r>
            <a:br>
              <a:rPr lang="en-US" dirty="0"/>
            </a:br>
            <a:r>
              <a:rPr lang="en-US" dirty="0"/>
              <a:t>program’s view…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2373174-56B0-FF0D-34F9-5BDD3834E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47203"/>
              </p:ext>
            </p:extLst>
          </p:nvPr>
        </p:nvGraphicFramePr>
        <p:xfrm>
          <a:off x="7175799" y="1553795"/>
          <a:ext cx="4472608" cy="48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608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Operating system</a:t>
                      </a:r>
                    </a:p>
                    <a:p>
                      <a:endParaRPr lang="en-US" sz="1900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Code: </a:t>
                      </a: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function instructions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Data: </a:t>
                      </a: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global variables stored here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Heap:</a:t>
                      </a:r>
                      <a:r>
                        <a:rPr lang="en-US" sz="1900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d</a:t>
                      </a: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ynamically allocated memory </a:t>
                      </a:r>
                      <a:b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</a:br>
                      <a:r>
                        <a:rPr lang="en-US" sz="19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grows as program allocates memory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1536192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1743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/>
                      <a:r>
                        <a:rPr lang="en-US" sz="1900" b="1" dirty="0"/>
                        <a:t>Stack: </a:t>
                      </a:r>
                      <a:r>
                        <a:rPr lang="en-US" sz="1900" dirty="0"/>
                        <a:t>local variables and parameters stored here</a:t>
                      </a:r>
                    </a:p>
                    <a:p>
                      <a:pPr algn="l"/>
                      <a:r>
                        <a:rPr lang="en-US" sz="1900" dirty="0"/>
                        <a:t>grows as program calls functions</a:t>
                      </a:r>
                      <a:br>
                        <a:rPr lang="en-US" sz="1900" dirty="0"/>
                      </a:br>
                      <a:r>
                        <a:rPr lang="en-US" sz="1900" dirty="0"/>
                        <a:t>shrinks on return from functions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85985F1-6D00-97AC-30C9-B148EB133129}"/>
              </a:ext>
            </a:extLst>
          </p:cNvPr>
          <p:cNvSpPr txBox="1"/>
          <p:nvPr/>
        </p:nvSpPr>
        <p:spPr>
          <a:xfrm>
            <a:off x="7515146" y="656713"/>
            <a:ext cx="4057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Memory (Virtual)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700A842-8E5A-48D0-1BB6-111A844A5F8B}"/>
              </a:ext>
            </a:extLst>
          </p:cNvPr>
          <p:cNvSpPr/>
          <p:nvPr/>
        </p:nvSpPr>
        <p:spPr>
          <a:xfrm rot="16200000">
            <a:off x="8949368" y="4430970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A96A698-5D47-B202-6549-9B014AE45E13}"/>
              </a:ext>
            </a:extLst>
          </p:cNvPr>
          <p:cNvSpPr/>
          <p:nvPr/>
        </p:nvSpPr>
        <p:spPr>
          <a:xfrm rot="5400000">
            <a:off x="8960943" y="3624112"/>
            <a:ext cx="686090" cy="802436"/>
          </a:xfrm>
          <a:prstGeom prst="rightArrow">
            <a:avLst>
              <a:gd name="adj1" fmla="val 50000"/>
              <a:gd name="adj2" fmla="val 57473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33F84-D532-0E46-B7EF-88E8029C3783}"/>
              </a:ext>
            </a:extLst>
          </p:cNvPr>
          <p:cNvSpPr/>
          <p:nvPr/>
        </p:nvSpPr>
        <p:spPr>
          <a:xfrm>
            <a:off x="9118357" y="36224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500994-BCF2-9413-1775-447F5D60F2EF}"/>
              </a:ext>
            </a:extLst>
          </p:cNvPr>
          <p:cNvSpPr/>
          <p:nvPr/>
        </p:nvSpPr>
        <p:spPr>
          <a:xfrm>
            <a:off x="9120637" y="50076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17EE74-6BB4-ECA0-AF74-932D49B738CC}"/>
              </a:ext>
            </a:extLst>
          </p:cNvPr>
          <p:cNvSpPr txBox="1"/>
          <p:nvPr/>
        </p:nvSpPr>
        <p:spPr>
          <a:xfrm>
            <a:off x="6663818" y="616334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max: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C169F-F5DA-7175-1FB5-C8D6ADDA9BFC}"/>
              </a:ext>
            </a:extLst>
          </p:cNvPr>
          <p:cNvSpPr txBox="1"/>
          <p:nvPr/>
        </p:nvSpPr>
        <p:spPr>
          <a:xfrm>
            <a:off x="6589231" y="1557899"/>
            <a:ext cx="50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0: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1: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2:</a:t>
            </a:r>
          </a:p>
          <a:p>
            <a:pPr algn="r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6AA4FA-8627-6A60-4FF4-EEF3EDB91B7C}"/>
              </a:ext>
            </a:extLst>
          </p:cNvPr>
          <p:cNvSpPr txBox="1"/>
          <p:nvPr/>
        </p:nvSpPr>
        <p:spPr>
          <a:xfrm rot="16200000">
            <a:off x="5406732" y="3816672"/>
            <a:ext cx="2968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…. Memory addresses …..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E76248-F663-81CE-2A9B-A8865B8A5160}"/>
              </a:ext>
            </a:extLst>
          </p:cNvPr>
          <p:cNvSpPr/>
          <p:nvPr/>
        </p:nvSpPr>
        <p:spPr>
          <a:xfrm>
            <a:off x="605272" y="2843541"/>
            <a:ext cx="5599248" cy="360534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44FD4A-6C84-3881-1411-2558B9335F5E}"/>
              </a:ext>
            </a:extLst>
          </p:cNvPr>
          <p:cNvSpPr txBox="1"/>
          <p:nvPr/>
        </p:nvSpPr>
        <p:spPr>
          <a:xfrm>
            <a:off x="2621131" y="2120692"/>
            <a:ext cx="1215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CPU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C9A1B7-F2B8-5E90-6D72-9A09A038B415}"/>
              </a:ext>
            </a:extLst>
          </p:cNvPr>
          <p:cNvSpPr txBox="1"/>
          <p:nvPr/>
        </p:nvSpPr>
        <p:spPr>
          <a:xfrm>
            <a:off x="664217" y="3044440"/>
            <a:ext cx="25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 Counter (PC)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5B9B0C-B068-768D-B664-874184E38D42}"/>
              </a:ext>
            </a:extLst>
          </p:cNvPr>
          <p:cNvSpPr txBox="1"/>
          <p:nvPr/>
        </p:nvSpPr>
        <p:spPr>
          <a:xfrm>
            <a:off x="664217" y="4239621"/>
            <a:ext cx="248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Condition Codes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4D1A33-0FF0-F11B-72D5-45204684B181}"/>
              </a:ext>
            </a:extLst>
          </p:cNvPr>
          <p:cNvSpPr txBox="1"/>
          <p:nvPr/>
        </p:nvSpPr>
        <p:spPr>
          <a:xfrm>
            <a:off x="3437728" y="3070339"/>
            <a:ext cx="256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16 “General purpose”</a:t>
            </a:r>
            <a:br>
              <a:rPr lang="en-US" sz="2000" dirty="0"/>
            </a:br>
            <a:r>
              <a:rPr lang="en-US" sz="2000" dirty="0"/>
              <a:t>Registers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86986A8-3A4C-E883-03EB-CF0C193A8DC6}"/>
              </a:ext>
            </a:extLst>
          </p:cNvPr>
          <p:cNvGraphicFramePr>
            <a:graphicFrameLocks noGrp="1"/>
          </p:cNvGraphicFramePr>
          <p:nvPr/>
        </p:nvGraphicFramePr>
        <p:xfrm>
          <a:off x="3440075" y="3854480"/>
          <a:ext cx="2390413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116425405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3804685283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rsp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69885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rsi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332714"/>
                  </a:ext>
                </a:extLst>
              </a:tr>
              <a:tr h="27257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rdi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02794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latin typeface="Source Code Pro" panose="020B0509030403020204" pitchFamily="49" charset="77"/>
                        </a:rPr>
                        <a:t>rax</a:t>
                      </a:r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Source Code Pro" panose="020B0509030403020204" pitchFamily="49" charset="77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739802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r>
                        <a:rPr lang="en-US" sz="1900" b="0" dirty="0">
                          <a:latin typeface="Source Code Pro" panose="020B0509030403020204" pitchFamily="49" charset="77"/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9743526"/>
                  </a:ext>
                </a:extLst>
              </a:tr>
              <a:tr h="160815">
                <a:tc>
                  <a:txBody>
                    <a:bodyPr/>
                    <a:lstStyle/>
                    <a:p>
                      <a:endParaRPr lang="en-US" sz="1900" b="0" dirty="0"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Source Code Pro" panose="020B0509030403020204" pitchFamily="49" charset="77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15234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DCC9D242-538D-90A4-9283-79B5996681F7}"/>
              </a:ext>
            </a:extLst>
          </p:cNvPr>
          <p:cNvGraphicFramePr>
            <a:graphicFrameLocks noGrp="1"/>
          </p:cNvGraphicFramePr>
          <p:nvPr/>
        </p:nvGraphicFramePr>
        <p:xfrm>
          <a:off x="778543" y="3473480"/>
          <a:ext cx="2390413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659">
                  <a:extLst>
                    <a:ext uri="{9D8B030D-6E8A-4147-A177-3AD203B41FA5}">
                      <a16:colId xmlns:a16="http://schemas.microsoft.com/office/drawing/2014/main" val="2653708947"/>
                    </a:ext>
                  </a:extLst>
                </a:gridCol>
                <a:gridCol w="1515754">
                  <a:extLst>
                    <a:ext uri="{9D8B030D-6E8A-4147-A177-3AD203B41FA5}">
                      <a16:colId xmlns:a16="http://schemas.microsoft.com/office/drawing/2014/main" val="487291675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%</a:t>
                      </a:r>
                      <a:r>
                        <a:rPr lang="en-US" sz="1900" b="0" dirty="0" err="1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rpi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Source Code Pro" panose="020B0509030403020204" pitchFamily="49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0x00ff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7398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54335AA-5EB0-E45D-FE3A-F78256D74456}"/>
              </a:ext>
            </a:extLst>
          </p:cNvPr>
          <p:cNvGraphicFramePr>
            <a:graphicFrameLocks noGrp="1"/>
          </p:cNvGraphicFramePr>
          <p:nvPr/>
        </p:nvGraphicFramePr>
        <p:xfrm>
          <a:off x="827468" y="4691130"/>
          <a:ext cx="160569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206">
                  <a:extLst>
                    <a:ext uri="{9D8B030D-6E8A-4147-A177-3AD203B41FA5}">
                      <a16:colId xmlns:a16="http://schemas.microsoft.com/office/drawing/2014/main" val="442527272"/>
                    </a:ext>
                  </a:extLst>
                </a:gridCol>
                <a:gridCol w="811492">
                  <a:extLst>
                    <a:ext uri="{9D8B030D-6E8A-4147-A177-3AD203B41FA5}">
                      <a16:colId xmlns:a16="http://schemas.microsoft.com/office/drawing/2014/main" val="3649816996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ZF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091879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SF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5917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09536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Source Code Pro" panose="020B0509030403020204" pitchFamily="49" charset="77"/>
                        </a:rPr>
                        <a:t>CF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647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A7C20-0DDB-5CF6-CF9D-4CDF4637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F9F5D6-FAB8-F712-ED77-78889CDF9DB6}"/>
              </a:ext>
            </a:extLst>
          </p:cNvPr>
          <p:cNvCxnSpPr>
            <a:cxnSpLocks/>
          </p:cNvCxnSpPr>
          <p:nvPr/>
        </p:nvCxnSpPr>
        <p:spPr>
          <a:xfrm>
            <a:off x="6490580" y="2399417"/>
            <a:ext cx="532435" cy="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855C62-44A6-4960-1DF8-F418CDEC0DC5}"/>
              </a:ext>
            </a:extLst>
          </p:cNvPr>
          <p:cNvSpPr txBox="1"/>
          <p:nvPr/>
        </p:nvSpPr>
        <p:spPr>
          <a:xfrm>
            <a:off x="5689296" y="2204230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bg1">
                    <a:lumMod val="95000"/>
                  </a:schemeClr>
                </a:solidFill>
                <a:latin typeface="Source Code Pro" panose="020B0509030403020204" pitchFamily="49" charset="77"/>
              </a:rPr>
              <a:t>%</a:t>
            </a:r>
            <a:r>
              <a:rPr lang="en-US" sz="1800" b="0" dirty="0" err="1">
                <a:solidFill>
                  <a:schemeClr val="bg1">
                    <a:lumMod val="95000"/>
                  </a:schemeClr>
                </a:solidFill>
                <a:latin typeface="Source Code Pro" panose="020B0509030403020204" pitchFamily="49" charset="77"/>
              </a:rPr>
              <a:t>rpi</a:t>
            </a:r>
            <a:endParaRPr lang="en-US" sz="1800" b="0" dirty="0">
              <a:solidFill>
                <a:schemeClr val="bg1">
                  <a:lumMod val="95000"/>
                </a:schemeClr>
              </a:solidFill>
              <a:latin typeface="Source Code Pro" panose="020B05090304030202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2677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7940-CA24-0D1D-C849-0D86827D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9F0E-AEC9-0D37-D71B-266B8E60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Example of where arguments and return values are stored: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940D95-784F-5854-4176-85D10761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50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8313FE-7746-0C42-476A-35B23FF149A2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477F1B-1B4E-B158-5411-60CB3DF3B6D3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15AA8B-0E4B-5F5D-EDFD-B700F9488FD9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E217CD-FD92-FB22-1AB9-E35048FB191F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F29EAC-8520-F991-3349-CB8DDBB600D9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675E72-3CCE-39F0-03A2-85CF0202EEB9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25A7A-D109-E3FD-2252-86C82194939B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F89594-E21C-38FF-76ED-F1D21A4F7D60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AC3CB0-5A14-5AD9-E1F7-4685C8756687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72556-0935-CBB3-F448-3F3B85623E7E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527B50-5D21-5E77-B8A5-B7DE3E0FCB49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64E714-6D32-4435-B166-39CEA9F1546C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261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2B40D-9839-E502-374A-E78215D7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B136-2D9A-EF9B-3624-F0F79026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Arguments are “passed” in the argument registers.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F0A69F-D608-78BA-92C7-F371EE51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976F8B-3CBC-87F6-1935-BF17908DFBD4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BBD679-6760-8ED7-29B0-C3825717ED0B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AE7493-61A1-A34D-FAC9-08789EA31EF4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1462A3-7244-5822-A872-065C87641EFE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4A80BC-02EE-3C7F-82C5-C413E08E9271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08164-DDD4-2B07-4558-A05FD77B5597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# Save at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Restore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# Return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3F1EA-3BE8-1C99-C9A4-7360D4EDFAC3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CABA3A-AE02-0025-821F-564BD7A50459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075CE2-3C9F-C5D0-FC61-8242698747D9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4E558-3776-E77A-7CD0-C7CB4E25CE58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B093E9-FF1C-CD88-955B-A50177FEC59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165585-9304-706F-E7D6-A002E500F4F8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5404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94115-7452-BC0F-57B1-B8C2C8DA4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A90D0-4256-097C-6DC2-E2A25DC4B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Return values are “returned” in return register.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07593E-C177-23BC-6DD0-4DCB7774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52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76EA6E-E964-4764-FE03-45C94C41852B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B93BAA-3F6C-65E4-27A1-19704B9CE18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472772-9AE6-26D7-BF47-52FAB4EFF308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AA2570-799B-5C58-F41F-28744A43DD41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D20DD8-63C9-E695-CD17-873F3B00E625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A73F26-18B4-B4C6-57A8-91006DCD92BC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# Save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Save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# mult2(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8F64DD-56D5-AA83-4954-C3DCC4FAB3EE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07C241-710B-EF24-2CF0-E8DFDA2C3A96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F166E9-64C3-6B2B-9273-F822D3104B20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# a * b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3FEA27-F907-5A74-4421-7048EA17B166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46DEDB-ACFB-1784-5366-5AE81462CDD4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646452-C2FC-B6DE-AC4E-F0A1D6B247F1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2824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2F570-D085-236B-F6A6-56B6F2743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9F10-D34C-D4D0-CB8F-F7BA2AA1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How does x86-64 implement C procedure calls?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F206D-6156-CA07-355E-D1E552179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Mechanisms in procedures</a:t>
            </a:r>
          </a:p>
          <a:p>
            <a:r>
              <a:rPr lang="en-US" sz="4000" dirty="0"/>
              <a:t>Calling Conventions</a:t>
            </a:r>
          </a:p>
          <a:p>
            <a:pPr lvl="1"/>
            <a:r>
              <a:rPr lang="en-US" sz="3600" dirty="0"/>
              <a:t>Passing Control</a:t>
            </a:r>
          </a:p>
          <a:p>
            <a:pPr lvl="1"/>
            <a:r>
              <a:rPr lang="en-US" sz="3600" dirty="0"/>
              <a:t>Passing Data</a:t>
            </a:r>
          </a:p>
          <a:p>
            <a:pPr lvl="1"/>
            <a:r>
              <a:rPr lang="en-US" sz="3600" b="1" dirty="0"/>
              <a:t>Managing Local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BD785-19D1-1EAA-0219-9D5F30F5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34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7B320-E3D9-4D24-F272-6B679E89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240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Languages that support recursion like C require some place to store state for each instantiation of the same procedure.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60523-CD54-8853-A286-80393EE89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513"/>
            <a:ext cx="10515600" cy="3811450"/>
          </a:xfrm>
        </p:spPr>
        <p:txBody>
          <a:bodyPr/>
          <a:lstStyle/>
          <a:p>
            <a:r>
              <a:rPr lang="en-US" dirty="0"/>
              <a:t>Code must be “</a:t>
            </a:r>
            <a:r>
              <a:rPr lang="en-US" i="1" dirty="0"/>
              <a:t>reentrant</a:t>
            </a:r>
            <a:r>
              <a:rPr lang="en-US" dirty="0"/>
              <a:t>”: Support multiple instances of a single procedure</a:t>
            </a:r>
          </a:p>
          <a:p>
            <a:r>
              <a:rPr lang="en-US" dirty="0"/>
              <a:t>Requires needing some place to store state of each instantiation including arguments, local variables, and return value</a:t>
            </a:r>
          </a:p>
          <a:p>
            <a:r>
              <a:rPr lang="en-US" dirty="0"/>
              <a:t>The stack allocated in </a:t>
            </a:r>
            <a:r>
              <a:rPr lang="en-US" b="1" dirty="0"/>
              <a:t>frames</a:t>
            </a:r>
            <a:r>
              <a:rPr lang="en-US" dirty="0"/>
              <a:t> where each frame contains state for a given procedure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FFFD9-342E-1F9F-167C-38E640D6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8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AD41-49C7-C74C-65B3-51D01823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 example of calling a chain of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17A6-E4D5-F3C6-44DD-6F12E03B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55</a:t>
            </a:fld>
            <a:endParaRPr lang="en-US"/>
          </a:p>
        </p:txBody>
      </p:sp>
      <p:sp>
        <p:nvSpPr>
          <p:cNvPr id="5" name="Shape 640">
            <a:extLst>
              <a:ext uri="{FF2B5EF4-FFF2-40B4-BE49-F238E27FC236}">
                <a16:creationId xmlns:a16="http://schemas.microsoft.com/office/drawing/2014/main" id="{75D7707E-7225-065F-D25D-98486A7BA86F}"/>
              </a:ext>
            </a:extLst>
          </p:cNvPr>
          <p:cNvSpPr/>
          <p:nvPr/>
        </p:nvSpPr>
        <p:spPr>
          <a:xfrm>
            <a:off x="1981200" y="186214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 dirty="0"/>
          </a:p>
        </p:txBody>
      </p:sp>
      <p:sp>
        <p:nvSpPr>
          <p:cNvPr id="6" name="Shape 641">
            <a:extLst>
              <a:ext uri="{FF2B5EF4-FFF2-40B4-BE49-F238E27FC236}">
                <a16:creationId xmlns:a16="http://schemas.microsoft.com/office/drawing/2014/main" id="{BE722B25-3ADD-6A99-822F-6390FBB2D4D2}"/>
              </a:ext>
            </a:extLst>
          </p:cNvPr>
          <p:cNvSpPr/>
          <p:nvPr/>
        </p:nvSpPr>
        <p:spPr>
          <a:xfrm>
            <a:off x="3810000" y="277654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7" name="Shape 642">
            <a:extLst>
              <a:ext uri="{FF2B5EF4-FFF2-40B4-BE49-F238E27FC236}">
                <a16:creationId xmlns:a16="http://schemas.microsoft.com/office/drawing/2014/main" id="{E194F4AA-6CBB-D4CE-9C24-9429CC70228C}"/>
              </a:ext>
            </a:extLst>
          </p:cNvPr>
          <p:cNvSpPr/>
          <p:nvPr/>
        </p:nvSpPr>
        <p:spPr>
          <a:xfrm>
            <a:off x="5715000" y="369094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1" name="Shape 656">
            <a:extLst>
              <a:ext uri="{FF2B5EF4-FFF2-40B4-BE49-F238E27FC236}">
                <a16:creationId xmlns:a16="http://schemas.microsoft.com/office/drawing/2014/main" id="{C5A02EAA-C6F3-224D-A244-FC2360025D8E}"/>
              </a:ext>
            </a:extLst>
          </p:cNvPr>
          <p:cNvSpPr/>
          <p:nvPr/>
        </p:nvSpPr>
        <p:spPr>
          <a:xfrm>
            <a:off x="5029200" y="612934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9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40D78-A6C3-8E65-0996-E08DC3CDD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449C-50EF-F734-01D7-F6ED914E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an example of calling a chain of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F3F56-6C44-3E41-AC91-03088E1F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56</a:t>
            </a:fld>
            <a:endParaRPr lang="en-US"/>
          </a:p>
        </p:txBody>
      </p:sp>
      <p:sp>
        <p:nvSpPr>
          <p:cNvPr id="5" name="Shape 640">
            <a:extLst>
              <a:ext uri="{FF2B5EF4-FFF2-40B4-BE49-F238E27FC236}">
                <a16:creationId xmlns:a16="http://schemas.microsoft.com/office/drawing/2014/main" id="{13CB10FD-A5BD-AD0E-2621-DE631A845E81}"/>
              </a:ext>
            </a:extLst>
          </p:cNvPr>
          <p:cNvSpPr/>
          <p:nvPr/>
        </p:nvSpPr>
        <p:spPr>
          <a:xfrm>
            <a:off x="1981200" y="186214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 dirty="0"/>
          </a:p>
        </p:txBody>
      </p:sp>
      <p:sp>
        <p:nvSpPr>
          <p:cNvPr id="6" name="Shape 641">
            <a:extLst>
              <a:ext uri="{FF2B5EF4-FFF2-40B4-BE49-F238E27FC236}">
                <a16:creationId xmlns:a16="http://schemas.microsoft.com/office/drawing/2014/main" id="{D98FAD39-3410-F23C-0A02-E91C3B779DD0}"/>
              </a:ext>
            </a:extLst>
          </p:cNvPr>
          <p:cNvSpPr/>
          <p:nvPr/>
        </p:nvSpPr>
        <p:spPr>
          <a:xfrm>
            <a:off x="3810000" y="2776540"/>
            <a:ext cx="1612900" cy="2362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7" name="Shape 642">
            <a:extLst>
              <a:ext uri="{FF2B5EF4-FFF2-40B4-BE49-F238E27FC236}">
                <a16:creationId xmlns:a16="http://schemas.microsoft.com/office/drawing/2014/main" id="{DE236268-F63E-D998-F31D-1DFC0A05227F}"/>
              </a:ext>
            </a:extLst>
          </p:cNvPr>
          <p:cNvSpPr/>
          <p:nvPr/>
        </p:nvSpPr>
        <p:spPr>
          <a:xfrm>
            <a:off x="5715000" y="3690940"/>
            <a:ext cx="1536700" cy="23622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(…)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</a:t>
            </a:r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 dirty="0"/>
          </a:p>
          <a:p>
            <a:r>
              <a:rPr lang="en-US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dirty="0"/>
          </a:p>
        </p:txBody>
      </p:sp>
      <p:sp>
        <p:nvSpPr>
          <p:cNvPr id="21" name="Shape 656">
            <a:extLst>
              <a:ext uri="{FF2B5EF4-FFF2-40B4-BE49-F238E27FC236}">
                <a16:creationId xmlns:a16="http://schemas.microsoft.com/office/drawing/2014/main" id="{C1BF1E40-4F33-E4A3-9DEA-EB90117AAA63}"/>
              </a:ext>
            </a:extLst>
          </p:cNvPr>
          <p:cNvSpPr/>
          <p:nvPr/>
        </p:nvSpPr>
        <p:spPr>
          <a:xfrm>
            <a:off x="5029200" y="6129340"/>
            <a:ext cx="29083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Procedure 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()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recursive</a:t>
            </a:r>
            <a:endParaRPr dirty="0"/>
          </a:p>
        </p:txBody>
      </p:sp>
      <p:sp>
        <p:nvSpPr>
          <p:cNvPr id="3" name="Shape 643">
            <a:extLst>
              <a:ext uri="{FF2B5EF4-FFF2-40B4-BE49-F238E27FC236}">
                <a16:creationId xmlns:a16="http://schemas.microsoft.com/office/drawing/2014/main" id="{429C75CB-9D7B-93F5-1FEF-AF8E71E1AA08}"/>
              </a:ext>
            </a:extLst>
          </p:cNvPr>
          <p:cNvSpPr/>
          <p:nvPr/>
        </p:nvSpPr>
        <p:spPr>
          <a:xfrm>
            <a:off x="8732839" y="2471740"/>
            <a:ext cx="1549400" cy="35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644">
            <a:extLst>
              <a:ext uri="{FF2B5EF4-FFF2-40B4-BE49-F238E27FC236}">
                <a16:creationId xmlns:a16="http://schemas.microsoft.com/office/drawing/2014/main" id="{CED7E41B-5461-2DA0-3BB9-B70439288E98}"/>
              </a:ext>
            </a:extLst>
          </p:cNvPr>
          <p:cNvSpPr/>
          <p:nvPr/>
        </p:nvSpPr>
        <p:spPr>
          <a:xfrm>
            <a:off x="8945564" y="27003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" name="Shape 645">
            <a:extLst>
              <a:ext uri="{FF2B5EF4-FFF2-40B4-BE49-F238E27FC236}">
                <a16:creationId xmlns:a16="http://schemas.microsoft.com/office/drawing/2014/main" id="{97E20F60-3158-AD8B-7B33-C63E215DC844}"/>
              </a:ext>
            </a:extLst>
          </p:cNvPr>
          <p:cNvSpPr/>
          <p:nvPr/>
        </p:nvSpPr>
        <p:spPr>
          <a:xfrm>
            <a:off x="8945564" y="33861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10" name="Shape 646">
            <a:extLst>
              <a:ext uri="{FF2B5EF4-FFF2-40B4-BE49-F238E27FC236}">
                <a16:creationId xmlns:a16="http://schemas.microsoft.com/office/drawing/2014/main" id="{E1261276-9BDA-50E6-4395-EF9C7BAE5646}"/>
              </a:ext>
            </a:extLst>
          </p:cNvPr>
          <p:cNvSpPr/>
          <p:nvPr/>
        </p:nvSpPr>
        <p:spPr>
          <a:xfrm>
            <a:off x="8934452" y="406082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11" name="Shape 647">
            <a:extLst>
              <a:ext uri="{FF2B5EF4-FFF2-40B4-BE49-F238E27FC236}">
                <a16:creationId xmlns:a16="http://schemas.microsoft.com/office/drawing/2014/main" id="{7BA25D8C-EF33-DEC2-99DE-B14788476EE7}"/>
              </a:ext>
            </a:extLst>
          </p:cNvPr>
          <p:cNvSpPr/>
          <p:nvPr/>
        </p:nvSpPr>
        <p:spPr>
          <a:xfrm>
            <a:off x="8945564" y="47577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12" name="Shape 648">
            <a:extLst>
              <a:ext uri="{FF2B5EF4-FFF2-40B4-BE49-F238E27FC236}">
                <a16:creationId xmlns:a16="http://schemas.microsoft.com/office/drawing/2014/main" id="{D778455C-FA91-3810-EC2B-81508E72E1DA}"/>
              </a:ext>
            </a:extLst>
          </p:cNvPr>
          <p:cNvSpPr/>
          <p:nvPr/>
        </p:nvSpPr>
        <p:spPr>
          <a:xfrm>
            <a:off x="8945564" y="551974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13" name="Shape 649">
            <a:extLst>
              <a:ext uri="{FF2B5EF4-FFF2-40B4-BE49-F238E27FC236}">
                <a16:creationId xmlns:a16="http://schemas.microsoft.com/office/drawing/2014/main" id="{1C848A16-FA54-5943-62A8-1EA600BF9018}"/>
              </a:ext>
            </a:extLst>
          </p:cNvPr>
          <p:cNvCxnSpPr/>
          <p:nvPr/>
        </p:nvCxnSpPr>
        <p:spPr>
          <a:xfrm>
            <a:off x="9251952" y="30051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Shape 650">
            <a:extLst>
              <a:ext uri="{FF2B5EF4-FFF2-40B4-BE49-F238E27FC236}">
                <a16:creationId xmlns:a16="http://schemas.microsoft.com/office/drawing/2014/main" id="{847D9F5F-5CD7-BEA2-DBFF-8E17B7CB55C3}"/>
              </a:ext>
            </a:extLst>
          </p:cNvPr>
          <p:cNvCxnSpPr/>
          <p:nvPr/>
        </p:nvCxnSpPr>
        <p:spPr>
          <a:xfrm>
            <a:off x="9251952" y="36909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Shape 651">
            <a:extLst>
              <a:ext uri="{FF2B5EF4-FFF2-40B4-BE49-F238E27FC236}">
                <a16:creationId xmlns:a16="http://schemas.microsoft.com/office/drawing/2014/main" id="{F797E308-8F7B-9388-39CE-BA3DEF202554}"/>
              </a:ext>
            </a:extLst>
          </p:cNvPr>
          <p:cNvCxnSpPr/>
          <p:nvPr/>
        </p:nvCxnSpPr>
        <p:spPr>
          <a:xfrm>
            <a:off x="9251952" y="43767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Shape 652">
            <a:extLst>
              <a:ext uri="{FF2B5EF4-FFF2-40B4-BE49-F238E27FC236}">
                <a16:creationId xmlns:a16="http://schemas.microsoft.com/office/drawing/2014/main" id="{CF86BD17-9A2E-038C-2E70-A24E5D8C83FF}"/>
              </a:ext>
            </a:extLst>
          </p:cNvPr>
          <p:cNvCxnSpPr/>
          <p:nvPr/>
        </p:nvCxnSpPr>
        <p:spPr>
          <a:xfrm>
            <a:off x="9251952" y="513874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653">
            <a:extLst>
              <a:ext uri="{FF2B5EF4-FFF2-40B4-BE49-F238E27FC236}">
                <a16:creationId xmlns:a16="http://schemas.microsoft.com/office/drawing/2014/main" id="{6DC53255-CAF3-E74A-69BE-BE46D462E7FA}"/>
              </a:ext>
            </a:extLst>
          </p:cNvPr>
          <p:cNvSpPr/>
          <p:nvPr/>
        </p:nvSpPr>
        <p:spPr>
          <a:xfrm>
            <a:off x="8605837" y="1546228"/>
            <a:ext cx="220662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Example</a:t>
            </a:r>
            <a:r>
              <a:rPr lang="en-US" sz="2800" b="1" dirty="0">
                <a:solidFill>
                  <a:schemeClr val="dk1"/>
                </a:solidFill>
                <a:ea typeface="Calibri"/>
                <a:cs typeface="Arial Narrow"/>
                <a:sym typeface="Arial Narrow"/>
              </a:rPr>
              <a:t> </a:t>
            </a:r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Call Chain</a:t>
            </a:r>
            <a:endParaRPr sz="2800" dirty="0"/>
          </a:p>
        </p:txBody>
      </p:sp>
      <p:sp>
        <p:nvSpPr>
          <p:cNvPr id="18" name="Shape 654">
            <a:extLst>
              <a:ext uri="{FF2B5EF4-FFF2-40B4-BE49-F238E27FC236}">
                <a16:creationId xmlns:a16="http://schemas.microsoft.com/office/drawing/2014/main" id="{B38D61DB-4E40-5101-EC05-84BB1740A3BA}"/>
              </a:ext>
            </a:extLst>
          </p:cNvPr>
          <p:cNvSpPr/>
          <p:nvPr/>
        </p:nvSpPr>
        <p:spPr>
          <a:xfrm>
            <a:off x="9612314" y="406082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19" name="Shape 655">
            <a:extLst>
              <a:ext uri="{FF2B5EF4-FFF2-40B4-BE49-F238E27FC236}">
                <a16:creationId xmlns:a16="http://schemas.microsoft.com/office/drawing/2014/main" id="{91FEB3EF-1137-57E2-363D-A174CEF5BC34}"/>
              </a:ext>
            </a:extLst>
          </p:cNvPr>
          <p:cNvCxnSpPr/>
          <p:nvPr/>
        </p:nvCxnSpPr>
        <p:spPr>
          <a:xfrm>
            <a:off x="9393240" y="369094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0603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4C73-55BC-AF00-AAA4-D176B1DB5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74357" cy="1325563"/>
          </a:xfrm>
        </p:spPr>
        <p:txBody>
          <a:bodyPr>
            <a:normAutofit/>
          </a:bodyPr>
          <a:lstStyle/>
          <a:p>
            <a:r>
              <a:rPr lang="en-US" dirty="0"/>
              <a:t>When calling a procedure, that procedure’s</a:t>
            </a:r>
            <a:br>
              <a:rPr lang="en-US" dirty="0"/>
            </a:br>
            <a:r>
              <a:rPr lang="en-US" dirty="0"/>
              <a:t>stack frame is pushed onto the stack.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5A48-4607-B28B-2278-E3BEDF1B0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82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“setup” code:</a:t>
            </a:r>
          </a:p>
          <a:p>
            <a:pPr marL="0" indent="0">
              <a:buNone/>
            </a:pPr>
            <a:r>
              <a:rPr lang="en-US" dirty="0"/>
              <a:t>The program allocates space on the stack  (if needed) and does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call</a:t>
            </a:r>
            <a:r>
              <a:rPr lang="en-US" dirty="0"/>
              <a:t> instruction.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 “finish” code:</a:t>
            </a:r>
          </a:p>
          <a:p>
            <a:pPr marL="0" indent="0">
              <a:buNone/>
            </a:pPr>
            <a:r>
              <a:rPr lang="en-US" dirty="0"/>
              <a:t>The program deallocates space on the stack (if needed) and does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  <a:r>
              <a:rPr lang="en-US" dirty="0"/>
              <a:t> instruction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D0489-8EED-0038-0B00-A9D625EB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57</a:t>
            </a:fld>
            <a:endParaRPr lang="en-US"/>
          </a:p>
        </p:txBody>
      </p:sp>
      <p:cxnSp>
        <p:nvCxnSpPr>
          <p:cNvPr id="5" name="Shape 661">
            <a:extLst>
              <a:ext uri="{FF2B5EF4-FFF2-40B4-BE49-F238E27FC236}">
                <a16:creationId xmlns:a16="http://schemas.microsoft.com/office/drawing/2014/main" id="{3ACADC3A-12CB-CCE6-3A2C-4A0A27450D78}"/>
              </a:ext>
            </a:extLst>
          </p:cNvPr>
          <p:cNvCxnSpPr/>
          <p:nvPr/>
        </p:nvCxnSpPr>
        <p:spPr>
          <a:xfrm>
            <a:off x="7835900" y="3560901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" name="Shape 662">
            <a:extLst>
              <a:ext uri="{FF2B5EF4-FFF2-40B4-BE49-F238E27FC236}">
                <a16:creationId xmlns:a16="http://schemas.microsoft.com/office/drawing/2014/main" id="{59F2DBDC-2BEC-6340-4200-9DBCA95A9B6E}"/>
              </a:ext>
            </a:extLst>
          </p:cNvPr>
          <p:cNvSpPr/>
          <p:nvPr/>
        </p:nvSpPr>
        <p:spPr>
          <a:xfrm>
            <a:off x="5319714" y="3373576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Pointer: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7" name="Shape 665">
            <a:extLst>
              <a:ext uri="{FF2B5EF4-FFF2-40B4-BE49-F238E27FC236}">
                <a16:creationId xmlns:a16="http://schemas.microsoft.com/office/drawing/2014/main" id="{7145B99C-DDF2-765B-E8F3-900DAD4BA914}"/>
              </a:ext>
            </a:extLst>
          </p:cNvPr>
          <p:cNvCxnSpPr/>
          <p:nvPr/>
        </p:nvCxnSpPr>
        <p:spPr>
          <a:xfrm>
            <a:off x="7845425" y="4930913"/>
            <a:ext cx="71755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" name="Shape 666">
            <a:extLst>
              <a:ext uri="{FF2B5EF4-FFF2-40B4-BE49-F238E27FC236}">
                <a16:creationId xmlns:a16="http://schemas.microsoft.com/office/drawing/2014/main" id="{2298BD9D-CA83-F38D-B15D-B854CF6084CA}"/>
              </a:ext>
            </a:extLst>
          </p:cNvPr>
          <p:cNvSpPr/>
          <p:nvPr/>
        </p:nvSpPr>
        <p:spPr>
          <a:xfrm>
            <a:off x="5368925" y="4742001"/>
            <a:ext cx="24384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Pointer: </a:t>
            </a: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9" name="Shape 667">
            <a:extLst>
              <a:ext uri="{FF2B5EF4-FFF2-40B4-BE49-F238E27FC236}">
                <a16:creationId xmlns:a16="http://schemas.microsoft.com/office/drawing/2014/main" id="{D1D374DD-F566-716C-6178-07D933B1CA01}"/>
              </a:ext>
            </a:extLst>
          </p:cNvPr>
          <p:cNvSpPr/>
          <p:nvPr/>
        </p:nvSpPr>
        <p:spPr>
          <a:xfrm>
            <a:off x="8505825" y="5569088"/>
            <a:ext cx="1557338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rgbClr val="262699"/>
                </a:solidFill>
                <a:latin typeface="Calibri"/>
                <a:ea typeface="Calibri"/>
                <a:cs typeface="Calibri"/>
                <a:sym typeface="Calibri"/>
              </a:rPr>
              <a:t>Stack “Top”</a:t>
            </a:r>
            <a:endParaRPr/>
          </a:p>
        </p:txBody>
      </p:sp>
      <p:sp>
        <p:nvSpPr>
          <p:cNvPr id="10" name="Shape 668">
            <a:extLst>
              <a:ext uri="{FF2B5EF4-FFF2-40B4-BE49-F238E27FC236}">
                <a16:creationId xmlns:a16="http://schemas.microsoft.com/office/drawing/2014/main" id="{835A014B-9213-BDFD-CEE2-EF4D13DC74E0}"/>
              </a:ext>
            </a:extLst>
          </p:cNvPr>
          <p:cNvSpPr/>
          <p:nvPr/>
        </p:nvSpPr>
        <p:spPr>
          <a:xfrm rot="10800000" flipH="1">
            <a:off x="8972550" y="5191263"/>
            <a:ext cx="609600" cy="381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1" name="Shape 669">
            <a:extLst>
              <a:ext uri="{FF2B5EF4-FFF2-40B4-BE49-F238E27FC236}">
                <a16:creationId xmlns:a16="http://schemas.microsoft.com/office/drawing/2014/main" id="{67B9B520-3DDB-0D22-D0C0-431074E26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0311493"/>
              </p:ext>
            </p:extLst>
          </p:nvPr>
        </p:nvGraphicFramePr>
        <p:xfrm>
          <a:off x="8610600" y="1686063"/>
          <a:ext cx="1320800" cy="340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Previous Frame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Frame for</a:t>
                      </a:r>
                      <a:b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proc</a:t>
                      </a:r>
                      <a:endParaRPr dirty="0"/>
                    </a:p>
                  </a:txBody>
                  <a:tcPr marL="50800" marR="50800" marT="50800" marB="50800" anchor="ctr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Shape 670">
            <a:extLst>
              <a:ext uri="{FF2B5EF4-FFF2-40B4-BE49-F238E27FC236}">
                <a16:creationId xmlns:a16="http://schemas.microsoft.com/office/drawing/2014/main" id="{51C93343-1E77-0C5F-EE35-DB16A0B6AF5E}"/>
              </a:ext>
            </a:extLst>
          </p:cNvPr>
          <p:cNvSpPr/>
          <p:nvPr/>
        </p:nvSpPr>
        <p:spPr>
          <a:xfrm>
            <a:off x="5321301" y="3654563"/>
            <a:ext cx="24399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	</a:t>
            </a: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1" dirty="0">
              <a:solidFill>
                <a:schemeClr val="lt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984062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C15A1E-FB2D-0FBC-DDC1-19E895B18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3963-0A23-3785-8730-2B605AB7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2926" cy="1325563"/>
          </a:xfrm>
        </p:spPr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1B4CDA-BA6F-65B0-6302-D71BACEF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58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B498EE-E915-8730-D727-C9E343DFCC25}"/>
              </a:ext>
            </a:extLst>
          </p:cNvPr>
          <p:cNvGrpSpPr/>
          <p:nvPr/>
        </p:nvGrpSpPr>
        <p:grpSpPr>
          <a:xfrm>
            <a:off x="440162" y="1852924"/>
            <a:ext cx="4648199" cy="1754326"/>
            <a:chOff x="913752" y="1681164"/>
            <a:chExt cx="4648199" cy="175432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E3F787-909D-CB1F-BEDE-A571B978519B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7494D1-36FA-3698-5B2C-03C9FFF0DD9F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void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{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t = mult2(x, y);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= t;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3996E1-F221-294C-B305-7CA3F06C2083}"/>
              </a:ext>
            </a:extLst>
          </p:cNvPr>
          <p:cNvGrpSpPr/>
          <p:nvPr/>
        </p:nvGrpSpPr>
        <p:grpSpPr>
          <a:xfrm>
            <a:off x="5257820" y="1437426"/>
            <a:ext cx="6685225" cy="2586432"/>
            <a:chOff x="879191" y="4161173"/>
            <a:chExt cx="7425895" cy="2586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5C33FD-6ED6-3B6F-92A1-D54EF06B05DF}"/>
                </a:ext>
              </a:extLst>
            </p:cNvPr>
            <p:cNvSpPr txBox="1"/>
            <p:nvPr/>
          </p:nvSpPr>
          <p:spPr>
            <a:xfrm>
              <a:off x="879191" y="4162282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155BD1-6DAA-D675-93D9-B3AC5D31CBAD}"/>
                </a:ext>
              </a:extLst>
            </p:cNvPr>
            <p:cNvSpPr txBox="1"/>
            <p:nvPr/>
          </p:nvSpPr>
          <p:spPr>
            <a:xfrm>
              <a:off x="1225055" y="4161173"/>
              <a:ext cx="7080031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0000000000400540 &lt;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multstore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&gt;: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x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, y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 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dest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400540: push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400541: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400544: call   400550 &lt;mult2&gt;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mult2(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x,y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t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400549: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Save at 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dest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40054c: pop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Restore %</a:t>
              </a:r>
              <a:r>
                <a:rPr lang="en-US" sz="1800" dirty="0" err="1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rbx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40054d: ret 				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  <a:endPara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4BA23-7E35-97C9-5C2C-8D052B50773C}"/>
              </a:ext>
            </a:extLst>
          </p:cNvPr>
          <p:cNvGrpSpPr/>
          <p:nvPr/>
        </p:nvGrpSpPr>
        <p:grpSpPr>
          <a:xfrm>
            <a:off x="5278123" y="4449869"/>
            <a:ext cx="6664954" cy="1754326"/>
            <a:chOff x="913688" y="4165425"/>
            <a:chExt cx="6664954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E5FBDD-6A8F-086A-85D9-49E1675553C1}"/>
                </a:ext>
              </a:extLst>
            </p:cNvPr>
            <p:cNvSpPr txBox="1"/>
            <p:nvPr/>
          </p:nvSpPr>
          <p:spPr>
            <a:xfrm>
              <a:off x="913688" y="4165425"/>
              <a:ext cx="311367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98B925-3721-C775-579E-F4B806661E8D}"/>
                </a:ext>
              </a:extLst>
            </p:cNvPr>
            <p:cNvSpPr txBox="1"/>
            <p:nvPr/>
          </p:nvSpPr>
          <p:spPr>
            <a:xfrm>
              <a:off x="1225055" y="4165425"/>
              <a:ext cx="6353587" cy="1754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0000000000400550 &lt;mult2&gt;: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a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, b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b="1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400550:  mov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400553: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imul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	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a * b</a:t>
              </a:r>
            </a:p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# s in %</a:t>
              </a:r>
              <a:r>
                <a:rPr lang="en-US" b="1" dirty="0" err="1">
                  <a:solidFill>
                    <a:schemeClr val="accent6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400557:  ret 			       	</a:t>
              </a:r>
              <a:r>
                <a:rPr lang="en-US" sz="18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# Return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43F46A-0606-A7BA-C710-76531DBC4C08}"/>
              </a:ext>
            </a:extLst>
          </p:cNvPr>
          <p:cNvGrpSpPr/>
          <p:nvPr/>
        </p:nvGrpSpPr>
        <p:grpSpPr>
          <a:xfrm>
            <a:off x="440162" y="4587813"/>
            <a:ext cx="4648200" cy="1478437"/>
            <a:chOff x="913752" y="1680055"/>
            <a:chExt cx="4648200" cy="14784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03935A-3F9F-1063-9555-975BD13100DF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9986E0-2B8D-40D3-00CF-5697350C8799}"/>
                </a:ext>
              </a:extLst>
            </p:cNvPr>
            <p:cNvSpPr txBox="1"/>
            <p:nvPr/>
          </p:nvSpPr>
          <p:spPr>
            <a:xfrm>
              <a:off x="1225055" y="1680055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 mult2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a,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b)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</a:t>
              </a:r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long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s = a * b;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 return s;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7403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677" name="Shape 677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678" name="Shape 678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79" name="Shape 679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680" name="Shape 680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1" name="Shape 681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2" name="Shape 682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3" name="Shape 683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84" name="Shape 684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5" name="Shape 685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686" name="Shape 686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687" name="Shape 687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688" name="Shape 688"/>
          <p:cNvGrpSpPr/>
          <p:nvPr/>
        </p:nvGrpSpPr>
        <p:grpSpPr>
          <a:xfrm>
            <a:off x="6921500" y="1592264"/>
            <a:ext cx="1493838" cy="928687"/>
            <a:chOff x="0" y="0"/>
            <a:chExt cx="941" cy="585"/>
          </a:xfrm>
        </p:grpSpPr>
        <p:cxnSp>
          <p:nvCxnSpPr>
            <p:cNvPr id="689" name="Shape 689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0" name="Shape 690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691" name="Shape 691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692" name="Shape 692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693" name="Shape 693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695" name="Shape 695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6" name="Shape 696"/>
          <p:cNvSpPr/>
          <p:nvPr/>
        </p:nvSpPr>
        <p:spPr>
          <a:xfrm>
            <a:off x="1727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2501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D3A2-FA85-50BF-36AC-21011FB1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CF80991-8F7A-B641-6CAB-E5C3C9091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is the stack pointer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It points to the current “top of the stack”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13BAF-98DA-7852-09E7-A517D086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21B3C-DDA4-3EE6-959D-17EEFC07F169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27C31-B0D4-F435-4D7A-765C3A10A79B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93462-FEFA-9068-714E-CC7353485DB6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C43DF1-134F-463A-945E-0B046D085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93488"/>
              </p:ext>
            </p:extLst>
          </p:nvPr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195012-CD78-F72C-B5F9-439E43AAEAB7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10E0D7-956D-87CA-A744-8026E7A5031D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6C5DD9-481F-2E78-4C95-189544D06604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112702-9BD7-A2F2-246E-08E7C0EA7FC3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E23E60-827C-6819-ECA4-79C2F3883E98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9AB9C-4ADA-8C9C-DD14-19FA617A2AA2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11877811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/>
          <p:nvPr/>
        </p:nvSpPr>
        <p:spPr>
          <a:xfrm>
            <a:off x="2501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05" name="Shape 705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06" name="Shape 706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7" name="Shape 707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08" name="Shape 708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09" name="Shape 709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0" name="Shape 710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1" name="Shape 711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2" name="Shape 712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3" name="Shape 713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14" name="Shape 714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15" name="Shape 715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16" name="Shape 716"/>
          <p:cNvGrpSpPr/>
          <p:nvPr/>
        </p:nvGrpSpPr>
        <p:grpSpPr>
          <a:xfrm>
            <a:off x="6915151" y="2379664"/>
            <a:ext cx="1495425" cy="928687"/>
            <a:chOff x="0" y="0"/>
            <a:chExt cx="941" cy="585"/>
          </a:xfrm>
        </p:grpSpPr>
        <p:cxnSp>
          <p:nvCxnSpPr>
            <p:cNvPr id="717" name="Shape 717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18" name="Shape 718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19" name="Shape 719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20" name="Shape 720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21" name="Shape 721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23" name="Shape 723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24" name="Shape 724"/>
          <p:cNvSpPr/>
          <p:nvPr/>
        </p:nvSpPr>
        <p:spPr>
          <a:xfrm>
            <a:off x="2032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2819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/>
        </p:nvSpPr>
        <p:spPr>
          <a:xfrm>
            <a:off x="2501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2819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34" name="Shape 734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35" name="Shape 735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6" name="Shape 736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37" name="Shape 737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38" name="Shape 738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39" name="Shape 739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0" name="Shape 740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41" name="Shape 741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2" name="Shape 742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43" name="Shape 743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44" name="Shape 744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45" name="Shape 745"/>
          <p:cNvGrpSpPr/>
          <p:nvPr/>
        </p:nvGrpSpPr>
        <p:grpSpPr>
          <a:xfrm>
            <a:off x="6921500" y="3225800"/>
            <a:ext cx="1493838" cy="928688"/>
            <a:chOff x="0" y="0"/>
            <a:chExt cx="941" cy="585"/>
          </a:xfrm>
        </p:grpSpPr>
        <p:cxnSp>
          <p:nvCxnSpPr>
            <p:cNvPr id="746" name="Shape 746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7" name="Shape 747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48" name="Shape 748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49" name="Shape 749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50" name="Shape 750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1" name="Shape 751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52" name="Shape 752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53" name="Shape 753"/>
          <p:cNvSpPr/>
          <p:nvPr/>
        </p:nvSpPr>
        <p:spPr>
          <a:xfrm>
            <a:off x="2438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4" name="Shape 754"/>
          <p:cNvSpPr/>
          <p:nvPr/>
        </p:nvSpPr>
        <p:spPr>
          <a:xfrm>
            <a:off x="3124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61" name="Shape 761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62" name="Shape 762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3" name="Shape 763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64" name="Shape 764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65" name="Shape 765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6" name="Shape 766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7" name="Shape 767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68" name="Shape 768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69" name="Shape 769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70" name="Shape 770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71" name="Shape 771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772" name="Shape 772"/>
          <p:cNvGrpSpPr/>
          <p:nvPr/>
        </p:nvGrpSpPr>
        <p:grpSpPr>
          <a:xfrm>
            <a:off x="6915151" y="4056064"/>
            <a:ext cx="1495425" cy="928687"/>
            <a:chOff x="0" y="0"/>
            <a:chExt cx="941" cy="585"/>
          </a:xfrm>
        </p:grpSpPr>
        <p:cxnSp>
          <p:nvCxnSpPr>
            <p:cNvPr id="773" name="Shape 77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4" name="Shape 77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775" name="Shape 77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6" name="Shape 77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777" name="Shape 777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779" name="Shape 779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0" name="Shape 780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2882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2133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791" name="Shape 791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792" name="Shape 792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3" name="Shape 793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794" name="Shape 794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795" name="Shape 795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6" name="Shape 796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7" name="Shape 797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98" name="Shape 798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99" name="Shape 799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00" name="Shape 800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01" name="Shape 801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02" name="Shape 802"/>
          <p:cNvGrpSpPr/>
          <p:nvPr/>
        </p:nvGrpSpPr>
        <p:grpSpPr>
          <a:xfrm>
            <a:off x="6915151" y="4919664"/>
            <a:ext cx="1495425" cy="928687"/>
            <a:chOff x="0" y="0"/>
            <a:chExt cx="941" cy="585"/>
          </a:xfrm>
        </p:grpSpPr>
        <p:cxnSp>
          <p:nvCxnSpPr>
            <p:cNvPr id="803" name="Shape 80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4" name="Shape 80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05" name="Shape 80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06" name="Shape 80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07" name="Shape 807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09" name="Shape 809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10" name="Shape 810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11" name="Shape 811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2" name="Shape 812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3" name="Shape 813"/>
          <p:cNvSpPr/>
          <p:nvPr/>
        </p:nvSpPr>
        <p:spPr>
          <a:xfrm>
            <a:off x="2882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14" name="Shape 814"/>
          <p:cNvSpPr/>
          <p:nvPr/>
        </p:nvSpPr>
        <p:spPr>
          <a:xfrm>
            <a:off x="2590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5" name="Shape 815"/>
          <p:cNvSpPr/>
          <p:nvPr/>
        </p:nvSpPr>
        <p:spPr>
          <a:xfrm>
            <a:off x="3340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21" name="Shape 821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22" name="Shape 822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23" name="Shape 823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4" name="Shape 824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25" name="Shape 825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26" name="Shape 826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7" name="Shape 827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8" name="Shape 828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29" name="Shape 829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0" name="Shape 830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31" name="Shape 831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32" name="Shape 832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33" name="Shape 833"/>
          <p:cNvGrpSpPr/>
          <p:nvPr/>
        </p:nvGrpSpPr>
        <p:grpSpPr>
          <a:xfrm>
            <a:off x="6915151" y="4056064"/>
            <a:ext cx="1495425" cy="928687"/>
            <a:chOff x="0" y="0"/>
            <a:chExt cx="941" cy="585"/>
          </a:xfrm>
        </p:grpSpPr>
        <p:cxnSp>
          <p:nvCxnSpPr>
            <p:cNvPr id="834" name="Shape 83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5" name="Shape 83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36" name="Shape 83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37" name="Shape 83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38" name="Shape 838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40" name="Shape 840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41" name="Shape 841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3" name="Shape 843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4" name="Shape 844"/>
          <p:cNvSpPr/>
          <p:nvPr/>
        </p:nvSpPr>
        <p:spPr>
          <a:xfrm>
            <a:off x="2882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45" name="Shape 845"/>
          <p:cNvSpPr/>
          <p:nvPr/>
        </p:nvSpPr>
        <p:spPr>
          <a:xfrm>
            <a:off x="2209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52" name="Shape 852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53" name="Shape 853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4" name="Shape 854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55" name="Shape 855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56" name="Shape 856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7" name="Shape 857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8" name="Shape 858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59" name="Shape 859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0" name="Shape 860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61" name="Shape 861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62" name="Shape 862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63" name="Shape 863"/>
          <p:cNvGrpSpPr/>
          <p:nvPr/>
        </p:nvGrpSpPr>
        <p:grpSpPr>
          <a:xfrm>
            <a:off x="6921500" y="3225800"/>
            <a:ext cx="1493838" cy="928688"/>
            <a:chOff x="0" y="0"/>
            <a:chExt cx="941" cy="585"/>
          </a:xfrm>
        </p:grpSpPr>
        <p:cxnSp>
          <p:nvCxnSpPr>
            <p:cNvPr id="864" name="Shape 864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5" name="Shape 865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66" name="Shape 866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67" name="Shape 867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68" name="Shape 868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70" name="Shape 870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71" name="Shape 871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1752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881" name="Shape 881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882" name="Shape 882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3" name="Shape 883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884" name="Shape 884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85" name="Shape 885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6" name="Shape 886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7" name="Shape 887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88" name="Shape 888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89" name="Shape 889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890" name="Shape 890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91" name="Shape 891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892" name="Shape 892"/>
          <p:cNvGrpSpPr/>
          <p:nvPr/>
        </p:nvGrpSpPr>
        <p:grpSpPr>
          <a:xfrm>
            <a:off x="6915151" y="2379664"/>
            <a:ext cx="1495425" cy="928687"/>
            <a:chOff x="0" y="0"/>
            <a:chExt cx="941" cy="585"/>
          </a:xfrm>
        </p:grpSpPr>
        <p:cxnSp>
          <p:nvCxnSpPr>
            <p:cNvPr id="893" name="Shape 893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4" name="Shape 894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895" name="Shape 895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96" name="Shape 896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897" name="Shape 897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899" name="Shape 899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0" name="Shape 900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13716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Shape 907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09" name="Shape 909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10" name="Shape 910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6A6A6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1" name="Shape 911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12" name="Shape 912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3" name="Shape 913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4" name="Shape 914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6A6A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5" name="Shape 915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16" name="Shape 916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7" name="Shape 917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18" name="Shape 918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19" name="Shape 919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20" name="Shape 920"/>
          <p:cNvGrpSpPr/>
          <p:nvPr/>
        </p:nvGrpSpPr>
        <p:grpSpPr>
          <a:xfrm>
            <a:off x="6921500" y="3225800"/>
            <a:ext cx="1493838" cy="928688"/>
            <a:chOff x="0" y="0"/>
            <a:chExt cx="941" cy="585"/>
          </a:xfrm>
        </p:grpSpPr>
        <p:cxnSp>
          <p:nvCxnSpPr>
            <p:cNvPr id="921" name="Shape 921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2" name="Shape 922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23" name="Shape 923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24" name="Shape 924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25" name="Shape 925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6" name="Shape 926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27" name="Shape 927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amI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8" name="Shape 928"/>
          <p:cNvSpPr/>
          <p:nvPr/>
        </p:nvSpPr>
        <p:spPr>
          <a:xfrm>
            <a:off x="1816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29" name="Shape 929"/>
          <p:cNvSpPr/>
          <p:nvPr/>
        </p:nvSpPr>
        <p:spPr>
          <a:xfrm>
            <a:off x="2133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2438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amI(…)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1752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38" name="Shape 938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39" name="Shape 939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0" name="Shape 940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41" name="Shape 941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2" name="Shape 942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3" name="Shape 943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4" name="Shape 944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45" name="Shape 945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6" name="Shape 946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47" name="Shape 947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48" name="Shape 948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49" name="Shape 949"/>
          <p:cNvGrpSpPr/>
          <p:nvPr/>
        </p:nvGrpSpPr>
        <p:grpSpPr>
          <a:xfrm>
            <a:off x="6915151" y="2379664"/>
            <a:ext cx="1495425" cy="928687"/>
            <a:chOff x="0" y="0"/>
            <a:chExt cx="941" cy="585"/>
          </a:xfrm>
        </p:grpSpPr>
        <p:cxnSp>
          <p:nvCxnSpPr>
            <p:cNvPr id="950" name="Shape 950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1" name="Shape 951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52" name="Shape 952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53" name="Shape 953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54" name="Shape 954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56" name="Shape 956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who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57" name="Shape 957"/>
          <p:cNvSpPr/>
          <p:nvPr/>
        </p:nvSpPr>
        <p:spPr>
          <a:xfrm>
            <a:off x="1955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58" name="Shape 958"/>
          <p:cNvSpPr/>
          <p:nvPr/>
        </p:nvSpPr>
        <p:spPr>
          <a:xfrm>
            <a:off x="2273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amI();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 •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959" name="Shape 959"/>
          <p:cNvSpPr/>
          <p:nvPr/>
        </p:nvSpPr>
        <p:spPr>
          <a:xfrm>
            <a:off x="1663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5038725" y="1446214"/>
            <a:ext cx="6223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sp>
        <p:nvSpPr>
          <p:cNvPr id="966" name="Shape 966"/>
          <p:cNvSpPr/>
          <p:nvPr/>
        </p:nvSpPr>
        <p:spPr>
          <a:xfrm>
            <a:off x="5038725" y="21336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dirty="0"/>
          </a:p>
        </p:txBody>
      </p:sp>
      <p:sp>
        <p:nvSpPr>
          <p:cNvPr id="967" name="Shape 967"/>
          <p:cNvSpPr/>
          <p:nvPr/>
        </p:nvSpPr>
        <p:spPr>
          <a:xfrm>
            <a:off x="5027613" y="28082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8" name="Shape 968"/>
          <p:cNvSpPr/>
          <p:nvPr/>
        </p:nvSpPr>
        <p:spPr>
          <a:xfrm>
            <a:off x="5038725" y="3505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sp>
        <p:nvSpPr>
          <p:cNvPr id="969" name="Shape 969"/>
          <p:cNvSpPr/>
          <p:nvPr/>
        </p:nvSpPr>
        <p:spPr>
          <a:xfrm>
            <a:off x="5038725" y="4267200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0" name="Shape 970"/>
          <p:cNvCxnSpPr/>
          <p:nvPr/>
        </p:nvCxnSpPr>
        <p:spPr>
          <a:xfrm>
            <a:off x="5345113" y="17526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1" name="Shape 971"/>
          <p:cNvCxnSpPr/>
          <p:nvPr/>
        </p:nvCxnSpPr>
        <p:spPr>
          <a:xfrm>
            <a:off x="5345113" y="24384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2" name="Shape 972"/>
          <p:cNvCxnSpPr/>
          <p:nvPr/>
        </p:nvCxnSpPr>
        <p:spPr>
          <a:xfrm>
            <a:off x="5345113" y="3124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973" name="Shape 973"/>
          <p:cNvCxnSpPr/>
          <p:nvPr/>
        </p:nvCxnSpPr>
        <p:spPr>
          <a:xfrm>
            <a:off x="5345113" y="3886200"/>
            <a:ext cx="0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4" name="Shape 974"/>
          <p:cNvSpPr/>
          <p:nvPr/>
        </p:nvSpPr>
        <p:spPr>
          <a:xfrm>
            <a:off x="5705475" y="2795588"/>
            <a:ext cx="6223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 err="1">
                <a:solidFill>
                  <a:srgbClr val="A5A5A5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amI</a:t>
            </a:r>
            <a:endParaRPr dirty="0"/>
          </a:p>
        </p:txBody>
      </p:sp>
      <p:cxnSp>
        <p:nvCxnSpPr>
          <p:cNvPr id="975" name="Shape 975"/>
          <p:cNvCxnSpPr/>
          <p:nvPr/>
        </p:nvCxnSpPr>
        <p:spPr>
          <a:xfrm>
            <a:off x="5486401" y="2438400"/>
            <a:ext cx="536575" cy="43180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76" name="Shape 976"/>
          <p:cNvSpPr/>
          <p:nvPr/>
        </p:nvSpPr>
        <p:spPr>
          <a:xfrm>
            <a:off x="8456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ctr"/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endParaRPr dirty="0"/>
          </a:p>
        </p:txBody>
      </p:sp>
      <p:grpSp>
        <p:nvGrpSpPr>
          <p:cNvPr id="977" name="Shape 977"/>
          <p:cNvGrpSpPr/>
          <p:nvPr/>
        </p:nvGrpSpPr>
        <p:grpSpPr>
          <a:xfrm>
            <a:off x="6921500" y="1592264"/>
            <a:ext cx="1493838" cy="928687"/>
            <a:chOff x="0" y="0"/>
            <a:chExt cx="941" cy="585"/>
          </a:xfrm>
        </p:grpSpPr>
        <p:cxnSp>
          <p:nvCxnSpPr>
            <p:cNvPr id="978" name="Shape 978"/>
            <p:cNvCxnSpPr/>
            <p:nvPr/>
          </p:nvCxnSpPr>
          <p:spPr>
            <a:xfrm>
              <a:off x="489" y="110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79" name="Shape 979"/>
            <p:cNvSpPr/>
            <p:nvPr/>
          </p:nvSpPr>
          <p:spPr>
            <a:xfrm>
              <a:off x="1" y="0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rbp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  <p:cxnSp>
          <p:nvCxnSpPr>
            <p:cNvPr id="980" name="Shape 980"/>
            <p:cNvCxnSpPr/>
            <p:nvPr/>
          </p:nvCxnSpPr>
          <p:spPr>
            <a:xfrm>
              <a:off x="488" y="499"/>
              <a:ext cx="452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81" name="Shape 981"/>
            <p:cNvSpPr/>
            <p:nvPr/>
          </p:nvSpPr>
          <p:spPr>
            <a:xfrm>
              <a:off x="0" y="377"/>
              <a:ext cx="496" cy="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t" anchorCtr="0">
              <a:noAutofit/>
            </a:bodyPr>
            <a:lstStyle/>
            <a:p>
              <a:pPr algn="r"/>
              <a:r>
                <a:rPr lang="en-US" b="1" dirty="0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%</a:t>
              </a:r>
              <a:r>
                <a:rPr lang="en-US" b="1" dirty="0" err="1">
                  <a:solidFill>
                    <a:schemeClr val="dk1"/>
                  </a:solidFill>
                  <a:latin typeface="Courier New" panose="02070309020205020404" pitchFamily="49" charset="0"/>
                  <a:ea typeface="Courier"/>
                  <a:cs typeface="Courier New" panose="02070309020205020404" pitchFamily="49" charset="0"/>
                  <a:sym typeface="Courier"/>
                </a:rPr>
                <a:t>rsp</a:t>
              </a:r>
              <a:endParaRPr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endParaRPr>
            </a:p>
          </p:txBody>
        </p:sp>
      </p:grpSp>
      <p:sp>
        <p:nvSpPr>
          <p:cNvPr id="982" name="Shape 982"/>
          <p:cNvSpPr/>
          <p:nvPr/>
        </p:nvSpPr>
        <p:spPr>
          <a:xfrm>
            <a:off x="8456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8718551" y="381000"/>
            <a:ext cx="760413" cy="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endParaRPr/>
          </a:p>
        </p:txBody>
      </p:sp>
      <p:graphicFrame>
        <p:nvGraphicFramePr>
          <p:cNvPr id="984" name="Shape 984"/>
          <p:cNvGraphicFramePr/>
          <p:nvPr/>
        </p:nvGraphicFramePr>
        <p:xfrm>
          <a:off x="8458200" y="838200"/>
          <a:ext cx="1397000" cy="5778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ea typeface="Courier"/>
                          <a:cs typeface="Courier New" panose="02070309020205020404" pitchFamily="49" charset="0"/>
                          <a:sym typeface="Courier"/>
                        </a:rPr>
                        <a:t>yoo</a:t>
                      </a:r>
                      <a:endParaRPr dirty="0"/>
                    </a:p>
                  </a:txBody>
                  <a:tcPr marL="50800" marR="50800" marT="50800" marB="50800" anchor="ctr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Font typeface="Noto Sans Symbols"/>
                        <a:buNone/>
                      </a:pPr>
                      <a:endParaRPr sz="2000" b="1" i="0" u="none" strike="noStrike" cap="none" dirty="0">
                        <a:solidFill>
                          <a:schemeClr val="dk1"/>
                        </a:solidFill>
                        <a:latin typeface="Courier New" panose="02070309020205020404" pitchFamily="49" charset="0"/>
                        <a:ea typeface="Courier"/>
                        <a:cs typeface="Courier New" panose="02070309020205020404" pitchFamily="49" charset="0"/>
                        <a:sym typeface="Courier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85" name="Shape 985"/>
          <p:cNvSpPr/>
          <p:nvPr/>
        </p:nvSpPr>
        <p:spPr>
          <a:xfrm>
            <a:off x="2349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yoo(…)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who();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•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663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>
            <a:noFill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0667-1604-FF4B-EAE5-E56211A70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FEAA-3DC2-9A04-9499-59E45197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B0E8598-7E06-8935-E361-42C91D7E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onto the stack puts an</a:t>
            </a:r>
            <a:br>
              <a:rPr lang="en-US" dirty="0"/>
            </a:br>
            <a:r>
              <a:rPr lang="en-US" dirty="0"/>
              <a:t>element on the top of the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87E4-AB8F-0330-B229-03DD7D67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8DFF2-D11D-099F-8508-811EEAF7AD39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B08FA-EA49-A043-5E07-500496C55575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A0925-4A79-1547-0FDF-5024B8B02EEA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9FE8FA-2247-8445-AAC4-379BA377504B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4B3F9B-98B7-55DE-C9B0-80E50C7D0093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BF1A4C-CF2E-F8B1-52BC-1E01CC5A2C93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84C1B9-C625-BD94-7B9E-AD5C07281B66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0F4904-5CBA-2BB6-8332-D0154DD41BAB}"/>
              </a:ext>
            </a:extLst>
          </p:cNvPr>
          <p:cNvCxnSpPr>
            <a:cxnSpLocks/>
          </p:cNvCxnSpPr>
          <p:nvPr/>
        </p:nvCxnSpPr>
        <p:spPr>
          <a:xfrm>
            <a:off x="7672565" y="4701249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E86E5E-469C-C39A-3644-BAB9D53B9806}"/>
              </a:ext>
            </a:extLst>
          </p:cNvPr>
          <p:cNvSpPr txBox="1"/>
          <p:nvPr/>
        </p:nvSpPr>
        <p:spPr>
          <a:xfrm>
            <a:off x="6871281" y="4506062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48BB2-EB90-E359-6439-C33D64E1D1AE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25707726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idx="1"/>
          </p:nvPr>
        </p:nvSpPr>
        <p:spPr>
          <a:xfrm>
            <a:off x="838200" y="15541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Canvas Quiz:  Day 5 - Machine Procedures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5637A3-EF52-8C77-BE5A-228127F723E3}"/>
              </a:ext>
            </a:extLst>
          </p:cNvPr>
          <p:cNvGrpSpPr/>
          <p:nvPr/>
        </p:nvGrpSpPr>
        <p:grpSpPr>
          <a:xfrm>
            <a:off x="4060658" y="2267735"/>
            <a:ext cx="4070685" cy="3763709"/>
            <a:chOff x="4360695" y="2267735"/>
            <a:chExt cx="4070685" cy="3763709"/>
          </a:xfrm>
        </p:grpSpPr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4AF6E458-9C06-2893-9D6A-0A1E337032D6}"/>
                </a:ext>
              </a:extLst>
            </p:cNvPr>
            <p:cNvSpPr txBox="1"/>
            <p:nvPr/>
          </p:nvSpPr>
          <p:spPr>
            <a:xfrm>
              <a:off x="4360695" y="2267735"/>
              <a:ext cx="407068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hlinkClick r:id="rId4"/>
                </a:rPr>
                <a:t>https://</a:t>
              </a:r>
              <a:r>
                <a:rPr lang="en-US" sz="2500" dirty="0" err="1">
                  <a:hlinkClick r:id="rId4"/>
                </a:rPr>
                <a:t>tinyurl.com</a:t>
              </a:r>
              <a:r>
                <a:rPr lang="en-US" sz="2500" dirty="0">
                  <a:hlinkClick r:id="rId4"/>
                </a:rPr>
                <a:t>/213-lec5</a:t>
              </a:r>
              <a:endParaRPr lang="en-US" sz="2500" dirty="0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4CEA49F-59E1-940B-CF14-64A675CD5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0178" y="2879725"/>
              <a:ext cx="3151719" cy="315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42638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x86-64/Linux Stack Frame</a:t>
            </a: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8890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8890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8890000" y="5699125"/>
            <a:ext cx="1270000" cy="854075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/>
          </a:p>
        </p:txBody>
      </p:sp>
      <p:sp>
        <p:nvSpPr>
          <p:cNvPr id="996" name="Shape 996"/>
          <p:cNvSpPr/>
          <p:nvPr/>
        </p:nvSpPr>
        <p:spPr>
          <a:xfrm>
            <a:off x="8890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7" name="Shape 997"/>
          <p:cNvSpPr/>
          <p:nvPr/>
        </p:nvSpPr>
        <p:spPr>
          <a:xfrm>
            <a:off x="8890000" y="3581400"/>
            <a:ext cx="1270000" cy="304800"/>
          </a:xfrm>
          <a:prstGeom prst="rect">
            <a:avLst/>
          </a:prstGeom>
          <a:solidFill>
            <a:srgbClr val="D8D8D8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</a:t>
            </a:r>
            <a:r>
              <a:rPr lang="en-US" b="1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%rbp</a:t>
            </a:r>
            <a:endParaRPr b="1">
              <a:solidFill>
                <a:srgbClr val="7F7F7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8" name="Shape 998"/>
          <p:cNvSpPr/>
          <p:nvPr/>
        </p:nvSpPr>
        <p:spPr>
          <a:xfrm>
            <a:off x="8890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999" name="Shape 999"/>
          <p:cNvSpPr/>
          <p:nvPr/>
        </p:nvSpPr>
        <p:spPr>
          <a:xfrm>
            <a:off x="7759701" y="2125663"/>
            <a:ext cx="68421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000" name="Shape 1000"/>
          <p:cNvSpPr/>
          <p:nvPr/>
        </p:nvSpPr>
        <p:spPr>
          <a:xfrm>
            <a:off x="8505825" y="1295400"/>
            <a:ext cx="228600" cy="22606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001" name="Shape 1001"/>
          <p:cNvCxnSpPr/>
          <p:nvPr/>
        </p:nvCxnSpPr>
        <p:spPr>
          <a:xfrm>
            <a:off x="7993063" y="3732213"/>
            <a:ext cx="717550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2" name="Shape 1002"/>
          <p:cNvSpPr/>
          <p:nvPr/>
        </p:nvSpPr>
        <p:spPr>
          <a:xfrm>
            <a:off x="6451600" y="3268663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 pointer</a:t>
            </a:r>
            <a:b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cxnSp>
        <p:nvCxnSpPr>
          <p:cNvPr id="1003" name="Shape 1003"/>
          <p:cNvCxnSpPr/>
          <p:nvPr/>
        </p:nvCxnSpPr>
        <p:spPr>
          <a:xfrm>
            <a:off x="8002589" y="6488112"/>
            <a:ext cx="7191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04" name="Shape 1004"/>
          <p:cNvSpPr/>
          <p:nvPr/>
        </p:nvSpPr>
        <p:spPr>
          <a:xfrm>
            <a:off x="6529388" y="6019800"/>
            <a:ext cx="1485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pointer</a:t>
            </a:r>
            <a:endParaRPr sz="4200" b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6477000" y="3810000"/>
            <a:ext cx="1562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F4A14-79CB-4510-06E7-DFB34B4F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1275" cy="4351338"/>
          </a:xfrm>
        </p:spPr>
        <p:txBody>
          <a:bodyPr>
            <a:normAutofit/>
          </a:bodyPr>
          <a:lstStyle/>
          <a:p>
            <a:r>
              <a:rPr lang="en-US" dirty="0"/>
              <a:t>Current stack frame is on the</a:t>
            </a:r>
            <a:br>
              <a:rPr lang="en-US" dirty="0"/>
            </a:br>
            <a:r>
              <a:rPr lang="en-US" dirty="0"/>
              <a:t>top of the stack and is the current executing procedure</a:t>
            </a:r>
          </a:p>
          <a:p>
            <a:r>
              <a:rPr lang="en-US" dirty="0"/>
              <a:t>Caller stack frame has return</a:t>
            </a:r>
            <a:br>
              <a:rPr lang="en-US" dirty="0"/>
            </a:br>
            <a:r>
              <a:rPr lang="en-US" dirty="0"/>
              <a:t>address pushed by call instruction</a:t>
            </a:r>
            <a:br>
              <a:rPr lang="en-US" dirty="0"/>
            </a:br>
            <a:r>
              <a:rPr lang="en-US" dirty="0"/>
              <a:t>and the arguments for this call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59E8C-9802-D420-F197-BB2E877A1C27}"/>
              </a:ext>
            </a:extLst>
          </p:cNvPr>
          <p:cNvSpPr txBox="1"/>
          <p:nvPr/>
        </p:nvSpPr>
        <p:spPr>
          <a:xfrm>
            <a:off x="875512" y="5006627"/>
            <a:ext cx="5485601" cy="1384995"/>
          </a:xfrm>
          <a:prstGeom prst="rect">
            <a:avLst/>
          </a:prstGeom>
          <a:solidFill>
            <a:srgbClr val="EEE8FE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Note:</a:t>
            </a:r>
          </a:p>
          <a:p>
            <a:r>
              <a:rPr lang="en-US" sz="2800" dirty="0"/>
              <a:t>Stack space only allocated if needed by procedure!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429C6-F384-9CE0-6F11-FAAFCE142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6AE9-1627-7F1D-8DD8-0DED4F0D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C5251-EF6B-C454-203F-02107044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A697DC-8913-BB7C-42DB-C8661AAA0413}"/>
              </a:ext>
            </a:extLst>
          </p:cNvPr>
          <p:cNvGrpSpPr/>
          <p:nvPr/>
        </p:nvGrpSpPr>
        <p:grpSpPr>
          <a:xfrm>
            <a:off x="940922" y="1997543"/>
            <a:ext cx="4648199" cy="1754326"/>
            <a:chOff x="913752" y="1681164"/>
            <a:chExt cx="464819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766F76-143E-A110-A2C4-E1451A1E3F4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9C4521-A846-B415-2DA8-5AF6027D1B06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E54026-F1FC-226D-C012-77BB14D7C542}"/>
              </a:ext>
            </a:extLst>
          </p:cNvPr>
          <p:cNvGrpSpPr/>
          <p:nvPr/>
        </p:nvGrpSpPr>
        <p:grpSpPr>
          <a:xfrm>
            <a:off x="940922" y="4063487"/>
            <a:ext cx="4051920" cy="1477328"/>
            <a:chOff x="879262" y="4161173"/>
            <a:chExt cx="450084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379931-47D5-C803-A6FC-DF3BF35A3288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A2977E-566A-618E-5B3B-283D4A53FD9A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F186A0C-A39C-4D53-3979-3EE01DF25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645712"/>
              </p:ext>
            </p:extLst>
          </p:nvPr>
        </p:nvGraphicFramePr>
        <p:xfrm>
          <a:off x="7639543" y="4063487"/>
          <a:ext cx="3300232" cy="14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p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Argument </a:t>
                      </a:r>
                      <a:r>
                        <a:rPr lang="en-US" sz="1800" b="1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val</a:t>
                      </a: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en-US" sz="1800" b="1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y</a:t>
                      </a:r>
                      <a:endParaRPr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x</a:t>
                      </a:r>
                      <a:r>
                        <a:rPr lang="en-US" sz="18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, Return value</a:t>
                      </a:r>
                      <a:endParaRPr sz="1800" b="1" i="0" dirty="0">
                        <a:latin typeface="+mn-lt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428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9617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AAD3B-DF1E-8E2D-9120-42388315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EF63-AA4A-5A68-6C3C-4C49F040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with a local variable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F5D58-4DB1-5E91-A315-C921F78C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F9D745-CC0B-B61B-2CFA-42FF2EFBA638}"/>
              </a:ext>
            </a:extLst>
          </p:cNvPr>
          <p:cNvGrpSpPr/>
          <p:nvPr/>
        </p:nvGrpSpPr>
        <p:grpSpPr>
          <a:xfrm>
            <a:off x="6286500" y="1848048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04E80D-0455-EB77-E77B-EA868E91179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5E607C-BC91-FA57-1198-E2C3A4384BAF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b="1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&amp;v1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972EB-FE50-5C85-DF06-B4810AE78A84}"/>
              </a:ext>
            </a:extLst>
          </p:cNvPr>
          <p:cNvGrpSpPr/>
          <p:nvPr/>
        </p:nvGrpSpPr>
        <p:grpSpPr>
          <a:xfrm>
            <a:off x="6286500" y="3613667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3A1D0-2410-773D-A9DF-5572C64CC092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9438F0-E795-EEDD-4E70-424C0C7CD715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E07C89-8381-28A1-D393-7BE6C1E163BF}"/>
              </a:ext>
            </a:extLst>
          </p:cNvPr>
          <p:cNvGrpSpPr/>
          <p:nvPr/>
        </p:nvGrpSpPr>
        <p:grpSpPr>
          <a:xfrm>
            <a:off x="834228" y="1672657"/>
            <a:ext cx="4648199" cy="1754326"/>
            <a:chOff x="913752" y="1681164"/>
            <a:chExt cx="4648199" cy="175432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3C65DD-FAC5-C81D-9A33-AC5F4E5C78C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6A84E1-7FE4-B79A-AFBD-F20B495DC234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9A5078-AE1F-8AFC-4906-7A33C4D6323F}"/>
              </a:ext>
            </a:extLst>
          </p:cNvPr>
          <p:cNvGrpSpPr/>
          <p:nvPr/>
        </p:nvGrpSpPr>
        <p:grpSpPr>
          <a:xfrm>
            <a:off x="834228" y="3638110"/>
            <a:ext cx="4051920" cy="1477328"/>
            <a:chOff x="879262" y="4161173"/>
            <a:chExt cx="4500841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4D59F0-D2C1-DB26-11A3-FA57DD4AAA06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9C1C5C-827B-2791-4FF2-0DA986292957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128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15C78-BFE7-D655-0338-A9B4DDABA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4081-C908-3349-398F-D864371A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br>
              <a:rPr lang="en-US" dirty="0">
                <a:latin typeface="+mn-lt"/>
                <a:cs typeface="Consolas" panose="020B0609020204030204" pitchFamily="49" charset="0"/>
              </a:rPr>
            </a:b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3F2A8-FCA7-44CE-A8F8-7DD7B4A1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FDEB45-940C-770F-8311-6FCC85C90757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E5549A0-1DFC-E2CC-C052-C72ADB80E02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205487-38FA-B2F9-EFE7-6E1653B7CE11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9F6720-D3FE-C099-CB82-DAF99DEE8B85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1B5B5E-0EE0-E368-6275-D1604BCB193D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1DF38-32F3-E7B8-51CB-DE3210069892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cxnSp>
        <p:nvCxnSpPr>
          <p:cNvPr id="11" name="Shape 1021">
            <a:extLst>
              <a:ext uri="{FF2B5EF4-FFF2-40B4-BE49-F238E27FC236}">
                <a16:creationId xmlns:a16="http://schemas.microsoft.com/office/drawing/2014/main" id="{64D2E0E1-2D84-939C-F418-B1806A37B70C}"/>
              </a:ext>
            </a:extLst>
          </p:cNvPr>
          <p:cNvCxnSpPr/>
          <p:nvPr/>
        </p:nvCxnSpPr>
        <p:spPr>
          <a:xfrm rot="10800000">
            <a:off x="8595764" y="3400494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Shape 1022">
            <a:extLst>
              <a:ext uri="{FF2B5EF4-FFF2-40B4-BE49-F238E27FC236}">
                <a16:creationId xmlns:a16="http://schemas.microsoft.com/office/drawing/2014/main" id="{08510EAB-9C0B-6C81-C366-4047D542EA43}"/>
              </a:ext>
            </a:extLst>
          </p:cNvPr>
          <p:cNvSpPr/>
          <p:nvPr/>
        </p:nvSpPr>
        <p:spPr>
          <a:xfrm>
            <a:off x="9102178" y="3241745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3" name="Shape 1023">
            <a:extLst>
              <a:ext uri="{FF2B5EF4-FFF2-40B4-BE49-F238E27FC236}">
                <a16:creationId xmlns:a16="http://schemas.microsoft.com/office/drawing/2014/main" id="{3371D0E0-4731-687F-7E1E-0A5BA70085CB}"/>
              </a:ext>
            </a:extLst>
          </p:cNvPr>
          <p:cNvSpPr/>
          <p:nvPr/>
        </p:nvSpPr>
        <p:spPr>
          <a:xfrm>
            <a:off x="7414221" y="1690688"/>
            <a:ext cx="23927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Stack Structure</a:t>
            </a:r>
            <a:endParaRPr dirty="0"/>
          </a:p>
        </p:txBody>
      </p:sp>
      <p:sp>
        <p:nvSpPr>
          <p:cNvPr id="14" name="Shape 1024">
            <a:extLst>
              <a:ext uri="{FF2B5EF4-FFF2-40B4-BE49-F238E27FC236}">
                <a16:creationId xmlns:a16="http://schemas.microsoft.com/office/drawing/2014/main" id="{06BC862D-7A0B-0965-04E0-2277005FE622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5" name="Shape 1025">
            <a:extLst>
              <a:ext uri="{FF2B5EF4-FFF2-40B4-BE49-F238E27FC236}">
                <a16:creationId xmlns:a16="http://schemas.microsoft.com/office/drawing/2014/main" id="{AC718DAA-6F6C-3996-D964-AC973815FD16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C8E6521A-C5D0-0A67-5410-2F80F171BDD5}"/>
              </a:ext>
            </a:extLst>
          </p:cNvPr>
          <p:cNvSpPr/>
          <p:nvPr/>
        </p:nvSpPr>
        <p:spPr>
          <a:xfrm>
            <a:off x="456625" y="3934356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107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6556-D9F0-FD2C-A8EE-F4E10048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7A49-A184-6FE3-B248-D7CDAA556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br>
              <a:rPr lang="en-US" dirty="0">
                <a:latin typeface="+mn-lt"/>
                <a:cs typeface="Consolas" panose="020B0609020204030204" pitchFamily="49" charset="0"/>
              </a:rPr>
            </a:b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5D5DA-D3F0-0A28-A038-D661EFF8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149EB9-C9F4-C985-E47C-02544E86EA9D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7E4370-4946-DC69-1922-916D2CA61DE0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0DA68B-0F97-95D8-39BC-0EE753FA5259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A3693E4-A6C2-EF67-C185-F6BCF81D96D3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5AB340-4185-4C38-2819-048F9CD8C400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5736D8-E785-A006-D63E-437DEB7F91CF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16" name="Shape 1026">
            <a:extLst>
              <a:ext uri="{FF2B5EF4-FFF2-40B4-BE49-F238E27FC236}">
                <a16:creationId xmlns:a16="http://schemas.microsoft.com/office/drawing/2014/main" id="{07D0CA88-B01B-26BF-627A-520FB3FFAB44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7" name="Shape 1027">
            <a:extLst>
              <a:ext uri="{FF2B5EF4-FFF2-40B4-BE49-F238E27FC236}">
                <a16:creationId xmlns:a16="http://schemas.microsoft.com/office/drawing/2014/main" id="{2C5A9DE4-1C16-D5FF-5A03-E601897A3307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8" name="Shape 1028">
            <a:extLst>
              <a:ext uri="{FF2B5EF4-FFF2-40B4-BE49-F238E27FC236}">
                <a16:creationId xmlns:a16="http://schemas.microsoft.com/office/drawing/2014/main" id="{A604589D-A40B-F038-A1E5-96907F68FA20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Shape 1029">
            <a:extLst>
              <a:ext uri="{FF2B5EF4-FFF2-40B4-BE49-F238E27FC236}">
                <a16:creationId xmlns:a16="http://schemas.microsoft.com/office/drawing/2014/main" id="{74DA4A9C-F875-21A1-469A-634E1D575EF7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0" name="Shape 1030">
            <a:extLst>
              <a:ext uri="{FF2B5EF4-FFF2-40B4-BE49-F238E27FC236}">
                <a16:creationId xmlns:a16="http://schemas.microsoft.com/office/drawing/2014/main" id="{8F1A02E6-F5B6-A844-AC72-FB3CE603E71E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Resulting Stack Structure</a:t>
            </a:r>
            <a:endParaRPr dirty="0"/>
          </a:p>
        </p:txBody>
      </p:sp>
      <p:cxnSp>
        <p:nvCxnSpPr>
          <p:cNvPr id="23" name="Shape 1033">
            <a:extLst>
              <a:ext uri="{FF2B5EF4-FFF2-40B4-BE49-F238E27FC236}">
                <a16:creationId xmlns:a16="http://schemas.microsoft.com/office/drawing/2014/main" id="{824D9B96-8B30-D4E3-1E5E-DFD8DE59E182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" name="Shape 1034">
            <a:extLst>
              <a:ext uri="{FF2B5EF4-FFF2-40B4-BE49-F238E27FC236}">
                <a16:creationId xmlns:a16="http://schemas.microsoft.com/office/drawing/2014/main" id="{E88924B8-0D6A-7A77-D86B-F02C036008D4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84020779-3030-6A8E-82FD-F99F8925313A}"/>
              </a:ext>
            </a:extLst>
          </p:cNvPr>
          <p:cNvSpPr/>
          <p:nvPr/>
        </p:nvSpPr>
        <p:spPr>
          <a:xfrm>
            <a:off x="456625" y="4189536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hape 1024">
            <a:extLst>
              <a:ext uri="{FF2B5EF4-FFF2-40B4-BE49-F238E27FC236}">
                <a16:creationId xmlns:a16="http://schemas.microsoft.com/office/drawing/2014/main" id="{6B80FB08-F765-CCAE-D124-61AB13AC13B9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29" name="Shape 1025">
            <a:extLst>
              <a:ext uri="{FF2B5EF4-FFF2-40B4-BE49-F238E27FC236}">
                <a16:creationId xmlns:a16="http://schemas.microsoft.com/office/drawing/2014/main" id="{C01B64CE-E031-7C62-E8BF-BD207FE0C0F7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4517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F8C5-0063-65F5-F878-17CD04F78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6192-1457-5DDD-1C69-57A5C4F5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69E0D-03AD-6FBF-F93E-6C0CADCC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040FEA-6707-3E90-EE0E-D0B33264F108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EBCD57-BE4C-B1C7-189D-BA1ECB21F028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4BDD6C-6CA3-A8BB-0A52-7A2C5E12310E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21D33A2-66C6-F9C4-924D-B62434193D80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F95DB1-76C5-9796-C29F-020EBD8F75AF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884195-8E91-FDA8-F40C-7538E795DE18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EF7D305-9782-BD2A-DA8B-FB8FCA9BED51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AF8D42E-2C88-123C-D781-3C1DB72CF4E1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37" name="Shape 1026">
            <a:extLst>
              <a:ext uri="{FF2B5EF4-FFF2-40B4-BE49-F238E27FC236}">
                <a16:creationId xmlns:a16="http://schemas.microsoft.com/office/drawing/2014/main" id="{A5EFE4A5-5F4F-0DC2-3B9A-C8A329938FBA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38" name="Shape 1027">
            <a:extLst>
              <a:ext uri="{FF2B5EF4-FFF2-40B4-BE49-F238E27FC236}">
                <a16:creationId xmlns:a16="http://schemas.microsoft.com/office/drawing/2014/main" id="{D959EDFC-1301-CDDA-96E1-8627AC739DC4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9" name="Shape 1028">
            <a:extLst>
              <a:ext uri="{FF2B5EF4-FFF2-40B4-BE49-F238E27FC236}">
                <a16:creationId xmlns:a16="http://schemas.microsoft.com/office/drawing/2014/main" id="{13AE934F-FA83-F164-3B0A-3DF8BD92903C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" name="Shape 1029">
            <a:extLst>
              <a:ext uri="{FF2B5EF4-FFF2-40B4-BE49-F238E27FC236}">
                <a16:creationId xmlns:a16="http://schemas.microsoft.com/office/drawing/2014/main" id="{B0C47FA6-FE92-8CC9-962B-9F78E970DBDB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1030">
            <a:extLst>
              <a:ext uri="{FF2B5EF4-FFF2-40B4-BE49-F238E27FC236}">
                <a16:creationId xmlns:a16="http://schemas.microsoft.com/office/drawing/2014/main" id="{0B9824E7-9B7E-4F2C-3302-2A0ECAEF575B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42" name="Shape 1033">
            <a:extLst>
              <a:ext uri="{FF2B5EF4-FFF2-40B4-BE49-F238E27FC236}">
                <a16:creationId xmlns:a16="http://schemas.microsoft.com/office/drawing/2014/main" id="{86BE84FB-9977-5B6E-AC7D-F5F8F55CD16F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Shape 1034">
            <a:extLst>
              <a:ext uri="{FF2B5EF4-FFF2-40B4-BE49-F238E27FC236}">
                <a16:creationId xmlns:a16="http://schemas.microsoft.com/office/drawing/2014/main" id="{6612C9CB-9188-6973-BB71-769D91ABD179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44" name="Shape 1024">
            <a:extLst>
              <a:ext uri="{FF2B5EF4-FFF2-40B4-BE49-F238E27FC236}">
                <a16:creationId xmlns:a16="http://schemas.microsoft.com/office/drawing/2014/main" id="{031CFFC5-F5E0-52DF-92EC-22327E8EDA72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45" name="Shape 1025">
            <a:extLst>
              <a:ext uri="{FF2B5EF4-FFF2-40B4-BE49-F238E27FC236}">
                <a16:creationId xmlns:a16="http://schemas.microsoft.com/office/drawing/2014/main" id="{4214BA5A-3732-BFE2-326E-B839AEAD7AD6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67485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0B19-917D-8522-84EF-D1344B5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B959-8643-ACFB-4BDF-4C143274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0278-9CCB-9773-9A46-257B407B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8BB80-64C0-C039-693E-F096D7EDACB3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B2AAC3-3B9C-D9A4-B5C3-C7A33E427FE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CD5293-E81C-5901-10C4-3FD9E55100AA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EA2529-C682-FD93-07A9-9B712AFE852B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EE7E76-5AC8-5CA7-ADA7-3259BCDDDE8B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D26BD9-7BF4-8C66-5A77-5F12A053EDF4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A499CCD-4F0D-B672-9837-39805A394CE9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B59046C-6665-35F2-C591-939894A1F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60804"/>
              </p:ext>
            </p:extLst>
          </p:nvPr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37" name="Shape 1026">
            <a:extLst>
              <a:ext uri="{FF2B5EF4-FFF2-40B4-BE49-F238E27FC236}">
                <a16:creationId xmlns:a16="http://schemas.microsoft.com/office/drawing/2014/main" id="{B5A5507F-0648-2FBF-8BF0-4D36AA2FB21B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38" name="Shape 1027">
            <a:extLst>
              <a:ext uri="{FF2B5EF4-FFF2-40B4-BE49-F238E27FC236}">
                <a16:creationId xmlns:a16="http://schemas.microsoft.com/office/drawing/2014/main" id="{DC8430BD-5066-D121-34A8-864BCA97ED98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9" name="Shape 1028">
            <a:extLst>
              <a:ext uri="{FF2B5EF4-FFF2-40B4-BE49-F238E27FC236}">
                <a16:creationId xmlns:a16="http://schemas.microsoft.com/office/drawing/2014/main" id="{0870EFC4-ABC3-1577-DB3C-5766C9A5E210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" name="Shape 1029">
            <a:extLst>
              <a:ext uri="{FF2B5EF4-FFF2-40B4-BE49-F238E27FC236}">
                <a16:creationId xmlns:a16="http://schemas.microsoft.com/office/drawing/2014/main" id="{661094BB-FFFB-2C47-22CD-F859BD6E8AA6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1030">
            <a:extLst>
              <a:ext uri="{FF2B5EF4-FFF2-40B4-BE49-F238E27FC236}">
                <a16:creationId xmlns:a16="http://schemas.microsoft.com/office/drawing/2014/main" id="{125B6388-06B2-6B58-5059-DD7F0127AEA3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42" name="Shape 1033">
            <a:extLst>
              <a:ext uri="{FF2B5EF4-FFF2-40B4-BE49-F238E27FC236}">
                <a16:creationId xmlns:a16="http://schemas.microsoft.com/office/drawing/2014/main" id="{0966C742-386F-1065-0F4B-2032CBD48C75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Shape 1034">
            <a:extLst>
              <a:ext uri="{FF2B5EF4-FFF2-40B4-BE49-F238E27FC236}">
                <a16:creationId xmlns:a16="http://schemas.microsoft.com/office/drawing/2014/main" id="{868CCCE7-F563-3EF6-F8D1-9D4D2164828B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44" name="Shape 1024">
            <a:extLst>
              <a:ext uri="{FF2B5EF4-FFF2-40B4-BE49-F238E27FC236}">
                <a16:creationId xmlns:a16="http://schemas.microsoft.com/office/drawing/2014/main" id="{2CE3D515-1FA8-3366-8141-F6BAEF6A84D9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45" name="Shape 1025">
            <a:extLst>
              <a:ext uri="{FF2B5EF4-FFF2-40B4-BE49-F238E27FC236}">
                <a16:creationId xmlns:a16="http://schemas.microsoft.com/office/drawing/2014/main" id="{3348C21F-B06B-8CC6-2D34-A33246ADC460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  <p:sp>
        <p:nvSpPr>
          <p:cNvPr id="46" name="Shape 1069">
            <a:extLst>
              <a:ext uri="{FF2B5EF4-FFF2-40B4-BE49-F238E27FC236}">
                <a16:creationId xmlns:a16="http://schemas.microsoft.com/office/drawing/2014/main" id="{D060E36A-5932-B3E8-872A-CADA1FF2D60F}"/>
              </a:ext>
            </a:extLst>
          </p:cNvPr>
          <p:cNvSpPr txBox="1"/>
          <p:nvPr/>
        </p:nvSpPr>
        <p:spPr>
          <a:xfrm>
            <a:off x="2180922" y="3200401"/>
            <a:ext cx="7233583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1: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movl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$3000,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esi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Remember,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-&gt; %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exx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zeros out high order 32 bits.</a:t>
            </a:r>
            <a:endParaRPr dirty="0"/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use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movl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instead of </a:t>
            </a: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movq</a:t>
            </a: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1 byte shorter.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65946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3840-AC80-7FD5-E398-D19DA8E8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22EF-DE4A-6CC9-F1C1-84AD2F31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9222F-F565-578E-6EB2-A57BDB90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EC6E2F-C89B-B409-D459-30D4EAA6C4C2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B3B5C4-EF0C-84E5-266C-19A6841C3FB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7FFA33-CDAB-DC8D-3B46-D146BC9CA6F6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985B1A-E6D8-5969-A50C-C4894225796B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4791C6-D971-C184-A94D-2E721A2583F1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42D954-DB30-15E2-E2F6-79AF94C31628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DEC930F-4D3C-817E-8A22-D62D335949E9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A54A822-668B-B83A-4E9F-BD6DEE8BA904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37" name="Shape 1026">
            <a:extLst>
              <a:ext uri="{FF2B5EF4-FFF2-40B4-BE49-F238E27FC236}">
                <a16:creationId xmlns:a16="http://schemas.microsoft.com/office/drawing/2014/main" id="{1009C4F4-9B03-C77B-E827-A7300DC5B79E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38" name="Shape 1027">
            <a:extLst>
              <a:ext uri="{FF2B5EF4-FFF2-40B4-BE49-F238E27FC236}">
                <a16:creationId xmlns:a16="http://schemas.microsoft.com/office/drawing/2014/main" id="{7DE1B82F-FA8C-899F-999D-8E4CC61AB50F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9" name="Shape 1028">
            <a:extLst>
              <a:ext uri="{FF2B5EF4-FFF2-40B4-BE49-F238E27FC236}">
                <a16:creationId xmlns:a16="http://schemas.microsoft.com/office/drawing/2014/main" id="{8D660860-4B55-365A-467E-8B6512181504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0" name="Shape 1029">
            <a:extLst>
              <a:ext uri="{FF2B5EF4-FFF2-40B4-BE49-F238E27FC236}">
                <a16:creationId xmlns:a16="http://schemas.microsoft.com/office/drawing/2014/main" id="{2A0B5855-524A-BBCD-4175-50A107F36CB9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41" name="Shape 1030">
            <a:extLst>
              <a:ext uri="{FF2B5EF4-FFF2-40B4-BE49-F238E27FC236}">
                <a16:creationId xmlns:a16="http://schemas.microsoft.com/office/drawing/2014/main" id="{B65A875A-27CF-EB1E-6A5F-E006FF9310B0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42" name="Shape 1033">
            <a:extLst>
              <a:ext uri="{FF2B5EF4-FFF2-40B4-BE49-F238E27FC236}">
                <a16:creationId xmlns:a16="http://schemas.microsoft.com/office/drawing/2014/main" id="{06E647EF-CC45-3C3A-05F7-CA6EDCC80771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" name="Shape 1034">
            <a:extLst>
              <a:ext uri="{FF2B5EF4-FFF2-40B4-BE49-F238E27FC236}">
                <a16:creationId xmlns:a16="http://schemas.microsoft.com/office/drawing/2014/main" id="{52AE349D-F8CF-DA83-4D6F-3ECC14EB013A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44" name="Shape 1024">
            <a:extLst>
              <a:ext uri="{FF2B5EF4-FFF2-40B4-BE49-F238E27FC236}">
                <a16:creationId xmlns:a16="http://schemas.microsoft.com/office/drawing/2014/main" id="{203C330D-7CAA-7ABE-B86E-2C1728EF32D1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45" name="Shape 1025">
            <a:extLst>
              <a:ext uri="{FF2B5EF4-FFF2-40B4-BE49-F238E27FC236}">
                <a16:creationId xmlns:a16="http://schemas.microsoft.com/office/drawing/2014/main" id="{78900A4E-4B88-55E0-476F-1E461D251A7A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  <p:sp>
        <p:nvSpPr>
          <p:cNvPr id="3" name="Shape 1087">
            <a:extLst>
              <a:ext uri="{FF2B5EF4-FFF2-40B4-BE49-F238E27FC236}">
                <a16:creationId xmlns:a16="http://schemas.microsoft.com/office/drawing/2014/main" id="{3FC7DD04-FD55-D66F-BAB9-D9D248F9DBCA}"/>
              </a:ext>
            </a:extLst>
          </p:cNvPr>
          <p:cNvSpPr txBox="1"/>
          <p:nvPr/>
        </p:nvSpPr>
        <p:spPr>
          <a:xfrm>
            <a:off x="2262053" y="3512972"/>
            <a:ext cx="5994534" cy="12003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Aside 2:  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leaq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8(%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rsp</a:t>
            </a:r>
            <a:r>
              <a:rPr lang="en-US" sz="2400" b="1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 %</a:t>
            </a:r>
            <a:r>
              <a:rPr lang="en-US" sz="2400" b="1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rdi</a:t>
            </a:r>
            <a:endParaRPr sz="2400" b="1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Computes %rsp+8</a:t>
            </a:r>
            <a:endParaRPr dirty="0"/>
          </a:p>
          <a:p>
            <a:pPr marL="173038" indent="-173038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Actually, used for what it is meant!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3815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B3EFF-8024-3EE5-592E-BA482F840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5B51-C688-1C43-50F3-9401C84F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2B79E-7BD6-C94A-0E0F-574D055E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79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7D15EF-689F-1FCA-F889-9C84788D99D2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D1F169-AF66-B499-FEF2-CE20BD64E0F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5E1E1DA-4732-A2AE-DD2D-B49F372ABA88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E51207F-8277-298C-6594-2460D77772F4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2EDD3F-53E0-CA0B-5E1D-E691E7C2C95C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EC7E44-0F6C-B275-0854-6AD5209C71E3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533AE59-94FF-AEF3-79A1-CE4F7F4BE861}"/>
              </a:ext>
            </a:extLst>
          </p:cNvPr>
          <p:cNvSpPr/>
          <p:nvPr/>
        </p:nvSpPr>
        <p:spPr>
          <a:xfrm>
            <a:off x="456625" y="478442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59B52036-AC34-5A3F-0AC4-DECE75330883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11" name="Shape 1026">
            <a:extLst>
              <a:ext uri="{FF2B5EF4-FFF2-40B4-BE49-F238E27FC236}">
                <a16:creationId xmlns:a16="http://schemas.microsoft.com/office/drawing/2014/main" id="{43C38676-4C39-012D-6690-050D76BA5DB0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3" name="Shape 1027">
            <a:extLst>
              <a:ext uri="{FF2B5EF4-FFF2-40B4-BE49-F238E27FC236}">
                <a16:creationId xmlns:a16="http://schemas.microsoft.com/office/drawing/2014/main" id="{A2014CCB-A49D-DC83-FF2D-C15F00C9F7CE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4" name="Shape 1028">
            <a:extLst>
              <a:ext uri="{FF2B5EF4-FFF2-40B4-BE49-F238E27FC236}">
                <a16:creationId xmlns:a16="http://schemas.microsoft.com/office/drawing/2014/main" id="{DD37C5B5-E086-FD2B-30EE-0A7212A6A6BD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Shape 1029">
            <a:extLst>
              <a:ext uri="{FF2B5EF4-FFF2-40B4-BE49-F238E27FC236}">
                <a16:creationId xmlns:a16="http://schemas.microsoft.com/office/drawing/2014/main" id="{AB28C6A1-4B37-3818-753B-C9C52E2E9BD2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6" name="Shape 1030">
            <a:extLst>
              <a:ext uri="{FF2B5EF4-FFF2-40B4-BE49-F238E27FC236}">
                <a16:creationId xmlns:a16="http://schemas.microsoft.com/office/drawing/2014/main" id="{C2CD3B86-3A85-2A6D-8618-6D7B825FA169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7" name="Shape 1033">
            <a:extLst>
              <a:ext uri="{FF2B5EF4-FFF2-40B4-BE49-F238E27FC236}">
                <a16:creationId xmlns:a16="http://schemas.microsoft.com/office/drawing/2014/main" id="{0F345561-FE1F-5523-7673-3363E44590D6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Shape 1034">
            <a:extLst>
              <a:ext uri="{FF2B5EF4-FFF2-40B4-BE49-F238E27FC236}">
                <a16:creationId xmlns:a16="http://schemas.microsoft.com/office/drawing/2014/main" id="{279CE103-7946-8851-3FFA-B1FCEA4AE306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9" name="Shape 1024">
            <a:extLst>
              <a:ext uri="{FF2B5EF4-FFF2-40B4-BE49-F238E27FC236}">
                <a16:creationId xmlns:a16="http://schemas.microsoft.com/office/drawing/2014/main" id="{ED4B33E3-E066-8B4D-94E2-5C926B478D07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20" name="Shape 1025">
            <a:extLst>
              <a:ext uri="{FF2B5EF4-FFF2-40B4-BE49-F238E27FC236}">
                <a16:creationId xmlns:a16="http://schemas.microsoft.com/office/drawing/2014/main" id="{8FD5AB98-3DA7-6F71-506B-1C1BEC8115B6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512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8F6AF-FD35-7388-D26C-D0F8E8B4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69A4-A275-CA5C-D65F-3CCF268B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AAE2BEC-5E92-9A5D-35BE-35F8A4420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Pushing onto the stack puts an</a:t>
            </a:r>
            <a:br>
              <a:rPr lang="en-US" dirty="0"/>
            </a:br>
            <a:r>
              <a:rPr lang="en-US" dirty="0"/>
              <a:t>element on the top of the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FB231-654B-D8B4-359F-0DB016C5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8AA77-999A-9DD2-4B83-E78E29F8CEFC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A7047-61E2-AEA9-0F39-423ECE8C9608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2D0F4-78CA-DEEB-61C5-9DA23704B2C2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F82FCA-686B-19F2-24EA-B2882CA4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77382"/>
              </p:ext>
            </p:extLst>
          </p:nvPr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9401E7-6FD1-12A3-87ED-7D53D22AD9DE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EC6AAD-8EB3-EE01-C295-ABD4EFC13EE6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6B767B-A750-8A03-72D1-B593756E260E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9C48AC-686D-1071-A336-77FB2CD420E1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050A11-7E5B-D016-2F52-16AEFF441D41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9BD2A0-4979-7E77-7A17-028C261F8E9D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421139090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499F2-0D09-5051-971D-384261D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488E-301A-9C38-083F-0BF6D2C6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Storing arguments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13495-32D6-2669-DCC4-29B20F4C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56B948-8D82-B574-5980-A67DE4C2FEFC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762A9D-EBE9-27B8-411E-55444C72F7FC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03D3D8-95C7-0CEB-1173-30873F9751BC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22AA66-CEF1-DE5E-41F2-6C3C74CC1A94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49A71C-0D3D-075F-9B5B-567D6B1AA9BC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56DA4C-8EDD-5B5D-9AB0-C7F6233DB83F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9C93FC4-C973-3B5B-FEFF-99B31F24DA2E}"/>
              </a:ext>
            </a:extLst>
          </p:cNvPr>
          <p:cNvSpPr/>
          <p:nvPr/>
        </p:nvSpPr>
        <p:spPr>
          <a:xfrm>
            <a:off x="456625" y="5055884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214B6B6-5333-C66A-262E-3764310A0B70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111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</a:tbl>
          </a:graphicData>
        </a:graphic>
      </p:graphicFrame>
      <p:sp>
        <p:nvSpPr>
          <p:cNvPr id="11" name="Shape 1026">
            <a:extLst>
              <a:ext uri="{FF2B5EF4-FFF2-40B4-BE49-F238E27FC236}">
                <a16:creationId xmlns:a16="http://schemas.microsoft.com/office/drawing/2014/main" id="{E53CE1F0-2EE8-9C66-20A1-8FB125624360}"/>
              </a:ext>
            </a:extLst>
          </p:cNvPr>
          <p:cNvSpPr/>
          <p:nvPr/>
        </p:nvSpPr>
        <p:spPr>
          <a:xfrm>
            <a:off x="6652221" y="3571655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dirty="0"/>
          </a:p>
        </p:txBody>
      </p:sp>
      <p:sp>
        <p:nvSpPr>
          <p:cNvPr id="12" name="Shape 1027">
            <a:extLst>
              <a:ext uri="{FF2B5EF4-FFF2-40B4-BE49-F238E27FC236}">
                <a16:creationId xmlns:a16="http://schemas.microsoft.com/office/drawing/2014/main" id="{E873F889-E542-C44B-1A97-21E18EC33B11}"/>
              </a:ext>
            </a:extLst>
          </p:cNvPr>
          <p:cNvSpPr/>
          <p:nvPr/>
        </p:nvSpPr>
        <p:spPr>
          <a:xfrm>
            <a:off x="6663740" y="3906858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3" name="Shape 1028">
            <a:extLst>
              <a:ext uri="{FF2B5EF4-FFF2-40B4-BE49-F238E27FC236}">
                <a16:creationId xmlns:a16="http://schemas.microsoft.com/office/drawing/2014/main" id="{94B419AB-3AB8-4FD0-D9F7-AC1011ACF1C2}"/>
              </a:ext>
            </a:extLst>
          </p:cNvPr>
          <p:cNvCxnSpPr/>
          <p:nvPr/>
        </p:nvCxnSpPr>
        <p:spPr>
          <a:xfrm rot="10800000">
            <a:off x="8535692" y="41411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Shape 1029">
            <a:extLst>
              <a:ext uri="{FF2B5EF4-FFF2-40B4-BE49-F238E27FC236}">
                <a16:creationId xmlns:a16="http://schemas.microsoft.com/office/drawing/2014/main" id="{6F4D3BA2-AA2B-FCB2-43A2-CA78CBCC1B98}"/>
              </a:ext>
            </a:extLst>
          </p:cNvPr>
          <p:cNvSpPr/>
          <p:nvPr/>
        </p:nvSpPr>
        <p:spPr>
          <a:xfrm>
            <a:off x="9042106" y="39125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5" name="Shape 1030">
            <a:extLst>
              <a:ext uri="{FF2B5EF4-FFF2-40B4-BE49-F238E27FC236}">
                <a16:creationId xmlns:a16="http://schemas.microsoft.com/office/drawing/2014/main" id="{9D099F17-6175-728A-27DC-799DD78C2626}"/>
              </a:ext>
            </a:extLst>
          </p:cNvPr>
          <p:cNvSpPr/>
          <p:nvPr/>
        </p:nvSpPr>
        <p:spPr>
          <a:xfrm>
            <a:off x="6632881" y="1672317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6" name="Shape 1033">
            <a:extLst>
              <a:ext uri="{FF2B5EF4-FFF2-40B4-BE49-F238E27FC236}">
                <a16:creationId xmlns:a16="http://schemas.microsoft.com/office/drawing/2014/main" id="{C03D056A-5A7A-11CB-8082-B40B69B3DE35}"/>
              </a:ext>
            </a:extLst>
          </p:cNvPr>
          <p:cNvCxnSpPr/>
          <p:nvPr/>
        </p:nvCxnSpPr>
        <p:spPr>
          <a:xfrm rot="10800000">
            <a:off x="8507470" y="377737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1034">
            <a:extLst>
              <a:ext uri="{FF2B5EF4-FFF2-40B4-BE49-F238E27FC236}">
                <a16:creationId xmlns:a16="http://schemas.microsoft.com/office/drawing/2014/main" id="{3D8BB005-4D56-1E48-F69A-119FDE63868C}"/>
              </a:ext>
            </a:extLst>
          </p:cNvPr>
          <p:cNvSpPr/>
          <p:nvPr/>
        </p:nvSpPr>
        <p:spPr>
          <a:xfrm>
            <a:off x="9013883" y="3548780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8" name="Shape 1024">
            <a:extLst>
              <a:ext uri="{FF2B5EF4-FFF2-40B4-BE49-F238E27FC236}">
                <a16:creationId xmlns:a16="http://schemas.microsoft.com/office/drawing/2014/main" id="{35D1AB09-CFC1-5C5B-9002-19A3C54B7FD8}"/>
              </a:ext>
            </a:extLst>
          </p:cNvPr>
          <p:cNvSpPr/>
          <p:nvPr/>
        </p:nvSpPr>
        <p:spPr>
          <a:xfrm>
            <a:off x="6652221" y="2224087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9" name="Shape 1025">
            <a:extLst>
              <a:ext uri="{FF2B5EF4-FFF2-40B4-BE49-F238E27FC236}">
                <a16:creationId xmlns:a16="http://schemas.microsoft.com/office/drawing/2014/main" id="{43AAC0C5-EBE4-663C-85A8-32C75BAFDDD3}"/>
              </a:ext>
            </a:extLst>
          </p:cNvPr>
          <p:cNvSpPr/>
          <p:nvPr/>
        </p:nvSpPr>
        <p:spPr>
          <a:xfrm>
            <a:off x="6652221" y="3138487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4700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82AD2-4B17-63EE-061D-B06446B2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B02A5-E7C2-A292-3929-37B8A5DE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8EB9F-5205-4B5E-6B73-DB0C8773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81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1E81F6-DF69-CA51-9205-430E0CB3BB71}"/>
              </a:ext>
            </a:extLst>
          </p:cNvPr>
          <p:cNvGrpSpPr/>
          <p:nvPr/>
        </p:nvGrpSpPr>
        <p:grpSpPr>
          <a:xfrm>
            <a:off x="940922" y="1997543"/>
            <a:ext cx="4648199" cy="1754326"/>
            <a:chOff x="913752" y="1681164"/>
            <a:chExt cx="464819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DCA5E9-DF02-CBEC-E12F-4361FF7FDC2E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F7BE2B-CAA6-0C98-95A6-C4D6A57AD85A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C800C-91DC-5178-1784-271B240F9F8A}"/>
              </a:ext>
            </a:extLst>
          </p:cNvPr>
          <p:cNvGrpSpPr/>
          <p:nvPr/>
        </p:nvGrpSpPr>
        <p:grpSpPr>
          <a:xfrm>
            <a:off x="940922" y="4063487"/>
            <a:ext cx="4051920" cy="1477328"/>
            <a:chOff x="879262" y="4161173"/>
            <a:chExt cx="450084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E3037F-D9E9-7D81-B8D8-27FCAFEF60F8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A482EF-4451-0357-F3E4-2FCEE98E3572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B6D10FC-251E-CAF8-E375-105A09946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46076"/>
              </p:ext>
            </p:extLst>
          </p:nvPr>
        </p:nvGraphicFramePr>
        <p:xfrm>
          <a:off x="6781566" y="4272162"/>
          <a:ext cx="3300232" cy="14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6538"/>
                  </a:ext>
                </a:extLst>
              </a:tr>
            </a:tbl>
          </a:graphicData>
        </a:graphic>
      </p:graphicFrame>
      <p:sp>
        <p:nvSpPr>
          <p:cNvPr id="31" name="Shape 1026">
            <a:extLst>
              <a:ext uri="{FF2B5EF4-FFF2-40B4-BE49-F238E27FC236}">
                <a16:creationId xmlns:a16="http://schemas.microsoft.com/office/drawing/2014/main" id="{F55C4458-2FD9-9270-59FA-7833C45E8AFA}"/>
              </a:ext>
            </a:extLst>
          </p:cNvPr>
          <p:cNvSpPr/>
          <p:nvPr/>
        </p:nvSpPr>
        <p:spPr>
          <a:xfrm>
            <a:off x="6800906" y="3152846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32" name="Shape 1027">
            <a:extLst>
              <a:ext uri="{FF2B5EF4-FFF2-40B4-BE49-F238E27FC236}">
                <a16:creationId xmlns:a16="http://schemas.microsoft.com/office/drawing/2014/main" id="{CA536929-0EA5-C91B-ED8C-D4D9FFDBAE63}"/>
              </a:ext>
            </a:extLst>
          </p:cNvPr>
          <p:cNvSpPr/>
          <p:nvPr/>
        </p:nvSpPr>
        <p:spPr>
          <a:xfrm>
            <a:off x="6812425" y="3488049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33" name="Shape 1028">
            <a:extLst>
              <a:ext uri="{FF2B5EF4-FFF2-40B4-BE49-F238E27FC236}">
                <a16:creationId xmlns:a16="http://schemas.microsoft.com/office/drawing/2014/main" id="{3053017F-AE2E-77D0-FB5E-5A3199845383}"/>
              </a:ext>
            </a:extLst>
          </p:cNvPr>
          <p:cNvCxnSpPr/>
          <p:nvPr/>
        </p:nvCxnSpPr>
        <p:spPr>
          <a:xfrm rot="10800000">
            <a:off x="8684377" y="372232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4" name="Shape 1029">
            <a:extLst>
              <a:ext uri="{FF2B5EF4-FFF2-40B4-BE49-F238E27FC236}">
                <a16:creationId xmlns:a16="http://schemas.microsoft.com/office/drawing/2014/main" id="{560E29AB-5696-1EC2-730F-297B92C6E084}"/>
              </a:ext>
            </a:extLst>
          </p:cNvPr>
          <p:cNvSpPr/>
          <p:nvPr/>
        </p:nvSpPr>
        <p:spPr>
          <a:xfrm>
            <a:off x="9190791" y="349373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5" name="Shape 1030">
            <a:extLst>
              <a:ext uri="{FF2B5EF4-FFF2-40B4-BE49-F238E27FC236}">
                <a16:creationId xmlns:a16="http://schemas.microsoft.com/office/drawing/2014/main" id="{ED9BD18B-B8D2-4318-9AB1-61B822AD2B25}"/>
              </a:ext>
            </a:extLst>
          </p:cNvPr>
          <p:cNvSpPr/>
          <p:nvPr/>
        </p:nvSpPr>
        <p:spPr>
          <a:xfrm>
            <a:off x="6781566" y="1253508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36" name="Shape 1033">
            <a:extLst>
              <a:ext uri="{FF2B5EF4-FFF2-40B4-BE49-F238E27FC236}">
                <a16:creationId xmlns:a16="http://schemas.microsoft.com/office/drawing/2014/main" id="{5715C94E-717C-6948-9B15-1E4C3E2D7AB7}"/>
              </a:ext>
            </a:extLst>
          </p:cNvPr>
          <p:cNvCxnSpPr/>
          <p:nvPr/>
        </p:nvCxnSpPr>
        <p:spPr>
          <a:xfrm rot="10800000">
            <a:off x="8656155" y="335857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" name="Shape 1034">
            <a:extLst>
              <a:ext uri="{FF2B5EF4-FFF2-40B4-BE49-F238E27FC236}">
                <a16:creationId xmlns:a16="http://schemas.microsoft.com/office/drawing/2014/main" id="{EB884B1A-2D2D-83AC-F1DE-3A7A890B4058}"/>
              </a:ext>
            </a:extLst>
          </p:cNvPr>
          <p:cNvSpPr/>
          <p:nvPr/>
        </p:nvSpPr>
        <p:spPr>
          <a:xfrm>
            <a:off x="9162568" y="312997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38" name="Shape 1024">
            <a:extLst>
              <a:ext uri="{FF2B5EF4-FFF2-40B4-BE49-F238E27FC236}">
                <a16:creationId xmlns:a16="http://schemas.microsoft.com/office/drawing/2014/main" id="{9B61338E-F664-289C-A022-E8DC67098D0E}"/>
              </a:ext>
            </a:extLst>
          </p:cNvPr>
          <p:cNvSpPr/>
          <p:nvPr/>
        </p:nvSpPr>
        <p:spPr>
          <a:xfrm>
            <a:off x="6800906" y="1805278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39" name="Shape 1025">
            <a:extLst>
              <a:ext uri="{FF2B5EF4-FFF2-40B4-BE49-F238E27FC236}">
                <a16:creationId xmlns:a16="http://schemas.microsoft.com/office/drawing/2014/main" id="{61182779-EABC-48E8-9E22-76CDB02EDF29}"/>
              </a:ext>
            </a:extLst>
          </p:cNvPr>
          <p:cNvSpPr/>
          <p:nvPr/>
        </p:nvSpPr>
        <p:spPr>
          <a:xfrm>
            <a:off x="6800906" y="2719678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5062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03F67-8D43-08BE-1BA5-A258ABCF0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2177-40DC-5B54-6F6B-9A5747FA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E599A-0C27-A6FD-F37C-EB95647F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07E1AF-E7ED-8575-7A74-D6A4D75BB53A}"/>
              </a:ext>
            </a:extLst>
          </p:cNvPr>
          <p:cNvGrpSpPr/>
          <p:nvPr/>
        </p:nvGrpSpPr>
        <p:grpSpPr>
          <a:xfrm>
            <a:off x="940922" y="1997543"/>
            <a:ext cx="4648199" cy="1754326"/>
            <a:chOff x="913752" y="1681164"/>
            <a:chExt cx="4648199" cy="175432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51E034-CC53-67F5-AC6B-88026CE74167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754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32B5E7-4F09-18C4-5077-8F7704B99691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754326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*p,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x = *p;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y = x +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val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*p = y;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x;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77E3D4-B992-6999-3C33-8B52827440E9}"/>
              </a:ext>
            </a:extLst>
          </p:cNvPr>
          <p:cNvGrpSpPr/>
          <p:nvPr/>
        </p:nvGrpSpPr>
        <p:grpSpPr>
          <a:xfrm>
            <a:off x="940922" y="4063487"/>
            <a:ext cx="4051920" cy="1477328"/>
            <a:chOff x="879262" y="4161173"/>
            <a:chExt cx="4500841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BDA5C5-2FFC-EC1C-19E0-1987042FABEF}"/>
                </a:ext>
              </a:extLst>
            </p:cNvPr>
            <p:cNvSpPr txBox="1"/>
            <p:nvPr/>
          </p:nvSpPr>
          <p:spPr>
            <a:xfrm>
              <a:off x="879262" y="4161173"/>
              <a:ext cx="34579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1AAEB5-917C-704C-739B-1873737FFD5A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, 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19A42DC-5CCC-7734-6AA7-D142DFF17010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272162"/>
          <a:ext cx="3300232" cy="1478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rdi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&amp;v1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54584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rsi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3000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962557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6538"/>
                  </a:ext>
                </a:extLst>
              </a:tr>
            </a:tbl>
          </a:graphicData>
        </a:graphic>
      </p:graphicFrame>
      <p:sp>
        <p:nvSpPr>
          <p:cNvPr id="3" name="Shape 1026">
            <a:extLst>
              <a:ext uri="{FF2B5EF4-FFF2-40B4-BE49-F238E27FC236}">
                <a16:creationId xmlns:a16="http://schemas.microsoft.com/office/drawing/2014/main" id="{706AA370-DD20-9757-98FF-A3AE719923AF}"/>
              </a:ext>
            </a:extLst>
          </p:cNvPr>
          <p:cNvSpPr/>
          <p:nvPr/>
        </p:nvSpPr>
        <p:spPr>
          <a:xfrm>
            <a:off x="6800906" y="3152846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1" name="Shape 1027">
            <a:extLst>
              <a:ext uri="{FF2B5EF4-FFF2-40B4-BE49-F238E27FC236}">
                <a16:creationId xmlns:a16="http://schemas.microsoft.com/office/drawing/2014/main" id="{1EEC5776-4BE7-94FC-1A8A-0FE99E10BE47}"/>
              </a:ext>
            </a:extLst>
          </p:cNvPr>
          <p:cNvSpPr/>
          <p:nvPr/>
        </p:nvSpPr>
        <p:spPr>
          <a:xfrm>
            <a:off x="6812425" y="3488049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2" name="Shape 1028">
            <a:extLst>
              <a:ext uri="{FF2B5EF4-FFF2-40B4-BE49-F238E27FC236}">
                <a16:creationId xmlns:a16="http://schemas.microsoft.com/office/drawing/2014/main" id="{FAAF6B21-6651-8374-A377-6C5E8FCE5A75}"/>
              </a:ext>
            </a:extLst>
          </p:cNvPr>
          <p:cNvCxnSpPr/>
          <p:nvPr/>
        </p:nvCxnSpPr>
        <p:spPr>
          <a:xfrm rot="10800000">
            <a:off x="8684377" y="3722329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" name="Shape 1029">
            <a:extLst>
              <a:ext uri="{FF2B5EF4-FFF2-40B4-BE49-F238E27FC236}">
                <a16:creationId xmlns:a16="http://schemas.microsoft.com/office/drawing/2014/main" id="{98D42D4C-99E2-0785-395E-E4D114E7EEDD}"/>
              </a:ext>
            </a:extLst>
          </p:cNvPr>
          <p:cNvSpPr/>
          <p:nvPr/>
        </p:nvSpPr>
        <p:spPr>
          <a:xfrm>
            <a:off x="9190791" y="3493730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" name="Shape 1030">
            <a:extLst>
              <a:ext uri="{FF2B5EF4-FFF2-40B4-BE49-F238E27FC236}">
                <a16:creationId xmlns:a16="http://schemas.microsoft.com/office/drawing/2014/main" id="{24A5C3DF-927B-2FBC-7003-0B008BD1E6DA}"/>
              </a:ext>
            </a:extLst>
          </p:cNvPr>
          <p:cNvSpPr/>
          <p:nvPr/>
        </p:nvSpPr>
        <p:spPr>
          <a:xfrm>
            <a:off x="6781566" y="1253508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5" name="Shape 1033">
            <a:extLst>
              <a:ext uri="{FF2B5EF4-FFF2-40B4-BE49-F238E27FC236}">
                <a16:creationId xmlns:a16="http://schemas.microsoft.com/office/drawing/2014/main" id="{2ED2024E-F8D6-A16E-2569-46F944EF93BE}"/>
              </a:ext>
            </a:extLst>
          </p:cNvPr>
          <p:cNvCxnSpPr/>
          <p:nvPr/>
        </p:nvCxnSpPr>
        <p:spPr>
          <a:xfrm rot="10800000">
            <a:off x="8656155" y="335857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Shape 1034">
            <a:extLst>
              <a:ext uri="{FF2B5EF4-FFF2-40B4-BE49-F238E27FC236}">
                <a16:creationId xmlns:a16="http://schemas.microsoft.com/office/drawing/2014/main" id="{3C102399-5DE2-5552-ADD3-A05FB43800BA}"/>
              </a:ext>
            </a:extLst>
          </p:cNvPr>
          <p:cNvSpPr/>
          <p:nvPr/>
        </p:nvSpPr>
        <p:spPr>
          <a:xfrm>
            <a:off x="9162568" y="3129971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7" name="Shape 1024">
            <a:extLst>
              <a:ext uri="{FF2B5EF4-FFF2-40B4-BE49-F238E27FC236}">
                <a16:creationId xmlns:a16="http://schemas.microsoft.com/office/drawing/2014/main" id="{FCCEC235-F561-A2E7-C0F4-FE63CD659FED}"/>
              </a:ext>
            </a:extLst>
          </p:cNvPr>
          <p:cNvSpPr/>
          <p:nvPr/>
        </p:nvSpPr>
        <p:spPr>
          <a:xfrm>
            <a:off x="6800906" y="1805278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8" name="Shape 1025">
            <a:extLst>
              <a:ext uri="{FF2B5EF4-FFF2-40B4-BE49-F238E27FC236}">
                <a16:creationId xmlns:a16="http://schemas.microsoft.com/office/drawing/2014/main" id="{DC888ED4-FFFE-0C6C-13B3-9A125200CB9B}"/>
              </a:ext>
            </a:extLst>
          </p:cNvPr>
          <p:cNvSpPr/>
          <p:nvPr/>
        </p:nvSpPr>
        <p:spPr>
          <a:xfrm>
            <a:off x="6800906" y="2719678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770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1DC55-3117-16B3-E80C-323CE0E31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1D1D-7E87-0334-24DA-9EB0D8A9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Getting return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BB9C1-C93D-A11F-283B-9805DF23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E885A1-DA22-6E59-9F03-DD11DAA9856C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E0669D-24F1-2E47-427D-1BE20BB88F48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F0CF15-4348-7F3B-7F41-4948DC27001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BFEA405-8571-4F89-2C6F-61402688D4D8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BEA93C-DBD0-44F6-1AAA-4F8620C9E676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9A548A-BB34-C101-FECC-FEE8B3F909AF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call  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95686AC-BDFA-7556-D48A-441DE4CD55C3}"/>
              </a:ext>
            </a:extLst>
          </p:cNvPr>
          <p:cNvSpPr/>
          <p:nvPr/>
        </p:nvSpPr>
        <p:spPr>
          <a:xfrm>
            <a:off x="456625" y="5055884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A02F349-5DE3-FE3C-61B5-4065436BD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3643"/>
              </p:ext>
            </p:extLst>
          </p:nvPr>
        </p:nvGraphicFramePr>
        <p:xfrm>
          <a:off x="6781566" y="4820919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  <p:sp>
        <p:nvSpPr>
          <p:cNvPr id="11" name="Shape 1026">
            <a:extLst>
              <a:ext uri="{FF2B5EF4-FFF2-40B4-BE49-F238E27FC236}">
                <a16:creationId xmlns:a16="http://schemas.microsoft.com/office/drawing/2014/main" id="{0EEFAB0A-6AB8-A0A7-101D-91F59AB46390}"/>
              </a:ext>
            </a:extLst>
          </p:cNvPr>
          <p:cNvSpPr/>
          <p:nvPr/>
        </p:nvSpPr>
        <p:spPr>
          <a:xfrm>
            <a:off x="6714073" y="3665698"/>
            <a:ext cx="1752600" cy="353943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15213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2" name="Shape 1027">
            <a:extLst>
              <a:ext uri="{FF2B5EF4-FFF2-40B4-BE49-F238E27FC236}">
                <a16:creationId xmlns:a16="http://schemas.microsoft.com/office/drawing/2014/main" id="{777156F7-CF56-2C83-02ED-47F0CD56183C}"/>
              </a:ext>
            </a:extLst>
          </p:cNvPr>
          <p:cNvSpPr/>
          <p:nvPr/>
        </p:nvSpPr>
        <p:spPr>
          <a:xfrm>
            <a:off x="6725592" y="4000901"/>
            <a:ext cx="1741081" cy="35962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 dirty="0"/>
          </a:p>
        </p:txBody>
      </p:sp>
      <p:cxnSp>
        <p:nvCxnSpPr>
          <p:cNvPr id="13" name="Shape 1028">
            <a:extLst>
              <a:ext uri="{FF2B5EF4-FFF2-40B4-BE49-F238E27FC236}">
                <a16:creationId xmlns:a16="http://schemas.microsoft.com/office/drawing/2014/main" id="{B965F87E-8AC0-969B-ECFA-477FA9C3153A}"/>
              </a:ext>
            </a:extLst>
          </p:cNvPr>
          <p:cNvCxnSpPr/>
          <p:nvPr/>
        </p:nvCxnSpPr>
        <p:spPr>
          <a:xfrm rot="10800000">
            <a:off x="8597544" y="4235181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Shape 1029">
            <a:extLst>
              <a:ext uri="{FF2B5EF4-FFF2-40B4-BE49-F238E27FC236}">
                <a16:creationId xmlns:a16="http://schemas.microsoft.com/office/drawing/2014/main" id="{566DA374-70C8-DC7A-75B7-F28E0D888324}"/>
              </a:ext>
            </a:extLst>
          </p:cNvPr>
          <p:cNvSpPr/>
          <p:nvPr/>
        </p:nvSpPr>
        <p:spPr>
          <a:xfrm>
            <a:off x="9103958" y="4006582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5" name="Shape 1030">
            <a:extLst>
              <a:ext uri="{FF2B5EF4-FFF2-40B4-BE49-F238E27FC236}">
                <a16:creationId xmlns:a16="http://schemas.microsoft.com/office/drawing/2014/main" id="{2D296295-DA31-C63B-E809-A97401606D53}"/>
              </a:ext>
            </a:extLst>
          </p:cNvPr>
          <p:cNvSpPr/>
          <p:nvPr/>
        </p:nvSpPr>
        <p:spPr>
          <a:xfrm>
            <a:off x="6694733" y="1766360"/>
            <a:ext cx="2736238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cxnSp>
        <p:nvCxnSpPr>
          <p:cNvPr id="16" name="Shape 1033">
            <a:extLst>
              <a:ext uri="{FF2B5EF4-FFF2-40B4-BE49-F238E27FC236}">
                <a16:creationId xmlns:a16="http://schemas.microsoft.com/office/drawing/2014/main" id="{9FFE84F3-C57F-04CD-33DA-E4ECD3D1F9CD}"/>
              </a:ext>
            </a:extLst>
          </p:cNvPr>
          <p:cNvCxnSpPr/>
          <p:nvPr/>
        </p:nvCxnSpPr>
        <p:spPr>
          <a:xfrm rot="10800000">
            <a:off x="8569322" y="3871422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" name="Shape 1034">
            <a:extLst>
              <a:ext uri="{FF2B5EF4-FFF2-40B4-BE49-F238E27FC236}">
                <a16:creationId xmlns:a16="http://schemas.microsoft.com/office/drawing/2014/main" id="{BB64135A-2D19-0323-336C-282BA81DE0F5}"/>
              </a:ext>
            </a:extLst>
          </p:cNvPr>
          <p:cNvSpPr/>
          <p:nvPr/>
        </p:nvSpPr>
        <p:spPr>
          <a:xfrm>
            <a:off x="9075735" y="3642823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sp>
        <p:nvSpPr>
          <p:cNvPr id="18" name="Shape 1024">
            <a:extLst>
              <a:ext uri="{FF2B5EF4-FFF2-40B4-BE49-F238E27FC236}">
                <a16:creationId xmlns:a16="http://schemas.microsoft.com/office/drawing/2014/main" id="{051766E4-2BC8-B9BB-68F7-7E8ED7DB9628}"/>
              </a:ext>
            </a:extLst>
          </p:cNvPr>
          <p:cNvSpPr/>
          <p:nvPr/>
        </p:nvSpPr>
        <p:spPr>
          <a:xfrm>
            <a:off x="6714073" y="2318130"/>
            <a:ext cx="17526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9" name="Shape 1025">
            <a:extLst>
              <a:ext uri="{FF2B5EF4-FFF2-40B4-BE49-F238E27FC236}">
                <a16:creationId xmlns:a16="http://schemas.microsoft.com/office/drawing/2014/main" id="{FA369786-9DD3-A5D5-0ECF-9414873A95C3}"/>
              </a:ext>
            </a:extLst>
          </p:cNvPr>
          <p:cNvSpPr/>
          <p:nvPr/>
        </p:nvSpPr>
        <p:spPr>
          <a:xfrm>
            <a:off x="6714073" y="3232530"/>
            <a:ext cx="1752600" cy="423794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13422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BEA6F-71A8-733A-2196-F899621E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0763-EEC9-FCA4-72F3-3529C3338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1409" cy="1325563"/>
          </a:xfrm>
        </p:spPr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Calculating return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5C8D-1B1E-93C7-570A-B6FA501D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3E988-6BFC-F6FE-59BB-B6B935910039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C54F1F-8EA0-77CF-2EB4-8691D0A8FE9A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5C16D2-69F1-240A-C67F-65BE175E5AD6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DF2948-8862-48B6-0D1A-2F91A3155CC3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FE62E-9D54-38A3-00B8-EEF8DB6F1B0E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FC828E-2094-4E67-5BE5-A3221D16BE29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chemeClr val="dk1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F7057625-C5F0-DBFD-6D0F-BF769306C29D}"/>
              </a:ext>
            </a:extLst>
          </p:cNvPr>
          <p:cNvSpPr/>
          <p:nvPr/>
        </p:nvSpPr>
        <p:spPr>
          <a:xfrm>
            <a:off x="456625" y="5331589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hape 1042">
            <a:extLst>
              <a:ext uri="{FF2B5EF4-FFF2-40B4-BE49-F238E27FC236}">
                <a16:creationId xmlns:a16="http://schemas.microsoft.com/office/drawing/2014/main" id="{31FC622D-A3D9-3A75-53C0-6648C985C0E5}"/>
              </a:ext>
            </a:extLst>
          </p:cNvPr>
          <p:cNvSpPr/>
          <p:nvPr/>
        </p:nvSpPr>
        <p:spPr>
          <a:xfrm>
            <a:off x="6602881" y="3519487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26" name="Shape 1043">
            <a:extLst>
              <a:ext uri="{FF2B5EF4-FFF2-40B4-BE49-F238E27FC236}">
                <a16:creationId xmlns:a16="http://schemas.microsoft.com/office/drawing/2014/main" id="{E2ADFB96-17CB-12A7-F324-CD96C19DDCB0}"/>
              </a:ext>
            </a:extLst>
          </p:cNvPr>
          <p:cNvSpPr/>
          <p:nvPr/>
        </p:nvSpPr>
        <p:spPr>
          <a:xfrm>
            <a:off x="6602881" y="3900487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27" name="Shape 1044">
            <a:extLst>
              <a:ext uri="{FF2B5EF4-FFF2-40B4-BE49-F238E27FC236}">
                <a16:creationId xmlns:a16="http://schemas.microsoft.com/office/drawing/2014/main" id="{3D58233D-F3D3-6FB1-962E-A8F9E6D0965E}"/>
              </a:ext>
            </a:extLst>
          </p:cNvPr>
          <p:cNvCxnSpPr/>
          <p:nvPr/>
        </p:nvCxnSpPr>
        <p:spPr>
          <a:xfrm rot="10800000">
            <a:off x="7925268" y="4135437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" name="Shape 1045">
            <a:extLst>
              <a:ext uri="{FF2B5EF4-FFF2-40B4-BE49-F238E27FC236}">
                <a16:creationId xmlns:a16="http://schemas.microsoft.com/office/drawing/2014/main" id="{2E478EA7-78E9-DC51-24E6-6EDEFE33A932}"/>
              </a:ext>
            </a:extLst>
          </p:cNvPr>
          <p:cNvSpPr/>
          <p:nvPr/>
        </p:nvSpPr>
        <p:spPr>
          <a:xfrm>
            <a:off x="8431682" y="3906838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9" name="Shape 1046">
            <a:extLst>
              <a:ext uri="{FF2B5EF4-FFF2-40B4-BE49-F238E27FC236}">
                <a16:creationId xmlns:a16="http://schemas.microsoft.com/office/drawing/2014/main" id="{CD92D6E6-77D7-F3A3-720E-B60E172C4421}"/>
              </a:ext>
            </a:extLst>
          </p:cNvPr>
          <p:cNvSpPr/>
          <p:nvPr/>
        </p:nvSpPr>
        <p:spPr>
          <a:xfrm>
            <a:off x="7364882" y="1690688"/>
            <a:ext cx="178006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30" name="Shape 1047">
            <a:extLst>
              <a:ext uri="{FF2B5EF4-FFF2-40B4-BE49-F238E27FC236}">
                <a16:creationId xmlns:a16="http://schemas.microsoft.com/office/drawing/2014/main" id="{8790A4A9-A020-C28B-8A7D-E80B7734E6B7}"/>
              </a:ext>
            </a:extLst>
          </p:cNvPr>
          <p:cNvSpPr/>
          <p:nvPr/>
        </p:nvSpPr>
        <p:spPr>
          <a:xfrm>
            <a:off x="6602881" y="2224087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31" name="Shape 1048">
            <a:extLst>
              <a:ext uri="{FF2B5EF4-FFF2-40B4-BE49-F238E27FC236}">
                <a16:creationId xmlns:a16="http://schemas.microsoft.com/office/drawing/2014/main" id="{2F0A0C42-BBF6-724C-48E5-4FBF09C0AC7C}"/>
              </a:ext>
            </a:extLst>
          </p:cNvPr>
          <p:cNvSpPr/>
          <p:nvPr/>
        </p:nvSpPr>
        <p:spPr>
          <a:xfrm>
            <a:off x="6602881" y="3138487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32" name="Shape 1049">
            <a:extLst>
              <a:ext uri="{FF2B5EF4-FFF2-40B4-BE49-F238E27FC236}">
                <a16:creationId xmlns:a16="http://schemas.microsoft.com/office/drawing/2014/main" id="{640F002C-4C1E-4ECF-19D5-FE75D4460BCD}"/>
              </a:ext>
            </a:extLst>
          </p:cNvPr>
          <p:cNvCxnSpPr/>
          <p:nvPr/>
        </p:nvCxnSpPr>
        <p:spPr>
          <a:xfrm rot="10800000">
            <a:off x="7898281" y="3748087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" name="Shape 1050">
            <a:extLst>
              <a:ext uri="{FF2B5EF4-FFF2-40B4-BE49-F238E27FC236}">
                <a16:creationId xmlns:a16="http://schemas.microsoft.com/office/drawing/2014/main" id="{927EB7D7-B7E4-B464-AA81-3A8D3B359646}"/>
              </a:ext>
            </a:extLst>
          </p:cNvPr>
          <p:cNvSpPr/>
          <p:nvPr/>
        </p:nvSpPr>
        <p:spPr>
          <a:xfrm>
            <a:off x="8404694" y="3519488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F81E1E-7821-FCCA-880C-794D2E9588BC}"/>
              </a:ext>
            </a:extLst>
          </p:cNvPr>
          <p:cNvGraphicFramePr>
            <a:graphicFrameLocks noGrp="1"/>
          </p:cNvGraphicFramePr>
          <p:nvPr/>
        </p:nvGraphicFramePr>
        <p:xfrm>
          <a:off x="6781566" y="4820919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676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52ECF-B83B-47ED-B8B5-FAA67EB9B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898B-9410-02FC-62BB-349C4AFE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Calculating return value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7DB9E-4D02-5571-4693-6FE41D1C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976E6-88A4-37E8-68C6-F9C8A017374E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7E942E-3E92-A2E3-0D02-FA94530E4746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46292E-DFF7-32CD-77A2-9DE1B0ABF734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return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0CD765D-0309-3CA9-DD35-45C2A2EA6C1F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964132-32D8-2BE4-1967-BF32E0708FDD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C15BB-3320-F84D-8F0A-0BD36A0262A4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253C6AC-BF2F-6DCE-5313-7480D5913CF4}"/>
              </a:ext>
            </a:extLst>
          </p:cNvPr>
          <p:cNvSpPr/>
          <p:nvPr/>
        </p:nvSpPr>
        <p:spPr>
          <a:xfrm>
            <a:off x="456625" y="5331589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1146">
            <a:extLst>
              <a:ext uri="{FF2B5EF4-FFF2-40B4-BE49-F238E27FC236}">
                <a16:creationId xmlns:a16="http://schemas.microsoft.com/office/drawing/2014/main" id="{F4CA7D26-41CF-F957-AC5B-E0DCB7139F4F}"/>
              </a:ext>
            </a:extLst>
          </p:cNvPr>
          <p:cNvSpPr/>
          <p:nvPr/>
        </p:nvSpPr>
        <p:spPr>
          <a:xfrm>
            <a:off x="6705600" y="2867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" name="Shape 1147">
            <a:extLst>
              <a:ext uri="{FF2B5EF4-FFF2-40B4-BE49-F238E27FC236}">
                <a16:creationId xmlns:a16="http://schemas.microsoft.com/office/drawing/2014/main" id="{96CE5FE3-DDA7-2BE6-93B7-948FE1ED1086}"/>
              </a:ext>
            </a:extLst>
          </p:cNvPr>
          <p:cNvSpPr/>
          <p:nvPr/>
        </p:nvSpPr>
        <p:spPr>
          <a:xfrm>
            <a:off x="6705600" y="3248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" name="Shape 1148">
            <a:extLst>
              <a:ext uri="{FF2B5EF4-FFF2-40B4-BE49-F238E27FC236}">
                <a16:creationId xmlns:a16="http://schemas.microsoft.com/office/drawing/2014/main" id="{09CCFC3F-2D0D-97C4-685B-D0C79404FDE1}"/>
              </a:ext>
            </a:extLst>
          </p:cNvPr>
          <p:cNvCxnSpPr/>
          <p:nvPr/>
        </p:nvCxnSpPr>
        <p:spPr>
          <a:xfrm rot="10800000">
            <a:off x="8027987" y="34838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Shape 1149">
            <a:extLst>
              <a:ext uri="{FF2B5EF4-FFF2-40B4-BE49-F238E27FC236}">
                <a16:creationId xmlns:a16="http://schemas.microsoft.com/office/drawing/2014/main" id="{63EE9ADC-5C21-9EE9-3275-32A73963AD6A}"/>
              </a:ext>
            </a:extLst>
          </p:cNvPr>
          <p:cNvSpPr/>
          <p:nvPr/>
        </p:nvSpPr>
        <p:spPr>
          <a:xfrm>
            <a:off x="8534401" y="32552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6" name="Shape 1150">
            <a:extLst>
              <a:ext uri="{FF2B5EF4-FFF2-40B4-BE49-F238E27FC236}">
                <a16:creationId xmlns:a16="http://schemas.microsoft.com/office/drawing/2014/main" id="{F7996282-0CDD-5315-0EFB-11B47F8C776C}"/>
              </a:ext>
            </a:extLst>
          </p:cNvPr>
          <p:cNvSpPr/>
          <p:nvPr/>
        </p:nvSpPr>
        <p:spPr>
          <a:xfrm>
            <a:off x="8229600" y="1587908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  <p:sp>
        <p:nvSpPr>
          <p:cNvPr id="17" name="Shape 1151">
            <a:extLst>
              <a:ext uri="{FF2B5EF4-FFF2-40B4-BE49-F238E27FC236}">
                <a16:creationId xmlns:a16="http://schemas.microsoft.com/office/drawing/2014/main" id="{A0E1D30D-2B69-340E-B366-AD0FBDC3C27A}"/>
              </a:ext>
            </a:extLst>
          </p:cNvPr>
          <p:cNvSpPr/>
          <p:nvPr/>
        </p:nvSpPr>
        <p:spPr>
          <a:xfrm>
            <a:off x="6705600" y="1572488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8" name="Shape 1152">
            <a:extLst>
              <a:ext uri="{FF2B5EF4-FFF2-40B4-BE49-F238E27FC236}">
                <a16:creationId xmlns:a16="http://schemas.microsoft.com/office/drawing/2014/main" id="{7B3B0834-9B0E-0A5B-F54C-46D5C21E69EA}"/>
              </a:ext>
            </a:extLst>
          </p:cNvPr>
          <p:cNvSpPr/>
          <p:nvPr/>
        </p:nvSpPr>
        <p:spPr>
          <a:xfrm>
            <a:off x="6705600" y="2486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9" name="Shape 1153">
            <a:extLst>
              <a:ext uri="{FF2B5EF4-FFF2-40B4-BE49-F238E27FC236}">
                <a16:creationId xmlns:a16="http://schemas.microsoft.com/office/drawing/2014/main" id="{6C396007-6713-CDC8-F2B2-A78558B5AEF1}"/>
              </a:ext>
            </a:extLst>
          </p:cNvPr>
          <p:cNvCxnSpPr/>
          <p:nvPr/>
        </p:nvCxnSpPr>
        <p:spPr>
          <a:xfrm rot="10800000">
            <a:off x="8001000" y="309648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Shape 1154">
            <a:extLst>
              <a:ext uri="{FF2B5EF4-FFF2-40B4-BE49-F238E27FC236}">
                <a16:creationId xmlns:a16="http://schemas.microsoft.com/office/drawing/2014/main" id="{67496118-4E52-5662-A54C-FC06D5814DFE}"/>
              </a:ext>
            </a:extLst>
          </p:cNvPr>
          <p:cNvSpPr/>
          <p:nvPr/>
        </p:nvSpPr>
        <p:spPr>
          <a:xfrm>
            <a:off x="8507413" y="2867889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346021D-5778-EA2E-A505-B6AB34774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18747"/>
              </p:ext>
            </p:extLst>
          </p:nvPr>
        </p:nvGraphicFramePr>
        <p:xfrm>
          <a:off x="6705600" y="3963721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1902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FD841-4DFC-B182-FB2E-CBD9D3D9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7D039-1AF1-C903-1963-908852AE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Deallocate space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6840E-E955-A1BF-3215-2A1C1DEB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EA1482-E7B2-643C-8693-1DF4A9C70227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A40B94-6F68-FD1F-6CEF-C9E3CD6151BB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FD8AC2-D658-15E9-A546-7AFFF90156C5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return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C81562-CF74-0AEE-45B2-72C4E068E618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6FD33A-EA30-5991-71E9-E3D1C1AB94EF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C4F401-DE1E-49C7-8642-FA669BACD6A6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solidFill>
                  <a:srgbClr val="C00000"/>
                </a:solidFill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E2306D2C-D214-640B-7DA6-2CF7F07E62F8}"/>
              </a:ext>
            </a:extLst>
          </p:cNvPr>
          <p:cNvSpPr/>
          <p:nvPr/>
        </p:nvSpPr>
        <p:spPr>
          <a:xfrm>
            <a:off x="456625" y="5574481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1146">
            <a:extLst>
              <a:ext uri="{FF2B5EF4-FFF2-40B4-BE49-F238E27FC236}">
                <a16:creationId xmlns:a16="http://schemas.microsoft.com/office/drawing/2014/main" id="{BDA32C62-EBA4-EB0B-9244-CCA485A1464F}"/>
              </a:ext>
            </a:extLst>
          </p:cNvPr>
          <p:cNvSpPr/>
          <p:nvPr/>
        </p:nvSpPr>
        <p:spPr>
          <a:xfrm>
            <a:off x="6705600" y="2867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18213</a:t>
            </a:r>
            <a:endParaRPr dirty="0"/>
          </a:p>
        </p:txBody>
      </p:sp>
      <p:sp>
        <p:nvSpPr>
          <p:cNvPr id="13" name="Shape 1147">
            <a:extLst>
              <a:ext uri="{FF2B5EF4-FFF2-40B4-BE49-F238E27FC236}">
                <a16:creationId xmlns:a16="http://schemas.microsoft.com/office/drawing/2014/main" id="{D1706F32-5294-D3F8-1E71-D665ABAD8768}"/>
              </a:ext>
            </a:extLst>
          </p:cNvPr>
          <p:cNvSpPr/>
          <p:nvPr/>
        </p:nvSpPr>
        <p:spPr>
          <a:xfrm>
            <a:off x="6705600" y="3248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endParaRPr/>
          </a:p>
        </p:txBody>
      </p:sp>
      <p:cxnSp>
        <p:nvCxnSpPr>
          <p:cNvPr id="14" name="Shape 1148">
            <a:extLst>
              <a:ext uri="{FF2B5EF4-FFF2-40B4-BE49-F238E27FC236}">
                <a16:creationId xmlns:a16="http://schemas.microsoft.com/office/drawing/2014/main" id="{A0B13A16-AD0A-C1F5-B188-C393431EC6BD}"/>
              </a:ext>
            </a:extLst>
          </p:cNvPr>
          <p:cNvCxnSpPr/>
          <p:nvPr/>
        </p:nvCxnSpPr>
        <p:spPr>
          <a:xfrm rot="10800000">
            <a:off x="8027987" y="348383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" name="Shape 1149">
            <a:extLst>
              <a:ext uri="{FF2B5EF4-FFF2-40B4-BE49-F238E27FC236}">
                <a16:creationId xmlns:a16="http://schemas.microsoft.com/office/drawing/2014/main" id="{F11CD829-6442-7A8C-DEBC-0C194B896269}"/>
              </a:ext>
            </a:extLst>
          </p:cNvPr>
          <p:cNvSpPr/>
          <p:nvPr/>
        </p:nvSpPr>
        <p:spPr>
          <a:xfrm>
            <a:off x="8534401" y="325523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7" name="Shape 1151">
            <a:extLst>
              <a:ext uri="{FF2B5EF4-FFF2-40B4-BE49-F238E27FC236}">
                <a16:creationId xmlns:a16="http://schemas.microsoft.com/office/drawing/2014/main" id="{239A601D-6894-07AE-CC6F-017F6CB34DE6}"/>
              </a:ext>
            </a:extLst>
          </p:cNvPr>
          <p:cNvSpPr/>
          <p:nvPr/>
        </p:nvSpPr>
        <p:spPr>
          <a:xfrm>
            <a:off x="6705600" y="1572488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8" name="Shape 1152">
            <a:extLst>
              <a:ext uri="{FF2B5EF4-FFF2-40B4-BE49-F238E27FC236}">
                <a16:creationId xmlns:a16="http://schemas.microsoft.com/office/drawing/2014/main" id="{F3FA724E-E7D1-7851-A2B8-110295647328}"/>
              </a:ext>
            </a:extLst>
          </p:cNvPr>
          <p:cNvSpPr/>
          <p:nvPr/>
        </p:nvSpPr>
        <p:spPr>
          <a:xfrm>
            <a:off x="6705600" y="24868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19" name="Shape 1153">
            <a:extLst>
              <a:ext uri="{FF2B5EF4-FFF2-40B4-BE49-F238E27FC236}">
                <a16:creationId xmlns:a16="http://schemas.microsoft.com/office/drawing/2014/main" id="{170A1028-5C64-4797-908B-4BC6DE260D6D}"/>
              </a:ext>
            </a:extLst>
          </p:cNvPr>
          <p:cNvCxnSpPr/>
          <p:nvPr/>
        </p:nvCxnSpPr>
        <p:spPr>
          <a:xfrm rot="10800000">
            <a:off x="8001000" y="309648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" name="Shape 1154">
            <a:extLst>
              <a:ext uri="{FF2B5EF4-FFF2-40B4-BE49-F238E27FC236}">
                <a16:creationId xmlns:a16="http://schemas.microsoft.com/office/drawing/2014/main" id="{86ED5CCE-627E-2E26-9376-47A0FA912DA2}"/>
              </a:ext>
            </a:extLst>
          </p:cNvPr>
          <p:cNvSpPr/>
          <p:nvPr/>
        </p:nvSpPr>
        <p:spPr>
          <a:xfrm>
            <a:off x="8507413" y="2867889"/>
            <a:ext cx="908076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%rsp+8</a:t>
            </a:r>
            <a:endParaRPr dirty="0"/>
          </a:p>
        </p:txBody>
      </p:sp>
      <p:cxnSp>
        <p:nvCxnSpPr>
          <p:cNvPr id="22" name="Shape 1156">
            <a:extLst>
              <a:ext uri="{FF2B5EF4-FFF2-40B4-BE49-F238E27FC236}">
                <a16:creationId xmlns:a16="http://schemas.microsoft.com/office/drawing/2014/main" id="{139BFFB9-ABDC-5502-F7E4-6C7AA451E5A4}"/>
              </a:ext>
            </a:extLst>
          </p:cNvPr>
          <p:cNvCxnSpPr/>
          <p:nvPr/>
        </p:nvCxnSpPr>
        <p:spPr>
          <a:xfrm rot="10800000">
            <a:off x="8001000" y="6601688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3" name="Shape 1157">
            <a:extLst>
              <a:ext uri="{FF2B5EF4-FFF2-40B4-BE49-F238E27FC236}">
                <a16:creationId xmlns:a16="http://schemas.microsoft.com/office/drawing/2014/main" id="{EDAE425C-C17C-43E1-BBB9-C491CA5684A3}"/>
              </a:ext>
            </a:extLst>
          </p:cNvPr>
          <p:cNvSpPr/>
          <p:nvPr/>
        </p:nvSpPr>
        <p:spPr>
          <a:xfrm>
            <a:off x="8507414" y="6373089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4" name="Shape 1158">
            <a:extLst>
              <a:ext uri="{FF2B5EF4-FFF2-40B4-BE49-F238E27FC236}">
                <a16:creationId xmlns:a16="http://schemas.microsoft.com/office/drawing/2014/main" id="{C7EA9462-8DCE-FEE5-6C84-CE1D26758203}"/>
              </a:ext>
            </a:extLst>
          </p:cNvPr>
          <p:cNvSpPr/>
          <p:nvPr/>
        </p:nvSpPr>
        <p:spPr>
          <a:xfrm>
            <a:off x="7467600" y="4925289"/>
            <a:ext cx="275016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34" name="Shape 1159">
            <a:extLst>
              <a:ext uri="{FF2B5EF4-FFF2-40B4-BE49-F238E27FC236}">
                <a16:creationId xmlns:a16="http://schemas.microsoft.com/office/drawing/2014/main" id="{B3E004AB-08D9-A4CF-5EA9-EBAD04904B22}"/>
              </a:ext>
            </a:extLst>
          </p:cNvPr>
          <p:cNvSpPr/>
          <p:nvPr/>
        </p:nvSpPr>
        <p:spPr>
          <a:xfrm>
            <a:off x="6705600" y="5458688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35" name="Shape 1160">
            <a:extLst>
              <a:ext uri="{FF2B5EF4-FFF2-40B4-BE49-F238E27FC236}">
                <a16:creationId xmlns:a16="http://schemas.microsoft.com/office/drawing/2014/main" id="{39332A48-3A0E-7CFD-551B-4F92098FB4D6}"/>
              </a:ext>
            </a:extLst>
          </p:cNvPr>
          <p:cNvSpPr/>
          <p:nvPr/>
        </p:nvSpPr>
        <p:spPr>
          <a:xfrm>
            <a:off x="6705600" y="6373088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A32B0FA0-70DD-D184-CD7A-54F77C04E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62179"/>
              </p:ext>
            </p:extLst>
          </p:nvPr>
        </p:nvGraphicFramePr>
        <p:xfrm>
          <a:off x="6705600" y="3963721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  <p:sp>
        <p:nvSpPr>
          <p:cNvPr id="37" name="Shape 1150">
            <a:extLst>
              <a:ext uri="{FF2B5EF4-FFF2-40B4-BE49-F238E27FC236}">
                <a16:creationId xmlns:a16="http://schemas.microsoft.com/office/drawing/2014/main" id="{98BC2D77-7394-5C84-195D-C789301E4E1C}"/>
              </a:ext>
            </a:extLst>
          </p:cNvPr>
          <p:cNvSpPr/>
          <p:nvPr/>
        </p:nvSpPr>
        <p:spPr>
          <a:xfrm>
            <a:off x="8229600" y="1587908"/>
            <a:ext cx="1720825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Structure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03926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86DAF-9BEA-C16E-38F4-5A01261AB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2D753-8D05-D0AA-C571-E851760F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calling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incr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+mn-lt"/>
                <a:cs typeface="Consolas" panose="020B0609020204030204" pitchFamily="49" charset="0"/>
              </a:rPr>
              <a:t>Returning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0A381-194F-B37E-E572-E2D58150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87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FB0C8D-F531-3534-7E06-4F0574DE2F8A}"/>
              </a:ext>
            </a:extLst>
          </p:cNvPr>
          <p:cNvGrpSpPr/>
          <p:nvPr/>
        </p:nvGrpSpPr>
        <p:grpSpPr>
          <a:xfrm>
            <a:off x="940922" y="1807527"/>
            <a:ext cx="4648199" cy="1477328"/>
            <a:chOff x="913752" y="1681164"/>
            <a:chExt cx="464819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BDFABC-29AF-E240-D278-30A7E64FF32D}"/>
                </a:ext>
              </a:extLst>
            </p:cNvPr>
            <p:cNvSpPr txBox="1"/>
            <p:nvPr/>
          </p:nvSpPr>
          <p:spPr>
            <a:xfrm>
              <a:off x="913752" y="1681164"/>
              <a:ext cx="311303" cy="14773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CCC506-B7F3-D882-2DED-C1F4A2D73E9B}"/>
                </a:ext>
              </a:extLst>
            </p:cNvPr>
            <p:cNvSpPr txBox="1"/>
            <p:nvPr/>
          </p:nvSpPr>
          <p:spPr>
            <a:xfrm>
              <a:off x="1225054" y="1681164"/>
              <a:ext cx="4336897" cy="1477328"/>
            </a:xfrm>
            <a:prstGeom prst="rect">
              <a:avLst/>
            </a:prstGeom>
            <a:solidFill>
              <a:srgbClr val="FDF6E3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() {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v1 = 15213;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</a:t>
              </a:r>
              <a:r>
                <a:rPr lang="en-US" sz="1800" b="1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long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v2 =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(&amp;v1, 3000);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b="1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</a:t>
              </a: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return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v1+v2;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}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3E8141-7FAF-2C39-1A38-D067503A62C5}"/>
              </a:ext>
            </a:extLst>
          </p:cNvPr>
          <p:cNvGrpSpPr/>
          <p:nvPr/>
        </p:nvGrpSpPr>
        <p:grpSpPr>
          <a:xfrm>
            <a:off x="940922" y="3573146"/>
            <a:ext cx="4051984" cy="2585323"/>
            <a:chOff x="879191" y="4161173"/>
            <a:chExt cx="4500912" cy="25853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5B8A4D-D56A-B141-3F17-9611D0FD0446}"/>
                </a:ext>
              </a:extLst>
            </p:cNvPr>
            <p:cNvSpPr txBox="1"/>
            <p:nvPr/>
          </p:nvSpPr>
          <p:spPr>
            <a:xfrm>
              <a:off x="879191" y="4161173"/>
              <a:ext cx="345864" cy="25853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7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  <a:p>
              <a:pPr algn="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9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0FF9F2-A767-0390-0E76-7066A19E1304}"/>
                </a:ext>
              </a:extLst>
            </p:cNvPr>
            <p:cNvSpPr txBox="1"/>
            <p:nvPr/>
          </p:nvSpPr>
          <p:spPr>
            <a:xfrm>
              <a:off x="1225055" y="4161173"/>
              <a:ext cx="4155048" cy="25853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lIns="182880" rIns="182880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call_incr</a:t>
              </a: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: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subq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$15213,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movl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$3000,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esi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leaq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rdi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call  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incr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8(%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),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rax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addq</a:t>
              </a:r>
              <a:r>
                <a:rPr lang="en-US" sz="1800" dirty="0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  $16, %</a:t>
              </a:r>
              <a:r>
                <a:rPr lang="en-US" sz="1800" dirty="0" err="1"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rsp</a:t>
              </a:r>
              <a:endParaRPr lang="en-US" sz="1800" dirty="0">
                <a:latin typeface="Consolas" panose="020B0609020204030204" pitchFamily="49" charset="0"/>
                <a:ea typeface="Courier New"/>
                <a:cs typeface="Consolas" panose="020B0609020204030204" pitchFamily="49" charset="0"/>
                <a:sym typeface="Courier New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rgbClr val="C00000"/>
                  </a:solidFill>
                  <a:latin typeface="Consolas" panose="020B0609020204030204" pitchFamily="49" charset="0"/>
                  <a:ea typeface="Courier New"/>
                  <a:cs typeface="Consolas" panose="020B0609020204030204" pitchFamily="49" charset="0"/>
                  <a:sym typeface="Courier New"/>
                </a:rPr>
                <a:t>  ret</a:t>
              </a: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B46A363B-341F-D223-0D5F-43A48D42EFBF}"/>
              </a:ext>
            </a:extLst>
          </p:cNvPr>
          <p:cNvSpPr/>
          <p:nvPr/>
        </p:nvSpPr>
        <p:spPr>
          <a:xfrm>
            <a:off x="456625" y="5860233"/>
            <a:ext cx="328613" cy="162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hape 1169">
            <a:extLst>
              <a:ext uri="{FF2B5EF4-FFF2-40B4-BE49-F238E27FC236}">
                <a16:creationId xmlns:a16="http://schemas.microsoft.com/office/drawing/2014/main" id="{B107BAAA-0D49-074E-3DC6-3EFFBD0AD3FC}"/>
              </a:ext>
            </a:extLst>
          </p:cNvPr>
          <p:cNvCxnSpPr/>
          <p:nvPr/>
        </p:nvCxnSpPr>
        <p:spPr>
          <a:xfrm rot="10800000">
            <a:off x="8077200" y="2895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Shape 1170">
            <a:extLst>
              <a:ext uri="{FF2B5EF4-FFF2-40B4-BE49-F238E27FC236}">
                <a16:creationId xmlns:a16="http://schemas.microsoft.com/office/drawing/2014/main" id="{08ABDF99-A184-2AB7-F349-78E68476A165}"/>
              </a:ext>
            </a:extLst>
          </p:cNvPr>
          <p:cNvSpPr/>
          <p:nvPr/>
        </p:nvSpPr>
        <p:spPr>
          <a:xfrm>
            <a:off x="8583614" y="26670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21" name="Shape 1171">
            <a:extLst>
              <a:ext uri="{FF2B5EF4-FFF2-40B4-BE49-F238E27FC236}">
                <a16:creationId xmlns:a16="http://schemas.microsoft.com/office/drawing/2014/main" id="{BB1AC908-1754-E925-BC74-A492ACFCC9F7}"/>
              </a:ext>
            </a:extLst>
          </p:cNvPr>
          <p:cNvSpPr/>
          <p:nvPr/>
        </p:nvSpPr>
        <p:spPr>
          <a:xfrm>
            <a:off x="8214151" y="1761305"/>
            <a:ext cx="2701812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Stack Structure</a:t>
            </a:r>
            <a:endParaRPr dirty="0"/>
          </a:p>
        </p:txBody>
      </p:sp>
      <p:sp>
        <p:nvSpPr>
          <p:cNvPr id="26" name="Shape 1172">
            <a:extLst>
              <a:ext uri="{FF2B5EF4-FFF2-40B4-BE49-F238E27FC236}">
                <a16:creationId xmlns:a16="http://schemas.microsoft.com/office/drawing/2014/main" id="{1223DA1C-1FD7-892A-2953-FDED90238098}"/>
              </a:ext>
            </a:extLst>
          </p:cNvPr>
          <p:cNvSpPr/>
          <p:nvPr/>
        </p:nvSpPr>
        <p:spPr>
          <a:xfrm>
            <a:off x="6781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27" name="Shape 1173">
            <a:extLst>
              <a:ext uri="{FF2B5EF4-FFF2-40B4-BE49-F238E27FC236}">
                <a16:creationId xmlns:a16="http://schemas.microsoft.com/office/drawing/2014/main" id="{1869A1B1-F528-4C3D-B1F3-B4E78DB1ABFC}"/>
              </a:ext>
            </a:extLst>
          </p:cNvPr>
          <p:cNvSpPr/>
          <p:nvPr/>
        </p:nvSpPr>
        <p:spPr>
          <a:xfrm>
            <a:off x="6781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cxnSp>
        <p:nvCxnSpPr>
          <p:cNvPr id="28" name="Shape 1174">
            <a:extLst>
              <a:ext uri="{FF2B5EF4-FFF2-40B4-BE49-F238E27FC236}">
                <a16:creationId xmlns:a16="http://schemas.microsoft.com/office/drawing/2014/main" id="{E8A0EC9B-F938-386A-0913-144F9AC2D66B}"/>
              </a:ext>
            </a:extLst>
          </p:cNvPr>
          <p:cNvCxnSpPr/>
          <p:nvPr/>
        </p:nvCxnSpPr>
        <p:spPr>
          <a:xfrm rot="10800000">
            <a:off x="8077200" y="59436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" name="Shape 1175">
            <a:extLst>
              <a:ext uri="{FF2B5EF4-FFF2-40B4-BE49-F238E27FC236}">
                <a16:creationId xmlns:a16="http://schemas.microsoft.com/office/drawing/2014/main" id="{568AF356-65A3-6BA7-8113-5DE22F258BA5}"/>
              </a:ext>
            </a:extLst>
          </p:cNvPr>
          <p:cNvSpPr/>
          <p:nvPr/>
        </p:nvSpPr>
        <p:spPr>
          <a:xfrm>
            <a:off x="8583614" y="57150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30" name="Shape 1176">
            <a:extLst>
              <a:ext uri="{FF2B5EF4-FFF2-40B4-BE49-F238E27FC236}">
                <a16:creationId xmlns:a16="http://schemas.microsoft.com/office/drawing/2014/main" id="{BA73E23A-DED9-8BD6-9A39-7ED5AC74F8BA}"/>
              </a:ext>
            </a:extLst>
          </p:cNvPr>
          <p:cNvSpPr/>
          <p:nvPr/>
        </p:nvSpPr>
        <p:spPr>
          <a:xfrm>
            <a:off x="7543800" y="4648201"/>
            <a:ext cx="2335124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 Stack Structure</a:t>
            </a:r>
            <a:endParaRPr dirty="0"/>
          </a:p>
        </p:txBody>
      </p:sp>
      <p:sp>
        <p:nvSpPr>
          <p:cNvPr id="31" name="Shape 1177">
            <a:extLst>
              <a:ext uri="{FF2B5EF4-FFF2-40B4-BE49-F238E27FC236}">
                <a16:creationId xmlns:a16="http://schemas.microsoft.com/office/drawing/2014/main" id="{25A9BE37-69FC-EBDC-5634-9F1C2798C43E}"/>
              </a:ext>
            </a:extLst>
          </p:cNvPr>
          <p:cNvSpPr/>
          <p:nvPr/>
        </p:nvSpPr>
        <p:spPr>
          <a:xfrm>
            <a:off x="6781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3CE9D03E-55ED-A48A-B014-8ACE018B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7257"/>
              </p:ext>
            </p:extLst>
          </p:nvPr>
        </p:nvGraphicFramePr>
        <p:xfrm>
          <a:off x="6681968" y="3592737"/>
          <a:ext cx="3300232" cy="746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564">
                  <a:extLst>
                    <a:ext uri="{9D8B030D-6E8A-4147-A177-3AD203B41FA5}">
                      <a16:colId xmlns:a16="http://schemas.microsoft.com/office/drawing/2014/main" val="3676019730"/>
                    </a:ext>
                  </a:extLst>
                </a:gridCol>
                <a:gridCol w="2092668">
                  <a:extLst>
                    <a:ext uri="{9D8B030D-6E8A-4147-A177-3AD203B41FA5}">
                      <a16:colId xmlns:a16="http://schemas.microsoft.com/office/drawing/2014/main" val="1679213919"/>
                    </a:ext>
                  </a:extLst>
                </a:gridCol>
              </a:tblGrid>
              <a:tr h="229395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+mn-lt"/>
                        </a:rPr>
                        <a:t>Registers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297576"/>
                  </a:ext>
                </a:extLst>
              </a:tr>
              <a:tr h="25733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dirty="0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%</a:t>
                      </a:r>
                      <a:r>
                        <a:rPr lang="en-US" sz="1800" b="0" i="0" dirty="0" err="1">
                          <a:latin typeface="Consolas" panose="020B0609020204030204" pitchFamily="49" charset="0"/>
                          <a:ea typeface="Courier New"/>
                          <a:cs typeface="Consolas" panose="020B0609020204030204" pitchFamily="49" charset="0"/>
                          <a:sym typeface="Courier New"/>
                        </a:rPr>
                        <a:t>rax</a:t>
                      </a:r>
                      <a:endParaRPr sz="1800" b="0" i="0" dirty="0">
                        <a:latin typeface="Consolas" panose="020B0609020204030204" pitchFamily="49" charset="0"/>
                        <a:ea typeface="Courier New"/>
                        <a:cs typeface="Consolas" panose="020B0609020204030204" pitchFamily="49" charset="0"/>
                        <a:sym typeface="Courier New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dirty="0"/>
                        <a:t>Return value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30442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12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162560">
              <a:spcBef>
                <a:spcPts val="600"/>
              </a:spcBef>
              <a:buClr>
                <a:srgbClr val="990000"/>
              </a:buClr>
              <a:buSzPts val="1440"/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Contents of register 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overwritten by 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endParaRPr sz="20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could be trouble ➙ something should be done!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some coordination</a:t>
            </a:r>
            <a:endParaRPr dirty="0"/>
          </a:p>
        </p:txBody>
      </p:sp>
      <p:sp>
        <p:nvSpPr>
          <p:cNvPr id="1184" name="Shape 1184"/>
          <p:cNvSpPr/>
          <p:nvPr/>
        </p:nvSpPr>
        <p:spPr>
          <a:xfrm>
            <a:off x="2284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yoo: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movq $15213, </a:t>
            </a:r>
            <a:r>
              <a:rPr lang="en-US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call who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addq </a:t>
            </a:r>
            <a:r>
              <a:rPr lang="en-US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%rax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6275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who: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subq $18213, </a:t>
            </a:r>
            <a:r>
              <a:rPr lang="en-US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%rdx</a:t>
            </a:r>
            <a:endParaRPr sz="24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• • •</a:t>
            </a:r>
            <a:endParaRPr sz="24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</a:t>
            </a:r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Saving Conventions</a:t>
            </a:r>
            <a:endParaRPr/>
          </a:p>
        </p:txBody>
      </p:sp>
      <p:sp>
        <p:nvSpPr>
          <p:cNvPr id="1191" name="Shape 1191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8382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procedure 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yoo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who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</a:t>
            </a: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callee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0" indent="-254000">
              <a:spcBef>
                <a:spcPts val="12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register be used for temporary storage?</a:t>
            </a:r>
            <a:endParaRPr dirty="0"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Conventions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“Caller Saved” (aka “Call-Clobbered”)</a:t>
            </a:r>
            <a:endParaRPr sz="2000" b="1" i="1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 saves temporary values in its frame before the call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i="1" dirty="0">
                <a:solidFill>
                  <a:srgbClr val="980002"/>
                </a:solidFill>
                <a:latin typeface="Calibri"/>
                <a:ea typeface="Calibri"/>
                <a:cs typeface="Calibri"/>
                <a:sym typeface="Calibri"/>
              </a:rPr>
              <a:t>“Callee Saved” (aka “Call-Preserved”)</a:t>
            </a:r>
            <a:endParaRPr sz="2000" b="1" i="1" dirty="0">
              <a:solidFill>
                <a:srgbClr val="98000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saves temporary values in its frame before using</a:t>
            </a:r>
            <a:endParaRPr dirty="0"/>
          </a:p>
          <a:p>
            <a:pPr marL="838200" lvl="2" indent="-203200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restores them before returning to caller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9F4C4-5FD5-49BA-7143-A7D70A7E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A05F-DF66-F387-6D10-4D545C37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view of a stack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504F2D5-D8CE-4DE5-D76C-A24702D8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traditional view of the stack </a:t>
            </a:r>
            <a:br>
              <a:rPr lang="en-US" dirty="0"/>
            </a:br>
            <a:r>
              <a:rPr lang="en-US" dirty="0"/>
              <a:t>shows growing the stack from the</a:t>
            </a:r>
            <a:br>
              <a:rPr lang="en-US" dirty="0"/>
            </a:br>
            <a:r>
              <a:rPr lang="en-US" dirty="0"/>
              <a:t>“bottom up”.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Popping elements off the stack</a:t>
            </a:r>
            <a:br>
              <a:rPr lang="en-US" dirty="0"/>
            </a:br>
            <a:r>
              <a:rPr lang="en-US" dirty="0"/>
              <a:t>removes the  most recent thing</a:t>
            </a:r>
            <a:br>
              <a:rPr lang="en-US" dirty="0"/>
            </a:br>
            <a:r>
              <a:rPr lang="en-US" dirty="0"/>
              <a:t>added to the stack.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865E-6F47-B52A-6856-AE99C1F8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8FB5B-1F60-994B-8E33-8E782B4CF04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411B2-AFD7-2BE4-6408-E78DE3D1ACC9}"/>
              </a:ext>
            </a:extLst>
          </p:cNvPr>
          <p:cNvSpPr txBox="1"/>
          <p:nvPr/>
        </p:nvSpPr>
        <p:spPr>
          <a:xfrm>
            <a:off x="9654369" y="595037"/>
            <a:ext cx="151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Stack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EBFBED-BB82-2423-8064-24F7921B05B7}"/>
              </a:ext>
            </a:extLst>
          </p:cNvPr>
          <p:cNvSpPr/>
          <p:nvPr/>
        </p:nvSpPr>
        <p:spPr>
          <a:xfrm>
            <a:off x="9191382" y="3278964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7B78D0-8587-BF86-8BCD-EB8A8E876338}"/>
              </a:ext>
            </a:extLst>
          </p:cNvPr>
          <p:cNvSpPr/>
          <p:nvPr/>
        </p:nvSpPr>
        <p:spPr>
          <a:xfrm>
            <a:off x="9179807" y="4664160"/>
            <a:ext cx="373519" cy="21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E7A06E-1E34-BC2C-912D-A27E6A633737}"/>
              </a:ext>
            </a:extLst>
          </p:cNvPr>
          <p:cNvGraphicFramePr>
            <a:graphicFrameLocks noGrp="1"/>
          </p:cNvGraphicFramePr>
          <p:nvPr/>
        </p:nvGraphicFramePr>
        <p:xfrm>
          <a:off x="9349865" y="1819241"/>
          <a:ext cx="2407630" cy="422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630">
                  <a:extLst>
                    <a:ext uri="{9D8B030D-6E8A-4147-A177-3AD203B41FA5}">
                      <a16:colId xmlns:a16="http://schemas.microsoft.com/office/drawing/2014/main" val="1895835337"/>
                    </a:ext>
                  </a:extLst>
                </a:gridCol>
              </a:tblGrid>
              <a:tr h="1152144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8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688229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93983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25181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0xabcd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7122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0xfc43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97363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0xcb0d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90647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0xae7c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9732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0x9e99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9693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822706-E267-6411-92C5-B4EEEDA29924}"/>
              </a:ext>
            </a:extLst>
          </p:cNvPr>
          <p:cNvGraphicFramePr>
            <a:graphicFrameLocks noGrp="1"/>
          </p:cNvGraphicFramePr>
          <p:nvPr/>
        </p:nvGraphicFramePr>
        <p:xfrm>
          <a:off x="8206383" y="2587337"/>
          <a:ext cx="1142099" cy="345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99">
                  <a:extLst>
                    <a:ext uri="{9D8B030D-6E8A-4147-A177-3AD203B41FA5}">
                      <a16:colId xmlns:a16="http://schemas.microsoft.com/office/drawing/2014/main" val="3777245329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algn="r"/>
                      <a:endParaRPr lang="en-US" sz="19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10795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815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0xff58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17938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9275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0xff68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39708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592616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0xff78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666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0xff80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6064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r"/>
                      <a:r>
                        <a:rPr lang="en-US" sz="19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0xff88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894272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5925B8-1437-4711-4537-8A969A4A4399}"/>
              </a:ext>
            </a:extLst>
          </p:cNvPr>
          <p:cNvCxnSpPr>
            <a:cxnSpLocks/>
          </p:cNvCxnSpPr>
          <p:nvPr/>
        </p:nvCxnSpPr>
        <p:spPr>
          <a:xfrm flipV="1">
            <a:off x="8949594" y="1715578"/>
            <a:ext cx="0" cy="11238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0E599C-2419-0FBC-D6BE-A5634CD8B788}"/>
              </a:ext>
            </a:extLst>
          </p:cNvPr>
          <p:cNvSpPr txBox="1"/>
          <p:nvPr/>
        </p:nvSpPr>
        <p:spPr>
          <a:xfrm>
            <a:off x="7388328" y="1678697"/>
            <a:ext cx="1336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Lower </a:t>
            </a:r>
            <a:br>
              <a:rPr lang="en-US" sz="2000" dirty="0"/>
            </a:br>
            <a:r>
              <a:rPr lang="en-US" sz="2000" dirty="0"/>
              <a:t>addresses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5AEE76-456A-2017-CBB2-85DF7A3B2F01}"/>
              </a:ext>
            </a:extLst>
          </p:cNvPr>
          <p:cNvCxnSpPr>
            <a:cxnSpLocks/>
          </p:cNvCxnSpPr>
          <p:nvPr/>
        </p:nvCxnSpPr>
        <p:spPr>
          <a:xfrm>
            <a:off x="7672565" y="4346404"/>
            <a:ext cx="5324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C0E280-FDFD-7670-5CE5-35EDFDF8D4C4}"/>
              </a:ext>
            </a:extLst>
          </p:cNvPr>
          <p:cNvSpPr txBox="1"/>
          <p:nvPr/>
        </p:nvSpPr>
        <p:spPr>
          <a:xfrm>
            <a:off x="6871281" y="4151217"/>
            <a:ext cx="79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5C5F5-42A7-7647-49DA-30458041EAF0}"/>
              </a:ext>
            </a:extLst>
          </p:cNvPr>
          <p:cNvSpPr txBox="1"/>
          <p:nvPr/>
        </p:nvSpPr>
        <p:spPr>
          <a:xfrm>
            <a:off x="9553326" y="6055026"/>
            <a:ext cx="1940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stack bottom</a:t>
            </a:r>
          </a:p>
        </p:txBody>
      </p:sp>
    </p:spTree>
    <p:extLst>
      <p:ext uri="{BB962C8B-B14F-4D97-AF65-F5344CB8AC3E}">
        <p14:creationId xmlns:p14="http://schemas.microsoft.com/office/powerpoint/2010/main" val="36065721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6477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#1</a:t>
            </a:r>
            <a:endParaRPr/>
          </a:p>
        </p:txBody>
      </p:sp>
      <p:sp>
        <p:nvSpPr>
          <p:cNvPr id="1197" name="Shape 1197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40640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dirty="0"/>
              <a:t>C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all-clobbered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(i.e., caller must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save&amp;restore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value needed after the call)</a:t>
            </a: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...,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Call-clobbered</a:t>
            </a:r>
            <a:endParaRPr dirty="0"/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endParaRPr lang="en-US"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Call-clobbered</a:t>
            </a:r>
            <a:endParaRPr dirty="0"/>
          </a:p>
          <a:p>
            <a:pPr marL="552450" lvl="1" indent="-95250">
              <a:buClr>
                <a:srgbClr val="990000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95250">
              <a:buClr>
                <a:srgbClr val="990000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95250">
              <a:buClr>
                <a:srgbClr val="990000"/>
              </a:buClr>
              <a:buSzPts val="22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7848600" y="1600200"/>
            <a:ext cx="2540000" cy="381000"/>
          </a:xfrm>
          <a:prstGeom prst="rect">
            <a:avLst/>
          </a:prstGeom>
          <a:solidFill>
            <a:srgbClr val="FFB7B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199" name="Shape 1199"/>
          <p:cNvSpPr/>
          <p:nvPr/>
        </p:nvSpPr>
        <p:spPr>
          <a:xfrm>
            <a:off x="7848600" y="29718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0" name="Shape 1200"/>
          <p:cNvSpPr/>
          <p:nvPr/>
        </p:nvSpPr>
        <p:spPr>
          <a:xfrm>
            <a:off x="7848600" y="34290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rcx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1" name="Shape 1201"/>
          <p:cNvSpPr/>
          <p:nvPr/>
        </p:nvSpPr>
        <p:spPr>
          <a:xfrm>
            <a:off x="7391400" y="2057400"/>
            <a:ext cx="304800" cy="2667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2" name="Shape 1202"/>
          <p:cNvSpPr/>
          <p:nvPr/>
        </p:nvSpPr>
        <p:spPr>
          <a:xfrm>
            <a:off x="6046513" y="1600201"/>
            <a:ext cx="1273598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value</a:t>
            </a: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7848600" y="38862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%r8</a:t>
            </a:r>
            <a:endParaRPr dirty="0"/>
          </a:p>
        </p:txBody>
      </p:sp>
      <p:sp>
        <p:nvSpPr>
          <p:cNvPr id="1204" name="Shape 1204"/>
          <p:cNvSpPr/>
          <p:nvPr/>
        </p:nvSpPr>
        <p:spPr>
          <a:xfrm>
            <a:off x="7848600" y="4343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%r9</a:t>
            </a:r>
            <a:endParaRPr dirty="0"/>
          </a:p>
        </p:txBody>
      </p:sp>
      <p:sp>
        <p:nvSpPr>
          <p:cNvPr id="1205" name="Shape 1205"/>
          <p:cNvSpPr/>
          <p:nvPr/>
        </p:nvSpPr>
        <p:spPr>
          <a:xfrm>
            <a:off x="7848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%r10</a:t>
            </a:r>
            <a:endParaRPr dirty="0"/>
          </a:p>
        </p:txBody>
      </p:sp>
      <p:sp>
        <p:nvSpPr>
          <p:cNvPr id="1206" name="Shape 1206"/>
          <p:cNvSpPr/>
          <p:nvPr/>
        </p:nvSpPr>
        <p:spPr>
          <a:xfrm>
            <a:off x="7848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%r11</a:t>
            </a:r>
            <a:endParaRPr dirty="0"/>
          </a:p>
        </p:txBody>
      </p:sp>
      <p:sp>
        <p:nvSpPr>
          <p:cNvPr id="1207" name="Shape 1207"/>
          <p:cNvSpPr/>
          <p:nvPr/>
        </p:nvSpPr>
        <p:spPr>
          <a:xfrm>
            <a:off x="7848600" y="20574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rdi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8" name="Shape 1208"/>
          <p:cNvSpPr/>
          <p:nvPr/>
        </p:nvSpPr>
        <p:spPr>
          <a:xfrm>
            <a:off x="7848600" y="2514600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rsi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09" name="Shape 1209"/>
          <p:cNvSpPr/>
          <p:nvPr/>
        </p:nvSpPr>
        <p:spPr>
          <a:xfrm>
            <a:off x="6121401" y="3200401"/>
            <a:ext cx="119871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 dirty="0"/>
          </a:p>
        </p:txBody>
      </p:sp>
      <p:sp>
        <p:nvSpPr>
          <p:cNvPr id="1210" name="Shape 1210"/>
          <p:cNvSpPr/>
          <p:nvPr/>
        </p:nvSpPr>
        <p:spPr>
          <a:xfrm>
            <a:off x="5859796" y="4942329"/>
            <a:ext cx="1455404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Call-clobbered</a:t>
            </a:r>
            <a:endParaRPr dirty="0"/>
          </a:p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 dirty="0"/>
          </a:p>
        </p:txBody>
      </p:sp>
      <p:sp>
        <p:nvSpPr>
          <p:cNvPr id="1211" name="Shape 1211"/>
          <p:cNvSpPr/>
          <p:nvPr/>
        </p:nvSpPr>
        <p:spPr>
          <a:xfrm>
            <a:off x="7391400" y="4800600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Linux Register Usage #2</a:t>
            </a:r>
            <a:endParaRPr/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1905000" y="1397000"/>
            <a:ext cx="4064000" cy="50107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%r14, %r15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</a:t>
            </a:r>
            <a:br>
              <a:rPr lang="en-US" dirty="0"/>
            </a:br>
            <a:r>
              <a:rPr lang="en-US" dirty="0"/>
              <a:t>(i.e.,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Callee must save &amp; restore)</a:t>
            </a: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2921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</a:t>
            </a:r>
            <a:endParaRPr lang="en-US"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be used as frame pointer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mix &amp; match</a:t>
            </a: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endParaRPr dirty="0"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form of call-preserved</a:t>
            </a:r>
            <a:endParaRPr dirty="0"/>
          </a:p>
          <a:p>
            <a:pPr marL="552450" lvl="1" indent="-234950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Restored to original value upon exit from procedure</a:t>
            </a:r>
            <a:endParaRPr dirty="0"/>
          </a:p>
        </p:txBody>
      </p:sp>
      <p:sp>
        <p:nvSpPr>
          <p:cNvPr id="1218" name="Shape 1218"/>
          <p:cNvSpPr/>
          <p:nvPr/>
        </p:nvSpPr>
        <p:spPr>
          <a:xfrm>
            <a:off x="7924800" y="19188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rbx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x="7924800" y="4832650"/>
            <a:ext cx="2540000" cy="381000"/>
          </a:xfrm>
          <a:prstGeom prst="rect">
            <a:avLst/>
          </a:prstGeom>
          <a:solidFill>
            <a:srgbClr val="F1C7C7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x="7467600" y="1918853"/>
            <a:ext cx="304800" cy="2209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x="7388367" y="4391957"/>
            <a:ext cx="304800" cy="8382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x="5776048" y="2706253"/>
            <a:ext cx="1539153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</a:t>
            </a:r>
          </a:p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Temporaries</a:t>
            </a:r>
            <a:endParaRPr dirty="0"/>
          </a:p>
        </p:txBody>
      </p:sp>
      <p:sp>
        <p:nvSpPr>
          <p:cNvPr id="1223" name="Shape 1223"/>
          <p:cNvSpPr/>
          <p:nvPr/>
        </p:nvSpPr>
        <p:spPr>
          <a:xfrm>
            <a:off x="6417907" y="4633257"/>
            <a:ext cx="7556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endParaRPr dirty="0"/>
          </a:p>
        </p:txBody>
      </p:sp>
      <p:sp>
        <p:nvSpPr>
          <p:cNvPr id="1224" name="Shape 1224"/>
          <p:cNvSpPr/>
          <p:nvPr/>
        </p:nvSpPr>
        <p:spPr>
          <a:xfrm>
            <a:off x="7924800" y="4336607"/>
            <a:ext cx="2540000" cy="381000"/>
          </a:xfrm>
          <a:prstGeom prst="rect">
            <a:avLst/>
          </a:prstGeom>
          <a:solidFill>
            <a:srgbClr val="D0D0E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4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sz="24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225" name="Shape 1225"/>
          <p:cNvSpPr/>
          <p:nvPr/>
        </p:nvSpPr>
        <p:spPr>
          <a:xfrm>
            <a:off x="7924800" y="23760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%r12</a:t>
            </a:r>
            <a:endParaRPr dirty="0"/>
          </a:p>
        </p:txBody>
      </p:sp>
      <p:sp>
        <p:nvSpPr>
          <p:cNvPr id="1226" name="Shape 1226"/>
          <p:cNvSpPr/>
          <p:nvPr/>
        </p:nvSpPr>
        <p:spPr>
          <a:xfrm>
            <a:off x="7924800" y="28332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%r13</a:t>
            </a:r>
            <a:endParaRPr dirty="0"/>
          </a:p>
        </p:txBody>
      </p:sp>
      <p:sp>
        <p:nvSpPr>
          <p:cNvPr id="1227" name="Shape 1227"/>
          <p:cNvSpPr/>
          <p:nvPr/>
        </p:nvSpPr>
        <p:spPr>
          <a:xfrm>
            <a:off x="7924800" y="3290453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%r14</a:t>
            </a:r>
            <a:endParaRPr dirty="0"/>
          </a:p>
        </p:txBody>
      </p:sp>
      <p:sp>
        <p:nvSpPr>
          <p:cNvPr id="2" name="Shape 1227">
            <a:extLst>
              <a:ext uri="{FF2B5EF4-FFF2-40B4-BE49-F238E27FC236}">
                <a16:creationId xmlns:a16="http://schemas.microsoft.com/office/drawing/2014/main" id="{5805E343-65D1-6EB0-BA51-038B1817FE7A}"/>
              </a:ext>
            </a:extLst>
          </p:cNvPr>
          <p:cNvSpPr/>
          <p:nvPr/>
        </p:nvSpPr>
        <p:spPr>
          <a:xfrm>
            <a:off x="7924800" y="3805948"/>
            <a:ext cx="2540000" cy="381000"/>
          </a:xfrm>
          <a:prstGeom prst="rect">
            <a:avLst/>
          </a:prstGeom>
          <a:solidFill>
            <a:srgbClr val="D5F1C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%r15</a:t>
            </a:r>
            <a:endParaRPr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x86-64 Procedure Summary</a:t>
            </a:r>
            <a:endParaRPr/>
          </a:p>
        </p:txBody>
      </p:sp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1709196" y="1315975"/>
            <a:ext cx="6516547" cy="523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54000" indent="-254000">
              <a:spcBef>
                <a:spcPts val="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 Points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 is the right data structure for procedure call/return</a:t>
            </a:r>
            <a:endParaRPr dirty="0"/>
          </a:p>
          <a:p>
            <a:pPr marL="625475" lvl="2" indent="-220662"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 calls Q, then Q returns before P</a:t>
            </a:r>
          </a:p>
          <a:p>
            <a:pPr marL="625475" lvl="2" indent="-220662">
              <a:buClr>
                <a:srgbClr val="000000"/>
              </a:buClr>
              <a:buSzPts val="1600"/>
              <a:buFont typeface="Noto Sans Symbols"/>
              <a:buChar char="▪"/>
            </a:pPr>
            <a:endParaRPr dirty="0"/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Recursion (&amp; mutual recursion) handled by normal calling conventions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safely store values in local stack frame and in </a:t>
            </a:r>
            <a:b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call-preserved registers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function arguments at top of stack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return in </a:t>
            </a:r>
            <a:r>
              <a:rPr lang="en-US" sz="2000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sz="2000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rax</a:t>
            </a:r>
            <a:endParaRPr lang="en-US" sz="20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endParaRPr sz="2000"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marL="254000" indent="-254000">
              <a:spcBef>
                <a:spcPts val="600"/>
              </a:spcBef>
              <a:buClr>
                <a:srgbClr val="990000"/>
              </a:buClr>
              <a:buSzPts val="144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Pointers are addresses of values</a:t>
            </a:r>
            <a:endParaRPr dirty="0"/>
          </a:p>
          <a:p>
            <a:pPr marL="404813" lvl="1" indent="-173038">
              <a:buClr>
                <a:srgbClr val="990000"/>
              </a:buClr>
              <a:buSzPts val="2200"/>
              <a:buFont typeface="Noto Sans Symbols"/>
              <a:buChar char="▪"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stack or global</a:t>
            </a:r>
            <a:endParaRPr dirty="0"/>
          </a:p>
        </p:txBody>
      </p:sp>
      <p:sp>
        <p:nvSpPr>
          <p:cNvPr id="1503" name="Shape 1503"/>
          <p:cNvSpPr/>
          <p:nvPr/>
        </p:nvSpPr>
        <p:spPr>
          <a:xfrm>
            <a:off x="9213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Addr</a:t>
            </a: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9213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Registers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/>
          </a:p>
        </p:txBody>
      </p:sp>
      <p:sp>
        <p:nvSpPr>
          <p:cNvPr id="1505" name="Shape 1505"/>
          <p:cNvSpPr/>
          <p:nvPr/>
        </p:nvSpPr>
        <p:spPr>
          <a:xfrm>
            <a:off x="9213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2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/>
          </a:p>
        </p:txBody>
      </p:sp>
      <p:sp>
        <p:nvSpPr>
          <p:cNvPr id="1506" name="Shape 1506"/>
          <p:cNvSpPr/>
          <p:nvPr/>
        </p:nvSpPr>
        <p:spPr>
          <a:xfrm>
            <a:off x="9213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7" name="Shape 1507"/>
          <p:cNvSpPr/>
          <p:nvPr/>
        </p:nvSpPr>
        <p:spPr>
          <a:xfrm>
            <a:off x="9213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Old %rbp</a:t>
            </a:r>
            <a:endParaRPr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Shape 1508"/>
          <p:cNvSpPr/>
          <p:nvPr/>
        </p:nvSpPr>
        <p:spPr>
          <a:xfrm>
            <a:off x="9213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Arguments</a:t>
            </a:r>
            <a:endParaRPr/>
          </a:p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7+</a:t>
            </a:r>
            <a:endParaRPr/>
          </a:p>
        </p:txBody>
      </p:sp>
      <p:sp>
        <p:nvSpPr>
          <p:cNvPr id="1509" name="Shape 1509"/>
          <p:cNvSpPr/>
          <p:nvPr/>
        </p:nvSpPr>
        <p:spPr>
          <a:xfrm>
            <a:off x="8129188" y="2125663"/>
            <a:ext cx="684212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Caller</a:t>
            </a:r>
            <a:endParaRPr sz="42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</a:t>
            </a:r>
            <a:endParaRPr/>
          </a:p>
        </p:txBody>
      </p:sp>
      <p:sp>
        <p:nvSpPr>
          <p:cNvPr id="1510" name="Shape 1510"/>
          <p:cNvSpPr/>
          <p:nvPr/>
        </p:nvSpPr>
        <p:spPr>
          <a:xfrm>
            <a:off x="8876900" y="1295400"/>
            <a:ext cx="228600" cy="2286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4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511" name="Shape 1511"/>
          <p:cNvCxnSpPr/>
          <p:nvPr/>
        </p:nvCxnSpPr>
        <p:spPr>
          <a:xfrm>
            <a:off x="8800700" y="3732213"/>
            <a:ext cx="280988" cy="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2" name="Shape 1512"/>
          <p:cNvSpPr/>
          <p:nvPr/>
        </p:nvSpPr>
        <p:spPr>
          <a:xfrm>
            <a:off x="7240188" y="3552825"/>
            <a:ext cx="15621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rbp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  <a:p>
            <a:pPr algn="r"/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</a:t>
            </a:r>
            <a:endParaRPr dirty="0"/>
          </a:p>
        </p:txBody>
      </p:sp>
      <p:cxnSp>
        <p:nvCxnSpPr>
          <p:cNvPr id="1513" name="Shape 1513"/>
          <p:cNvCxnSpPr/>
          <p:nvPr/>
        </p:nvCxnSpPr>
        <p:spPr>
          <a:xfrm>
            <a:off x="8800701" y="6365875"/>
            <a:ext cx="29051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14" name="Shape 1514"/>
          <p:cNvSpPr/>
          <p:nvPr/>
        </p:nvSpPr>
        <p:spPr>
          <a:xfrm>
            <a:off x="7359250" y="6184900"/>
            <a:ext cx="1485900" cy="3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algn="r"/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849891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FD28-1D18-61F3-D04C-A9539717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59EC5-198E-0828-FC6F-3B09B268B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423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Shape 1432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33" name="Shape 1433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</a:t>
            </a: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7010400" y="7620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je      .L6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991351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Shape 1439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if (x == 0)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0" name="Shape 1440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Terminal Case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movl    $0, %eax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testq   %rdi, %rdi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je      .L6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42" name="Shape 1442"/>
          <p:cNvGraphicFramePr/>
          <p:nvPr/>
        </p:nvGraphicFramePr>
        <p:xfrm>
          <a:off x="1752601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9574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Shape 1447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48" name="Shape 1448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Register Save</a:t>
            </a: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7010400" y="9906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pushq  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50" name="Shape 1450"/>
          <p:cNvGraphicFramePr/>
          <p:nvPr/>
        </p:nvGraphicFramePr>
        <p:xfrm>
          <a:off x="1752601" y="4724400"/>
          <a:ext cx="5181625" cy="746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51" name="Shape 1451"/>
          <p:cNvCxnSpPr/>
          <p:nvPr/>
        </p:nvCxnSpPr>
        <p:spPr>
          <a:xfrm rot="10800000">
            <a:off x="8610600" y="6553200"/>
            <a:ext cx="45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2" name="Shape 1452"/>
          <p:cNvSpPr/>
          <p:nvPr/>
        </p:nvSpPr>
        <p:spPr>
          <a:xfrm>
            <a:off x="9117014" y="6324601"/>
            <a:ext cx="65402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%</a:t>
            </a:r>
            <a:r>
              <a:rPr lang="en-US" b="1" dirty="0" err="1">
                <a:solidFill>
                  <a:schemeClr val="dk1"/>
                </a:solidFill>
                <a:latin typeface="Courier New" panose="02070309020205020404" pitchFamily="49" charset="0"/>
                <a:ea typeface="Courier"/>
                <a:cs typeface="Courier New" panose="02070309020205020404" pitchFamily="49" charset="0"/>
                <a:sym typeface="Courier"/>
              </a:rPr>
              <a:t>rsp</a:t>
            </a:r>
            <a:endParaRPr b="1" dirty="0">
              <a:solidFill>
                <a:schemeClr val="dk1"/>
              </a:solidFill>
              <a:latin typeface="Courier New" panose="02070309020205020404" pitchFamily="49" charset="0"/>
              <a:ea typeface="Courier"/>
              <a:cs typeface="Courier New" panose="02070309020205020404" pitchFamily="49" charset="0"/>
              <a:sym typeface="Courier"/>
            </a:endParaRPr>
          </a:p>
        </p:txBody>
      </p:sp>
      <p:sp>
        <p:nvSpPr>
          <p:cNvPr id="1453" name="Shape 1453"/>
          <p:cNvSpPr/>
          <p:nvPr/>
        </p:nvSpPr>
        <p:spPr>
          <a:xfrm>
            <a:off x="7315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/>
          </a:p>
        </p:txBody>
      </p:sp>
      <p:sp>
        <p:nvSpPr>
          <p:cNvPr id="1454" name="Shape 1454"/>
          <p:cNvSpPr/>
          <p:nvPr/>
        </p:nvSpPr>
        <p:spPr>
          <a:xfrm>
            <a:off x="7315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Rtn address</a:t>
            </a: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7315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Saved 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045520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&amp; 1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pcount_r(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1" name="Shape 1461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 Setup</a:t>
            </a: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movq    %rdi, %rbx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andl    $1, %ebx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63" name="Shape 1463"/>
          <p:cNvGraphicFramePr/>
          <p:nvPr/>
        </p:nvGraphicFramePr>
        <p:xfrm>
          <a:off x="1752601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%rdi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&gt;&gt;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Rec. argument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1909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+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pcount_r(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 &gt;&gt; 1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69" name="Shape 1469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Call</a:t>
            </a:r>
            <a:endParaRPr/>
          </a:p>
        </p:txBody>
      </p:sp>
      <p:sp>
        <p:nvSpPr>
          <p:cNvPr id="1470" name="Shape 1470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call    pcount_r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addq    %rbx, %rax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1" name="Shape 1471"/>
          <p:cNvGraphicFramePr/>
          <p:nvPr/>
        </p:nvGraphicFramePr>
        <p:xfrm>
          <a:off x="1752601" y="4724400"/>
          <a:ext cx="5181625" cy="13868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Recursive call 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655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/>
          <p:nvPr/>
        </p:nvSpPr>
        <p:spPr>
          <a:xfrm>
            <a:off x="1752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76199" dir="2700000" algn="ctr" rotWithShape="0">
              <a:schemeClr val="lt2">
                <a:alpha val="74901"/>
              </a:schemeClr>
            </a:outerShdw>
          </a:effectLst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/* Recursive popcount */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long pcount_r(unsigned long x) {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(x == 0)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0;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(x &amp; 1) 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pcount_r(x &gt;&gt; 1);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477" name="Shape 1477"/>
          <p:cNvSpPr txBox="1">
            <a:spLocks noGrp="1"/>
          </p:cNvSpPr>
          <p:nvPr>
            <p:ph type="title"/>
          </p:nvPr>
        </p:nvSpPr>
        <p:spPr>
          <a:xfrm>
            <a:off x="1905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119063" indent="-119063">
              <a:spcBef>
                <a:spcPts val="0"/>
              </a:spcBef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Function Result</a:t>
            </a:r>
            <a:endParaRPr/>
          </a:p>
        </p:txBody>
      </p:sp>
      <p:sp>
        <p:nvSpPr>
          <p:cNvPr id="1478" name="Shape 1478"/>
          <p:cNvSpPr/>
          <p:nvPr/>
        </p:nvSpPr>
        <p:spPr>
          <a:xfrm>
            <a:off x="7010400" y="1295400"/>
            <a:ext cx="3447406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pcount_r: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movl    $0, %eax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testq   %rdi, %rdi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je      .L6</a:t>
            </a:r>
            <a:endParaRPr/>
          </a:p>
          <a:p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pushq  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movq    %rdi, %rbx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andl    $1, %ebx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shrq    %rdi</a:t>
            </a:r>
            <a:endParaRPr b="1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call    pcount_r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addq    %rbx, %rax</a:t>
            </a:r>
            <a:endParaRPr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popq    %rbx</a:t>
            </a: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.L6:</a:t>
            </a:r>
            <a:endParaRPr/>
          </a:p>
          <a:p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rep; ret</a:t>
            </a:r>
            <a:endParaRPr/>
          </a:p>
        </p:txBody>
      </p:sp>
      <p:graphicFrame>
        <p:nvGraphicFramePr>
          <p:cNvPr id="1479" name="Shape 1479"/>
          <p:cNvGraphicFramePr/>
          <p:nvPr/>
        </p:nvGraphicFramePr>
        <p:xfrm>
          <a:off x="1752601" y="4724400"/>
          <a:ext cx="5181625" cy="1127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Use(s)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%rbx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 &amp; 1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Callee-saved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lang="en-US" sz="1800" b="1" i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%rax</a:t>
                      </a:r>
                      <a:endParaRPr sz="1800" b="1" i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value</a:t>
                      </a: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i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2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6078</TotalTime>
  <Words>11983</Words>
  <Application>Microsoft Macintosh PowerPoint</Application>
  <PresentationFormat>Widescreen</PresentationFormat>
  <Paragraphs>3297</Paragraphs>
  <Slides>112</Slides>
  <Notes>59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3" baseType="lpstr">
      <vt:lpstr>Aptos</vt:lpstr>
      <vt:lpstr>Aptos Display</vt:lpstr>
      <vt:lpstr>Arial</vt:lpstr>
      <vt:lpstr>Arial Narrow</vt:lpstr>
      <vt:lpstr>Calibri</vt:lpstr>
      <vt:lpstr>Consolas</vt:lpstr>
      <vt:lpstr>Courier New</vt:lpstr>
      <vt:lpstr>Gill Sans</vt:lpstr>
      <vt:lpstr>Noto Sans Symbols</vt:lpstr>
      <vt:lpstr>Source Code Pro</vt:lpstr>
      <vt:lpstr>Office Theme</vt:lpstr>
      <vt:lpstr>PowerPoint Presentation</vt:lpstr>
      <vt:lpstr>PowerPoint Presentation</vt:lpstr>
      <vt:lpstr>Some things we need to review from last time…</vt:lpstr>
      <vt:lpstr>An x86-64  program’s view…</vt:lpstr>
      <vt:lpstr>An x86-64  program’s view…</vt:lpstr>
      <vt:lpstr>Traditional view of a stack</vt:lpstr>
      <vt:lpstr>Traditional view of a stack</vt:lpstr>
      <vt:lpstr>Traditional view of a stack</vt:lpstr>
      <vt:lpstr>Traditional view of a stack</vt:lpstr>
      <vt:lpstr>Traditional view of a stack</vt:lpstr>
      <vt:lpstr>By convention in this class, we draw the  x86-64 stack “upside down”!</vt:lpstr>
      <vt:lpstr>By convention in this class, we draw the  x86-64 stack “upside down”!</vt:lpstr>
      <vt:lpstr>By convention in this class, we draw the  x86-64 stack “upside down”!</vt:lpstr>
      <vt:lpstr>Pushing stack data with pushq</vt:lpstr>
      <vt:lpstr>Pushing stack data with pushq</vt:lpstr>
      <vt:lpstr>Pushing stack data with pushq</vt:lpstr>
      <vt:lpstr>Pushing stack data with pushq</vt:lpstr>
      <vt:lpstr>Popping stack data with popq</vt:lpstr>
      <vt:lpstr>Popping stack data with popq</vt:lpstr>
      <vt:lpstr>Popping stack data with popq</vt:lpstr>
      <vt:lpstr>Popping stack data with popq</vt:lpstr>
      <vt:lpstr>Summary: Pushing and popping stack data</vt:lpstr>
      <vt:lpstr>Today: How does x86-64 implement C procedure calls?</vt:lpstr>
      <vt:lpstr>Poll: Who read the textbook?</vt:lpstr>
      <vt:lpstr>Today: How does x86-64 implement C procedure calls?</vt:lpstr>
      <vt:lpstr>Today: How does x86-64 implement C procedure calls?</vt:lpstr>
      <vt:lpstr>What mechanisms do we need to implement procedures?</vt:lpstr>
      <vt:lpstr>What mechanisms do we need to implement procedures: Passing Control</vt:lpstr>
      <vt:lpstr>What mechanisms do we need to implement procedures: Passing Control</vt:lpstr>
      <vt:lpstr>What mechanisms do we need to implement procedures: Passing Control</vt:lpstr>
      <vt:lpstr>What mechanisms do we need to implement procedures: Passing Data</vt:lpstr>
      <vt:lpstr>What mechanisms do we need to implement procedures: Passing Data</vt:lpstr>
      <vt:lpstr>What mechanisms do we need to implement procedures: Passing Data</vt:lpstr>
      <vt:lpstr>What mechanisms do we need to implement procedures: Managing Local Memory</vt:lpstr>
      <vt:lpstr>Today: How does x86-64 implement C procedure calls?</vt:lpstr>
      <vt:lpstr>Let’s examine this translation of C to x86-64:</vt:lpstr>
      <vt:lpstr>To implement passing control, programs use call and ret instructions which use the stack to store return address.</vt:lpstr>
      <vt:lpstr>call instruction pushes the return address on stack and ret instruction pops it</vt:lpstr>
      <vt:lpstr>Before call</vt:lpstr>
      <vt:lpstr>Executing call: push return address</vt:lpstr>
      <vt:lpstr>Executing call: jmp to address of function to execute</vt:lpstr>
      <vt:lpstr>After call</vt:lpstr>
      <vt:lpstr>Before ret</vt:lpstr>
      <vt:lpstr>Executing ret: pop return address</vt:lpstr>
      <vt:lpstr>Executing ret: jmp to return address</vt:lpstr>
      <vt:lpstr>After ret</vt:lpstr>
      <vt:lpstr>Today: How does x86-64 implement C procedure calls?</vt:lpstr>
      <vt:lpstr>Activity Time!</vt:lpstr>
      <vt:lpstr>The first 6 arguments to a procedure are stored in registers, the remaining are stored on stack.</vt:lpstr>
      <vt:lpstr>Example of where arguments and return values are stored:</vt:lpstr>
      <vt:lpstr>Arguments are “passed” in the argument registers.</vt:lpstr>
      <vt:lpstr>Return values are “returned” in return register.</vt:lpstr>
      <vt:lpstr>Today: How does x86-64 implement C procedure calls?</vt:lpstr>
      <vt:lpstr>Languages that support recursion like C require some place to store state for each instantiation of the same procedure.</vt:lpstr>
      <vt:lpstr>Let’s look at an example of calling a chain of functions.</vt:lpstr>
      <vt:lpstr>Let’s look at an example of calling a chain of functions.</vt:lpstr>
      <vt:lpstr>When calling a procedure, that procedure’s stack frame is pushed onto the stack.</vt:lpstr>
      <vt:lpstr>Example: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Quiz Time!</vt:lpstr>
      <vt:lpstr>x86-64/Linux Stack Frame</vt:lpstr>
      <vt:lpstr>Example: incr</vt:lpstr>
      <vt:lpstr>Example: Calling incr with a local variable address</vt:lpstr>
      <vt:lpstr> Before calling incr: Storing arguments </vt:lpstr>
      <vt:lpstr> Before calling incr: Storing arguments </vt:lpstr>
      <vt:lpstr>Before calling incr: Storing arguments</vt:lpstr>
      <vt:lpstr>Before calling incr: Storing arguments</vt:lpstr>
      <vt:lpstr>Before calling incr: Storing arguments</vt:lpstr>
      <vt:lpstr>Before calling incr: Storing arguments</vt:lpstr>
      <vt:lpstr>Before calling incr: Storing arguments</vt:lpstr>
      <vt:lpstr>Calling incr:</vt:lpstr>
      <vt:lpstr>Calling incr:</vt:lpstr>
      <vt:lpstr>After calling incr: Getting return value</vt:lpstr>
      <vt:lpstr>After calling incr: Calculating return value</vt:lpstr>
      <vt:lpstr>After calling incr: Calculating return value</vt:lpstr>
      <vt:lpstr>After calling incr: Deallocate space</vt:lpstr>
      <vt:lpstr>After calling incr: Returning</vt:lpstr>
      <vt:lpstr>Register Saving Conventions</vt:lpstr>
      <vt:lpstr>Register Saving Conventions</vt:lpstr>
      <vt:lpstr>x86-64 Linux Register Usage #1</vt:lpstr>
      <vt:lpstr>x86-64 Linux Register Usage #2</vt:lpstr>
      <vt:lpstr>x86-64 Procedure Summary</vt:lpstr>
      <vt:lpstr>Additional Slides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Small Exercise</vt:lpstr>
      <vt:lpstr>Small Exercise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David Godbe Andersen</cp:lastModifiedBy>
  <cp:revision>105</cp:revision>
  <cp:lastPrinted>2025-01-28T18:44:01Z</cp:lastPrinted>
  <dcterms:created xsi:type="dcterms:W3CDTF">2025-01-22T20:00:39Z</dcterms:created>
  <dcterms:modified xsi:type="dcterms:W3CDTF">2026-01-27T17:12:24Z</dcterms:modified>
</cp:coreProperties>
</file>