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99"/>
  </p:notesMasterIdLst>
  <p:sldIdLst>
    <p:sldId id="256" r:id="rId2"/>
    <p:sldId id="789" r:id="rId3"/>
    <p:sldId id="790" r:id="rId4"/>
    <p:sldId id="791" r:id="rId5"/>
    <p:sldId id="792" r:id="rId6"/>
    <p:sldId id="774" r:id="rId7"/>
    <p:sldId id="798" r:id="rId8"/>
    <p:sldId id="707" r:id="rId9"/>
    <p:sldId id="702" r:id="rId10"/>
    <p:sldId id="751" r:id="rId11"/>
    <p:sldId id="752" r:id="rId12"/>
    <p:sldId id="704" r:id="rId13"/>
    <p:sldId id="765" r:id="rId14"/>
    <p:sldId id="701" r:id="rId15"/>
    <p:sldId id="706" r:id="rId16"/>
    <p:sldId id="696" r:id="rId17"/>
    <p:sldId id="712" r:id="rId18"/>
    <p:sldId id="713" r:id="rId19"/>
    <p:sldId id="766" r:id="rId20"/>
    <p:sldId id="768" r:id="rId21"/>
    <p:sldId id="715" r:id="rId22"/>
    <p:sldId id="767" r:id="rId23"/>
    <p:sldId id="708" r:id="rId24"/>
    <p:sldId id="763" r:id="rId25"/>
    <p:sldId id="770" r:id="rId26"/>
    <p:sldId id="714" r:id="rId27"/>
    <p:sldId id="718" r:id="rId28"/>
    <p:sldId id="721" r:id="rId29"/>
    <p:sldId id="720" r:id="rId30"/>
    <p:sldId id="717" r:id="rId31"/>
    <p:sldId id="722" r:id="rId32"/>
    <p:sldId id="723" r:id="rId33"/>
    <p:sldId id="724" r:id="rId34"/>
    <p:sldId id="728" r:id="rId35"/>
    <p:sldId id="727" r:id="rId36"/>
    <p:sldId id="729" r:id="rId37"/>
    <p:sldId id="730" r:id="rId38"/>
    <p:sldId id="736" r:id="rId39"/>
    <p:sldId id="732" r:id="rId40"/>
    <p:sldId id="734" r:id="rId41"/>
    <p:sldId id="737" r:id="rId42"/>
    <p:sldId id="731" r:id="rId43"/>
    <p:sldId id="738" r:id="rId44"/>
    <p:sldId id="772" r:id="rId45"/>
    <p:sldId id="739" r:id="rId46"/>
    <p:sldId id="741" r:id="rId47"/>
    <p:sldId id="742" r:id="rId48"/>
    <p:sldId id="743" r:id="rId49"/>
    <p:sldId id="278" r:id="rId50"/>
    <p:sldId id="279" r:id="rId51"/>
    <p:sldId id="744" r:id="rId52"/>
    <p:sldId id="775" r:id="rId53"/>
    <p:sldId id="776" r:id="rId54"/>
    <p:sldId id="777" r:id="rId55"/>
    <p:sldId id="778" r:id="rId56"/>
    <p:sldId id="779" r:id="rId57"/>
    <p:sldId id="761" r:id="rId58"/>
    <p:sldId id="746" r:id="rId59"/>
    <p:sldId id="793" r:id="rId60"/>
    <p:sldId id="287" r:id="rId61"/>
    <p:sldId id="748" r:id="rId62"/>
    <p:sldId id="749" r:id="rId63"/>
    <p:sldId id="781" r:id="rId64"/>
    <p:sldId id="782" r:id="rId65"/>
    <p:sldId id="783" r:id="rId66"/>
    <p:sldId id="784" r:id="rId67"/>
    <p:sldId id="785" r:id="rId68"/>
    <p:sldId id="787" r:id="rId69"/>
    <p:sldId id="780" r:id="rId70"/>
    <p:sldId id="288" r:id="rId71"/>
    <p:sldId id="289" r:id="rId72"/>
    <p:sldId id="290" r:id="rId73"/>
    <p:sldId id="291" r:id="rId74"/>
    <p:sldId id="762" r:id="rId75"/>
    <p:sldId id="295" r:id="rId76"/>
    <p:sldId id="786" r:id="rId77"/>
    <p:sldId id="788" r:id="rId78"/>
    <p:sldId id="697" r:id="rId79"/>
    <p:sldId id="757" r:id="rId80"/>
    <p:sldId id="773" r:id="rId81"/>
    <p:sldId id="297" r:id="rId82"/>
    <p:sldId id="298" r:id="rId83"/>
    <p:sldId id="747" r:id="rId84"/>
    <p:sldId id="301" r:id="rId85"/>
    <p:sldId id="303" r:id="rId86"/>
    <p:sldId id="304" r:id="rId87"/>
    <p:sldId id="305" r:id="rId88"/>
    <p:sldId id="306" r:id="rId89"/>
    <p:sldId id="309" r:id="rId90"/>
    <p:sldId id="310" r:id="rId91"/>
    <p:sldId id="794" r:id="rId92"/>
    <p:sldId id="750" r:id="rId93"/>
    <p:sldId id="795" r:id="rId94"/>
    <p:sldId id="796" r:id="rId95"/>
    <p:sldId id="753" r:id="rId96"/>
    <p:sldId id="754" r:id="rId97"/>
    <p:sldId id="797"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41230"/>
    <a:srgbClr val="FDF6E3"/>
    <a:srgbClr val="EEE8FE"/>
    <a:srgbClr val="EEE8D5"/>
    <a:srgbClr val="F7F5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85"/>
    <p:restoredTop sz="80136"/>
  </p:normalViewPr>
  <p:slideViewPr>
    <p:cSldViewPr snapToGrid="0">
      <p:cViewPr varScale="1">
        <p:scale>
          <a:sx n="101" d="100"/>
          <a:sy n="101" d="100"/>
        </p:scale>
        <p:origin x="5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AC644-4392-1F49-B9C4-5B5837208160}" type="datetimeFigureOut">
              <a:rPr lang="en-US" smtClean="0"/>
              <a:t>1/22/26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F9220-F8B0-9F46-9C7D-6493824EF7E0}" type="slidenum">
              <a:rPr lang="en-US" smtClean="0"/>
              <a:t>‹#›</a:t>
            </a:fld>
            <a:endParaRPr lang="en-US"/>
          </a:p>
        </p:txBody>
      </p:sp>
    </p:spTree>
    <p:extLst>
      <p:ext uri="{BB962C8B-B14F-4D97-AF65-F5344CB8AC3E}">
        <p14:creationId xmlns:p14="http://schemas.microsoft.com/office/powerpoint/2010/main" val="4212458745"/>
      </p:ext>
    </p:extLst>
  </p:cSld>
  <p:clrMap bg1="lt1" tx1="dk1" bg2="lt2" tx2="dk2" accent1="accent1" accent2="accent2" accent3="accent3" accent4="accent4" accent5="accent5" accent6="accent6" hlink="hlink" folHlink="folHlink"/>
  <p:notesStyle>
    <a:lvl1pPr marL="0" algn="l" defTabSz="879196" rtl="0" eaLnBrk="1" latinLnBrk="0" hangingPunct="1">
      <a:defRPr sz="1154" kern="1200">
        <a:solidFill>
          <a:schemeClr val="tx1"/>
        </a:solidFill>
        <a:latin typeface="+mn-lt"/>
        <a:ea typeface="+mn-ea"/>
        <a:cs typeface="+mn-cs"/>
      </a:defRPr>
    </a:lvl1pPr>
    <a:lvl2pPr marL="439598" algn="l" defTabSz="879196" rtl="0" eaLnBrk="1" latinLnBrk="0" hangingPunct="1">
      <a:defRPr sz="1154" kern="1200">
        <a:solidFill>
          <a:schemeClr val="tx1"/>
        </a:solidFill>
        <a:latin typeface="+mn-lt"/>
        <a:ea typeface="+mn-ea"/>
        <a:cs typeface="+mn-cs"/>
      </a:defRPr>
    </a:lvl2pPr>
    <a:lvl3pPr marL="879196" algn="l" defTabSz="879196" rtl="0" eaLnBrk="1" latinLnBrk="0" hangingPunct="1">
      <a:defRPr sz="1154" kern="1200">
        <a:solidFill>
          <a:schemeClr val="tx1"/>
        </a:solidFill>
        <a:latin typeface="+mn-lt"/>
        <a:ea typeface="+mn-ea"/>
        <a:cs typeface="+mn-cs"/>
      </a:defRPr>
    </a:lvl3pPr>
    <a:lvl4pPr marL="1318793" algn="l" defTabSz="879196" rtl="0" eaLnBrk="1" latinLnBrk="0" hangingPunct="1">
      <a:defRPr sz="1154" kern="1200">
        <a:solidFill>
          <a:schemeClr val="tx1"/>
        </a:solidFill>
        <a:latin typeface="+mn-lt"/>
        <a:ea typeface="+mn-ea"/>
        <a:cs typeface="+mn-cs"/>
      </a:defRPr>
    </a:lvl4pPr>
    <a:lvl5pPr marL="1758391" algn="l" defTabSz="879196" rtl="0" eaLnBrk="1" latinLnBrk="0" hangingPunct="1">
      <a:defRPr sz="1154" kern="1200">
        <a:solidFill>
          <a:schemeClr val="tx1"/>
        </a:solidFill>
        <a:latin typeface="+mn-lt"/>
        <a:ea typeface="+mn-ea"/>
        <a:cs typeface="+mn-cs"/>
      </a:defRPr>
    </a:lvl5pPr>
    <a:lvl6pPr marL="2197989" algn="l" defTabSz="879196" rtl="0" eaLnBrk="1" latinLnBrk="0" hangingPunct="1">
      <a:defRPr sz="1154" kern="1200">
        <a:solidFill>
          <a:schemeClr val="tx1"/>
        </a:solidFill>
        <a:latin typeface="+mn-lt"/>
        <a:ea typeface="+mn-ea"/>
        <a:cs typeface="+mn-cs"/>
      </a:defRPr>
    </a:lvl6pPr>
    <a:lvl7pPr marL="2637587" algn="l" defTabSz="879196" rtl="0" eaLnBrk="1" latinLnBrk="0" hangingPunct="1">
      <a:defRPr sz="1154" kern="1200">
        <a:solidFill>
          <a:schemeClr val="tx1"/>
        </a:solidFill>
        <a:latin typeface="+mn-lt"/>
        <a:ea typeface="+mn-ea"/>
        <a:cs typeface="+mn-cs"/>
      </a:defRPr>
    </a:lvl7pPr>
    <a:lvl8pPr marL="3077185" algn="l" defTabSz="879196" rtl="0" eaLnBrk="1" latinLnBrk="0" hangingPunct="1">
      <a:defRPr sz="1154" kern="1200">
        <a:solidFill>
          <a:schemeClr val="tx1"/>
        </a:solidFill>
        <a:latin typeface="+mn-lt"/>
        <a:ea typeface="+mn-ea"/>
        <a:cs typeface="+mn-cs"/>
      </a:defRPr>
    </a:lvl8pPr>
    <a:lvl9pPr marL="3516782" algn="l" defTabSz="879196" rtl="0" eaLnBrk="1" latinLnBrk="0" hangingPunct="1">
      <a:defRPr sz="11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2F9220-F8B0-9F46-9C7D-6493824EF7E0}" type="slidenum">
              <a:rPr lang="en-US" smtClean="0"/>
              <a:t>2</a:t>
            </a:fld>
            <a:endParaRPr lang="en-US"/>
          </a:p>
        </p:txBody>
      </p:sp>
    </p:spTree>
    <p:extLst>
      <p:ext uri="{BB962C8B-B14F-4D97-AF65-F5344CB8AC3E}">
        <p14:creationId xmlns:p14="http://schemas.microsoft.com/office/powerpoint/2010/main" val="2491206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Roboto" panose="02000000000000000000" pitchFamily="2" charset="0"/>
              </a:rPr>
              <a:t>If the addition’s operands have </a:t>
            </a:r>
            <a:r>
              <a:rPr lang="en-US" b="0" i="1" dirty="0">
                <a:solidFill>
                  <a:srgbClr val="333333"/>
                </a:solidFill>
                <a:effectLst/>
                <a:latin typeface="Roboto" panose="02000000000000000000" pitchFamily="2" charset="0"/>
              </a:rPr>
              <a:t>different</a:t>
            </a:r>
            <a:r>
              <a:rPr lang="en-US" b="0" i="0" dirty="0">
                <a:solidFill>
                  <a:srgbClr val="333333"/>
                </a:solidFill>
                <a:effectLst/>
                <a:latin typeface="Roboto" panose="02000000000000000000" pitchFamily="2" charset="0"/>
              </a:rPr>
              <a:t> high-order bit values (i.e., one operand is negative and the other is positive), there can be no signed overflow</a:t>
            </a:r>
          </a:p>
          <a:p>
            <a:r>
              <a:rPr lang="en-US" b="0" i="0" dirty="0">
                <a:solidFill>
                  <a:srgbClr val="333333"/>
                </a:solidFill>
                <a:effectLst/>
                <a:latin typeface="Roboto" panose="02000000000000000000" pitchFamily="2" charset="0"/>
              </a:rPr>
              <a:t>If the addition’s operands have the </a:t>
            </a:r>
            <a:r>
              <a:rPr lang="en-US" b="0" i="1" dirty="0">
                <a:solidFill>
                  <a:srgbClr val="333333"/>
                </a:solidFill>
                <a:effectLst/>
                <a:latin typeface="Roboto" panose="02000000000000000000" pitchFamily="2" charset="0"/>
              </a:rPr>
              <a:t>same</a:t>
            </a:r>
            <a:r>
              <a:rPr lang="en-US" b="0" i="0" dirty="0">
                <a:solidFill>
                  <a:srgbClr val="333333"/>
                </a:solidFill>
                <a:effectLst/>
                <a:latin typeface="Roboto" panose="02000000000000000000" pitchFamily="2" charset="0"/>
              </a:rPr>
              <a:t> high-order bit value (i.e., both are positive or both are negative), a correct result must also have the same high-order bit value. Thus, when adding two operands with the same sign, a signed overflow occurs if the result’s sign differs from that of the operands.</a:t>
            </a:r>
            <a:endParaRPr lang="en-US" dirty="0"/>
          </a:p>
        </p:txBody>
      </p:sp>
      <p:sp>
        <p:nvSpPr>
          <p:cNvPr id="4" name="Slide Number Placeholder 3"/>
          <p:cNvSpPr>
            <a:spLocks noGrp="1"/>
          </p:cNvSpPr>
          <p:nvPr>
            <p:ph type="sldNum" sz="quarter" idx="5"/>
          </p:nvPr>
        </p:nvSpPr>
        <p:spPr/>
        <p:txBody>
          <a:bodyPr/>
          <a:lstStyle/>
          <a:p>
            <a:fld id="{CC2F9220-F8B0-9F46-9C7D-6493824EF7E0}" type="slidenum">
              <a:rPr lang="en-US" smtClean="0"/>
              <a:t>29</a:t>
            </a:fld>
            <a:endParaRPr lang="en-US"/>
          </a:p>
        </p:txBody>
      </p:sp>
    </p:spTree>
    <p:extLst>
      <p:ext uri="{BB962C8B-B14F-4D97-AF65-F5344CB8AC3E}">
        <p14:creationId xmlns:p14="http://schemas.microsoft.com/office/powerpoint/2010/main" val="32494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semantics here</a:t>
            </a:r>
          </a:p>
        </p:txBody>
      </p:sp>
      <p:sp>
        <p:nvSpPr>
          <p:cNvPr id="4" name="Slide Number Placeholder 3"/>
          <p:cNvSpPr>
            <a:spLocks noGrp="1"/>
          </p:cNvSpPr>
          <p:nvPr>
            <p:ph type="sldNum" sz="quarter" idx="5"/>
          </p:nvPr>
        </p:nvSpPr>
        <p:spPr/>
        <p:txBody>
          <a:bodyPr/>
          <a:lstStyle/>
          <a:p>
            <a:fld id="{CC2F9220-F8B0-9F46-9C7D-6493824EF7E0}" type="slidenum">
              <a:rPr lang="en-US" smtClean="0"/>
              <a:t>33</a:t>
            </a:fld>
            <a:endParaRPr lang="en-US"/>
          </a:p>
        </p:txBody>
      </p:sp>
    </p:spTree>
    <p:extLst>
      <p:ext uri="{BB962C8B-B14F-4D97-AF65-F5344CB8AC3E}">
        <p14:creationId xmlns:p14="http://schemas.microsoft.com/office/powerpoint/2010/main" val="1162308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second operand could be a memory operation which requires going to memory</a:t>
            </a:r>
          </a:p>
        </p:txBody>
      </p:sp>
      <p:sp>
        <p:nvSpPr>
          <p:cNvPr id="4" name="Slide Number Placeholder 3"/>
          <p:cNvSpPr>
            <a:spLocks noGrp="1"/>
          </p:cNvSpPr>
          <p:nvPr>
            <p:ph type="sldNum" sz="quarter" idx="5"/>
          </p:nvPr>
        </p:nvSpPr>
        <p:spPr/>
        <p:txBody>
          <a:bodyPr/>
          <a:lstStyle/>
          <a:p>
            <a:fld id="{CC2F9220-F8B0-9F46-9C7D-6493824EF7E0}" type="slidenum">
              <a:rPr lang="en-US" smtClean="0"/>
              <a:t>34</a:t>
            </a:fld>
            <a:endParaRPr lang="en-US"/>
          </a:p>
        </p:txBody>
      </p:sp>
    </p:spTree>
    <p:extLst>
      <p:ext uri="{BB962C8B-B14F-4D97-AF65-F5344CB8AC3E}">
        <p14:creationId xmlns:p14="http://schemas.microsoft.com/office/powerpoint/2010/main" val="2350933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96B23-1D4C-1D89-C5AD-8D142734F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6E939-1A94-2D5A-5AE3-59ACC0D19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C9BEF-43A1-97CD-EDBB-9A3409C68D27}"/>
              </a:ext>
            </a:extLst>
          </p:cNvPr>
          <p:cNvSpPr>
            <a:spLocks noGrp="1"/>
          </p:cNvSpPr>
          <p:nvPr>
            <p:ph type="body" idx="1"/>
          </p:nvPr>
        </p:nvSpPr>
        <p:spPr/>
        <p:txBody>
          <a:bodyPr/>
          <a:lstStyle/>
          <a:p>
            <a:r>
              <a:rPr lang="en-US" dirty="0"/>
              <a:t>Note: We do not do computations on the condition codes!</a:t>
            </a:r>
          </a:p>
        </p:txBody>
      </p:sp>
      <p:sp>
        <p:nvSpPr>
          <p:cNvPr id="4" name="Slide Number Placeholder 3">
            <a:extLst>
              <a:ext uri="{FF2B5EF4-FFF2-40B4-BE49-F238E27FC236}">
                <a16:creationId xmlns:a16="http://schemas.microsoft.com/office/drawing/2014/main" id="{47735FD8-B88D-4564-3550-D25D55F46D88}"/>
              </a:ext>
            </a:extLst>
          </p:cNvPr>
          <p:cNvSpPr>
            <a:spLocks noGrp="1"/>
          </p:cNvSpPr>
          <p:nvPr>
            <p:ph type="sldNum" sz="quarter" idx="5"/>
          </p:nvPr>
        </p:nvSpPr>
        <p:spPr/>
        <p:txBody>
          <a:bodyPr/>
          <a:lstStyle/>
          <a:p>
            <a:fld id="{CC2F9220-F8B0-9F46-9C7D-6493824EF7E0}" type="slidenum">
              <a:rPr lang="en-US" smtClean="0"/>
              <a:t>40</a:t>
            </a:fld>
            <a:endParaRPr lang="en-US"/>
          </a:p>
        </p:txBody>
      </p:sp>
    </p:spTree>
    <p:extLst>
      <p:ext uri="{BB962C8B-B14F-4D97-AF65-F5344CB8AC3E}">
        <p14:creationId xmlns:p14="http://schemas.microsoft.com/office/powerpoint/2010/main" val="1377099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014F4-A591-91AB-4ED2-340D30DC0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51C81-52B5-124A-C0A9-B7CF8C314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238C03-2E37-9475-9C5A-EC62335CBF0C}"/>
              </a:ext>
            </a:extLst>
          </p:cNvPr>
          <p:cNvSpPr>
            <a:spLocks noGrp="1"/>
          </p:cNvSpPr>
          <p:nvPr>
            <p:ph type="body" idx="1"/>
          </p:nvPr>
        </p:nvSpPr>
        <p:spPr/>
        <p:txBody>
          <a:bodyPr/>
          <a:lstStyle/>
          <a:p>
            <a:r>
              <a:rPr lang="en-US" dirty="0"/>
              <a:t>Note: We do not do computations on the condition codes!</a:t>
            </a:r>
          </a:p>
        </p:txBody>
      </p:sp>
      <p:sp>
        <p:nvSpPr>
          <p:cNvPr id="4" name="Slide Number Placeholder 3">
            <a:extLst>
              <a:ext uri="{FF2B5EF4-FFF2-40B4-BE49-F238E27FC236}">
                <a16:creationId xmlns:a16="http://schemas.microsoft.com/office/drawing/2014/main" id="{131BF610-A2A8-F603-3608-819DEAF22368}"/>
              </a:ext>
            </a:extLst>
          </p:cNvPr>
          <p:cNvSpPr>
            <a:spLocks noGrp="1"/>
          </p:cNvSpPr>
          <p:nvPr>
            <p:ph type="sldNum" sz="quarter" idx="5"/>
          </p:nvPr>
        </p:nvSpPr>
        <p:spPr/>
        <p:txBody>
          <a:bodyPr/>
          <a:lstStyle/>
          <a:p>
            <a:fld id="{CC2F9220-F8B0-9F46-9C7D-6493824EF7E0}" type="slidenum">
              <a:rPr lang="en-US" smtClean="0"/>
              <a:t>41</a:t>
            </a:fld>
            <a:endParaRPr lang="en-US"/>
          </a:p>
        </p:txBody>
      </p:sp>
    </p:spTree>
    <p:extLst>
      <p:ext uri="{BB962C8B-B14F-4D97-AF65-F5344CB8AC3E}">
        <p14:creationId xmlns:p14="http://schemas.microsoft.com/office/powerpoint/2010/main" val="2508855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01" name="Shape 5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2" name="Shape 5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00" name="Shape 6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tell it is the loop control variable as it is the first thing that is updated is what was in %</a:t>
            </a:r>
            <a:r>
              <a:rPr lang="en-US" dirty="0" err="1"/>
              <a:t>rdi</a:t>
            </a:r>
            <a:r>
              <a:rPr lang="en-US" dirty="0"/>
              <a:t> and the last arithmetic operation or compare is a shift on %</a:t>
            </a:r>
            <a:r>
              <a:rPr lang="en-US" dirty="0" err="1"/>
              <a:t>rdi</a:t>
            </a:r>
            <a:endParaRPr lang="en-US" dirty="0"/>
          </a:p>
        </p:txBody>
      </p:sp>
      <p:sp>
        <p:nvSpPr>
          <p:cNvPr id="4" name="Slide Number Placeholder 3"/>
          <p:cNvSpPr>
            <a:spLocks noGrp="1"/>
          </p:cNvSpPr>
          <p:nvPr>
            <p:ph type="sldNum" sz="quarter" idx="5"/>
          </p:nvPr>
        </p:nvSpPr>
        <p:spPr/>
        <p:txBody>
          <a:bodyPr/>
          <a:lstStyle/>
          <a:p>
            <a:fld id="{CC2F9220-F8B0-9F46-9C7D-6493824EF7E0}" type="slidenum">
              <a:rPr lang="en-US" smtClean="0"/>
              <a:t>68</a:t>
            </a:fld>
            <a:endParaRPr lang="en-US"/>
          </a:p>
        </p:txBody>
      </p:sp>
    </p:spTree>
    <p:extLst>
      <p:ext uri="{BB962C8B-B14F-4D97-AF65-F5344CB8AC3E}">
        <p14:creationId xmlns:p14="http://schemas.microsoft.com/office/powerpoint/2010/main" val="371828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11" name="Shape 6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885B8-47FB-D366-5A03-75B4D659F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CB02F-00A2-6294-7437-4C4EAF901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17688-CE0A-CC0E-6794-FCBE9DD577AB}"/>
              </a:ext>
            </a:extLst>
          </p:cNvPr>
          <p:cNvSpPr>
            <a:spLocks noGrp="1"/>
          </p:cNvSpPr>
          <p:nvPr>
            <p:ph type="body" idx="1"/>
          </p:nvPr>
        </p:nvSpPr>
        <p:spPr/>
        <p:txBody>
          <a:bodyPr/>
          <a:lstStyle/>
          <a:p>
            <a:r>
              <a:rPr lang="en-US" dirty="0"/>
              <a:t>In our case this is the GCC compiler but there are other compilers which would generate different assembly code.</a:t>
            </a:r>
          </a:p>
          <a:p>
            <a:endParaRPr lang="en-US" dirty="0"/>
          </a:p>
          <a:p>
            <a:pPr marL="0" marR="0" lvl="0" indent="0" algn="l" defTabSz="879196" rtl="0" eaLnBrk="1" fontAlgn="auto" latinLnBrk="0" hangingPunct="1">
              <a:lnSpc>
                <a:spcPct val="100000"/>
              </a:lnSpc>
              <a:spcBef>
                <a:spcPts val="0"/>
              </a:spcBef>
              <a:spcAft>
                <a:spcPts val="0"/>
              </a:spcAft>
              <a:buClrTx/>
              <a:buSzTx/>
              <a:buFontTx/>
              <a:buNone/>
              <a:tabLst/>
              <a:defRPr/>
            </a:pPr>
            <a:r>
              <a:rPr lang="en-US" dirty="0"/>
              <a:t>Use debugging-friendly optimizations (</a:t>
            </a:r>
            <a:r>
              <a:rPr lang="en-US" b="1" dirty="0">
                <a:latin typeface="Courier New" pitchFamily="49" charset="0"/>
              </a:rPr>
              <a:t>-Og</a:t>
            </a:r>
            <a:r>
              <a:rPr lang="en-US" dirty="0"/>
              <a:t>)</a:t>
            </a:r>
            <a:br>
              <a:rPr lang="en-US" dirty="0"/>
            </a:br>
            <a:br>
              <a:rPr lang="en-US" dirty="0"/>
            </a:br>
            <a:r>
              <a:rPr lang="en-US" dirty="0"/>
              <a:t>Object code and machine code are used somewhat interchangeably.</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C7AF3B81-9E14-5B8B-E3DA-D60EE9683432}"/>
              </a:ext>
            </a:extLst>
          </p:cNvPr>
          <p:cNvSpPr>
            <a:spLocks noGrp="1"/>
          </p:cNvSpPr>
          <p:nvPr>
            <p:ph type="sldNum" sz="quarter" idx="5"/>
          </p:nvPr>
        </p:nvSpPr>
        <p:spPr/>
        <p:txBody>
          <a:bodyPr/>
          <a:lstStyle/>
          <a:p>
            <a:fld id="{CC2F9220-F8B0-9F46-9C7D-6493824EF7E0}" type="slidenum">
              <a:rPr lang="en-US" smtClean="0"/>
              <a:t>9</a:t>
            </a:fld>
            <a:endParaRPr lang="en-US"/>
          </a:p>
        </p:txBody>
      </p:sp>
    </p:spTree>
    <p:extLst>
      <p:ext uri="{BB962C8B-B14F-4D97-AF65-F5344CB8AC3E}">
        <p14:creationId xmlns:p14="http://schemas.microsoft.com/office/powerpoint/2010/main" val="2578676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622" name="Shape 6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32" name="Shape 6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optimize initial test away when Test is known to be true first time because of initial condition </a:t>
            </a:r>
            <a:r>
              <a:rPr lang="en-US" dirty="0" err="1"/>
              <a:t>Init.</a:t>
            </a:r>
            <a:r>
              <a:rPr lang="en-US" dirty="0"/>
              <a:t>  E.g., for(</a:t>
            </a:r>
            <a:r>
              <a:rPr lang="en-US" dirty="0" err="1"/>
              <a:t>i</a:t>
            </a:r>
            <a:r>
              <a:rPr lang="en-US" dirty="0"/>
              <a:t>=0, </a:t>
            </a:r>
            <a:r>
              <a:rPr lang="en-US" dirty="0" err="1"/>
              <a:t>i</a:t>
            </a:r>
            <a:r>
              <a:rPr lang="en-US" dirty="0"/>
              <a:t> &lt; 8; </a:t>
            </a:r>
            <a:r>
              <a:rPr lang="en-US" dirty="0" err="1"/>
              <a:t>i</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A65B0C-B35D-4608-94F8-324A6C7A47D2}" type="slidenum">
              <a:rPr kumimoji="0" lang="en-US" sz="1200" b="0" i="0" u="none" strike="noStrike" kern="1200" cap="none" spc="0" normalizeH="0" baseline="0" noProof="0" smtClean="0">
                <a:ln>
                  <a:noFill/>
                </a:ln>
                <a:solidFill>
                  <a:srgbClr val="000000"/>
                </a:solidFill>
                <a:effectLst/>
                <a:uLnTx/>
                <a:uFillTx/>
                <a:latin typeface="Gill Sans"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Gill Sans" charset="0"/>
              <a:sym typeface="Gill Sans" charset="0"/>
            </a:endParaRPr>
          </a:p>
        </p:txBody>
      </p:sp>
    </p:spTree>
    <p:extLst>
      <p:ext uri="{BB962C8B-B14F-4D97-AF65-F5344CB8AC3E}">
        <p14:creationId xmlns:p14="http://schemas.microsoft.com/office/powerpoint/2010/main" val="1979525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696" name="Shape 6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77" name="Shape 7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01" name="Shape 8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09" name="Shape 8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52D7C-9036-3410-2B5F-8B54CA964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15B8F-4B92-4732-54D3-A74C0CC94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794122-5059-B41A-03F1-DAFC3ADF2678}"/>
              </a:ext>
            </a:extLst>
          </p:cNvPr>
          <p:cNvSpPr>
            <a:spLocks noGrp="1"/>
          </p:cNvSpPr>
          <p:nvPr>
            <p:ph type="body" idx="1"/>
          </p:nvPr>
        </p:nvSpPr>
        <p:spPr/>
        <p:txBody>
          <a:bodyPr/>
          <a:lstStyle/>
          <a:p>
            <a:r>
              <a:rPr lang="en-US" dirty="0"/>
              <a:t>The dots are directives for the assembler provide </a:t>
            </a:r>
            <a:r>
              <a:rPr lang="en-US" dirty="0" err="1"/>
              <a:t>insructions</a:t>
            </a:r>
            <a:r>
              <a:rPr lang="en-US" dirty="0"/>
              <a:t> for the assembler itself</a:t>
            </a:r>
          </a:p>
        </p:txBody>
      </p:sp>
      <p:sp>
        <p:nvSpPr>
          <p:cNvPr id="4" name="Slide Number Placeholder 3">
            <a:extLst>
              <a:ext uri="{FF2B5EF4-FFF2-40B4-BE49-F238E27FC236}">
                <a16:creationId xmlns:a16="http://schemas.microsoft.com/office/drawing/2014/main" id="{FE209ED1-388F-DC1D-DB4A-96F905DFF510}"/>
              </a:ext>
            </a:extLst>
          </p:cNvPr>
          <p:cNvSpPr>
            <a:spLocks noGrp="1"/>
          </p:cNvSpPr>
          <p:nvPr>
            <p:ph type="sldNum" sz="quarter" idx="5"/>
          </p:nvPr>
        </p:nvSpPr>
        <p:spPr/>
        <p:txBody>
          <a:bodyPr/>
          <a:lstStyle/>
          <a:p>
            <a:fld id="{CC2F9220-F8B0-9F46-9C7D-6493824EF7E0}" type="slidenum">
              <a:rPr lang="en-US" smtClean="0"/>
              <a:t>10</a:t>
            </a:fld>
            <a:endParaRPr lang="en-US"/>
          </a:p>
        </p:txBody>
      </p:sp>
    </p:spTree>
    <p:extLst>
      <p:ext uri="{BB962C8B-B14F-4D97-AF65-F5344CB8AC3E}">
        <p14:creationId xmlns:p14="http://schemas.microsoft.com/office/powerpoint/2010/main" val="2613527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1" name="Shape 8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Shape 82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9" name="Shape 8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49" name="Shape 8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Shape 85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55" name="Shape 8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people asked this question last time.</a:t>
            </a:r>
          </a:p>
          <a:p>
            <a:endParaRPr lang="en-US" dirty="0"/>
          </a:p>
          <a:p>
            <a:r>
              <a:rPr lang="en-US" dirty="0"/>
              <a:t>The registers don’t have any “this is a pointer” label, just like they don’t have any “this is signed” label. You have to figure it out from context.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91</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852750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piece of context you can always use is that </a:t>
            </a:r>
            <a:r>
              <a:rPr lang="en-US" dirty="0" err="1"/>
              <a:t>rsp</a:t>
            </a:r>
            <a:r>
              <a:rPr lang="en-US" dirty="0"/>
              <a:t> – stands for “register: stack pointer” – and rip – stands for “register: instruction pointer” – </a:t>
            </a:r>
            <a:r>
              <a:rPr lang="en-US" i="1" dirty="0"/>
              <a:t>always</a:t>
            </a:r>
            <a:r>
              <a:rPr lang="en-US" dirty="0"/>
              <a:t> hold pointers.  The hardware requires it.</a:t>
            </a:r>
          </a:p>
          <a:p>
            <a:r>
              <a:rPr lang="en-US" dirty="0"/>
              <a:t>(What about </a:t>
            </a:r>
            <a:r>
              <a:rPr lang="en-US" dirty="0" err="1"/>
              <a:t>rbp</a:t>
            </a:r>
            <a:r>
              <a:rPr lang="en-US" dirty="0"/>
              <a:t>? Well, its name </a:t>
            </a:r>
            <a:r>
              <a:rPr lang="en-US" i="1" dirty="0"/>
              <a:t>is</a:t>
            </a:r>
            <a:r>
              <a:rPr lang="en-US" dirty="0"/>
              <a:t> an acronym for something ending with “pointer” but, unlike </a:t>
            </a:r>
            <a:r>
              <a:rPr lang="en-US" dirty="0" err="1"/>
              <a:t>rsp</a:t>
            </a:r>
            <a:r>
              <a:rPr lang="en-US" dirty="0"/>
              <a:t> and rip, that doesn’t mean anything anymore.  It could be holding just a number, same as all the others.)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92</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1297841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close is close? Hard to say.  I’m pretty sure the values in r8 and r11 here are too far away from </a:t>
            </a:r>
            <a:r>
              <a:rPr lang="en-US" dirty="0" err="1"/>
              <a:t>rsp</a:t>
            </a:r>
            <a:r>
              <a:rPr lang="en-US" dirty="0"/>
              <a:t> to be a pointer, but I could be wrong.  Actually, my educated guess is that they </a:t>
            </a:r>
            <a:r>
              <a:rPr lang="en-US" i="1" dirty="0"/>
              <a:t>are</a:t>
            </a:r>
            <a:r>
              <a:rPr lang="en-US" dirty="0"/>
              <a:t> pointers, but pointers into a different part of memory than the one </a:t>
            </a:r>
            <a:r>
              <a:rPr lang="en-US" dirty="0" err="1"/>
              <a:t>rsp</a:t>
            </a:r>
            <a:r>
              <a:rPr lang="en-US" dirty="0"/>
              <a:t> and </a:t>
            </a:r>
            <a:r>
              <a:rPr lang="en-US" dirty="0" err="1"/>
              <a:t>rsi</a:t>
            </a:r>
            <a:r>
              <a:rPr lang="en-US" dirty="0"/>
              <a:t> and </a:t>
            </a:r>
            <a:r>
              <a:rPr lang="en-US" dirty="0" err="1"/>
              <a:t>rdx</a:t>
            </a:r>
            <a:r>
              <a:rPr lang="en-US" dirty="0"/>
              <a:t> and r13 are pointing into.</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93</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1590437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97</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3118148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6F81D-5C99-DDCA-B0AA-A68D86686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EFC98F-89EC-556B-6DB5-7AF25110A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C117D-26BA-723B-E511-D67C2A18223A}"/>
              </a:ext>
            </a:extLst>
          </p:cNvPr>
          <p:cNvSpPr>
            <a:spLocks noGrp="1"/>
          </p:cNvSpPr>
          <p:nvPr>
            <p:ph type="body" idx="1"/>
          </p:nvPr>
        </p:nvSpPr>
        <p:spPr/>
        <p:txBody>
          <a:bodyPr/>
          <a:lstStyle/>
          <a:p>
            <a:r>
              <a:rPr lang="en-US" dirty="0"/>
              <a:t>The dots are directives for the assembler provide </a:t>
            </a:r>
            <a:r>
              <a:rPr lang="en-US" dirty="0" err="1"/>
              <a:t>insructions</a:t>
            </a:r>
            <a:r>
              <a:rPr lang="en-US" dirty="0"/>
              <a:t> for the assembler itself</a:t>
            </a:r>
          </a:p>
        </p:txBody>
      </p:sp>
      <p:sp>
        <p:nvSpPr>
          <p:cNvPr id="4" name="Slide Number Placeholder 3">
            <a:extLst>
              <a:ext uri="{FF2B5EF4-FFF2-40B4-BE49-F238E27FC236}">
                <a16:creationId xmlns:a16="http://schemas.microsoft.com/office/drawing/2014/main" id="{4583CF5C-8C49-EF54-4BBB-0F130D1B1AFA}"/>
              </a:ext>
            </a:extLst>
          </p:cNvPr>
          <p:cNvSpPr>
            <a:spLocks noGrp="1"/>
          </p:cNvSpPr>
          <p:nvPr>
            <p:ph type="sldNum" sz="quarter" idx="5"/>
          </p:nvPr>
        </p:nvSpPr>
        <p:spPr/>
        <p:txBody>
          <a:bodyPr/>
          <a:lstStyle/>
          <a:p>
            <a:fld id="{CC2F9220-F8B0-9F46-9C7D-6493824EF7E0}" type="slidenum">
              <a:rPr lang="en-US" smtClean="0"/>
              <a:t>11</a:t>
            </a:fld>
            <a:endParaRPr lang="en-US"/>
          </a:p>
        </p:txBody>
      </p:sp>
    </p:spTree>
    <p:extLst>
      <p:ext uri="{BB962C8B-B14F-4D97-AF65-F5344CB8AC3E}">
        <p14:creationId xmlns:p14="http://schemas.microsoft.com/office/powerpoint/2010/main" val="346971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Disassembler</a:t>
            </a:r>
          </a:p>
          <a:p>
            <a:pPr lvl="1">
              <a:buFont typeface="Wingdings" pitchFamily="2" charset="2"/>
              <a:buNone/>
            </a:pPr>
            <a:r>
              <a:rPr lang="en-US" b="1" dirty="0" err="1">
                <a:latin typeface="Courier New" pitchFamily="49" charset="0"/>
              </a:rPr>
              <a:t>objdump</a:t>
            </a:r>
            <a:r>
              <a:rPr lang="en-US" b="1" dirty="0">
                <a:latin typeface="Courier New" pitchFamily="49" charset="0"/>
              </a:rPr>
              <a:t> –d sum</a:t>
            </a:r>
          </a:p>
          <a:p>
            <a:pPr lvl="1"/>
            <a:r>
              <a:rPr lang="en-US" dirty="0"/>
              <a:t>Useful tool for examining object code</a:t>
            </a:r>
          </a:p>
          <a:p>
            <a:pPr lvl="1"/>
            <a:r>
              <a:rPr lang="en-US" dirty="0"/>
              <a:t>Analyzes bit pattern of series of instructions</a:t>
            </a:r>
          </a:p>
          <a:p>
            <a:pPr lvl="1"/>
            <a:r>
              <a:rPr lang="en-US" dirty="0"/>
              <a:t>Produces approximate rendition of assembly code</a:t>
            </a:r>
          </a:p>
          <a:p>
            <a:pPr lvl="1"/>
            <a:r>
              <a:rPr lang="en-US" dirty="0"/>
              <a:t>Can be run on either </a:t>
            </a:r>
            <a:r>
              <a:rPr lang="en-US" dirty="0" err="1">
                <a:latin typeface="Courier New" pitchFamily="49" charset="0"/>
              </a:rPr>
              <a:t>a.out</a:t>
            </a:r>
            <a:r>
              <a:rPr lang="en-US" dirty="0"/>
              <a:t> (complete executable) or </a:t>
            </a:r>
            <a:r>
              <a:rPr lang="en-US" dirty="0">
                <a:latin typeface="Courier New" pitchFamily="49" charset="0"/>
              </a:rPr>
              <a:t>.o</a:t>
            </a:r>
            <a:r>
              <a:rPr lang="en-US" dirty="0"/>
              <a:t> file</a:t>
            </a:r>
          </a:p>
          <a:p>
            <a:pPr lvl="1"/>
            <a:endParaRPr lang="en-US" dirty="0"/>
          </a:p>
          <a:p>
            <a:pPr lvl="1"/>
            <a:endParaRPr lang="en-US" dirty="0"/>
          </a:p>
          <a:p>
            <a:r>
              <a:rPr lang="en-US" dirty="0"/>
              <a:t>Anything that can be interpreted as executable code</a:t>
            </a:r>
          </a:p>
          <a:p>
            <a:r>
              <a:rPr lang="en-US" dirty="0"/>
              <a:t>Disassembler examines bytes and reconstructs assembly source</a:t>
            </a:r>
          </a:p>
          <a:p>
            <a:endParaRPr lang="en-US" dirty="0"/>
          </a:p>
          <a:p>
            <a:endParaRPr lang="en-US" dirty="0"/>
          </a:p>
        </p:txBody>
      </p:sp>
      <p:sp>
        <p:nvSpPr>
          <p:cNvPr id="4" name="Slide Number Placeholder 3"/>
          <p:cNvSpPr>
            <a:spLocks noGrp="1"/>
          </p:cNvSpPr>
          <p:nvPr>
            <p:ph type="sldNum" sz="quarter" idx="5"/>
          </p:nvPr>
        </p:nvSpPr>
        <p:spPr/>
        <p:txBody>
          <a:bodyPr/>
          <a:lstStyle/>
          <a:p>
            <a:fld id="{CC2F9220-F8B0-9F46-9C7D-6493824EF7E0}" type="slidenum">
              <a:rPr lang="en-US" smtClean="0"/>
              <a:t>12</a:t>
            </a:fld>
            <a:endParaRPr lang="en-US"/>
          </a:p>
        </p:txBody>
      </p:sp>
    </p:spTree>
    <p:extLst>
      <p:ext uri="{BB962C8B-B14F-4D97-AF65-F5344CB8AC3E}">
        <p14:creationId xmlns:p14="http://schemas.microsoft.com/office/powerpoint/2010/main" val="385871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1B21F-1B8A-4A91-BAA5-8586F8E562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9E6BC-D735-E293-FE84-62FE3C9F7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6451AA-8873-268C-A999-40181178A271}"/>
              </a:ext>
            </a:extLst>
          </p:cNvPr>
          <p:cNvSpPr>
            <a:spLocks noGrp="1"/>
          </p:cNvSpPr>
          <p:nvPr>
            <p:ph type="body" idx="1"/>
          </p:nvPr>
        </p:nvSpPr>
        <p:spPr/>
        <p:txBody>
          <a:bodyPr/>
          <a:lstStyle/>
          <a:p>
            <a:r>
              <a:rPr lang="en-US" dirty="0"/>
              <a:t>In our case this is the GCC compiler but there are other compilers which would generate different assembly code.</a:t>
            </a:r>
          </a:p>
        </p:txBody>
      </p:sp>
      <p:sp>
        <p:nvSpPr>
          <p:cNvPr id="4" name="Slide Number Placeholder 3">
            <a:extLst>
              <a:ext uri="{FF2B5EF4-FFF2-40B4-BE49-F238E27FC236}">
                <a16:creationId xmlns:a16="http://schemas.microsoft.com/office/drawing/2014/main" id="{40406789-9074-88C1-3AEE-E78CE3A5DA9C}"/>
              </a:ext>
            </a:extLst>
          </p:cNvPr>
          <p:cNvSpPr>
            <a:spLocks noGrp="1"/>
          </p:cNvSpPr>
          <p:nvPr>
            <p:ph type="sldNum" sz="quarter" idx="5"/>
          </p:nvPr>
        </p:nvSpPr>
        <p:spPr/>
        <p:txBody>
          <a:bodyPr/>
          <a:lstStyle/>
          <a:p>
            <a:fld id="{CC2F9220-F8B0-9F46-9C7D-6493824EF7E0}" type="slidenum">
              <a:rPr lang="en-US" smtClean="0"/>
              <a:t>14</a:t>
            </a:fld>
            <a:endParaRPr lang="en-US"/>
          </a:p>
        </p:txBody>
      </p:sp>
    </p:spTree>
    <p:extLst>
      <p:ext uri="{BB962C8B-B14F-4D97-AF65-F5344CB8AC3E}">
        <p14:creationId xmlns:p14="http://schemas.microsoft.com/office/powerpoint/2010/main" val="55069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x86 you need to understand the programming model which is different than C. C abstracts away registers into variables for example.</a:t>
            </a:r>
            <a:br>
              <a:rPr lang="en-US" dirty="0"/>
            </a:br>
            <a:br>
              <a:rPr lang="en-US" dirty="0"/>
            </a:br>
            <a:r>
              <a:rPr lang="en-US" dirty="0"/>
              <a:t>Memory is a separate </a:t>
            </a:r>
            <a:r>
              <a:rPr lang="en-US" dirty="0" err="1"/>
              <a:t>entitiy</a:t>
            </a:r>
            <a:r>
              <a:rPr lang="en-US" dirty="0"/>
              <a:t>. Reading </a:t>
            </a:r>
            <a:r>
              <a:rPr lang="en-US" dirty="0" err="1"/>
              <a:t>thigns</a:t>
            </a:r>
            <a:r>
              <a:rPr lang="en-US" dirty="0"/>
              <a:t> from registers is fast because it is directly on the CPU. Memory is slow!</a:t>
            </a:r>
          </a:p>
        </p:txBody>
      </p:sp>
      <p:sp>
        <p:nvSpPr>
          <p:cNvPr id="4" name="Slide Number Placeholder 3"/>
          <p:cNvSpPr>
            <a:spLocks noGrp="1"/>
          </p:cNvSpPr>
          <p:nvPr>
            <p:ph type="sldNum" sz="quarter" idx="5"/>
          </p:nvPr>
        </p:nvSpPr>
        <p:spPr/>
        <p:txBody>
          <a:bodyPr/>
          <a:lstStyle/>
          <a:p>
            <a:fld id="{CC2F9220-F8B0-9F46-9C7D-6493824EF7E0}" type="slidenum">
              <a:rPr lang="en-US" smtClean="0"/>
              <a:t>15</a:t>
            </a:fld>
            <a:endParaRPr lang="en-US"/>
          </a:p>
        </p:txBody>
      </p:sp>
    </p:spTree>
    <p:extLst>
      <p:ext uri="{BB962C8B-B14F-4D97-AF65-F5344CB8AC3E}">
        <p14:creationId xmlns:p14="http://schemas.microsoft.com/office/powerpoint/2010/main" val="186842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RPI and RSP always contain pointers</a:t>
            </a:r>
          </a:p>
        </p:txBody>
      </p:sp>
      <p:sp>
        <p:nvSpPr>
          <p:cNvPr id="4" name="Slide Number Placeholder 3"/>
          <p:cNvSpPr>
            <a:spLocks noGrp="1"/>
          </p:cNvSpPr>
          <p:nvPr>
            <p:ph type="sldNum" sz="quarter" idx="5"/>
          </p:nvPr>
        </p:nvSpPr>
        <p:spPr/>
        <p:txBody>
          <a:bodyPr/>
          <a:lstStyle/>
          <a:p>
            <a:fld id="{CC2F9220-F8B0-9F46-9C7D-6493824EF7E0}" type="slidenum">
              <a:rPr lang="en-US" smtClean="0"/>
              <a:t>16</a:t>
            </a:fld>
            <a:endParaRPr lang="en-US"/>
          </a:p>
        </p:txBody>
      </p:sp>
    </p:spTree>
    <p:extLst>
      <p:ext uri="{BB962C8B-B14F-4D97-AF65-F5344CB8AC3E}">
        <p14:creationId xmlns:p14="http://schemas.microsoft.com/office/powerpoint/2010/main" val="356610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Roboto" panose="020F0502020204030204" pitchFamily="34" charset="0"/>
              </a:rPr>
              <a:t>For addition (carry in = 0), the result should be larger than (or equal to) the first operand. </a:t>
            </a:r>
          </a:p>
          <a:p>
            <a:r>
              <a:rPr lang="en-US" b="0" i="0" dirty="0">
                <a:solidFill>
                  <a:srgbClr val="333333"/>
                </a:solidFill>
                <a:effectLst/>
                <a:latin typeface="Roboto" panose="02000000000000000000" pitchFamily="2" charset="0"/>
              </a:rPr>
              <a:t>For subtraction (carry in = 1), the result should be smaller than (or equal to) the first operand</a:t>
            </a:r>
            <a:endParaRPr lang="en-US" dirty="0"/>
          </a:p>
        </p:txBody>
      </p:sp>
      <p:sp>
        <p:nvSpPr>
          <p:cNvPr id="4" name="Slide Number Placeholder 3"/>
          <p:cNvSpPr>
            <a:spLocks noGrp="1"/>
          </p:cNvSpPr>
          <p:nvPr>
            <p:ph type="sldNum" sz="quarter" idx="5"/>
          </p:nvPr>
        </p:nvSpPr>
        <p:spPr/>
        <p:txBody>
          <a:bodyPr/>
          <a:lstStyle/>
          <a:p>
            <a:fld id="{CC2F9220-F8B0-9F46-9C7D-6493824EF7E0}" type="slidenum">
              <a:rPr lang="en-US" smtClean="0"/>
              <a:t>28</a:t>
            </a:fld>
            <a:endParaRPr lang="en-US"/>
          </a:p>
        </p:txBody>
      </p:sp>
    </p:spTree>
    <p:extLst>
      <p:ext uri="{BB962C8B-B14F-4D97-AF65-F5344CB8AC3E}">
        <p14:creationId xmlns:p14="http://schemas.microsoft.com/office/powerpoint/2010/main" val="142455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B0D5A4-340E-8948-B151-C8D5A74421AF}" type="datetime1">
              <a:rPr lang="en-US" smtClean="0"/>
              <a:t>1/22/26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8FB5B-1F60-994B-8E33-8E782B4CF041}" type="slidenum">
              <a:rPr lang="en-US" smtClean="0"/>
              <a:t>‹#›</a:t>
            </a:fld>
            <a:endParaRPr lang="en-US"/>
          </a:p>
        </p:txBody>
      </p:sp>
    </p:spTree>
    <p:extLst>
      <p:ext uri="{BB962C8B-B14F-4D97-AF65-F5344CB8AC3E}">
        <p14:creationId xmlns:p14="http://schemas.microsoft.com/office/powerpoint/2010/main" val="2886288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088BB9-66A7-504B-BC9F-736C3080A1DB}" type="datetime1">
              <a:rPr lang="en-US" smtClean="0"/>
              <a:t>1/22/26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8FB5B-1F60-994B-8E33-8E782B4CF041}" type="slidenum">
              <a:rPr lang="en-US" smtClean="0"/>
              <a:t>‹#›</a:t>
            </a:fld>
            <a:endParaRPr lang="en-US"/>
          </a:p>
        </p:txBody>
      </p:sp>
    </p:spTree>
    <p:extLst>
      <p:ext uri="{BB962C8B-B14F-4D97-AF65-F5344CB8AC3E}">
        <p14:creationId xmlns:p14="http://schemas.microsoft.com/office/powerpoint/2010/main" val="370781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572A6-6DF7-A642-8048-5DC28BB90BC5}" type="datetime1">
              <a:rPr lang="en-US" smtClean="0"/>
              <a:t>1/22/26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8FB5B-1F60-994B-8E33-8E782B4CF041}" type="slidenum">
              <a:rPr lang="en-US" smtClean="0"/>
              <a:t>‹#›</a:t>
            </a:fld>
            <a:endParaRPr lang="en-US"/>
          </a:p>
        </p:txBody>
      </p:sp>
    </p:spTree>
    <p:extLst>
      <p:ext uri="{BB962C8B-B14F-4D97-AF65-F5344CB8AC3E}">
        <p14:creationId xmlns:p14="http://schemas.microsoft.com/office/powerpoint/2010/main" val="216606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3A384C-203B-454E-9D15-1EFDF6282DB6}" type="datetime1">
              <a:rPr lang="en-US" smtClean="0"/>
              <a:t>1/22/26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8FB5B-1F60-994B-8E33-8E782B4CF041}" type="slidenum">
              <a:rPr lang="en-US" smtClean="0"/>
              <a:t>‹#›</a:t>
            </a:fld>
            <a:endParaRPr lang="en-US"/>
          </a:p>
        </p:txBody>
      </p:sp>
    </p:spTree>
    <p:extLst>
      <p:ext uri="{BB962C8B-B14F-4D97-AF65-F5344CB8AC3E}">
        <p14:creationId xmlns:p14="http://schemas.microsoft.com/office/powerpoint/2010/main" val="285031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4D2C35-48C5-6747-A9C8-426338798E82}" type="datetime1">
              <a:rPr lang="en-US" smtClean="0"/>
              <a:t>1/22/26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8FB5B-1F60-994B-8E33-8E782B4CF041}" type="slidenum">
              <a:rPr lang="en-US" smtClean="0"/>
              <a:t>‹#›</a:t>
            </a:fld>
            <a:endParaRPr lang="en-US"/>
          </a:p>
        </p:txBody>
      </p:sp>
    </p:spTree>
    <p:extLst>
      <p:ext uri="{BB962C8B-B14F-4D97-AF65-F5344CB8AC3E}">
        <p14:creationId xmlns:p14="http://schemas.microsoft.com/office/powerpoint/2010/main" val="208769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00A07-0993-5A44-A9EF-C7AD49A44E7B}" type="datetime1">
              <a:rPr lang="en-US" smtClean="0"/>
              <a:t>1/22/26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8FB5B-1F60-994B-8E33-8E782B4CF041}" type="slidenum">
              <a:rPr lang="en-US" smtClean="0"/>
              <a:t>‹#›</a:t>
            </a:fld>
            <a:endParaRPr lang="en-US"/>
          </a:p>
        </p:txBody>
      </p:sp>
    </p:spTree>
    <p:extLst>
      <p:ext uri="{BB962C8B-B14F-4D97-AF65-F5344CB8AC3E}">
        <p14:creationId xmlns:p14="http://schemas.microsoft.com/office/powerpoint/2010/main" val="801445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AE6E2F-85A2-1548-979F-ED05539E3BDE}" type="datetime1">
              <a:rPr lang="en-US" smtClean="0"/>
              <a:t>1/22/26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8FB5B-1F60-994B-8E33-8E782B4CF041}" type="slidenum">
              <a:rPr lang="en-US" smtClean="0"/>
              <a:t>‹#›</a:t>
            </a:fld>
            <a:endParaRPr lang="en-US"/>
          </a:p>
        </p:txBody>
      </p:sp>
    </p:spTree>
    <p:extLst>
      <p:ext uri="{BB962C8B-B14F-4D97-AF65-F5344CB8AC3E}">
        <p14:creationId xmlns:p14="http://schemas.microsoft.com/office/powerpoint/2010/main" val="78440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CA29CA-20BA-4845-976B-5F23A0145A89}" type="datetime1">
              <a:rPr lang="en-US" smtClean="0"/>
              <a:t>1/22/26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8FB5B-1F60-994B-8E33-8E782B4CF041}" type="slidenum">
              <a:rPr lang="en-US" smtClean="0"/>
              <a:t>‹#›</a:t>
            </a:fld>
            <a:endParaRPr lang="en-US"/>
          </a:p>
        </p:txBody>
      </p:sp>
    </p:spTree>
    <p:extLst>
      <p:ext uri="{BB962C8B-B14F-4D97-AF65-F5344CB8AC3E}">
        <p14:creationId xmlns:p14="http://schemas.microsoft.com/office/powerpoint/2010/main" val="8130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C34B8-2FD8-2548-8C4F-75D7275788D7}" type="datetime1">
              <a:rPr lang="en-US" smtClean="0"/>
              <a:t>1/22/26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8FB5B-1F60-994B-8E33-8E782B4CF041}" type="slidenum">
              <a:rPr lang="en-US" smtClean="0"/>
              <a:t>‹#›</a:t>
            </a:fld>
            <a:endParaRPr lang="en-US"/>
          </a:p>
        </p:txBody>
      </p:sp>
    </p:spTree>
    <p:extLst>
      <p:ext uri="{BB962C8B-B14F-4D97-AF65-F5344CB8AC3E}">
        <p14:creationId xmlns:p14="http://schemas.microsoft.com/office/powerpoint/2010/main" val="156643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7B120B-5425-0740-B26F-FF228EE904C2}" type="datetime1">
              <a:rPr lang="en-US" smtClean="0"/>
              <a:t>1/22/26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8FB5B-1F60-994B-8E33-8E782B4CF041}" type="slidenum">
              <a:rPr lang="en-US" smtClean="0"/>
              <a:t>‹#›</a:t>
            </a:fld>
            <a:endParaRPr lang="en-US"/>
          </a:p>
        </p:txBody>
      </p:sp>
    </p:spTree>
    <p:extLst>
      <p:ext uri="{BB962C8B-B14F-4D97-AF65-F5344CB8AC3E}">
        <p14:creationId xmlns:p14="http://schemas.microsoft.com/office/powerpoint/2010/main" val="149153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09D2F6-8438-1542-A9A9-DC607A1B99E9}" type="datetime1">
              <a:rPr lang="en-US" smtClean="0"/>
              <a:t>1/22/26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8FB5B-1F60-994B-8E33-8E782B4CF041}" type="slidenum">
              <a:rPr lang="en-US" smtClean="0"/>
              <a:t>‹#›</a:t>
            </a:fld>
            <a:endParaRPr lang="en-US"/>
          </a:p>
        </p:txBody>
      </p:sp>
    </p:spTree>
    <p:extLst>
      <p:ext uri="{BB962C8B-B14F-4D97-AF65-F5344CB8AC3E}">
        <p14:creationId xmlns:p14="http://schemas.microsoft.com/office/powerpoint/2010/main" val="158506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1CE7E0-0F8D-5543-94EA-E16C7B39EA53}" type="datetime1">
              <a:rPr lang="en-US" smtClean="0"/>
              <a:t>1/22/26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08FB5B-1F60-994B-8E33-8E782B4CF041}" type="slidenum">
              <a:rPr lang="en-US" smtClean="0"/>
              <a:t>‹#›</a:t>
            </a:fld>
            <a:endParaRPr lang="en-US"/>
          </a:p>
        </p:txBody>
      </p:sp>
    </p:spTree>
    <p:extLst>
      <p:ext uri="{BB962C8B-B14F-4D97-AF65-F5344CB8AC3E}">
        <p14:creationId xmlns:p14="http://schemas.microsoft.com/office/powerpoint/2010/main" val="29767401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inyurl.com/f598bwy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s.cmu.edu/afs/cs/academic/class/15213-s20/www/recitations/x86-cheat-sheet.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inyurl.com/213-lec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39C7B43-04DF-BB87-FB96-840FD36B2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78592"/>
            <a:ext cx="10972800" cy="5700817"/>
          </a:xfrm>
          <a:prstGeom prst="rect">
            <a:avLst/>
          </a:prstGeom>
        </p:spPr>
      </p:pic>
      <p:sp>
        <p:nvSpPr>
          <p:cNvPr id="5" name="Slide Number Placeholder 4">
            <a:extLst>
              <a:ext uri="{FF2B5EF4-FFF2-40B4-BE49-F238E27FC236}">
                <a16:creationId xmlns:a16="http://schemas.microsoft.com/office/drawing/2014/main" id="{07276843-6500-3A7E-6D07-C21BB7BA0A60}"/>
              </a:ext>
            </a:extLst>
          </p:cNvPr>
          <p:cNvSpPr>
            <a:spLocks noGrp="1"/>
          </p:cNvSpPr>
          <p:nvPr>
            <p:ph type="sldNum" sz="quarter" idx="12"/>
          </p:nvPr>
        </p:nvSpPr>
        <p:spPr/>
        <p:txBody>
          <a:bodyPr/>
          <a:lstStyle/>
          <a:p>
            <a:fld id="{8908FB5B-1F60-994B-8E33-8E782B4CF041}" type="slidenum">
              <a:rPr lang="en-US" smtClean="0"/>
              <a:t>1</a:t>
            </a:fld>
            <a:endParaRPr lang="en-US"/>
          </a:p>
        </p:txBody>
      </p:sp>
    </p:spTree>
    <p:extLst>
      <p:ext uri="{BB962C8B-B14F-4D97-AF65-F5344CB8AC3E}">
        <p14:creationId xmlns:p14="http://schemas.microsoft.com/office/powerpoint/2010/main" val="3923090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7F5CD-E3E3-F39B-03AF-0DB725ED3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83EE5-87E1-89B7-2C83-24D526CE1A29}"/>
              </a:ext>
            </a:extLst>
          </p:cNvPr>
          <p:cNvSpPr>
            <a:spLocks noGrp="1"/>
          </p:cNvSpPr>
          <p:nvPr>
            <p:ph type="title"/>
          </p:nvPr>
        </p:nvSpPr>
        <p:spPr/>
        <p:txBody>
          <a:bodyPr>
            <a:normAutofit fontScale="90000"/>
          </a:bodyPr>
          <a:lstStyle/>
          <a:p>
            <a:r>
              <a:rPr lang="en-US" dirty="0"/>
              <a:t>The specification for that assembly code is defined by the instruction set architecture (ISA).</a:t>
            </a:r>
          </a:p>
        </p:txBody>
      </p:sp>
      <p:sp>
        <p:nvSpPr>
          <p:cNvPr id="3" name="Content Placeholder 2">
            <a:extLst>
              <a:ext uri="{FF2B5EF4-FFF2-40B4-BE49-F238E27FC236}">
                <a16:creationId xmlns:a16="http://schemas.microsoft.com/office/drawing/2014/main" id="{20A21D77-2822-692A-A2D8-D3AFC8136215}"/>
              </a:ext>
            </a:extLst>
          </p:cNvPr>
          <p:cNvSpPr>
            <a:spLocks noGrp="1"/>
          </p:cNvSpPr>
          <p:nvPr>
            <p:ph idx="1"/>
          </p:nvPr>
        </p:nvSpPr>
        <p:spPr/>
        <p:txBody>
          <a:bodyPr>
            <a:normAutofit/>
          </a:bodyPr>
          <a:lstStyle/>
          <a:p>
            <a:pPr marL="0" indent="0">
              <a:buNone/>
            </a:pPr>
            <a:r>
              <a:rPr lang="en-US" dirty="0"/>
              <a:t>The ISA we learn in this class</a:t>
            </a:r>
            <a:br>
              <a:rPr lang="en-US" dirty="0"/>
            </a:br>
            <a:r>
              <a:rPr lang="en-US" dirty="0"/>
              <a:t>is x86-64.</a:t>
            </a:r>
          </a:p>
          <a:p>
            <a:pPr marL="0" indent="0">
              <a:buNone/>
            </a:pPr>
            <a:endParaRPr lang="en-US" dirty="0"/>
          </a:p>
          <a:p>
            <a:pPr marL="0" indent="0">
              <a:buNone/>
            </a:pPr>
            <a:r>
              <a:rPr lang="en-US" dirty="0"/>
              <a:t>Assembly code is a plain </a:t>
            </a:r>
            <a:br>
              <a:rPr lang="en-US" dirty="0"/>
            </a:br>
            <a:r>
              <a:rPr lang="en-US" dirty="0"/>
              <a:t>text version of what will </a:t>
            </a:r>
            <a:br>
              <a:rPr lang="en-US" dirty="0"/>
            </a:br>
            <a:r>
              <a:rPr lang="en-US" dirty="0"/>
              <a:t>eventually be object code.</a:t>
            </a:r>
          </a:p>
          <a:p>
            <a:pPr marL="0" indent="0">
              <a:buNone/>
            </a:pPr>
            <a:endParaRPr lang="en-US" dirty="0"/>
          </a:p>
          <a:p>
            <a:pPr marL="0" indent="0">
              <a:buNone/>
            </a:pPr>
            <a:r>
              <a:rPr lang="en-US" dirty="0"/>
              <a:t>Example:</a:t>
            </a:r>
          </a:p>
          <a:p>
            <a:pPr marL="0" indent="0">
              <a:buNone/>
            </a:pPr>
            <a:r>
              <a:rPr lang="en-US" dirty="0" err="1">
                <a:latin typeface="Consolas" panose="020B0609020204030204" pitchFamily="49" charset="0"/>
                <a:cs typeface="Consolas" panose="020B0609020204030204" pitchFamily="49" charset="0"/>
              </a:rPr>
              <a:t>gcc</a:t>
            </a:r>
            <a:r>
              <a:rPr lang="en-US" dirty="0">
                <a:latin typeface="Consolas" panose="020B0609020204030204" pitchFamily="49" charset="0"/>
                <a:cs typeface="Consolas" panose="020B0609020204030204" pitchFamily="49" charset="0"/>
              </a:rPr>
              <a:t> -Og –S </a:t>
            </a:r>
            <a:r>
              <a:rPr lang="en-US" dirty="0" err="1">
                <a:latin typeface="Consolas" panose="020B0609020204030204" pitchFamily="49" charset="0"/>
                <a:cs typeface="Consolas" panose="020B0609020204030204" pitchFamily="49" charset="0"/>
              </a:rPr>
              <a:t>sum.c</a:t>
            </a:r>
            <a:endParaRPr lang="en-US" dirty="0">
              <a:latin typeface="Consolas" panose="020B0609020204030204" pitchFamily="49" charset="0"/>
              <a:cs typeface="Consolas" panose="020B0609020204030204" pitchFamily="49" charset="0"/>
            </a:endParaRPr>
          </a:p>
          <a:p>
            <a:pPr marL="0" indent="0">
              <a:buNone/>
            </a:pPr>
            <a:endParaRPr lang="en-US" dirty="0"/>
          </a:p>
        </p:txBody>
      </p:sp>
      <p:sp>
        <p:nvSpPr>
          <p:cNvPr id="15" name="TextBox 14">
            <a:extLst>
              <a:ext uri="{FF2B5EF4-FFF2-40B4-BE49-F238E27FC236}">
                <a16:creationId xmlns:a16="http://schemas.microsoft.com/office/drawing/2014/main" id="{5197C3ED-33BB-5AAC-F270-8C1F3CD464A1}"/>
              </a:ext>
            </a:extLst>
          </p:cNvPr>
          <p:cNvSpPr txBox="1"/>
          <p:nvPr/>
        </p:nvSpPr>
        <p:spPr>
          <a:xfrm>
            <a:off x="5713553" y="1744980"/>
            <a:ext cx="5794093" cy="4431983"/>
          </a:xfrm>
          <a:prstGeom prst="rect">
            <a:avLst/>
          </a:prstGeom>
          <a:solidFill>
            <a:srgbClr val="FDF6E3"/>
          </a:solidFill>
          <a:ln w="19050">
            <a:solidFill>
              <a:schemeClr val="tx1"/>
            </a:solidFill>
          </a:ln>
        </p:spPr>
        <p:txBody>
          <a:bodyPr wrap="square" lIns="274320" tIns="274320" rIns="274320" bIns="274320">
            <a:spAutoFit/>
          </a:bodyPr>
          <a:lstStyle/>
          <a:p>
            <a:r>
              <a:rPr lang="en-US" dirty="0" err="1">
                <a:effectLst/>
                <a:latin typeface="Consolas" panose="020B0609020204030204" pitchFamily="49" charset="0"/>
                <a:cs typeface="Consolas" panose="020B0609020204030204" pitchFamily="49" charset="0"/>
              </a:rPr>
              <a:t>sumstore</a:t>
            </a:r>
            <a:r>
              <a:rPr lang="en-US" dirty="0">
                <a:effectLst/>
                <a:latin typeface="Consolas" panose="020B0609020204030204" pitchFamily="49" charset="0"/>
                <a:cs typeface="Consolas" panose="020B0609020204030204" pitchFamily="49" charset="0"/>
              </a:rPr>
              <a:t>:</a:t>
            </a:r>
          </a:p>
          <a:p>
            <a:r>
              <a:rPr lang="en-US" dirty="0">
                <a:effectLst/>
                <a:latin typeface="Consolas" panose="020B0609020204030204" pitchFamily="49" charset="0"/>
                <a:cs typeface="Consolas" panose="020B0609020204030204" pitchFamily="49" charset="0"/>
              </a:rPr>
              <a:t>.LFB1:</a:t>
            </a:r>
          </a:p>
          <a:p>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cfi_startproc</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        endbr64</a:t>
            </a:r>
          </a:p>
          <a:p>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pushq</a:t>
            </a:r>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rbx</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cfi_def_cfa_offset</a:t>
            </a:r>
            <a:r>
              <a:rPr lang="en-US" dirty="0">
                <a:effectLst/>
                <a:latin typeface="Consolas" panose="020B0609020204030204" pitchFamily="49" charset="0"/>
                <a:cs typeface="Consolas" panose="020B0609020204030204" pitchFamily="49" charset="0"/>
              </a:rPr>
              <a:t> 16</a:t>
            </a:r>
          </a:p>
          <a:p>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cfi_offset</a:t>
            </a:r>
            <a:r>
              <a:rPr lang="en-US" dirty="0">
                <a:effectLst/>
                <a:latin typeface="Consolas" panose="020B0609020204030204" pitchFamily="49" charset="0"/>
                <a:cs typeface="Consolas" panose="020B0609020204030204" pitchFamily="49" charset="0"/>
              </a:rPr>
              <a:t> 3, -16</a:t>
            </a:r>
          </a:p>
          <a:p>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movq</a:t>
            </a:r>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rdx</a:t>
            </a:r>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rbx</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        call    plus</a:t>
            </a:r>
          </a:p>
          <a:p>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movq</a:t>
            </a:r>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rax</a:t>
            </a:r>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rbx</a:t>
            </a:r>
            <a:r>
              <a:rPr lang="en-US" dirty="0">
                <a:effectLst/>
                <a:latin typeface="Consolas" panose="020B0609020204030204" pitchFamily="49" charset="0"/>
                <a:cs typeface="Consolas" panose="020B0609020204030204" pitchFamily="49" charset="0"/>
              </a:rPr>
              <a:t>)</a:t>
            </a:r>
          </a:p>
          <a:p>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popq</a:t>
            </a:r>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rbx</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cfi_def_cfa_offset</a:t>
            </a:r>
            <a:r>
              <a:rPr lang="en-US" dirty="0">
                <a:effectLst/>
                <a:latin typeface="Consolas" panose="020B0609020204030204" pitchFamily="49" charset="0"/>
                <a:cs typeface="Consolas" panose="020B0609020204030204" pitchFamily="49" charset="0"/>
              </a:rPr>
              <a:t> 8</a:t>
            </a:r>
          </a:p>
          <a:p>
            <a:r>
              <a:rPr lang="en-US" dirty="0">
                <a:effectLst/>
                <a:latin typeface="Consolas" panose="020B0609020204030204" pitchFamily="49" charset="0"/>
                <a:cs typeface="Consolas" panose="020B0609020204030204" pitchFamily="49" charset="0"/>
              </a:rPr>
              <a:t>        ret</a:t>
            </a:r>
          </a:p>
          <a:p>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cfi_endproc</a:t>
            </a:r>
            <a:endParaRPr lang="en-US" dirty="0">
              <a:effectLst/>
              <a:latin typeface="Consolas" panose="020B0609020204030204" pitchFamily="49" charset="0"/>
              <a:cs typeface="Consolas" panose="020B0609020204030204" pitchFamily="49" charset="0"/>
            </a:endParaRPr>
          </a:p>
        </p:txBody>
      </p:sp>
      <p:sp>
        <p:nvSpPr>
          <p:cNvPr id="16" name="Slide Number Placeholder 15">
            <a:extLst>
              <a:ext uri="{FF2B5EF4-FFF2-40B4-BE49-F238E27FC236}">
                <a16:creationId xmlns:a16="http://schemas.microsoft.com/office/drawing/2014/main" id="{F5006A40-08D6-4282-E47C-EBB6AB02994D}"/>
              </a:ext>
            </a:extLst>
          </p:cNvPr>
          <p:cNvSpPr>
            <a:spLocks noGrp="1"/>
          </p:cNvSpPr>
          <p:nvPr>
            <p:ph type="sldNum" sz="quarter" idx="12"/>
          </p:nvPr>
        </p:nvSpPr>
        <p:spPr/>
        <p:txBody>
          <a:bodyPr/>
          <a:lstStyle/>
          <a:p>
            <a:fld id="{8908FB5B-1F60-994B-8E33-8E782B4CF041}" type="slidenum">
              <a:rPr lang="en-US" smtClean="0"/>
              <a:t>10</a:t>
            </a:fld>
            <a:endParaRPr lang="en-US"/>
          </a:p>
        </p:txBody>
      </p:sp>
    </p:spTree>
    <p:extLst>
      <p:ext uri="{BB962C8B-B14F-4D97-AF65-F5344CB8AC3E}">
        <p14:creationId xmlns:p14="http://schemas.microsoft.com/office/powerpoint/2010/main" val="1314327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F151A-9581-A1EC-BED0-A3C4686D23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A65CE5-7C39-34CB-0EE9-3ADEBE3F3AD5}"/>
              </a:ext>
            </a:extLst>
          </p:cNvPr>
          <p:cNvSpPr>
            <a:spLocks noGrp="1"/>
          </p:cNvSpPr>
          <p:nvPr>
            <p:ph type="title"/>
          </p:nvPr>
        </p:nvSpPr>
        <p:spPr/>
        <p:txBody>
          <a:bodyPr>
            <a:normAutofit fontScale="90000"/>
          </a:bodyPr>
          <a:lstStyle/>
          <a:p>
            <a:r>
              <a:rPr lang="en-US" dirty="0"/>
              <a:t>The specification for that assembly code is defined by the instruction set architecture (ISA).</a:t>
            </a:r>
          </a:p>
        </p:txBody>
      </p:sp>
      <p:sp>
        <p:nvSpPr>
          <p:cNvPr id="3" name="Content Placeholder 2">
            <a:extLst>
              <a:ext uri="{FF2B5EF4-FFF2-40B4-BE49-F238E27FC236}">
                <a16:creationId xmlns:a16="http://schemas.microsoft.com/office/drawing/2014/main" id="{766698B1-F52E-58A1-8298-81509689048F}"/>
              </a:ext>
            </a:extLst>
          </p:cNvPr>
          <p:cNvSpPr>
            <a:spLocks noGrp="1"/>
          </p:cNvSpPr>
          <p:nvPr>
            <p:ph idx="1"/>
          </p:nvPr>
        </p:nvSpPr>
        <p:spPr/>
        <p:txBody>
          <a:bodyPr>
            <a:normAutofit/>
          </a:bodyPr>
          <a:lstStyle/>
          <a:p>
            <a:pPr marL="0" indent="0">
              <a:buNone/>
            </a:pPr>
            <a:r>
              <a:rPr lang="en-US" dirty="0"/>
              <a:t>The ISA we learn in this class</a:t>
            </a:r>
            <a:br>
              <a:rPr lang="en-US" dirty="0"/>
            </a:br>
            <a:r>
              <a:rPr lang="en-US" dirty="0"/>
              <a:t>is x86-64.</a:t>
            </a:r>
          </a:p>
          <a:p>
            <a:pPr marL="0" indent="0">
              <a:buNone/>
            </a:pPr>
            <a:endParaRPr lang="en-US" dirty="0"/>
          </a:p>
          <a:p>
            <a:pPr marL="0" indent="0">
              <a:buNone/>
            </a:pPr>
            <a:r>
              <a:rPr lang="en-US" dirty="0"/>
              <a:t>Assembly code is a plain </a:t>
            </a:r>
            <a:br>
              <a:rPr lang="en-US" dirty="0"/>
            </a:br>
            <a:r>
              <a:rPr lang="en-US" dirty="0"/>
              <a:t>text version of what will </a:t>
            </a:r>
            <a:br>
              <a:rPr lang="en-US" dirty="0"/>
            </a:br>
            <a:r>
              <a:rPr lang="en-US" dirty="0"/>
              <a:t>eventually be object code.</a:t>
            </a:r>
          </a:p>
          <a:p>
            <a:pPr marL="0" indent="0">
              <a:buNone/>
            </a:pPr>
            <a:endParaRPr lang="en-US" dirty="0"/>
          </a:p>
          <a:p>
            <a:pPr marL="0" indent="0">
              <a:buNone/>
            </a:pPr>
            <a:r>
              <a:rPr lang="en-US" dirty="0"/>
              <a:t>Example:</a:t>
            </a:r>
          </a:p>
          <a:p>
            <a:pPr marL="0" indent="0">
              <a:buNone/>
            </a:pPr>
            <a:r>
              <a:rPr lang="en-US" dirty="0" err="1">
                <a:latin typeface="Consolas" panose="020B0609020204030204" pitchFamily="49" charset="0"/>
                <a:cs typeface="Consolas" panose="020B0609020204030204" pitchFamily="49" charset="0"/>
              </a:rPr>
              <a:t>gcc</a:t>
            </a:r>
            <a:r>
              <a:rPr lang="en-US" dirty="0">
                <a:latin typeface="Consolas" panose="020B0609020204030204" pitchFamily="49" charset="0"/>
                <a:cs typeface="Consolas" panose="020B0609020204030204" pitchFamily="49" charset="0"/>
              </a:rPr>
              <a:t> -Og –S </a:t>
            </a:r>
            <a:r>
              <a:rPr lang="en-US" dirty="0" err="1">
                <a:latin typeface="Consolas" panose="020B0609020204030204" pitchFamily="49" charset="0"/>
                <a:cs typeface="Consolas" panose="020B0609020204030204" pitchFamily="49" charset="0"/>
              </a:rPr>
              <a:t>sum.c</a:t>
            </a:r>
            <a:endParaRPr lang="en-US" dirty="0">
              <a:latin typeface="Consolas" panose="020B0609020204030204" pitchFamily="49" charset="0"/>
              <a:cs typeface="Consolas" panose="020B0609020204030204" pitchFamily="49" charset="0"/>
            </a:endParaRPr>
          </a:p>
          <a:p>
            <a:pPr marL="0" indent="0">
              <a:buNone/>
            </a:pPr>
            <a:endParaRPr lang="en-US" dirty="0"/>
          </a:p>
        </p:txBody>
      </p:sp>
      <p:sp>
        <p:nvSpPr>
          <p:cNvPr id="15" name="TextBox 14">
            <a:extLst>
              <a:ext uri="{FF2B5EF4-FFF2-40B4-BE49-F238E27FC236}">
                <a16:creationId xmlns:a16="http://schemas.microsoft.com/office/drawing/2014/main" id="{DBCDCF16-B6C5-40A4-E372-C297AB63B8E7}"/>
              </a:ext>
            </a:extLst>
          </p:cNvPr>
          <p:cNvSpPr txBox="1"/>
          <p:nvPr/>
        </p:nvSpPr>
        <p:spPr>
          <a:xfrm>
            <a:off x="5713553" y="1744980"/>
            <a:ext cx="5794093" cy="4431983"/>
          </a:xfrm>
          <a:prstGeom prst="rect">
            <a:avLst/>
          </a:prstGeom>
          <a:solidFill>
            <a:srgbClr val="FDF6E3"/>
          </a:solidFill>
          <a:ln w="19050">
            <a:solidFill>
              <a:schemeClr val="tx1"/>
            </a:solidFill>
          </a:ln>
        </p:spPr>
        <p:txBody>
          <a:bodyPr wrap="square" lIns="274320" tIns="274320" rIns="274320" bIns="274320">
            <a:spAutoFit/>
          </a:bodyPr>
          <a:lstStyle/>
          <a:p>
            <a:r>
              <a:rPr lang="en-US" b="1" dirty="0" err="1">
                <a:solidFill>
                  <a:srgbClr val="000000"/>
                </a:solidFill>
                <a:effectLst/>
                <a:latin typeface="Consolas" panose="020B0609020204030204" pitchFamily="49" charset="0"/>
                <a:cs typeface="Consolas" panose="020B0609020204030204" pitchFamily="49" charset="0"/>
              </a:rPr>
              <a:t>sumstore</a:t>
            </a:r>
            <a:r>
              <a:rPr lang="en-US" b="1" dirty="0">
                <a:solidFill>
                  <a:srgbClr val="000000"/>
                </a:solidFill>
                <a:effectLst/>
                <a:latin typeface="Consolas" panose="020B0609020204030204" pitchFamily="49" charset="0"/>
                <a:cs typeface="Consolas" panose="020B0609020204030204" pitchFamily="49" charset="0"/>
              </a:rPr>
              <a:t>:</a:t>
            </a:r>
          </a:p>
          <a:p>
            <a:r>
              <a:rPr lang="en-US" dirty="0">
                <a:solidFill>
                  <a:schemeClr val="bg1">
                    <a:lumMod val="85000"/>
                  </a:schemeClr>
                </a:solidFill>
                <a:effectLst/>
                <a:latin typeface="Consolas" panose="020B0609020204030204" pitchFamily="49" charset="0"/>
                <a:cs typeface="Consolas" panose="020B0609020204030204" pitchFamily="49" charset="0"/>
              </a:rPr>
              <a:t>.LFB1:</a:t>
            </a:r>
          </a:p>
          <a:p>
            <a:r>
              <a:rPr lang="en-US" dirty="0">
                <a:solidFill>
                  <a:schemeClr val="bg1">
                    <a:lumMod val="85000"/>
                  </a:schemeClr>
                </a:solidFill>
                <a:effectLst/>
                <a:latin typeface="Consolas" panose="020B0609020204030204" pitchFamily="49" charset="0"/>
                <a:cs typeface="Consolas" panose="020B0609020204030204" pitchFamily="49" charset="0"/>
              </a:rPr>
              <a:t>        .</a:t>
            </a:r>
            <a:r>
              <a:rPr lang="en-US" dirty="0" err="1">
                <a:solidFill>
                  <a:schemeClr val="bg1">
                    <a:lumMod val="85000"/>
                  </a:schemeClr>
                </a:solidFill>
                <a:effectLst/>
                <a:latin typeface="Consolas" panose="020B0609020204030204" pitchFamily="49" charset="0"/>
                <a:cs typeface="Consolas" panose="020B0609020204030204" pitchFamily="49" charset="0"/>
              </a:rPr>
              <a:t>cfi_startproc</a:t>
            </a:r>
            <a:endParaRPr lang="en-US" dirty="0">
              <a:solidFill>
                <a:schemeClr val="bg1">
                  <a:lumMod val="85000"/>
                </a:schemeClr>
              </a:solidFill>
              <a:effectLst/>
              <a:latin typeface="Consolas" panose="020B0609020204030204" pitchFamily="49" charset="0"/>
              <a:cs typeface="Consolas" panose="020B0609020204030204" pitchFamily="49" charset="0"/>
            </a:endParaRPr>
          </a:p>
          <a:p>
            <a:r>
              <a:rPr lang="en-US" dirty="0">
                <a:solidFill>
                  <a:schemeClr val="bg1">
                    <a:lumMod val="85000"/>
                  </a:schemeClr>
                </a:solidFill>
                <a:effectLst/>
                <a:latin typeface="Consolas" panose="020B0609020204030204" pitchFamily="49" charset="0"/>
                <a:cs typeface="Consolas" panose="020B0609020204030204" pitchFamily="49" charset="0"/>
              </a:rPr>
              <a:t>        endbr64</a:t>
            </a:r>
          </a:p>
          <a:p>
            <a:r>
              <a:rPr lang="en-US" b="1" dirty="0">
                <a:solidFill>
                  <a:srgbClr val="000000"/>
                </a:solidFill>
                <a:effectLst/>
                <a:latin typeface="Consolas" panose="020B0609020204030204" pitchFamily="49" charset="0"/>
                <a:cs typeface="Consolas" panose="020B0609020204030204" pitchFamily="49" charset="0"/>
              </a:rPr>
              <a:t>        </a:t>
            </a:r>
            <a:r>
              <a:rPr lang="en-US" b="1" dirty="0" err="1">
                <a:solidFill>
                  <a:srgbClr val="000000"/>
                </a:solidFill>
                <a:effectLst/>
                <a:latin typeface="Consolas" panose="020B0609020204030204" pitchFamily="49" charset="0"/>
                <a:cs typeface="Consolas" panose="020B0609020204030204" pitchFamily="49" charset="0"/>
              </a:rPr>
              <a:t>pushq</a:t>
            </a:r>
            <a:r>
              <a:rPr lang="en-US" b="1" dirty="0">
                <a:solidFill>
                  <a:srgbClr val="000000"/>
                </a:solidFill>
                <a:effectLst/>
                <a:latin typeface="Consolas" panose="020B0609020204030204" pitchFamily="49" charset="0"/>
                <a:cs typeface="Consolas" panose="020B0609020204030204" pitchFamily="49" charset="0"/>
              </a:rPr>
              <a:t>   %</a:t>
            </a:r>
            <a:r>
              <a:rPr lang="en-US" b="1" dirty="0" err="1">
                <a:solidFill>
                  <a:srgbClr val="000000"/>
                </a:solidFill>
                <a:effectLst/>
                <a:latin typeface="Consolas" panose="020B0609020204030204" pitchFamily="49" charset="0"/>
                <a:cs typeface="Consolas" panose="020B0609020204030204" pitchFamily="49" charset="0"/>
              </a:rPr>
              <a:t>rbx</a:t>
            </a:r>
            <a:endParaRPr lang="en-US" b="1" dirty="0">
              <a:solidFill>
                <a:srgbClr val="000000"/>
              </a:solidFill>
              <a:effectLst/>
              <a:latin typeface="Consolas" panose="020B0609020204030204" pitchFamily="49" charset="0"/>
              <a:cs typeface="Consolas" panose="020B0609020204030204" pitchFamily="49" charset="0"/>
            </a:endParaRPr>
          </a:p>
          <a:p>
            <a:r>
              <a:rPr lang="en-US" dirty="0">
                <a:solidFill>
                  <a:schemeClr val="bg1">
                    <a:lumMod val="85000"/>
                  </a:schemeClr>
                </a:solidFill>
                <a:effectLst/>
                <a:latin typeface="Consolas" panose="020B0609020204030204" pitchFamily="49" charset="0"/>
                <a:cs typeface="Consolas" panose="020B0609020204030204" pitchFamily="49" charset="0"/>
              </a:rPr>
              <a:t>        .</a:t>
            </a:r>
            <a:r>
              <a:rPr lang="en-US" dirty="0" err="1">
                <a:solidFill>
                  <a:schemeClr val="bg1">
                    <a:lumMod val="85000"/>
                  </a:schemeClr>
                </a:solidFill>
                <a:effectLst/>
                <a:latin typeface="Consolas" panose="020B0609020204030204" pitchFamily="49" charset="0"/>
                <a:cs typeface="Consolas" panose="020B0609020204030204" pitchFamily="49" charset="0"/>
              </a:rPr>
              <a:t>cfi_def_cfa_offset</a:t>
            </a:r>
            <a:r>
              <a:rPr lang="en-US" dirty="0">
                <a:solidFill>
                  <a:schemeClr val="bg1">
                    <a:lumMod val="85000"/>
                  </a:schemeClr>
                </a:solidFill>
                <a:effectLst/>
                <a:latin typeface="Consolas" panose="020B0609020204030204" pitchFamily="49" charset="0"/>
                <a:cs typeface="Consolas" panose="020B0609020204030204" pitchFamily="49" charset="0"/>
              </a:rPr>
              <a:t> 16</a:t>
            </a:r>
          </a:p>
          <a:p>
            <a:r>
              <a:rPr lang="en-US" dirty="0">
                <a:solidFill>
                  <a:schemeClr val="bg1">
                    <a:lumMod val="85000"/>
                  </a:schemeClr>
                </a:solidFill>
                <a:effectLst/>
                <a:latin typeface="Consolas" panose="020B0609020204030204" pitchFamily="49" charset="0"/>
                <a:cs typeface="Consolas" panose="020B0609020204030204" pitchFamily="49" charset="0"/>
              </a:rPr>
              <a:t>        .</a:t>
            </a:r>
            <a:r>
              <a:rPr lang="en-US" dirty="0" err="1">
                <a:solidFill>
                  <a:schemeClr val="bg1">
                    <a:lumMod val="85000"/>
                  </a:schemeClr>
                </a:solidFill>
                <a:effectLst/>
                <a:latin typeface="Consolas" panose="020B0609020204030204" pitchFamily="49" charset="0"/>
                <a:cs typeface="Consolas" panose="020B0609020204030204" pitchFamily="49" charset="0"/>
              </a:rPr>
              <a:t>cfi_offset</a:t>
            </a:r>
            <a:r>
              <a:rPr lang="en-US" dirty="0">
                <a:solidFill>
                  <a:schemeClr val="bg1">
                    <a:lumMod val="85000"/>
                  </a:schemeClr>
                </a:solidFill>
                <a:effectLst/>
                <a:latin typeface="Consolas" panose="020B0609020204030204" pitchFamily="49" charset="0"/>
                <a:cs typeface="Consolas" panose="020B0609020204030204" pitchFamily="49" charset="0"/>
              </a:rPr>
              <a:t> 3, -16</a:t>
            </a:r>
          </a:p>
          <a:p>
            <a:r>
              <a:rPr lang="en-US" b="1" dirty="0">
                <a:solidFill>
                  <a:srgbClr val="000000"/>
                </a:solidFill>
                <a:effectLst/>
                <a:latin typeface="Consolas" panose="020B0609020204030204" pitchFamily="49" charset="0"/>
                <a:cs typeface="Consolas" panose="020B0609020204030204" pitchFamily="49" charset="0"/>
              </a:rPr>
              <a:t>        </a:t>
            </a:r>
            <a:r>
              <a:rPr lang="en-US" b="1" dirty="0" err="1">
                <a:solidFill>
                  <a:srgbClr val="000000"/>
                </a:solidFill>
                <a:effectLst/>
                <a:latin typeface="Consolas" panose="020B0609020204030204" pitchFamily="49" charset="0"/>
                <a:cs typeface="Consolas" panose="020B0609020204030204" pitchFamily="49" charset="0"/>
              </a:rPr>
              <a:t>movq</a:t>
            </a:r>
            <a:r>
              <a:rPr lang="en-US" b="1" dirty="0">
                <a:solidFill>
                  <a:srgbClr val="000000"/>
                </a:solidFill>
                <a:effectLst/>
                <a:latin typeface="Consolas" panose="020B0609020204030204" pitchFamily="49" charset="0"/>
                <a:cs typeface="Consolas" panose="020B0609020204030204" pitchFamily="49" charset="0"/>
              </a:rPr>
              <a:t>    %</a:t>
            </a:r>
            <a:r>
              <a:rPr lang="en-US" b="1" dirty="0" err="1">
                <a:solidFill>
                  <a:srgbClr val="000000"/>
                </a:solidFill>
                <a:effectLst/>
                <a:latin typeface="Consolas" panose="020B0609020204030204" pitchFamily="49" charset="0"/>
                <a:cs typeface="Consolas" panose="020B0609020204030204" pitchFamily="49" charset="0"/>
              </a:rPr>
              <a:t>rdx</a:t>
            </a:r>
            <a:r>
              <a:rPr lang="en-US" b="1" dirty="0">
                <a:solidFill>
                  <a:srgbClr val="000000"/>
                </a:solidFill>
                <a:effectLst/>
                <a:latin typeface="Consolas" panose="020B0609020204030204" pitchFamily="49" charset="0"/>
                <a:cs typeface="Consolas" panose="020B0609020204030204" pitchFamily="49" charset="0"/>
              </a:rPr>
              <a:t>, %</a:t>
            </a:r>
            <a:r>
              <a:rPr lang="en-US" b="1" dirty="0" err="1">
                <a:solidFill>
                  <a:srgbClr val="000000"/>
                </a:solidFill>
                <a:effectLst/>
                <a:latin typeface="Consolas" panose="020B0609020204030204" pitchFamily="49" charset="0"/>
                <a:cs typeface="Consolas" panose="020B0609020204030204" pitchFamily="49" charset="0"/>
              </a:rPr>
              <a:t>rbx</a:t>
            </a:r>
            <a:endParaRPr lang="en-US" b="1" dirty="0">
              <a:solidFill>
                <a:srgbClr val="000000"/>
              </a:solidFill>
              <a:effectLst/>
              <a:latin typeface="Consolas" panose="020B0609020204030204" pitchFamily="49" charset="0"/>
              <a:cs typeface="Consolas" panose="020B0609020204030204" pitchFamily="49" charset="0"/>
            </a:endParaRPr>
          </a:p>
          <a:p>
            <a:r>
              <a:rPr lang="en-US" b="1" dirty="0">
                <a:solidFill>
                  <a:srgbClr val="000000"/>
                </a:solidFill>
                <a:effectLst/>
                <a:latin typeface="Consolas" panose="020B0609020204030204" pitchFamily="49" charset="0"/>
                <a:cs typeface="Consolas" panose="020B0609020204030204" pitchFamily="49" charset="0"/>
              </a:rPr>
              <a:t>        call    plus</a:t>
            </a:r>
          </a:p>
          <a:p>
            <a:r>
              <a:rPr lang="en-US" b="1" dirty="0">
                <a:solidFill>
                  <a:srgbClr val="000000"/>
                </a:solidFill>
                <a:effectLst/>
                <a:latin typeface="Consolas" panose="020B0609020204030204" pitchFamily="49" charset="0"/>
                <a:cs typeface="Consolas" panose="020B0609020204030204" pitchFamily="49" charset="0"/>
              </a:rPr>
              <a:t>        </a:t>
            </a:r>
            <a:r>
              <a:rPr lang="en-US" b="1" dirty="0" err="1">
                <a:solidFill>
                  <a:srgbClr val="000000"/>
                </a:solidFill>
                <a:effectLst/>
                <a:latin typeface="Consolas" panose="020B0609020204030204" pitchFamily="49" charset="0"/>
                <a:cs typeface="Consolas" panose="020B0609020204030204" pitchFamily="49" charset="0"/>
              </a:rPr>
              <a:t>movq</a:t>
            </a:r>
            <a:r>
              <a:rPr lang="en-US" b="1" dirty="0">
                <a:solidFill>
                  <a:srgbClr val="000000"/>
                </a:solidFill>
                <a:effectLst/>
                <a:latin typeface="Consolas" panose="020B0609020204030204" pitchFamily="49" charset="0"/>
                <a:cs typeface="Consolas" panose="020B0609020204030204" pitchFamily="49" charset="0"/>
              </a:rPr>
              <a:t>    %</a:t>
            </a:r>
            <a:r>
              <a:rPr lang="en-US" b="1" dirty="0" err="1">
                <a:solidFill>
                  <a:srgbClr val="000000"/>
                </a:solidFill>
                <a:effectLst/>
                <a:latin typeface="Consolas" panose="020B0609020204030204" pitchFamily="49" charset="0"/>
                <a:cs typeface="Consolas" panose="020B0609020204030204" pitchFamily="49" charset="0"/>
              </a:rPr>
              <a:t>rax</a:t>
            </a:r>
            <a:r>
              <a:rPr lang="en-US" b="1" dirty="0">
                <a:solidFill>
                  <a:srgbClr val="000000"/>
                </a:solidFill>
                <a:effectLst/>
                <a:latin typeface="Consolas" panose="020B0609020204030204" pitchFamily="49" charset="0"/>
                <a:cs typeface="Consolas" panose="020B0609020204030204" pitchFamily="49" charset="0"/>
              </a:rPr>
              <a:t>, (%</a:t>
            </a:r>
            <a:r>
              <a:rPr lang="en-US" b="1" dirty="0" err="1">
                <a:solidFill>
                  <a:srgbClr val="000000"/>
                </a:solidFill>
                <a:effectLst/>
                <a:latin typeface="Consolas" panose="020B0609020204030204" pitchFamily="49" charset="0"/>
                <a:cs typeface="Consolas" panose="020B0609020204030204" pitchFamily="49" charset="0"/>
              </a:rPr>
              <a:t>rbx</a:t>
            </a:r>
            <a:r>
              <a:rPr lang="en-US" b="1" dirty="0">
                <a:solidFill>
                  <a:srgbClr val="000000"/>
                </a:solidFill>
                <a:effectLst/>
                <a:latin typeface="Consolas" panose="020B0609020204030204" pitchFamily="49" charset="0"/>
                <a:cs typeface="Consolas" panose="020B0609020204030204" pitchFamily="49" charset="0"/>
              </a:rPr>
              <a:t>)</a:t>
            </a:r>
          </a:p>
          <a:p>
            <a:r>
              <a:rPr lang="en-US" b="1" dirty="0">
                <a:solidFill>
                  <a:srgbClr val="000000"/>
                </a:solidFill>
                <a:effectLst/>
                <a:latin typeface="Consolas" panose="020B0609020204030204" pitchFamily="49" charset="0"/>
                <a:cs typeface="Consolas" panose="020B0609020204030204" pitchFamily="49" charset="0"/>
              </a:rPr>
              <a:t>        </a:t>
            </a:r>
            <a:r>
              <a:rPr lang="en-US" b="1" dirty="0" err="1">
                <a:solidFill>
                  <a:srgbClr val="000000"/>
                </a:solidFill>
                <a:effectLst/>
                <a:latin typeface="Consolas" panose="020B0609020204030204" pitchFamily="49" charset="0"/>
                <a:cs typeface="Consolas" panose="020B0609020204030204" pitchFamily="49" charset="0"/>
              </a:rPr>
              <a:t>popq</a:t>
            </a:r>
            <a:r>
              <a:rPr lang="en-US" b="1" dirty="0">
                <a:solidFill>
                  <a:srgbClr val="000000"/>
                </a:solidFill>
                <a:effectLst/>
                <a:latin typeface="Consolas" panose="020B0609020204030204" pitchFamily="49" charset="0"/>
                <a:cs typeface="Consolas" panose="020B0609020204030204" pitchFamily="49" charset="0"/>
              </a:rPr>
              <a:t>    %</a:t>
            </a:r>
            <a:r>
              <a:rPr lang="en-US" b="1" dirty="0" err="1">
                <a:solidFill>
                  <a:srgbClr val="000000"/>
                </a:solidFill>
                <a:effectLst/>
                <a:latin typeface="Consolas" panose="020B0609020204030204" pitchFamily="49" charset="0"/>
                <a:cs typeface="Consolas" panose="020B0609020204030204" pitchFamily="49" charset="0"/>
              </a:rPr>
              <a:t>rbx</a:t>
            </a:r>
            <a:endParaRPr lang="en-US" b="1" dirty="0">
              <a:solidFill>
                <a:srgbClr val="000000"/>
              </a:solidFill>
              <a:effectLst/>
              <a:latin typeface="Consolas" panose="020B0609020204030204" pitchFamily="49" charset="0"/>
              <a:cs typeface="Consolas" panose="020B0609020204030204" pitchFamily="49" charset="0"/>
            </a:endParaRPr>
          </a:p>
          <a:p>
            <a:r>
              <a:rPr lang="en-US" dirty="0">
                <a:solidFill>
                  <a:schemeClr val="bg1">
                    <a:lumMod val="85000"/>
                  </a:schemeClr>
                </a:solidFill>
                <a:effectLst/>
                <a:latin typeface="Consolas" panose="020B0609020204030204" pitchFamily="49" charset="0"/>
                <a:cs typeface="Consolas" panose="020B0609020204030204" pitchFamily="49" charset="0"/>
              </a:rPr>
              <a:t>        .</a:t>
            </a:r>
            <a:r>
              <a:rPr lang="en-US" dirty="0" err="1">
                <a:solidFill>
                  <a:schemeClr val="bg1">
                    <a:lumMod val="85000"/>
                  </a:schemeClr>
                </a:solidFill>
                <a:effectLst/>
                <a:latin typeface="Consolas" panose="020B0609020204030204" pitchFamily="49" charset="0"/>
                <a:cs typeface="Consolas" panose="020B0609020204030204" pitchFamily="49" charset="0"/>
              </a:rPr>
              <a:t>cfi_def_cfa_offset</a:t>
            </a:r>
            <a:r>
              <a:rPr lang="en-US" dirty="0">
                <a:solidFill>
                  <a:schemeClr val="bg1">
                    <a:lumMod val="85000"/>
                  </a:schemeClr>
                </a:solidFill>
                <a:effectLst/>
                <a:latin typeface="Consolas" panose="020B0609020204030204" pitchFamily="49" charset="0"/>
                <a:cs typeface="Consolas" panose="020B0609020204030204" pitchFamily="49" charset="0"/>
              </a:rPr>
              <a:t> 8</a:t>
            </a:r>
          </a:p>
          <a:p>
            <a:r>
              <a:rPr lang="en-US" b="1" dirty="0">
                <a:solidFill>
                  <a:srgbClr val="000000"/>
                </a:solidFill>
                <a:effectLst/>
                <a:latin typeface="Consolas" panose="020B0609020204030204" pitchFamily="49" charset="0"/>
                <a:cs typeface="Consolas" panose="020B0609020204030204" pitchFamily="49" charset="0"/>
              </a:rPr>
              <a:t>        ret</a:t>
            </a:r>
          </a:p>
          <a:p>
            <a:r>
              <a:rPr lang="en-US" dirty="0">
                <a:solidFill>
                  <a:schemeClr val="bg1">
                    <a:lumMod val="85000"/>
                  </a:schemeClr>
                </a:solidFill>
                <a:effectLst/>
                <a:latin typeface="Consolas" panose="020B0609020204030204" pitchFamily="49" charset="0"/>
                <a:cs typeface="Consolas" panose="020B0609020204030204" pitchFamily="49" charset="0"/>
              </a:rPr>
              <a:t>        .</a:t>
            </a:r>
            <a:r>
              <a:rPr lang="en-US" dirty="0" err="1">
                <a:solidFill>
                  <a:schemeClr val="bg1">
                    <a:lumMod val="85000"/>
                  </a:schemeClr>
                </a:solidFill>
                <a:effectLst/>
                <a:latin typeface="Consolas" panose="020B0609020204030204" pitchFamily="49" charset="0"/>
                <a:cs typeface="Consolas" panose="020B0609020204030204" pitchFamily="49" charset="0"/>
              </a:rPr>
              <a:t>cfi_endproc</a:t>
            </a:r>
            <a:endParaRPr lang="en-US" dirty="0">
              <a:solidFill>
                <a:schemeClr val="bg1">
                  <a:lumMod val="85000"/>
                </a:schemeClr>
              </a:solidFill>
              <a:effectLst/>
              <a:latin typeface="Consolas" panose="020B0609020204030204" pitchFamily="49" charset="0"/>
              <a:cs typeface="Consolas" panose="020B0609020204030204" pitchFamily="49" charset="0"/>
            </a:endParaRPr>
          </a:p>
        </p:txBody>
      </p:sp>
      <p:sp>
        <p:nvSpPr>
          <p:cNvPr id="16" name="Slide Number Placeholder 15">
            <a:extLst>
              <a:ext uri="{FF2B5EF4-FFF2-40B4-BE49-F238E27FC236}">
                <a16:creationId xmlns:a16="http://schemas.microsoft.com/office/drawing/2014/main" id="{6C329135-AE3D-BA23-DE06-05C8D054388D}"/>
              </a:ext>
            </a:extLst>
          </p:cNvPr>
          <p:cNvSpPr>
            <a:spLocks noGrp="1"/>
          </p:cNvSpPr>
          <p:nvPr>
            <p:ph type="sldNum" sz="quarter" idx="12"/>
          </p:nvPr>
        </p:nvSpPr>
        <p:spPr/>
        <p:txBody>
          <a:bodyPr/>
          <a:lstStyle/>
          <a:p>
            <a:fld id="{8908FB5B-1F60-994B-8E33-8E782B4CF041}" type="slidenum">
              <a:rPr lang="en-US" smtClean="0"/>
              <a:t>11</a:t>
            </a:fld>
            <a:endParaRPr lang="en-US"/>
          </a:p>
        </p:txBody>
      </p:sp>
    </p:spTree>
    <p:extLst>
      <p:ext uri="{BB962C8B-B14F-4D97-AF65-F5344CB8AC3E}">
        <p14:creationId xmlns:p14="http://schemas.microsoft.com/office/powerpoint/2010/main" val="563637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263D-569B-D8E3-51B1-866C02F58B36}"/>
              </a:ext>
            </a:extLst>
          </p:cNvPr>
          <p:cNvSpPr>
            <a:spLocks noGrp="1"/>
          </p:cNvSpPr>
          <p:nvPr>
            <p:ph type="title"/>
          </p:nvPr>
        </p:nvSpPr>
        <p:spPr/>
        <p:txBody>
          <a:bodyPr>
            <a:normAutofit fontScale="90000"/>
          </a:bodyPr>
          <a:lstStyle/>
          <a:p>
            <a:r>
              <a:rPr lang="en-US" dirty="0"/>
              <a:t>Object code can be disassembled into assembly using a disassembler (</a:t>
            </a:r>
            <a:r>
              <a:rPr lang="en-US" dirty="0" err="1">
                <a:latin typeface="Consolas" panose="020B0609020204030204" pitchFamily="49" charset="0"/>
                <a:cs typeface="Consolas" panose="020B0609020204030204" pitchFamily="49" charset="0"/>
              </a:rPr>
              <a:t>objdump</a:t>
            </a:r>
            <a:r>
              <a:rPr lang="en-US" dirty="0">
                <a:latin typeface="Consolas" panose="020B0609020204030204" pitchFamily="49" charset="0"/>
                <a:cs typeface="Consolas" panose="020B0609020204030204" pitchFamily="49" charset="0"/>
              </a:rPr>
              <a:t> –d</a:t>
            </a:r>
            <a:r>
              <a:rPr lang="en-US" dirty="0">
                <a:solidFill>
                  <a:schemeClr val="tx2"/>
                </a:solidFill>
                <a:latin typeface="+mn-lt"/>
                <a:cs typeface="Consolas" panose="020B0609020204030204" pitchFamily="49" charset="0"/>
              </a:rPr>
              <a:t> or </a:t>
            </a:r>
            <a:r>
              <a:rPr lang="en-US" dirty="0" err="1">
                <a:latin typeface="Consolas" panose="020B0609020204030204" pitchFamily="49" charset="0"/>
                <a:cs typeface="Consolas" panose="020B0609020204030204" pitchFamily="49" charset="0"/>
              </a:rPr>
              <a:t>gdb</a:t>
            </a:r>
            <a:r>
              <a:rPr lang="en-US" dirty="0"/>
              <a:t>).</a:t>
            </a:r>
          </a:p>
        </p:txBody>
      </p:sp>
      <p:sp>
        <p:nvSpPr>
          <p:cNvPr id="3" name="Content Placeholder 2">
            <a:extLst>
              <a:ext uri="{FF2B5EF4-FFF2-40B4-BE49-F238E27FC236}">
                <a16:creationId xmlns:a16="http://schemas.microsoft.com/office/drawing/2014/main" id="{99D9FE39-1BC0-7167-8758-007F95154F6D}"/>
              </a:ext>
            </a:extLst>
          </p:cNvPr>
          <p:cNvSpPr>
            <a:spLocks noGrp="1"/>
          </p:cNvSpPr>
          <p:nvPr>
            <p:ph idx="1"/>
          </p:nvPr>
        </p:nvSpPr>
        <p:spPr>
          <a:xfrm>
            <a:off x="838200" y="1964521"/>
            <a:ext cx="10515600" cy="4528354"/>
          </a:xfrm>
        </p:spPr>
        <p:txBody>
          <a:bodyPr>
            <a:normAutofit/>
          </a:bodyPr>
          <a:lstStyle/>
          <a:p>
            <a:pPr marL="0" indent="0">
              <a:buNone/>
            </a:pPr>
            <a:endParaRPr lang="en-US" dirty="0">
              <a:ea typeface="Menlo" panose="020B0609030804020204" pitchFamily="49" charset="0"/>
              <a:cs typeface="Menlo" panose="020B0609030804020204" pitchFamily="49" charset="0"/>
            </a:endParaRPr>
          </a:p>
          <a:p>
            <a:pPr marL="0" indent="0">
              <a:buNone/>
            </a:pPr>
            <a:endParaRPr lang="en-US" dirty="0">
              <a:ea typeface="Menlo" panose="020B0609030804020204" pitchFamily="49" charset="0"/>
              <a:cs typeface="Menlo" panose="020B0609030804020204" pitchFamily="49" charset="0"/>
            </a:endParaRPr>
          </a:p>
          <a:p>
            <a:pPr marL="0" indent="0">
              <a:buNone/>
            </a:pPr>
            <a:endParaRPr lang="en-US" dirty="0">
              <a:ea typeface="Menlo" panose="020B0609030804020204" pitchFamily="49" charset="0"/>
              <a:cs typeface="Menlo" panose="020B0609030804020204" pitchFamily="49" charset="0"/>
            </a:endParaRPr>
          </a:p>
          <a:p>
            <a:pPr marL="0" indent="0">
              <a:buNone/>
            </a:pPr>
            <a:endParaRPr lang="en-US" dirty="0">
              <a:ea typeface="Menlo" panose="020B0609030804020204" pitchFamily="49" charset="0"/>
              <a:cs typeface="Menlo" panose="020B0609030804020204" pitchFamily="49" charset="0"/>
            </a:endParaRPr>
          </a:p>
          <a:p>
            <a:pPr marL="0" indent="0">
              <a:buNone/>
            </a:pPr>
            <a:endParaRPr lang="en-US" dirty="0">
              <a:ea typeface="Menlo" panose="020B0609030804020204" pitchFamily="49" charset="0"/>
              <a:cs typeface="Menlo" panose="020B0609030804020204" pitchFamily="49" charset="0"/>
            </a:endParaRPr>
          </a:p>
          <a:p>
            <a:pPr marL="0" indent="0">
              <a:buNone/>
            </a:pPr>
            <a:endParaRPr lang="en-US" dirty="0">
              <a:ea typeface="Menlo" panose="020B0609030804020204" pitchFamily="49" charset="0"/>
              <a:cs typeface="Menlo" panose="020B0609030804020204" pitchFamily="49" charset="0"/>
            </a:endParaRPr>
          </a:p>
        </p:txBody>
      </p:sp>
      <p:sp>
        <p:nvSpPr>
          <p:cNvPr id="5" name="TextBox 4">
            <a:extLst>
              <a:ext uri="{FF2B5EF4-FFF2-40B4-BE49-F238E27FC236}">
                <a16:creationId xmlns:a16="http://schemas.microsoft.com/office/drawing/2014/main" id="{0CA88FFF-7688-0145-A09E-840B9104D6E9}"/>
              </a:ext>
            </a:extLst>
          </p:cNvPr>
          <p:cNvSpPr txBox="1"/>
          <p:nvPr/>
        </p:nvSpPr>
        <p:spPr>
          <a:xfrm>
            <a:off x="838200" y="1757745"/>
            <a:ext cx="9144964" cy="3600986"/>
          </a:xfrm>
          <a:prstGeom prst="rect">
            <a:avLst/>
          </a:prstGeom>
          <a:noFill/>
          <a:ln w="19050">
            <a:solidFill>
              <a:schemeClr val="tx1"/>
            </a:solidFill>
          </a:ln>
        </p:spPr>
        <p:txBody>
          <a:bodyPr wrap="square" lIns="274320" tIns="274320" rIns="274320" bIns="274320">
            <a:spAutoFit/>
          </a:bodyPr>
          <a:lstStyle/>
          <a:p>
            <a:r>
              <a:rPr lang="en-US" dirty="0">
                <a:solidFill>
                  <a:srgbClr val="000000"/>
                </a:solidFill>
                <a:effectLst/>
                <a:latin typeface="Menlo" panose="020B0609030804020204" pitchFamily="49" charset="0"/>
              </a:rPr>
              <a:t>&gt;&gt; </a:t>
            </a:r>
            <a:r>
              <a:rPr lang="en-US" dirty="0" err="1">
                <a:solidFill>
                  <a:srgbClr val="000000"/>
                </a:solidFill>
                <a:effectLst/>
                <a:latin typeface="Menlo" panose="020B0609030804020204" pitchFamily="49" charset="0"/>
              </a:rPr>
              <a:t>gdb</a:t>
            </a:r>
            <a:r>
              <a:rPr lang="en-US" dirty="0">
                <a:solidFill>
                  <a:srgbClr val="000000"/>
                </a:solidFill>
                <a:effectLst/>
                <a:latin typeface="Menlo" panose="020B0609030804020204" pitchFamily="49" charset="0"/>
              </a:rPr>
              <a:t> sum</a:t>
            </a:r>
          </a:p>
          <a:p>
            <a:r>
              <a:rPr lang="en-US" dirty="0">
                <a:solidFill>
                  <a:srgbClr val="000000"/>
                </a:solidFill>
                <a:effectLst/>
                <a:latin typeface="Menlo" panose="020B0609030804020204" pitchFamily="49" charset="0"/>
              </a:rPr>
              <a:t>(</a:t>
            </a:r>
            <a:r>
              <a:rPr lang="en-US" dirty="0" err="1">
                <a:solidFill>
                  <a:srgbClr val="000000"/>
                </a:solidFill>
                <a:effectLst/>
                <a:latin typeface="Menlo" panose="020B0609030804020204" pitchFamily="49" charset="0"/>
              </a:rPr>
              <a:t>gdb</a:t>
            </a:r>
            <a:r>
              <a:rPr lang="en-US" dirty="0">
                <a:solidFill>
                  <a:srgbClr val="000000"/>
                </a:solidFill>
                <a:effectLst/>
                <a:latin typeface="Menlo" panose="020B0609030804020204" pitchFamily="49" charset="0"/>
              </a:rPr>
              <a:t>) </a:t>
            </a:r>
            <a:r>
              <a:rPr lang="en-US" dirty="0" err="1">
                <a:solidFill>
                  <a:srgbClr val="000000"/>
                </a:solidFill>
                <a:effectLst/>
                <a:latin typeface="Menlo" panose="020B0609030804020204" pitchFamily="49" charset="0"/>
              </a:rPr>
              <a:t>disas</a:t>
            </a:r>
            <a:r>
              <a:rPr lang="en-US" dirty="0">
                <a:solidFill>
                  <a:srgbClr val="000000"/>
                </a:solidFill>
                <a:effectLst/>
                <a:latin typeface="Menlo" panose="020B0609030804020204" pitchFamily="49" charset="0"/>
              </a:rPr>
              <a:t> </a:t>
            </a:r>
            <a:r>
              <a:rPr lang="en-US" dirty="0" err="1">
                <a:solidFill>
                  <a:srgbClr val="000000"/>
                </a:solidFill>
                <a:effectLst/>
                <a:latin typeface="Menlo" panose="020B0609030804020204" pitchFamily="49" charset="0"/>
              </a:rPr>
              <a:t>sumstore</a:t>
            </a:r>
            <a:endParaRPr lang="en-US" dirty="0">
              <a:effectLst/>
              <a:latin typeface="Menlo" panose="020B0609030804020204" pitchFamily="49" charset="0"/>
            </a:endParaRPr>
          </a:p>
          <a:p>
            <a:r>
              <a:rPr lang="en-US" dirty="0">
                <a:effectLst/>
                <a:latin typeface="Menlo" panose="020B0609030804020204" pitchFamily="49" charset="0"/>
              </a:rPr>
              <a:t>Dump of assembler code for function </a:t>
            </a:r>
            <a:r>
              <a:rPr lang="en-US" dirty="0" err="1">
                <a:effectLst/>
                <a:latin typeface="Menlo" panose="020B0609030804020204" pitchFamily="49" charset="0"/>
              </a:rPr>
              <a:t>sumstore</a:t>
            </a:r>
            <a:r>
              <a:rPr lang="en-US" dirty="0">
                <a:effectLst/>
                <a:latin typeface="Menlo" panose="020B0609030804020204" pitchFamily="49" charset="0"/>
              </a:rPr>
              <a:t>:</a:t>
            </a:r>
          </a:p>
          <a:p>
            <a:r>
              <a:rPr lang="en-US" dirty="0">
                <a:effectLst/>
                <a:latin typeface="Menlo" panose="020B0609030804020204" pitchFamily="49" charset="0"/>
              </a:rPr>
              <a:t>   0x0000000000001144 &lt;+4&gt;:     push   %</a:t>
            </a:r>
            <a:r>
              <a:rPr lang="en-US" dirty="0" err="1">
                <a:effectLst/>
                <a:latin typeface="Menlo" panose="020B0609030804020204" pitchFamily="49" charset="0"/>
              </a:rPr>
              <a:t>rbp</a:t>
            </a:r>
            <a:endParaRPr lang="en-US" dirty="0">
              <a:effectLst/>
              <a:latin typeface="Menlo" panose="020B0609030804020204" pitchFamily="49" charset="0"/>
            </a:endParaRPr>
          </a:p>
          <a:p>
            <a:r>
              <a:rPr lang="en-US" dirty="0">
                <a:effectLst/>
                <a:latin typeface="Menlo" panose="020B0609030804020204" pitchFamily="49" charset="0"/>
              </a:rPr>
              <a:t>   0x0000000000001145 &lt;+5&gt;:     mov    %</a:t>
            </a:r>
            <a:r>
              <a:rPr lang="en-US" dirty="0" err="1">
                <a:effectLst/>
                <a:latin typeface="Menlo" panose="020B0609030804020204" pitchFamily="49" charset="0"/>
              </a:rPr>
              <a:t>rsp</a:t>
            </a:r>
            <a:r>
              <a:rPr lang="en-US" dirty="0">
                <a:effectLst/>
                <a:latin typeface="Menlo" panose="020B0609030804020204" pitchFamily="49" charset="0"/>
              </a:rPr>
              <a:t>,%</a:t>
            </a:r>
            <a:r>
              <a:rPr lang="en-US" dirty="0" err="1">
                <a:effectLst/>
                <a:latin typeface="Menlo" panose="020B0609030804020204" pitchFamily="49" charset="0"/>
              </a:rPr>
              <a:t>rbp</a:t>
            </a:r>
            <a:endParaRPr lang="en-US" dirty="0">
              <a:effectLst/>
              <a:latin typeface="Menlo" panose="020B0609030804020204" pitchFamily="49" charset="0"/>
            </a:endParaRPr>
          </a:p>
          <a:p>
            <a:r>
              <a:rPr lang="en-US" dirty="0">
                <a:effectLst/>
                <a:latin typeface="Menlo" panose="020B0609030804020204" pitchFamily="49" charset="0"/>
              </a:rPr>
              <a:t>   0x0000000000001148 &lt;+8&gt;:     sub    $0x28,%rsp</a:t>
            </a:r>
          </a:p>
          <a:p>
            <a:r>
              <a:rPr lang="en-US" dirty="0">
                <a:effectLst/>
                <a:latin typeface="Menlo" panose="020B0609030804020204" pitchFamily="49" charset="0"/>
              </a:rPr>
              <a:t>   0x000000000000114c &lt;+12&gt;:    mov    %rdi,-0x18(%</a:t>
            </a:r>
            <a:r>
              <a:rPr lang="en-US" dirty="0" err="1">
                <a:effectLst/>
                <a:latin typeface="Menlo" panose="020B0609030804020204" pitchFamily="49" charset="0"/>
              </a:rPr>
              <a:t>rbp</a:t>
            </a:r>
            <a:r>
              <a:rPr lang="en-US" dirty="0">
                <a:effectLst/>
                <a:latin typeface="Menlo" panose="020B0609030804020204" pitchFamily="49" charset="0"/>
              </a:rPr>
              <a:t>)</a:t>
            </a:r>
          </a:p>
          <a:p>
            <a:r>
              <a:rPr lang="en-US" dirty="0">
                <a:effectLst/>
                <a:latin typeface="Menlo" panose="020B0609030804020204" pitchFamily="49" charset="0"/>
              </a:rPr>
              <a:t>   0x0000000000001150 &lt;+16&gt;:    mov    %rsi,-0x20(%</a:t>
            </a:r>
            <a:r>
              <a:rPr lang="en-US" dirty="0" err="1">
                <a:effectLst/>
                <a:latin typeface="Menlo" panose="020B0609030804020204" pitchFamily="49" charset="0"/>
              </a:rPr>
              <a:t>rbp</a:t>
            </a:r>
            <a:r>
              <a:rPr lang="en-US" dirty="0">
                <a:effectLst/>
                <a:latin typeface="Menlo" panose="020B0609030804020204" pitchFamily="49" charset="0"/>
              </a:rPr>
              <a:t>)</a:t>
            </a:r>
          </a:p>
          <a:p>
            <a:r>
              <a:rPr lang="en-US" dirty="0">
                <a:effectLst/>
                <a:latin typeface="Menlo" panose="020B0609030804020204" pitchFamily="49" charset="0"/>
              </a:rPr>
              <a:t>   0x0000000000001154 &lt;+20&gt;:    mov    %rdx,-0x28(%</a:t>
            </a:r>
            <a:r>
              <a:rPr lang="en-US" dirty="0" err="1">
                <a:effectLst/>
                <a:latin typeface="Menlo" panose="020B0609030804020204" pitchFamily="49" charset="0"/>
              </a:rPr>
              <a:t>rbp</a:t>
            </a:r>
            <a:r>
              <a:rPr lang="en-US" dirty="0">
                <a:effectLst/>
                <a:latin typeface="Menlo" panose="020B0609030804020204" pitchFamily="49" charset="0"/>
              </a:rPr>
              <a:t>)</a:t>
            </a:r>
          </a:p>
          <a:p>
            <a:r>
              <a:rPr lang="en-US" dirty="0">
                <a:effectLst/>
                <a:latin typeface="Menlo" panose="020B0609030804020204" pitchFamily="49" charset="0"/>
              </a:rPr>
              <a:t>   0x0000000000001158 &lt;+24&gt;:    mov    -0x20(%</a:t>
            </a:r>
            <a:r>
              <a:rPr lang="en-US" dirty="0" err="1">
                <a:effectLst/>
                <a:latin typeface="Menlo" panose="020B0609030804020204" pitchFamily="49" charset="0"/>
              </a:rPr>
              <a:t>rbp</a:t>
            </a:r>
            <a:r>
              <a:rPr lang="en-US" dirty="0">
                <a:effectLst/>
                <a:latin typeface="Menlo" panose="020B0609030804020204" pitchFamily="49" charset="0"/>
              </a:rPr>
              <a:t>),%</a:t>
            </a:r>
            <a:r>
              <a:rPr lang="en-US" dirty="0" err="1">
                <a:effectLst/>
                <a:latin typeface="Menlo" panose="020B0609030804020204" pitchFamily="49" charset="0"/>
              </a:rPr>
              <a:t>rdx</a:t>
            </a:r>
            <a:endParaRPr lang="en-US" dirty="0">
              <a:effectLst/>
              <a:latin typeface="Menlo" panose="020B0609030804020204" pitchFamily="49" charset="0"/>
            </a:endParaRPr>
          </a:p>
          <a:p>
            <a:r>
              <a:rPr lang="en-US" dirty="0">
                <a:effectLst/>
                <a:latin typeface="Menlo" panose="020B0609030804020204" pitchFamily="49" charset="0"/>
              </a:rPr>
              <a:t>   0x000000000000115c &lt;+28&gt;:    mov    -0x18(%</a:t>
            </a:r>
            <a:r>
              <a:rPr lang="en-US" dirty="0" err="1">
                <a:effectLst/>
                <a:latin typeface="Menlo" panose="020B0609030804020204" pitchFamily="49" charset="0"/>
              </a:rPr>
              <a:t>rbp</a:t>
            </a:r>
            <a:r>
              <a:rPr lang="en-US" dirty="0">
                <a:effectLst/>
                <a:latin typeface="Menlo" panose="020B0609030804020204" pitchFamily="49" charset="0"/>
              </a:rPr>
              <a:t>),%</a:t>
            </a:r>
            <a:r>
              <a:rPr lang="en-US" dirty="0" err="1">
                <a:effectLst/>
                <a:latin typeface="Menlo" panose="020B0609030804020204" pitchFamily="49" charset="0"/>
              </a:rPr>
              <a:t>rax</a:t>
            </a:r>
            <a:endParaRPr lang="en-US" dirty="0">
              <a:effectLst/>
              <a:latin typeface="Menlo" panose="020B0609030804020204" pitchFamily="49" charset="0"/>
            </a:endParaRPr>
          </a:p>
        </p:txBody>
      </p:sp>
      <p:sp>
        <p:nvSpPr>
          <p:cNvPr id="6" name="Slide Number Placeholder 5">
            <a:extLst>
              <a:ext uri="{FF2B5EF4-FFF2-40B4-BE49-F238E27FC236}">
                <a16:creationId xmlns:a16="http://schemas.microsoft.com/office/drawing/2014/main" id="{CB2FF8B8-1093-5DF9-7D6C-F7CF310E45A9}"/>
              </a:ext>
            </a:extLst>
          </p:cNvPr>
          <p:cNvSpPr>
            <a:spLocks noGrp="1"/>
          </p:cNvSpPr>
          <p:nvPr>
            <p:ph type="sldNum" sz="quarter" idx="12"/>
          </p:nvPr>
        </p:nvSpPr>
        <p:spPr/>
        <p:txBody>
          <a:bodyPr/>
          <a:lstStyle/>
          <a:p>
            <a:fld id="{8908FB5B-1F60-994B-8E33-8E782B4CF041}" type="slidenum">
              <a:rPr lang="en-US" smtClean="0"/>
              <a:t>12</a:t>
            </a:fld>
            <a:endParaRPr lang="en-US"/>
          </a:p>
        </p:txBody>
      </p:sp>
    </p:spTree>
    <p:extLst>
      <p:ext uri="{BB962C8B-B14F-4D97-AF65-F5344CB8AC3E}">
        <p14:creationId xmlns:p14="http://schemas.microsoft.com/office/powerpoint/2010/main" val="2819619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5293-ADD0-1789-DC67-2BD286AC2EE3}"/>
              </a:ext>
            </a:extLst>
          </p:cNvPr>
          <p:cNvSpPr>
            <a:spLocks noGrp="1"/>
          </p:cNvSpPr>
          <p:nvPr>
            <p:ph type="title"/>
          </p:nvPr>
        </p:nvSpPr>
        <p:spPr/>
        <p:txBody>
          <a:bodyPr>
            <a:normAutofit fontScale="90000"/>
          </a:bodyPr>
          <a:lstStyle/>
          <a:p>
            <a:pPr marL="0" indent="0"/>
            <a:br>
              <a:rPr lang="en-US" dirty="0">
                <a:ea typeface="Menlo" panose="020B0609030804020204" pitchFamily="49" charset="0"/>
                <a:cs typeface="Menlo" panose="020B0609030804020204" pitchFamily="49" charset="0"/>
              </a:rPr>
            </a:br>
            <a:r>
              <a:rPr lang="en-US" sz="4000" dirty="0">
                <a:ea typeface="Menlo" panose="020B0609030804020204" pitchFamily="49" charset="0"/>
                <a:cs typeface="Menlo" panose="020B0609030804020204" pitchFamily="49" charset="0"/>
              </a:rPr>
              <a:t>On these slides you will sometimes see the “</a:t>
            </a:r>
            <a:r>
              <a:rPr lang="en-US" sz="4000" dirty="0" err="1">
                <a:ea typeface="Menlo" panose="020B0609030804020204" pitchFamily="49" charset="0"/>
                <a:cs typeface="Menlo" panose="020B0609030804020204" pitchFamily="49" charset="0"/>
              </a:rPr>
              <a:t>gcc</a:t>
            </a:r>
            <a:r>
              <a:rPr lang="en-US" sz="4000" dirty="0">
                <a:ea typeface="Menlo" panose="020B0609030804020204" pitchFamily="49" charset="0"/>
                <a:cs typeface="Menlo" panose="020B0609030804020204" pitchFamily="49" charset="0"/>
              </a:rPr>
              <a:t> compiled” version of assembly code and sometimes the “</a:t>
            </a:r>
            <a:r>
              <a:rPr lang="en-US" sz="4000" dirty="0" err="1">
                <a:ea typeface="Menlo" panose="020B0609030804020204" pitchFamily="49" charset="0"/>
                <a:cs typeface="Menlo" panose="020B0609030804020204" pitchFamily="49" charset="0"/>
              </a:rPr>
              <a:t>objump</a:t>
            </a:r>
            <a:r>
              <a:rPr lang="en-US" sz="4000" dirty="0">
                <a:ea typeface="Menlo" panose="020B0609030804020204" pitchFamily="49" charset="0"/>
                <a:cs typeface="Menlo" panose="020B0609030804020204" pitchFamily="49" charset="0"/>
              </a:rPr>
              <a:t>” version of assembly code. (Some points are easier to illustrate with one rather than the other.)</a:t>
            </a:r>
            <a:endParaRPr lang="en-US" sz="4000" dirty="0"/>
          </a:p>
        </p:txBody>
      </p:sp>
      <p:sp>
        <p:nvSpPr>
          <p:cNvPr id="4" name="Slide Number Placeholder 3">
            <a:extLst>
              <a:ext uri="{FF2B5EF4-FFF2-40B4-BE49-F238E27FC236}">
                <a16:creationId xmlns:a16="http://schemas.microsoft.com/office/drawing/2014/main" id="{7BFDA0A6-9ADE-2A19-C3FB-AF77317487E5}"/>
              </a:ext>
            </a:extLst>
          </p:cNvPr>
          <p:cNvSpPr>
            <a:spLocks noGrp="1"/>
          </p:cNvSpPr>
          <p:nvPr>
            <p:ph type="sldNum" sz="quarter" idx="12"/>
          </p:nvPr>
        </p:nvSpPr>
        <p:spPr/>
        <p:txBody>
          <a:bodyPr/>
          <a:lstStyle/>
          <a:p>
            <a:fld id="{8908FB5B-1F60-994B-8E33-8E782B4CF041}" type="slidenum">
              <a:rPr lang="en-US" smtClean="0"/>
              <a:t>13</a:t>
            </a:fld>
            <a:endParaRPr lang="en-US"/>
          </a:p>
        </p:txBody>
      </p:sp>
    </p:spTree>
    <p:extLst>
      <p:ext uri="{BB962C8B-B14F-4D97-AF65-F5344CB8AC3E}">
        <p14:creationId xmlns:p14="http://schemas.microsoft.com/office/powerpoint/2010/main" val="2210870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92D85-A4F4-6DFB-820A-1031444E044B}"/>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03E09FD4-33DA-9869-B0DF-5CC6BD423150}"/>
              </a:ext>
            </a:extLst>
          </p:cNvPr>
          <p:cNvSpPr/>
          <p:nvPr/>
        </p:nvSpPr>
        <p:spPr>
          <a:xfrm>
            <a:off x="3464596" y="4115194"/>
            <a:ext cx="7080034" cy="203132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C7378E-9644-1D71-D4FE-3215E93357B5}"/>
              </a:ext>
            </a:extLst>
          </p:cNvPr>
          <p:cNvSpPr/>
          <p:nvPr/>
        </p:nvSpPr>
        <p:spPr>
          <a:xfrm>
            <a:off x="3464597" y="1714103"/>
            <a:ext cx="7080030" cy="2031323"/>
          </a:xfrm>
          <a:prstGeom prst="rect">
            <a:avLst/>
          </a:prstGeom>
          <a:solidFill>
            <a:srgbClr val="FDF6E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F947060-9A61-33CB-D2FF-4ACDA30FDDF8}"/>
              </a:ext>
            </a:extLst>
          </p:cNvPr>
          <p:cNvSpPr txBox="1"/>
          <p:nvPr/>
        </p:nvSpPr>
        <p:spPr>
          <a:xfrm>
            <a:off x="3153292" y="1714102"/>
            <a:ext cx="311304" cy="2031325"/>
          </a:xfrm>
          <a:prstGeom prst="rect">
            <a:avLst/>
          </a:prstGeom>
          <a:solidFill>
            <a:schemeClr val="bg1">
              <a:lumMod val="95000"/>
            </a:schemeClr>
          </a:solidFill>
          <a:ln w="19050">
            <a:solidFill>
              <a:schemeClr val="tx1"/>
            </a:solidFill>
          </a:ln>
        </p:spPr>
        <p:txBody>
          <a:bodyPr wrap="none"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p:txBody>
      </p:sp>
      <p:sp>
        <p:nvSpPr>
          <p:cNvPr id="2" name="Title 1">
            <a:extLst>
              <a:ext uri="{FF2B5EF4-FFF2-40B4-BE49-F238E27FC236}">
                <a16:creationId xmlns:a16="http://schemas.microsoft.com/office/drawing/2014/main" id="{EA78EB26-3268-FBDC-28C6-073FADBCFDEC}"/>
              </a:ext>
            </a:extLst>
          </p:cNvPr>
          <p:cNvSpPr>
            <a:spLocks noGrp="1"/>
          </p:cNvSpPr>
          <p:nvPr>
            <p:ph type="title"/>
          </p:nvPr>
        </p:nvSpPr>
        <p:spPr/>
        <p:txBody>
          <a:bodyPr>
            <a:normAutofit/>
          </a:bodyPr>
          <a:lstStyle/>
          <a:p>
            <a:r>
              <a:rPr lang="en-US" dirty="0"/>
              <a:t>Let’s examine the translation of C to x86-64:</a:t>
            </a:r>
          </a:p>
        </p:txBody>
      </p:sp>
      <p:sp>
        <p:nvSpPr>
          <p:cNvPr id="6" name="TextBox 5">
            <a:extLst>
              <a:ext uri="{FF2B5EF4-FFF2-40B4-BE49-F238E27FC236}">
                <a16:creationId xmlns:a16="http://schemas.microsoft.com/office/drawing/2014/main" id="{268E9EF4-723C-7A66-6168-B91650F495A8}"/>
              </a:ext>
            </a:extLst>
          </p:cNvPr>
          <p:cNvSpPr txBox="1"/>
          <p:nvPr/>
        </p:nvSpPr>
        <p:spPr>
          <a:xfrm>
            <a:off x="3615068" y="1714101"/>
            <a:ext cx="6929559" cy="2031325"/>
          </a:xfrm>
          <a:prstGeom prst="rect">
            <a:avLst/>
          </a:prstGeom>
          <a:noFill/>
        </p:spPr>
        <p:txBody>
          <a:bodyPr wrap="square" rtlCol="0">
            <a:spAutoFit/>
          </a:bodyPr>
          <a:lstStyle/>
          <a:p>
            <a:pPr>
              <a:tabLst>
                <a:tab pos="457195" algn="l"/>
                <a:tab pos="1485886" algn="l"/>
              </a:tabLst>
            </a:pPr>
            <a:r>
              <a:rPr lang="en-US" b="1" i="0" dirty="0">
                <a:effectLst/>
                <a:latin typeface="Consolas" panose="020B0609020204030204" pitchFamily="49" charset="0"/>
                <a:ea typeface="Menlo" panose="020B0609030804020204" pitchFamily="49" charset="0"/>
                <a:cs typeface="Consolas" panose="020B0609020204030204" pitchFamily="49" charset="0"/>
              </a:rPr>
              <a:t>long</a:t>
            </a:r>
            <a:r>
              <a:rPr lang="en-US" b="0" i="0" dirty="0">
                <a:effectLst/>
                <a:latin typeface="Consolas" panose="020B0609020204030204" pitchFamily="49" charset="0"/>
                <a:ea typeface="Menlo" panose="020B0609030804020204" pitchFamily="49" charset="0"/>
                <a:cs typeface="Consolas" panose="020B0609020204030204" pitchFamily="49" charset="0"/>
              </a:rPr>
              <a:t> plus(</a:t>
            </a:r>
            <a:r>
              <a:rPr lang="en-US" b="1" i="0" dirty="0">
                <a:effectLst/>
                <a:latin typeface="Consolas" panose="020B0609020204030204" pitchFamily="49" charset="0"/>
                <a:ea typeface="Menlo" panose="020B0609030804020204" pitchFamily="49" charset="0"/>
                <a:cs typeface="Consolas" panose="020B0609020204030204" pitchFamily="49" charset="0"/>
              </a:rPr>
              <a:t>long</a:t>
            </a:r>
            <a:r>
              <a:rPr lang="en-US" b="0" i="0" dirty="0">
                <a:effectLst/>
                <a:latin typeface="Consolas" panose="020B0609020204030204" pitchFamily="49" charset="0"/>
                <a:ea typeface="Menlo" panose="020B0609030804020204" pitchFamily="49" charset="0"/>
                <a:cs typeface="Consolas" panose="020B0609020204030204" pitchFamily="49" charset="0"/>
              </a:rPr>
              <a:t> x, </a:t>
            </a:r>
            <a:r>
              <a:rPr lang="en-US" b="1" i="0" dirty="0">
                <a:effectLst/>
                <a:latin typeface="Consolas" panose="020B0609020204030204" pitchFamily="49" charset="0"/>
                <a:ea typeface="Menlo" panose="020B0609030804020204" pitchFamily="49" charset="0"/>
                <a:cs typeface="Consolas" panose="020B0609020204030204" pitchFamily="49" charset="0"/>
              </a:rPr>
              <a:t>long</a:t>
            </a:r>
            <a:r>
              <a:rPr lang="en-US" b="0" i="0" dirty="0">
                <a:effectLst/>
                <a:latin typeface="Consolas" panose="020B0609020204030204" pitchFamily="49" charset="0"/>
                <a:ea typeface="Menlo" panose="020B0609030804020204" pitchFamily="49" charset="0"/>
                <a:cs typeface="Consolas" panose="020B0609020204030204" pitchFamily="49" charset="0"/>
              </a:rPr>
              <a:t> y); </a:t>
            </a:r>
          </a:p>
          <a:p>
            <a:pPr>
              <a:tabLst>
                <a:tab pos="457195" algn="l"/>
                <a:tab pos="1485886" algn="l"/>
              </a:tabLst>
            </a:pPr>
            <a:endParaRPr lang="en-US" dirty="0">
              <a:latin typeface="Consolas" panose="020B0609020204030204" pitchFamily="49" charset="0"/>
              <a:ea typeface="Menlo" panose="020B0609030804020204" pitchFamily="49" charset="0"/>
              <a:cs typeface="Consolas" panose="020B0609020204030204" pitchFamily="49" charset="0"/>
            </a:endParaRPr>
          </a:p>
          <a:p>
            <a:pPr>
              <a:tabLst>
                <a:tab pos="457195" algn="l"/>
                <a:tab pos="1485886" algn="l"/>
              </a:tabLst>
            </a:pPr>
            <a:r>
              <a:rPr lang="en-US" b="1" i="0" dirty="0">
                <a:effectLst/>
                <a:latin typeface="Consolas" panose="020B0609020204030204" pitchFamily="49" charset="0"/>
                <a:ea typeface="Menlo" panose="020B0609030804020204" pitchFamily="49" charset="0"/>
                <a:cs typeface="Consolas" panose="020B0609020204030204" pitchFamily="49" charset="0"/>
              </a:rPr>
              <a:t>void</a:t>
            </a:r>
            <a:r>
              <a:rPr lang="en-US" b="0" i="0" dirty="0">
                <a:effectLst/>
                <a:latin typeface="Consolas" panose="020B0609020204030204" pitchFamily="49" charset="0"/>
                <a:ea typeface="Menlo" panose="020B0609030804020204" pitchFamily="49" charset="0"/>
                <a:cs typeface="Consolas" panose="020B0609020204030204" pitchFamily="49" charset="0"/>
              </a:rPr>
              <a:t> </a:t>
            </a:r>
            <a:r>
              <a:rPr lang="en-US" b="0" i="0" dirty="0" err="1">
                <a:effectLst/>
                <a:latin typeface="Consolas" panose="020B0609020204030204" pitchFamily="49" charset="0"/>
                <a:ea typeface="Menlo" panose="020B0609030804020204" pitchFamily="49" charset="0"/>
                <a:cs typeface="Consolas" panose="020B0609020204030204" pitchFamily="49" charset="0"/>
              </a:rPr>
              <a:t>sumstore</a:t>
            </a:r>
            <a:r>
              <a:rPr lang="en-US" b="0" i="0" dirty="0">
                <a:effectLst/>
                <a:latin typeface="Consolas" panose="020B0609020204030204" pitchFamily="49" charset="0"/>
                <a:ea typeface="Menlo" panose="020B0609030804020204" pitchFamily="49" charset="0"/>
                <a:cs typeface="Consolas" panose="020B0609020204030204" pitchFamily="49" charset="0"/>
              </a:rPr>
              <a:t>(</a:t>
            </a:r>
            <a:r>
              <a:rPr lang="en-US" b="1" i="0" dirty="0">
                <a:effectLst/>
                <a:latin typeface="Consolas" panose="020B0609020204030204" pitchFamily="49" charset="0"/>
                <a:ea typeface="Menlo" panose="020B0609030804020204" pitchFamily="49" charset="0"/>
                <a:cs typeface="Consolas" panose="020B0609020204030204" pitchFamily="49" charset="0"/>
              </a:rPr>
              <a:t>long</a:t>
            </a:r>
            <a:r>
              <a:rPr lang="en-US" b="0" i="0" dirty="0">
                <a:effectLst/>
                <a:latin typeface="Consolas" panose="020B0609020204030204" pitchFamily="49" charset="0"/>
                <a:ea typeface="Menlo" panose="020B0609030804020204" pitchFamily="49" charset="0"/>
                <a:cs typeface="Consolas" panose="020B0609020204030204" pitchFamily="49" charset="0"/>
              </a:rPr>
              <a:t> x, </a:t>
            </a:r>
            <a:r>
              <a:rPr lang="en-US" b="1" i="0" dirty="0">
                <a:effectLst/>
                <a:latin typeface="Consolas" panose="020B0609020204030204" pitchFamily="49" charset="0"/>
                <a:ea typeface="Menlo" panose="020B0609030804020204" pitchFamily="49" charset="0"/>
                <a:cs typeface="Consolas" panose="020B0609020204030204" pitchFamily="49" charset="0"/>
              </a:rPr>
              <a:t>long</a:t>
            </a:r>
            <a:r>
              <a:rPr lang="en-US" b="0" i="0" dirty="0">
                <a:effectLst/>
                <a:latin typeface="Consolas" panose="020B0609020204030204" pitchFamily="49" charset="0"/>
                <a:ea typeface="Menlo" panose="020B0609030804020204" pitchFamily="49" charset="0"/>
                <a:cs typeface="Consolas" panose="020B0609020204030204" pitchFamily="49" charset="0"/>
              </a:rPr>
              <a:t> y, </a:t>
            </a:r>
            <a:r>
              <a:rPr lang="en-US" b="1" i="0" dirty="0">
                <a:effectLst/>
                <a:latin typeface="Consolas" panose="020B0609020204030204" pitchFamily="49" charset="0"/>
                <a:ea typeface="Menlo" panose="020B0609030804020204" pitchFamily="49" charset="0"/>
                <a:cs typeface="Consolas" panose="020B0609020204030204" pitchFamily="49" charset="0"/>
              </a:rPr>
              <a:t>long</a:t>
            </a:r>
            <a:r>
              <a:rPr lang="en-US" b="0" i="0" dirty="0">
                <a:effectLst/>
                <a:latin typeface="Consolas" panose="020B0609020204030204" pitchFamily="49" charset="0"/>
                <a:ea typeface="Menlo" panose="020B0609030804020204" pitchFamily="49" charset="0"/>
                <a:cs typeface="Consolas" panose="020B0609020204030204" pitchFamily="49" charset="0"/>
              </a:rPr>
              <a:t> *</a:t>
            </a:r>
            <a:r>
              <a:rPr lang="en-US" b="0" i="0" dirty="0" err="1">
                <a:effectLst/>
                <a:latin typeface="Consolas" panose="020B0609020204030204" pitchFamily="49" charset="0"/>
                <a:ea typeface="Menlo" panose="020B0609030804020204" pitchFamily="49" charset="0"/>
                <a:cs typeface="Consolas" panose="020B0609020204030204" pitchFamily="49" charset="0"/>
              </a:rPr>
              <a:t>dest</a:t>
            </a:r>
            <a:r>
              <a:rPr lang="en-US" b="0" i="0" dirty="0">
                <a:effectLst/>
                <a:latin typeface="Consolas" panose="020B0609020204030204" pitchFamily="49" charset="0"/>
                <a:ea typeface="Menlo" panose="020B0609030804020204" pitchFamily="49" charset="0"/>
                <a:cs typeface="Consolas" panose="020B0609020204030204" pitchFamily="49" charset="0"/>
              </a:rPr>
              <a:t>) </a:t>
            </a:r>
          </a:p>
          <a:p>
            <a:pPr>
              <a:tabLst>
                <a:tab pos="457195" algn="l"/>
                <a:tab pos="1485886" algn="l"/>
              </a:tabLst>
            </a:pPr>
            <a:r>
              <a:rPr lang="en-US" b="0" i="0" dirty="0">
                <a:effectLst/>
                <a:latin typeface="Consolas" panose="020B0609020204030204" pitchFamily="49" charset="0"/>
                <a:ea typeface="Menlo" panose="020B0609030804020204" pitchFamily="49" charset="0"/>
                <a:cs typeface="Consolas" panose="020B0609020204030204" pitchFamily="49" charset="0"/>
              </a:rPr>
              <a:t>{ </a:t>
            </a:r>
          </a:p>
          <a:p>
            <a:pPr>
              <a:tabLst>
                <a:tab pos="457195" algn="l"/>
                <a:tab pos="1485886" algn="l"/>
              </a:tabLst>
            </a:pPr>
            <a:r>
              <a:rPr lang="en-US" dirty="0">
                <a:latin typeface="Consolas" panose="020B0609020204030204" pitchFamily="49" charset="0"/>
                <a:ea typeface="Menlo" panose="020B0609030804020204" pitchFamily="49" charset="0"/>
                <a:cs typeface="Consolas" panose="020B0609020204030204" pitchFamily="49" charset="0"/>
              </a:rPr>
              <a:t>	</a:t>
            </a:r>
            <a:r>
              <a:rPr lang="en-US" b="1" i="0" dirty="0">
                <a:effectLst/>
                <a:latin typeface="Consolas" panose="020B0609020204030204" pitchFamily="49" charset="0"/>
                <a:ea typeface="Menlo" panose="020B0609030804020204" pitchFamily="49" charset="0"/>
                <a:cs typeface="Consolas" panose="020B0609020204030204" pitchFamily="49" charset="0"/>
              </a:rPr>
              <a:t>long</a:t>
            </a:r>
            <a:r>
              <a:rPr lang="en-US" b="0" i="0" dirty="0">
                <a:effectLst/>
                <a:latin typeface="Consolas" panose="020B0609020204030204" pitchFamily="49" charset="0"/>
                <a:ea typeface="Menlo" panose="020B0609030804020204" pitchFamily="49" charset="0"/>
                <a:cs typeface="Consolas" panose="020B0609020204030204" pitchFamily="49" charset="0"/>
              </a:rPr>
              <a:t> t = plus(x, y); </a:t>
            </a:r>
          </a:p>
          <a:p>
            <a:pPr>
              <a:tabLst>
                <a:tab pos="457195" algn="l"/>
                <a:tab pos="1485886" algn="l"/>
              </a:tabLst>
            </a:pPr>
            <a:r>
              <a:rPr lang="en-US" b="0" i="0" dirty="0">
                <a:effectLst/>
                <a:latin typeface="Consolas" panose="020B0609020204030204" pitchFamily="49" charset="0"/>
                <a:ea typeface="Menlo" panose="020B0609030804020204" pitchFamily="49" charset="0"/>
                <a:cs typeface="Consolas" panose="020B0609020204030204" pitchFamily="49" charset="0"/>
              </a:rPr>
              <a:t>	*</a:t>
            </a:r>
            <a:r>
              <a:rPr lang="en-US" b="0" i="0" dirty="0" err="1">
                <a:effectLst/>
                <a:latin typeface="Consolas" panose="020B0609020204030204" pitchFamily="49" charset="0"/>
                <a:ea typeface="Menlo" panose="020B0609030804020204" pitchFamily="49" charset="0"/>
                <a:cs typeface="Consolas" panose="020B0609020204030204" pitchFamily="49" charset="0"/>
              </a:rPr>
              <a:t>dest</a:t>
            </a:r>
            <a:r>
              <a:rPr lang="en-US" b="0" i="0" dirty="0">
                <a:effectLst/>
                <a:latin typeface="Consolas" panose="020B0609020204030204" pitchFamily="49" charset="0"/>
                <a:ea typeface="Menlo" panose="020B0609030804020204" pitchFamily="49" charset="0"/>
                <a:cs typeface="Consolas" panose="020B0609020204030204" pitchFamily="49" charset="0"/>
              </a:rPr>
              <a:t> = t; </a:t>
            </a:r>
          </a:p>
          <a:p>
            <a:pPr>
              <a:tabLst>
                <a:tab pos="457195" algn="l"/>
                <a:tab pos="1485886" algn="l"/>
              </a:tabLst>
            </a:pPr>
            <a:r>
              <a:rPr lang="en-US" b="0" i="0" dirty="0">
                <a:effectLst/>
                <a:latin typeface="Consolas" panose="020B0609020204030204" pitchFamily="49" charset="0"/>
                <a:ea typeface="Menlo" panose="020B0609030804020204" pitchFamily="49" charset="0"/>
                <a:cs typeface="Consolas" panose="020B0609020204030204" pitchFamily="49" charset="0"/>
              </a:rPr>
              <a:t>}</a:t>
            </a:r>
            <a:endParaRPr lang="en-US" dirty="0">
              <a:latin typeface="Consolas" panose="020B0609020204030204" pitchFamily="49" charset="0"/>
              <a:ea typeface="Menlo" panose="020B0609030804020204" pitchFamily="49" charset="0"/>
              <a:cs typeface="Consolas" panose="020B0609020204030204" pitchFamily="49" charset="0"/>
            </a:endParaRPr>
          </a:p>
        </p:txBody>
      </p:sp>
      <p:sp>
        <p:nvSpPr>
          <p:cNvPr id="15" name="TextBox 14">
            <a:extLst>
              <a:ext uri="{FF2B5EF4-FFF2-40B4-BE49-F238E27FC236}">
                <a16:creationId xmlns:a16="http://schemas.microsoft.com/office/drawing/2014/main" id="{15A53698-8970-8EB5-EDAF-1B779DF1F4AA}"/>
              </a:ext>
            </a:extLst>
          </p:cNvPr>
          <p:cNvSpPr txBox="1"/>
          <p:nvPr/>
        </p:nvSpPr>
        <p:spPr>
          <a:xfrm>
            <a:off x="3153293" y="4115194"/>
            <a:ext cx="311303" cy="2031325"/>
          </a:xfrm>
          <a:prstGeom prst="rect">
            <a:avLst/>
          </a:prstGeom>
          <a:solidFill>
            <a:schemeClr val="bg1">
              <a:lumMod val="95000"/>
            </a:schemeClr>
          </a:solidFill>
          <a:ln w="19050">
            <a:solidFill>
              <a:schemeClr val="tx1"/>
            </a:solidFill>
          </a:ln>
        </p:spPr>
        <p:txBody>
          <a:bodyPr wrap="none"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p:txBody>
      </p:sp>
      <p:sp>
        <p:nvSpPr>
          <p:cNvPr id="16" name="TextBox 15">
            <a:extLst>
              <a:ext uri="{FF2B5EF4-FFF2-40B4-BE49-F238E27FC236}">
                <a16:creationId xmlns:a16="http://schemas.microsoft.com/office/drawing/2014/main" id="{DA298D00-3D2E-E0CB-ECEA-DA77B9A0B595}"/>
              </a:ext>
            </a:extLst>
          </p:cNvPr>
          <p:cNvSpPr txBox="1"/>
          <p:nvPr/>
        </p:nvSpPr>
        <p:spPr>
          <a:xfrm>
            <a:off x="3615069" y="4115193"/>
            <a:ext cx="6929560" cy="2031325"/>
          </a:xfrm>
          <a:prstGeom prst="rect">
            <a:avLst/>
          </a:prstGeom>
          <a:noFill/>
        </p:spPr>
        <p:txBody>
          <a:bodyPr wrap="square" rtlCol="0">
            <a:spAutoFit/>
          </a:bodyPr>
          <a:lstStyle/>
          <a:p>
            <a:r>
              <a:rPr lang="en-US" dirty="0">
                <a:solidFill>
                  <a:srgbClr val="000000"/>
                </a:solidFill>
                <a:effectLst/>
                <a:latin typeface="Consolas" panose="020B0609020204030204" pitchFamily="49" charset="0"/>
                <a:cs typeface="Consolas" panose="020B0609020204030204" pitchFamily="49" charset="0"/>
              </a:rPr>
              <a:t>0000000000001133 &lt;</a:t>
            </a:r>
            <a:r>
              <a:rPr lang="en-US" b="1" dirty="0" err="1">
                <a:solidFill>
                  <a:srgbClr val="000000"/>
                </a:solidFill>
                <a:effectLst/>
                <a:latin typeface="Consolas" panose="020B0609020204030204" pitchFamily="49" charset="0"/>
                <a:cs typeface="Consolas" panose="020B0609020204030204" pitchFamily="49" charset="0"/>
              </a:rPr>
              <a:t>sumstore</a:t>
            </a:r>
            <a:r>
              <a:rPr lang="en-US" dirty="0">
                <a:solidFill>
                  <a:srgbClr val="000000"/>
                </a:solidFill>
                <a:effectLst/>
                <a:latin typeface="Consolas" panose="020B0609020204030204" pitchFamily="49" charset="0"/>
                <a:cs typeface="Consolas" panose="020B0609020204030204" pitchFamily="49" charset="0"/>
              </a:rPr>
              <a:t>&gt;:</a:t>
            </a:r>
          </a:p>
          <a:p>
            <a:r>
              <a:rPr lang="en-US" dirty="0">
                <a:solidFill>
                  <a:srgbClr val="000000"/>
                </a:solidFill>
                <a:effectLst/>
                <a:latin typeface="Consolas" panose="020B0609020204030204" pitchFamily="49" charset="0"/>
                <a:cs typeface="Consolas" panose="020B0609020204030204" pitchFamily="49" charset="0"/>
              </a:rPr>
              <a:t>    1137:   53                </a:t>
            </a:r>
            <a:r>
              <a:rPr lang="en-US" b="1" dirty="0">
                <a:solidFill>
                  <a:srgbClr val="000000"/>
                </a:solidFill>
                <a:effectLst/>
                <a:latin typeface="Consolas" panose="020B0609020204030204" pitchFamily="49" charset="0"/>
                <a:cs typeface="Consolas" panose="020B0609020204030204" pitchFamily="49" charset="0"/>
              </a:rPr>
              <a:t>push</a:t>
            </a:r>
            <a:r>
              <a:rPr lang="en-US" dirty="0">
                <a:solidFill>
                  <a:srgbClr val="000000"/>
                </a:solidFill>
                <a:effectLst/>
                <a:latin typeface="Consolas" panose="020B0609020204030204" pitchFamily="49" charset="0"/>
                <a:cs typeface="Consolas" panose="020B0609020204030204" pitchFamily="49" charset="0"/>
              </a:rPr>
              <a:t>   %</a:t>
            </a:r>
            <a:r>
              <a:rPr lang="en-US" dirty="0" err="1">
                <a:solidFill>
                  <a:srgbClr val="000000"/>
                </a:solidFill>
                <a:effectLst/>
                <a:latin typeface="Consolas" panose="020B0609020204030204" pitchFamily="49" charset="0"/>
                <a:cs typeface="Consolas" panose="020B0609020204030204" pitchFamily="49" charset="0"/>
              </a:rPr>
              <a:t>rbx</a:t>
            </a:r>
            <a:endParaRPr lang="en-US" dirty="0">
              <a:solidFill>
                <a:srgbClr val="000000"/>
              </a:solidFill>
              <a:effectLst/>
              <a:latin typeface="Consolas" panose="020B0609020204030204" pitchFamily="49" charset="0"/>
              <a:cs typeface="Consolas" panose="020B0609020204030204" pitchFamily="49" charset="0"/>
            </a:endParaRPr>
          </a:p>
          <a:p>
            <a:r>
              <a:rPr lang="en-US" dirty="0">
                <a:solidFill>
                  <a:srgbClr val="000000"/>
                </a:solidFill>
                <a:effectLst/>
                <a:latin typeface="Consolas" panose="020B0609020204030204" pitchFamily="49" charset="0"/>
                <a:cs typeface="Consolas" panose="020B0609020204030204" pitchFamily="49" charset="0"/>
              </a:rPr>
              <a:t>    1138:   48 89 d3          </a:t>
            </a:r>
            <a:r>
              <a:rPr lang="en-US" b="1" dirty="0">
                <a:solidFill>
                  <a:srgbClr val="000000"/>
                </a:solidFill>
                <a:effectLst/>
                <a:latin typeface="Consolas" panose="020B0609020204030204" pitchFamily="49" charset="0"/>
                <a:cs typeface="Consolas" panose="020B0609020204030204" pitchFamily="49" charset="0"/>
              </a:rPr>
              <a:t>mov</a:t>
            </a:r>
            <a:r>
              <a:rPr lang="en-US" dirty="0">
                <a:solidFill>
                  <a:srgbClr val="000000"/>
                </a:solidFill>
                <a:effectLst/>
                <a:latin typeface="Consolas" panose="020B0609020204030204" pitchFamily="49" charset="0"/>
                <a:cs typeface="Consolas" panose="020B0609020204030204" pitchFamily="49" charset="0"/>
              </a:rPr>
              <a:t>    %</a:t>
            </a:r>
            <a:r>
              <a:rPr lang="en-US" dirty="0" err="1">
                <a:solidFill>
                  <a:srgbClr val="000000"/>
                </a:solidFill>
                <a:effectLst/>
                <a:latin typeface="Consolas" panose="020B0609020204030204" pitchFamily="49" charset="0"/>
                <a:cs typeface="Consolas" panose="020B0609020204030204" pitchFamily="49" charset="0"/>
              </a:rPr>
              <a:t>rdx</a:t>
            </a:r>
            <a:r>
              <a:rPr lang="en-US" dirty="0">
                <a:solidFill>
                  <a:srgbClr val="000000"/>
                </a:solidFill>
                <a:effectLst/>
                <a:latin typeface="Consolas" panose="020B0609020204030204" pitchFamily="49" charset="0"/>
                <a:cs typeface="Consolas" panose="020B0609020204030204" pitchFamily="49" charset="0"/>
              </a:rPr>
              <a:t>,%</a:t>
            </a:r>
            <a:r>
              <a:rPr lang="en-US" dirty="0" err="1">
                <a:solidFill>
                  <a:srgbClr val="000000"/>
                </a:solidFill>
                <a:effectLst/>
                <a:latin typeface="Consolas" panose="020B0609020204030204" pitchFamily="49" charset="0"/>
                <a:cs typeface="Consolas" panose="020B0609020204030204" pitchFamily="49" charset="0"/>
              </a:rPr>
              <a:t>rbx</a:t>
            </a:r>
            <a:endParaRPr lang="en-US" dirty="0">
              <a:solidFill>
                <a:srgbClr val="000000"/>
              </a:solidFill>
              <a:effectLst/>
              <a:latin typeface="Consolas" panose="020B0609020204030204" pitchFamily="49" charset="0"/>
              <a:cs typeface="Consolas" panose="020B0609020204030204" pitchFamily="49" charset="0"/>
            </a:endParaRPr>
          </a:p>
          <a:p>
            <a:r>
              <a:rPr lang="en-US" dirty="0">
                <a:solidFill>
                  <a:srgbClr val="000000"/>
                </a:solidFill>
                <a:effectLst/>
                <a:latin typeface="Consolas" panose="020B0609020204030204" pitchFamily="49" charset="0"/>
                <a:cs typeface="Consolas" panose="020B0609020204030204" pitchFamily="49" charset="0"/>
              </a:rPr>
              <a:t>    113b:   e8 e9 ff ff ff    </a:t>
            </a:r>
            <a:r>
              <a:rPr lang="en-US" b="1" dirty="0">
                <a:solidFill>
                  <a:srgbClr val="000000"/>
                </a:solidFill>
                <a:effectLst/>
                <a:latin typeface="Consolas" panose="020B0609020204030204" pitchFamily="49" charset="0"/>
                <a:cs typeface="Consolas" panose="020B0609020204030204" pitchFamily="49" charset="0"/>
              </a:rPr>
              <a:t>call</a:t>
            </a:r>
            <a:r>
              <a:rPr lang="en-US" dirty="0">
                <a:solidFill>
                  <a:srgbClr val="000000"/>
                </a:solidFill>
                <a:effectLst/>
                <a:latin typeface="Consolas" panose="020B0609020204030204" pitchFamily="49" charset="0"/>
                <a:cs typeface="Consolas" panose="020B0609020204030204" pitchFamily="49" charset="0"/>
              </a:rPr>
              <a:t>   1129 &lt;plus&gt;</a:t>
            </a:r>
          </a:p>
          <a:p>
            <a:r>
              <a:rPr lang="en-US" dirty="0">
                <a:solidFill>
                  <a:srgbClr val="000000"/>
                </a:solidFill>
                <a:effectLst/>
                <a:latin typeface="Consolas" panose="020B0609020204030204" pitchFamily="49" charset="0"/>
                <a:cs typeface="Consolas" panose="020B0609020204030204" pitchFamily="49" charset="0"/>
              </a:rPr>
              <a:t>    1140:   48 89 03          </a:t>
            </a:r>
            <a:r>
              <a:rPr lang="en-US" b="1" dirty="0">
                <a:solidFill>
                  <a:srgbClr val="000000"/>
                </a:solidFill>
                <a:effectLst/>
                <a:latin typeface="Consolas" panose="020B0609020204030204" pitchFamily="49" charset="0"/>
                <a:cs typeface="Consolas" panose="020B0609020204030204" pitchFamily="49" charset="0"/>
              </a:rPr>
              <a:t>mov</a:t>
            </a:r>
            <a:r>
              <a:rPr lang="en-US" dirty="0">
                <a:solidFill>
                  <a:srgbClr val="000000"/>
                </a:solidFill>
                <a:effectLst/>
                <a:latin typeface="Consolas" panose="020B0609020204030204" pitchFamily="49" charset="0"/>
                <a:cs typeface="Consolas" panose="020B0609020204030204" pitchFamily="49" charset="0"/>
              </a:rPr>
              <a:t>    %</a:t>
            </a:r>
            <a:r>
              <a:rPr lang="en-US" dirty="0" err="1">
                <a:solidFill>
                  <a:srgbClr val="000000"/>
                </a:solidFill>
                <a:effectLst/>
                <a:latin typeface="Consolas" panose="020B0609020204030204" pitchFamily="49" charset="0"/>
                <a:cs typeface="Consolas" panose="020B0609020204030204" pitchFamily="49" charset="0"/>
              </a:rPr>
              <a:t>rax</a:t>
            </a:r>
            <a:r>
              <a:rPr lang="en-US" dirty="0">
                <a:solidFill>
                  <a:srgbClr val="000000"/>
                </a:solidFill>
                <a:effectLst/>
                <a:latin typeface="Consolas" panose="020B0609020204030204" pitchFamily="49" charset="0"/>
                <a:cs typeface="Consolas" panose="020B0609020204030204" pitchFamily="49" charset="0"/>
              </a:rPr>
              <a:t>,(%</a:t>
            </a:r>
            <a:r>
              <a:rPr lang="en-US" dirty="0" err="1">
                <a:solidFill>
                  <a:srgbClr val="000000"/>
                </a:solidFill>
                <a:effectLst/>
                <a:latin typeface="Consolas" panose="020B0609020204030204" pitchFamily="49" charset="0"/>
                <a:cs typeface="Consolas" panose="020B0609020204030204" pitchFamily="49" charset="0"/>
              </a:rPr>
              <a:t>rbx</a:t>
            </a:r>
            <a:r>
              <a:rPr lang="en-US" dirty="0">
                <a:solidFill>
                  <a:srgbClr val="000000"/>
                </a:solidFill>
                <a:effectLst/>
                <a:latin typeface="Consolas" panose="020B0609020204030204" pitchFamily="49" charset="0"/>
                <a:cs typeface="Consolas" panose="020B0609020204030204" pitchFamily="49" charset="0"/>
              </a:rPr>
              <a:t>)</a:t>
            </a:r>
          </a:p>
          <a:p>
            <a:r>
              <a:rPr lang="en-US" dirty="0">
                <a:solidFill>
                  <a:srgbClr val="000000"/>
                </a:solidFill>
                <a:effectLst/>
                <a:latin typeface="Consolas" panose="020B0609020204030204" pitchFamily="49" charset="0"/>
                <a:cs typeface="Consolas" panose="020B0609020204030204" pitchFamily="49" charset="0"/>
              </a:rPr>
              <a:t>    1143:   5b                </a:t>
            </a:r>
            <a:r>
              <a:rPr lang="en-US" b="1" dirty="0">
                <a:solidFill>
                  <a:srgbClr val="000000"/>
                </a:solidFill>
                <a:effectLst/>
                <a:latin typeface="Consolas" panose="020B0609020204030204" pitchFamily="49" charset="0"/>
                <a:cs typeface="Consolas" panose="020B0609020204030204" pitchFamily="49" charset="0"/>
              </a:rPr>
              <a:t>pop</a:t>
            </a:r>
            <a:r>
              <a:rPr lang="en-US" dirty="0">
                <a:solidFill>
                  <a:srgbClr val="000000"/>
                </a:solidFill>
                <a:effectLst/>
                <a:latin typeface="Consolas" panose="020B0609020204030204" pitchFamily="49" charset="0"/>
                <a:cs typeface="Consolas" panose="020B0609020204030204" pitchFamily="49" charset="0"/>
              </a:rPr>
              <a:t>    %</a:t>
            </a:r>
            <a:r>
              <a:rPr lang="en-US" dirty="0" err="1">
                <a:solidFill>
                  <a:srgbClr val="000000"/>
                </a:solidFill>
                <a:effectLst/>
                <a:latin typeface="Consolas" panose="020B0609020204030204" pitchFamily="49" charset="0"/>
                <a:cs typeface="Consolas" panose="020B0609020204030204" pitchFamily="49" charset="0"/>
              </a:rPr>
              <a:t>rbx</a:t>
            </a:r>
            <a:endParaRPr lang="en-US" dirty="0">
              <a:solidFill>
                <a:srgbClr val="000000"/>
              </a:solidFill>
              <a:effectLst/>
              <a:latin typeface="Consolas" panose="020B0609020204030204" pitchFamily="49" charset="0"/>
              <a:cs typeface="Consolas" panose="020B0609020204030204" pitchFamily="49" charset="0"/>
            </a:endParaRPr>
          </a:p>
          <a:p>
            <a:r>
              <a:rPr lang="en-US" dirty="0">
                <a:solidFill>
                  <a:srgbClr val="000000"/>
                </a:solidFill>
                <a:effectLst/>
                <a:latin typeface="Consolas" panose="020B0609020204030204" pitchFamily="49" charset="0"/>
                <a:cs typeface="Consolas" panose="020B0609020204030204" pitchFamily="49" charset="0"/>
              </a:rPr>
              <a:t>    1144:   c3                </a:t>
            </a:r>
            <a:r>
              <a:rPr lang="en-US" b="1" dirty="0">
                <a:solidFill>
                  <a:srgbClr val="000000"/>
                </a:solidFill>
                <a:effectLst/>
                <a:latin typeface="Consolas" panose="020B0609020204030204" pitchFamily="49" charset="0"/>
                <a:cs typeface="Consolas" panose="020B0609020204030204" pitchFamily="49" charset="0"/>
              </a:rPr>
              <a:t>ret</a:t>
            </a:r>
            <a:r>
              <a:rPr lang="en-US" dirty="0">
                <a:solidFill>
                  <a:srgbClr val="000000"/>
                </a:solidFill>
                <a:effectLst/>
                <a:latin typeface="Consolas" panose="020B0609020204030204" pitchFamily="49" charset="0"/>
                <a:cs typeface="Consolas" panose="020B0609020204030204" pitchFamily="49" charset="0"/>
              </a:rPr>
              <a:t> </a:t>
            </a:r>
          </a:p>
        </p:txBody>
      </p:sp>
      <p:sp>
        <p:nvSpPr>
          <p:cNvPr id="5" name="TextBox 4">
            <a:extLst>
              <a:ext uri="{FF2B5EF4-FFF2-40B4-BE49-F238E27FC236}">
                <a16:creationId xmlns:a16="http://schemas.microsoft.com/office/drawing/2014/main" id="{A3ED8FE5-F03B-207F-EAF4-7F167965A7C3}"/>
              </a:ext>
            </a:extLst>
          </p:cNvPr>
          <p:cNvSpPr txBox="1"/>
          <p:nvPr/>
        </p:nvSpPr>
        <p:spPr>
          <a:xfrm>
            <a:off x="1926724" y="2441275"/>
            <a:ext cx="561372" cy="553998"/>
          </a:xfrm>
          <a:prstGeom prst="rect">
            <a:avLst/>
          </a:prstGeom>
          <a:noFill/>
        </p:spPr>
        <p:txBody>
          <a:bodyPr wrap="none" rtlCol="0">
            <a:spAutoFit/>
          </a:bodyPr>
          <a:lstStyle/>
          <a:p>
            <a:r>
              <a:rPr lang="en-US" sz="3000" dirty="0"/>
              <a:t>C:</a:t>
            </a:r>
          </a:p>
        </p:txBody>
      </p:sp>
      <p:sp>
        <p:nvSpPr>
          <p:cNvPr id="7" name="TextBox 6">
            <a:extLst>
              <a:ext uri="{FF2B5EF4-FFF2-40B4-BE49-F238E27FC236}">
                <a16:creationId xmlns:a16="http://schemas.microsoft.com/office/drawing/2014/main" id="{BA4126D0-5876-7D32-266D-043038DC7651}"/>
              </a:ext>
            </a:extLst>
          </p:cNvPr>
          <p:cNvSpPr txBox="1"/>
          <p:nvPr/>
        </p:nvSpPr>
        <p:spPr>
          <a:xfrm>
            <a:off x="1070720" y="4853856"/>
            <a:ext cx="1417376" cy="553998"/>
          </a:xfrm>
          <a:prstGeom prst="rect">
            <a:avLst/>
          </a:prstGeom>
          <a:noFill/>
        </p:spPr>
        <p:txBody>
          <a:bodyPr wrap="none" rtlCol="0">
            <a:spAutoFit/>
          </a:bodyPr>
          <a:lstStyle/>
          <a:p>
            <a:r>
              <a:rPr lang="en-US" sz="3000" dirty="0"/>
              <a:t>x86-64:</a:t>
            </a:r>
          </a:p>
        </p:txBody>
      </p:sp>
      <p:sp>
        <p:nvSpPr>
          <p:cNvPr id="8" name="Slide Number Placeholder 7">
            <a:extLst>
              <a:ext uri="{FF2B5EF4-FFF2-40B4-BE49-F238E27FC236}">
                <a16:creationId xmlns:a16="http://schemas.microsoft.com/office/drawing/2014/main" id="{44147309-C69F-12A8-236F-4D7E2DB4C7FE}"/>
              </a:ext>
            </a:extLst>
          </p:cNvPr>
          <p:cNvSpPr>
            <a:spLocks noGrp="1"/>
          </p:cNvSpPr>
          <p:nvPr>
            <p:ph type="sldNum" sz="quarter" idx="12"/>
          </p:nvPr>
        </p:nvSpPr>
        <p:spPr/>
        <p:txBody>
          <a:bodyPr/>
          <a:lstStyle/>
          <a:p>
            <a:fld id="{8908FB5B-1F60-994B-8E33-8E782B4CF041}" type="slidenum">
              <a:rPr lang="en-US" smtClean="0"/>
              <a:t>14</a:t>
            </a:fld>
            <a:endParaRPr lang="en-US"/>
          </a:p>
        </p:txBody>
      </p:sp>
    </p:spTree>
    <p:extLst>
      <p:ext uri="{BB962C8B-B14F-4D97-AF65-F5344CB8AC3E}">
        <p14:creationId xmlns:p14="http://schemas.microsoft.com/office/powerpoint/2010/main" val="3899836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EE0D1-7A1C-8C9B-0CB0-B8046D58BE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B85E56-328B-D5B8-21A2-0B273E561F9D}"/>
              </a:ext>
            </a:extLst>
          </p:cNvPr>
          <p:cNvSpPr>
            <a:spLocks noGrp="1"/>
          </p:cNvSpPr>
          <p:nvPr>
            <p:ph type="title"/>
          </p:nvPr>
        </p:nvSpPr>
        <p:spPr>
          <a:xfrm>
            <a:off x="344970" y="422382"/>
            <a:ext cx="10515600" cy="1325563"/>
          </a:xfrm>
        </p:spPr>
        <p:txBody>
          <a:bodyPr/>
          <a:lstStyle/>
          <a:p>
            <a:r>
              <a:rPr lang="en-US" dirty="0"/>
              <a:t>An x86-64 </a:t>
            </a:r>
            <a:br>
              <a:rPr lang="en-US" dirty="0"/>
            </a:br>
            <a:r>
              <a:rPr lang="en-US" dirty="0"/>
              <a:t>program’s view…</a:t>
            </a:r>
          </a:p>
        </p:txBody>
      </p:sp>
      <p:graphicFrame>
        <p:nvGraphicFramePr>
          <p:cNvPr id="10" name="Table 9">
            <a:extLst>
              <a:ext uri="{FF2B5EF4-FFF2-40B4-BE49-F238E27FC236}">
                <a16:creationId xmlns:a16="http://schemas.microsoft.com/office/drawing/2014/main" id="{D4A008DA-DEE2-46B2-0A1C-44F14ADA90AF}"/>
              </a:ext>
            </a:extLst>
          </p:cNvPr>
          <p:cNvGraphicFramePr>
            <a:graphicFrameLocks noGrp="1"/>
          </p:cNvGraphicFramePr>
          <p:nvPr/>
        </p:nvGraphicFramePr>
        <p:xfrm>
          <a:off x="7175799" y="1553795"/>
          <a:ext cx="4472608" cy="4895088"/>
        </p:xfrm>
        <a:graphic>
          <a:graphicData uri="http://schemas.openxmlformats.org/drawingml/2006/table">
            <a:tbl>
              <a:tblPr firstRow="1" bandRow="1">
                <a:tableStyleId>{5C22544A-7EE6-4342-B048-85BDC9FD1C3A}</a:tableStyleId>
              </a:tblPr>
              <a:tblGrid>
                <a:gridCol w="4472608">
                  <a:extLst>
                    <a:ext uri="{9D8B030D-6E8A-4147-A177-3AD203B41FA5}">
                      <a16:colId xmlns:a16="http://schemas.microsoft.com/office/drawing/2014/main" val="1895835337"/>
                    </a:ext>
                  </a:extLst>
                </a:gridCol>
              </a:tblGrid>
              <a:tr h="384048">
                <a:tc>
                  <a:txBody>
                    <a:bodyPr/>
                    <a:lstStyle/>
                    <a:p>
                      <a:r>
                        <a:rPr lang="en-US" sz="1900" b="1" dirty="0">
                          <a:solidFill>
                            <a:schemeClr val="tx1"/>
                          </a:solidFill>
                        </a:rPr>
                        <a:t>Operating system</a:t>
                      </a:r>
                    </a:p>
                    <a:p>
                      <a:endParaRPr lang="en-US" sz="1900" b="1"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6882290"/>
                  </a:ext>
                </a:extLst>
              </a:tr>
              <a:tr h="384048">
                <a:tc>
                  <a:txBody>
                    <a:bodyPr/>
                    <a:lstStyle/>
                    <a:p>
                      <a:r>
                        <a:rPr lang="en-US" sz="1900" b="1" dirty="0"/>
                        <a:t>Code: </a:t>
                      </a:r>
                      <a:r>
                        <a:rPr lang="en-US" sz="1900" dirty="0"/>
                        <a:t>function instructions stored here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5939837"/>
                  </a:ext>
                </a:extLst>
              </a:tr>
              <a:tr h="384048">
                <a:tc>
                  <a:txBody>
                    <a:bodyPr/>
                    <a:lstStyle/>
                    <a:p>
                      <a:r>
                        <a:rPr lang="en-US" sz="1900" b="1" dirty="0"/>
                        <a:t>Data: </a:t>
                      </a:r>
                      <a:r>
                        <a:rPr lang="en-US" sz="1900" dirty="0"/>
                        <a:t>global variables stored here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8251814"/>
                  </a:ext>
                </a:extLst>
              </a:tr>
              <a:tr h="384048">
                <a:tc>
                  <a:txBody>
                    <a:bodyPr/>
                    <a:lstStyle/>
                    <a:p>
                      <a:pPr algn="l"/>
                      <a:r>
                        <a:rPr lang="en-US" sz="1900" b="1" dirty="0"/>
                        <a:t>Heap:</a:t>
                      </a:r>
                      <a:r>
                        <a:rPr lang="en-US" sz="1900" b="0" dirty="0"/>
                        <a:t> d</a:t>
                      </a:r>
                      <a:r>
                        <a:rPr lang="en-US" sz="1900" dirty="0"/>
                        <a:t>ynamically allocated memory </a:t>
                      </a:r>
                      <a:br>
                        <a:rPr lang="en-US" sz="1900" dirty="0"/>
                      </a:br>
                      <a:r>
                        <a:rPr lang="en-US" sz="1900" dirty="0"/>
                        <a:t>grows as program allocates memory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8712269"/>
                  </a:ext>
                </a:extLst>
              </a:tr>
              <a:tr h="1536192">
                <a:tc>
                  <a:txBody>
                    <a:bodyPr/>
                    <a:lstStyle/>
                    <a:p>
                      <a:endParaRPr lang="en-US" sz="19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117430"/>
                  </a:ext>
                </a:extLst>
              </a:tr>
              <a:tr h="384048">
                <a:tc>
                  <a:txBody>
                    <a:bodyPr/>
                    <a:lstStyle/>
                    <a:p>
                      <a:pPr algn="l"/>
                      <a:r>
                        <a:rPr lang="en-US" sz="1900" b="1" dirty="0"/>
                        <a:t>Stack: </a:t>
                      </a:r>
                      <a:r>
                        <a:rPr lang="en-US" sz="1900" dirty="0"/>
                        <a:t>local variables and parameters stored here</a:t>
                      </a:r>
                    </a:p>
                    <a:p>
                      <a:pPr algn="l"/>
                      <a:r>
                        <a:rPr lang="en-US" sz="1900" dirty="0"/>
                        <a:t>grows as program calls functions</a:t>
                      </a:r>
                      <a:br>
                        <a:rPr lang="en-US" sz="1900" dirty="0"/>
                      </a:br>
                      <a:r>
                        <a:rPr lang="en-US" sz="1900" dirty="0"/>
                        <a:t>shrinks on return from functions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1969385"/>
                  </a:ext>
                </a:extLst>
              </a:tr>
            </a:tbl>
          </a:graphicData>
        </a:graphic>
      </p:graphicFrame>
      <p:sp>
        <p:nvSpPr>
          <p:cNvPr id="22" name="TextBox 21">
            <a:extLst>
              <a:ext uri="{FF2B5EF4-FFF2-40B4-BE49-F238E27FC236}">
                <a16:creationId xmlns:a16="http://schemas.microsoft.com/office/drawing/2014/main" id="{E81226B1-1178-03D1-ABB0-A6328C7958D4}"/>
              </a:ext>
            </a:extLst>
          </p:cNvPr>
          <p:cNvSpPr txBox="1"/>
          <p:nvPr/>
        </p:nvSpPr>
        <p:spPr>
          <a:xfrm>
            <a:off x="7515146" y="656713"/>
            <a:ext cx="4057265" cy="707886"/>
          </a:xfrm>
          <a:prstGeom prst="rect">
            <a:avLst/>
          </a:prstGeom>
          <a:noFill/>
        </p:spPr>
        <p:txBody>
          <a:bodyPr wrap="none" rtlCol="0">
            <a:spAutoFit/>
          </a:bodyPr>
          <a:lstStyle/>
          <a:p>
            <a:r>
              <a:rPr lang="en-US" sz="4000" b="1" dirty="0"/>
              <a:t>Memory (Virtual)</a:t>
            </a:r>
          </a:p>
        </p:txBody>
      </p:sp>
      <p:sp>
        <p:nvSpPr>
          <p:cNvPr id="5" name="Right Arrow 4">
            <a:extLst>
              <a:ext uri="{FF2B5EF4-FFF2-40B4-BE49-F238E27FC236}">
                <a16:creationId xmlns:a16="http://schemas.microsoft.com/office/drawing/2014/main" id="{578519DD-5578-1B4C-74FD-1DEE03BE31DF}"/>
              </a:ext>
            </a:extLst>
          </p:cNvPr>
          <p:cNvSpPr/>
          <p:nvPr/>
        </p:nvSpPr>
        <p:spPr>
          <a:xfrm rot="16200000">
            <a:off x="8949368" y="4430970"/>
            <a:ext cx="686090" cy="802436"/>
          </a:xfrm>
          <a:prstGeom prst="rightArrow">
            <a:avLst>
              <a:gd name="adj1" fmla="val 50000"/>
              <a:gd name="adj2" fmla="val 5747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09B7CBEA-0D8C-91D4-D432-F8CDCE18B30F}"/>
              </a:ext>
            </a:extLst>
          </p:cNvPr>
          <p:cNvSpPr/>
          <p:nvPr/>
        </p:nvSpPr>
        <p:spPr>
          <a:xfrm rot="5400000">
            <a:off x="8960943" y="3624112"/>
            <a:ext cx="686090" cy="802436"/>
          </a:xfrm>
          <a:prstGeom prst="rightArrow">
            <a:avLst>
              <a:gd name="adj1" fmla="val 50000"/>
              <a:gd name="adj2" fmla="val 5747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6DEB94-CF75-F7F7-8EB3-F7777C171419}"/>
              </a:ext>
            </a:extLst>
          </p:cNvPr>
          <p:cNvSpPr/>
          <p:nvPr/>
        </p:nvSpPr>
        <p:spPr>
          <a:xfrm>
            <a:off x="9118357" y="3622464"/>
            <a:ext cx="373519" cy="2112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5CBBEC-C021-9146-0A6D-69C7FB3827A5}"/>
              </a:ext>
            </a:extLst>
          </p:cNvPr>
          <p:cNvSpPr/>
          <p:nvPr/>
        </p:nvSpPr>
        <p:spPr>
          <a:xfrm>
            <a:off x="9106782" y="5007660"/>
            <a:ext cx="373519" cy="2112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298FB92-6457-1EDE-C376-597BBE2B8F58}"/>
              </a:ext>
            </a:extLst>
          </p:cNvPr>
          <p:cNvSpPr txBox="1"/>
          <p:nvPr/>
        </p:nvSpPr>
        <p:spPr>
          <a:xfrm>
            <a:off x="6663818" y="6163342"/>
            <a:ext cx="524503" cy="276999"/>
          </a:xfrm>
          <a:prstGeom prst="rect">
            <a:avLst/>
          </a:prstGeom>
          <a:noFill/>
        </p:spPr>
        <p:txBody>
          <a:bodyPr wrap="none" rtlCol="0">
            <a:spAutoFit/>
          </a:bodyPr>
          <a:lstStyle/>
          <a:p>
            <a:pPr algn="r"/>
            <a:r>
              <a:rPr lang="en-US" sz="1200" dirty="0">
                <a:latin typeface="Consolas" panose="020B0609020204030204" pitchFamily="49" charset="0"/>
                <a:cs typeface="Consolas" panose="020B0609020204030204" pitchFamily="49" charset="0"/>
              </a:rPr>
              <a:t>max:</a:t>
            </a:r>
          </a:p>
        </p:txBody>
      </p:sp>
      <p:sp>
        <p:nvSpPr>
          <p:cNvPr id="18" name="TextBox 17">
            <a:extLst>
              <a:ext uri="{FF2B5EF4-FFF2-40B4-BE49-F238E27FC236}">
                <a16:creationId xmlns:a16="http://schemas.microsoft.com/office/drawing/2014/main" id="{FB11919A-895C-3E0E-4477-3861D2EB7BAC}"/>
              </a:ext>
            </a:extLst>
          </p:cNvPr>
          <p:cNvSpPr txBox="1"/>
          <p:nvPr/>
        </p:nvSpPr>
        <p:spPr>
          <a:xfrm>
            <a:off x="6589231" y="1557899"/>
            <a:ext cx="505609" cy="830997"/>
          </a:xfrm>
          <a:prstGeom prst="rect">
            <a:avLst/>
          </a:prstGeom>
          <a:noFill/>
        </p:spPr>
        <p:txBody>
          <a:bodyPr wrap="square" rtlCol="0">
            <a:spAutoFit/>
          </a:bodyPr>
          <a:lstStyle/>
          <a:p>
            <a:pPr algn="r"/>
            <a:r>
              <a:rPr lang="en-US" sz="1200" dirty="0">
                <a:latin typeface="Consolas" panose="020B0609020204030204" pitchFamily="49" charset="0"/>
                <a:cs typeface="Consolas" panose="020B0609020204030204" pitchFamily="49" charset="0"/>
              </a:rPr>
              <a:t>0:</a:t>
            </a:r>
          </a:p>
          <a:p>
            <a:pPr algn="r"/>
            <a:r>
              <a:rPr lang="en-US" sz="1200" dirty="0">
                <a:latin typeface="Consolas" panose="020B0609020204030204" pitchFamily="49" charset="0"/>
                <a:cs typeface="Consolas" panose="020B0609020204030204" pitchFamily="49" charset="0"/>
              </a:rPr>
              <a:t>1:</a:t>
            </a:r>
          </a:p>
          <a:p>
            <a:pPr algn="r"/>
            <a:r>
              <a:rPr lang="en-US" sz="1200" dirty="0">
                <a:latin typeface="Consolas" panose="020B0609020204030204" pitchFamily="49" charset="0"/>
                <a:cs typeface="Consolas" panose="020B0609020204030204" pitchFamily="49" charset="0"/>
              </a:rPr>
              <a:t>2:</a:t>
            </a:r>
          </a:p>
          <a:p>
            <a:pPr algn="r"/>
            <a:r>
              <a:rPr lang="en-US" sz="1200" dirty="0">
                <a:latin typeface="Consolas" panose="020B0609020204030204" pitchFamily="49" charset="0"/>
                <a:cs typeface="Consolas" panose="020B0609020204030204" pitchFamily="49" charset="0"/>
              </a:rPr>
              <a:t>...</a:t>
            </a:r>
          </a:p>
        </p:txBody>
      </p:sp>
      <p:sp>
        <p:nvSpPr>
          <p:cNvPr id="21" name="TextBox 20">
            <a:extLst>
              <a:ext uri="{FF2B5EF4-FFF2-40B4-BE49-F238E27FC236}">
                <a16:creationId xmlns:a16="http://schemas.microsoft.com/office/drawing/2014/main" id="{0189B642-1832-9192-C8B5-1E6ED1F8C05C}"/>
              </a:ext>
            </a:extLst>
          </p:cNvPr>
          <p:cNvSpPr txBox="1"/>
          <p:nvPr/>
        </p:nvSpPr>
        <p:spPr>
          <a:xfrm rot="16200000">
            <a:off x="5406732" y="3816672"/>
            <a:ext cx="2968733" cy="369332"/>
          </a:xfrm>
          <a:prstGeom prst="rect">
            <a:avLst/>
          </a:prstGeom>
          <a:noFill/>
        </p:spPr>
        <p:txBody>
          <a:bodyPr wrap="square">
            <a:spAutoFit/>
          </a:bodyPr>
          <a:lstStyle/>
          <a:p>
            <a:r>
              <a:rPr lang="en-US" sz="1800" dirty="0"/>
              <a:t>…. Memory addresses …..</a:t>
            </a:r>
            <a:endParaRPr lang="en-US" dirty="0"/>
          </a:p>
        </p:txBody>
      </p:sp>
      <p:sp>
        <p:nvSpPr>
          <p:cNvPr id="27" name="Rectangle 26">
            <a:extLst>
              <a:ext uri="{FF2B5EF4-FFF2-40B4-BE49-F238E27FC236}">
                <a16:creationId xmlns:a16="http://schemas.microsoft.com/office/drawing/2014/main" id="{281A82C8-DF17-1F97-3EEC-DAAB8C727544}"/>
              </a:ext>
            </a:extLst>
          </p:cNvPr>
          <p:cNvSpPr/>
          <p:nvPr/>
        </p:nvSpPr>
        <p:spPr>
          <a:xfrm>
            <a:off x="605272" y="2843541"/>
            <a:ext cx="5599248" cy="360534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8" name="TextBox 27">
            <a:extLst>
              <a:ext uri="{FF2B5EF4-FFF2-40B4-BE49-F238E27FC236}">
                <a16:creationId xmlns:a16="http://schemas.microsoft.com/office/drawing/2014/main" id="{A2532DF9-EA3D-B1C2-80F7-6C6C9FDF80C2}"/>
              </a:ext>
            </a:extLst>
          </p:cNvPr>
          <p:cNvSpPr txBox="1"/>
          <p:nvPr/>
        </p:nvSpPr>
        <p:spPr>
          <a:xfrm>
            <a:off x="2621131" y="2120692"/>
            <a:ext cx="1215397" cy="707886"/>
          </a:xfrm>
          <a:prstGeom prst="rect">
            <a:avLst/>
          </a:prstGeom>
          <a:noFill/>
        </p:spPr>
        <p:txBody>
          <a:bodyPr wrap="none" rtlCol="0">
            <a:spAutoFit/>
          </a:bodyPr>
          <a:lstStyle/>
          <a:p>
            <a:r>
              <a:rPr lang="en-US" sz="4000" b="1" dirty="0"/>
              <a:t>CPU</a:t>
            </a:r>
          </a:p>
        </p:txBody>
      </p:sp>
      <p:sp>
        <p:nvSpPr>
          <p:cNvPr id="29" name="TextBox 28">
            <a:extLst>
              <a:ext uri="{FF2B5EF4-FFF2-40B4-BE49-F238E27FC236}">
                <a16:creationId xmlns:a16="http://schemas.microsoft.com/office/drawing/2014/main" id="{3BAE375E-50E9-6336-BF03-B2C9D2F30F06}"/>
              </a:ext>
            </a:extLst>
          </p:cNvPr>
          <p:cNvSpPr txBox="1"/>
          <p:nvPr/>
        </p:nvSpPr>
        <p:spPr>
          <a:xfrm>
            <a:off x="664217" y="3044440"/>
            <a:ext cx="2599879" cy="400110"/>
          </a:xfrm>
          <a:prstGeom prst="rect">
            <a:avLst/>
          </a:prstGeom>
          <a:noFill/>
        </p:spPr>
        <p:txBody>
          <a:bodyPr wrap="none" rtlCol="0">
            <a:spAutoFit/>
          </a:bodyPr>
          <a:lstStyle/>
          <a:p>
            <a:r>
              <a:rPr lang="en-US" sz="2000" dirty="0"/>
              <a:t>Program Counter (PC)</a:t>
            </a:r>
          </a:p>
        </p:txBody>
      </p:sp>
      <p:sp>
        <p:nvSpPr>
          <p:cNvPr id="30" name="TextBox 29">
            <a:extLst>
              <a:ext uri="{FF2B5EF4-FFF2-40B4-BE49-F238E27FC236}">
                <a16:creationId xmlns:a16="http://schemas.microsoft.com/office/drawing/2014/main" id="{84EC07CA-3261-13A9-7260-4BA7E43794D0}"/>
              </a:ext>
            </a:extLst>
          </p:cNvPr>
          <p:cNvSpPr txBox="1"/>
          <p:nvPr/>
        </p:nvSpPr>
        <p:spPr>
          <a:xfrm>
            <a:off x="664217" y="4239621"/>
            <a:ext cx="2485694" cy="400110"/>
          </a:xfrm>
          <a:prstGeom prst="rect">
            <a:avLst/>
          </a:prstGeom>
          <a:noFill/>
        </p:spPr>
        <p:txBody>
          <a:bodyPr wrap="square" rtlCol="0">
            <a:spAutoFit/>
          </a:bodyPr>
          <a:lstStyle/>
          <a:p>
            <a:r>
              <a:rPr lang="en-US" sz="2000" dirty="0"/>
              <a:t>Condition Codes</a:t>
            </a:r>
          </a:p>
        </p:txBody>
      </p:sp>
      <p:sp>
        <p:nvSpPr>
          <p:cNvPr id="31" name="TextBox 30">
            <a:extLst>
              <a:ext uri="{FF2B5EF4-FFF2-40B4-BE49-F238E27FC236}">
                <a16:creationId xmlns:a16="http://schemas.microsoft.com/office/drawing/2014/main" id="{52BFF88E-32A2-3511-ECDE-354BAE0C273F}"/>
              </a:ext>
            </a:extLst>
          </p:cNvPr>
          <p:cNvSpPr txBox="1"/>
          <p:nvPr/>
        </p:nvSpPr>
        <p:spPr>
          <a:xfrm>
            <a:off x="3437728" y="3070339"/>
            <a:ext cx="2566152" cy="707886"/>
          </a:xfrm>
          <a:prstGeom prst="rect">
            <a:avLst/>
          </a:prstGeom>
          <a:noFill/>
        </p:spPr>
        <p:txBody>
          <a:bodyPr wrap="none" rtlCol="0">
            <a:spAutoFit/>
          </a:bodyPr>
          <a:lstStyle/>
          <a:p>
            <a:pPr algn="ctr"/>
            <a:r>
              <a:rPr lang="en-US" sz="2000" dirty="0"/>
              <a:t>16 “General purpose”</a:t>
            </a:r>
            <a:br>
              <a:rPr lang="en-US" sz="2000" dirty="0"/>
            </a:br>
            <a:r>
              <a:rPr lang="en-US" sz="2000" dirty="0"/>
              <a:t>Registers</a:t>
            </a:r>
          </a:p>
        </p:txBody>
      </p:sp>
      <p:graphicFrame>
        <p:nvGraphicFramePr>
          <p:cNvPr id="32" name="Table 31">
            <a:extLst>
              <a:ext uri="{FF2B5EF4-FFF2-40B4-BE49-F238E27FC236}">
                <a16:creationId xmlns:a16="http://schemas.microsoft.com/office/drawing/2014/main" id="{4A4FB5BE-D594-60E8-F26E-0D432A1ED009}"/>
              </a:ext>
            </a:extLst>
          </p:cNvPr>
          <p:cNvGraphicFramePr>
            <a:graphicFrameLocks noGrp="1"/>
          </p:cNvGraphicFramePr>
          <p:nvPr/>
        </p:nvGraphicFramePr>
        <p:xfrm>
          <a:off x="3440075" y="3854480"/>
          <a:ext cx="2390413" cy="2286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1164254057"/>
                    </a:ext>
                  </a:extLst>
                </a:gridCol>
                <a:gridCol w="1515754">
                  <a:extLst>
                    <a:ext uri="{9D8B030D-6E8A-4147-A177-3AD203B41FA5}">
                      <a16:colId xmlns:a16="http://schemas.microsoft.com/office/drawing/2014/main" val="3804685283"/>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rsp</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cs typeface="Consolas" panose="020B0609020204030204" pitchFamily="49" charset="0"/>
                        </a:rPr>
                        <a:t>0xff88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698856"/>
                  </a:ext>
                </a:extLst>
              </a:tr>
              <a:tr h="25733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rsi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332714"/>
                  </a:ext>
                </a:extLst>
              </a:tr>
              <a:tr h="27257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rdi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8402794"/>
                  </a:ext>
                </a:extLst>
              </a:tr>
              <a:tr h="16081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rax</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2739802"/>
                  </a:ext>
                </a:extLst>
              </a:tr>
              <a:tr h="160815">
                <a:tc>
                  <a:txBody>
                    <a:bodyPr/>
                    <a:lstStyle/>
                    <a:p>
                      <a:r>
                        <a:rPr lang="en-US" sz="1900" b="0" dirty="0">
                          <a:latin typeface="Source Code Pro" panose="020B0509030403020204" pitchFamily="49" charset="77"/>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743526"/>
                  </a:ext>
                </a:extLst>
              </a:tr>
              <a:tr h="160815">
                <a:tc>
                  <a:txBody>
                    <a:bodyPr/>
                    <a:lstStyle/>
                    <a:p>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6152341"/>
                  </a:ext>
                </a:extLst>
              </a:tr>
            </a:tbl>
          </a:graphicData>
        </a:graphic>
      </p:graphicFrame>
      <p:graphicFrame>
        <p:nvGraphicFramePr>
          <p:cNvPr id="33" name="Table 32">
            <a:extLst>
              <a:ext uri="{FF2B5EF4-FFF2-40B4-BE49-F238E27FC236}">
                <a16:creationId xmlns:a16="http://schemas.microsoft.com/office/drawing/2014/main" id="{17E29A21-845A-2A15-9EF0-49F2A7BFB6DF}"/>
              </a:ext>
            </a:extLst>
          </p:cNvPr>
          <p:cNvGraphicFramePr>
            <a:graphicFrameLocks noGrp="1"/>
          </p:cNvGraphicFramePr>
          <p:nvPr/>
        </p:nvGraphicFramePr>
        <p:xfrm>
          <a:off x="778543" y="3473480"/>
          <a:ext cx="2390413" cy="381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2653708947"/>
                    </a:ext>
                  </a:extLst>
                </a:gridCol>
                <a:gridCol w="1515754">
                  <a:extLst>
                    <a:ext uri="{9D8B030D-6E8A-4147-A177-3AD203B41FA5}">
                      <a16:colId xmlns:a16="http://schemas.microsoft.com/office/drawing/2014/main" val="487291675"/>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rpi</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rPr>
                        <a:t>0x00ff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9739890"/>
                  </a:ext>
                </a:extLst>
              </a:tr>
            </a:tbl>
          </a:graphicData>
        </a:graphic>
      </p:graphicFrame>
      <p:graphicFrame>
        <p:nvGraphicFramePr>
          <p:cNvPr id="34" name="Table 33">
            <a:extLst>
              <a:ext uri="{FF2B5EF4-FFF2-40B4-BE49-F238E27FC236}">
                <a16:creationId xmlns:a16="http://schemas.microsoft.com/office/drawing/2014/main" id="{53D533C4-511B-6D51-D659-6375DC1CDD22}"/>
              </a:ext>
            </a:extLst>
          </p:cNvPr>
          <p:cNvGraphicFramePr>
            <a:graphicFrameLocks noGrp="1"/>
          </p:cNvGraphicFramePr>
          <p:nvPr/>
        </p:nvGraphicFramePr>
        <p:xfrm>
          <a:off x="827468" y="4691130"/>
          <a:ext cx="1605698" cy="1524000"/>
        </p:xfrm>
        <a:graphic>
          <a:graphicData uri="http://schemas.openxmlformats.org/drawingml/2006/table">
            <a:tbl>
              <a:tblPr firstRow="1" bandRow="1">
                <a:tableStyleId>{5C22544A-7EE6-4342-B048-85BDC9FD1C3A}</a:tableStyleId>
              </a:tblPr>
              <a:tblGrid>
                <a:gridCol w="794206">
                  <a:extLst>
                    <a:ext uri="{9D8B030D-6E8A-4147-A177-3AD203B41FA5}">
                      <a16:colId xmlns:a16="http://schemas.microsoft.com/office/drawing/2014/main" val="442527272"/>
                    </a:ext>
                  </a:extLst>
                </a:gridCol>
                <a:gridCol w="811492">
                  <a:extLst>
                    <a:ext uri="{9D8B030D-6E8A-4147-A177-3AD203B41FA5}">
                      <a16:colId xmlns:a16="http://schemas.microsoft.com/office/drawing/2014/main" val="3649816996"/>
                    </a:ext>
                  </a:extLst>
                </a:gridCol>
              </a:tblGrid>
              <a:tr h="229395">
                <a:tc>
                  <a:txBody>
                    <a:bodyPr/>
                    <a:lstStyle/>
                    <a:p>
                      <a:r>
                        <a:rPr lang="en-US" sz="1900" b="0" dirty="0">
                          <a:solidFill>
                            <a:schemeClr val="tx1"/>
                          </a:solidFill>
                          <a:latin typeface="Source Code Pro" panose="020B0509030403020204" pitchFamily="49" charset="77"/>
                        </a:rPr>
                        <a:t>ZF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4091879"/>
                  </a:ext>
                </a:extLst>
              </a:tr>
              <a:tr h="229395">
                <a:tc>
                  <a:txBody>
                    <a:bodyPr/>
                    <a:lstStyle/>
                    <a:p>
                      <a:r>
                        <a:rPr lang="en-US" sz="1900" b="0" dirty="0">
                          <a:solidFill>
                            <a:schemeClr val="tx1"/>
                          </a:solidFill>
                          <a:latin typeface="Source Code Pro" panose="020B0509030403020204" pitchFamily="49" charset="77"/>
                        </a:rPr>
                        <a:t>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5917"/>
                  </a:ext>
                </a:extLst>
              </a:tr>
              <a:tr h="229395">
                <a:tc>
                  <a:txBody>
                    <a:bodyPr/>
                    <a:lstStyle/>
                    <a:p>
                      <a:r>
                        <a:rPr lang="en-US" sz="1900" b="0" dirty="0">
                          <a:solidFill>
                            <a:schemeClr val="tx1"/>
                          </a:solidFill>
                          <a:latin typeface="Source Code Pro" panose="020B0509030403020204" pitchFamily="49" charset="77"/>
                        </a:rPr>
                        <a:t>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095360"/>
                  </a:ext>
                </a:extLst>
              </a:tr>
              <a:tr h="229395">
                <a:tc>
                  <a:txBody>
                    <a:bodyPr/>
                    <a:lstStyle/>
                    <a:p>
                      <a:r>
                        <a:rPr lang="en-US" sz="1900" b="0" dirty="0">
                          <a:solidFill>
                            <a:schemeClr val="tx1"/>
                          </a:solidFill>
                          <a:latin typeface="Source Code Pro" panose="020B0509030403020204" pitchFamily="49" charset="77"/>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426470"/>
                  </a:ext>
                </a:extLst>
              </a:tr>
            </a:tbl>
          </a:graphicData>
        </a:graphic>
      </p:graphicFrame>
      <p:sp>
        <p:nvSpPr>
          <p:cNvPr id="3" name="Slide Number Placeholder 2">
            <a:extLst>
              <a:ext uri="{FF2B5EF4-FFF2-40B4-BE49-F238E27FC236}">
                <a16:creationId xmlns:a16="http://schemas.microsoft.com/office/drawing/2014/main" id="{DC65D73A-78CE-9274-B89A-19A060D70C99}"/>
              </a:ext>
            </a:extLst>
          </p:cNvPr>
          <p:cNvSpPr>
            <a:spLocks noGrp="1"/>
          </p:cNvSpPr>
          <p:nvPr>
            <p:ph type="sldNum" sz="quarter" idx="12"/>
          </p:nvPr>
        </p:nvSpPr>
        <p:spPr/>
        <p:txBody>
          <a:bodyPr/>
          <a:lstStyle/>
          <a:p>
            <a:fld id="{8908FB5B-1F60-994B-8E33-8E782B4CF041}" type="slidenum">
              <a:rPr lang="en-US" smtClean="0"/>
              <a:t>15</a:t>
            </a:fld>
            <a:endParaRPr lang="en-US"/>
          </a:p>
        </p:txBody>
      </p:sp>
      <p:cxnSp>
        <p:nvCxnSpPr>
          <p:cNvPr id="4" name="Straight Arrow Connector 3">
            <a:extLst>
              <a:ext uri="{FF2B5EF4-FFF2-40B4-BE49-F238E27FC236}">
                <a16:creationId xmlns:a16="http://schemas.microsoft.com/office/drawing/2014/main" id="{BCBE2E70-7D67-0D33-58F1-D258B6BBB0C1}"/>
              </a:ext>
            </a:extLst>
          </p:cNvPr>
          <p:cNvCxnSpPr>
            <a:cxnSpLocks/>
          </p:cNvCxnSpPr>
          <p:nvPr/>
        </p:nvCxnSpPr>
        <p:spPr>
          <a:xfrm>
            <a:off x="6490580" y="2399417"/>
            <a:ext cx="53243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012B313F-E5B7-8739-1B93-62F190FFCD7C}"/>
              </a:ext>
            </a:extLst>
          </p:cNvPr>
          <p:cNvSpPr txBox="1"/>
          <p:nvPr/>
        </p:nvSpPr>
        <p:spPr>
          <a:xfrm>
            <a:off x="5689296" y="2204230"/>
            <a:ext cx="799901" cy="369332"/>
          </a:xfrm>
          <a:prstGeom prst="rect">
            <a:avLst/>
          </a:prstGeom>
          <a:noFill/>
        </p:spPr>
        <p:txBody>
          <a:bodyPr wrap="square">
            <a:spAutoFit/>
          </a:bodyPr>
          <a:lstStyle/>
          <a:p>
            <a:r>
              <a:rPr lang="en-US" sz="1800" b="0" dirty="0">
                <a:solidFill>
                  <a:schemeClr val="tx1"/>
                </a:solidFill>
                <a:latin typeface="Source Code Pro" panose="020B0509030403020204" pitchFamily="49" charset="77"/>
              </a:rPr>
              <a:t>%</a:t>
            </a:r>
            <a:r>
              <a:rPr lang="en-US" sz="1800" b="0" dirty="0" err="1">
                <a:solidFill>
                  <a:schemeClr val="tx1"/>
                </a:solidFill>
                <a:latin typeface="Source Code Pro" panose="020B0509030403020204" pitchFamily="49" charset="77"/>
              </a:rPr>
              <a:t>rpi</a:t>
            </a:r>
            <a:endParaRPr lang="en-US" sz="1800" b="0" dirty="0">
              <a:solidFill>
                <a:schemeClr val="tx1"/>
              </a:solidFill>
              <a:latin typeface="Source Code Pro" panose="020B0509030403020204" pitchFamily="49" charset="77"/>
            </a:endParaRPr>
          </a:p>
        </p:txBody>
      </p:sp>
    </p:spTree>
    <p:extLst>
      <p:ext uri="{BB962C8B-B14F-4D97-AF65-F5344CB8AC3E}">
        <p14:creationId xmlns:p14="http://schemas.microsoft.com/office/powerpoint/2010/main" val="1507411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01914-5868-2119-E1C9-2B6A5B505362}"/>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08D1F9EB-3195-A1F9-6A4B-72F06FFCC3A1}"/>
              </a:ext>
            </a:extLst>
          </p:cNvPr>
          <p:cNvSpPr txBox="1"/>
          <p:nvPr/>
        </p:nvSpPr>
        <p:spPr>
          <a:xfrm>
            <a:off x="9654369" y="595037"/>
            <a:ext cx="1512786" cy="707886"/>
          </a:xfrm>
          <a:prstGeom prst="rect">
            <a:avLst/>
          </a:prstGeom>
          <a:noFill/>
        </p:spPr>
        <p:txBody>
          <a:bodyPr wrap="none" rtlCol="0">
            <a:spAutoFit/>
          </a:bodyPr>
          <a:lstStyle/>
          <a:p>
            <a:r>
              <a:rPr lang="en-US" sz="4000" b="1" dirty="0"/>
              <a:t>Stack</a:t>
            </a:r>
          </a:p>
        </p:txBody>
      </p:sp>
      <p:sp>
        <p:nvSpPr>
          <p:cNvPr id="9" name="Rectangle 8">
            <a:extLst>
              <a:ext uri="{FF2B5EF4-FFF2-40B4-BE49-F238E27FC236}">
                <a16:creationId xmlns:a16="http://schemas.microsoft.com/office/drawing/2014/main" id="{62246DA9-2FB3-9B63-5BFF-ABEBB1E8FE21}"/>
              </a:ext>
            </a:extLst>
          </p:cNvPr>
          <p:cNvSpPr/>
          <p:nvPr/>
        </p:nvSpPr>
        <p:spPr>
          <a:xfrm>
            <a:off x="9191382" y="3278964"/>
            <a:ext cx="373519" cy="2112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7E48A22-7633-4309-2E27-BEEEF1AD84E7}"/>
              </a:ext>
            </a:extLst>
          </p:cNvPr>
          <p:cNvSpPr/>
          <p:nvPr/>
        </p:nvSpPr>
        <p:spPr>
          <a:xfrm>
            <a:off x="9179807" y="4664160"/>
            <a:ext cx="373519" cy="2112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B0BEB02F-C572-D32B-F9D5-4849DEB7C769}"/>
              </a:ext>
            </a:extLst>
          </p:cNvPr>
          <p:cNvGraphicFramePr>
            <a:graphicFrameLocks noGrp="1"/>
          </p:cNvGraphicFramePr>
          <p:nvPr/>
        </p:nvGraphicFramePr>
        <p:xfrm>
          <a:off x="9349865" y="1819241"/>
          <a:ext cx="2407630" cy="4224528"/>
        </p:xfrm>
        <a:graphic>
          <a:graphicData uri="http://schemas.openxmlformats.org/drawingml/2006/table">
            <a:tbl>
              <a:tblPr firstRow="1" bandRow="1">
                <a:tableStyleId>{5C22544A-7EE6-4342-B048-85BDC9FD1C3A}</a:tableStyleId>
              </a:tblPr>
              <a:tblGrid>
                <a:gridCol w="2407630">
                  <a:extLst>
                    <a:ext uri="{9D8B030D-6E8A-4147-A177-3AD203B41FA5}">
                      <a16:colId xmlns:a16="http://schemas.microsoft.com/office/drawing/2014/main" val="1895835337"/>
                    </a:ext>
                  </a:extLst>
                </a:gridCol>
              </a:tblGrid>
              <a:tr h="1152144">
                <a:tc>
                  <a:txBody>
                    <a:bodyPr/>
                    <a:lstStyle/>
                    <a:p>
                      <a:endParaRPr lang="en-US" sz="19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44849"/>
                  </a:ext>
                </a:extLst>
              </a:tr>
              <a:tr h="384048">
                <a:tc>
                  <a:txBody>
                    <a:bodyPr/>
                    <a:lstStyle/>
                    <a:p>
                      <a:endParaRPr lang="en-US" sz="19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6882290"/>
                  </a:ext>
                </a:extLst>
              </a:tr>
              <a:tr h="384048">
                <a:tc>
                  <a:txBody>
                    <a:bodyPr/>
                    <a:lstStyle/>
                    <a:p>
                      <a:endParaRPr lang="en-US" sz="19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5939837"/>
                  </a:ext>
                </a:extLst>
              </a:tr>
              <a:tr h="384048">
                <a:tc>
                  <a:txBody>
                    <a:bodyPr/>
                    <a:lstStyle/>
                    <a:p>
                      <a:endParaRPr lang="en-US" sz="19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8251814"/>
                  </a:ext>
                </a:extLst>
              </a:tr>
              <a:tr h="384048">
                <a:tc>
                  <a:txBody>
                    <a:bodyPr/>
                    <a:lstStyle/>
                    <a:p>
                      <a:endParaRPr lang="en-US" sz="19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8712269"/>
                  </a:ext>
                </a:extLst>
              </a:tr>
              <a:tr h="384048">
                <a:tc>
                  <a:txBody>
                    <a:bodyPr/>
                    <a:lstStyle/>
                    <a:p>
                      <a:endParaRPr lang="en-US" sz="19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973632"/>
                  </a:ext>
                </a:extLst>
              </a:tr>
              <a:tr h="384048">
                <a:tc>
                  <a:txBody>
                    <a:bodyPr/>
                    <a:lstStyle/>
                    <a:p>
                      <a:endParaRPr lang="en-US" sz="19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0990647"/>
                  </a:ext>
                </a:extLst>
              </a:tr>
              <a:tr h="384048">
                <a:tc>
                  <a:txBody>
                    <a:bodyPr/>
                    <a:lstStyle/>
                    <a:p>
                      <a:endParaRPr lang="en-US" sz="19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6973202"/>
                  </a:ext>
                </a:extLst>
              </a:tr>
              <a:tr h="384048">
                <a:tc>
                  <a:txBody>
                    <a:bodyPr/>
                    <a:lstStyle/>
                    <a:p>
                      <a:endParaRPr lang="en-US" sz="19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1969385"/>
                  </a:ext>
                </a:extLst>
              </a:tr>
            </a:tbl>
          </a:graphicData>
        </a:graphic>
      </p:graphicFrame>
      <p:graphicFrame>
        <p:nvGraphicFramePr>
          <p:cNvPr id="4" name="Table 3">
            <a:extLst>
              <a:ext uri="{FF2B5EF4-FFF2-40B4-BE49-F238E27FC236}">
                <a16:creationId xmlns:a16="http://schemas.microsoft.com/office/drawing/2014/main" id="{60D5E63E-DDE3-0369-D4B2-6DB8A285B003}"/>
              </a:ext>
            </a:extLst>
          </p:cNvPr>
          <p:cNvGraphicFramePr>
            <a:graphicFrameLocks noGrp="1"/>
          </p:cNvGraphicFramePr>
          <p:nvPr/>
        </p:nvGraphicFramePr>
        <p:xfrm>
          <a:off x="8206383" y="2587337"/>
          <a:ext cx="1142099" cy="3456432"/>
        </p:xfrm>
        <a:graphic>
          <a:graphicData uri="http://schemas.openxmlformats.org/drawingml/2006/table">
            <a:tbl>
              <a:tblPr firstRow="1" bandRow="1">
                <a:tableStyleId>{5C22544A-7EE6-4342-B048-85BDC9FD1C3A}</a:tableStyleId>
              </a:tblPr>
              <a:tblGrid>
                <a:gridCol w="1142099">
                  <a:extLst>
                    <a:ext uri="{9D8B030D-6E8A-4147-A177-3AD203B41FA5}">
                      <a16:colId xmlns:a16="http://schemas.microsoft.com/office/drawing/2014/main" val="3777245329"/>
                    </a:ext>
                  </a:extLst>
                </a:gridCol>
              </a:tblGrid>
              <a:tr h="384048">
                <a:tc>
                  <a:txBody>
                    <a:bodyPr/>
                    <a:lstStyle/>
                    <a:p>
                      <a:pPr algn="r"/>
                      <a:endParaRPr lang="en-US" sz="1900" b="0" dirty="0">
                        <a:solidFill>
                          <a:schemeClr val="tx1"/>
                        </a:solidFill>
                        <a:latin typeface="Consolas" panose="020B0609020204030204" pitchFamily="49" charset="0"/>
                        <a:cs typeface="Consolas" panose="020B0609020204030204" pitchFamily="49"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9210795"/>
                  </a:ext>
                </a:extLst>
              </a:tr>
              <a:tr h="384048">
                <a:tc>
                  <a:txBody>
                    <a:bodyPr/>
                    <a:lstStyle/>
                    <a:p>
                      <a:pPr algn="r"/>
                      <a:r>
                        <a:rPr lang="en-US" sz="1900" b="0" dirty="0">
                          <a:solidFill>
                            <a:schemeClr val="tx1"/>
                          </a:solidFill>
                          <a:latin typeface="Consolas" panose="020B0609020204030204" pitchFamily="49" charset="0"/>
                          <a:cs typeface="Consolas" panose="020B0609020204030204" pitchFamily="49" charset="0"/>
                        </a:rPr>
                        <a:t>0xff50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581516"/>
                  </a:ext>
                </a:extLst>
              </a:tr>
              <a:tr h="384048">
                <a:tc>
                  <a:txBody>
                    <a:bodyPr/>
                    <a:lstStyle/>
                    <a:p>
                      <a:pPr algn="r"/>
                      <a:r>
                        <a:rPr lang="en-US" sz="1900" b="0" dirty="0">
                          <a:solidFill>
                            <a:schemeClr val="tx1"/>
                          </a:solidFill>
                          <a:latin typeface="Consolas" panose="020B0609020204030204" pitchFamily="49" charset="0"/>
                          <a:cs typeface="Consolas" panose="020B0609020204030204" pitchFamily="49" charset="0"/>
                        </a:rPr>
                        <a:t>0xff58</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179381"/>
                  </a:ext>
                </a:extLst>
              </a:tr>
              <a:tr h="384048">
                <a:tc>
                  <a:txBody>
                    <a:bodyPr/>
                    <a:lstStyle/>
                    <a:p>
                      <a:pPr algn="r"/>
                      <a:r>
                        <a:rPr lang="en-US" sz="1900" b="0" dirty="0">
                          <a:solidFill>
                            <a:schemeClr val="tx1"/>
                          </a:solidFill>
                          <a:latin typeface="Consolas" panose="020B0609020204030204" pitchFamily="49" charset="0"/>
                          <a:cs typeface="Consolas" panose="020B0609020204030204" pitchFamily="49" charset="0"/>
                        </a:rPr>
                        <a:t>0xff60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492759"/>
                  </a:ext>
                </a:extLst>
              </a:tr>
              <a:tr h="384048">
                <a:tc>
                  <a:txBody>
                    <a:bodyPr/>
                    <a:lstStyle/>
                    <a:p>
                      <a:pPr algn="r"/>
                      <a:r>
                        <a:rPr lang="en-US" sz="1900" b="0" dirty="0">
                          <a:solidFill>
                            <a:schemeClr val="tx1"/>
                          </a:solidFill>
                          <a:latin typeface="Consolas" panose="020B0609020204030204" pitchFamily="49" charset="0"/>
                          <a:cs typeface="Consolas" panose="020B0609020204030204" pitchFamily="49" charset="0"/>
                        </a:rPr>
                        <a:t>0xff68</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0639708"/>
                  </a:ext>
                </a:extLst>
              </a:tr>
              <a:tr h="384048">
                <a:tc>
                  <a:txBody>
                    <a:bodyPr/>
                    <a:lstStyle/>
                    <a:p>
                      <a:pPr algn="r"/>
                      <a:r>
                        <a:rPr lang="en-US" sz="1900" b="0" dirty="0">
                          <a:solidFill>
                            <a:schemeClr val="tx1"/>
                          </a:solidFill>
                          <a:latin typeface="Consolas" panose="020B0609020204030204" pitchFamily="49" charset="0"/>
                          <a:cs typeface="Consolas" panose="020B0609020204030204" pitchFamily="49" charset="0"/>
                        </a:rPr>
                        <a:t>0xff70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1592616"/>
                  </a:ext>
                </a:extLst>
              </a:tr>
              <a:tr h="384048">
                <a:tc>
                  <a:txBody>
                    <a:bodyPr/>
                    <a:lstStyle/>
                    <a:p>
                      <a:pPr algn="r"/>
                      <a:r>
                        <a:rPr lang="en-US" sz="1900" b="0" dirty="0">
                          <a:solidFill>
                            <a:schemeClr val="tx1"/>
                          </a:solidFill>
                          <a:latin typeface="Consolas" panose="020B0609020204030204" pitchFamily="49" charset="0"/>
                          <a:cs typeface="Consolas" panose="020B0609020204030204" pitchFamily="49" charset="0"/>
                        </a:rPr>
                        <a:t>0xff78</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4556669"/>
                  </a:ext>
                </a:extLst>
              </a:tr>
              <a:tr h="384048">
                <a:tc>
                  <a:txBody>
                    <a:bodyPr/>
                    <a:lstStyle/>
                    <a:p>
                      <a:pPr algn="r"/>
                      <a:r>
                        <a:rPr lang="en-US" sz="1900" b="0" dirty="0">
                          <a:solidFill>
                            <a:schemeClr val="tx1"/>
                          </a:solidFill>
                          <a:latin typeface="Consolas" panose="020B0609020204030204" pitchFamily="49" charset="0"/>
                          <a:cs typeface="Consolas" panose="020B0609020204030204" pitchFamily="49" charset="0"/>
                        </a:rPr>
                        <a:t>0xff80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4360649"/>
                  </a:ext>
                </a:extLst>
              </a:tr>
              <a:tr h="384048">
                <a:tc>
                  <a:txBody>
                    <a:bodyPr/>
                    <a:lstStyle/>
                    <a:p>
                      <a:pPr algn="r"/>
                      <a:r>
                        <a:rPr lang="en-US" sz="1900" b="0" dirty="0">
                          <a:solidFill>
                            <a:schemeClr val="tx1"/>
                          </a:solidFill>
                          <a:latin typeface="Consolas" panose="020B0609020204030204" pitchFamily="49" charset="0"/>
                          <a:cs typeface="Consolas" panose="020B0609020204030204" pitchFamily="49" charset="0"/>
                        </a:rPr>
                        <a:t>0xff88</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4894272"/>
                  </a:ext>
                </a:extLst>
              </a:tr>
            </a:tbl>
          </a:graphicData>
        </a:graphic>
      </p:graphicFrame>
      <p:cxnSp>
        <p:nvCxnSpPr>
          <p:cNvPr id="14" name="Straight Arrow Connector 13">
            <a:extLst>
              <a:ext uri="{FF2B5EF4-FFF2-40B4-BE49-F238E27FC236}">
                <a16:creationId xmlns:a16="http://schemas.microsoft.com/office/drawing/2014/main" id="{539971FF-AB26-C2D3-8483-97103CDA3411}"/>
              </a:ext>
            </a:extLst>
          </p:cNvPr>
          <p:cNvCxnSpPr>
            <a:cxnSpLocks/>
          </p:cNvCxnSpPr>
          <p:nvPr/>
        </p:nvCxnSpPr>
        <p:spPr>
          <a:xfrm flipV="1">
            <a:off x="8949594" y="1715578"/>
            <a:ext cx="0" cy="11238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a:extLst>
              <a:ext uri="{FF2B5EF4-FFF2-40B4-BE49-F238E27FC236}">
                <a16:creationId xmlns:a16="http://schemas.microsoft.com/office/drawing/2014/main" id="{41E7EEC7-B6B6-7861-37BC-0F47FB5A9053}"/>
              </a:ext>
            </a:extLst>
          </p:cNvPr>
          <p:cNvSpPr txBox="1"/>
          <p:nvPr/>
        </p:nvSpPr>
        <p:spPr>
          <a:xfrm>
            <a:off x="7388328" y="1678697"/>
            <a:ext cx="1336904" cy="707886"/>
          </a:xfrm>
          <a:prstGeom prst="rect">
            <a:avLst/>
          </a:prstGeom>
          <a:noFill/>
        </p:spPr>
        <p:txBody>
          <a:bodyPr wrap="none" rtlCol="0">
            <a:spAutoFit/>
          </a:bodyPr>
          <a:lstStyle/>
          <a:p>
            <a:pPr algn="r"/>
            <a:r>
              <a:rPr lang="en-US" sz="2000" dirty="0"/>
              <a:t>Lower </a:t>
            </a:r>
            <a:br>
              <a:rPr lang="en-US" sz="2000" dirty="0"/>
            </a:br>
            <a:r>
              <a:rPr lang="en-US" sz="2000" dirty="0"/>
              <a:t>addresses</a:t>
            </a:r>
          </a:p>
        </p:txBody>
      </p:sp>
      <p:cxnSp>
        <p:nvCxnSpPr>
          <p:cNvPr id="36" name="Straight Arrow Connector 35">
            <a:extLst>
              <a:ext uri="{FF2B5EF4-FFF2-40B4-BE49-F238E27FC236}">
                <a16:creationId xmlns:a16="http://schemas.microsoft.com/office/drawing/2014/main" id="{A546A144-861D-D4FF-027E-5B62F7752A90}"/>
              </a:ext>
            </a:extLst>
          </p:cNvPr>
          <p:cNvCxnSpPr>
            <a:cxnSpLocks/>
          </p:cNvCxnSpPr>
          <p:nvPr/>
        </p:nvCxnSpPr>
        <p:spPr>
          <a:xfrm>
            <a:off x="7830012" y="5869624"/>
            <a:ext cx="53243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9" name="TextBox 38">
            <a:extLst>
              <a:ext uri="{FF2B5EF4-FFF2-40B4-BE49-F238E27FC236}">
                <a16:creationId xmlns:a16="http://schemas.microsoft.com/office/drawing/2014/main" id="{A95AC3CD-F41B-49B8-F955-A406CE67DB80}"/>
              </a:ext>
            </a:extLst>
          </p:cNvPr>
          <p:cNvSpPr txBox="1"/>
          <p:nvPr/>
        </p:nvSpPr>
        <p:spPr>
          <a:xfrm>
            <a:off x="7028728" y="5674437"/>
            <a:ext cx="799901" cy="369332"/>
          </a:xfrm>
          <a:prstGeom prst="rect">
            <a:avLst/>
          </a:prstGeom>
          <a:noFill/>
        </p:spPr>
        <p:txBody>
          <a:bodyPr wrap="square">
            <a:spAutoFit/>
          </a:bodyPr>
          <a:lstStyle/>
          <a:p>
            <a:r>
              <a:rPr lang="en-US" sz="1800" b="0" dirty="0">
                <a:solidFill>
                  <a:schemeClr val="tx1"/>
                </a:solidFill>
                <a:latin typeface="Source Code Pro" panose="020B0509030403020204" pitchFamily="49" charset="77"/>
              </a:rPr>
              <a:t>%</a:t>
            </a:r>
            <a:r>
              <a:rPr lang="en-US" sz="1800" b="0" dirty="0" err="1">
                <a:solidFill>
                  <a:schemeClr val="tx1"/>
                </a:solidFill>
                <a:latin typeface="Source Code Pro" panose="020B0509030403020204" pitchFamily="49" charset="77"/>
              </a:rPr>
              <a:t>rsp</a:t>
            </a:r>
            <a:endParaRPr lang="en-US" sz="1800" b="0" dirty="0">
              <a:solidFill>
                <a:schemeClr val="tx1"/>
              </a:solidFill>
              <a:latin typeface="Source Code Pro" panose="020B0509030403020204" pitchFamily="49" charset="77"/>
            </a:endParaRPr>
          </a:p>
        </p:txBody>
      </p:sp>
      <p:sp>
        <p:nvSpPr>
          <p:cNvPr id="41" name="Title 1">
            <a:extLst>
              <a:ext uri="{FF2B5EF4-FFF2-40B4-BE49-F238E27FC236}">
                <a16:creationId xmlns:a16="http://schemas.microsoft.com/office/drawing/2014/main" id="{F550A635-880A-499E-AE3E-B8E24FBC6AB7}"/>
              </a:ext>
            </a:extLst>
          </p:cNvPr>
          <p:cNvSpPr>
            <a:spLocks noGrp="1"/>
          </p:cNvSpPr>
          <p:nvPr>
            <p:ph type="title"/>
          </p:nvPr>
        </p:nvSpPr>
        <p:spPr>
          <a:xfrm>
            <a:off x="344970" y="422382"/>
            <a:ext cx="10515600" cy="1325563"/>
          </a:xfrm>
        </p:spPr>
        <p:txBody>
          <a:bodyPr/>
          <a:lstStyle/>
          <a:p>
            <a:r>
              <a:rPr lang="en-US" dirty="0"/>
              <a:t>An x86-64 </a:t>
            </a:r>
            <a:br>
              <a:rPr lang="en-US" dirty="0"/>
            </a:br>
            <a:r>
              <a:rPr lang="en-US" dirty="0"/>
              <a:t>program’s view…</a:t>
            </a:r>
          </a:p>
        </p:txBody>
      </p:sp>
      <p:sp>
        <p:nvSpPr>
          <p:cNvPr id="5" name="TextBox 4">
            <a:extLst>
              <a:ext uri="{FF2B5EF4-FFF2-40B4-BE49-F238E27FC236}">
                <a16:creationId xmlns:a16="http://schemas.microsoft.com/office/drawing/2014/main" id="{812F9F58-F277-CA28-3799-2E3CF5768C49}"/>
              </a:ext>
            </a:extLst>
          </p:cNvPr>
          <p:cNvSpPr txBox="1"/>
          <p:nvPr/>
        </p:nvSpPr>
        <p:spPr>
          <a:xfrm>
            <a:off x="9553326" y="1414261"/>
            <a:ext cx="1940334" cy="400110"/>
          </a:xfrm>
          <a:prstGeom prst="rect">
            <a:avLst/>
          </a:prstGeom>
          <a:noFill/>
        </p:spPr>
        <p:txBody>
          <a:bodyPr wrap="square">
            <a:spAutoFit/>
          </a:bodyPr>
          <a:lstStyle/>
          <a:p>
            <a:pPr algn="ctr"/>
            <a:r>
              <a:rPr lang="en-US" sz="2000" b="0" dirty="0">
                <a:solidFill>
                  <a:schemeClr val="tx1"/>
                </a:solidFill>
              </a:rPr>
              <a:t>stack top</a:t>
            </a:r>
          </a:p>
        </p:txBody>
      </p:sp>
      <p:sp>
        <p:nvSpPr>
          <p:cNvPr id="6" name="TextBox 5">
            <a:extLst>
              <a:ext uri="{FF2B5EF4-FFF2-40B4-BE49-F238E27FC236}">
                <a16:creationId xmlns:a16="http://schemas.microsoft.com/office/drawing/2014/main" id="{9E35E652-549B-2BAC-EDA0-1D38001A2EFD}"/>
              </a:ext>
            </a:extLst>
          </p:cNvPr>
          <p:cNvSpPr txBox="1"/>
          <p:nvPr/>
        </p:nvSpPr>
        <p:spPr>
          <a:xfrm>
            <a:off x="9553326" y="6055026"/>
            <a:ext cx="1940334" cy="400110"/>
          </a:xfrm>
          <a:prstGeom prst="rect">
            <a:avLst/>
          </a:prstGeom>
          <a:noFill/>
        </p:spPr>
        <p:txBody>
          <a:bodyPr wrap="square">
            <a:spAutoFit/>
          </a:bodyPr>
          <a:lstStyle/>
          <a:p>
            <a:pPr algn="ctr"/>
            <a:r>
              <a:rPr lang="en-US" sz="2000" b="0" dirty="0">
                <a:solidFill>
                  <a:schemeClr val="tx1"/>
                </a:solidFill>
              </a:rPr>
              <a:t>stack bottom</a:t>
            </a:r>
          </a:p>
        </p:txBody>
      </p:sp>
      <p:sp>
        <p:nvSpPr>
          <p:cNvPr id="7" name="Rectangle 6">
            <a:extLst>
              <a:ext uri="{FF2B5EF4-FFF2-40B4-BE49-F238E27FC236}">
                <a16:creationId xmlns:a16="http://schemas.microsoft.com/office/drawing/2014/main" id="{18FC28B3-8A99-3CC2-41A3-8E171E9561B8}"/>
              </a:ext>
            </a:extLst>
          </p:cNvPr>
          <p:cNvSpPr/>
          <p:nvPr/>
        </p:nvSpPr>
        <p:spPr>
          <a:xfrm>
            <a:off x="605272" y="2843541"/>
            <a:ext cx="5599248" cy="360534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3B49CE76-3EFB-C239-5FBA-F994F2575FBF}"/>
              </a:ext>
            </a:extLst>
          </p:cNvPr>
          <p:cNvSpPr txBox="1"/>
          <p:nvPr/>
        </p:nvSpPr>
        <p:spPr>
          <a:xfrm>
            <a:off x="2621131" y="2120692"/>
            <a:ext cx="1215397" cy="707886"/>
          </a:xfrm>
          <a:prstGeom prst="rect">
            <a:avLst/>
          </a:prstGeom>
          <a:noFill/>
        </p:spPr>
        <p:txBody>
          <a:bodyPr wrap="none" rtlCol="0">
            <a:spAutoFit/>
          </a:bodyPr>
          <a:lstStyle/>
          <a:p>
            <a:r>
              <a:rPr lang="en-US" sz="4000" b="1" dirty="0"/>
              <a:t>CPU</a:t>
            </a:r>
          </a:p>
        </p:txBody>
      </p:sp>
      <p:sp>
        <p:nvSpPr>
          <p:cNvPr id="10" name="TextBox 9">
            <a:extLst>
              <a:ext uri="{FF2B5EF4-FFF2-40B4-BE49-F238E27FC236}">
                <a16:creationId xmlns:a16="http://schemas.microsoft.com/office/drawing/2014/main" id="{FEED1CAC-B0AF-5C9E-E313-CEABF5A694F2}"/>
              </a:ext>
            </a:extLst>
          </p:cNvPr>
          <p:cNvSpPr txBox="1"/>
          <p:nvPr/>
        </p:nvSpPr>
        <p:spPr>
          <a:xfrm>
            <a:off x="664217" y="3044440"/>
            <a:ext cx="2599879" cy="400110"/>
          </a:xfrm>
          <a:prstGeom prst="rect">
            <a:avLst/>
          </a:prstGeom>
          <a:noFill/>
        </p:spPr>
        <p:txBody>
          <a:bodyPr wrap="none" rtlCol="0">
            <a:spAutoFit/>
          </a:bodyPr>
          <a:lstStyle/>
          <a:p>
            <a:r>
              <a:rPr lang="en-US" sz="2000" dirty="0"/>
              <a:t>Program Counter (PC)</a:t>
            </a:r>
          </a:p>
        </p:txBody>
      </p:sp>
      <p:sp>
        <p:nvSpPr>
          <p:cNvPr id="11" name="TextBox 10">
            <a:extLst>
              <a:ext uri="{FF2B5EF4-FFF2-40B4-BE49-F238E27FC236}">
                <a16:creationId xmlns:a16="http://schemas.microsoft.com/office/drawing/2014/main" id="{645ACF7C-88A8-8A77-7DFF-CA2E69B539F8}"/>
              </a:ext>
            </a:extLst>
          </p:cNvPr>
          <p:cNvSpPr txBox="1"/>
          <p:nvPr/>
        </p:nvSpPr>
        <p:spPr>
          <a:xfrm>
            <a:off x="664217" y="4239621"/>
            <a:ext cx="2485694" cy="400110"/>
          </a:xfrm>
          <a:prstGeom prst="rect">
            <a:avLst/>
          </a:prstGeom>
          <a:noFill/>
        </p:spPr>
        <p:txBody>
          <a:bodyPr wrap="square" rtlCol="0">
            <a:spAutoFit/>
          </a:bodyPr>
          <a:lstStyle/>
          <a:p>
            <a:r>
              <a:rPr lang="en-US" sz="2000" dirty="0"/>
              <a:t>Condition Codes</a:t>
            </a:r>
          </a:p>
        </p:txBody>
      </p:sp>
      <p:sp>
        <p:nvSpPr>
          <p:cNvPr id="12" name="TextBox 11">
            <a:extLst>
              <a:ext uri="{FF2B5EF4-FFF2-40B4-BE49-F238E27FC236}">
                <a16:creationId xmlns:a16="http://schemas.microsoft.com/office/drawing/2014/main" id="{8362417E-EEA5-3383-D028-8934ECDF6324}"/>
              </a:ext>
            </a:extLst>
          </p:cNvPr>
          <p:cNvSpPr txBox="1"/>
          <p:nvPr/>
        </p:nvSpPr>
        <p:spPr>
          <a:xfrm>
            <a:off x="3437728" y="3070339"/>
            <a:ext cx="2566152" cy="707886"/>
          </a:xfrm>
          <a:prstGeom prst="rect">
            <a:avLst/>
          </a:prstGeom>
          <a:noFill/>
        </p:spPr>
        <p:txBody>
          <a:bodyPr wrap="none" rtlCol="0">
            <a:spAutoFit/>
          </a:bodyPr>
          <a:lstStyle/>
          <a:p>
            <a:pPr algn="ctr"/>
            <a:r>
              <a:rPr lang="en-US" sz="2000" dirty="0"/>
              <a:t>16 “General purpose”</a:t>
            </a:r>
            <a:br>
              <a:rPr lang="en-US" sz="2000" dirty="0"/>
            </a:br>
            <a:r>
              <a:rPr lang="en-US" sz="2000" dirty="0"/>
              <a:t>Registers</a:t>
            </a:r>
          </a:p>
        </p:txBody>
      </p:sp>
      <p:graphicFrame>
        <p:nvGraphicFramePr>
          <p:cNvPr id="13" name="Table 12">
            <a:extLst>
              <a:ext uri="{FF2B5EF4-FFF2-40B4-BE49-F238E27FC236}">
                <a16:creationId xmlns:a16="http://schemas.microsoft.com/office/drawing/2014/main" id="{FA406EB9-5AA5-4295-D595-8BC5E3BE5846}"/>
              </a:ext>
            </a:extLst>
          </p:cNvPr>
          <p:cNvGraphicFramePr>
            <a:graphicFrameLocks noGrp="1"/>
          </p:cNvGraphicFramePr>
          <p:nvPr/>
        </p:nvGraphicFramePr>
        <p:xfrm>
          <a:off x="3440075" y="3854480"/>
          <a:ext cx="2390413" cy="2286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1164254057"/>
                    </a:ext>
                  </a:extLst>
                </a:gridCol>
                <a:gridCol w="1515754">
                  <a:extLst>
                    <a:ext uri="{9D8B030D-6E8A-4147-A177-3AD203B41FA5}">
                      <a16:colId xmlns:a16="http://schemas.microsoft.com/office/drawing/2014/main" val="3804685283"/>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rsp</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cs typeface="Consolas" panose="020B0609020204030204" pitchFamily="49" charset="0"/>
                        </a:rPr>
                        <a:t>0xff88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698856"/>
                  </a:ext>
                </a:extLst>
              </a:tr>
              <a:tr h="25733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rsi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332714"/>
                  </a:ext>
                </a:extLst>
              </a:tr>
              <a:tr h="27257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rdi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8402794"/>
                  </a:ext>
                </a:extLst>
              </a:tr>
              <a:tr h="16081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rax</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2739802"/>
                  </a:ext>
                </a:extLst>
              </a:tr>
              <a:tr h="160815">
                <a:tc>
                  <a:txBody>
                    <a:bodyPr/>
                    <a:lstStyle/>
                    <a:p>
                      <a:r>
                        <a:rPr lang="en-US" sz="1900" b="0" dirty="0">
                          <a:latin typeface="Source Code Pro" panose="020B0509030403020204" pitchFamily="49" charset="77"/>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743526"/>
                  </a:ext>
                </a:extLst>
              </a:tr>
              <a:tr h="160815">
                <a:tc>
                  <a:txBody>
                    <a:bodyPr/>
                    <a:lstStyle/>
                    <a:p>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6152341"/>
                  </a:ext>
                </a:extLst>
              </a:tr>
            </a:tbl>
          </a:graphicData>
        </a:graphic>
      </p:graphicFrame>
      <p:graphicFrame>
        <p:nvGraphicFramePr>
          <p:cNvPr id="15" name="Table 14">
            <a:extLst>
              <a:ext uri="{FF2B5EF4-FFF2-40B4-BE49-F238E27FC236}">
                <a16:creationId xmlns:a16="http://schemas.microsoft.com/office/drawing/2014/main" id="{7F62B974-5516-6409-9B4D-151BE9E1FEFC}"/>
              </a:ext>
            </a:extLst>
          </p:cNvPr>
          <p:cNvGraphicFramePr>
            <a:graphicFrameLocks noGrp="1"/>
          </p:cNvGraphicFramePr>
          <p:nvPr/>
        </p:nvGraphicFramePr>
        <p:xfrm>
          <a:off x="778543" y="3473480"/>
          <a:ext cx="2390413" cy="381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2653708947"/>
                    </a:ext>
                  </a:extLst>
                </a:gridCol>
                <a:gridCol w="1515754">
                  <a:extLst>
                    <a:ext uri="{9D8B030D-6E8A-4147-A177-3AD203B41FA5}">
                      <a16:colId xmlns:a16="http://schemas.microsoft.com/office/drawing/2014/main" val="487291675"/>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rpi</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rPr>
                        <a:t>0x00ff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9739890"/>
                  </a:ext>
                </a:extLst>
              </a:tr>
            </a:tbl>
          </a:graphicData>
        </a:graphic>
      </p:graphicFrame>
      <p:graphicFrame>
        <p:nvGraphicFramePr>
          <p:cNvPr id="17" name="Table 16">
            <a:extLst>
              <a:ext uri="{FF2B5EF4-FFF2-40B4-BE49-F238E27FC236}">
                <a16:creationId xmlns:a16="http://schemas.microsoft.com/office/drawing/2014/main" id="{A6F8BF39-02A7-2642-5EB2-5406850351E5}"/>
              </a:ext>
            </a:extLst>
          </p:cNvPr>
          <p:cNvGraphicFramePr>
            <a:graphicFrameLocks noGrp="1"/>
          </p:cNvGraphicFramePr>
          <p:nvPr/>
        </p:nvGraphicFramePr>
        <p:xfrm>
          <a:off x="827468" y="4691130"/>
          <a:ext cx="1605698" cy="1524000"/>
        </p:xfrm>
        <a:graphic>
          <a:graphicData uri="http://schemas.openxmlformats.org/drawingml/2006/table">
            <a:tbl>
              <a:tblPr firstRow="1" bandRow="1">
                <a:tableStyleId>{5C22544A-7EE6-4342-B048-85BDC9FD1C3A}</a:tableStyleId>
              </a:tblPr>
              <a:tblGrid>
                <a:gridCol w="794206">
                  <a:extLst>
                    <a:ext uri="{9D8B030D-6E8A-4147-A177-3AD203B41FA5}">
                      <a16:colId xmlns:a16="http://schemas.microsoft.com/office/drawing/2014/main" val="442527272"/>
                    </a:ext>
                  </a:extLst>
                </a:gridCol>
                <a:gridCol w="811492">
                  <a:extLst>
                    <a:ext uri="{9D8B030D-6E8A-4147-A177-3AD203B41FA5}">
                      <a16:colId xmlns:a16="http://schemas.microsoft.com/office/drawing/2014/main" val="3649816996"/>
                    </a:ext>
                  </a:extLst>
                </a:gridCol>
              </a:tblGrid>
              <a:tr h="229395">
                <a:tc>
                  <a:txBody>
                    <a:bodyPr/>
                    <a:lstStyle/>
                    <a:p>
                      <a:r>
                        <a:rPr lang="en-US" sz="1900" b="0" dirty="0">
                          <a:solidFill>
                            <a:schemeClr val="tx1"/>
                          </a:solidFill>
                          <a:latin typeface="Source Code Pro" panose="020B0509030403020204" pitchFamily="49" charset="77"/>
                        </a:rPr>
                        <a:t>ZF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4091879"/>
                  </a:ext>
                </a:extLst>
              </a:tr>
              <a:tr h="229395">
                <a:tc>
                  <a:txBody>
                    <a:bodyPr/>
                    <a:lstStyle/>
                    <a:p>
                      <a:r>
                        <a:rPr lang="en-US" sz="1900" b="0" dirty="0">
                          <a:solidFill>
                            <a:schemeClr val="tx1"/>
                          </a:solidFill>
                          <a:latin typeface="Source Code Pro" panose="020B0509030403020204" pitchFamily="49" charset="77"/>
                        </a:rPr>
                        <a:t>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5917"/>
                  </a:ext>
                </a:extLst>
              </a:tr>
              <a:tr h="229395">
                <a:tc>
                  <a:txBody>
                    <a:bodyPr/>
                    <a:lstStyle/>
                    <a:p>
                      <a:r>
                        <a:rPr lang="en-US" sz="1900" b="0" dirty="0">
                          <a:solidFill>
                            <a:schemeClr val="tx1"/>
                          </a:solidFill>
                          <a:latin typeface="Source Code Pro" panose="020B0509030403020204" pitchFamily="49" charset="77"/>
                        </a:rPr>
                        <a:t>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095360"/>
                  </a:ext>
                </a:extLst>
              </a:tr>
              <a:tr h="229395">
                <a:tc>
                  <a:txBody>
                    <a:bodyPr/>
                    <a:lstStyle/>
                    <a:p>
                      <a:r>
                        <a:rPr lang="en-US" sz="1900" b="0" dirty="0">
                          <a:solidFill>
                            <a:schemeClr val="tx1"/>
                          </a:solidFill>
                          <a:latin typeface="Source Code Pro" panose="020B0509030403020204" pitchFamily="49" charset="77"/>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426470"/>
                  </a:ext>
                </a:extLst>
              </a:tr>
            </a:tbl>
          </a:graphicData>
        </a:graphic>
      </p:graphicFrame>
      <p:sp>
        <p:nvSpPr>
          <p:cNvPr id="2" name="Slide Number Placeholder 1">
            <a:extLst>
              <a:ext uri="{FF2B5EF4-FFF2-40B4-BE49-F238E27FC236}">
                <a16:creationId xmlns:a16="http://schemas.microsoft.com/office/drawing/2014/main" id="{72B2F511-0BA6-9922-CD72-A579722A7172}"/>
              </a:ext>
            </a:extLst>
          </p:cNvPr>
          <p:cNvSpPr>
            <a:spLocks noGrp="1"/>
          </p:cNvSpPr>
          <p:nvPr>
            <p:ph type="sldNum" sz="quarter" idx="12"/>
          </p:nvPr>
        </p:nvSpPr>
        <p:spPr/>
        <p:txBody>
          <a:bodyPr/>
          <a:lstStyle/>
          <a:p>
            <a:fld id="{8908FB5B-1F60-994B-8E33-8E782B4CF041}" type="slidenum">
              <a:rPr lang="en-US" smtClean="0"/>
              <a:t>16</a:t>
            </a:fld>
            <a:endParaRPr lang="en-US"/>
          </a:p>
        </p:txBody>
      </p:sp>
    </p:spTree>
    <p:extLst>
      <p:ext uri="{BB962C8B-B14F-4D97-AF65-F5344CB8AC3E}">
        <p14:creationId xmlns:p14="http://schemas.microsoft.com/office/powerpoint/2010/main" val="4093531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2E0E3-AE68-EA4E-297B-83638B76E683}"/>
              </a:ext>
            </a:extLst>
          </p:cNvPr>
          <p:cNvSpPr>
            <a:spLocks noGrp="1"/>
          </p:cNvSpPr>
          <p:nvPr>
            <p:ph type="title"/>
          </p:nvPr>
        </p:nvSpPr>
        <p:spPr/>
        <p:txBody>
          <a:bodyPr/>
          <a:lstStyle/>
          <a:p>
            <a:r>
              <a:rPr lang="en-US" dirty="0"/>
              <a:t>Sometimes an instruction may only change portions of the register destination.</a:t>
            </a:r>
          </a:p>
        </p:txBody>
      </p:sp>
      <p:sp>
        <p:nvSpPr>
          <p:cNvPr id="4" name="TextBox 3">
            <a:extLst>
              <a:ext uri="{FF2B5EF4-FFF2-40B4-BE49-F238E27FC236}">
                <a16:creationId xmlns:a16="http://schemas.microsoft.com/office/drawing/2014/main" id="{C610E5CE-FC92-2586-2497-F2C6658BB906}"/>
              </a:ext>
            </a:extLst>
          </p:cNvPr>
          <p:cNvSpPr txBox="1"/>
          <p:nvPr/>
        </p:nvSpPr>
        <p:spPr>
          <a:xfrm>
            <a:off x="710879" y="3400400"/>
            <a:ext cx="5631100" cy="2092881"/>
          </a:xfrm>
          <a:prstGeom prst="rect">
            <a:avLst/>
          </a:prstGeom>
          <a:noFill/>
        </p:spPr>
        <p:txBody>
          <a:bodyPr wrap="square" lIns="274320" tIns="274320" rIns="274320" bIns="274320" rtlCol="0">
            <a:spAutoFit/>
          </a:bodyPr>
          <a:lstStyle/>
          <a:p>
            <a:pPr marL="0" indent="0">
              <a:buNone/>
            </a:pPr>
            <a:r>
              <a:rPr lang="en-US" sz="2000" dirty="0" err="1">
                <a:latin typeface="Consolas" panose="020B0609020204030204" pitchFamily="49" charset="0"/>
                <a:cs typeface="Consolas" panose="020B0609020204030204" pitchFamily="49" charset="0"/>
              </a:rPr>
              <a:t>movabs</a:t>
            </a:r>
            <a:r>
              <a:rPr lang="en-US" sz="2000" b="1" dirty="0" err="1">
                <a:latin typeface="Consolas" panose="020B0609020204030204" pitchFamily="49" charset="0"/>
                <a:cs typeface="Consolas" panose="020B0609020204030204" pitchFamily="49" charset="0"/>
              </a:rPr>
              <a:t>q</a:t>
            </a:r>
            <a:r>
              <a:rPr lang="en-US" sz="2000" dirty="0">
                <a:latin typeface="Consolas" panose="020B0609020204030204" pitchFamily="49" charset="0"/>
                <a:cs typeface="Consolas" panose="020B0609020204030204" pitchFamily="49" charset="0"/>
              </a:rPr>
              <a:t>	$0x0011223344556677, </a:t>
            </a:r>
            <a:r>
              <a:rPr lang="en-US" sz="2000" b="1" dirty="0">
                <a:latin typeface="Consolas" panose="020B0609020204030204" pitchFamily="49" charset="0"/>
                <a:cs typeface="Consolas" panose="020B0609020204030204" pitchFamily="49" charset="0"/>
              </a:rPr>
              <a:t>%</a:t>
            </a:r>
            <a:r>
              <a:rPr lang="en-US" sz="2000" b="1" dirty="0" err="1">
                <a:latin typeface="Consolas" panose="020B0609020204030204" pitchFamily="49" charset="0"/>
                <a:cs typeface="Consolas" panose="020B0609020204030204" pitchFamily="49" charset="0"/>
              </a:rPr>
              <a:t>rax</a:t>
            </a:r>
            <a:endParaRPr lang="en-US" sz="2000" b="1" dirty="0">
              <a:latin typeface="Consolas" panose="020B0609020204030204" pitchFamily="49" charset="0"/>
              <a:cs typeface="Consolas" panose="020B0609020204030204" pitchFamily="49" charset="0"/>
            </a:endParaRPr>
          </a:p>
          <a:p>
            <a:pPr marL="0" indent="0">
              <a:buNone/>
            </a:pPr>
            <a:r>
              <a:rPr lang="en-US" sz="2000" dirty="0" err="1">
                <a:latin typeface="Consolas" panose="020B0609020204030204" pitchFamily="49" charset="0"/>
                <a:cs typeface="Consolas" panose="020B0609020204030204" pitchFamily="49" charset="0"/>
              </a:rPr>
              <a:t>mov</a:t>
            </a:r>
            <a:r>
              <a:rPr lang="en-US" sz="2000" b="1" dirty="0" err="1">
                <a:latin typeface="Consolas" panose="020B0609020204030204" pitchFamily="49" charset="0"/>
                <a:cs typeface="Consolas" panose="020B0609020204030204" pitchFamily="49" charset="0"/>
              </a:rPr>
              <a:t>b</a:t>
            </a:r>
            <a:r>
              <a:rPr lang="en-US" sz="2000" dirty="0">
                <a:latin typeface="Consolas" panose="020B0609020204030204" pitchFamily="49" charset="0"/>
                <a:cs typeface="Consolas" panose="020B0609020204030204" pitchFamily="49" charset="0"/>
              </a:rPr>
              <a:t> 		$-1, </a:t>
            </a:r>
            <a:r>
              <a:rPr lang="en-US" sz="2000" b="1" dirty="0">
                <a:latin typeface="Consolas" panose="020B0609020204030204" pitchFamily="49" charset="0"/>
                <a:cs typeface="Consolas" panose="020B0609020204030204" pitchFamily="49" charset="0"/>
              </a:rPr>
              <a:t>%al</a:t>
            </a:r>
          </a:p>
          <a:p>
            <a:r>
              <a:rPr lang="en-US" sz="2000" dirty="0" err="1">
                <a:latin typeface="Consolas" panose="020B0609020204030204" pitchFamily="49" charset="0"/>
                <a:cs typeface="Consolas" panose="020B0609020204030204" pitchFamily="49" charset="0"/>
              </a:rPr>
              <a:t>mov</a:t>
            </a:r>
            <a:r>
              <a:rPr lang="en-US" sz="2000" b="1" dirty="0" err="1">
                <a:latin typeface="Consolas" panose="020B0609020204030204" pitchFamily="49" charset="0"/>
                <a:cs typeface="Consolas" panose="020B0609020204030204" pitchFamily="49" charset="0"/>
              </a:rPr>
              <a:t>w</a:t>
            </a:r>
            <a:r>
              <a:rPr lang="en-US" sz="2000" dirty="0">
                <a:latin typeface="Consolas" panose="020B0609020204030204" pitchFamily="49" charset="0"/>
                <a:cs typeface="Consolas" panose="020B0609020204030204" pitchFamily="49" charset="0"/>
              </a:rPr>
              <a:t> 		$-1, </a:t>
            </a:r>
            <a:r>
              <a:rPr lang="en-US" sz="2000" b="1" dirty="0">
                <a:latin typeface="Consolas" panose="020B0609020204030204" pitchFamily="49" charset="0"/>
                <a:cs typeface="Consolas" panose="020B0609020204030204" pitchFamily="49" charset="0"/>
              </a:rPr>
              <a:t>%ax</a:t>
            </a:r>
          </a:p>
          <a:p>
            <a:r>
              <a:rPr lang="en-US" sz="2000" dirty="0" err="1">
                <a:latin typeface="Consolas" panose="020B0609020204030204" pitchFamily="49" charset="0"/>
                <a:cs typeface="Consolas" panose="020B0609020204030204" pitchFamily="49" charset="0"/>
              </a:rPr>
              <a:t>mov</a:t>
            </a:r>
            <a:r>
              <a:rPr lang="en-US" sz="2000" b="1" dirty="0" err="1">
                <a:latin typeface="Consolas" panose="020B0609020204030204" pitchFamily="49" charset="0"/>
                <a:cs typeface="Consolas" panose="020B0609020204030204" pitchFamily="49" charset="0"/>
              </a:rPr>
              <a:t>l</a:t>
            </a:r>
            <a:r>
              <a:rPr lang="en-US" sz="2000" dirty="0">
                <a:latin typeface="Consolas" panose="020B0609020204030204" pitchFamily="49" charset="0"/>
                <a:cs typeface="Consolas" panose="020B0609020204030204" pitchFamily="49" charset="0"/>
              </a:rPr>
              <a:t>		$-1, </a:t>
            </a:r>
            <a:r>
              <a:rPr lang="en-US" sz="2000" b="1" dirty="0">
                <a:latin typeface="Consolas" panose="020B0609020204030204" pitchFamily="49" charset="0"/>
                <a:cs typeface="Consolas" panose="020B0609020204030204" pitchFamily="49" charset="0"/>
              </a:rPr>
              <a:t>%</a:t>
            </a:r>
            <a:r>
              <a:rPr lang="en-US" sz="2000" b="1" dirty="0" err="1">
                <a:latin typeface="Consolas" panose="020B0609020204030204" pitchFamily="49" charset="0"/>
                <a:cs typeface="Consolas" panose="020B0609020204030204" pitchFamily="49" charset="0"/>
              </a:rPr>
              <a:t>eax</a:t>
            </a:r>
            <a:endParaRPr lang="en-US" sz="2000" b="1" dirty="0">
              <a:latin typeface="Consolas" panose="020B0609020204030204" pitchFamily="49" charset="0"/>
              <a:cs typeface="Consolas" panose="020B0609020204030204" pitchFamily="49" charset="0"/>
            </a:endParaRPr>
          </a:p>
          <a:p>
            <a:r>
              <a:rPr lang="en-US" sz="2000" dirty="0" err="1">
                <a:latin typeface="Consolas" panose="020B0609020204030204" pitchFamily="49" charset="0"/>
                <a:cs typeface="Consolas" panose="020B0609020204030204" pitchFamily="49" charset="0"/>
              </a:rPr>
              <a:t>mov</a:t>
            </a:r>
            <a:r>
              <a:rPr lang="en-US" sz="2000" b="1" dirty="0" err="1">
                <a:latin typeface="Consolas" panose="020B0609020204030204" pitchFamily="49" charset="0"/>
                <a:cs typeface="Consolas" panose="020B0609020204030204" pitchFamily="49" charset="0"/>
              </a:rPr>
              <a:t>q</a:t>
            </a:r>
            <a:r>
              <a:rPr lang="en-US" sz="2000" dirty="0">
                <a:latin typeface="Consolas" panose="020B0609020204030204" pitchFamily="49" charset="0"/>
                <a:cs typeface="Consolas" panose="020B0609020204030204" pitchFamily="49" charset="0"/>
              </a:rPr>
              <a:t>		$-1, </a:t>
            </a:r>
            <a:r>
              <a:rPr lang="en-US" sz="2000" b="1" dirty="0">
                <a:latin typeface="Consolas" panose="020B0609020204030204" pitchFamily="49" charset="0"/>
                <a:cs typeface="Consolas" panose="020B0609020204030204" pitchFamily="49" charset="0"/>
              </a:rPr>
              <a:t>%</a:t>
            </a:r>
            <a:r>
              <a:rPr lang="en-US" sz="2000" b="1" dirty="0" err="1">
                <a:latin typeface="Consolas" panose="020B0609020204030204" pitchFamily="49" charset="0"/>
                <a:cs typeface="Consolas" panose="020B0609020204030204" pitchFamily="49" charset="0"/>
              </a:rPr>
              <a:t>rax</a:t>
            </a:r>
            <a:endParaRPr lang="en-US" sz="2000" b="1" dirty="0">
              <a:latin typeface="Consolas" panose="020B0609020204030204" pitchFamily="49" charset="0"/>
              <a:cs typeface="Consolas" panose="020B0609020204030204" pitchFamily="49" charset="0"/>
            </a:endParaRPr>
          </a:p>
        </p:txBody>
      </p:sp>
      <p:sp>
        <p:nvSpPr>
          <p:cNvPr id="5" name="TextBox 4">
            <a:extLst>
              <a:ext uri="{FF2B5EF4-FFF2-40B4-BE49-F238E27FC236}">
                <a16:creationId xmlns:a16="http://schemas.microsoft.com/office/drawing/2014/main" id="{7ADBE48B-EBFC-5C13-053F-9D171D224878}"/>
              </a:ext>
            </a:extLst>
          </p:cNvPr>
          <p:cNvSpPr txBox="1"/>
          <p:nvPr/>
        </p:nvSpPr>
        <p:spPr>
          <a:xfrm>
            <a:off x="6995635" y="3640575"/>
            <a:ext cx="3429144" cy="1631216"/>
          </a:xfrm>
          <a:prstGeom prst="rect">
            <a:avLst/>
          </a:prstGeom>
          <a:noFill/>
        </p:spPr>
        <p:txBody>
          <a:bodyPr wrap="none" rtlCol="0">
            <a:spAutoFit/>
          </a:bodyPr>
          <a:lstStyle/>
          <a:p>
            <a:pPr marL="0" indent="0">
              <a:buNone/>
            </a:pPr>
            <a:r>
              <a:rPr lang="en-US" sz="2000" i="1" dirty="0">
                <a:solidFill>
                  <a:schemeClr val="tx2">
                    <a:lumMod val="50000"/>
                    <a:lumOff val="50000"/>
                  </a:schemeClr>
                </a:solidFill>
                <a:latin typeface="Consolas" panose="020B0609020204030204" pitchFamily="49" charset="0"/>
                <a:cs typeface="Consolas" panose="020B0609020204030204" pitchFamily="49" charset="0"/>
              </a:rPr>
              <a:t>%</a:t>
            </a:r>
            <a:r>
              <a:rPr lang="en-US" sz="2000" i="1" dirty="0" err="1">
                <a:solidFill>
                  <a:schemeClr val="tx2">
                    <a:lumMod val="50000"/>
                    <a:lumOff val="50000"/>
                  </a:schemeClr>
                </a:solidFill>
                <a:latin typeface="Consolas" panose="020B0609020204030204" pitchFamily="49" charset="0"/>
                <a:cs typeface="Consolas" panose="020B0609020204030204" pitchFamily="49" charset="0"/>
              </a:rPr>
              <a:t>rax</a:t>
            </a:r>
            <a:r>
              <a:rPr lang="en-US" sz="2000" i="1" dirty="0">
                <a:solidFill>
                  <a:schemeClr val="tx2">
                    <a:lumMod val="50000"/>
                    <a:lumOff val="50000"/>
                  </a:schemeClr>
                </a:solidFill>
                <a:latin typeface="Consolas" panose="020B0609020204030204" pitchFamily="49" charset="0"/>
                <a:cs typeface="Consolas" panose="020B0609020204030204" pitchFamily="49" charset="0"/>
              </a:rPr>
              <a:t> = 0011223344556677</a:t>
            </a:r>
          </a:p>
          <a:p>
            <a:pPr marL="0" indent="0">
              <a:buNone/>
            </a:pPr>
            <a:r>
              <a:rPr lang="en-US" sz="2000" i="1" dirty="0">
                <a:solidFill>
                  <a:schemeClr val="tx2">
                    <a:lumMod val="50000"/>
                    <a:lumOff val="50000"/>
                  </a:schemeClr>
                </a:solidFill>
                <a:latin typeface="Consolas" panose="020B0609020204030204" pitchFamily="49" charset="0"/>
                <a:cs typeface="Consolas" panose="020B0609020204030204" pitchFamily="49" charset="0"/>
              </a:rPr>
              <a:t>%</a:t>
            </a:r>
            <a:r>
              <a:rPr lang="en-US" sz="2000" i="1" dirty="0" err="1">
                <a:solidFill>
                  <a:schemeClr val="tx2">
                    <a:lumMod val="50000"/>
                    <a:lumOff val="50000"/>
                  </a:schemeClr>
                </a:solidFill>
                <a:latin typeface="Consolas" panose="020B0609020204030204" pitchFamily="49" charset="0"/>
                <a:cs typeface="Consolas" panose="020B0609020204030204" pitchFamily="49" charset="0"/>
              </a:rPr>
              <a:t>rax</a:t>
            </a:r>
            <a:r>
              <a:rPr lang="en-US" sz="2000" i="1" dirty="0">
                <a:solidFill>
                  <a:schemeClr val="tx2">
                    <a:lumMod val="50000"/>
                    <a:lumOff val="50000"/>
                  </a:schemeClr>
                </a:solidFill>
                <a:latin typeface="Consolas" panose="020B0609020204030204" pitchFamily="49" charset="0"/>
                <a:cs typeface="Consolas" panose="020B0609020204030204" pitchFamily="49" charset="0"/>
              </a:rPr>
              <a:t> = 00112233445566FF</a:t>
            </a:r>
          </a:p>
          <a:p>
            <a:pPr marL="0" indent="0">
              <a:buNone/>
            </a:pPr>
            <a:r>
              <a:rPr lang="en-US" sz="2000" i="1" dirty="0">
                <a:solidFill>
                  <a:schemeClr val="tx2">
                    <a:lumMod val="50000"/>
                    <a:lumOff val="50000"/>
                  </a:schemeClr>
                </a:solidFill>
                <a:latin typeface="Consolas" panose="020B0609020204030204" pitchFamily="49" charset="0"/>
                <a:cs typeface="Consolas" panose="020B0609020204030204" pitchFamily="49" charset="0"/>
              </a:rPr>
              <a:t>%</a:t>
            </a:r>
            <a:r>
              <a:rPr lang="en-US" sz="2000" i="1" dirty="0" err="1">
                <a:solidFill>
                  <a:schemeClr val="tx2">
                    <a:lumMod val="50000"/>
                    <a:lumOff val="50000"/>
                  </a:schemeClr>
                </a:solidFill>
                <a:latin typeface="Consolas" panose="020B0609020204030204" pitchFamily="49" charset="0"/>
                <a:cs typeface="Consolas" panose="020B0609020204030204" pitchFamily="49" charset="0"/>
              </a:rPr>
              <a:t>rax</a:t>
            </a:r>
            <a:r>
              <a:rPr lang="en-US" sz="2000" i="1" dirty="0">
                <a:solidFill>
                  <a:schemeClr val="tx2">
                    <a:lumMod val="50000"/>
                    <a:lumOff val="50000"/>
                  </a:schemeClr>
                </a:solidFill>
                <a:latin typeface="Consolas" panose="020B0609020204030204" pitchFamily="49" charset="0"/>
                <a:cs typeface="Consolas" panose="020B0609020204030204" pitchFamily="49" charset="0"/>
              </a:rPr>
              <a:t> = 001122334455FFFF</a:t>
            </a:r>
          </a:p>
          <a:p>
            <a:pPr marL="0" indent="0">
              <a:buNone/>
            </a:pPr>
            <a:r>
              <a:rPr lang="en-US" sz="2000" i="1" dirty="0">
                <a:solidFill>
                  <a:schemeClr val="tx2">
                    <a:lumMod val="50000"/>
                    <a:lumOff val="50000"/>
                  </a:schemeClr>
                </a:solidFill>
                <a:latin typeface="Consolas" panose="020B0609020204030204" pitchFamily="49" charset="0"/>
                <a:cs typeface="Consolas" panose="020B0609020204030204" pitchFamily="49" charset="0"/>
              </a:rPr>
              <a:t>%</a:t>
            </a:r>
            <a:r>
              <a:rPr lang="en-US" sz="2000" i="1" dirty="0" err="1">
                <a:solidFill>
                  <a:schemeClr val="tx2">
                    <a:lumMod val="50000"/>
                    <a:lumOff val="50000"/>
                  </a:schemeClr>
                </a:solidFill>
                <a:latin typeface="Consolas" panose="020B0609020204030204" pitchFamily="49" charset="0"/>
                <a:cs typeface="Consolas" panose="020B0609020204030204" pitchFamily="49" charset="0"/>
              </a:rPr>
              <a:t>rax</a:t>
            </a:r>
            <a:r>
              <a:rPr lang="en-US" sz="2000" i="1" dirty="0">
                <a:solidFill>
                  <a:schemeClr val="tx2">
                    <a:lumMod val="50000"/>
                    <a:lumOff val="50000"/>
                  </a:schemeClr>
                </a:solidFill>
                <a:latin typeface="Consolas" panose="020B0609020204030204" pitchFamily="49" charset="0"/>
                <a:cs typeface="Consolas" panose="020B0609020204030204" pitchFamily="49" charset="0"/>
              </a:rPr>
              <a:t> = 00000000FFFFFFFF</a:t>
            </a:r>
          </a:p>
          <a:p>
            <a:pPr marL="0" indent="0">
              <a:buNone/>
            </a:pPr>
            <a:r>
              <a:rPr lang="en-US" sz="2000" i="1" dirty="0">
                <a:solidFill>
                  <a:schemeClr val="tx2">
                    <a:lumMod val="50000"/>
                    <a:lumOff val="50000"/>
                  </a:schemeClr>
                </a:solidFill>
                <a:latin typeface="Consolas" panose="020B0609020204030204" pitchFamily="49" charset="0"/>
                <a:cs typeface="Consolas" panose="020B0609020204030204" pitchFamily="49" charset="0"/>
              </a:rPr>
              <a:t>%</a:t>
            </a:r>
            <a:r>
              <a:rPr lang="en-US" sz="2000" i="1" dirty="0" err="1">
                <a:solidFill>
                  <a:schemeClr val="tx2">
                    <a:lumMod val="50000"/>
                    <a:lumOff val="50000"/>
                  </a:schemeClr>
                </a:solidFill>
                <a:latin typeface="Consolas" panose="020B0609020204030204" pitchFamily="49" charset="0"/>
                <a:cs typeface="Consolas" panose="020B0609020204030204" pitchFamily="49" charset="0"/>
              </a:rPr>
              <a:t>rax</a:t>
            </a:r>
            <a:r>
              <a:rPr lang="en-US" sz="2000" i="1" dirty="0">
                <a:solidFill>
                  <a:schemeClr val="tx2">
                    <a:lumMod val="50000"/>
                    <a:lumOff val="50000"/>
                  </a:schemeClr>
                </a:solidFill>
                <a:latin typeface="Consolas" panose="020B0609020204030204" pitchFamily="49" charset="0"/>
                <a:cs typeface="Consolas" panose="020B0609020204030204" pitchFamily="49" charset="0"/>
              </a:rPr>
              <a:t> = FFFFFFFFFFFFFFFF</a:t>
            </a:r>
          </a:p>
        </p:txBody>
      </p:sp>
      <p:sp>
        <p:nvSpPr>
          <p:cNvPr id="6" name="Shape 308">
            <a:extLst>
              <a:ext uri="{FF2B5EF4-FFF2-40B4-BE49-F238E27FC236}">
                <a16:creationId xmlns:a16="http://schemas.microsoft.com/office/drawing/2014/main" id="{F13544C9-4811-8B0D-1F54-FE333946075C}"/>
              </a:ext>
            </a:extLst>
          </p:cNvPr>
          <p:cNvSpPr/>
          <p:nvPr/>
        </p:nvSpPr>
        <p:spPr>
          <a:xfrm>
            <a:off x="849775" y="2354741"/>
            <a:ext cx="6517057" cy="621781"/>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7" name="Shape 308">
            <a:extLst>
              <a:ext uri="{FF2B5EF4-FFF2-40B4-BE49-F238E27FC236}">
                <a16:creationId xmlns:a16="http://schemas.microsoft.com/office/drawing/2014/main" id="{457C77FA-ECF3-926D-48ED-D024C89C3FBC}"/>
              </a:ext>
            </a:extLst>
          </p:cNvPr>
          <p:cNvSpPr/>
          <p:nvPr/>
        </p:nvSpPr>
        <p:spPr>
          <a:xfrm>
            <a:off x="3781530" y="2354741"/>
            <a:ext cx="3585302" cy="621781"/>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b="1" dirty="0" err="1">
                <a:solidFill>
                  <a:schemeClr val="dk1"/>
                </a:solidFill>
                <a:latin typeface="Courier New" panose="02070309020205020404" pitchFamily="49" charset="0"/>
                <a:ea typeface="Courier"/>
                <a:cs typeface="Courier New" panose="02070309020205020404" pitchFamily="49" charset="0"/>
                <a:sym typeface="Courier"/>
              </a:rPr>
              <a:t>e</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ax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8" name="Shape 308">
            <a:extLst>
              <a:ext uri="{FF2B5EF4-FFF2-40B4-BE49-F238E27FC236}">
                <a16:creationId xmlns:a16="http://schemas.microsoft.com/office/drawing/2014/main" id="{42DA2C44-85AC-22AB-06DA-39AE5C50E16C}"/>
              </a:ext>
            </a:extLst>
          </p:cNvPr>
          <p:cNvSpPr/>
          <p:nvPr/>
        </p:nvSpPr>
        <p:spPr>
          <a:xfrm>
            <a:off x="5490724" y="2354741"/>
            <a:ext cx="1876107" cy="621781"/>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9" name="Shape 308">
            <a:extLst>
              <a:ext uri="{FF2B5EF4-FFF2-40B4-BE49-F238E27FC236}">
                <a16:creationId xmlns:a16="http://schemas.microsoft.com/office/drawing/2014/main" id="{0B47F656-69F0-9A72-DF67-3907CE538E5F}"/>
              </a:ext>
            </a:extLst>
          </p:cNvPr>
          <p:cNvSpPr/>
          <p:nvPr/>
        </p:nvSpPr>
        <p:spPr>
          <a:xfrm>
            <a:off x="6455282" y="2354741"/>
            <a:ext cx="911548" cy="621781"/>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%al</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10" name="TextBox 9">
            <a:extLst>
              <a:ext uri="{FF2B5EF4-FFF2-40B4-BE49-F238E27FC236}">
                <a16:creationId xmlns:a16="http://schemas.microsoft.com/office/drawing/2014/main" id="{4DC5C4AE-BE7C-3E9D-A968-1374A785BD7E}"/>
              </a:ext>
            </a:extLst>
          </p:cNvPr>
          <p:cNvSpPr txBox="1"/>
          <p:nvPr/>
        </p:nvSpPr>
        <p:spPr>
          <a:xfrm>
            <a:off x="838200" y="2037929"/>
            <a:ext cx="431528" cy="369332"/>
          </a:xfrm>
          <a:prstGeom prst="rect">
            <a:avLst/>
          </a:prstGeom>
          <a:noFill/>
        </p:spPr>
        <p:txBody>
          <a:bodyPr wrap="none" rtlCol="0">
            <a:spAutoFit/>
          </a:bodyPr>
          <a:lstStyle/>
          <a:p>
            <a:r>
              <a:rPr lang="en-US" dirty="0"/>
              <a:t>63</a:t>
            </a:r>
          </a:p>
        </p:txBody>
      </p:sp>
      <p:sp>
        <p:nvSpPr>
          <p:cNvPr id="13" name="TextBox 12">
            <a:extLst>
              <a:ext uri="{FF2B5EF4-FFF2-40B4-BE49-F238E27FC236}">
                <a16:creationId xmlns:a16="http://schemas.microsoft.com/office/drawing/2014/main" id="{AE7243C3-71BF-38E3-95D7-9643FBD9CC6E}"/>
              </a:ext>
            </a:extLst>
          </p:cNvPr>
          <p:cNvSpPr txBox="1"/>
          <p:nvPr/>
        </p:nvSpPr>
        <p:spPr>
          <a:xfrm>
            <a:off x="3727502" y="2037929"/>
            <a:ext cx="431528" cy="369332"/>
          </a:xfrm>
          <a:prstGeom prst="rect">
            <a:avLst/>
          </a:prstGeom>
          <a:noFill/>
        </p:spPr>
        <p:txBody>
          <a:bodyPr wrap="none" rtlCol="0">
            <a:spAutoFit/>
          </a:bodyPr>
          <a:lstStyle/>
          <a:p>
            <a:r>
              <a:rPr lang="en-US" dirty="0"/>
              <a:t>31</a:t>
            </a:r>
          </a:p>
        </p:txBody>
      </p:sp>
      <p:sp>
        <p:nvSpPr>
          <p:cNvPr id="14" name="TextBox 13">
            <a:extLst>
              <a:ext uri="{FF2B5EF4-FFF2-40B4-BE49-F238E27FC236}">
                <a16:creationId xmlns:a16="http://schemas.microsoft.com/office/drawing/2014/main" id="{9097AD46-C2BD-1A1B-BBDC-CE756AE9C011}"/>
              </a:ext>
            </a:extLst>
          </p:cNvPr>
          <p:cNvSpPr txBox="1"/>
          <p:nvPr/>
        </p:nvSpPr>
        <p:spPr>
          <a:xfrm>
            <a:off x="7139491" y="2037929"/>
            <a:ext cx="215764" cy="369332"/>
          </a:xfrm>
          <a:prstGeom prst="rect">
            <a:avLst/>
          </a:prstGeom>
          <a:noFill/>
        </p:spPr>
        <p:txBody>
          <a:bodyPr wrap="square" rtlCol="0">
            <a:spAutoFit/>
          </a:bodyPr>
          <a:lstStyle/>
          <a:p>
            <a:r>
              <a:rPr lang="en-US" dirty="0"/>
              <a:t>0</a:t>
            </a:r>
          </a:p>
        </p:txBody>
      </p:sp>
      <p:sp>
        <p:nvSpPr>
          <p:cNvPr id="15" name="TextBox 14">
            <a:extLst>
              <a:ext uri="{FF2B5EF4-FFF2-40B4-BE49-F238E27FC236}">
                <a16:creationId xmlns:a16="http://schemas.microsoft.com/office/drawing/2014/main" id="{DAC53A18-3A59-3267-740A-B4FB6CDAF519}"/>
              </a:ext>
            </a:extLst>
          </p:cNvPr>
          <p:cNvSpPr txBox="1"/>
          <p:nvPr/>
        </p:nvSpPr>
        <p:spPr>
          <a:xfrm>
            <a:off x="6341979" y="2037929"/>
            <a:ext cx="215764" cy="369332"/>
          </a:xfrm>
          <a:prstGeom prst="rect">
            <a:avLst/>
          </a:prstGeom>
          <a:noFill/>
        </p:spPr>
        <p:txBody>
          <a:bodyPr wrap="square" rtlCol="0">
            <a:spAutoFit/>
          </a:bodyPr>
          <a:lstStyle/>
          <a:p>
            <a:r>
              <a:rPr lang="en-US" dirty="0"/>
              <a:t>7</a:t>
            </a:r>
          </a:p>
        </p:txBody>
      </p:sp>
      <p:sp>
        <p:nvSpPr>
          <p:cNvPr id="16" name="TextBox 15">
            <a:extLst>
              <a:ext uri="{FF2B5EF4-FFF2-40B4-BE49-F238E27FC236}">
                <a16:creationId xmlns:a16="http://schemas.microsoft.com/office/drawing/2014/main" id="{DC94F7B0-087C-B3D4-5E14-0D3883AD1CCA}"/>
              </a:ext>
            </a:extLst>
          </p:cNvPr>
          <p:cNvSpPr txBox="1"/>
          <p:nvPr/>
        </p:nvSpPr>
        <p:spPr>
          <a:xfrm>
            <a:off x="5417333" y="2037929"/>
            <a:ext cx="450891" cy="369332"/>
          </a:xfrm>
          <a:prstGeom prst="rect">
            <a:avLst/>
          </a:prstGeom>
          <a:noFill/>
        </p:spPr>
        <p:txBody>
          <a:bodyPr wrap="square" rtlCol="0">
            <a:spAutoFit/>
          </a:bodyPr>
          <a:lstStyle/>
          <a:p>
            <a:r>
              <a:rPr lang="en-US" dirty="0"/>
              <a:t>15</a:t>
            </a:r>
          </a:p>
        </p:txBody>
      </p:sp>
      <p:sp>
        <p:nvSpPr>
          <p:cNvPr id="17" name="TextBox 16">
            <a:extLst>
              <a:ext uri="{FF2B5EF4-FFF2-40B4-BE49-F238E27FC236}">
                <a16:creationId xmlns:a16="http://schemas.microsoft.com/office/drawing/2014/main" id="{FE455F86-22EE-DB46-0976-AD0D64858859}"/>
              </a:ext>
            </a:extLst>
          </p:cNvPr>
          <p:cNvSpPr txBox="1"/>
          <p:nvPr/>
        </p:nvSpPr>
        <p:spPr>
          <a:xfrm>
            <a:off x="8097302" y="2015564"/>
            <a:ext cx="3716146" cy="1200329"/>
          </a:xfrm>
          <a:prstGeom prst="rect">
            <a:avLst/>
          </a:prstGeom>
          <a:noFill/>
        </p:spPr>
        <p:txBody>
          <a:bodyPr wrap="none" rtlCol="0">
            <a:spAutoFit/>
          </a:bodyPr>
          <a:lstStyle/>
          <a:p>
            <a:r>
              <a:rPr lang="en-US" dirty="0"/>
              <a:t>Lower order portions of integer</a:t>
            </a:r>
            <a:br>
              <a:rPr lang="en-US" dirty="0"/>
            </a:br>
            <a:r>
              <a:rPr lang="en-US" dirty="0"/>
              <a:t>registers can be accessed as byte, </a:t>
            </a:r>
            <a:br>
              <a:rPr lang="en-US" dirty="0"/>
            </a:br>
            <a:r>
              <a:rPr lang="en-US" dirty="0"/>
              <a:t>word (2-byte), double word (4-byte),</a:t>
            </a:r>
            <a:br>
              <a:rPr lang="en-US" dirty="0"/>
            </a:br>
            <a:r>
              <a:rPr lang="en-US" dirty="0"/>
              <a:t>and quad word (8-byte).</a:t>
            </a:r>
          </a:p>
        </p:txBody>
      </p:sp>
      <p:sp>
        <p:nvSpPr>
          <p:cNvPr id="22" name="Slide Number Placeholder 21">
            <a:extLst>
              <a:ext uri="{FF2B5EF4-FFF2-40B4-BE49-F238E27FC236}">
                <a16:creationId xmlns:a16="http://schemas.microsoft.com/office/drawing/2014/main" id="{4D6411C0-1C0B-85B1-43EB-E7301079E93B}"/>
              </a:ext>
            </a:extLst>
          </p:cNvPr>
          <p:cNvSpPr>
            <a:spLocks noGrp="1"/>
          </p:cNvSpPr>
          <p:nvPr>
            <p:ph type="sldNum" sz="quarter" idx="12"/>
          </p:nvPr>
        </p:nvSpPr>
        <p:spPr/>
        <p:txBody>
          <a:bodyPr/>
          <a:lstStyle/>
          <a:p>
            <a:fld id="{8908FB5B-1F60-994B-8E33-8E782B4CF041}" type="slidenum">
              <a:rPr lang="en-US" smtClean="0"/>
              <a:t>17</a:t>
            </a:fld>
            <a:endParaRPr lang="en-US"/>
          </a:p>
        </p:txBody>
      </p:sp>
    </p:spTree>
    <p:extLst>
      <p:ext uri="{BB962C8B-B14F-4D97-AF65-F5344CB8AC3E}">
        <p14:creationId xmlns:p14="http://schemas.microsoft.com/office/powerpoint/2010/main" val="3852340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C0588-CB0E-0788-2DB2-25325DA17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4BDD3-B204-488B-D61E-7BA375D98891}"/>
              </a:ext>
            </a:extLst>
          </p:cNvPr>
          <p:cNvSpPr>
            <a:spLocks noGrp="1"/>
          </p:cNvSpPr>
          <p:nvPr>
            <p:ph type="title"/>
          </p:nvPr>
        </p:nvSpPr>
        <p:spPr/>
        <p:txBody>
          <a:bodyPr>
            <a:normAutofit/>
          </a:bodyPr>
          <a:lstStyle/>
          <a:p>
            <a:r>
              <a:rPr lang="en-US" sz="3900" dirty="0"/>
              <a:t>Convention: Any instruction that generates a 32-bit value for a register also sets upper 32 bits to 0.</a:t>
            </a:r>
          </a:p>
        </p:txBody>
      </p:sp>
      <p:sp>
        <p:nvSpPr>
          <p:cNvPr id="4" name="TextBox 3">
            <a:extLst>
              <a:ext uri="{FF2B5EF4-FFF2-40B4-BE49-F238E27FC236}">
                <a16:creationId xmlns:a16="http://schemas.microsoft.com/office/drawing/2014/main" id="{C7D56FCF-69EE-314A-A82C-248E674E3339}"/>
              </a:ext>
            </a:extLst>
          </p:cNvPr>
          <p:cNvSpPr txBox="1"/>
          <p:nvPr/>
        </p:nvSpPr>
        <p:spPr>
          <a:xfrm>
            <a:off x="710879" y="3400400"/>
            <a:ext cx="5631100" cy="2092881"/>
          </a:xfrm>
          <a:prstGeom prst="rect">
            <a:avLst/>
          </a:prstGeom>
          <a:noFill/>
        </p:spPr>
        <p:txBody>
          <a:bodyPr wrap="square" lIns="274320" tIns="274320" rIns="274320" bIns="274320" rtlCol="0">
            <a:spAutoFit/>
          </a:bodyPr>
          <a:lstStyle/>
          <a:p>
            <a:pPr marL="0" indent="0">
              <a:buNone/>
            </a:pPr>
            <a:r>
              <a:rPr lang="en-US" sz="2000" dirty="0" err="1">
                <a:solidFill>
                  <a:schemeClr val="bg1">
                    <a:lumMod val="95000"/>
                  </a:schemeClr>
                </a:solidFill>
                <a:latin typeface="Consolas" panose="020B0609020204030204" pitchFamily="49" charset="0"/>
                <a:cs typeface="Consolas" panose="020B0609020204030204" pitchFamily="49" charset="0"/>
              </a:rPr>
              <a:t>movabs</a:t>
            </a:r>
            <a:r>
              <a:rPr lang="en-US" sz="2000" b="1" dirty="0" err="1">
                <a:solidFill>
                  <a:schemeClr val="bg1">
                    <a:lumMod val="95000"/>
                  </a:schemeClr>
                </a:solidFill>
                <a:latin typeface="Consolas" panose="020B0609020204030204" pitchFamily="49" charset="0"/>
                <a:cs typeface="Consolas" panose="020B0609020204030204" pitchFamily="49" charset="0"/>
              </a:rPr>
              <a:t>q</a:t>
            </a:r>
            <a:r>
              <a:rPr lang="en-US" sz="2000" dirty="0">
                <a:solidFill>
                  <a:schemeClr val="bg1">
                    <a:lumMod val="95000"/>
                  </a:schemeClr>
                </a:solidFill>
                <a:latin typeface="Consolas" panose="020B0609020204030204" pitchFamily="49" charset="0"/>
                <a:cs typeface="Consolas" panose="020B0609020204030204" pitchFamily="49" charset="0"/>
              </a:rPr>
              <a:t>	$0x0011223344556677, </a:t>
            </a:r>
            <a:r>
              <a:rPr lang="en-US" sz="2000" b="1" dirty="0">
                <a:solidFill>
                  <a:schemeClr val="bg1">
                    <a:lumMod val="95000"/>
                  </a:schemeClr>
                </a:solidFill>
                <a:latin typeface="Consolas" panose="020B0609020204030204" pitchFamily="49" charset="0"/>
                <a:cs typeface="Consolas" panose="020B0609020204030204" pitchFamily="49" charset="0"/>
              </a:rPr>
              <a:t>%</a:t>
            </a:r>
            <a:r>
              <a:rPr lang="en-US" sz="2000" b="1" dirty="0" err="1">
                <a:solidFill>
                  <a:schemeClr val="bg1">
                    <a:lumMod val="95000"/>
                  </a:schemeClr>
                </a:solidFill>
                <a:latin typeface="Consolas" panose="020B0609020204030204" pitchFamily="49" charset="0"/>
                <a:cs typeface="Consolas" panose="020B0609020204030204" pitchFamily="49" charset="0"/>
              </a:rPr>
              <a:t>rax</a:t>
            </a:r>
            <a:endParaRPr lang="en-US" sz="2000" b="1" dirty="0">
              <a:solidFill>
                <a:schemeClr val="bg1">
                  <a:lumMod val="95000"/>
                </a:schemeClr>
              </a:solidFill>
              <a:latin typeface="Consolas" panose="020B0609020204030204" pitchFamily="49" charset="0"/>
              <a:cs typeface="Consolas" panose="020B0609020204030204" pitchFamily="49" charset="0"/>
            </a:endParaRPr>
          </a:p>
          <a:p>
            <a:pPr marL="0" indent="0">
              <a:buNone/>
            </a:pPr>
            <a:r>
              <a:rPr lang="en-US" sz="2000" dirty="0" err="1">
                <a:solidFill>
                  <a:schemeClr val="bg1">
                    <a:lumMod val="95000"/>
                  </a:schemeClr>
                </a:solidFill>
                <a:latin typeface="Consolas" panose="020B0609020204030204" pitchFamily="49" charset="0"/>
                <a:cs typeface="Consolas" panose="020B0609020204030204" pitchFamily="49" charset="0"/>
              </a:rPr>
              <a:t>mov</a:t>
            </a:r>
            <a:r>
              <a:rPr lang="en-US" sz="2000" b="1" dirty="0" err="1">
                <a:solidFill>
                  <a:schemeClr val="bg1">
                    <a:lumMod val="95000"/>
                  </a:schemeClr>
                </a:solidFill>
                <a:latin typeface="Consolas" panose="020B0609020204030204" pitchFamily="49" charset="0"/>
                <a:cs typeface="Consolas" panose="020B0609020204030204" pitchFamily="49" charset="0"/>
              </a:rPr>
              <a:t>b</a:t>
            </a:r>
            <a:r>
              <a:rPr lang="en-US" sz="2000" dirty="0">
                <a:solidFill>
                  <a:schemeClr val="bg1">
                    <a:lumMod val="95000"/>
                  </a:schemeClr>
                </a:solidFill>
                <a:latin typeface="Consolas" panose="020B0609020204030204" pitchFamily="49" charset="0"/>
                <a:cs typeface="Consolas" panose="020B0609020204030204" pitchFamily="49" charset="0"/>
              </a:rPr>
              <a:t> 		$-1, </a:t>
            </a:r>
            <a:r>
              <a:rPr lang="en-US" sz="2000" b="1" dirty="0">
                <a:solidFill>
                  <a:schemeClr val="bg1">
                    <a:lumMod val="95000"/>
                  </a:schemeClr>
                </a:solidFill>
                <a:latin typeface="Consolas" panose="020B0609020204030204" pitchFamily="49" charset="0"/>
                <a:cs typeface="Consolas" panose="020B0609020204030204" pitchFamily="49" charset="0"/>
              </a:rPr>
              <a:t>%al</a:t>
            </a:r>
          </a:p>
          <a:p>
            <a:r>
              <a:rPr lang="en-US" sz="2000" dirty="0" err="1">
                <a:solidFill>
                  <a:schemeClr val="bg1">
                    <a:lumMod val="95000"/>
                  </a:schemeClr>
                </a:solidFill>
                <a:latin typeface="Consolas" panose="020B0609020204030204" pitchFamily="49" charset="0"/>
                <a:cs typeface="Consolas" panose="020B0609020204030204" pitchFamily="49" charset="0"/>
              </a:rPr>
              <a:t>mov</a:t>
            </a:r>
            <a:r>
              <a:rPr lang="en-US" sz="2000" b="1" dirty="0" err="1">
                <a:solidFill>
                  <a:schemeClr val="bg1">
                    <a:lumMod val="95000"/>
                  </a:schemeClr>
                </a:solidFill>
                <a:latin typeface="Consolas" panose="020B0609020204030204" pitchFamily="49" charset="0"/>
                <a:cs typeface="Consolas" panose="020B0609020204030204" pitchFamily="49" charset="0"/>
              </a:rPr>
              <a:t>w</a:t>
            </a:r>
            <a:r>
              <a:rPr lang="en-US" sz="2000" dirty="0">
                <a:solidFill>
                  <a:schemeClr val="bg1">
                    <a:lumMod val="95000"/>
                  </a:schemeClr>
                </a:solidFill>
                <a:latin typeface="Consolas" panose="020B0609020204030204" pitchFamily="49" charset="0"/>
                <a:cs typeface="Consolas" panose="020B0609020204030204" pitchFamily="49" charset="0"/>
              </a:rPr>
              <a:t> 		$-1, </a:t>
            </a:r>
            <a:r>
              <a:rPr lang="en-US" sz="2000" b="1" dirty="0">
                <a:solidFill>
                  <a:schemeClr val="bg1">
                    <a:lumMod val="95000"/>
                  </a:schemeClr>
                </a:solidFill>
                <a:latin typeface="Consolas" panose="020B0609020204030204" pitchFamily="49" charset="0"/>
                <a:cs typeface="Consolas" panose="020B0609020204030204" pitchFamily="49" charset="0"/>
              </a:rPr>
              <a:t>%ax</a:t>
            </a:r>
          </a:p>
          <a:p>
            <a:r>
              <a:rPr lang="en-US" sz="2000" dirty="0" err="1">
                <a:latin typeface="Consolas" panose="020B0609020204030204" pitchFamily="49" charset="0"/>
                <a:cs typeface="Consolas" panose="020B0609020204030204" pitchFamily="49" charset="0"/>
              </a:rPr>
              <a:t>mov</a:t>
            </a:r>
            <a:r>
              <a:rPr lang="en-US" sz="2000" b="1" dirty="0" err="1">
                <a:latin typeface="Consolas" panose="020B0609020204030204" pitchFamily="49" charset="0"/>
                <a:cs typeface="Consolas" panose="020B0609020204030204" pitchFamily="49" charset="0"/>
              </a:rPr>
              <a:t>l</a:t>
            </a:r>
            <a:r>
              <a:rPr lang="en-US" sz="2000" dirty="0">
                <a:latin typeface="Consolas" panose="020B0609020204030204" pitchFamily="49" charset="0"/>
                <a:cs typeface="Consolas" panose="020B0609020204030204" pitchFamily="49" charset="0"/>
              </a:rPr>
              <a:t>		$-1, </a:t>
            </a:r>
            <a:r>
              <a:rPr lang="en-US" sz="2000" b="1" dirty="0">
                <a:latin typeface="Consolas" panose="020B0609020204030204" pitchFamily="49" charset="0"/>
                <a:cs typeface="Consolas" panose="020B0609020204030204" pitchFamily="49" charset="0"/>
              </a:rPr>
              <a:t>%</a:t>
            </a:r>
            <a:r>
              <a:rPr lang="en-US" sz="2000" b="1" dirty="0" err="1">
                <a:latin typeface="Consolas" panose="020B0609020204030204" pitchFamily="49" charset="0"/>
                <a:cs typeface="Consolas" panose="020B0609020204030204" pitchFamily="49" charset="0"/>
              </a:rPr>
              <a:t>eax</a:t>
            </a:r>
            <a:endParaRPr lang="en-US" sz="2000" b="1" dirty="0">
              <a:latin typeface="Consolas" panose="020B0609020204030204" pitchFamily="49" charset="0"/>
              <a:cs typeface="Consolas" panose="020B0609020204030204" pitchFamily="49" charset="0"/>
            </a:endParaRPr>
          </a:p>
          <a:p>
            <a:r>
              <a:rPr lang="en-US" sz="2000" dirty="0" err="1">
                <a:solidFill>
                  <a:schemeClr val="bg1">
                    <a:lumMod val="95000"/>
                  </a:schemeClr>
                </a:solidFill>
                <a:latin typeface="Consolas" panose="020B0609020204030204" pitchFamily="49" charset="0"/>
                <a:cs typeface="Consolas" panose="020B0609020204030204" pitchFamily="49" charset="0"/>
              </a:rPr>
              <a:t>mov</a:t>
            </a:r>
            <a:r>
              <a:rPr lang="en-US" sz="2000" b="1" dirty="0" err="1">
                <a:solidFill>
                  <a:schemeClr val="bg1">
                    <a:lumMod val="95000"/>
                  </a:schemeClr>
                </a:solidFill>
                <a:latin typeface="Consolas" panose="020B0609020204030204" pitchFamily="49" charset="0"/>
                <a:cs typeface="Consolas" panose="020B0609020204030204" pitchFamily="49" charset="0"/>
              </a:rPr>
              <a:t>q</a:t>
            </a:r>
            <a:r>
              <a:rPr lang="en-US" sz="2000" dirty="0">
                <a:solidFill>
                  <a:schemeClr val="bg1">
                    <a:lumMod val="95000"/>
                  </a:schemeClr>
                </a:solidFill>
                <a:latin typeface="Consolas" panose="020B0609020204030204" pitchFamily="49" charset="0"/>
                <a:cs typeface="Consolas" panose="020B0609020204030204" pitchFamily="49" charset="0"/>
              </a:rPr>
              <a:t>		$-1, </a:t>
            </a:r>
            <a:r>
              <a:rPr lang="en-US" sz="2000" b="1" dirty="0">
                <a:solidFill>
                  <a:schemeClr val="bg1">
                    <a:lumMod val="95000"/>
                  </a:schemeClr>
                </a:solidFill>
                <a:latin typeface="Consolas" panose="020B0609020204030204" pitchFamily="49" charset="0"/>
                <a:cs typeface="Consolas" panose="020B0609020204030204" pitchFamily="49" charset="0"/>
              </a:rPr>
              <a:t>%</a:t>
            </a:r>
            <a:r>
              <a:rPr lang="en-US" sz="2000" b="1" dirty="0" err="1">
                <a:solidFill>
                  <a:schemeClr val="bg1">
                    <a:lumMod val="95000"/>
                  </a:schemeClr>
                </a:solidFill>
                <a:latin typeface="Consolas" panose="020B0609020204030204" pitchFamily="49" charset="0"/>
                <a:cs typeface="Consolas" panose="020B0609020204030204" pitchFamily="49" charset="0"/>
              </a:rPr>
              <a:t>rax</a:t>
            </a:r>
            <a:endParaRPr lang="en-US" sz="2000" b="1" dirty="0">
              <a:solidFill>
                <a:schemeClr val="bg1">
                  <a:lumMod val="95000"/>
                </a:schemeClr>
              </a:solidFill>
              <a:latin typeface="Consolas" panose="020B0609020204030204" pitchFamily="49" charset="0"/>
              <a:cs typeface="Consolas" panose="020B0609020204030204" pitchFamily="49" charset="0"/>
            </a:endParaRPr>
          </a:p>
        </p:txBody>
      </p:sp>
      <p:sp>
        <p:nvSpPr>
          <p:cNvPr id="5" name="TextBox 4">
            <a:extLst>
              <a:ext uri="{FF2B5EF4-FFF2-40B4-BE49-F238E27FC236}">
                <a16:creationId xmlns:a16="http://schemas.microsoft.com/office/drawing/2014/main" id="{4AF26C5D-A4BE-4ED0-4303-093B536D8D5C}"/>
              </a:ext>
            </a:extLst>
          </p:cNvPr>
          <p:cNvSpPr txBox="1"/>
          <p:nvPr/>
        </p:nvSpPr>
        <p:spPr>
          <a:xfrm>
            <a:off x="6995635" y="3640575"/>
            <a:ext cx="3429144" cy="1631216"/>
          </a:xfrm>
          <a:prstGeom prst="rect">
            <a:avLst/>
          </a:prstGeom>
          <a:noFill/>
        </p:spPr>
        <p:txBody>
          <a:bodyPr wrap="none" rtlCol="0">
            <a:spAutoFit/>
          </a:bodyPr>
          <a:lstStyle/>
          <a:p>
            <a:pPr marL="0" indent="0">
              <a:buNone/>
            </a:pPr>
            <a:r>
              <a:rPr lang="en-US" sz="2000" i="1" dirty="0">
                <a:solidFill>
                  <a:schemeClr val="bg1">
                    <a:lumMod val="95000"/>
                  </a:schemeClr>
                </a:solidFill>
                <a:latin typeface="Consolas" panose="020B0609020204030204" pitchFamily="49" charset="0"/>
                <a:cs typeface="Consolas" panose="020B0609020204030204" pitchFamily="49" charset="0"/>
              </a:rPr>
              <a:t>%</a:t>
            </a:r>
            <a:r>
              <a:rPr lang="en-US" sz="2000" i="1" dirty="0" err="1">
                <a:solidFill>
                  <a:schemeClr val="bg1">
                    <a:lumMod val="95000"/>
                  </a:schemeClr>
                </a:solidFill>
                <a:latin typeface="Consolas" panose="020B0609020204030204" pitchFamily="49" charset="0"/>
                <a:cs typeface="Consolas" panose="020B0609020204030204" pitchFamily="49" charset="0"/>
              </a:rPr>
              <a:t>rax</a:t>
            </a:r>
            <a:r>
              <a:rPr lang="en-US" sz="2000" i="1" dirty="0">
                <a:solidFill>
                  <a:schemeClr val="bg1">
                    <a:lumMod val="95000"/>
                  </a:schemeClr>
                </a:solidFill>
                <a:latin typeface="Consolas" panose="020B0609020204030204" pitchFamily="49" charset="0"/>
                <a:cs typeface="Consolas" panose="020B0609020204030204" pitchFamily="49" charset="0"/>
              </a:rPr>
              <a:t> = 0011223344556677</a:t>
            </a:r>
          </a:p>
          <a:p>
            <a:pPr marL="0" indent="0">
              <a:buNone/>
            </a:pPr>
            <a:r>
              <a:rPr lang="en-US" sz="2000" i="1" dirty="0">
                <a:solidFill>
                  <a:schemeClr val="bg1">
                    <a:lumMod val="95000"/>
                  </a:schemeClr>
                </a:solidFill>
                <a:latin typeface="Consolas" panose="020B0609020204030204" pitchFamily="49" charset="0"/>
                <a:cs typeface="Consolas" panose="020B0609020204030204" pitchFamily="49" charset="0"/>
              </a:rPr>
              <a:t>%</a:t>
            </a:r>
            <a:r>
              <a:rPr lang="en-US" sz="2000" i="1" dirty="0" err="1">
                <a:solidFill>
                  <a:schemeClr val="bg1">
                    <a:lumMod val="95000"/>
                  </a:schemeClr>
                </a:solidFill>
                <a:latin typeface="Consolas" panose="020B0609020204030204" pitchFamily="49" charset="0"/>
                <a:cs typeface="Consolas" panose="020B0609020204030204" pitchFamily="49" charset="0"/>
              </a:rPr>
              <a:t>rax</a:t>
            </a:r>
            <a:r>
              <a:rPr lang="en-US" sz="2000" i="1" dirty="0">
                <a:solidFill>
                  <a:schemeClr val="bg1">
                    <a:lumMod val="95000"/>
                  </a:schemeClr>
                </a:solidFill>
                <a:latin typeface="Consolas" panose="020B0609020204030204" pitchFamily="49" charset="0"/>
                <a:cs typeface="Consolas" panose="020B0609020204030204" pitchFamily="49" charset="0"/>
              </a:rPr>
              <a:t> = 00112233445566FF</a:t>
            </a:r>
          </a:p>
          <a:p>
            <a:pPr marL="0" indent="0">
              <a:buNone/>
            </a:pPr>
            <a:r>
              <a:rPr lang="en-US" sz="2000" i="1" dirty="0">
                <a:solidFill>
                  <a:schemeClr val="bg1">
                    <a:lumMod val="95000"/>
                  </a:schemeClr>
                </a:solidFill>
                <a:latin typeface="Consolas" panose="020B0609020204030204" pitchFamily="49" charset="0"/>
                <a:cs typeface="Consolas" panose="020B0609020204030204" pitchFamily="49" charset="0"/>
              </a:rPr>
              <a:t>%</a:t>
            </a:r>
            <a:r>
              <a:rPr lang="en-US" sz="2000" i="1" dirty="0" err="1">
                <a:solidFill>
                  <a:schemeClr val="bg1">
                    <a:lumMod val="95000"/>
                  </a:schemeClr>
                </a:solidFill>
                <a:latin typeface="Consolas" panose="020B0609020204030204" pitchFamily="49" charset="0"/>
                <a:cs typeface="Consolas" panose="020B0609020204030204" pitchFamily="49" charset="0"/>
              </a:rPr>
              <a:t>rax</a:t>
            </a:r>
            <a:r>
              <a:rPr lang="en-US" sz="2000" i="1" dirty="0">
                <a:solidFill>
                  <a:schemeClr val="bg1">
                    <a:lumMod val="95000"/>
                  </a:schemeClr>
                </a:solidFill>
                <a:latin typeface="Consolas" panose="020B0609020204030204" pitchFamily="49" charset="0"/>
                <a:cs typeface="Consolas" panose="020B0609020204030204" pitchFamily="49" charset="0"/>
              </a:rPr>
              <a:t> = 001122334455FFFF</a:t>
            </a:r>
          </a:p>
          <a:p>
            <a:pPr marL="0" indent="0">
              <a:buNone/>
            </a:pPr>
            <a:r>
              <a:rPr lang="en-US" sz="2000" i="1" dirty="0">
                <a:solidFill>
                  <a:schemeClr val="tx2">
                    <a:lumMod val="50000"/>
                    <a:lumOff val="50000"/>
                  </a:schemeClr>
                </a:solidFill>
                <a:latin typeface="Consolas" panose="020B0609020204030204" pitchFamily="49" charset="0"/>
                <a:cs typeface="Consolas" panose="020B0609020204030204" pitchFamily="49" charset="0"/>
              </a:rPr>
              <a:t>%</a:t>
            </a:r>
            <a:r>
              <a:rPr lang="en-US" sz="2000" i="1" dirty="0" err="1">
                <a:solidFill>
                  <a:schemeClr val="tx2">
                    <a:lumMod val="50000"/>
                    <a:lumOff val="50000"/>
                  </a:schemeClr>
                </a:solidFill>
                <a:latin typeface="Consolas" panose="020B0609020204030204" pitchFamily="49" charset="0"/>
                <a:cs typeface="Consolas" panose="020B0609020204030204" pitchFamily="49" charset="0"/>
              </a:rPr>
              <a:t>rax</a:t>
            </a:r>
            <a:r>
              <a:rPr lang="en-US" sz="2000" i="1" dirty="0">
                <a:solidFill>
                  <a:schemeClr val="tx2">
                    <a:lumMod val="50000"/>
                    <a:lumOff val="50000"/>
                  </a:schemeClr>
                </a:solidFill>
                <a:latin typeface="Consolas" panose="020B0609020204030204" pitchFamily="49" charset="0"/>
                <a:cs typeface="Consolas" panose="020B0609020204030204" pitchFamily="49" charset="0"/>
              </a:rPr>
              <a:t> = 00000000FFFFFFFF</a:t>
            </a:r>
          </a:p>
          <a:p>
            <a:pPr marL="0" indent="0">
              <a:buNone/>
            </a:pPr>
            <a:r>
              <a:rPr lang="en-US" sz="2000" i="1" dirty="0">
                <a:solidFill>
                  <a:schemeClr val="bg1">
                    <a:lumMod val="95000"/>
                  </a:schemeClr>
                </a:solidFill>
                <a:latin typeface="Consolas" panose="020B0609020204030204" pitchFamily="49" charset="0"/>
                <a:cs typeface="Consolas" panose="020B0609020204030204" pitchFamily="49" charset="0"/>
              </a:rPr>
              <a:t>%</a:t>
            </a:r>
            <a:r>
              <a:rPr lang="en-US" sz="2000" i="1" dirty="0" err="1">
                <a:solidFill>
                  <a:schemeClr val="bg1">
                    <a:lumMod val="95000"/>
                  </a:schemeClr>
                </a:solidFill>
                <a:latin typeface="Consolas" panose="020B0609020204030204" pitchFamily="49" charset="0"/>
                <a:cs typeface="Consolas" panose="020B0609020204030204" pitchFamily="49" charset="0"/>
              </a:rPr>
              <a:t>rax</a:t>
            </a:r>
            <a:r>
              <a:rPr lang="en-US" sz="2000" i="1" dirty="0">
                <a:solidFill>
                  <a:schemeClr val="bg1">
                    <a:lumMod val="95000"/>
                  </a:schemeClr>
                </a:solidFill>
                <a:latin typeface="Consolas" panose="020B0609020204030204" pitchFamily="49" charset="0"/>
                <a:cs typeface="Consolas" panose="020B0609020204030204" pitchFamily="49" charset="0"/>
              </a:rPr>
              <a:t> = FFFFFFFFFFFFFFFF</a:t>
            </a:r>
          </a:p>
        </p:txBody>
      </p:sp>
      <p:sp>
        <p:nvSpPr>
          <p:cNvPr id="6" name="Shape 308">
            <a:extLst>
              <a:ext uri="{FF2B5EF4-FFF2-40B4-BE49-F238E27FC236}">
                <a16:creationId xmlns:a16="http://schemas.microsoft.com/office/drawing/2014/main" id="{F24F717F-99F5-0226-FA17-A5597C696639}"/>
              </a:ext>
            </a:extLst>
          </p:cNvPr>
          <p:cNvSpPr/>
          <p:nvPr/>
        </p:nvSpPr>
        <p:spPr>
          <a:xfrm>
            <a:off x="849775" y="2354741"/>
            <a:ext cx="6517057" cy="621781"/>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7" name="Shape 308">
            <a:extLst>
              <a:ext uri="{FF2B5EF4-FFF2-40B4-BE49-F238E27FC236}">
                <a16:creationId xmlns:a16="http://schemas.microsoft.com/office/drawing/2014/main" id="{9903E76B-D9A9-D416-EF01-E6CDD44CD818}"/>
              </a:ext>
            </a:extLst>
          </p:cNvPr>
          <p:cNvSpPr/>
          <p:nvPr/>
        </p:nvSpPr>
        <p:spPr>
          <a:xfrm>
            <a:off x="3781530" y="2354741"/>
            <a:ext cx="3585302" cy="621781"/>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b="1" dirty="0" err="1">
                <a:solidFill>
                  <a:schemeClr val="dk1"/>
                </a:solidFill>
                <a:latin typeface="Courier New" panose="02070309020205020404" pitchFamily="49" charset="0"/>
                <a:ea typeface="Courier"/>
                <a:cs typeface="Courier New" panose="02070309020205020404" pitchFamily="49" charset="0"/>
                <a:sym typeface="Courier"/>
              </a:rPr>
              <a:t>e</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ax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8" name="Shape 308">
            <a:extLst>
              <a:ext uri="{FF2B5EF4-FFF2-40B4-BE49-F238E27FC236}">
                <a16:creationId xmlns:a16="http://schemas.microsoft.com/office/drawing/2014/main" id="{2882165D-FE84-0771-DB32-3221EA7FA02F}"/>
              </a:ext>
            </a:extLst>
          </p:cNvPr>
          <p:cNvSpPr/>
          <p:nvPr/>
        </p:nvSpPr>
        <p:spPr>
          <a:xfrm>
            <a:off x="5490724" y="2354741"/>
            <a:ext cx="1876107" cy="621781"/>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9" name="Shape 308">
            <a:extLst>
              <a:ext uri="{FF2B5EF4-FFF2-40B4-BE49-F238E27FC236}">
                <a16:creationId xmlns:a16="http://schemas.microsoft.com/office/drawing/2014/main" id="{E1201810-6AC6-8219-77FE-856EF774F707}"/>
              </a:ext>
            </a:extLst>
          </p:cNvPr>
          <p:cNvSpPr/>
          <p:nvPr/>
        </p:nvSpPr>
        <p:spPr>
          <a:xfrm>
            <a:off x="6455282" y="2354741"/>
            <a:ext cx="911548" cy="621781"/>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%al</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10" name="TextBox 9">
            <a:extLst>
              <a:ext uri="{FF2B5EF4-FFF2-40B4-BE49-F238E27FC236}">
                <a16:creationId xmlns:a16="http://schemas.microsoft.com/office/drawing/2014/main" id="{F2920453-31B0-DBC6-F2FF-4A3098734B28}"/>
              </a:ext>
            </a:extLst>
          </p:cNvPr>
          <p:cNvSpPr txBox="1"/>
          <p:nvPr/>
        </p:nvSpPr>
        <p:spPr>
          <a:xfrm>
            <a:off x="838200" y="2037929"/>
            <a:ext cx="431528" cy="369332"/>
          </a:xfrm>
          <a:prstGeom prst="rect">
            <a:avLst/>
          </a:prstGeom>
          <a:noFill/>
        </p:spPr>
        <p:txBody>
          <a:bodyPr wrap="none" rtlCol="0">
            <a:spAutoFit/>
          </a:bodyPr>
          <a:lstStyle/>
          <a:p>
            <a:r>
              <a:rPr lang="en-US" dirty="0"/>
              <a:t>63</a:t>
            </a:r>
          </a:p>
        </p:txBody>
      </p:sp>
      <p:sp>
        <p:nvSpPr>
          <p:cNvPr id="13" name="TextBox 12">
            <a:extLst>
              <a:ext uri="{FF2B5EF4-FFF2-40B4-BE49-F238E27FC236}">
                <a16:creationId xmlns:a16="http://schemas.microsoft.com/office/drawing/2014/main" id="{8273E276-BDE2-D524-D685-7C590ADC020B}"/>
              </a:ext>
            </a:extLst>
          </p:cNvPr>
          <p:cNvSpPr txBox="1"/>
          <p:nvPr/>
        </p:nvSpPr>
        <p:spPr>
          <a:xfrm>
            <a:off x="3727502" y="2037929"/>
            <a:ext cx="431528" cy="369332"/>
          </a:xfrm>
          <a:prstGeom prst="rect">
            <a:avLst/>
          </a:prstGeom>
          <a:noFill/>
        </p:spPr>
        <p:txBody>
          <a:bodyPr wrap="none" rtlCol="0">
            <a:spAutoFit/>
          </a:bodyPr>
          <a:lstStyle/>
          <a:p>
            <a:r>
              <a:rPr lang="en-US" dirty="0"/>
              <a:t>31</a:t>
            </a:r>
          </a:p>
        </p:txBody>
      </p:sp>
      <p:sp>
        <p:nvSpPr>
          <p:cNvPr id="14" name="TextBox 13">
            <a:extLst>
              <a:ext uri="{FF2B5EF4-FFF2-40B4-BE49-F238E27FC236}">
                <a16:creationId xmlns:a16="http://schemas.microsoft.com/office/drawing/2014/main" id="{870FF3AC-EA20-60BD-D5A3-F47E288AED74}"/>
              </a:ext>
            </a:extLst>
          </p:cNvPr>
          <p:cNvSpPr txBox="1"/>
          <p:nvPr/>
        </p:nvSpPr>
        <p:spPr>
          <a:xfrm>
            <a:off x="7139491" y="2037929"/>
            <a:ext cx="215764" cy="369332"/>
          </a:xfrm>
          <a:prstGeom prst="rect">
            <a:avLst/>
          </a:prstGeom>
          <a:noFill/>
        </p:spPr>
        <p:txBody>
          <a:bodyPr wrap="square" rtlCol="0">
            <a:spAutoFit/>
          </a:bodyPr>
          <a:lstStyle/>
          <a:p>
            <a:r>
              <a:rPr lang="en-US" dirty="0"/>
              <a:t>0</a:t>
            </a:r>
          </a:p>
        </p:txBody>
      </p:sp>
      <p:sp>
        <p:nvSpPr>
          <p:cNvPr id="15" name="TextBox 14">
            <a:extLst>
              <a:ext uri="{FF2B5EF4-FFF2-40B4-BE49-F238E27FC236}">
                <a16:creationId xmlns:a16="http://schemas.microsoft.com/office/drawing/2014/main" id="{B89B5BBC-8358-46C2-CAF4-53493ACA93C3}"/>
              </a:ext>
            </a:extLst>
          </p:cNvPr>
          <p:cNvSpPr txBox="1"/>
          <p:nvPr/>
        </p:nvSpPr>
        <p:spPr>
          <a:xfrm>
            <a:off x="6341979" y="2037929"/>
            <a:ext cx="215764" cy="369332"/>
          </a:xfrm>
          <a:prstGeom prst="rect">
            <a:avLst/>
          </a:prstGeom>
          <a:noFill/>
        </p:spPr>
        <p:txBody>
          <a:bodyPr wrap="square" rtlCol="0">
            <a:spAutoFit/>
          </a:bodyPr>
          <a:lstStyle/>
          <a:p>
            <a:r>
              <a:rPr lang="en-US" dirty="0"/>
              <a:t>7</a:t>
            </a:r>
          </a:p>
        </p:txBody>
      </p:sp>
      <p:sp>
        <p:nvSpPr>
          <p:cNvPr id="16" name="TextBox 15">
            <a:extLst>
              <a:ext uri="{FF2B5EF4-FFF2-40B4-BE49-F238E27FC236}">
                <a16:creationId xmlns:a16="http://schemas.microsoft.com/office/drawing/2014/main" id="{BA617EC6-DF76-6576-5A16-98D584B36726}"/>
              </a:ext>
            </a:extLst>
          </p:cNvPr>
          <p:cNvSpPr txBox="1"/>
          <p:nvPr/>
        </p:nvSpPr>
        <p:spPr>
          <a:xfrm>
            <a:off x="5417333" y="2037929"/>
            <a:ext cx="450891" cy="369332"/>
          </a:xfrm>
          <a:prstGeom prst="rect">
            <a:avLst/>
          </a:prstGeom>
          <a:noFill/>
        </p:spPr>
        <p:txBody>
          <a:bodyPr wrap="square" rtlCol="0">
            <a:spAutoFit/>
          </a:bodyPr>
          <a:lstStyle/>
          <a:p>
            <a:r>
              <a:rPr lang="en-US" dirty="0"/>
              <a:t>15</a:t>
            </a:r>
          </a:p>
        </p:txBody>
      </p:sp>
      <p:sp>
        <p:nvSpPr>
          <p:cNvPr id="17" name="TextBox 16">
            <a:extLst>
              <a:ext uri="{FF2B5EF4-FFF2-40B4-BE49-F238E27FC236}">
                <a16:creationId xmlns:a16="http://schemas.microsoft.com/office/drawing/2014/main" id="{6B12628D-0E05-0019-B65E-1405CB9BDADB}"/>
              </a:ext>
            </a:extLst>
          </p:cNvPr>
          <p:cNvSpPr txBox="1"/>
          <p:nvPr/>
        </p:nvSpPr>
        <p:spPr>
          <a:xfrm>
            <a:off x="8097302" y="2015564"/>
            <a:ext cx="3716146" cy="1200329"/>
          </a:xfrm>
          <a:prstGeom prst="rect">
            <a:avLst/>
          </a:prstGeom>
          <a:noFill/>
        </p:spPr>
        <p:txBody>
          <a:bodyPr wrap="none" rtlCol="0">
            <a:spAutoFit/>
          </a:bodyPr>
          <a:lstStyle/>
          <a:p>
            <a:r>
              <a:rPr lang="en-US" dirty="0"/>
              <a:t>Lower order portions of integer</a:t>
            </a:r>
            <a:br>
              <a:rPr lang="en-US" dirty="0"/>
            </a:br>
            <a:r>
              <a:rPr lang="en-US" dirty="0"/>
              <a:t>registers can be accessed as byte, </a:t>
            </a:r>
            <a:br>
              <a:rPr lang="en-US" dirty="0"/>
            </a:br>
            <a:r>
              <a:rPr lang="en-US" dirty="0"/>
              <a:t>word (2-byte), double word (4-byte),</a:t>
            </a:r>
            <a:br>
              <a:rPr lang="en-US" dirty="0"/>
            </a:br>
            <a:r>
              <a:rPr lang="en-US" dirty="0"/>
              <a:t>and quad word (8-byte).</a:t>
            </a:r>
          </a:p>
        </p:txBody>
      </p:sp>
      <p:sp>
        <p:nvSpPr>
          <p:cNvPr id="11" name="Slide Number Placeholder 10">
            <a:extLst>
              <a:ext uri="{FF2B5EF4-FFF2-40B4-BE49-F238E27FC236}">
                <a16:creationId xmlns:a16="http://schemas.microsoft.com/office/drawing/2014/main" id="{945D2C51-A792-138A-D393-8154295730A6}"/>
              </a:ext>
            </a:extLst>
          </p:cNvPr>
          <p:cNvSpPr>
            <a:spLocks noGrp="1"/>
          </p:cNvSpPr>
          <p:nvPr>
            <p:ph type="sldNum" sz="quarter" idx="12"/>
          </p:nvPr>
        </p:nvSpPr>
        <p:spPr/>
        <p:txBody>
          <a:bodyPr/>
          <a:lstStyle/>
          <a:p>
            <a:fld id="{8908FB5B-1F60-994B-8E33-8E782B4CF041}" type="slidenum">
              <a:rPr lang="en-US" smtClean="0"/>
              <a:t>18</a:t>
            </a:fld>
            <a:endParaRPr lang="en-US"/>
          </a:p>
        </p:txBody>
      </p:sp>
    </p:spTree>
    <p:extLst>
      <p:ext uri="{BB962C8B-B14F-4D97-AF65-F5344CB8AC3E}">
        <p14:creationId xmlns:p14="http://schemas.microsoft.com/office/powerpoint/2010/main" val="582084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5881-E2FA-4E57-F4C1-B52DADFFED4A}"/>
              </a:ext>
            </a:extLst>
          </p:cNvPr>
          <p:cNvSpPr>
            <a:spLocks noGrp="1"/>
          </p:cNvSpPr>
          <p:nvPr>
            <p:ph type="title"/>
          </p:nvPr>
        </p:nvSpPr>
        <p:spPr>
          <a:xfrm>
            <a:off x="838200" y="365125"/>
            <a:ext cx="10515600" cy="1961386"/>
          </a:xfrm>
        </p:spPr>
        <p:txBody>
          <a:bodyPr>
            <a:normAutofit/>
          </a:bodyPr>
          <a:lstStyle/>
          <a:p>
            <a:r>
              <a:rPr lang="en-US" dirty="0"/>
              <a:t>There are several “addressing modes” that allow the CPU to interact with memory through addresses contained in registers.</a:t>
            </a:r>
          </a:p>
        </p:txBody>
      </p:sp>
      <p:sp>
        <p:nvSpPr>
          <p:cNvPr id="3" name="Content Placeholder 2">
            <a:extLst>
              <a:ext uri="{FF2B5EF4-FFF2-40B4-BE49-F238E27FC236}">
                <a16:creationId xmlns:a16="http://schemas.microsoft.com/office/drawing/2014/main" id="{507DA1FD-3892-F4F1-BDBA-1AB356454C0A}"/>
              </a:ext>
            </a:extLst>
          </p:cNvPr>
          <p:cNvSpPr>
            <a:spLocks noGrp="1"/>
          </p:cNvSpPr>
          <p:nvPr>
            <p:ph idx="1"/>
          </p:nvPr>
        </p:nvSpPr>
        <p:spPr>
          <a:xfrm>
            <a:off x="838200" y="2500131"/>
            <a:ext cx="6534873" cy="3676831"/>
          </a:xfrm>
        </p:spPr>
        <p:txBody>
          <a:bodyPr>
            <a:normAutofit fontScale="70000" lnSpcReduction="20000"/>
          </a:bodyPr>
          <a:lstStyle/>
          <a:p>
            <a:pPr marL="0" indent="0">
              <a:buNone/>
            </a:pPr>
            <a:r>
              <a:rPr lang="en-US" dirty="0"/>
              <a:t> Example with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rsi</a:t>
            </a:r>
            <a:r>
              <a:rPr lang="en-US" dirty="0"/>
              <a:t>,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rdi</a:t>
            </a:r>
            <a:r>
              <a:rPr lang="en-US" dirty="0"/>
              <a:t>, and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rax</a:t>
            </a:r>
            <a:endParaRPr lang="en-US" dirty="0">
              <a:latin typeface="Consolas" panose="020B0609020204030204" pitchFamily="49" charset="0"/>
              <a:cs typeface="Consolas" panose="020B0609020204030204" pitchFamily="49" charset="0"/>
            </a:endParaRPr>
          </a:p>
          <a:p>
            <a:pPr marL="0" indent="0">
              <a:buNone/>
            </a:pPr>
            <a:endParaRPr lang="en-US" dirty="0"/>
          </a:p>
          <a:p>
            <a:pPr marL="0" indent="0">
              <a:buNone/>
            </a:pPr>
            <a:r>
              <a:rPr lang="en-US" b="1" dirty="0"/>
              <a:t>General form:</a:t>
            </a:r>
          </a:p>
          <a:p>
            <a:pPr marL="0" indent="0">
              <a:buNone/>
            </a:pPr>
            <a:r>
              <a:rPr lang="en-US" dirty="0">
                <a:latin typeface="Consolas" panose="020B0609020204030204" pitchFamily="49" charset="0"/>
                <a:cs typeface="Consolas" panose="020B0609020204030204" pitchFamily="49" charset="0"/>
              </a:rPr>
              <a:t>D(%</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rdi</a:t>
            </a:r>
            <a:r>
              <a:rPr lang="en-US" dirty="0">
                <a:latin typeface="Consolas" panose="020B0609020204030204" pitchFamily="49" charset="0"/>
                <a:cs typeface="Consolas" panose="020B0609020204030204" pitchFamily="49" charset="0"/>
              </a:rPr>
              <a:t>, S) = Memory[%</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rdi</a:t>
            </a:r>
            <a:r>
              <a:rPr lang="en-US" dirty="0">
                <a:latin typeface="Consolas" panose="020B0609020204030204" pitchFamily="49" charset="0"/>
                <a:cs typeface="Consolas" panose="020B0609020204030204" pitchFamily="49" charset="0"/>
              </a:rPr>
              <a:t>*S + D]</a:t>
            </a:r>
          </a:p>
          <a:p>
            <a:pPr marL="0" indent="0">
              <a:buNone/>
            </a:pPr>
            <a:endParaRPr lang="en-US" dirty="0"/>
          </a:p>
          <a:p>
            <a:pPr marL="0" indent="0">
              <a:buNone/>
            </a:pPr>
            <a:r>
              <a:rPr lang="en-US" b="1" dirty="0"/>
              <a:t>Special Cases</a:t>
            </a:r>
          </a:p>
          <a:p>
            <a:pPr marL="0" indent="0">
              <a:buNone/>
            </a:pP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Memory[%</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rdi</a:t>
            </a:r>
            <a:r>
              <a:rPr lang="en-US" dirty="0">
                <a:latin typeface="Consolas" panose="020B0609020204030204" pitchFamily="49" charset="0"/>
                <a:cs typeface="Consolas" panose="020B0609020204030204" pitchFamily="49" charset="0"/>
              </a:rPr>
              <a:t>)		Memory[%</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rdi</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D(%</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rdi</a:t>
            </a:r>
            <a:r>
              <a:rPr lang="en-US" dirty="0">
                <a:latin typeface="Consolas" panose="020B0609020204030204" pitchFamily="49" charset="0"/>
                <a:cs typeface="Consolas" panose="020B0609020204030204" pitchFamily="49" charset="0"/>
              </a:rPr>
              <a:t>)		Memory[%</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rdi</a:t>
            </a:r>
            <a:r>
              <a:rPr lang="en-US" dirty="0">
                <a:latin typeface="Consolas" panose="020B0609020204030204" pitchFamily="49" charset="0"/>
                <a:cs typeface="Consolas" panose="020B0609020204030204" pitchFamily="49" charset="0"/>
              </a:rPr>
              <a:t> + D]</a:t>
            </a:r>
          </a:p>
          <a:p>
            <a:pPr marL="0" indent="0">
              <a:buNone/>
            </a:pP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rdi</a:t>
            </a:r>
            <a:r>
              <a:rPr lang="en-US" dirty="0">
                <a:latin typeface="Consolas" panose="020B0609020204030204" pitchFamily="49" charset="0"/>
                <a:cs typeface="Consolas" panose="020B0609020204030204" pitchFamily="49" charset="0"/>
              </a:rPr>
              <a:t>, S)	Memory[%</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rdi</a:t>
            </a:r>
            <a:r>
              <a:rPr lang="en-US" dirty="0">
                <a:latin typeface="Consolas" panose="020B0609020204030204" pitchFamily="49" charset="0"/>
                <a:cs typeface="Consolas" panose="020B0609020204030204" pitchFamily="49" charset="0"/>
              </a:rPr>
              <a:t>*S]</a:t>
            </a:r>
          </a:p>
        </p:txBody>
      </p:sp>
      <p:sp>
        <p:nvSpPr>
          <p:cNvPr id="4" name="Slide Number Placeholder 3">
            <a:extLst>
              <a:ext uri="{FF2B5EF4-FFF2-40B4-BE49-F238E27FC236}">
                <a16:creationId xmlns:a16="http://schemas.microsoft.com/office/drawing/2014/main" id="{B953AB8C-C1AC-AF9A-C604-48537AB4C186}"/>
              </a:ext>
            </a:extLst>
          </p:cNvPr>
          <p:cNvSpPr>
            <a:spLocks noGrp="1"/>
          </p:cNvSpPr>
          <p:nvPr>
            <p:ph type="sldNum" sz="quarter" idx="12"/>
          </p:nvPr>
        </p:nvSpPr>
        <p:spPr/>
        <p:txBody>
          <a:bodyPr/>
          <a:lstStyle/>
          <a:p>
            <a:fld id="{8908FB5B-1F60-994B-8E33-8E782B4CF041}" type="slidenum">
              <a:rPr lang="en-US" smtClean="0"/>
              <a:t>19</a:t>
            </a:fld>
            <a:endParaRPr lang="en-US"/>
          </a:p>
        </p:txBody>
      </p:sp>
      <p:sp>
        <p:nvSpPr>
          <p:cNvPr id="5" name="Content Placeholder 2">
            <a:extLst>
              <a:ext uri="{FF2B5EF4-FFF2-40B4-BE49-F238E27FC236}">
                <a16:creationId xmlns:a16="http://schemas.microsoft.com/office/drawing/2014/main" id="{FFFAB9AB-7BC7-FCE4-5065-D1057146FE66}"/>
              </a:ext>
            </a:extLst>
          </p:cNvPr>
          <p:cNvSpPr txBox="1">
            <a:spLocks/>
          </p:cNvSpPr>
          <p:nvPr/>
        </p:nvSpPr>
        <p:spPr>
          <a:xfrm>
            <a:off x="8138932" y="2702668"/>
            <a:ext cx="4053068" cy="3676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D is “displacement”, a constant in 1,2, or 4 bytes</a:t>
            </a:r>
          </a:p>
          <a:p>
            <a:r>
              <a:rPr lang="en-US" sz="2200" dirty="0"/>
              <a:t>%</a:t>
            </a:r>
            <a:r>
              <a:rPr lang="en-US" sz="2200" dirty="0" err="1"/>
              <a:t>rsi</a:t>
            </a:r>
            <a:r>
              <a:rPr lang="en-US" sz="2200" dirty="0"/>
              <a:t> is a </a:t>
            </a:r>
            <a:r>
              <a:rPr lang="en-US" sz="2200" b="1" dirty="0"/>
              <a:t>base register </a:t>
            </a:r>
          </a:p>
          <a:p>
            <a:pPr lvl="1"/>
            <a:r>
              <a:rPr lang="en-US" sz="1800" dirty="0"/>
              <a:t>Could be an of 16 integer registers</a:t>
            </a:r>
          </a:p>
          <a:p>
            <a:pPr marL="0" indent="0">
              <a:buFont typeface="Arial" panose="020B0604020202020204" pitchFamily="34" charset="0"/>
              <a:buNone/>
            </a:pPr>
            <a:r>
              <a:rPr lang="en-US" sz="2200" dirty="0"/>
              <a:t>%</a:t>
            </a:r>
            <a:r>
              <a:rPr lang="en-US" sz="2200" dirty="0" err="1"/>
              <a:t>rsi</a:t>
            </a:r>
            <a:r>
              <a:rPr lang="en-US" sz="2200" dirty="0"/>
              <a:t> is an “index register”</a:t>
            </a:r>
          </a:p>
          <a:p>
            <a:pPr lvl="1"/>
            <a:r>
              <a:rPr lang="en-US" sz="1800" dirty="0"/>
              <a:t>Any, except for %</a:t>
            </a:r>
            <a:r>
              <a:rPr lang="en-US" sz="1800" dirty="0" err="1"/>
              <a:t>rsp</a:t>
            </a:r>
            <a:endParaRPr lang="en-US" sz="1800" dirty="0"/>
          </a:p>
          <a:p>
            <a:pPr marL="0" indent="0">
              <a:buFont typeface="Arial" panose="020B0604020202020204" pitchFamily="34" charset="0"/>
              <a:buNone/>
            </a:pPr>
            <a:r>
              <a:rPr lang="en-US" sz="2200" dirty="0"/>
              <a:t>S is scale is 1, 2, 4, 8</a:t>
            </a:r>
          </a:p>
        </p:txBody>
      </p:sp>
    </p:spTree>
    <p:extLst>
      <p:ext uri="{BB962C8B-B14F-4D97-AF65-F5344CB8AC3E}">
        <p14:creationId xmlns:p14="http://schemas.microsoft.com/office/powerpoint/2010/main" val="238996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D54BCC-E85D-88B5-0C55-EA457D934CCA}"/>
              </a:ext>
            </a:extLst>
          </p:cNvPr>
          <p:cNvSpPr>
            <a:spLocks noGrp="1"/>
          </p:cNvSpPr>
          <p:nvPr>
            <p:ph type="sldNum" sz="quarter" idx="12"/>
          </p:nvPr>
        </p:nvSpPr>
        <p:spPr/>
        <p:txBody>
          <a:bodyPr/>
          <a:lstStyle/>
          <a:p>
            <a:fld id="{8908FB5B-1F60-994B-8E33-8E782B4CF041}" type="slidenum">
              <a:rPr lang="en-US" smtClean="0"/>
              <a:t>2</a:t>
            </a:fld>
            <a:endParaRPr lang="en-US"/>
          </a:p>
        </p:txBody>
      </p:sp>
      <p:sp>
        <p:nvSpPr>
          <p:cNvPr id="3" name="TextBox 2">
            <a:extLst>
              <a:ext uri="{FF2B5EF4-FFF2-40B4-BE49-F238E27FC236}">
                <a16:creationId xmlns:a16="http://schemas.microsoft.com/office/drawing/2014/main" id="{55D58868-B5E3-E57F-B95B-39315E10E8E5}"/>
              </a:ext>
            </a:extLst>
          </p:cNvPr>
          <p:cNvSpPr txBox="1"/>
          <p:nvPr/>
        </p:nvSpPr>
        <p:spPr>
          <a:xfrm>
            <a:off x="1678210" y="136525"/>
            <a:ext cx="8581580" cy="6740307"/>
          </a:xfrm>
          <a:prstGeom prst="rect">
            <a:avLst/>
          </a:prstGeom>
          <a:noFill/>
        </p:spPr>
        <p:txBody>
          <a:bodyPr wrap="none" rtlCol="0">
            <a:spAutoFit/>
          </a:bodyPr>
          <a:lstStyle/>
          <a:p>
            <a:r>
              <a:rPr lang="en-US" sz="4800" dirty="0"/>
              <a:t>Quiz</a:t>
            </a:r>
          </a:p>
          <a:p>
            <a:endParaRPr lang="en-US" sz="4800" dirty="0"/>
          </a:p>
          <a:p>
            <a:r>
              <a:rPr lang="en-US" sz="4800" dirty="0"/>
              <a:t>DEVICES AWAY.</a:t>
            </a:r>
          </a:p>
          <a:p>
            <a:r>
              <a:rPr lang="en-US" sz="4800" dirty="0"/>
              <a:t>UNTIL EVERYONE IS DONE.</a:t>
            </a:r>
          </a:p>
          <a:p>
            <a:endParaRPr lang="en-US" sz="4800" dirty="0"/>
          </a:p>
          <a:p>
            <a:r>
              <a:rPr lang="en-US" sz="4800" dirty="0"/>
              <a:t>q2: yes all numbers are decimal</a:t>
            </a:r>
            <a:br>
              <a:rPr lang="en-US" sz="4800" dirty="0"/>
            </a:br>
            <a:endParaRPr lang="en-US" sz="4800" dirty="0"/>
          </a:p>
          <a:p>
            <a:r>
              <a:rPr lang="en-US" sz="4800" dirty="0"/>
              <a:t>AI, bringing pencil and </a:t>
            </a:r>
            <a:br>
              <a:rPr lang="en-US" sz="4800" dirty="0"/>
            </a:br>
            <a:r>
              <a:rPr lang="en-US" sz="4800" dirty="0"/>
              <a:t>paper back since 2024</a:t>
            </a:r>
          </a:p>
        </p:txBody>
      </p:sp>
    </p:spTree>
    <p:extLst>
      <p:ext uri="{BB962C8B-B14F-4D97-AF65-F5344CB8AC3E}">
        <p14:creationId xmlns:p14="http://schemas.microsoft.com/office/powerpoint/2010/main" val="4067545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6D20-C5DC-114F-6A95-9C0B96DAAE4A}"/>
              </a:ext>
            </a:extLst>
          </p:cNvPr>
          <p:cNvSpPr>
            <a:spLocks noGrp="1"/>
          </p:cNvSpPr>
          <p:nvPr>
            <p:ph type="title"/>
          </p:nvPr>
        </p:nvSpPr>
        <p:spPr/>
        <p:txBody>
          <a:bodyPr/>
          <a:lstStyle/>
          <a:p>
            <a:r>
              <a:rPr lang="en-US" dirty="0"/>
              <a:t>Address computation examples</a:t>
            </a:r>
          </a:p>
        </p:txBody>
      </p:sp>
      <p:sp>
        <p:nvSpPr>
          <p:cNvPr id="3" name="Content Placeholder 2">
            <a:extLst>
              <a:ext uri="{FF2B5EF4-FFF2-40B4-BE49-F238E27FC236}">
                <a16:creationId xmlns:a16="http://schemas.microsoft.com/office/drawing/2014/main" id="{15C1C42C-6B15-B4CE-81B6-3A9B041B37AF}"/>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DC1013C1-4C0B-7BDB-08A7-8D6E4FC4DA5C}"/>
              </a:ext>
            </a:extLst>
          </p:cNvPr>
          <p:cNvSpPr>
            <a:spLocks noGrp="1"/>
          </p:cNvSpPr>
          <p:nvPr>
            <p:ph type="sldNum" sz="quarter" idx="12"/>
          </p:nvPr>
        </p:nvSpPr>
        <p:spPr/>
        <p:txBody>
          <a:bodyPr/>
          <a:lstStyle/>
          <a:p>
            <a:fld id="{8908FB5B-1F60-994B-8E33-8E782B4CF041}" type="slidenum">
              <a:rPr lang="en-US" smtClean="0"/>
              <a:t>20</a:t>
            </a:fld>
            <a:endParaRPr lang="en-US"/>
          </a:p>
        </p:txBody>
      </p:sp>
      <p:graphicFrame>
        <p:nvGraphicFramePr>
          <p:cNvPr id="5" name="Group 79">
            <a:extLst>
              <a:ext uri="{FF2B5EF4-FFF2-40B4-BE49-F238E27FC236}">
                <a16:creationId xmlns:a16="http://schemas.microsoft.com/office/drawing/2014/main" id="{BB4AD05B-BEB8-C87B-890A-FECEBEF8FEF0}"/>
              </a:ext>
            </a:extLst>
          </p:cNvPr>
          <p:cNvGraphicFramePr>
            <a:graphicFrameLocks noGrp="1"/>
          </p:cNvGraphicFramePr>
          <p:nvPr>
            <p:extLst>
              <p:ext uri="{D42A27DB-BD31-4B8C-83A1-F6EECF244321}">
                <p14:modId xmlns:p14="http://schemas.microsoft.com/office/powerpoint/2010/main" val="187218451"/>
              </p:ext>
            </p:extLst>
          </p:nvPr>
        </p:nvGraphicFramePr>
        <p:xfrm>
          <a:off x="1050585" y="3886200"/>
          <a:ext cx="6934200" cy="2540000"/>
        </p:xfrm>
        <a:graphic>
          <a:graphicData uri="http://schemas.openxmlformats.org/drawingml/2006/table">
            <a:tbl>
              <a:tblPr/>
              <a:tblGrid>
                <a:gridCol w="2671763">
                  <a:extLst>
                    <a:ext uri="{9D8B030D-6E8A-4147-A177-3AD203B41FA5}">
                      <a16:colId xmlns:a16="http://schemas.microsoft.com/office/drawing/2014/main" val="20000"/>
                    </a:ext>
                  </a:extLst>
                </a:gridCol>
                <a:gridCol w="2741612">
                  <a:extLst>
                    <a:ext uri="{9D8B030D-6E8A-4147-A177-3AD203B41FA5}">
                      <a16:colId xmlns:a16="http://schemas.microsoft.com/office/drawing/2014/main" val="20001"/>
                    </a:ext>
                  </a:extLst>
                </a:gridCol>
                <a:gridCol w="1520825">
                  <a:extLst>
                    <a:ext uri="{9D8B030D-6E8A-4147-A177-3AD203B41FA5}">
                      <a16:colId xmlns:a16="http://schemas.microsoft.com/office/drawing/2014/main" val="20002"/>
                    </a:ext>
                  </a:extLst>
                </a:gridCol>
              </a:tblGrid>
              <a:tr h="508000">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Expression</a:t>
                      </a:r>
                    </a:p>
                  </a:txBody>
                  <a:tcPr marL="101600" marR="101600" marT="101600" marB="1016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Address Computation</a:t>
                      </a:r>
                    </a:p>
                  </a:txBody>
                  <a:tcPr marL="101600" marR="101600" marT="101600" marB="101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Address</a:t>
                      </a:r>
                    </a:p>
                  </a:txBody>
                  <a:tcPr marL="101600" marR="101600" marT="101600" marB="1016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0x8(%</a:t>
                      </a:r>
                      <a:r>
                        <a:rPr kumimoji="0" lang="en-US" sz="2000" b="0" i="0" u="none" strike="noStrike" cap="none" normalizeH="0" baseline="0" dirty="0" err="1">
                          <a:ln>
                            <a:noFill/>
                          </a:ln>
                          <a:solidFill>
                            <a:schemeClr val="tx1"/>
                          </a:solidFill>
                          <a:effectLst/>
                          <a:latin typeface="Courier New Bold" charset="0"/>
                          <a:cs typeface="Courier New Bold" charset="0"/>
                          <a:sym typeface="Courier New Bold" charset="0"/>
                        </a:rPr>
                        <a:t>rdx</a:t>
                      </a: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a:t>
                      </a:r>
                    </a:p>
                  </a:txBody>
                  <a:tcPr marL="76200" marR="76200" marT="76200" marB="762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charset="0"/>
                        <a:ea typeface="ヒラギノ角ゴ ProN W3" charset="0"/>
                        <a:cs typeface="ヒラギノ角ゴ ProN W3" charset="0"/>
                        <a:sym typeface="Courier New" charset="0"/>
                      </a:endParaRPr>
                    </a:p>
                  </a:txBody>
                  <a:tcPr marL="76200" marR="76200" marT="76200" marB="76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charset="0"/>
                        <a:ea typeface="ヒラギノ角ゴ ProN W3" charset="0"/>
                        <a:cs typeface="ヒラギノ角ゴ ProN W3" charset="0"/>
                        <a:sym typeface="Courier New" charset="0"/>
                      </a:endParaRPr>
                    </a:p>
                  </a:txBody>
                  <a:tcPr marL="76200" marR="76200" marT="76200" marB="762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08000">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a:t>
                      </a:r>
                      <a:r>
                        <a:rPr kumimoji="0" lang="en-US" sz="2000" b="0" i="0" u="none" strike="noStrike" cap="none" normalizeH="0" baseline="0" dirty="0" err="1">
                          <a:ln>
                            <a:noFill/>
                          </a:ln>
                          <a:solidFill>
                            <a:schemeClr val="tx1"/>
                          </a:solidFill>
                          <a:effectLst/>
                          <a:latin typeface="Courier New Bold" charset="0"/>
                          <a:cs typeface="Courier New Bold" charset="0"/>
                          <a:sym typeface="Courier New Bold" charset="0"/>
                        </a:rPr>
                        <a:t>rdx</a:t>
                      </a: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a:t>
                      </a:r>
                      <a:r>
                        <a:rPr kumimoji="0" lang="en-US" sz="2000" b="0" i="0" u="none" strike="noStrike" cap="none" normalizeH="0" baseline="0" dirty="0" err="1">
                          <a:ln>
                            <a:noFill/>
                          </a:ln>
                          <a:solidFill>
                            <a:schemeClr val="tx1"/>
                          </a:solidFill>
                          <a:effectLst/>
                          <a:latin typeface="Courier New Bold" charset="0"/>
                          <a:cs typeface="Courier New Bold" charset="0"/>
                          <a:sym typeface="Courier New Bold" charset="0"/>
                        </a:rPr>
                        <a:t>rcx</a:t>
                      </a: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a:t>
                      </a:r>
                    </a:p>
                  </a:txBody>
                  <a:tcPr marL="76200" marR="76200" marT="76200" marB="762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charset="0"/>
                        <a:ea typeface="ヒラギノ角ゴ ProN W3" charset="0"/>
                        <a:cs typeface="ヒラギノ角ゴ ProN W3" charset="0"/>
                        <a:sym typeface="Courier New" charset="0"/>
                      </a:endParaRPr>
                    </a:p>
                  </a:txBody>
                  <a:tcPr marL="76200" marR="76200" marT="76200" marB="76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charset="0"/>
                        <a:ea typeface="ヒラギノ角ゴ ProN W3" charset="0"/>
                        <a:cs typeface="ヒラギノ角ゴ ProN W3" charset="0"/>
                        <a:sym typeface="Courier New" charset="0"/>
                      </a:endParaRPr>
                    </a:p>
                  </a:txBody>
                  <a:tcPr marL="76200" marR="76200" marT="76200" marB="762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08000">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(%rdx,%rcx,4)</a:t>
                      </a:r>
                    </a:p>
                  </a:txBody>
                  <a:tcPr marL="76200" marR="76200" marT="76200" marB="762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charset="0"/>
                        <a:ea typeface="ヒラギノ角ゴ ProN W3" charset="0"/>
                        <a:cs typeface="ヒラギノ角ゴ ProN W3" charset="0"/>
                        <a:sym typeface="Courier New" charset="0"/>
                      </a:endParaRPr>
                    </a:p>
                  </a:txBody>
                  <a:tcPr marL="76200" marR="76200" marT="76200" marB="76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charset="0"/>
                        <a:ea typeface="ヒラギノ角ゴ ProN W3" charset="0"/>
                        <a:cs typeface="ヒラギノ角ゴ ProN W3" charset="0"/>
                        <a:sym typeface="Courier New" charset="0"/>
                      </a:endParaRPr>
                    </a:p>
                  </a:txBody>
                  <a:tcPr marL="76200" marR="76200" marT="76200" marB="762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0x80(,%rdx,2)</a:t>
                      </a:r>
                    </a:p>
                  </a:txBody>
                  <a:tcPr marL="76200" marR="76200" marT="76200" marB="762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charset="0"/>
                        <a:ea typeface="ヒラギノ角ゴ ProN W3" charset="0"/>
                        <a:cs typeface="ヒラギノ角ゴ ProN W3" charset="0"/>
                        <a:sym typeface="Courier New" charset="0"/>
                      </a:endParaRPr>
                    </a:p>
                  </a:txBody>
                  <a:tcPr marL="76200" marR="76200" marT="76200" marB="76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charset="0"/>
                        <a:ea typeface="ヒラギノ角ゴ ProN W3" charset="0"/>
                        <a:cs typeface="ヒラギノ角ゴ ProN W3" charset="0"/>
                        <a:sym typeface="Courier New" charset="0"/>
                      </a:endParaRPr>
                    </a:p>
                  </a:txBody>
                  <a:tcPr marL="76200" marR="76200" marT="76200" marB="762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graphicFrame>
        <p:nvGraphicFramePr>
          <p:cNvPr id="6" name="Group 8">
            <a:extLst>
              <a:ext uri="{FF2B5EF4-FFF2-40B4-BE49-F238E27FC236}">
                <a16:creationId xmlns:a16="http://schemas.microsoft.com/office/drawing/2014/main" id="{156FB173-8472-9A80-56AA-F9EBDD92141A}"/>
              </a:ext>
            </a:extLst>
          </p:cNvPr>
          <p:cNvGraphicFramePr>
            <a:graphicFrameLocks noGrp="1"/>
          </p:cNvGraphicFramePr>
          <p:nvPr>
            <p:extLst>
              <p:ext uri="{D42A27DB-BD31-4B8C-83A1-F6EECF244321}">
                <p14:modId xmlns:p14="http://schemas.microsoft.com/office/powerpoint/2010/main" val="1118653219"/>
              </p:ext>
            </p:extLst>
          </p:nvPr>
        </p:nvGraphicFramePr>
        <p:xfrm>
          <a:off x="1050585" y="3893820"/>
          <a:ext cx="6934200" cy="2524760"/>
        </p:xfrm>
        <a:graphic>
          <a:graphicData uri="http://schemas.openxmlformats.org/drawingml/2006/table">
            <a:tbl>
              <a:tblPr/>
              <a:tblGrid>
                <a:gridCol w="2671763">
                  <a:extLst>
                    <a:ext uri="{9D8B030D-6E8A-4147-A177-3AD203B41FA5}">
                      <a16:colId xmlns:a16="http://schemas.microsoft.com/office/drawing/2014/main" val="20000"/>
                    </a:ext>
                  </a:extLst>
                </a:gridCol>
                <a:gridCol w="2741612">
                  <a:extLst>
                    <a:ext uri="{9D8B030D-6E8A-4147-A177-3AD203B41FA5}">
                      <a16:colId xmlns:a16="http://schemas.microsoft.com/office/drawing/2014/main" val="20001"/>
                    </a:ext>
                  </a:extLst>
                </a:gridCol>
                <a:gridCol w="1520825">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Expression</a:t>
                      </a:r>
                    </a:p>
                  </a:txBody>
                  <a:tcPr marL="101600" marR="101600" marT="101600" marB="1016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Address Computation</a:t>
                      </a:r>
                    </a:p>
                  </a:txBody>
                  <a:tcPr marL="101600" marR="101600" marT="101600" marB="101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Address</a:t>
                      </a:r>
                    </a:p>
                  </a:txBody>
                  <a:tcPr marL="101600" marR="101600" marT="101600" marB="1016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0x8(%</a:t>
                      </a:r>
                      <a:r>
                        <a:rPr kumimoji="0" lang="en-US" sz="2000" b="0" i="0" u="none" strike="noStrike" cap="none" normalizeH="0" baseline="0" dirty="0" err="1">
                          <a:ln>
                            <a:noFill/>
                          </a:ln>
                          <a:solidFill>
                            <a:schemeClr val="tx1"/>
                          </a:solidFill>
                          <a:effectLst/>
                          <a:latin typeface="Courier New Bold" charset="0"/>
                          <a:cs typeface="Courier New Bold" charset="0"/>
                          <a:sym typeface="Courier New Bold" charset="0"/>
                        </a:rPr>
                        <a:t>rdx</a:t>
                      </a: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a:t>
                      </a:r>
                    </a:p>
                  </a:txBody>
                  <a:tcPr marL="76200" marR="76200" marT="76200" marB="762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0xf000 + 0x8</a:t>
                      </a:r>
                    </a:p>
                  </a:txBody>
                  <a:tcPr marL="76200" marR="76200" marT="76200" marB="76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0xf008</a:t>
                      </a:r>
                    </a:p>
                  </a:txBody>
                  <a:tcPr marL="76200" marR="76200" marT="76200" marB="762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08000">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a:t>
                      </a:r>
                      <a:r>
                        <a:rPr kumimoji="0" lang="en-US" sz="2000" b="0" i="0" u="none" strike="noStrike" cap="none" normalizeH="0" baseline="0" dirty="0" err="1">
                          <a:ln>
                            <a:noFill/>
                          </a:ln>
                          <a:solidFill>
                            <a:schemeClr val="tx1"/>
                          </a:solidFill>
                          <a:effectLst/>
                          <a:latin typeface="Courier New Bold" charset="0"/>
                          <a:cs typeface="Courier New Bold" charset="0"/>
                          <a:sym typeface="Courier New Bold" charset="0"/>
                        </a:rPr>
                        <a:t>rdx</a:t>
                      </a: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a:t>
                      </a:r>
                      <a:r>
                        <a:rPr kumimoji="0" lang="en-US" sz="2000" b="0" i="0" u="none" strike="noStrike" cap="none" normalizeH="0" baseline="0" dirty="0" err="1">
                          <a:ln>
                            <a:noFill/>
                          </a:ln>
                          <a:solidFill>
                            <a:schemeClr val="tx1"/>
                          </a:solidFill>
                          <a:effectLst/>
                          <a:latin typeface="Courier New Bold" charset="0"/>
                          <a:cs typeface="Courier New Bold" charset="0"/>
                          <a:sym typeface="Courier New Bold" charset="0"/>
                        </a:rPr>
                        <a:t>rcx</a:t>
                      </a: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a:t>
                      </a:r>
                    </a:p>
                  </a:txBody>
                  <a:tcPr marL="76200" marR="76200" marT="76200" marB="762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0xf000 + 0x100</a:t>
                      </a:r>
                    </a:p>
                  </a:txBody>
                  <a:tcPr marL="76200" marR="76200" marT="76200" marB="76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0xf100</a:t>
                      </a:r>
                    </a:p>
                  </a:txBody>
                  <a:tcPr marL="76200" marR="76200" marT="76200" marB="762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8000">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(%rdx,%rcx,4)</a:t>
                      </a:r>
                    </a:p>
                  </a:txBody>
                  <a:tcPr marL="76200" marR="76200" marT="76200" marB="762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0xf000 + 4*0x100</a:t>
                      </a:r>
                    </a:p>
                  </a:txBody>
                  <a:tcPr marL="76200" marR="76200" marT="76200" marB="76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0xf400</a:t>
                      </a:r>
                    </a:p>
                  </a:txBody>
                  <a:tcPr marL="76200" marR="76200" marT="76200" marB="762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0x80(,%rdx,2)</a:t>
                      </a:r>
                    </a:p>
                  </a:txBody>
                  <a:tcPr marL="76200" marR="76200" marT="76200" marB="762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2*0xf000 + 0x80</a:t>
                      </a:r>
                    </a:p>
                  </a:txBody>
                  <a:tcPr marL="76200" marR="76200" marT="76200" marB="762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0x1e080</a:t>
                      </a:r>
                    </a:p>
                  </a:txBody>
                  <a:tcPr marL="76200" marR="76200" marT="76200" marB="762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7" name="Group 62">
            <a:extLst>
              <a:ext uri="{FF2B5EF4-FFF2-40B4-BE49-F238E27FC236}">
                <a16:creationId xmlns:a16="http://schemas.microsoft.com/office/drawing/2014/main" id="{D0E592AD-2B24-6118-1326-F01DD70518EB}"/>
              </a:ext>
            </a:extLst>
          </p:cNvPr>
          <p:cNvGraphicFramePr>
            <a:graphicFrameLocks noGrp="1"/>
          </p:cNvGraphicFramePr>
          <p:nvPr>
            <p:extLst>
              <p:ext uri="{D42A27DB-BD31-4B8C-83A1-F6EECF244321}">
                <p14:modId xmlns:p14="http://schemas.microsoft.com/office/powerpoint/2010/main" val="199828515"/>
              </p:ext>
            </p:extLst>
          </p:nvPr>
        </p:nvGraphicFramePr>
        <p:xfrm>
          <a:off x="1050585" y="2101609"/>
          <a:ext cx="2362200" cy="1016000"/>
        </p:xfrm>
        <a:graphic>
          <a:graphicData uri="http://schemas.openxmlformats.org/drawingml/2006/table">
            <a:tbl>
              <a:tblPr/>
              <a:tblGrid>
                <a:gridCol w="10414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tblGrid>
              <a:tr h="508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a:t>
                      </a:r>
                      <a:r>
                        <a:rPr kumimoji="0" lang="en-US" sz="2000" b="0" i="0" u="none" strike="noStrike" cap="none" normalizeH="0" baseline="0" dirty="0" err="1">
                          <a:ln>
                            <a:noFill/>
                          </a:ln>
                          <a:solidFill>
                            <a:schemeClr val="tx1"/>
                          </a:solidFill>
                          <a:effectLst/>
                          <a:latin typeface="Courier New Bold" charset="0"/>
                          <a:cs typeface="Courier New Bold" charset="0"/>
                          <a:sym typeface="Courier New Bold" charset="0"/>
                        </a:rPr>
                        <a:t>rdx</a:t>
                      </a:r>
                      <a:endPar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endParaRPr>
                    </a:p>
                  </a:txBody>
                  <a:tcPr marL="76200" marR="76200" marT="76200" marB="762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a:ln>
                            <a:noFill/>
                          </a:ln>
                          <a:solidFill>
                            <a:schemeClr val="tx1"/>
                          </a:solidFill>
                          <a:effectLst/>
                          <a:latin typeface="Courier New Bold" charset="0"/>
                          <a:cs typeface="Courier New Bold" charset="0"/>
                          <a:sym typeface="Courier New Bold" charset="0"/>
                        </a:rPr>
                        <a:t>0xf000</a:t>
                      </a:r>
                    </a:p>
                  </a:txBody>
                  <a:tcPr marL="76200" marR="76200" marT="76200" marB="762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a:t>
                      </a:r>
                      <a:r>
                        <a:rPr kumimoji="0" lang="en-US" sz="2000" b="0" i="0" u="none" strike="noStrike" cap="none" normalizeH="0" baseline="0" dirty="0" err="1">
                          <a:ln>
                            <a:noFill/>
                          </a:ln>
                          <a:solidFill>
                            <a:schemeClr val="tx1"/>
                          </a:solidFill>
                          <a:effectLst/>
                          <a:latin typeface="Courier New Bold" charset="0"/>
                          <a:cs typeface="Courier New Bold" charset="0"/>
                          <a:sym typeface="Courier New Bold" charset="0"/>
                        </a:rPr>
                        <a:t>rcx</a:t>
                      </a:r>
                      <a:endPar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endParaRPr>
                    </a:p>
                  </a:txBody>
                  <a:tcPr marL="76200" marR="76200" marT="76200" marB="762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Bold" charset="0"/>
                          <a:cs typeface="Courier New Bold" charset="0"/>
                          <a:sym typeface="Courier New Bold" charset="0"/>
                        </a:rPr>
                        <a:t>0x0100</a:t>
                      </a:r>
                    </a:p>
                  </a:txBody>
                  <a:tcPr marL="76200" marR="76200" marT="76200" marB="762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10610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424A-A780-BD75-AE1B-C37DF9D5227F}"/>
              </a:ext>
            </a:extLst>
          </p:cNvPr>
          <p:cNvSpPr>
            <a:spLocks noGrp="1"/>
          </p:cNvSpPr>
          <p:nvPr>
            <p:ph type="title"/>
          </p:nvPr>
        </p:nvSpPr>
        <p:spPr/>
        <p:txBody>
          <a:bodyPr/>
          <a:lstStyle/>
          <a:p>
            <a:r>
              <a:rPr lang="en-US" dirty="0"/>
              <a:t>Load effective addressing instruction (</a:t>
            </a:r>
            <a:r>
              <a:rPr lang="en-US" dirty="0">
                <a:latin typeface="Consolas" panose="020B0609020204030204" pitchFamily="49" charset="0"/>
                <a:cs typeface="Consolas" panose="020B0609020204030204" pitchFamily="49" charset="0"/>
              </a:rPr>
              <a:t>lea</a:t>
            </a:r>
            <a:r>
              <a:rPr lang="en-US" dirty="0"/>
              <a:t>) does math and does not access memory.</a:t>
            </a:r>
          </a:p>
        </p:txBody>
      </p:sp>
      <p:sp>
        <p:nvSpPr>
          <p:cNvPr id="3" name="Content Placeholder 2">
            <a:extLst>
              <a:ext uri="{FF2B5EF4-FFF2-40B4-BE49-F238E27FC236}">
                <a16:creationId xmlns:a16="http://schemas.microsoft.com/office/drawing/2014/main" id="{E9A3E2D8-FC76-310D-7DCC-EE52532A30F6}"/>
              </a:ext>
            </a:extLst>
          </p:cNvPr>
          <p:cNvSpPr>
            <a:spLocks noGrp="1"/>
          </p:cNvSpPr>
          <p:nvPr>
            <p:ph idx="1"/>
          </p:nvPr>
        </p:nvSpPr>
        <p:spPr/>
        <p:txBody>
          <a:bodyPr/>
          <a:lstStyle/>
          <a:p>
            <a:pPr marL="0" indent="0">
              <a:buNone/>
            </a:pPr>
            <a:r>
              <a:rPr lang="en-US" dirty="0"/>
              <a:t>Example of instructions that access memory: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latin typeface="Consolas" panose="020B0609020204030204" pitchFamily="49" charset="0"/>
                <a:cs typeface="Consolas" panose="020B0609020204030204" pitchFamily="49" charset="0"/>
              </a:rPr>
              <a:t>lea</a:t>
            </a:r>
            <a:r>
              <a:rPr lang="en-US" dirty="0"/>
              <a:t> is special and does not access memory:</a:t>
            </a:r>
          </a:p>
          <a:p>
            <a:pPr marL="0" indent="0">
              <a:buNone/>
            </a:pPr>
            <a:endParaRPr lang="en-US" dirty="0"/>
          </a:p>
        </p:txBody>
      </p:sp>
      <p:sp>
        <p:nvSpPr>
          <p:cNvPr id="4" name="Slide Number Placeholder 3">
            <a:extLst>
              <a:ext uri="{FF2B5EF4-FFF2-40B4-BE49-F238E27FC236}">
                <a16:creationId xmlns:a16="http://schemas.microsoft.com/office/drawing/2014/main" id="{6E2538A9-6546-503C-759C-793575CB6180}"/>
              </a:ext>
            </a:extLst>
          </p:cNvPr>
          <p:cNvSpPr>
            <a:spLocks noGrp="1"/>
          </p:cNvSpPr>
          <p:nvPr>
            <p:ph type="sldNum" sz="quarter" idx="12"/>
          </p:nvPr>
        </p:nvSpPr>
        <p:spPr/>
        <p:txBody>
          <a:bodyPr/>
          <a:lstStyle/>
          <a:p>
            <a:fld id="{8908FB5B-1F60-994B-8E33-8E782B4CF041}" type="slidenum">
              <a:rPr lang="en-US" smtClean="0"/>
              <a:t>21</a:t>
            </a:fld>
            <a:endParaRPr lang="en-US"/>
          </a:p>
        </p:txBody>
      </p:sp>
      <p:graphicFrame>
        <p:nvGraphicFramePr>
          <p:cNvPr id="6" name="Table 5">
            <a:extLst>
              <a:ext uri="{FF2B5EF4-FFF2-40B4-BE49-F238E27FC236}">
                <a16:creationId xmlns:a16="http://schemas.microsoft.com/office/drawing/2014/main" id="{EE679DF3-E854-90BA-6D79-1C0F9504E0C1}"/>
              </a:ext>
            </a:extLst>
          </p:cNvPr>
          <p:cNvGraphicFramePr>
            <a:graphicFrameLocks noGrp="1"/>
          </p:cNvGraphicFramePr>
          <p:nvPr>
            <p:extLst>
              <p:ext uri="{D42A27DB-BD31-4B8C-83A1-F6EECF244321}">
                <p14:modId xmlns:p14="http://schemas.microsoft.com/office/powerpoint/2010/main" val="1611773015"/>
              </p:ext>
            </p:extLst>
          </p:nvPr>
        </p:nvGraphicFramePr>
        <p:xfrm>
          <a:off x="2342426" y="2469116"/>
          <a:ext cx="7507148" cy="1711424"/>
        </p:xfrm>
        <a:graphic>
          <a:graphicData uri="http://schemas.openxmlformats.org/drawingml/2006/table">
            <a:tbl>
              <a:tblPr firstRow="1">
                <a:tableStyleId>{5940675A-B579-460E-94D1-54222C63F5DA}</a:tableStyleId>
              </a:tblPr>
              <a:tblGrid>
                <a:gridCol w="3753574">
                  <a:extLst>
                    <a:ext uri="{9D8B030D-6E8A-4147-A177-3AD203B41FA5}">
                      <a16:colId xmlns:a16="http://schemas.microsoft.com/office/drawing/2014/main" val="1903897735"/>
                    </a:ext>
                  </a:extLst>
                </a:gridCol>
                <a:gridCol w="3753574">
                  <a:extLst>
                    <a:ext uri="{9D8B030D-6E8A-4147-A177-3AD203B41FA5}">
                      <a16:colId xmlns:a16="http://schemas.microsoft.com/office/drawing/2014/main" val="565483578"/>
                    </a:ext>
                  </a:extLst>
                </a:gridCol>
              </a:tblGrid>
              <a:tr h="427856">
                <a:tc>
                  <a:txBody>
                    <a:bodyPr/>
                    <a:lstStyle/>
                    <a:p>
                      <a:pPr algn="ctr"/>
                      <a:r>
                        <a:rPr lang="en-US" dirty="0">
                          <a:solidFill>
                            <a:schemeClr val="bg1"/>
                          </a:solidFill>
                          <a:latin typeface="+mn-lt"/>
                          <a:ea typeface="Menlo" panose="020B0609030804020204" pitchFamily="49" charset="0"/>
                          <a:cs typeface="Menlo" panose="020B0609030804020204" pitchFamily="49" charset="0"/>
                        </a:rPr>
                        <a:t>Assembly</a:t>
                      </a:r>
                    </a:p>
                  </a:txBody>
                  <a:tcPr anchor="ctr">
                    <a:solidFill>
                      <a:srgbClr val="C00000"/>
                    </a:solidFill>
                  </a:tcPr>
                </a:tc>
                <a:tc>
                  <a:txBody>
                    <a:bodyPr/>
                    <a:lstStyle/>
                    <a:p>
                      <a:pPr algn="ctr"/>
                      <a:r>
                        <a:rPr lang="en-US" dirty="0">
                          <a:solidFill>
                            <a:schemeClr val="bg1"/>
                          </a:solidFill>
                          <a:latin typeface="+mn-lt"/>
                          <a:ea typeface="Menlo" panose="020B0609030804020204" pitchFamily="49" charset="0"/>
                          <a:cs typeface="Menlo" panose="020B0609030804020204" pitchFamily="49" charset="0"/>
                        </a:rPr>
                        <a:t>C equivalent</a:t>
                      </a:r>
                    </a:p>
                  </a:txBody>
                  <a:tcPr anchor="ctr">
                    <a:solidFill>
                      <a:srgbClr val="C00000"/>
                    </a:solidFill>
                  </a:tcPr>
                </a:tc>
                <a:extLst>
                  <a:ext uri="{0D108BD9-81ED-4DB2-BD59-A6C34878D82A}">
                    <a16:rowId xmlns:a16="http://schemas.microsoft.com/office/drawing/2014/main" val="3687299357"/>
                  </a:ext>
                </a:extLst>
              </a:tr>
              <a:tr h="427856">
                <a:tc>
                  <a:txBody>
                    <a:bodyPr/>
                    <a:lstStyle/>
                    <a:p>
                      <a:r>
                        <a:rPr lang="en-US" dirty="0">
                          <a:latin typeface="Menlo" panose="020B0609030804020204" pitchFamily="49" charset="0"/>
                          <a:ea typeface="Menlo" panose="020B0609030804020204" pitchFamily="49" charset="0"/>
                          <a:cs typeface="Menlo" panose="020B0609030804020204" pitchFamily="49" charset="0"/>
                        </a:rPr>
                        <a:t>mov 6(%rbx,%rdi,8), %ax</a:t>
                      </a:r>
                    </a:p>
                  </a:txBody>
                  <a:tcPr/>
                </a:tc>
                <a:tc>
                  <a:txBody>
                    <a:bodyPr/>
                    <a:lstStyle/>
                    <a:p>
                      <a:r>
                        <a:rPr lang="en-US" dirty="0">
                          <a:latin typeface="Menlo" panose="020B0609030804020204" pitchFamily="49" charset="0"/>
                          <a:ea typeface="Menlo" panose="020B0609030804020204" pitchFamily="49" charset="0"/>
                          <a:cs typeface="Menlo" panose="020B0609030804020204" pitchFamily="49" charset="0"/>
                        </a:rPr>
                        <a:t>ax = *(</a:t>
                      </a:r>
                      <a:r>
                        <a:rPr lang="en-US" dirty="0" err="1">
                          <a:latin typeface="Menlo" panose="020B0609030804020204" pitchFamily="49" charset="0"/>
                          <a:ea typeface="Menlo" panose="020B0609030804020204" pitchFamily="49" charset="0"/>
                          <a:cs typeface="Menlo" panose="020B0609030804020204" pitchFamily="49" charset="0"/>
                        </a:rPr>
                        <a:t>rbx</a:t>
                      </a:r>
                      <a:r>
                        <a:rPr lang="en-US" dirty="0">
                          <a:latin typeface="Menlo" panose="020B0609030804020204" pitchFamily="49" charset="0"/>
                          <a:ea typeface="Menlo" panose="020B0609030804020204" pitchFamily="49" charset="0"/>
                          <a:cs typeface="Menlo" panose="020B0609030804020204" pitchFamily="49" charset="0"/>
                        </a:rPr>
                        <a:t> + </a:t>
                      </a:r>
                      <a:r>
                        <a:rPr lang="en-US" dirty="0" err="1">
                          <a:latin typeface="Menlo" panose="020B0609030804020204" pitchFamily="49" charset="0"/>
                          <a:ea typeface="Menlo" panose="020B0609030804020204" pitchFamily="49" charset="0"/>
                          <a:cs typeface="Menlo" panose="020B0609030804020204" pitchFamily="49" charset="0"/>
                        </a:rPr>
                        <a:t>rdi</a:t>
                      </a:r>
                      <a:r>
                        <a:rPr lang="en-US" dirty="0">
                          <a:latin typeface="Menlo" panose="020B0609030804020204" pitchFamily="49" charset="0"/>
                          <a:ea typeface="Menlo" panose="020B0609030804020204" pitchFamily="49" charset="0"/>
                          <a:cs typeface="Menlo" panose="020B0609030804020204" pitchFamily="49" charset="0"/>
                        </a:rPr>
                        <a:t>*8 + 6)</a:t>
                      </a:r>
                    </a:p>
                  </a:txBody>
                  <a:tcPr/>
                </a:tc>
                <a:extLst>
                  <a:ext uri="{0D108BD9-81ED-4DB2-BD59-A6C34878D82A}">
                    <a16:rowId xmlns:a16="http://schemas.microsoft.com/office/drawing/2014/main" val="939552314"/>
                  </a:ext>
                </a:extLst>
              </a:tr>
              <a:tr h="427856">
                <a:tc>
                  <a:txBody>
                    <a:bodyPr/>
                    <a:lstStyle/>
                    <a:p>
                      <a:r>
                        <a:rPr lang="en-US" dirty="0">
                          <a:latin typeface="Menlo" panose="020B0609030804020204" pitchFamily="49" charset="0"/>
                          <a:ea typeface="Menlo" panose="020B0609030804020204" pitchFamily="49" charset="0"/>
                          <a:cs typeface="Menlo" panose="020B0609030804020204" pitchFamily="49" charset="0"/>
                        </a:rPr>
                        <a:t>add 6(%rbx,%rdi,8), %ax</a:t>
                      </a:r>
                    </a:p>
                  </a:txBody>
                  <a:tcPr/>
                </a:tc>
                <a:tc>
                  <a:txBody>
                    <a:bodyPr/>
                    <a:lstStyle/>
                    <a:p>
                      <a:r>
                        <a:rPr lang="en-US" dirty="0">
                          <a:latin typeface="Menlo" panose="020B0609030804020204" pitchFamily="49" charset="0"/>
                          <a:ea typeface="Menlo" panose="020B0609030804020204" pitchFamily="49" charset="0"/>
                          <a:cs typeface="Menlo" panose="020B0609030804020204" pitchFamily="49" charset="0"/>
                        </a:rPr>
                        <a:t>ax += *(</a:t>
                      </a:r>
                      <a:r>
                        <a:rPr lang="en-US" dirty="0" err="1">
                          <a:latin typeface="Menlo" panose="020B0609030804020204" pitchFamily="49" charset="0"/>
                          <a:ea typeface="Menlo" panose="020B0609030804020204" pitchFamily="49" charset="0"/>
                          <a:cs typeface="Menlo" panose="020B0609030804020204" pitchFamily="49" charset="0"/>
                        </a:rPr>
                        <a:t>rbx</a:t>
                      </a:r>
                      <a:r>
                        <a:rPr lang="en-US" dirty="0">
                          <a:latin typeface="Menlo" panose="020B0609030804020204" pitchFamily="49" charset="0"/>
                          <a:ea typeface="Menlo" panose="020B0609030804020204" pitchFamily="49" charset="0"/>
                          <a:cs typeface="Menlo" panose="020B0609030804020204" pitchFamily="49" charset="0"/>
                        </a:rPr>
                        <a:t> + </a:t>
                      </a:r>
                      <a:r>
                        <a:rPr lang="en-US" dirty="0" err="1">
                          <a:latin typeface="Menlo" panose="020B0609030804020204" pitchFamily="49" charset="0"/>
                          <a:ea typeface="Menlo" panose="020B0609030804020204" pitchFamily="49" charset="0"/>
                          <a:cs typeface="Menlo" panose="020B0609030804020204" pitchFamily="49" charset="0"/>
                        </a:rPr>
                        <a:t>rdi</a:t>
                      </a:r>
                      <a:r>
                        <a:rPr lang="en-US" dirty="0">
                          <a:latin typeface="Menlo" panose="020B0609030804020204" pitchFamily="49" charset="0"/>
                          <a:ea typeface="Menlo" panose="020B0609030804020204" pitchFamily="49" charset="0"/>
                          <a:cs typeface="Menlo" panose="020B0609030804020204" pitchFamily="49" charset="0"/>
                        </a:rPr>
                        <a:t>*8 + 6)</a:t>
                      </a:r>
                    </a:p>
                  </a:txBody>
                  <a:tcPr/>
                </a:tc>
                <a:extLst>
                  <a:ext uri="{0D108BD9-81ED-4DB2-BD59-A6C34878D82A}">
                    <a16:rowId xmlns:a16="http://schemas.microsoft.com/office/drawing/2014/main" val="2702289803"/>
                  </a:ext>
                </a:extLst>
              </a:tr>
              <a:tr h="427856">
                <a:tc>
                  <a:txBody>
                    <a:bodyPr/>
                    <a:lstStyle/>
                    <a:p>
                      <a:r>
                        <a:rPr lang="en-US" dirty="0" err="1">
                          <a:latin typeface="Menlo" panose="020B0609030804020204" pitchFamily="49" charset="0"/>
                          <a:ea typeface="Menlo" panose="020B0609030804020204" pitchFamily="49" charset="0"/>
                          <a:cs typeface="Menlo" panose="020B0609030804020204" pitchFamily="49" charset="0"/>
                        </a:rPr>
                        <a:t>xor</a:t>
                      </a:r>
                      <a:r>
                        <a:rPr lang="en-US" dirty="0">
                          <a:latin typeface="Menlo" panose="020B0609030804020204" pitchFamily="49" charset="0"/>
                          <a:ea typeface="Menlo" panose="020B0609030804020204" pitchFamily="49" charset="0"/>
                          <a:cs typeface="Menlo" panose="020B0609030804020204" pitchFamily="49" charset="0"/>
                        </a:rPr>
                        <a:t> %ax, 6(%rbx,%rdi,8)</a:t>
                      </a:r>
                    </a:p>
                  </a:txBody>
                  <a:tcPr/>
                </a:tc>
                <a:tc>
                  <a:txBody>
                    <a:bodyPr/>
                    <a:lstStyle/>
                    <a:p>
                      <a:r>
                        <a:rPr lang="en-US" dirty="0">
                          <a:latin typeface="Menlo" panose="020B0609030804020204" pitchFamily="49" charset="0"/>
                          <a:ea typeface="Menlo" panose="020B0609030804020204" pitchFamily="49" charset="0"/>
                          <a:cs typeface="Menlo" panose="020B0609030804020204" pitchFamily="49" charset="0"/>
                        </a:rPr>
                        <a:t>*(</a:t>
                      </a:r>
                      <a:r>
                        <a:rPr lang="en-US" dirty="0" err="1">
                          <a:latin typeface="Menlo" panose="020B0609030804020204" pitchFamily="49" charset="0"/>
                          <a:ea typeface="Menlo" panose="020B0609030804020204" pitchFamily="49" charset="0"/>
                          <a:cs typeface="Menlo" panose="020B0609030804020204" pitchFamily="49" charset="0"/>
                        </a:rPr>
                        <a:t>rbx</a:t>
                      </a:r>
                      <a:r>
                        <a:rPr lang="en-US" dirty="0">
                          <a:latin typeface="Menlo" panose="020B0609030804020204" pitchFamily="49" charset="0"/>
                          <a:ea typeface="Menlo" panose="020B0609030804020204" pitchFamily="49" charset="0"/>
                          <a:cs typeface="Menlo" panose="020B0609030804020204" pitchFamily="49" charset="0"/>
                        </a:rPr>
                        <a:t> + </a:t>
                      </a:r>
                      <a:r>
                        <a:rPr lang="en-US" dirty="0" err="1">
                          <a:latin typeface="Menlo" panose="020B0609030804020204" pitchFamily="49" charset="0"/>
                          <a:ea typeface="Menlo" panose="020B0609030804020204" pitchFamily="49" charset="0"/>
                          <a:cs typeface="Menlo" panose="020B0609030804020204" pitchFamily="49" charset="0"/>
                        </a:rPr>
                        <a:t>rdi</a:t>
                      </a:r>
                      <a:r>
                        <a:rPr lang="en-US" dirty="0">
                          <a:latin typeface="Menlo" panose="020B0609030804020204" pitchFamily="49" charset="0"/>
                          <a:ea typeface="Menlo" panose="020B0609030804020204" pitchFamily="49" charset="0"/>
                          <a:cs typeface="Menlo" panose="020B0609030804020204" pitchFamily="49" charset="0"/>
                        </a:rPr>
                        <a:t>*8 + 6) ^= ax</a:t>
                      </a:r>
                    </a:p>
                  </a:txBody>
                  <a:tcPr/>
                </a:tc>
                <a:extLst>
                  <a:ext uri="{0D108BD9-81ED-4DB2-BD59-A6C34878D82A}">
                    <a16:rowId xmlns:a16="http://schemas.microsoft.com/office/drawing/2014/main" val="900090851"/>
                  </a:ext>
                </a:extLst>
              </a:tr>
            </a:tbl>
          </a:graphicData>
        </a:graphic>
      </p:graphicFrame>
      <p:graphicFrame>
        <p:nvGraphicFramePr>
          <p:cNvPr id="7" name="Table 6">
            <a:extLst>
              <a:ext uri="{FF2B5EF4-FFF2-40B4-BE49-F238E27FC236}">
                <a16:creationId xmlns:a16="http://schemas.microsoft.com/office/drawing/2014/main" id="{3B643F7E-28EF-2F4F-9E20-745E20833B04}"/>
              </a:ext>
            </a:extLst>
          </p:cNvPr>
          <p:cNvGraphicFramePr>
            <a:graphicFrameLocks noGrp="1"/>
          </p:cNvGraphicFramePr>
          <p:nvPr>
            <p:extLst>
              <p:ext uri="{D42A27DB-BD31-4B8C-83A1-F6EECF244321}">
                <p14:modId xmlns:p14="http://schemas.microsoft.com/office/powerpoint/2010/main" val="3796787095"/>
              </p:ext>
            </p:extLst>
          </p:nvPr>
        </p:nvGraphicFramePr>
        <p:xfrm>
          <a:off x="2342426" y="5010051"/>
          <a:ext cx="7507148" cy="855712"/>
        </p:xfrm>
        <a:graphic>
          <a:graphicData uri="http://schemas.openxmlformats.org/drawingml/2006/table">
            <a:tbl>
              <a:tblPr firstRow="1">
                <a:tableStyleId>{5940675A-B579-460E-94D1-54222C63F5DA}</a:tableStyleId>
              </a:tblPr>
              <a:tblGrid>
                <a:gridCol w="3753574">
                  <a:extLst>
                    <a:ext uri="{9D8B030D-6E8A-4147-A177-3AD203B41FA5}">
                      <a16:colId xmlns:a16="http://schemas.microsoft.com/office/drawing/2014/main" val="1903897735"/>
                    </a:ext>
                  </a:extLst>
                </a:gridCol>
                <a:gridCol w="3753574">
                  <a:extLst>
                    <a:ext uri="{9D8B030D-6E8A-4147-A177-3AD203B41FA5}">
                      <a16:colId xmlns:a16="http://schemas.microsoft.com/office/drawing/2014/main" val="565483578"/>
                    </a:ext>
                  </a:extLst>
                </a:gridCol>
              </a:tblGrid>
              <a:tr h="427856">
                <a:tc>
                  <a:txBody>
                    <a:bodyPr/>
                    <a:lstStyle/>
                    <a:p>
                      <a:pPr algn="ctr"/>
                      <a:r>
                        <a:rPr lang="en-US" dirty="0">
                          <a:solidFill>
                            <a:schemeClr val="bg1"/>
                          </a:solidFill>
                          <a:latin typeface="+mn-lt"/>
                          <a:ea typeface="Menlo" panose="020B0609030804020204" pitchFamily="49" charset="0"/>
                          <a:cs typeface="Menlo" panose="020B0609030804020204" pitchFamily="49" charset="0"/>
                        </a:rPr>
                        <a:t>Assembly</a:t>
                      </a:r>
                    </a:p>
                  </a:txBody>
                  <a:tcPr anchor="ctr">
                    <a:solidFill>
                      <a:srgbClr val="C00000"/>
                    </a:solidFill>
                  </a:tcPr>
                </a:tc>
                <a:tc>
                  <a:txBody>
                    <a:bodyPr/>
                    <a:lstStyle/>
                    <a:p>
                      <a:pPr algn="ctr"/>
                      <a:r>
                        <a:rPr lang="en-US" dirty="0">
                          <a:solidFill>
                            <a:schemeClr val="bg1"/>
                          </a:solidFill>
                          <a:latin typeface="+mn-lt"/>
                          <a:ea typeface="Menlo" panose="020B0609030804020204" pitchFamily="49" charset="0"/>
                          <a:cs typeface="Menlo" panose="020B0609030804020204" pitchFamily="49" charset="0"/>
                        </a:rPr>
                        <a:t>C equivalent</a:t>
                      </a:r>
                    </a:p>
                  </a:txBody>
                  <a:tcPr anchor="ctr">
                    <a:solidFill>
                      <a:srgbClr val="C00000"/>
                    </a:solidFill>
                  </a:tcPr>
                </a:tc>
                <a:extLst>
                  <a:ext uri="{0D108BD9-81ED-4DB2-BD59-A6C34878D82A}">
                    <a16:rowId xmlns:a16="http://schemas.microsoft.com/office/drawing/2014/main" val="3687299357"/>
                  </a:ext>
                </a:extLst>
              </a:tr>
              <a:tr h="427856">
                <a:tc>
                  <a:txBody>
                    <a:bodyPr/>
                    <a:lstStyle/>
                    <a:p>
                      <a:r>
                        <a:rPr lang="en-US" dirty="0">
                          <a:latin typeface="Consolas" panose="020B0609020204030204" pitchFamily="49" charset="0"/>
                          <a:cs typeface="Consolas" panose="020B0609020204030204" pitchFamily="49" charset="0"/>
                        </a:rPr>
                        <a:t>lea 6(%rbx,%rdi,8), %</a:t>
                      </a:r>
                      <a:r>
                        <a:rPr lang="en-US" dirty="0" err="1">
                          <a:latin typeface="Consolas" panose="020B0609020204030204" pitchFamily="49" charset="0"/>
                          <a:cs typeface="Consolas" panose="020B0609020204030204" pitchFamily="49" charset="0"/>
                        </a:rPr>
                        <a:t>rax</a:t>
                      </a:r>
                      <a:endParaRPr lang="en-US" dirty="0">
                        <a:latin typeface="Consolas" panose="020B0609020204030204" pitchFamily="49" charset="0"/>
                        <a:cs typeface="Consolas" panose="020B0609020204030204" pitchFamily="49" charset="0"/>
                      </a:endParaRPr>
                    </a:p>
                  </a:txBody>
                  <a:tcPr/>
                </a:tc>
                <a:tc>
                  <a:txBody>
                    <a:bodyPr/>
                    <a:lstStyle/>
                    <a:p>
                      <a:r>
                        <a:rPr lang="en-US" dirty="0" err="1">
                          <a:latin typeface="Consolas" panose="020B0609020204030204" pitchFamily="49" charset="0"/>
                          <a:cs typeface="Consolas" panose="020B0609020204030204" pitchFamily="49" charset="0"/>
                        </a:rPr>
                        <a:t>rax</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rbx</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rdi</a:t>
                      </a:r>
                      <a:r>
                        <a:rPr lang="en-US" dirty="0">
                          <a:latin typeface="Consolas" panose="020B0609020204030204" pitchFamily="49" charset="0"/>
                          <a:cs typeface="Consolas" panose="020B0609020204030204" pitchFamily="49" charset="0"/>
                        </a:rPr>
                        <a:t>*8 + 6</a:t>
                      </a:r>
                    </a:p>
                  </a:txBody>
                  <a:tcPr/>
                </a:tc>
                <a:extLst>
                  <a:ext uri="{0D108BD9-81ED-4DB2-BD59-A6C34878D82A}">
                    <a16:rowId xmlns:a16="http://schemas.microsoft.com/office/drawing/2014/main" val="939552314"/>
                  </a:ext>
                </a:extLst>
              </a:tr>
            </a:tbl>
          </a:graphicData>
        </a:graphic>
      </p:graphicFrame>
    </p:spTree>
    <p:extLst>
      <p:ext uri="{BB962C8B-B14F-4D97-AF65-F5344CB8AC3E}">
        <p14:creationId xmlns:p14="http://schemas.microsoft.com/office/powerpoint/2010/main" val="3846260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802B-98A2-B307-09D7-135A93821573}"/>
              </a:ext>
            </a:extLst>
          </p:cNvPr>
          <p:cNvSpPr>
            <a:spLocks noGrp="1"/>
          </p:cNvSpPr>
          <p:nvPr>
            <p:ph type="title"/>
          </p:nvPr>
        </p:nvSpPr>
        <p:spPr/>
        <p:txBody>
          <a:bodyPr/>
          <a:lstStyle/>
          <a:p>
            <a:r>
              <a:rPr lang="en-US" dirty="0"/>
              <a:t>Why use</a:t>
            </a:r>
            <a:r>
              <a:rPr lang="en-US" dirty="0">
                <a:latin typeface="Consolas" panose="020B0609020204030204" pitchFamily="49" charset="0"/>
                <a:cs typeface="Consolas" panose="020B0609020204030204" pitchFamily="49" charset="0"/>
              </a:rPr>
              <a:t> lea</a:t>
            </a:r>
            <a:r>
              <a:rPr lang="en-US" dirty="0"/>
              <a:t>?</a:t>
            </a:r>
          </a:p>
        </p:txBody>
      </p:sp>
      <p:sp>
        <p:nvSpPr>
          <p:cNvPr id="3" name="Content Placeholder 2">
            <a:extLst>
              <a:ext uri="{FF2B5EF4-FFF2-40B4-BE49-F238E27FC236}">
                <a16:creationId xmlns:a16="http://schemas.microsoft.com/office/drawing/2014/main" id="{4EC9F826-2A1E-0E06-02F3-CD7F5A580B75}"/>
              </a:ext>
            </a:extLst>
          </p:cNvPr>
          <p:cNvSpPr>
            <a:spLocks noGrp="1"/>
          </p:cNvSpPr>
          <p:nvPr>
            <p:ph idx="1"/>
          </p:nvPr>
        </p:nvSpPr>
        <p:spPr/>
        <p:txBody>
          <a:bodyPr/>
          <a:lstStyle/>
          <a:p>
            <a:pPr marL="457200" lvl="1" indent="0">
              <a:buNone/>
            </a:pPr>
            <a:r>
              <a:rPr lang="en-US" dirty="0"/>
              <a:t>Compiler authors often use it for ordinary arithmetic</a:t>
            </a:r>
          </a:p>
          <a:p>
            <a:pPr lvl="1"/>
            <a:r>
              <a:rPr lang="en-US" dirty="0"/>
              <a:t>It can do complex calculations in one instruction</a:t>
            </a:r>
          </a:p>
          <a:p>
            <a:pPr lvl="1"/>
            <a:r>
              <a:rPr lang="en-US" dirty="0"/>
              <a:t>It’s one of the only three-operand instructions the x86 has</a:t>
            </a:r>
          </a:p>
          <a:p>
            <a:pPr lvl="1"/>
            <a:r>
              <a:rPr lang="en-US" dirty="0"/>
              <a:t>It doesn’t touch the condition codes (we’ll come back to this)</a:t>
            </a:r>
          </a:p>
          <a:p>
            <a:pPr marL="0" indent="0">
              <a:buNone/>
            </a:pPr>
            <a:endParaRPr lang="en-US" dirty="0"/>
          </a:p>
        </p:txBody>
      </p:sp>
      <p:sp>
        <p:nvSpPr>
          <p:cNvPr id="4" name="Slide Number Placeholder 3">
            <a:extLst>
              <a:ext uri="{FF2B5EF4-FFF2-40B4-BE49-F238E27FC236}">
                <a16:creationId xmlns:a16="http://schemas.microsoft.com/office/drawing/2014/main" id="{1F97C8F2-8EC8-ABB9-BFDB-B6F611993250}"/>
              </a:ext>
            </a:extLst>
          </p:cNvPr>
          <p:cNvSpPr>
            <a:spLocks noGrp="1"/>
          </p:cNvSpPr>
          <p:nvPr>
            <p:ph type="sldNum" sz="quarter" idx="12"/>
          </p:nvPr>
        </p:nvSpPr>
        <p:spPr/>
        <p:txBody>
          <a:bodyPr/>
          <a:lstStyle/>
          <a:p>
            <a:fld id="{8908FB5B-1F60-994B-8E33-8E782B4CF041}" type="slidenum">
              <a:rPr lang="en-US" smtClean="0"/>
              <a:t>22</a:t>
            </a:fld>
            <a:endParaRPr lang="en-US"/>
          </a:p>
        </p:txBody>
      </p:sp>
      <p:sp>
        <p:nvSpPr>
          <p:cNvPr id="5" name="Rectangle 5">
            <a:extLst>
              <a:ext uri="{FF2B5EF4-FFF2-40B4-BE49-F238E27FC236}">
                <a16:creationId xmlns:a16="http://schemas.microsoft.com/office/drawing/2014/main" id="{0C36E347-1FF1-6305-4FAF-AE6DDEB32C92}"/>
              </a:ext>
            </a:extLst>
          </p:cNvPr>
          <p:cNvSpPr>
            <a:spLocks/>
          </p:cNvSpPr>
          <p:nvPr/>
        </p:nvSpPr>
        <p:spPr bwMode="auto">
          <a:xfrm>
            <a:off x="1392820" y="3992784"/>
            <a:ext cx="2514600" cy="1346200"/>
          </a:xfrm>
          <a:prstGeom prst="rect">
            <a:avLst/>
          </a:prstGeom>
          <a:solidFill>
            <a:srgbClr val="CDF1C5"/>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182880" tIns="0" rIns="0" bIns="0"/>
          <a:lstStyle/>
          <a:p>
            <a:pPr algn="l"/>
            <a:r>
              <a:rPr lang="en-US" sz="1800" b="1" dirty="0">
                <a:solidFill>
                  <a:schemeClr val="tx1"/>
                </a:solidFill>
                <a:latin typeface="Courier New" pitchFamily="49" charset="0"/>
                <a:ea typeface="Monaco" charset="0"/>
                <a:cs typeface="Courier New" pitchFamily="49" charset="0"/>
                <a:sym typeface="Monaco" charset="0"/>
              </a:rPr>
              <a:t>long m12(</a:t>
            </a:r>
            <a:r>
              <a:rPr lang="en-US" sz="1800" dirty="0">
                <a:latin typeface="Courier New" pitchFamily="49" charset="0"/>
                <a:ea typeface="Monaco" charset="0"/>
                <a:cs typeface="Courier New" pitchFamily="49" charset="0"/>
                <a:sym typeface="Monaco" charset="0"/>
              </a:rPr>
              <a:t>long</a:t>
            </a:r>
            <a:r>
              <a:rPr lang="en-US" sz="1800" b="1" dirty="0">
                <a:solidFill>
                  <a:schemeClr val="tx1"/>
                </a:solidFill>
                <a:latin typeface="Courier New" pitchFamily="49" charset="0"/>
                <a:ea typeface="Monaco" charset="0"/>
                <a:cs typeface="Courier New" pitchFamily="49" charset="0"/>
                <a:sym typeface="Monaco" charset="0"/>
              </a:rPr>
              <a:t> x)</a:t>
            </a:r>
            <a:endParaRPr lang="en-US" b="1" dirty="0">
              <a:solidFill>
                <a:schemeClr val="tx1"/>
              </a:solidFill>
              <a:latin typeface="Courier New" pitchFamily="49" charset="0"/>
              <a:ea typeface="Monaco" charset="0"/>
              <a:cs typeface="Courier New" pitchFamily="49" charset="0"/>
              <a:sym typeface="Monaco" charset="0"/>
            </a:endParaRPr>
          </a:p>
          <a:p>
            <a:pPr algn="l"/>
            <a:r>
              <a:rPr lang="en-US" sz="1800" b="1" dirty="0">
                <a:solidFill>
                  <a:schemeClr val="tx1"/>
                </a:solidFill>
                <a:latin typeface="Courier New" pitchFamily="49" charset="0"/>
                <a:ea typeface="Monaco" charset="0"/>
                <a:cs typeface="Courier New" pitchFamily="49" charset="0"/>
                <a:sym typeface="Monaco" charset="0"/>
              </a:rPr>
              <a:t>{</a:t>
            </a:r>
            <a:endParaRPr lang="en-US" b="1" dirty="0">
              <a:solidFill>
                <a:schemeClr val="tx1"/>
              </a:solidFill>
              <a:latin typeface="Courier New" pitchFamily="49" charset="0"/>
              <a:ea typeface="Monaco" charset="0"/>
              <a:cs typeface="Courier New" pitchFamily="49" charset="0"/>
              <a:sym typeface="Monaco" charset="0"/>
            </a:endParaRPr>
          </a:p>
          <a:p>
            <a:pPr algn="l"/>
            <a:r>
              <a:rPr lang="en-US" sz="1800" b="1" dirty="0">
                <a:solidFill>
                  <a:schemeClr val="tx1"/>
                </a:solidFill>
                <a:latin typeface="Courier New" pitchFamily="49" charset="0"/>
                <a:ea typeface="Monaco" charset="0"/>
                <a:cs typeface="Courier New" pitchFamily="49" charset="0"/>
                <a:sym typeface="Monaco" charset="0"/>
              </a:rPr>
              <a:t>  return x*12;</a:t>
            </a:r>
            <a:endParaRPr lang="en-US" b="1" dirty="0">
              <a:solidFill>
                <a:schemeClr val="tx1"/>
              </a:solidFill>
              <a:latin typeface="Courier New" pitchFamily="49" charset="0"/>
              <a:ea typeface="Monaco" charset="0"/>
              <a:cs typeface="Courier New" pitchFamily="49" charset="0"/>
              <a:sym typeface="Monaco" charset="0"/>
            </a:endParaRPr>
          </a:p>
          <a:p>
            <a:pPr algn="l"/>
            <a:r>
              <a:rPr lang="en-US" sz="1800" b="1" dirty="0">
                <a:solidFill>
                  <a:schemeClr val="tx1"/>
                </a:solidFill>
                <a:latin typeface="Courier New" pitchFamily="49" charset="0"/>
                <a:ea typeface="Monaco" charset="0"/>
                <a:cs typeface="Courier New" pitchFamily="49" charset="0"/>
                <a:sym typeface="Monaco" charset="0"/>
              </a:rPr>
              <a:t>}</a:t>
            </a:r>
          </a:p>
        </p:txBody>
      </p:sp>
      <p:sp>
        <p:nvSpPr>
          <p:cNvPr id="6" name="Rectangle 6">
            <a:extLst>
              <a:ext uri="{FF2B5EF4-FFF2-40B4-BE49-F238E27FC236}">
                <a16:creationId xmlns:a16="http://schemas.microsoft.com/office/drawing/2014/main" id="{925C1E1C-0AE3-E0EA-F534-B50974BC0C8C}"/>
              </a:ext>
            </a:extLst>
          </p:cNvPr>
          <p:cNvSpPr>
            <a:spLocks/>
          </p:cNvSpPr>
          <p:nvPr/>
        </p:nvSpPr>
        <p:spPr bwMode="auto">
          <a:xfrm>
            <a:off x="4462040" y="4177818"/>
            <a:ext cx="5660360" cy="685800"/>
          </a:xfrm>
          <a:prstGeom prst="rect">
            <a:avLst/>
          </a:prstGeom>
          <a:solidFill>
            <a:srgbClr val="FFFF99"/>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76200" tIns="76200" rIns="76200" bIns="76200"/>
          <a:lstStyle/>
          <a:p>
            <a:pPr algn="l">
              <a:tabLst>
                <a:tab pos="228600" algn="l"/>
                <a:tab pos="228600" algn="l"/>
              </a:tabLst>
            </a:pPr>
            <a:r>
              <a:rPr lang="en-US" sz="1800" dirty="0" err="1">
                <a:solidFill>
                  <a:schemeClr val="tx1"/>
                </a:solidFill>
                <a:latin typeface="Courier New" charset="0"/>
                <a:cs typeface="Courier New" charset="0"/>
                <a:sym typeface="Courier New" charset="0"/>
              </a:rPr>
              <a:t>leaq</a:t>
            </a:r>
            <a:r>
              <a:rPr lang="en-US" sz="1800" dirty="0">
                <a:solidFill>
                  <a:schemeClr val="tx1"/>
                </a:solidFill>
                <a:latin typeface="Courier New" charset="0"/>
                <a:cs typeface="Courier New" charset="0"/>
                <a:sym typeface="Courier New" charset="0"/>
              </a:rPr>
              <a:t> (%</a:t>
            </a:r>
            <a:r>
              <a:rPr lang="en-US" sz="1800" dirty="0">
                <a:latin typeface="Courier New" charset="0"/>
                <a:cs typeface="Courier New" charset="0"/>
                <a:sym typeface="Courier New" charset="0"/>
              </a:rPr>
              <a:t>rdi</a:t>
            </a:r>
            <a:r>
              <a:rPr lang="en-US" sz="1800" dirty="0">
                <a:solidFill>
                  <a:schemeClr val="tx1"/>
                </a:solidFill>
                <a:latin typeface="Courier New" charset="0"/>
                <a:cs typeface="Courier New" charset="0"/>
                <a:sym typeface="Courier New" charset="0"/>
              </a:rPr>
              <a:t>,%</a:t>
            </a:r>
            <a:r>
              <a:rPr lang="en-US" sz="1800" dirty="0">
                <a:latin typeface="Courier New" charset="0"/>
                <a:cs typeface="Courier New" charset="0"/>
                <a:sym typeface="Courier New" charset="0"/>
              </a:rPr>
              <a:t>rdi</a:t>
            </a:r>
            <a:r>
              <a:rPr lang="en-US" sz="1800" dirty="0">
                <a:solidFill>
                  <a:schemeClr val="tx1"/>
                </a:solidFill>
                <a:latin typeface="Courier New" charset="0"/>
                <a:cs typeface="Courier New" charset="0"/>
                <a:sym typeface="Courier New" charset="0"/>
              </a:rPr>
              <a:t>,2), %</a:t>
            </a:r>
            <a:r>
              <a:rPr lang="en-US" sz="1800" dirty="0" err="1">
                <a:latin typeface="Courier New" charset="0"/>
                <a:cs typeface="Courier New" charset="0"/>
                <a:sym typeface="Courier New" charset="0"/>
              </a:rPr>
              <a:t>r</a:t>
            </a:r>
            <a:r>
              <a:rPr lang="en-US" sz="1800" dirty="0" err="1">
                <a:solidFill>
                  <a:schemeClr val="tx1"/>
                </a:solidFill>
                <a:latin typeface="Courier New" charset="0"/>
                <a:cs typeface="Courier New" charset="0"/>
                <a:sym typeface="Courier New" charset="0"/>
              </a:rPr>
              <a:t>ax</a:t>
            </a:r>
            <a:r>
              <a:rPr lang="en-US" sz="1800" dirty="0">
                <a:solidFill>
                  <a:schemeClr val="tx1"/>
                </a:solidFill>
                <a:latin typeface="Courier New" charset="0"/>
                <a:cs typeface="Courier New" charset="0"/>
                <a:sym typeface="Courier New" charset="0"/>
              </a:rPr>
              <a:t>  # t </a:t>
            </a:r>
            <a:r>
              <a:rPr lang="en-US" sz="1800" dirty="0">
                <a:latin typeface="Courier New" charset="0"/>
                <a:cs typeface="Courier New" charset="0"/>
                <a:sym typeface="Courier New" charset="0"/>
              </a:rPr>
              <a:t>=</a:t>
            </a:r>
            <a:r>
              <a:rPr lang="en-US" sz="1800" dirty="0">
                <a:solidFill>
                  <a:schemeClr val="tx1"/>
                </a:solidFill>
                <a:latin typeface="Courier New" charset="0"/>
                <a:cs typeface="Courier New" charset="0"/>
                <a:sym typeface="Courier New" charset="0"/>
              </a:rPr>
              <a:t> x+2*x</a:t>
            </a:r>
            <a:endParaRPr lang="en-US" dirty="0">
              <a:solidFill>
                <a:schemeClr val="tx1"/>
              </a:solidFill>
              <a:latin typeface="Arial Narrow" charset="0"/>
              <a:ea typeface="Lucida Grande" charset="0"/>
              <a:cs typeface="Lucida Grande" charset="0"/>
              <a:sym typeface="Arial Narrow" charset="0"/>
            </a:endParaRPr>
          </a:p>
          <a:p>
            <a:pPr algn="l">
              <a:tabLst>
                <a:tab pos="228600" algn="l"/>
                <a:tab pos="228600" algn="l"/>
              </a:tabLst>
            </a:pPr>
            <a:r>
              <a:rPr lang="en-US" sz="1800" dirty="0" err="1">
                <a:solidFill>
                  <a:schemeClr val="tx1"/>
                </a:solidFill>
                <a:latin typeface="Courier New" charset="0"/>
                <a:cs typeface="Courier New" charset="0"/>
                <a:sym typeface="Courier New" charset="0"/>
              </a:rPr>
              <a:t>salq</a:t>
            </a:r>
            <a:r>
              <a:rPr lang="en-US" sz="1800" dirty="0">
                <a:solidFill>
                  <a:schemeClr val="tx1"/>
                </a:solidFill>
                <a:latin typeface="Courier New" charset="0"/>
                <a:cs typeface="Courier New" charset="0"/>
                <a:sym typeface="Courier New" charset="0"/>
              </a:rPr>
              <a:t> $2, %</a:t>
            </a:r>
            <a:r>
              <a:rPr lang="en-US" sz="1800" dirty="0" err="1">
                <a:latin typeface="Courier New" charset="0"/>
                <a:cs typeface="Courier New" charset="0"/>
                <a:sym typeface="Courier New" charset="0"/>
              </a:rPr>
              <a:t>r</a:t>
            </a:r>
            <a:r>
              <a:rPr lang="en-US" sz="1800" dirty="0" err="1">
                <a:solidFill>
                  <a:schemeClr val="tx1"/>
                </a:solidFill>
                <a:latin typeface="Courier New" charset="0"/>
                <a:cs typeface="Courier New" charset="0"/>
                <a:sym typeface="Courier New" charset="0"/>
              </a:rPr>
              <a:t>ax</a:t>
            </a:r>
            <a:r>
              <a:rPr lang="en-US" sz="1800" dirty="0">
                <a:solidFill>
                  <a:schemeClr val="tx1"/>
                </a:solidFill>
                <a:latin typeface="Courier New" charset="0"/>
                <a:cs typeface="Courier New" charset="0"/>
                <a:sym typeface="Courier New" charset="0"/>
              </a:rPr>
              <a:t>             </a:t>
            </a:r>
            <a:r>
              <a:rPr lang="en-US" sz="1800" dirty="0">
                <a:latin typeface="Courier New" charset="0"/>
                <a:cs typeface="Courier New" charset="0"/>
                <a:sym typeface="Courier New" charset="0"/>
              </a:rPr>
              <a:t># </a:t>
            </a:r>
            <a:r>
              <a:rPr lang="en-US" sz="1800" dirty="0">
                <a:solidFill>
                  <a:schemeClr val="tx1"/>
                </a:solidFill>
                <a:latin typeface="Courier New" charset="0"/>
                <a:cs typeface="Courier New" charset="0"/>
                <a:sym typeface="Courier New" charset="0"/>
              </a:rPr>
              <a:t>return t&lt;&lt;2</a:t>
            </a:r>
          </a:p>
        </p:txBody>
      </p:sp>
    </p:spTree>
    <p:extLst>
      <p:ext uri="{BB962C8B-B14F-4D97-AF65-F5344CB8AC3E}">
        <p14:creationId xmlns:p14="http://schemas.microsoft.com/office/powerpoint/2010/main" val="178676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B80A-5D50-C23E-CD2D-9B52FB042DE3}"/>
              </a:ext>
            </a:extLst>
          </p:cNvPr>
          <p:cNvSpPr>
            <a:spLocks noGrp="1"/>
          </p:cNvSpPr>
          <p:nvPr>
            <p:ph type="title"/>
          </p:nvPr>
        </p:nvSpPr>
        <p:spPr/>
        <p:txBody>
          <a:bodyPr>
            <a:normAutofit/>
          </a:bodyPr>
          <a:lstStyle/>
          <a:p>
            <a:r>
              <a:rPr lang="en-US" dirty="0"/>
              <a:t>Today: How does x86-64 implement C structures that change control flow?</a:t>
            </a:r>
          </a:p>
        </p:txBody>
      </p:sp>
      <p:sp>
        <p:nvSpPr>
          <p:cNvPr id="3" name="Content Placeholder 2">
            <a:extLst>
              <a:ext uri="{FF2B5EF4-FFF2-40B4-BE49-F238E27FC236}">
                <a16:creationId xmlns:a16="http://schemas.microsoft.com/office/drawing/2014/main" id="{AF3D0C8E-B1AC-883F-5945-B47123A16373}"/>
              </a:ext>
            </a:extLst>
          </p:cNvPr>
          <p:cNvSpPr>
            <a:spLocks noGrp="1"/>
          </p:cNvSpPr>
          <p:nvPr>
            <p:ph idx="1"/>
          </p:nvPr>
        </p:nvSpPr>
        <p:spPr/>
        <p:txBody>
          <a:bodyPr>
            <a:normAutofit/>
          </a:bodyPr>
          <a:lstStyle/>
          <a:p>
            <a:r>
              <a:rPr lang="en-US" sz="4000" dirty="0"/>
              <a:t>Condition codes</a:t>
            </a:r>
          </a:p>
          <a:p>
            <a:r>
              <a:rPr lang="en-US" sz="4000" dirty="0"/>
              <a:t>Conditional branching</a:t>
            </a:r>
          </a:p>
          <a:p>
            <a:r>
              <a:rPr lang="en-US" sz="4000" dirty="0"/>
              <a:t>Loops</a:t>
            </a:r>
          </a:p>
          <a:p>
            <a:r>
              <a:rPr lang="en-US" sz="4000" dirty="0"/>
              <a:t>Switch statements (we won’t have time for this)</a:t>
            </a:r>
          </a:p>
        </p:txBody>
      </p:sp>
      <p:sp>
        <p:nvSpPr>
          <p:cNvPr id="4" name="Slide Number Placeholder 3">
            <a:extLst>
              <a:ext uri="{FF2B5EF4-FFF2-40B4-BE49-F238E27FC236}">
                <a16:creationId xmlns:a16="http://schemas.microsoft.com/office/drawing/2014/main" id="{037C9FE0-F83C-23CC-B4A3-304DB214B0E6}"/>
              </a:ext>
            </a:extLst>
          </p:cNvPr>
          <p:cNvSpPr>
            <a:spLocks noGrp="1"/>
          </p:cNvSpPr>
          <p:nvPr>
            <p:ph type="sldNum" sz="quarter" idx="12"/>
          </p:nvPr>
        </p:nvSpPr>
        <p:spPr/>
        <p:txBody>
          <a:bodyPr/>
          <a:lstStyle/>
          <a:p>
            <a:fld id="{8908FB5B-1F60-994B-8E33-8E782B4CF041}" type="slidenum">
              <a:rPr lang="en-US" smtClean="0"/>
              <a:t>23</a:t>
            </a:fld>
            <a:endParaRPr lang="en-US"/>
          </a:p>
        </p:txBody>
      </p:sp>
    </p:spTree>
    <p:extLst>
      <p:ext uri="{BB962C8B-B14F-4D97-AF65-F5344CB8AC3E}">
        <p14:creationId xmlns:p14="http://schemas.microsoft.com/office/powerpoint/2010/main" val="1544711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35357-1A15-87F9-0F5A-85EF96B8598A}"/>
              </a:ext>
            </a:extLst>
          </p:cNvPr>
          <p:cNvSpPr>
            <a:spLocks noGrp="1"/>
          </p:cNvSpPr>
          <p:nvPr>
            <p:ph type="title"/>
          </p:nvPr>
        </p:nvSpPr>
        <p:spPr/>
        <p:txBody>
          <a:bodyPr/>
          <a:lstStyle/>
          <a:p>
            <a:r>
              <a:rPr lang="en-US" dirty="0"/>
              <a:t>Poll: Who read the textbook? </a:t>
            </a:r>
          </a:p>
        </p:txBody>
      </p:sp>
      <p:sp>
        <p:nvSpPr>
          <p:cNvPr id="3" name="Content Placeholder 2">
            <a:extLst>
              <a:ext uri="{FF2B5EF4-FFF2-40B4-BE49-F238E27FC236}">
                <a16:creationId xmlns:a16="http://schemas.microsoft.com/office/drawing/2014/main" id="{760FC716-A157-E909-EA92-04BAED781B54}"/>
              </a:ext>
            </a:extLst>
          </p:cNvPr>
          <p:cNvSpPr>
            <a:spLocks noGrp="1"/>
          </p:cNvSpPr>
          <p:nvPr>
            <p:ph idx="1"/>
          </p:nvPr>
        </p:nvSpPr>
        <p:spPr/>
        <p:txBody>
          <a:bodyPr>
            <a:normAutofit fontScale="85000" lnSpcReduction="20000"/>
          </a:bodyPr>
          <a:lstStyle/>
          <a:p>
            <a:pPr marL="0" indent="0">
              <a:buNone/>
            </a:pPr>
            <a:r>
              <a:rPr lang="en-US" b="1" dirty="0"/>
              <a:t>Assume: </a:t>
            </a:r>
            <a:r>
              <a:rPr lang="en-US" dirty="0"/>
              <a:t>x in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a:t>
            </a:r>
            <a:r>
              <a:rPr lang="en-US" dirty="0"/>
              <a:t>and y is in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rdi</a:t>
            </a:r>
            <a:endParaRPr lang="en-US" dirty="0">
              <a:latin typeface="Consolas" panose="020B0609020204030204" pitchFamily="49" charset="0"/>
              <a:cs typeface="Consolas" panose="020B0609020204030204" pitchFamily="49" charset="0"/>
            </a:endParaRPr>
          </a:p>
          <a:p>
            <a:pPr marL="0" indent="0">
              <a:buNone/>
            </a:pPr>
            <a:endParaRPr lang="en-US" dirty="0"/>
          </a:p>
          <a:p>
            <a:pPr marL="0" indent="0">
              <a:buNone/>
            </a:pPr>
            <a:r>
              <a:rPr lang="en-US" b="1" dirty="0"/>
              <a:t>What is in </a:t>
            </a:r>
            <a:r>
              <a:rPr lang="en-US" b="1" dirty="0">
                <a:latin typeface="Consolas" panose="020B0609020204030204" pitchFamily="49" charset="0"/>
                <a:cs typeface="Consolas" panose="020B0609020204030204" pitchFamily="49" charset="0"/>
              </a:rPr>
              <a:t>%</a:t>
            </a:r>
            <a:r>
              <a:rPr lang="en-US" b="1" dirty="0" err="1">
                <a:latin typeface="Consolas" panose="020B0609020204030204" pitchFamily="49" charset="0"/>
                <a:cs typeface="Consolas" panose="020B0609020204030204" pitchFamily="49" charset="0"/>
              </a:rPr>
              <a:t>rdi</a:t>
            </a:r>
            <a:r>
              <a:rPr lang="en-US" b="1" dirty="0">
                <a:latin typeface="Consolas" panose="020B0609020204030204" pitchFamily="49" charset="0"/>
                <a:cs typeface="Consolas" panose="020B0609020204030204" pitchFamily="49" charset="0"/>
              </a:rPr>
              <a:t> </a:t>
            </a:r>
            <a:r>
              <a:rPr lang="en-US" b="1" dirty="0"/>
              <a:t>after these instructions?</a:t>
            </a:r>
            <a:br>
              <a:rPr lang="en-US" dirty="0"/>
            </a:br>
            <a:br>
              <a:rPr lang="en-US" dirty="0"/>
            </a:br>
            <a:r>
              <a:rPr lang="en-US" dirty="0" err="1">
                <a:latin typeface="Consolas" panose="020B0609020204030204" pitchFamily="49" charset="0"/>
                <a:cs typeface="Consolas" panose="020B0609020204030204" pitchFamily="49" charset="0"/>
              </a:rPr>
              <a:t>cmp</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rdi</a:t>
            </a:r>
            <a:br>
              <a:rPr lang="en-US" dirty="0">
                <a:latin typeface="Consolas" panose="020B0609020204030204" pitchFamily="49" charset="0"/>
                <a:cs typeface="Consolas" panose="020B0609020204030204" pitchFamily="49" charset="0"/>
              </a:rPr>
            </a:br>
            <a:r>
              <a:rPr lang="en-US" dirty="0" err="1">
                <a:latin typeface="Consolas" panose="020B0609020204030204" pitchFamily="49" charset="0"/>
                <a:cs typeface="Consolas" panose="020B0609020204030204" pitchFamily="49" charset="0"/>
              </a:rPr>
              <a:t>jle</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func</a:t>
            </a:r>
            <a:r>
              <a:rPr lang="en-US" dirty="0"/>
              <a:t>	</a:t>
            </a:r>
          </a:p>
          <a:p>
            <a:pPr marL="0" indent="0">
              <a:buNone/>
            </a:pPr>
            <a:endParaRPr lang="en-US" dirty="0"/>
          </a:p>
          <a:p>
            <a:pPr marL="0" indent="0">
              <a:buNone/>
            </a:pPr>
            <a:r>
              <a:rPr lang="en-US" dirty="0"/>
              <a:t>[1] x - y</a:t>
            </a:r>
          </a:p>
          <a:p>
            <a:pPr marL="0" indent="0">
              <a:buNone/>
            </a:pPr>
            <a:r>
              <a:rPr lang="en-US" dirty="0"/>
              <a:t>[2] y - x</a:t>
            </a:r>
          </a:p>
          <a:p>
            <a:pPr marL="0" indent="0">
              <a:buNone/>
            </a:pPr>
            <a:r>
              <a:rPr lang="en-US" dirty="0"/>
              <a:t>[3] x</a:t>
            </a:r>
          </a:p>
          <a:p>
            <a:pPr marL="0" indent="0">
              <a:buNone/>
            </a:pPr>
            <a:r>
              <a:rPr lang="en-US" dirty="0"/>
              <a:t>[4] y</a:t>
            </a:r>
          </a:p>
          <a:p>
            <a:pPr marL="0" indent="0">
              <a:buNone/>
            </a:pPr>
            <a:r>
              <a:rPr lang="en-US" dirty="0"/>
              <a:t>[5] I don’t know</a:t>
            </a:r>
          </a:p>
        </p:txBody>
      </p:sp>
      <p:sp>
        <p:nvSpPr>
          <p:cNvPr id="4" name="Slide Number Placeholder 3">
            <a:extLst>
              <a:ext uri="{FF2B5EF4-FFF2-40B4-BE49-F238E27FC236}">
                <a16:creationId xmlns:a16="http://schemas.microsoft.com/office/drawing/2014/main" id="{16656665-4168-1CAF-60DE-820BACEAB2B6}"/>
              </a:ext>
            </a:extLst>
          </p:cNvPr>
          <p:cNvSpPr>
            <a:spLocks noGrp="1"/>
          </p:cNvSpPr>
          <p:nvPr>
            <p:ph type="sldNum" sz="quarter" idx="12"/>
          </p:nvPr>
        </p:nvSpPr>
        <p:spPr/>
        <p:txBody>
          <a:bodyPr/>
          <a:lstStyle/>
          <a:p>
            <a:fld id="{8908FB5B-1F60-994B-8E33-8E782B4CF041}" type="slidenum">
              <a:rPr lang="en-US" smtClean="0"/>
              <a:t>24</a:t>
            </a:fld>
            <a:endParaRPr lang="en-US"/>
          </a:p>
        </p:txBody>
      </p:sp>
      <p:sp>
        <p:nvSpPr>
          <p:cNvPr id="6" name="TextBox 5">
            <a:extLst>
              <a:ext uri="{FF2B5EF4-FFF2-40B4-BE49-F238E27FC236}">
                <a16:creationId xmlns:a16="http://schemas.microsoft.com/office/drawing/2014/main" id="{55B39FE9-2EA3-18E2-F9AE-F4D2049382E1}"/>
              </a:ext>
            </a:extLst>
          </p:cNvPr>
          <p:cNvSpPr txBox="1"/>
          <p:nvPr/>
        </p:nvSpPr>
        <p:spPr>
          <a:xfrm>
            <a:off x="7642989" y="1577786"/>
            <a:ext cx="4190036" cy="1246495"/>
          </a:xfrm>
          <a:prstGeom prst="rect">
            <a:avLst/>
          </a:prstGeom>
          <a:noFill/>
        </p:spPr>
        <p:txBody>
          <a:bodyPr wrap="square">
            <a:spAutoFit/>
          </a:bodyPr>
          <a:lstStyle/>
          <a:p>
            <a:r>
              <a:rPr lang="en-US" sz="2500" b="1" dirty="0"/>
              <a:t>Complete form here (not graded):</a:t>
            </a:r>
          </a:p>
          <a:p>
            <a:r>
              <a:rPr lang="en-US" sz="2500" dirty="0">
                <a:hlinkClick r:id="rId2"/>
              </a:rPr>
              <a:t>https://</a:t>
            </a:r>
            <a:r>
              <a:rPr lang="en-US" sz="2500" dirty="0" err="1">
                <a:hlinkClick r:id="rId2"/>
              </a:rPr>
              <a:t>tinyurl.com</a:t>
            </a:r>
            <a:r>
              <a:rPr lang="en-US" sz="2500" dirty="0">
                <a:hlinkClick r:id="rId2"/>
              </a:rPr>
              <a:t>/f598bwyu</a:t>
            </a:r>
            <a:endParaRPr lang="en-US" sz="2500" dirty="0"/>
          </a:p>
        </p:txBody>
      </p:sp>
      <p:pic>
        <p:nvPicPr>
          <p:cNvPr id="24578" name="Picture 2">
            <a:extLst>
              <a:ext uri="{FF2B5EF4-FFF2-40B4-BE49-F238E27FC236}">
                <a16:creationId xmlns:a16="http://schemas.microsoft.com/office/drawing/2014/main" id="{A3FFA6E5-2392-BB75-B79F-30C9D4E2B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989" y="3086100"/>
            <a:ext cx="3225800" cy="322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808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0914D-379F-E787-53B5-20DAF8B11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59251-3FC6-F9EF-D370-9F71449ACC7B}"/>
              </a:ext>
            </a:extLst>
          </p:cNvPr>
          <p:cNvSpPr>
            <a:spLocks noGrp="1"/>
          </p:cNvSpPr>
          <p:nvPr>
            <p:ph type="title"/>
          </p:nvPr>
        </p:nvSpPr>
        <p:spPr/>
        <p:txBody>
          <a:bodyPr>
            <a:normAutofit/>
          </a:bodyPr>
          <a:lstStyle/>
          <a:p>
            <a:r>
              <a:rPr lang="en-US" dirty="0"/>
              <a:t>Today: How does x86-64 implement C structures that change control flow?</a:t>
            </a:r>
          </a:p>
        </p:txBody>
      </p:sp>
      <p:sp>
        <p:nvSpPr>
          <p:cNvPr id="3" name="Content Placeholder 2">
            <a:extLst>
              <a:ext uri="{FF2B5EF4-FFF2-40B4-BE49-F238E27FC236}">
                <a16:creationId xmlns:a16="http://schemas.microsoft.com/office/drawing/2014/main" id="{81CB2578-6E49-E899-4D23-0104F44F2116}"/>
              </a:ext>
            </a:extLst>
          </p:cNvPr>
          <p:cNvSpPr>
            <a:spLocks noGrp="1"/>
          </p:cNvSpPr>
          <p:nvPr>
            <p:ph idx="1"/>
          </p:nvPr>
        </p:nvSpPr>
        <p:spPr/>
        <p:txBody>
          <a:bodyPr>
            <a:normAutofit/>
          </a:bodyPr>
          <a:lstStyle/>
          <a:p>
            <a:r>
              <a:rPr lang="en-US" sz="4000" b="1" dirty="0"/>
              <a:t>Condition codes</a:t>
            </a:r>
          </a:p>
          <a:p>
            <a:r>
              <a:rPr lang="en-US" sz="4000" dirty="0"/>
              <a:t>Conditional branching</a:t>
            </a:r>
          </a:p>
          <a:p>
            <a:r>
              <a:rPr lang="en-US" sz="4000" dirty="0"/>
              <a:t>Loops</a:t>
            </a:r>
          </a:p>
          <a:p>
            <a:r>
              <a:rPr lang="en-US" sz="4000" dirty="0"/>
              <a:t>Switch statements (we won’t have time for this)</a:t>
            </a:r>
          </a:p>
        </p:txBody>
      </p:sp>
      <p:sp>
        <p:nvSpPr>
          <p:cNvPr id="4" name="Slide Number Placeholder 3">
            <a:extLst>
              <a:ext uri="{FF2B5EF4-FFF2-40B4-BE49-F238E27FC236}">
                <a16:creationId xmlns:a16="http://schemas.microsoft.com/office/drawing/2014/main" id="{F4D2C967-E5D3-E28A-D450-7B628F44C52D}"/>
              </a:ext>
            </a:extLst>
          </p:cNvPr>
          <p:cNvSpPr>
            <a:spLocks noGrp="1"/>
          </p:cNvSpPr>
          <p:nvPr>
            <p:ph type="sldNum" sz="quarter" idx="12"/>
          </p:nvPr>
        </p:nvSpPr>
        <p:spPr/>
        <p:txBody>
          <a:bodyPr/>
          <a:lstStyle/>
          <a:p>
            <a:fld id="{8908FB5B-1F60-994B-8E33-8E782B4CF041}" type="slidenum">
              <a:rPr lang="en-US" smtClean="0"/>
              <a:t>25</a:t>
            </a:fld>
            <a:endParaRPr lang="en-US"/>
          </a:p>
        </p:txBody>
      </p:sp>
    </p:spTree>
    <p:extLst>
      <p:ext uri="{BB962C8B-B14F-4D97-AF65-F5344CB8AC3E}">
        <p14:creationId xmlns:p14="http://schemas.microsoft.com/office/powerpoint/2010/main" val="1935187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51BA-0613-41FF-4D09-CC732329A231}"/>
              </a:ext>
            </a:extLst>
          </p:cNvPr>
          <p:cNvSpPr>
            <a:spLocks noGrp="1"/>
          </p:cNvSpPr>
          <p:nvPr>
            <p:ph type="title"/>
          </p:nvPr>
        </p:nvSpPr>
        <p:spPr>
          <a:xfrm>
            <a:off x="838200" y="365125"/>
            <a:ext cx="10515600" cy="1685089"/>
          </a:xfrm>
        </p:spPr>
        <p:txBody>
          <a:bodyPr>
            <a:normAutofit fontScale="90000"/>
          </a:bodyPr>
          <a:lstStyle/>
          <a:p>
            <a:r>
              <a:rPr lang="en-US" dirty="0"/>
              <a:t>Every arithmetic and logical operation (</a:t>
            </a:r>
            <a:r>
              <a:rPr lang="en-US" dirty="0">
                <a:solidFill>
                  <a:srgbClr val="C00000"/>
                </a:solidFill>
              </a:rPr>
              <a:t>except for </a:t>
            </a:r>
            <a:r>
              <a:rPr lang="en-US" dirty="0">
                <a:solidFill>
                  <a:srgbClr val="C00000"/>
                </a:solidFill>
                <a:latin typeface="Consolas" panose="020B0609020204030204" pitchFamily="49" charset="0"/>
                <a:cs typeface="Consolas" panose="020B0609020204030204" pitchFamily="49" charset="0"/>
              </a:rPr>
              <a:t>lea</a:t>
            </a:r>
            <a:r>
              <a:rPr lang="en-US" dirty="0"/>
              <a:t>) implicitly updates special single-bit registers called “condition codes”.</a:t>
            </a:r>
          </a:p>
        </p:txBody>
      </p:sp>
      <p:sp>
        <p:nvSpPr>
          <p:cNvPr id="4" name="Rectangle 3">
            <a:extLst>
              <a:ext uri="{FF2B5EF4-FFF2-40B4-BE49-F238E27FC236}">
                <a16:creationId xmlns:a16="http://schemas.microsoft.com/office/drawing/2014/main" id="{0001E2E8-80E1-4841-8BE4-FEE2D1094295}"/>
              </a:ext>
            </a:extLst>
          </p:cNvPr>
          <p:cNvSpPr/>
          <p:nvPr/>
        </p:nvSpPr>
        <p:spPr>
          <a:xfrm>
            <a:off x="6096000" y="2633456"/>
            <a:ext cx="5599248" cy="360534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8481F78C-6333-B241-8B2A-9729875D576E}"/>
              </a:ext>
            </a:extLst>
          </p:cNvPr>
          <p:cNvSpPr txBox="1"/>
          <p:nvPr/>
        </p:nvSpPr>
        <p:spPr>
          <a:xfrm>
            <a:off x="8111859" y="1910607"/>
            <a:ext cx="1215397" cy="707886"/>
          </a:xfrm>
          <a:prstGeom prst="rect">
            <a:avLst/>
          </a:prstGeom>
          <a:noFill/>
        </p:spPr>
        <p:txBody>
          <a:bodyPr wrap="none" rtlCol="0">
            <a:spAutoFit/>
          </a:bodyPr>
          <a:lstStyle/>
          <a:p>
            <a:r>
              <a:rPr lang="en-US" sz="4000" b="1" dirty="0"/>
              <a:t>CPU</a:t>
            </a:r>
          </a:p>
        </p:txBody>
      </p:sp>
      <p:sp>
        <p:nvSpPr>
          <p:cNvPr id="6" name="TextBox 5">
            <a:extLst>
              <a:ext uri="{FF2B5EF4-FFF2-40B4-BE49-F238E27FC236}">
                <a16:creationId xmlns:a16="http://schemas.microsoft.com/office/drawing/2014/main" id="{84F0A776-428F-3334-7F61-DEE9A9E7C910}"/>
              </a:ext>
            </a:extLst>
          </p:cNvPr>
          <p:cNvSpPr txBox="1"/>
          <p:nvPr/>
        </p:nvSpPr>
        <p:spPr>
          <a:xfrm>
            <a:off x="6154945" y="2834355"/>
            <a:ext cx="2599879" cy="400110"/>
          </a:xfrm>
          <a:prstGeom prst="rect">
            <a:avLst/>
          </a:prstGeom>
          <a:noFill/>
        </p:spPr>
        <p:txBody>
          <a:bodyPr wrap="none" rtlCol="0">
            <a:spAutoFit/>
          </a:bodyPr>
          <a:lstStyle/>
          <a:p>
            <a:r>
              <a:rPr lang="en-US" sz="2000" dirty="0"/>
              <a:t>Program Counter (PC)</a:t>
            </a:r>
          </a:p>
        </p:txBody>
      </p:sp>
      <p:sp>
        <p:nvSpPr>
          <p:cNvPr id="7" name="TextBox 6">
            <a:extLst>
              <a:ext uri="{FF2B5EF4-FFF2-40B4-BE49-F238E27FC236}">
                <a16:creationId xmlns:a16="http://schemas.microsoft.com/office/drawing/2014/main" id="{8C637D12-A7D5-F815-B708-BB04BD9F222A}"/>
              </a:ext>
            </a:extLst>
          </p:cNvPr>
          <p:cNvSpPr txBox="1"/>
          <p:nvPr/>
        </p:nvSpPr>
        <p:spPr>
          <a:xfrm>
            <a:off x="6154945" y="4029536"/>
            <a:ext cx="2485694" cy="400110"/>
          </a:xfrm>
          <a:prstGeom prst="rect">
            <a:avLst/>
          </a:prstGeom>
          <a:noFill/>
        </p:spPr>
        <p:txBody>
          <a:bodyPr wrap="square" rtlCol="0">
            <a:spAutoFit/>
          </a:bodyPr>
          <a:lstStyle/>
          <a:p>
            <a:r>
              <a:rPr lang="en-US" sz="2000" dirty="0"/>
              <a:t>Condition Codes</a:t>
            </a:r>
          </a:p>
        </p:txBody>
      </p:sp>
      <p:sp>
        <p:nvSpPr>
          <p:cNvPr id="8" name="TextBox 7">
            <a:extLst>
              <a:ext uri="{FF2B5EF4-FFF2-40B4-BE49-F238E27FC236}">
                <a16:creationId xmlns:a16="http://schemas.microsoft.com/office/drawing/2014/main" id="{B038C7EA-95B5-7AE3-0231-1EFF017E239E}"/>
              </a:ext>
            </a:extLst>
          </p:cNvPr>
          <p:cNvSpPr txBox="1"/>
          <p:nvPr/>
        </p:nvSpPr>
        <p:spPr>
          <a:xfrm>
            <a:off x="8928456" y="2860254"/>
            <a:ext cx="2566152" cy="707886"/>
          </a:xfrm>
          <a:prstGeom prst="rect">
            <a:avLst/>
          </a:prstGeom>
          <a:noFill/>
        </p:spPr>
        <p:txBody>
          <a:bodyPr wrap="none" rtlCol="0">
            <a:spAutoFit/>
          </a:bodyPr>
          <a:lstStyle/>
          <a:p>
            <a:pPr algn="ctr"/>
            <a:r>
              <a:rPr lang="en-US" sz="2000" dirty="0"/>
              <a:t>16 “General purpose”</a:t>
            </a:r>
            <a:br>
              <a:rPr lang="en-US" sz="2000" dirty="0"/>
            </a:br>
            <a:r>
              <a:rPr lang="en-US" sz="2000" dirty="0"/>
              <a:t>Registers</a:t>
            </a:r>
          </a:p>
        </p:txBody>
      </p:sp>
      <p:graphicFrame>
        <p:nvGraphicFramePr>
          <p:cNvPr id="9" name="Table 8">
            <a:extLst>
              <a:ext uri="{FF2B5EF4-FFF2-40B4-BE49-F238E27FC236}">
                <a16:creationId xmlns:a16="http://schemas.microsoft.com/office/drawing/2014/main" id="{3CDC8118-0F6F-19F6-345A-256E03FE609F}"/>
              </a:ext>
            </a:extLst>
          </p:cNvPr>
          <p:cNvGraphicFramePr>
            <a:graphicFrameLocks noGrp="1"/>
          </p:cNvGraphicFramePr>
          <p:nvPr>
            <p:extLst>
              <p:ext uri="{D42A27DB-BD31-4B8C-83A1-F6EECF244321}">
                <p14:modId xmlns:p14="http://schemas.microsoft.com/office/powerpoint/2010/main" val="1761922662"/>
              </p:ext>
            </p:extLst>
          </p:nvPr>
        </p:nvGraphicFramePr>
        <p:xfrm>
          <a:off x="8930803" y="3644395"/>
          <a:ext cx="2390413" cy="2286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1164254057"/>
                    </a:ext>
                  </a:extLst>
                </a:gridCol>
                <a:gridCol w="1515754">
                  <a:extLst>
                    <a:ext uri="{9D8B030D-6E8A-4147-A177-3AD203B41FA5}">
                      <a16:colId xmlns:a16="http://schemas.microsoft.com/office/drawing/2014/main" val="3804685283"/>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rsp</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cs typeface="Consolas" panose="020B0609020204030204" pitchFamily="49" charset="0"/>
                        </a:rPr>
                        <a:t>0xff88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698856"/>
                  </a:ext>
                </a:extLst>
              </a:tr>
              <a:tr h="25733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rsi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332714"/>
                  </a:ext>
                </a:extLst>
              </a:tr>
              <a:tr h="27257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rdi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8402794"/>
                  </a:ext>
                </a:extLst>
              </a:tr>
              <a:tr h="16081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rax</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2739802"/>
                  </a:ext>
                </a:extLst>
              </a:tr>
              <a:tr h="160815">
                <a:tc>
                  <a:txBody>
                    <a:bodyPr/>
                    <a:lstStyle/>
                    <a:p>
                      <a:r>
                        <a:rPr lang="en-US" sz="1900" b="0" dirty="0">
                          <a:latin typeface="Source Code Pro" panose="020B0509030403020204" pitchFamily="49" charset="77"/>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743526"/>
                  </a:ext>
                </a:extLst>
              </a:tr>
              <a:tr h="160815">
                <a:tc>
                  <a:txBody>
                    <a:bodyPr/>
                    <a:lstStyle/>
                    <a:p>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6152341"/>
                  </a:ext>
                </a:extLst>
              </a:tr>
            </a:tbl>
          </a:graphicData>
        </a:graphic>
      </p:graphicFrame>
      <p:graphicFrame>
        <p:nvGraphicFramePr>
          <p:cNvPr id="10" name="Table 9">
            <a:extLst>
              <a:ext uri="{FF2B5EF4-FFF2-40B4-BE49-F238E27FC236}">
                <a16:creationId xmlns:a16="http://schemas.microsoft.com/office/drawing/2014/main" id="{48C22CA8-59AD-84AC-3BC3-74D166D99323}"/>
              </a:ext>
            </a:extLst>
          </p:cNvPr>
          <p:cNvGraphicFramePr>
            <a:graphicFrameLocks noGrp="1"/>
          </p:cNvGraphicFramePr>
          <p:nvPr>
            <p:extLst>
              <p:ext uri="{D42A27DB-BD31-4B8C-83A1-F6EECF244321}">
                <p14:modId xmlns:p14="http://schemas.microsoft.com/office/powerpoint/2010/main" val="3487800823"/>
              </p:ext>
            </p:extLst>
          </p:nvPr>
        </p:nvGraphicFramePr>
        <p:xfrm>
          <a:off x="6269271" y="3263395"/>
          <a:ext cx="2390413" cy="381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2653708947"/>
                    </a:ext>
                  </a:extLst>
                </a:gridCol>
                <a:gridCol w="1515754">
                  <a:extLst>
                    <a:ext uri="{9D8B030D-6E8A-4147-A177-3AD203B41FA5}">
                      <a16:colId xmlns:a16="http://schemas.microsoft.com/office/drawing/2014/main" val="487291675"/>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rpi</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rPr>
                        <a:t>0x00ff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9739890"/>
                  </a:ext>
                </a:extLst>
              </a:tr>
            </a:tbl>
          </a:graphicData>
        </a:graphic>
      </p:graphicFrame>
      <p:graphicFrame>
        <p:nvGraphicFramePr>
          <p:cNvPr id="11" name="Table 10">
            <a:extLst>
              <a:ext uri="{FF2B5EF4-FFF2-40B4-BE49-F238E27FC236}">
                <a16:creationId xmlns:a16="http://schemas.microsoft.com/office/drawing/2014/main" id="{39822F16-F29B-72C2-B744-F7B6BA1EC6FB}"/>
              </a:ext>
            </a:extLst>
          </p:cNvPr>
          <p:cNvGraphicFramePr>
            <a:graphicFrameLocks noGrp="1"/>
          </p:cNvGraphicFramePr>
          <p:nvPr>
            <p:extLst>
              <p:ext uri="{D42A27DB-BD31-4B8C-83A1-F6EECF244321}">
                <p14:modId xmlns:p14="http://schemas.microsoft.com/office/powerpoint/2010/main" val="732750685"/>
              </p:ext>
            </p:extLst>
          </p:nvPr>
        </p:nvGraphicFramePr>
        <p:xfrm>
          <a:off x="6318196" y="4481045"/>
          <a:ext cx="1605698" cy="1524000"/>
        </p:xfrm>
        <a:graphic>
          <a:graphicData uri="http://schemas.openxmlformats.org/drawingml/2006/table">
            <a:tbl>
              <a:tblPr firstRow="1" bandRow="1">
                <a:tableStyleId>{5C22544A-7EE6-4342-B048-85BDC9FD1C3A}</a:tableStyleId>
              </a:tblPr>
              <a:tblGrid>
                <a:gridCol w="794206">
                  <a:extLst>
                    <a:ext uri="{9D8B030D-6E8A-4147-A177-3AD203B41FA5}">
                      <a16:colId xmlns:a16="http://schemas.microsoft.com/office/drawing/2014/main" val="442527272"/>
                    </a:ext>
                  </a:extLst>
                </a:gridCol>
                <a:gridCol w="811492">
                  <a:extLst>
                    <a:ext uri="{9D8B030D-6E8A-4147-A177-3AD203B41FA5}">
                      <a16:colId xmlns:a16="http://schemas.microsoft.com/office/drawing/2014/main" val="3649816996"/>
                    </a:ext>
                  </a:extLst>
                </a:gridCol>
              </a:tblGrid>
              <a:tr h="229395">
                <a:tc>
                  <a:txBody>
                    <a:bodyPr/>
                    <a:lstStyle/>
                    <a:p>
                      <a:r>
                        <a:rPr lang="en-US" sz="1900" b="0" dirty="0">
                          <a:solidFill>
                            <a:schemeClr val="tx1"/>
                          </a:solidFill>
                          <a:latin typeface="Source Code Pro" panose="020B0509030403020204" pitchFamily="49" charset="77"/>
                        </a:rPr>
                        <a:t>ZF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4091879"/>
                  </a:ext>
                </a:extLst>
              </a:tr>
              <a:tr h="229395">
                <a:tc>
                  <a:txBody>
                    <a:bodyPr/>
                    <a:lstStyle/>
                    <a:p>
                      <a:r>
                        <a:rPr lang="en-US" sz="1900" b="0" dirty="0">
                          <a:solidFill>
                            <a:schemeClr val="tx1"/>
                          </a:solidFill>
                          <a:latin typeface="Source Code Pro" panose="020B0509030403020204" pitchFamily="49" charset="77"/>
                        </a:rPr>
                        <a:t>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5917"/>
                  </a:ext>
                </a:extLst>
              </a:tr>
              <a:tr h="229395">
                <a:tc>
                  <a:txBody>
                    <a:bodyPr/>
                    <a:lstStyle/>
                    <a:p>
                      <a:r>
                        <a:rPr lang="en-US" sz="1900" b="0" dirty="0">
                          <a:solidFill>
                            <a:schemeClr val="tx1"/>
                          </a:solidFill>
                          <a:latin typeface="Source Code Pro" panose="020B0509030403020204" pitchFamily="49" charset="77"/>
                        </a:rPr>
                        <a:t>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095360"/>
                  </a:ext>
                </a:extLst>
              </a:tr>
              <a:tr h="229395">
                <a:tc>
                  <a:txBody>
                    <a:bodyPr/>
                    <a:lstStyle/>
                    <a:p>
                      <a:r>
                        <a:rPr lang="en-US" sz="1900" b="0" dirty="0">
                          <a:solidFill>
                            <a:schemeClr val="tx1"/>
                          </a:solidFill>
                          <a:latin typeface="Source Code Pro" panose="020B0509030403020204" pitchFamily="49" charset="77"/>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426470"/>
                  </a:ext>
                </a:extLst>
              </a:tr>
            </a:tbl>
          </a:graphicData>
        </a:graphic>
      </p:graphicFrame>
      <p:sp>
        <p:nvSpPr>
          <p:cNvPr id="18" name="TextBox 17">
            <a:extLst>
              <a:ext uri="{FF2B5EF4-FFF2-40B4-BE49-F238E27FC236}">
                <a16:creationId xmlns:a16="http://schemas.microsoft.com/office/drawing/2014/main" id="{7C02AEDC-3023-1BC8-47A3-0FA3E597EFC2}"/>
              </a:ext>
            </a:extLst>
          </p:cNvPr>
          <p:cNvSpPr txBox="1"/>
          <p:nvPr/>
        </p:nvSpPr>
        <p:spPr>
          <a:xfrm>
            <a:off x="838200" y="2413709"/>
            <a:ext cx="5016053" cy="1815882"/>
          </a:xfrm>
          <a:prstGeom prst="rect">
            <a:avLst/>
          </a:prstGeom>
          <a:noFill/>
        </p:spPr>
        <p:txBody>
          <a:bodyPr wrap="none" rtlCol="0">
            <a:spAutoFit/>
          </a:bodyPr>
          <a:lstStyle/>
          <a:p>
            <a:r>
              <a:rPr lang="en-US" sz="2800" b="1" dirty="0"/>
              <a:t>ZF</a:t>
            </a:r>
            <a:r>
              <a:rPr lang="en-US" sz="2800" dirty="0"/>
              <a:t> 	Zero Flag</a:t>
            </a:r>
          </a:p>
          <a:p>
            <a:r>
              <a:rPr lang="en-US" sz="2800" b="1" dirty="0"/>
              <a:t>SF</a:t>
            </a:r>
            <a:r>
              <a:rPr lang="en-US" sz="2800" dirty="0"/>
              <a:t> 	Sign Flag (for signed)</a:t>
            </a:r>
          </a:p>
          <a:p>
            <a:r>
              <a:rPr lang="en-US" sz="2800" b="1" dirty="0"/>
              <a:t>OF</a:t>
            </a:r>
            <a:r>
              <a:rPr lang="en-US" sz="2800" dirty="0"/>
              <a:t> 	Overflow Flag (for signed)</a:t>
            </a:r>
          </a:p>
          <a:p>
            <a:r>
              <a:rPr lang="en-US" sz="2800" b="1" dirty="0"/>
              <a:t>CF</a:t>
            </a:r>
            <a:r>
              <a:rPr lang="en-US" sz="2800" dirty="0"/>
              <a:t> 	Carry Flag (for unsigned)</a:t>
            </a:r>
          </a:p>
        </p:txBody>
      </p:sp>
      <p:sp>
        <p:nvSpPr>
          <p:cNvPr id="20" name="TextBox 19">
            <a:extLst>
              <a:ext uri="{FF2B5EF4-FFF2-40B4-BE49-F238E27FC236}">
                <a16:creationId xmlns:a16="http://schemas.microsoft.com/office/drawing/2014/main" id="{0ADD8E03-FA28-3420-4F12-B8ACEF707BEF}"/>
              </a:ext>
            </a:extLst>
          </p:cNvPr>
          <p:cNvSpPr txBox="1"/>
          <p:nvPr/>
        </p:nvSpPr>
        <p:spPr>
          <a:xfrm>
            <a:off x="289367" y="4671449"/>
            <a:ext cx="6103893" cy="1384995"/>
          </a:xfrm>
          <a:prstGeom prst="rect">
            <a:avLst/>
          </a:prstGeom>
          <a:noFill/>
        </p:spPr>
        <p:txBody>
          <a:bodyPr wrap="square">
            <a:spAutoFit/>
          </a:bodyPr>
          <a:lstStyle/>
          <a:p>
            <a:pPr marL="177800" marR="0" lvl="1" algn="l" rtl="0">
              <a:spcBef>
                <a:spcPts val="500"/>
              </a:spcBef>
              <a:spcAft>
                <a:spcPts val="0"/>
              </a:spcAft>
              <a:buClr>
                <a:srgbClr val="990000"/>
              </a:buClr>
              <a:buSzPts val="2200"/>
            </a:pPr>
            <a:r>
              <a:rPr lang="en-US" sz="2400" b="1" i="0" u="none" strike="noStrike" cap="none" dirty="0">
                <a:solidFill>
                  <a:schemeClr val="dk1"/>
                </a:solidFill>
                <a:ea typeface="Calibri"/>
                <a:cs typeface="Calibri"/>
                <a:sym typeface="Calibri"/>
              </a:rPr>
              <a:t>GDB prints these </a:t>
            </a:r>
            <a:br>
              <a:rPr lang="en-US" sz="2400" b="1" dirty="0">
                <a:solidFill>
                  <a:schemeClr val="dk1"/>
                </a:solidFill>
                <a:ea typeface="Calibri"/>
                <a:cs typeface="Calibri"/>
                <a:sym typeface="Calibri"/>
              </a:rPr>
            </a:br>
            <a:r>
              <a:rPr lang="en-US" sz="2400" b="1" dirty="0"/>
              <a:t>as one “</a:t>
            </a:r>
            <a:r>
              <a:rPr lang="en-US" sz="2400" b="1" dirty="0" err="1"/>
              <a:t>eflags</a:t>
            </a:r>
            <a:r>
              <a:rPr lang="en-US" sz="2400" b="1" dirty="0"/>
              <a:t>” register</a:t>
            </a:r>
            <a:br>
              <a:rPr lang="en-US" sz="2400" b="1" dirty="0"/>
            </a:br>
            <a:br>
              <a:rPr lang="en-US" sz="1800" b="1" dirty="0">
                <a:latin typeface="Consolas" panose="020B0609020204030204" pitchFamily="49" charset="0"/>
                <a:cs typeface="Consolas" panose="020B0609020204030204" pitchFamily="49" charset="0"/>
              </a:rPr>
            </a:br>
            <a:r>
              <a:rPr lang="en-US" sz="1800" b="1" dirty="0" err="1">
                <a:latin typeface="Consolas" panose="020B0609020204030204" pitchFamily="49" charset="0"/>
                <a:cs typeface="Consolas" panose="020B0609020204030204" pitchFamily="49" charset="0"/>
              </a:rPr>
              <a:t>eflags</a:t>
            </a:r>
            <a:r>
              <a:rPr lang="en-US" sz="1800" b="1" dirty="0">
                <a:latin typeface="Consolas" panose="020B0609020204030204" pitchFamily="49" charset="0"/>
                <a:cs typeface="Consolas" panose="020B0609020204030204" pitchFamily="49" charset="0"/>
              </a:rPr>
              <a:t>  0x246  [ PF ZF IF ] </a:t>
            </a:r>
            <a:r>
              <a:rPr lang="en-US" i="1" dirty="0">
                <a:latin typeface="Calibri" panose="020F0502020204030204" pitchFamily="34" charset="0"/>
                <a:cs typeface="Calibri" panose="020F0502020204030204" pitchFamily="34" charset="0"/>
              </a:rPr>
              <a:t>Z set, CSO clear</a:t>
            </a:r>
            <a:endParaRPr lang="en-US" sz="1800" i="1" u="none" strike="noStrike" cap="none" dirty="0">
              <a:solidFill>
                <a:schemeClr val="dk1"/>
              </a:solidFill>
              <a:latin typeface="Calibri" panose="020F0502020204030204" pitchFamily="34" charset="0"/>
              <a:cs typeface="Calibri" panose="020F0502020204030204" pitchFamily="34" charset="0"/>
              <a:sym typeface="Calibri"/>
            </a:endParaRPr>
          </a:p>
        </p:txBody>
      </p:sp>
      <p:sp>
        <p:nvSpPr>
          <p:cNvPr id="21" name="Slide Number Placeholder 20">
            <a:extLst>
              <a:ext uri="{FF2B5EF4-FFF2-40B4-BE49-F238E27FC236}">
                <a16:creationId xmlns:a16="http://schemas.microsoft.com/office/drawing/2014/main" id="{F6B845A0-F4A7-62C7-9485-E4E8B87E8E94}"/>
              </a:ext>
            </a:extLst>
          </p:cNvPr>
          <p:cNvSpPr>
            <a:spLocks noGrp="1"/>
          </p:cNvSpPr>
          <p:nvPr>
            <p:ph type="sldNum" sz="quarter" idx="12"/>
          </p:nvPr>
        </p:nvSpPr>
        <p:spPr/>
        <p:txBody>
          <a:bodyPr/>
          <a:lstStyle/>
          <a:p>
            <a:fld id="{8908FB5B-1F60-994B-8E33-8E782B4CF041}" type="slidenum">
              <a:rPr lang="en-US" smtClean="0"/>
              <a:t>26</a:t>
            </a:fld>
            <a:endParaRPr lang="en-US"/>
          </a:p>
        </p:txBody>
      </p:sp>
    </p:spTree>
    <p:extLst>
      <p:ext uri="{BB962C8B-B14F-4D97-AF65-F5344CB8AC3E}">
        <p14:creationId xmlns:p14="http://schemas.microsoft.com/office/powerpoint/2010/main" val="2285485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0B7A1-C880-98DE-1835-2E6BA7347E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1367F5-7EAA-0B3D-8EDC-193FF03D6897}"/>
              </a:ext>
            </a:extLst>
          </p:cNvPr>
          <p:cNvSpPr>
            <a:spLocks noGrp="1"/>
          </p:cNvSpPr>
          <p:nvPr>
            <p:ph type="title"/>
          </p:nvPr>
        </p:nvSpPr>
        <p:spPr/>
        <p:txBody>
          <a:bodyPr/>
          <a:lstStyle/>
          <a:p>
            <a:r>
              <a:rPr lang="en-US" dirty="0"/>
              <a:t>Example: </a:t>
            </a:r>
          </a:p>
        </p:txBody>
      </p:sp>
      <p:sp>
        <p:nvSpPr>
          <p:cNvPr id="3" name="Content Placeholder 2">
            <a:extLst>
              <a:ext uri="{FF2B5EF4-FFF2-40B4-BE49-F238E27FC236}">
                <a16:creationId xmlns:a16="http://schemas.microsoft.com/office/drawing/2014/main" id="{818C8034-E750-7583-6A12-B189BDCE28F8}"/>
              </a:ext>
            </a:extLst>
          </p:cNvPr>
          <p:cNvSpPr>
            <a:spLocks noGrp="1"/>
          </p:cNvSpPr>
          <p:nvPr>
            <p:ph idx="1"/>
          </p:nvPr>
        </p:nvSpPr>
        <p:spPr/>
        <p:txBody>
          <a:bodyPr/>
          <a:lstStyle/>
          <a:p>
            <a:pPr marL="0" indent="0">
              <a:buNone/>
            </a:pPr>
            <a:r>
              <a:rPr lang="en-US" sz="2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addq</a:t>
            </a:r>
            <a:r>
              <a:rPr lang="en-US" sz="2800" b="0" i="0" u="none" strike="noStrike" cap="none" dirty="0">
                <a:solidFill>
                  <a:schemeClr val="dk1"/>
                </a:solidFill>
                <a:latin typeface="Calibri"/>
                <a:ea typeface="Calibri"/>
                <a:cs typeface="Calibri"/>
                <a:sym typeface="Calibri"/>
              </a:rPr>
              <a:t> </a:t>
            </a:r>
            <a:r>
              <a:rPr lang="en-US" sz="2800" b="0" i="1" u="none" strike="noStrike" cap="none" dirty="0" err="1">
                <a:solidFill>
                  <a:schemeClr val="dk1"/>
                </a:solidFill>
                <a:latin typeface="Calibri"/>
                <a:ea typeface="Calibri"/>
                <a:cs typeface="Calibri"/>
                <a:sym typeface="Calibri"/>
              </a:rPr>
              <a:t>Src</a:t>
            </a:r>
            <a:r>
              <a:rPr lang="en-US" sz="2800" b="0" i="0" u="none" strike="noStrike" cap="none" dirty="0" err="1">
                <a:solidFill>
                  <a:schemeClr val="dk1"/>
                </a:solidFill>
                <a:latin typeface="Calibri"/>
                <a:ea typeface="Calibri"/>
                <a:cs typeface="Calibri"/>
                <a:sym typeface="Calibri"/>
              </a:rPr>
              <a:t>,</a:t>
            </a:r>
            <a:r>
              <a:rPr lang="en-US" sz="2800" b="0" i="1" u="none" strike="noStrike" cap="none" dirty="0" err="1">
                <a:solidFill>
                  <a:schemeClr val="dk1"/>
                </a:solidFill>
                <a:latin typeface="Calibri"/>
                <a:ea typeface="Calibri"/>
                <a:cs typeface="Calibri"/>
                <a:sym typeface="Calibri"/>
              </a:rPr>
              <a:t>Dest</a:t>
            </a:r>
            <a:r>
              <a:rPr lang="en-US" sz="2800" b="0" i="0" u="none" strike="noStrike" cap="none" dirty="0">
                <a:solidFill>
                  <a:schemeClr val="dk1"/>
                </a:solidFill>
                <a:latin typeface="Calibri"/>
                <a:ea typeface="Calibri"/>
                <a:cs typeface="Calibri"/>
                <a:sym typeface="Calibri"/>
              </a:rPr>
              <a:t> 	</a:t>
            </a:r>
            <a:r>
              <a:rPr lang="en-US" sz="2800" b="1" i="0" u="none" strike="noStrike" cap="none" dirty="0">
                <a:solidFill>
                  <a:schemeClr val="tx2">
                    <a:lumMod val="50000"/>
                    <a:lumOff val="50000"/>
                  </a:schemeClr>
                </a:solidFill>
                <a:latin typeface="Consolas" panose="020B0609020204030204" pitchFamily="49" charset="0"/>
                <a:ea typeface="Calibri"/>
                <a:cs typeface="Consolas" panose="020B0609020204030204" pitchFamily="49" charset="0"/>
                <a:sym typeface="Courier"/>
              </a:rPr>
              <a:t>t</a:t>
            </a:r>
            <a:r>
              <a:rPr lang="en-US" b="1" dirty="0">
                <a:solidFill>
                  <a:schemeClr val="tx2">
                    <a:lumMod val="50000"/>
                    <a:lumOff val="50000"/>
                  </a:schemeClr>
                </a:solidFill>
                <a:latin typeface="Consolas" panose="020B0609020204030204" pitchFamily="49" charset="0"/>
                <a:ea typeface="Calibri"/>
                <a:cs typeface="Consolas" panose="020B0609020204030204" pitchFamily="49" charset="0"/>
                <a:sym typeface="Courier"/>
              </a:rPr>
              <a:t> = a + b</a:t>
            </a:r>
            <a:endParaRPr lang="en-US" sz="2800" b="0" i="0" u="none" strike="noStrike" cap="none" dirty="0">
              <a:solidFill>
                <a:schemeClr val="tx2">
                  <a:lumMod val="50000"/>
                  <a:lumOff val="50000"/>
                </a:schemeClr>
              </a:solidFill>
              <a:latin typeface="Consolas" panose="020B0609020204030204" pitchFamily="49" charset="0"/>
              <a:ea typeface="Calibri"/>
              <a:cs typeface="Consolas" panose="020B0609020204030204" pitchFamily="49" charset="0"/>
              <a:sym typeface="Calibri"/>
            </a:endParaRPr>
          </a:p>
          <a:p>
            <a:pPr marL="0" indent="0">
              <a:buNone/>
            </a:pPr>
            <a:endParaRPr lang="en-US" dirty="0"/>
          </a:p>
        </p:txBody>
      </p:sp>
      <p:sp>
        <p:nvSpPr>
          <p:cNvPr id="4" name="TextBox 3">
            <a:extLst>
              <a:ext uri="{FF2B5EF4-FFF2-40B4-BE49-F238E27FC236}">
                <a16:creationId xmlns:a16="http://schemas.microsoft.com/office/drawing/2014/main" id="{9BA66673-68DE-60FB-67F8-1E018AD71394}"/>
              </a:ext>
            </a:extLst>
          </p:cNvPr>
          <p:cNvSpPr txBox="1"/>
          <p:nvPr/>
        </p:nvSpPr>
        <p:spPr>
          <a:xfrm>
            <a:off x="838200" y="2668353"/>
            <a:ext cx="5031186" cy="523220"/>
          </a:xfrm>
          <a:prstGeom prst="rect">
            <a:avLst/>
          </a:prstGeom>
          <a:noFill/>
        </p:spPr>
        <p:txBody>
          <a:bodyPr wrap="none" rtlCol="0">
            <a:spAutoFit/>
          </a:bodyPr>
          <a:lstStyle/>
          <a:p>
            <a:r>
              <a:rPr lang="en-US" sz="2800" b="1" dirty="0">
                <a:solidFill>
                  <a:srgbClr val="C41230"/>
                </a:solidFill>
              </a:rPr>
              <a:t>ZF</a:t>
            </a:r>
            <a:r>
              <a:rPr lang="en-US" sz="2800" dirty="0"/>
              <a:t> 	1 if </a:t>
            </a:r>
            <a:r>
              <a:rPr lang="en-US" sz="2800" b="1" dirty="0">
                <a:latin typeface="Consolas" panose="020B0609020204030204" pitchFamily="49" charset="0"/>
                <a:cs typeface="Consolas" panose="020B0609020204030204" pitchFamily="49" charset="0"/>
              </a:rPr>
              <a:t>t == 0 </a:t>
            </a:r>
            <a:r>
              <a:rPr lang="en-US" sz="2800" dirty="0"/>
              <a:t>(otherwise 0)</a:t>
            </a:r>
          </a:p>
        </p:txBody>
      </p:sp>
      <p:sp>
        <p:nvSpPr>
          <p:cNvPr id="5" name="Shape 359">
            <a:extLst>
              <a:ext uri="{FF2B5EF4-FFF2-40B4-BE49-F238E27FC236}">
                <a16:creationId xmlns:a16="http://schemas.microsoft.com/office/drawing/2014/main" id="{163F9C1F-D10B-E422-C3FD-24DAE86DB16B}"/>
              </a:ext>
            </a:extLst>
          </p:cNvPr>
          <p:cNvSpPr/>
          <p:nvPr/>
        </p:nvSpPr>
        <p:spPr>
          <a:xfrm>
            <a:off x="6661769" y="2668353"/>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ourier New"/>
              <a:buNone/>
            </a:pPr>
            <a:r>
              <a:rPr lang="en-US" sz="2000" b="1">
                <a:solidFill>
                  <a:srgbClr val="000000"/>
                </a:solidFill>
                <a:latin typeface="Courier New"/>
                <a:ea typeface="Courier New"/>
                <a:cs typeface="Courier New"/>
                <a:sym typeface="Courier New"/>
              </a:rPr>
              <a:t>000000000000…00000000000</a:t>
            </a:r>
            <a:endParaRPr sz="2000" b="1" i="0" u="none" strike="noStrike" cap="none" dirty="0">
              <a:solidFill>
                <a:srgbClr val="000000"/>
              </a:solidFill>
              <a:latin typeface="Courier New"/>
              <a:ea typeface="Courier New"/>
              <a:cs typeface="Courier New"/>
              <a:sym typeface="Courier New"/>
            </a:endParaRPr>
          </a:p>
        </p:txBody>
      </p:sp>
      <p:sp>
        <p:nvSpPr>
          <p:cNvPr id="6" name="Shape 359">
            <a:extLst>
              <a:ext uri="{FF2B5EF4-FFF2-40B4-BE49-F238E27FC236}">
                <a16:creationId xmlns:a16="http://schemas.microsoft.com/office/drawing/2014/main" id="{E63F21D5-79B8-3979-6A35-9880F10F47E7}"/>
              </a:ext>
            </a:extLst>
          </p:cNvPr>
          <p:cNvSpPr/>
          <p:nvPr/>
        </p:nvSpPr>
        <p:spPr>
          <a:xfrm>
            <a:off x="6661769" y="369822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ourier New"/>
              <a:buNone/>
            </a:pPr>
            <a:r>
              <a:rPr lang="en-US" sz="2000" b="1" dirty="0">
                <a:latin typeface="Courier New"/>
                <a:ea typeface="Courier New"/>
                <a:cs typeface="Courier New"/>
                <a:sym typeface="Courier New"/>
              </a:rPr>
              <a:t>1</a:t>
            </a:r>
            <a:r>
              <a:rPr lang="en-US" sz="2000" b="1" dirty="0">
                <a:solidFill>
                  <a:schemeClr val="bg1">
                    <a:lumMod val="75000"/>
                  </a:schemeClr>
                </a:solidFill>
                <a:latin typeface="Courier New"/>
                <a:ea typeface="Courier New"/>
                <a:cs typeface="Courier New"/>
                <a:sym typeface="Courier New"/>
              </a:rPr>
              <a:t>xxxxxxxxxxx…</a:t>
            </a:r>
            <a:r>
              <a:rPr lang="en-US" sz="2000" b="1" dirty="0" err="1">
                <a:solidFill>
                  <a:schemeClr val="bg1">
                    <a:lumMod val="75000"/>
                  </a:schemeClr>
                </a:solidFill>
                <a:latin typeface="Courier New"/>
                <a:ea typeface="Courier New"/>
                <a:cs typeface="Courier New"/>
                <a:sym typeface="Courier New"/>
              </a:rPr>
              <a:t>xxxxxxxxxxx</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7" name="TextBox 6">
            <a:extLst>
              <a:ext uri="{FF2B5EF4-FFF2-40B4-BE49-F238E27FC236}">
                <a16:creationId xmlns:a16="http://schemas.microsoft.com/office/drawing/2014/main" id="{2E7DD01E-C987-E113-A849-CC6D0BF209F1}"/>
              </a:ext>
            </a:extLst>
          </p:cNvPr>
          <p:cNvSpPr txBox="1"/>
          <p:nvPr/>
        </p:nvSpPr>
        <p:spPr>
          <a:xfrm>
            <a:off x="838199" y="3687624"/>
            <a:ext cx="3525324" cy="523220"/>
          </a:xfrm>
          <a:prstGeom prst="rect">
            <a:avLst/>
          </a:prstGeom>
          <a:noFill/>
        </p:spPr>
        <p:txBody>
          <a:bodyPr wrap="none" rtlCol="0" anchor="ctr">
            <a:spAutoFit/>
          </a:bodyPr>
          <a:lstStyle/>
          <a:p>
            <a:r>
              <a:rPr lang="en-US" sz="2800" b="1" dirty="0">
                <a:solidFill>
                  <a:srgbClr val="C41230"/>
                </a:solidFill>
              </a:rPr>
              <a:t>SF</a:t>
            </a:r>
            <a:r>
              <a:rPr lang="en-US" sz="2800" dirty="0"/>
              <a:t> 	</a:t>
            </a:r>
            <a:r>
              <a:rPr lang="en-US" sz="2800" b="1" dirty="0">
                <a:latin typeface="Consolas" panose="020B0609020204030204" pitchFamily="49" charset="0"/>
                <a:cs typeface="Consolas" panose="020B0609020204030204" pitchFamily="49" charset="0"/>
              </a:rPr>
              <a:t>t &lt; 0 </a:t>
            </a:r>
            <a:r>
              <a:rPr lang="en-US" sz="2800" dirty="0"/>
              <a:t>(signed)</a:t>
            </a:r>
          </a:p>
        </p:txBody>
      </p:sp>
      <p:sp>
        <p:nvSpPr>
          <p:cNvPr id="8" name="TextBox 7">
            <a:extLst>
              <a:ext uri="{FF2B5EF4-FFF2-40B4-BE49-F238E27FC236}">
                <a16:creationId xmlns:a16="http://schemas.microsoft.com/office/drawing/2014/main" id="{91675B26-3426-8BCB-690D-C1A913B211AC}"/>
              </a:ext>
            </a:extLst>
          </p:cNvPr>
          <p:cNvSpPr txBox="1"/>
          <p:nvPr/>
        </p:nvSpPr>
        <p:spPr>
          <a:xfrm>
            <a:off x="838198" y="4706895"/>
            <a:ext cx="5505033" cy="523220"/>
          </a:xfrm>
          <a:prstGeom prst="rect">
            <a:avLst/>
          </a:prstGeom>
          <a:noFill/>
        </p:spPr>
        <p:txBody>
          <a:bodyPr wrap="none" rtlCol="0" anchor="ctr">
            <a:spAutoFit/>
          </a:bodyPr>
          <a:lstStyle/>
          <a:p>
            <a:r>
              <a:rPr lang="en-US" sz="2800" b="1" dirty="0">
                <a:solidFill>
                  <a:srgbClr val="C41230"/>
                </a:solidFill>
              </a:rPr>
              <a:t>CF</a:t>
            </a:r>
            <a:r>
              <a:rPr lang="en-US" sz="2800" dirty="0"/>
              <a:t> 	(unsigned) </a:t>
            </a:r>
            <a:r>
              <a:rPr lang="en-US" sz="2800" b="1" dirty="0">
                <a:latin typeface="Consolas" panose="020B0609020204030204" pitchFamily="49" charset="0"/>
                <a:cs typeface="Consolas" panose="020B0609020204030204" pitchFamily="49" charset="0"/>
              </a:rPr>
              <a:t>t &lt; </a:t>
            </a:r>
            <a:r>
              <a:rPr lang="en-US" sz="2800" dirty="0"/>
              <a:t>(unsigned) </a:t>
            </a:r>
            <a:r>
              <a:rPr lang="en-US" sz="2800" b="1" dirty="0">
                <a:latin typeface="Consolas" panose="020B0609020204030204" pitchFamily="49" charset="0"/>
                <a:cs typeface="Consolas" panose="020B0609020204030204" pitchFamily="49" charset="0"/>
              </a:rPr>
              <a:t>a</a:t>
            </a:r>
            <a:endParaRPr lang="en-US" sz="2800" dirty="0"/>
          </a:p>
        </p:txBody>
      </p:sp>
      <p:sp>
        <p:nvSpPr>
          <p:cNvPr id="9" name="TextBox 8">
            <a:extLst>
              <a:ext uri="{FF2B5EF4-FFF2-40B4-BE49-F238E27FC236}">
                <a16:creationId xmlns:a16="http://schemas.microsoft.com/office/drawing/2014/main" id="{7710AE7D-EC56-AE6F-6C06-7521D6F3E460}"/>
              </a:ext>
            </a:extLst>
          </p:cNvPr>
          <p:cNvSpPr txBox="1"/>
          <p:nvPr/>
        </p:nvSpPr>
        <p:spPr>
          <a:xfrm>
            <a:off x="838198" y="5634690"/>
            <a:ext cx="8114722" cy="523220"/>
          </a:xfrm>
          <a:prstGeom prst="rect">
            <a:avLst/>
          </a:prstGeom>
          <a:noFill/>
        </p:spPr>
        <p:txBody>
          <a:bodyPr wrap="none" rtlCol="0" anchor="ctr">
            <a:spAutoFit/>
          </a:bodyPr>
          <a:lstStyle/>
          <a:p>
            <a:r>
              <a:rPr lang="en-US" sz="2800" b="1" dirty="0">
                <a:solidFill>
                  <a:srgbClr val="C41230"/>
                </a:solidFill>
              </a:rPr>
              <a:t>OF</a:t>
            </a:r>
            <a:r>
              <a:rPr lang="en-US" sz="2800" dirty="0"/>
              <a:t> 	(</a:t>
            </a:r>
            <a:r>
              <a:rPr lang="en-US" sz="2800" b="1" dirty="0">
                <a:latin typeface="Consolas" panose="020B0609020204030204" pitchFamily="49" charset="0"/>
                <a:cs typeface="Consolas" panose="020B0609020204030204" pitchFamily="49" charset="0"/>
              </a:rPr>
              <a:t>a &lt; 0 == b &lt; 0) &amp;&amp; (t &lt; 0 != a &lt; 0)</a:t>
            </a:r>
            <a:endParaRPr lang="en-US" sz="2800" dirty="0"/>
          </a:p>
        </p:txBody>
      </p:sp>
      <p:sp>
        <p:nvSpPr>
          <p:cNvPr id="10" name="Slide Number Placeholder 9">
            <a:extLst>
              <a:ext uri="{FF2B5EF4-FFF2-40B4-BE49-F238E27FC236}">
                <a16:creationId xmlns:a16="http://schemas.microsoft.com/office/drawing/2014/main" id="{CE1B1256-0534-FD74-BA5C-F18355E92907}"/>
              </a:ext>
            </a:extLst>
          </p:cNvPr>
          <p:cNvSpPr>
            <a:spLocks noGrp="1"/>
          </p:cNvSpPr>
          <p:nvPr>
            <p:ph type="sldNum" sz="quarter" idx="12"/>
          </p:nvPr>
        </p:nvSpPr>
        <p:spPr/>
        <p:txBody>
          <a:bodyPr/>
          <a:lstStyle/>
          <a:p>
            <a:fld id="{8908FB5B-1F60-994B-8E33-8E782B4CF041}" type="slidenum">
              <a:rPr lang="en-US" smtClean="0"/>
              <a:t>27</a:t>
            </a:fld>
            <a:endParaRPr lang="en-US"/>
          </a:p>
        </p:txBody>
      </p:sp>
    </p:spTree>
    <p:extLst>
      <p:ext uri="{BB962C8B-B14F-4D97-AF65-F5344CB8AC3E}">
        <p14:creationId xmlns:p14="http://schemas.microsoft.com/office/powerpoint/2010/main" val="1278126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885D6-9A43-D3FC-DDD4-89EAB19697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C82725-3E18-A116-99EC-568E50C3FC44}"/>
              </a:ext>
            </a:extLst>
          </p:cNvPr>
          <p:cNvSpPr>
            <a:spLocks noGrp="1"/>
          </p:cNvSpPr>
          <p:nvPr>
            <p:ph type="title"/>
          </p:nvPr>
        </p:nvSpPr>
        <p:spPr/>
        <p:txBody>
          <a:bodyPr/>
          <a:lstStyle/>
          <a:p>
            <a:r>
              <a:rPr lang="en-US" dirty="0">
                <a:solidFill>
                  <a:srgbClr val="C41230"/>
                </a:solidFill>
              </a:rPr>
              <a:t>CF</a:t>
            </a:r>
            <a:r>
              <a:rPr lang="en-US" dirty="0"/>
              <a:t> set when unsigned overflow:</a:t>
            </a:r>
          </a:p>
        </p:txBody>
      </p:sp>
      <p:grpSp>
        <p:nvGrpSpPr>
          <p:cNvPr id="24" name="Group 23">
            <a:extLst>
              <a:ext uri="{FF2B5EF4-FFF2-40B4-BE49-F238E27FC236}">
                <a16:creationId xmlns:a16="http://schemas.microsoft.com/office/drawing/2014/main" id="{20D2C2CA-0396-0039-A293-C0428BAE2FFE}"/>
              </a:ext>
            </a:extLst>
          </p:cNvPr>
          <p:cNvGrpSpPr/>
          <p:nvPr/>
        </p:nvGrpSpPr>
        <p:grpSpPr>
          <a:xfrm>
            <a:off x="2693391" y="1801451"/>
            <a:ext cx="6835994" cy="4265851"/>
            <a:chOff x="1990164" y="1604682"/>
            <a:chExt cx="6835994" cy="4265851"/>
          </a:xfrm>
        </p:grpSpPr>
        <p:sp>
          <p:nvSpPr>
            <p:cNvPr id="9" name="Rectangle 8">
              <a:extLst>
                <a:ext uri="{FF2B5EF4-FFF2-40B4-BE49-F238E27FC236}">
                  <a16:creationId xmlns:a16="http://schemas.microsoft.com/office/drawing/2014/main" id="{39D4C8A6-523B-CA99-F15C-C2CCD6C2D1E2}"/>
                </a:ext>
              </a:extLst>
            </p:cNvPr>
            <p:cNvSpPr/>
            <p:nvPr/>
          </p:nvSpPr>
          <p:spPr bwMode="auto">
            <a:xfrm>
              <a:off x="2707341" y="1604682"/>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1xxxxxxxxxxxx...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10" name="Rectangle 9">
              <a:extLst>
                <a:ext uri="{FF2B5EF4-FFF2-40B4-BE49-F238E27FC236}">
                  <a16:creationId xmlns:a16="http://schemas.microsoft.com/office/drawing/2014/main" id="{29F34F89-F581-DE33-F3B3-182535E3C655}"/>
                </a:ext>
              </a:extLst>
            </p:cNvPr>
            <p:cNvSpPr/>
            <p:nvPr/>
          </p:nvSpPr>
          <p:spPr bwMode="auto">
            <a:xfrm>
              <a:off x="2707341" y="2106706"/>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1xxxxxxxxxxxx...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cxnSp>
          <p:nvCxnSpPr>
            <p:cNvPr id="11" name="Straight Connector 10">
              <a:extLst>
                <a:ext uri="{FF2B5EF4-FFF2-40B4-BE49-F238E27FC236}">
                  <a16:creationId xmlns:a16="http://schemas.microsoft.com/office/drawing/2014/main" id="{27FC6677-25EA-F80E-414A-7B9FE5F426D5}"/>
                </a:ext>
              </a:extLst>
            </p:cNvPr>
            <p:cNvCxnSpPr/>
            <p:nvPr/>
          </p:nvCxnSpPr>
          <p:spPr bwMode="auto">
            <a:xfrm>
              <a:off x="1990165" y="2770094"/>
              <a:ext cx="5262282"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48FC13E9-BE96-0BCF-7892-85F08B202357}"/>
                </a:ext>
              </a:extLst>
            </p:cNvPr>
            <p:cNvSpPr txBox="1"/>
            <p:nvPr/>
          </p:nvSpPr>
          <p:spPr>
            <a:xfrm>
              <a:off x="2141982" y="1872919"/>
              <a:ext cx="457200" cy="461665"/>
            </a:xfrm>
            <a:prstGeom prst="rect">
              <a:avLst/>
            </a:prstGeom>
            <a:noFill/>
          </p:spPr>
          <p:txBody>
            <a:bodyPr wrap="square" rtlCol="0">
              <a:spAutoFit/>
            </a:bodyPr>
            <a:lstStyle/>
            <a:p>
              <a:r>
                <a:rPr lang="en-US" sz="2400" dirty="0"/>
                <a:t>+</a:t>
              </a:r>
            </a:p>
          </p:txBody>
        </p:sp>
        <p:sp>
          <p:nvSpPr>
            <p:cNvPr id="13" name="Rectangle 12">
              <a:extLst>
                <a:ext uri="{FF2B5EF4-FFF2-40B4-BE49-F238E27FC236}">
                  <a16:creationId xmlns:a16="http://schemas.microsoft.com/office/drawing/2014/main" id="{350FF33D-6368-F0E0-8628-8B3C566F489D}"/>
                </a:ext>
              </a:extLst>
            </p:cNvPr>
            <p:cNvSpPr/>
            <p:nvPr/>
          </p:nvSpPr>
          <p:spPr bwMode="auto">
            <a:xfrm>
              <a:off x="2707341" y="2904565"/>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err="1">
                  <a:latin typeface="Courier New" panose="02070309020205020404" pitchFamily="49" charset="0"/>
                  <a:cs typeface="Courier New" panose="02070309020205020404" pitchFamily="49" charset="0"/>
                </a:rPr>
                <a:t>xxxxxxxxxxxxx</a:t>
              </a:r>
              <a:r>
                <a:rPr lang="en-US" sz="2000" b="1" dirty="0">
                  <a:latin typeface="Courier New" panose="02070309020205020404" pitchFamily="49" charset="0"/>
                  <a:cs typeface="Courier New" panose="02070309020205020404" pitchFamily="49" charset="0"/>
                </a:rPr>
                <a:t>...</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14" name="TextBox 13">
              <a:extLst>
                <a:ext uri="{FF2B5EF4-FFF2-40B4-BE49-F238E27FC236}">
                  <a16:creationId xmlns:a16="http://schemas.microsoft.com/office/drawing/2014/main" id="{D22A673D-2190-BE85-0AA1-58A22DAF4FF5}"/>
                </a:ext>
              </a:extLst>
            </p:cNvPr>
            <p:cNvSpPr txBox="1"/>
            <p:nvPr/>
          </p:nvSpPr>
          <p:spPr>
            <a:xfrm>
              <a:off x="2370582" y="2963730"/>
              <a:ext cx="457200" cy="400110"/>
            </a:xfrm>
            <a:prstGeom prst="rect">
              <a:avLst/>
            </a:prstGeom>
            <a:noFill/>
          </p:spPr>
          <p:txBody>
            <a:bodyPr wrap="square" rtlCol="0">
              <a:spAutoFit/>
            </a:bodyPr>
            <a:lstStyle/>
            <a:p>
              <a:r>
                <a:rPr lang="en-US" sz="2000" b="1" dirty="0">
                  <a:solidFill>
                    <a:srgbClr val="FF0000"/>
                  </a:solidFill>
                  <a:latin typeface="Courier New" panose="02070309020205020404" pitchFamily="49" charset="0"/>
                  <a:cs typeface="Courier New" panose="02070309020205020404" pitchFamily="49" charset="0"/>
                </a:rPr>
                <a:t>1</a:t>
              </a:r>
            </a:p>
          </p:txBody>
        </p:sp>
        <p:grpSp>
          <p:nvGrpSpPr>
            <p:cNvPr id="15" name="Group 14">
              <a:extLst>
                <a:ext uri="{FF2B5EF4-FFF2-40B4-BE49-F238E27FC236}">
                  <a16:creationId xmlns:a16="http://schemas.microsoft.com/office/drawing/2014/main" id="{34CBDC28-B74A-4EFE-AEA9-317938A635CD}"/>
                </a:ext>
              </a:extLst>
            </p:cNvPr>
            <p:cNvGrpSpPr/>
            <p:nvPr/>
          </p:nvGrpSpPr>
          <p:grpSpPr>
            <a:xfrm>
              <a:off x="1990164" y="4068626"/>
              <a:ext cx="5262282" cy="1801907"/>
              <a:chOff x="1990164" y="4068626"/>
              <a:chExt cx="5262282" cy="1801907"/>
            </a:xfrm>
          </p:grpSpPr>
          <p:sp>
            <p:nvSpPr>
              <p:cNvPr id="16" name="Rectangle 15">
                <a:extLst>
                  <a:ext uri="{FF2B5EF4-FFF2-40B4-BE49-F238E27FC236}">
                    <a16:creationId xmlns:a16="http://schemas.microsoft.com/office/drawing/2014/main" id="{3E20BA5A-A161-E5DA-E452-C1B45A04F72F}"/>
                  </a:ext>
                </a:extLst>
              </p:cNvPr>
              <p:cNvSpPr/>
              <p:nvPr/>
            </p:nvSpPr>
            <p:spPr bwMode="auto">
              <a:xfrm>
                <a:off x="2707340" y="4068626"/>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0xxxxxxxxxxxx...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17" name="Rectangle 16">
                <a:extLst>
                  <a:ext uri="{FF2B5EF4-FFF2-40B4-BE49-F238E27FC236}">
                    <a16:creationId xmlns:a16="http://schemas.microsoft.com/office/drawing/2014/main" id="{78B9A087-DEA4-681A-3B66-F12C6B2CD6EC}"/>
                  </a:ext>
                </a:extLst>
              </p:cNvPr>
              <p:cNvSpPr/>
              <p:nvPr/>
            </p:nvSpPr>
            <p:spPr bwMode="auto">
              <a:xfrm>
                <a:off x="2707340" y="4570650"/>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1xxxxxxxxxxxx...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cxnSp>
            <p:nvCxnSpPr>
              <p:cNvPr id="18" name="Straight Connector 17">
                <a:extLst>
                  <a:ext uri="{FF2B5EF4-FFF2-40B4-BE49-F238E27FC236}">
                    <a16:creationId xmlns:a16="http://schemas.microsoft.com/office/drawing/2014/main" id="{F784FD7B-CDB4-CF88-06F6-40DA4EAC42C2}"/>
                  </a:ext>
                </a:extLst>
              </p:cNvPr>
              <p:cNvCxnSpPr/>
              <p:nvPr/>
            </p:nvCxnSpPr>
            <p:spPr bwMode="auto">
              <a:xfrm>
                <a:off x="1990164" y="5234038"/>
                <a:ext cx="5262282"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EAA90D56-0C3A-6BC5-01DA-F6EFCCF945AB}"/>
                  </a:ext>
                </a:extLst>
              </p:cNvPr>
              <p:cNvSpPr txBox="1"/>
              <p:nvPr/>
            </p:nvSpPr>
            <p:spPr>
              <a:xfrm>
                <a:off x="2141982" y="4319638"/>
                <a:ext cx="457200" cy="400110"/>
              </a:xfrm>
              <a:prstGeom prst="rect">
                <a:avLst/>
              </a:prstGeom>
              <a:noFill/>
            </p:spPr>
            <p:txBody>
              <a:bodyPr wrap="square" rtlCol="0">
                <a:spAutoFit/>
              </a:bodyPr>
              <a:lstStyle/>
              <a:p>
                <a:r>
                  <a:rPr lang="en-US" sz="2000" dirty="0"/>
                  <a:t>_</a:t>
                </a:r>
              </a:p>
            </p:txBody>
          </p:sp>
          <p:sp>
            <p:nvSpPr>
              <p:cNvPr id="20" name="Rectangle 19">
                <a:extLst>
                  <a:ext uri="{FF2B5EF4-FFF2-40B4-BE49-F238E27FC236}">
                    <a16:creationId xmlns:a16="http://schemas.microsoft.com/office/drawing/2014/main" id="{A566A65E-C636-D83F-9CA2-5537A0EE42D1}"/>
                  </a:ext>
                </a:extLst>
              </p:cNvPr>
              <p:cNvSpPr/>
              <p:nvPr/>
            </p:nvSpPr>
            <p:spPr bwMode="auto">
              <a:xfrm>
                <a:off x="2707340" y="5368509"/>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1xxxxxxxxxxxx...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21" name="TextBox 20">
                <a:extLst>
                  <a:ext uri="{FF2B5EF4-FFF2-40B4-BE49-F238E27FC236}">
                    <a16:creationId xmlns:a16="http://schemas.microsoft.com/office/drawing/2014/main" id="{5095F3A9-A701-C6E1-FB13-B55183822EAE}"/>
                  </a:ext>
                </a:extLst>
              </p:cNvPr>
              <p:cNvSpPr txBox="1"/>
              <p:nvPr/>
            </p:nvSpPr>
            <p:spPr>
              <a:xfrm>
                <a:off x="2361302" y="4129142"/>
                <a:ext cx="457200" cy="400110"/>
              </a:xfrm>
              <a:prstGeom prst="rect">
                <a:avLst/>
              </a:prstGeom>
              <a:noFill/>
            </p:spPr>
            <p:txBody>
              <a:bodyPr wrap="square" rtlCol="0">
                <a:spAutoFit/>
              </a:bodyPr>
              <a:lstStyle/>
              <a:p>
                <a:r>
                  <a:rPr lang="en-US" sz="2000" b="1" dirty="0">
                    <a:solidFill>
                      <a:srgbClr val="FF0000"/>
                    </a:solidFill>
                    <a:latin typeface="Courier New" panose="02070309020205020404" pitchFamily="49" charset="0"/>
                    <a:cs typeface="Courier New" panose="02070309020205020404" pitchFamily="49" charset="0"/>
                  </a:rPr>
                  <a:t>1</a:t>
                </a:r>
              </a:p>
            </p:txBody>
          </p:sp>
        </p:grpSp>
        <p:sp>
          <p:nvSpPr>
            <p:cNvPr id="22" name="TextBox 21">
              <a:extLst>
                <a:ext uri="{FF2B5EF4-FFF2-40B4-BE49-F238E27FC236}">
                  <a16:creationId xmlns:a16="http://schemas.microsoft.com/office/drawing/2014/main" id="{4CD3BB8E-35EC-A399-B13A-17CC56D1CE16}"/>
                </a:ext>
              </a:extLst>
            </p:cNvPr>
            <p:cNvSpPr txBox="1"/>
            <p:nvPr/>
          </p:nvSpPr>
          <p:spPr>
            <a:xfrm>
              <a:off x="7686103" y="2003208"/>
              <a:ext cx="1031693" cy="523220"/>
            </a:xfrm>
            <a:prstGeom prst="rect">
              <a:avLst/>
            </a:prstGeom>
            <a:noFill/>
          </p:spPr>
          <p:txBody>
            <a:bodyPr wrap="none" rtlCol="0">
              <a:spAutoFit/>
            </a:bodyPr>
            <a:lstStyle/>
            <a:p>
              <a:r>
                <a:rPr lang="en-US" sz="2800" dirty="0">
                  <a:cs typeface="Calibri" panose="020F0502020204030204" pitchFamily="34" charset="0"/>
                </a:rPr>
                <a:t>Carry</a:t>
              </a:r>
            </a:p>
          </p:txBody>
        </p:sp>
        <p:sp>
          <p:nvSpPr>
            <p:cNvPr id="23" name="TextBox 22">
              <a:extLst>
                <a:ext uri="{FF2B5EF4-FFF2-40B4-BE49-F238E27FC236}">
                  <a16:creationId xmlns:a16="http://schemas.microsoft.com/office/drawing/2014/main" id="{FD9787B9-D6FE-C725-BBF2-B178B7E4E6CC}"/>
                </a:ext>
              </a:extLst>
            </p:cNvPr>
            <p:cNvSpPr txBox="1"/>
            <p:nvPr/>
          </p:nvSpPr>
          <p:spPr>
            <a:xfrm>
              <a:off x="7537472" y="4437955"/>
              <a:ext cx="1288686" cy="523220"/>
            </a:xfrm>
            <a:prstGeom prst="rect">
              <a:avLst/>
            </a:prstGeom>
            <a:noFill/>
          </p:spPr>
          <p:txBody>
            <a:bodyPr wrap="none" rtlCol="0">
              <a:spAutoFit/>
            </a:bodyPr>
            <a:lstStyle/>
            <a:p>
              <a:r>
                <a:rPr lang="en-US" sz="2800" dirty="0">
                  <a:cs typeface="Calibri" panose="020F0502020204030204" pitchFamily="34" charset="0"/>
                </a:rPr>
                <a:t>Borrow</a:t>
              </a:r>
            </a:p>
          </p:txBody>
        </p:sp>
      </p:grpSp>
      <p:sp>
        <p:nvSpPr>
          <p:cNvPr id="25" name="Slide Number Placeholder 24">
            <a:extLst>
              <a:ext uri="{FF2B5EF4-FFF2-40B4-BE49-F238E27FC236}">
                <a16:creationId xmlns:a16="http://schemas.microsoft.com/office/drawing/2014/main" id="{9BFE83FC-2BAC-13DB-DC9E-13B069827CCA}"/>
              </a:ext>
            </a:extLst>
          </p:cNvPr>
          <p:cNvSpPr>
            <a:spLocks noGrp="1"/>
          </p:cNvSpPr>
          <p:nvPr>
            <p:ph type="sldNum" sz="quarter" idx="12"/>
          </p:nvPr>
        </p:nvSpPr>
        <p:spPr/>
        <p:txBody>
          <a:bodyPr/>
          <a:lstStyle/>
          <a:p>
            <a:fld id="{8908FB5B-1F60-994B-8E33-8E782B4CF041}" type="slidenum">
              <a:rPr lang="en-US" smtClean="0"/>
              <a:t>28</a:t>
            </a:fld>
            <a:endParaRPr lang="en-US"/>
          </a:p>
        </p:txBody>
      </p:sp>
    </p:spTree>
    <p:extLst>
      <p:ext uri="{BB962C8B-B14F-4D97-AF65-F5344CB8AC3E}">
        <p14:creationId xmlns:p14="http://schemas.microsoft.com/office/powerpoint/2010/main" val="2391462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11A6-495B-6764-BCEE-7826F6C35E9A}"/>
              </a:ext>
            </a:extLst>
          </p:cNvPr>
          <p:cNvSpPr>
            <a:spLocks noGrp="1"/>
          </p:cNvSpPr>
          <p:nvPr>
            <p:ph type="title"/>
          </p:nvPr>
        </p:nvSpPr>
        <p:spPr/>
        <p:txBody>
          <a:bodyPr/>
          <a:lstStyle/>
          <a:p>
            <a:r>
              <a:rPr lang="en-US" dirty="0">
                <a:solidFill>
                  <a:srgbClr val="C41230"/>
                </a:solidFill>
              </a:rPr>
              <a:t>OF</a:t>
            </a:r>
            <a:r>
              <a:rPr lang="en-US" dirty="0"/>
              <a:t> set when signed overflow:</a:t>
            </a:r>
          </a:p>
        </p:txBody>
      </p:sp>
      <p:grpSp>
        <p:nvGrpSpPr>
          <p:cNvPr id="9" name="Group 8">
            <a:extLst>
              <a:ext uri="{FF2B5EF4-FFF2-40B4-BE49-F238E27FC236}">
                <a16:creationId xmlns:a16="http://schemas.microsoft.com/office/drawing/2014/main" id="{F659F9BE-A8F2-234B-F38C-F2DDF2E4B6A2}"/>
              </a:ext>
            </a:extLst>
          </p:cNvPr>
          <p:cNvGrpSpPr/>
          <p:nvPr/>
        </p:nvGrpSpPr>
        <p:grpSpPr>
          <a:xfrm>
            <a:off x="3037578" y="2287588"/>
            <a:ext cx="6116844" cy="3329464"/>
            <a:chOff x="2663461" y="1928773"/>
            <a:chExt cx="6116844" cy="3329464"/>
          </a:xfrm>
        </p:grpSpPr>
        <p:sp>
          <p:nvSpPr>
            <p:cNvPr id="3" name="Shape 348">
              <a:extLst>
                <a:ext uri="{FF2B5EF4-FFF2-40B4-BE49-F238E27FC236}">
                  <a16:creationId xmlns:a16="http://schemas.microsoft.com/office/drawing/2014/main" id="{10380405-DD88-19BE-CBF2-8013388729CA}"/>
                </a:ext>
              </a:extLst>
            </p:cNvPr>
            <p:cNvSpPr/>
            <p:nvPr/>
          </p:nvSpPr>
          <p:spPr>
            <a:xfrm>
              <a:off x="4235199" y="1928773"/>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000"/>
                <a:buFont typeface="Courier New"/>
                <a:buNone/>
              </a:pPr>
              <a:r>
                <a:rPr lang="en-US" sz="2000" b="1" dirty="0" err="1">
                  <a:solidFill>
                    <a:srgbClr val="7030A0"/>
                  </a:solidFill>
                  <a:latin typeface="Courier New"/>
                  <a:ea typeface="Courier New"/>
                  <a:cs typeface="Courier New"/>
                  <a:sym typeface="Courier New"/>
                </a:rPr>
                <a:t>w</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4" name="Shape 349">
              <a:extLst>
                <a:ext uri="{FF2B5EF4-FFF2-40B4-BE49-F238E27FC236}">
                  <a16:creationId xmlns:a16="http://schemas.microsoft.com/office/drawing/2014/main" id="{0F8A4CCA-1A43-0689-8E28-09CFC7CF5706}"/>
                </a:ext>
              </a:extLst>
            </p:cNvPr>
            <p:cNvSpPr/>
            <p:nvPr/>
          </p:nvSpPr>
          <p:spPr>
            <a:xfrm>
              <a:off x="4235199" y="2430797"/>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000"/>
                <a:buFont typeface="Courier New"/>
                <a:buNone/>
              </a:pPr>
              <a:r>
                <a:rPr lang="en-US" sz="2000" b="1" dirty="0" err="1">
                  <a:solidFill>
                    <a:srgbClr val="7030A0"/>
                  </a:solidFill>
                  <a:latin typeface="Courier New"/>
                  <a:ea typeface="Courier New"/>
                  <a:cs typeface="Courier New"/>
                  <a:sym typeface="Courier New"/>
                </a:rPr>
                <a:t>y</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cxnSp>
          <p:nvCxnSpPr>
            <p:cNvPr id="5" name="Shape 350">
              <a:extLst>
                <a:ext uri="{FF2B5EF4-FFF2-40B4-BE49-F238E27FC236}">
                  <a16:creationId xmlns:a16="http://schemas.microsoft.com/office/drawing/2014/main" id="{E8B71EF1-E0AA-6F41-8AEC-1FF1AFACD62E}"/>
                </a:ext>
              </a:extLst>
            </p:cNvPr>
            <p:cNvCxnSpPr/>
            <p:nvPr/>
          </p:nvCxnSpPr>
          <p:spPr>
            <a:xfrm>
              <a:off x="3518023" y="3094185"/>
              <a:ext cx="5262282" cy="0"/>
            </a:xfrm>
            <a:prstGeom prst="straightConnector1">
              <a:avLst/>
            </a:prstGeom>
            <a:solidFill>
              <a:schemeClr val="accent1"/>
            </a:solidFill>
            <a:ln w="25400" cap="flat" cmpd="sng">
              <a:solidFill>
                <a:srgbClr val="000000"/>
              </a:solidFill>
              <a:prstDash val="solid"/>
              <a:round/>
              <a:headEnd type="none" w="sm" len="sm"/>
              <a:tailEnd type="none" w="sm" len="sm"/>
            </a:ln>
          </p:spPr>
        </p:cxnSp>
        <p:sp>
          <p:nvSpPr>
            <p:cNvPr id="6" name="Shape 351">
              <a:extLst>
                <a:ext uri="{FF2B5EF4-FFF2-40B4-BE49-F238E27FC236}">
                  <a16:creationId xmlns:a16="http://schemas.microsoft.com/office/drawing/2014/main" id="{AEECDF39-CEC0-4B4B-7DDB-9DF520B9B8D9}"/>
                </a:ext>
              </a:extLst>
            </p:cNvPr>
            <p:cNvSpPr txBox="1"/>
            <p:nvPr/>
          </p:nvSpPr>
          <p:spPr>
            <a:xfrm>
              <a:off x="3670423" y="2312477"/>
              <a:ext cx="457200"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00">
                  <a:solidFill>
                    <a:srgbClr val="000000"/>
                  </a:solidFill>
                  <a:latin typeface="Gill Sans"/>
                  <a:ea typeface="Gill Sans"/>
                  <a:cs typeface="Gill Sans"/>
                  <a:sym typeface="Gill Sans"/>
                </a:rPr>
                <a:t>+</a:t>
              </a:r>
              <a:endParaRPr sz="4200">
                <a:solidFill>
                  <a:srgbClr val="000000"/>
                </a:solidFill>
                <a:latin typeface="Gill Sans"/>
                <a:ea typeface="Gill Sans"/>
                <a:cs typeface="Gill Sans"/>
                <a:sym typeface="Gill Sans"/>
              </a:endParaRPr>
            </a:p>
          </p:txBody>
        </p:sp>
        <p:sp>
          <p:nvSpPr>
            <p:cNvPr id="7" name="Shape 352">
              <a:extLst>
                <a:ext uri="{FF2B5EF4-FFF2-40B4-BE49-F238E27FC236}">
                  <a16:creationId xmlns:a16="http://schemas.microsoft.com/office/drawing/2014/main" id="{8B2F173C-F32C-47EC-8BB4-065EC898F3FA}"/>
                </a:ext>
              </a:extLst>
            </p:cNvPr>
            <p:cNvSpPr/>
            <p:nvPr/>
          </p:nvSpPr>
          <p:spPr>
            <a:xfrm>
              <a:off x="4235199" y="3228656"/>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000"/>
                <a:buFont typeface="Courier New"/>
                <a:buNone/>
              </a:pPr>
              <a:r>
                <a:rPr lang="en-US" sz="2000" b="1" dirty="0" err="1">
                  <a:solidFill>
                    <a:srgbClr val="FF0000"/>
                  </a:solidFill>
                  <a:latin typeface="Courier New"/>
                  <a:ea typeface="Courier New"/>
                  <a:cs typeface="Courier New"/>
                  <a:sym typeface="Courier New"/>
                </a:rPr>
                <a:t>z</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8" name="Shape 353">
              <a:extLst>
                <a:ext uri="{FF2B5EF4-FFF2-40B4-BE49-F238E27FC236}">
                  <a16:creationId xmlns:a16="http://schemas.microsoft.com/office/drawing/2014/main" id="{BD667B49-3F90-B2E8-B8EE-8579021DD690}"/>
                </a:ext>
              </a:extLst>
            </p:cNvPr>
            <p:cNvSpPr txBox="1"/>
            <p:nvPr/>
          </p:nvSpPr>
          <p:spPr>
            <a:xfrm>
              <a:off x="2663461" y="4519573"/>
              <a:ext cx="5134149"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00" dirty="0">
                  <a:solidFill>
                    <a:srgbClr val="000000"/>
                  </a:solidFill>
                  <a:latin typeface="Consolas" panose="020B0609020204030204" pitchFamily="49" charset="0"/>
                  <a:ea typeface="Gill Sans"/>
                  <a:cs typeface="Consolas" panose="020B0609020204030204" pitchFamily="49" charset="0"/>
                  <a:sym typeface="Gill Sans"/>
                </a:rPr>
                <a:t>w==y &amp;&amp; w</a:t>
              </a:r>
              <a:r>
                <a:rPr lang="en-US" sz="4200" dirty="0">
                  <a:latin typeface="Consolas" panose="020B0609020204030204" pitchFamily="49" charset="0"/>
                  <a:ea typeface="Gill Sans"/>
                  <a:cs typeface="Consolas" panose="020B0609020204030204" pitchFamily="49" charset="0"/>
                  <a:sym typeface="Gill Sans"/>
                </a:rPr>
                <a:t>!=z</a:t>
              </a:r>
              <a:endParaRPr sz="4200" dirty="0">
                <a:solidFill>
                  <a:srgbClr val="000000"/>
                </a:solidFill>
                <a:latin typeface="Consolas" panose="020B0609020204030204" pitchFamily="49" charset="0"/>
                <a:ea typeface="Gill Sans"/>
                <a:cs typeface="Consolas" panose="020B0609020204030204" pitchFamily="49" charset="0"/>
                <a:sym typeface="Gill Sans"/>
              </a:endParaRPr>
            </a:p>
          </p:txBody>
        </p:sp>
      </p:grpSp>
      <p:sp>
        <p:nvSpPr>
          <p:cNvPr id="10" name="Slide Number Placeholder 9">
            <a:extLst>
              <a:ext uri="{FF2B5EF4-FFF2-40B4-BE49-F238E27FC236}">
                <a16:creationId xmlns:a16="http://schemas.microsoft.com/office/drawing/2014/main" id="{5E136734-3767-BFE5-04AC-274F3F59442D}"/>
              </a:ext>
            </a:extLst>
          </p:cNvPr>
          <p:cNvSpPr>
            <a:spLocks noGrp="1"/>
          </p:cNvSpPr>
          <p:nvPr>
            <p:ph type="sldNum" sz="quarter" idx="12"/>
          </p:nvPr>
        </p:nvSpPr>
        <p:spPr/>
        <p:txBody>
          <a:bodyPr/>
          <a:lstStyle/>
          <a:p>
            <a:fld id="{8908FB5B-1F60-994B-8E33-8E782B4CF041}" type="slidenum">
              <a:rPr lang="en-US" smtClean="0"/>
              <a:t>29</a:t>
            </a:fld>
            <a:endParaRPr lang="en-US"/>
          </a:p>
        </p:txBody>
      </p:sp>
    </p:spTree>
    <p:extLst>
      <p:ext uri="{BB962C8B-B14F-4D97-AF65-F5344CB8AC3E}">
        <p14:creationId xmlns:p14="http://schemas.microsoft.com/office/powerpoint/2010/main" val="387358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D14E0E-D5D2-CE0F-C6F9-720BFCCE6F63}"/>
              </a:ext>
            </a:extLst>
          </p:cNvPr>
          <p:cNvSpPr>
            <a:spLocks noGrp="1"/>
          </p:cNvSpPr>
          <p:nvPr>
            <p:ph type="sldNum" sz="quarter" idx="12"/>
          </p:nvPr>
        </p:nvSpPr>
        <p:spPr/>
        <p:txBody>
          <a:bodyPr/>
          <a:lstStyle/>
          <a:p>
            <a:fld id="{8908FB5B-1F60-994B-8E33-8E782B4CF041}" type="slidenum">
              <a:rPr lang="en-US" smtClean="0"/>
              <a:t>3</a:t>
            </a:fld>
            <a:endParaRPr lang="en-US"/>
          </a:p>
        </p:txBody>
      </p:sp>
      <p:sp>
        <p:nvSpPr>
          <p:cNvPr id="3" name="TextBox 2">
            <a:extLst>
              <a:ext uri="{FF2B5EF4-FFF2-40B4-BE49-F238E27FC236}">
                <a16:creationId xmlns:a16="http://schemas.microsoft.com/office/drawing/2014/main" id="{5BF1B5FE-90F8-07FF-D7B1-88230D404FBF}"/>
              </a:ext>
            </a:extLst>
          </p:cNvPr>
          <p:cNvSpPr txBox="1"/>
          <p:nvPr/>
        </p:nvSpPr>
        <p:spPr>
          <a:xfrm>
            <a:off x="2171700" y="784136"/>
            <a:ext cx="4902200" cy="1200329"/>
          </a:xfrm>
          <a:prstGeom prst="rect">
            <a:avLst/>
          </a:prstGeom>
          <a:noFill/>
        </p:spPr>
        <p:txBody>
          <a:bodyPr wrap="square" rtlCol="0">
            <a:spAutoFit/>
          </a:bodyPr>
          <a:lstStyle/>
          <a:p>
            <a:r>
              <a:rPr lang="en-US" sz="3600" dirty="0">
                <a:latin typeface="Consolas" panose="020B0609020204030204" pitchFamily="49" charset="0"/>
                <a:cs typeface="Consolas" panose="020B0609020204030204" pitchFamily="49" charset="0"/>
              </a:rPr>
              <a:t>int x = 27;</a:t>
            </a:r>
          </a:p>
          <a:p>
            <a:r>
              <a:rPr lang="en-US" sz="3600" dirty="0">
                <a:latin typeface="Consolas" panose="020B0609020204030204" pitchFamily="49" charset="0"/>
                <a:cs typeface="Consolas" panose="020B0609020204030204" pitchFamily="49" charset="0"/>
              </a:rPr>
              <a:t>x += (~x) + 15</a:t>
            </a:r>
          </a:p>
        </p:txBody>
      </p:sp>
      <p:sp>
        <p:nvSpPr>
          <p:cNvPr id="4" name="TextBox 3">
            <a:extLst>
              <a:ext uri="{FF2B5EF4-FFF2-40B4-BE49-F238E27FC236}">
                <a16:creationId xmlns:a16="http://schemas.microsoft.com/office/drawing/2014/main" id="{A699C1B7-B55E-05F2-1ABD-E2AF5F725C50}"/>
              </a:ext>
            </a:extLst>
          </p:cNvPr>
          <p:cNvSpPr txBox="1"/>
          <p:nvPr/>
        </p:nvSpPr>
        <p:spPr>
          <a:xfrm>
            <a:off x="2171700" y="2527300"/>
            <a:ext cx="4902200" cy="1200329"/>
          </a:xfrm>
          <a:prstGeom prst="rect">
            <a:avLst/>
          </a:prstGeom>
          <a:noFill/>
        </p:spPr>
        <p:txBody>
          <a:bodyPr wrap="square" rtlCol="0">
            <a:spAutoFit/>
          </a:bodyPr>
          <a:lstStyle/>
          <a:p>
            <a:r>
              <a:rPr lang="en-US" sz="3600" dirty="0">
                <a:latin typeface="Consolas" panose="020B0609020204030204" pitchFamily="49" charset="0"/>
                <a:cs typeface="Consolas" panose="020B0609020204030204" pitchFamily="49" charset="0"/>
              </a:rPr>
              <a:t>int x = 27;</a:t>
            </a:r>
          </a:p>
          <a:p>
            <a:r>
              <a:rPr lang="en-US" sz="3600" dirty="0">
                <a:latin typeface="Consolas" panose="020B0609020204030204" pitchFamily="49" charset="0"/>
                <a:cs typeface="Consolas" panose="020B0609020204030204" pitchFamily="49" charset="0"/>
              </a:rPr>
              <a:t>x += (~x + 1) + 14</a:t>
            </a:r>
          </a:p>
        </p:txBody>
      </p:sp>
      <p:sp>
        <p:nvSpPr>
          <p:cNvPr id="5" name="TextBox 4">
            <a:extLst>
              <a:ext uri="{FF2B5EF4-FFF2-40B4-BE49-F238E27FC236}">
                <a16:creationId xmlns:a16="http://schemas.microsoft.com/office/drawing/2014/main" id="{5C3B2E32-2859-7D73-7202-F9954A6F38CC}"/>
              </a:ext>
            </a:extLst>
          </p:cNvPr>
          <p:cNvSpPr txBox="1"/>
          <p:nvPr/>
        </p:nvSpPr>
        <p:spPr>
          <a:xfrm>
            <a:off x="2171700" y="4009935"/>
            <a:ext cx="4902200" cy="1200329"/>
          </a:xfrm>
          <a:prstGeom prst="rect">
            <a:avLst/>
          </a:prstGeom>
          <a:noFill/>
        </p:spPr>
        <p:txBody>
          <a:bodyPr wrap="square" rtlCol="0">
            <a:spAutoFit/>
          </a:bodyPr>
          <a:lstStyle/>
          <a:p>
            <a:r>
              <a:rPr lang="en-US" sz="3600" dirty="0">
                <a:latin typeface="Consolas" panose="020B0609020204030204" pitchFamily="49" charset="0"/>
                <a:cs typeface="Consolas" panose="020B0609020204030204" pitchFamily="49" charset="0"/>
              </a:rPr>
              <a:t>int x = 27;</a:t>
            </a:r>
          </a:p>
          <a:p>
            <a:r>
              <a:rPr lang="en-US" sz="3600" dirty="0">
                <a:latin typeface="Consolas" panose="020B0609020204030204" pitchFamily="49" charset="0"/>
                <a:cs typeface="Consolas" panose="020B0609020204030204" pitchFamily="49" charset="0"/>
              </a:rPr>
              <a:t>x += -x + 14</a:t>
            </a:r>
          </a:p>
        </p:txBody>
      </p:sp>
      <p:sp>
        <p:nvSpPr>
          <p:cNvPr id="6" name="TextBox 5">
            <a:extLst>
              <a:ext uri="{FF2B5EF4-FFF2-40B4-BE49-F238E27FC236}">
                <a16:creationId xmlns:a16="http://schemas.microsoft.com/office/drawing/2014/main" id="{97EA135F-3262-DF20-56BB-46C0AAB25EB5}"/>
              </a:ext>
            </a:extLst>
          </p:cNvPr>
          <p:cNvSpPr txBox="1"/>
          <p:nvPr/>
        </p:nvSpPr>
        <p:spPr>
          <a:xfrm>
            <a:off x="2171700" y="5605283"/>
            <a:ext cx="4902200" cy="646331"/>
          </a:xfrm>
          <a:prstGeom prst="rect">
            <a:avLst/>
          </a:prstGeom>
          <a:noFill/>
        </p:spPr>
        <p:txBody>
          <a:bodyPr wrap="square" rtlCol="0">
            <a:spAutoFit/>
          </a:bodyPr>
          <a:lstStyle/>
          <a:p>
            <a:r>
              <a:rPr lang="en-US" sz="3600" dirty="0">
                <a:latin typeface="Consolas" panose="020B0609020204030204" pitchFamily="49" charset="0"/>
                <a:cs typeface="Consolas" panose="020B0609020204030204" pitchFamily="49" charset="0"/>
              </a:rPr>
              <a:t>x = 14</a:t>
            </a:r>
          </a:p>
        </p:txBody>
      </p:sp>
    </p:spTree>
    <p:extLst>
      <p:ext uri="{BB962C8B-B14F-4D97-AF65-F5344CB8AC3E}">
        <p14:creationId xmlns:p14="http://schemas.microsoft.com/office/powerpoint/2010/main" val="90787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0038B-67AF-4001-09A5-35296DEDD5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BBFDF-2469-901E-D392-5EA72404214C}"/>
              </a:ext>
            </a:extLst>
          </p:cNvPr>
          <p:cNvSpPr>
            <a:spLocks noGrp="1"/>
          </p:cNvSpPr>
          <p:nvPr>
            <p:ph type="title"/>
          </p:nvPr>
        </p:nvSpPr>
        <p:spPr/>
        <p:txBody>
          <a:bodyPr/>
          <a:lstStyle/>
          <a:p>
            <a:r>
              <a:rPr lang="en-US" dirty="0"/>
              <a:t>Example: </a:t>
            </a:r>
          </a:p>
        </p:txBody>
      </p:sp>
      <p:sp>
        <p:nvSpPr>
          <p:cNvPr id="3" name="Content Placeholder 2">
            <a:extLst>
              <a:ext uri="{FF2B5EF4-FFF2-40B4-BE49-F238E27FC236}">
                <a16:creationId xmlns:a16="http://schemas.microsoft.com/office/drawing/2014/main" id="{35A97E8C-A048-ACB2-89B3-FFE60A0E6BA7}"/>
              </a:ext>
            </a:extLst>
          </p:cNvPr>
          <p:cNvSpPr>
            <a:spLocks noGrp="1"/>
          </p:cNvSpPr>
          <p:nvPr>
            <p:ph idx="1"/>
          </p:nvPr>
        </p:nvSpPr>
        <p:spPr/>
        <p:txBody>
          <a:bodyPr/>
          <a:lstStyle/>
          <a:p>
            <a:pPr marL="0" indent="0">
              <a:buNone/>
            </a:pPr>
            <a:r>
              <a:rPr lang="en-US" sz="2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addq</a:t>
            </a:r>
            <a:r>
              <a:rPr lang="en-US" sz="2800" b="0" i="0" u="none" strike="noStrike" cap="none" dirty="0">
                <a:solidFill>
                  <a:schemeClr val="dk1"/>
                </a:solidFill>
                <a:latin typeface="Calibri"/>
                <a:ea typeface="Calibri"/>
                <a:cs typeface="Calibri"/>
                <a:sym typeface="Calibri"/>
              </a:rPr>
              <a:t> </a:t>
            </a:r>
            <a:r>
              <a:rPr lang="en-US" sz="2800" b="0" i="1" u="none" strike="noStrike" cap="none" dirty="0" err="1">
                <a:solidFill>
                  <a:schemeClr val="dk1"/>
                </a:solidFill>
                <a:latin typeface="Calibri"/>
                <a:ea typeface="Calibri"/>
                <a:cs typeface="Calibri"/>
                <a:sym typeface="Calibri"/>
              </a:rPr>
              <a:t>Src</a:t>
            </a:r>
            <a:r>
              <a:rPr lang="en-US" sz="2800" b="0" i="0" u="none" strike="noStrike" cap="none" dirty="0" err="1">
                <a:solidFill>
                  <a:schemeClr val="dk1"/>
                </a:solidFill>
                <a:latin typeface="Calibri"/>
                <a:ea typeface="Calibri"/>
                <a:cs typeface="Calibri"/>
                <a:sym typeface="Calibri"/>
              </a:rPr>
              <a:t>,</a:t>
            </a:r>
            <a:r>
              <a:rPr lang="en-US" sz="2800" b="0" i="1" u="none" strike="noStrike" cap="none" dirty="0" err="1">
                <a:solidFill>
                  <a:schemeClr val="dk1"/>
                </a:solidFill>
                <a:latin typeface="Calibri"/>
                <a:ea typeface="Calibri"/>
                <a:cs typeface="Calibri"/>
                <a:sym typeface="Calibri"/>
              </a:rPr>
              <a:t>Dest</a:t>
            </a:r>
            <a:r>
              <a:rPr lang="en-US" sz="2800" b="0" i="0" u="none" strike="noStrike" cap="none" dirty="0">
                <a:solidFill>
                  <a:schemeClr val="dk1"/>
                </a:solidFill>
                <a:latin typeface="Calibri"/>
                <a:ea typeface="Calibri"/>
                <a:cs typeface="Calibri"/>
                <a:sym typeface="Calibri"/>
              </a:rPr>
              <a:t> 	</a:t>
            </a:r>
            <a:r>
              <a:rPr lang="en-US" sz="2800" b="1" i="0" u="none" strike="noStrike" cap="none" dirty="0">
                <a:solidFill>
                  <a:schemeClr val="tx2">
                    <a:lumMod val="75000"/>
                    <a:lumOff val="25000"/>
                  </a:schemeClr>
                </a:solidFill>
                <a:latin typeface="Consolas" panose="020B0609020204030204" pitchFamily="49" charset="0"/>
                <a:ea typeface="Courier"/>
                <a:cs typeface="Consolas" panose="020B0609020204030204" pitchFamily="49" charset="0"/>
                <a:sym typeface="Courier"/>
              </a:rPr>
              <a:t>t = </a:t>
            </a:r>
            <a:r>
              <a:rPr lang="en-US" sz="2800" b="1" i="0" u="none" strike="noStrike" cap="none" dirty="0" err="1">
                <a:solidFill>
                  <a:schemeClr val="tx2">
                    <a:lumMod val="75000"/>
                    <a:lumOff val="25000"/>
                  </a:schemeClr>
                </a:solidFill>
                <a:latin typeface="Consolas" panose="020B0609020204030204" pitchFamily="49" charset="0"/>
                <a:ea typeface="Courier"/>
                <a:cs typeface="Consolas" panose="020B0609020204030204" pitchFamily="49" charset="0"/>
                <a:sym typeface="Courier"/>
              </a:rPr>
              <a:t>a+b</a:t>
            </a:r>
            <a:endParaRPr lang="en-US" sz="2800" b="0" i="0" u="none" strike="noStrike" cap="none" dirty="0">
              <a:solidFill>
                <a:schemeClr val="tx2">
                  <a:lumMod val="75000"/>
                  <a:lumOff val="25000"/>
                </a:schemeClr>
              </a:solidFill>
              <a:latin typeface="Consolas" panose="020B0609020204030204" pitchFamily="49" charset="0"/>
              <a:ea typeface="Calibri"/>
              <a:cs typeface="Consolas" panose="020B0609020204030204" pitchFamily="49" charset="0"/>
              <a:sym typeface="Calibri"/>
            </a:endParaRPr>
          </a:p>
          <a:p>
            <a:pPr marL="0" indent="0">
              <a:buNone/>
            </a:pPr>
            <a:endParaRPr lang="en-US" dirty="0"/>
          </a:p>
        </p:txBody>
      </p:sp>
      <p:sp>
        <p:nvSpPr>
          <p:cNvPr id="4" name="TextBox 3">
            <a:extLst>
              <a:ext uri="{FF2B5EF4-FFF2-40B4-BE49-F238E27FC236}">
                <a16:creationId xmlns:a16="http://schemas.microsoft.com/office/drawing/2014/main" id="{60FEA9D9-DD4B-9174-1295-154F746E78FF}"/>
              </a:ext>
            </a:extLst>
          </p:cNvPr>
          <p:cNvSpPr txBox="1"/>
          <p:nvPr/>
        </p:nvSpPr>
        <p:spPr>
          <a:xfrm>
            <a:off x="838200" y="2668353"/>
            <a:ext cx="9927654" cy="1815882"/>
          </a:xfrm>
          <a:prstGeom prst="rect">
            <a:avLst/>
          </a:prstGeom>
          <a:noFill/>
        </p:spPr>
        <p:txBody>
          <a:bodyPr wrap="none" rtlCol="0">
            <a:spAutoFit/>
          </a:bodyPr>
          <a:lstStyle/>
          <a:p>
            <a:r>
              <a:rPr lang="en-US" sz="2800" b="1" dirty="0"/>
              <a:t>ZF</a:t>
            </a:r>
            <a:r>
              <a:rPr lang="en-US" sz="2800" dirty="0"/>
              <a:t> 	1 if t == 0 (otherwise 0)</a:t>
            </a:r>
          </a:p>
          <a:p>
            <a:r>
              <a:rPr lang="en-US" sz="2800" b="1" dirty="0"/>
              <a:t>SF</a:t>
            </a:r>
            <a:r>
              <a:rPr lang="en-US" sz="2800" dirty="0"/>
              <a:t> 	1 if t &lt; 0 (as signed)</a:t>
            </a:r>
          </a:p>
          <a:p>
            <a:r>
              <a:rPr lang="en-US" sz="2800" b="1" dirty="0"/>
              <a:t>OF</a:t>
            </a:r>
            <a:r>
              <a:rPr lang="en-US" sz="2800" dirty="0"/>
              <a:t> 	1 if two’s-complement (signed overflow)</a:t>
            </a:r>
          </a:p>
          <a:p>
            <a:r>
              <a:rPr lang="en-US" sz="2800" b="1" dirty="0"/>
              <a:t>CF</a:t>
            </a:r>
            <a:r>
              <a:rPr lang="en-US" sz="2800" dirty="0"/>
              <a:t> 	1 if carry out from most significant bit (unsigned overflow)</a:t>
            </a:r>
          </a:p>
        </p:txBody>
      </p:sp>
      <p:sp>
        <p:nvSpPr>
          <p:cNvPr id="5" name="Slide Number Placeholder 4">
            <a:extLst>
              <a:ext uri="{FF2B5EF4-FFF2-40B4-BE49-F238E27FC236}">
                <a16:creationId xmlns:a16="http://schemas.microsoft.com/office/drawing/2014/main" id="{5C7CAB0E-2B01-94F8-F0D2-1DF8671AC7C0}"/>
              </a:ext>
            </a:extLst>
          </p:cNvPr>
          <p:cNvSpPr>
            <a:spLocks noGrp="1"/>
          </p:cNvSpPr>
          <p:nvPr>
            <p:ph type="sldNum" sz="quarter" idx="12"/>
          </p:nvPr>
        </p:nvSpPr>
        <p:spPr/>
        <p:txBody>
          <a:bodyPr/>
          <a:lstStyle/>
          <a:p>
            <a:fld id="{8908FB5B-1F60-994B-8E33-8E782B4CF041}" type="slidenum">
              <a:rPr lang="en-US" smtClean="0"/>
              <a:t>30</a:t>
            </a:fld>
            <a:endParaRPr lang="en-US"/>
          </a:p>
        </p:txBody>
      </p:sp>
    </p:spTree>
    <p:extLst>
      <p:ext uri="{BB962C8B-B14F-4D97-AF65-F5344CB8AC3E}">
        <p14:creationId xmlns:p14="http://schemas.microsoft.com/office/powerpoint/2010/main" val="2638489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D56DC-9984-5E71-F84D-190D7E5354C1}"/>
              </a:ext>
            </a:extLst>
          </p:cNvPr>
          <p:cNvSpPr>
            <a:spLocks noGrp="1"/>
          </p:cNvSpPr>
          <p:nvPr>
            <p:ph type="title"/>
          </p:nvPr>
        </p:nvSpPr>
        <p:spPr/>
        <p:txBody>
          <a:bodyPr/>
          <a:lstStyle/>
          <a:p>
            <a:r>
              <a:rPr lang="en-US" dirty="0"/>
              <a:t>Before</a:t>
            </a:r>
            <a:r>
              <a:rPr lang="en-US" dirty="0">
                <a:solidFill>
                  <a:srgbClr val="C41230"/>
                </a:solidFill>
              </a:rPr>
              <a:t> </a:t>
            </a:r>
            <a:r>
              <a:rPr lang="en-US" dirty="0">
                <a:solidFill>
                  <a:schemeClr val="tx2">
                    <a:lumMod val="75000"/>
                    <a:lumOff val="25000"/>
                  </a:schemeClr>
                </a:solidFill>
                <a:latin typeface="Consolas" panose="020B0609020204030204" pitchFamily="49" charset="0"/>
                <a:cs typeface="Consolas" panose="020B0609020204030204" pitchFamily="49" charset="0"/>
              </a:rPr>
              <a:t>sub</a:t>
            </a:r>
            <a:r>
              <a:rPr lang="en-US" dirty="0">
                <a:solidFill>
                  <a:srgbClr val="C41230"/>
                </a:solidFill>
              </a:rPr>
              <a:t> </a:t>
            </a:r>
            <a:r>
              <a:rPr lang="en-US" dirty="0"/>
              <a:t>instruction: </a:t>
            </a:r>
          </a:p>
        </p:txBody>
      </p:sp>
      <p:sp>
        <p:nvSpPr>
          <p:cNvPr id="3" name="Content Placeholder 2">
            <a:extLst>
              <a:ext uri="{FF2B5EF4-FFF2-40B4-BE49-F238E27FC236}">
                <a16:creationId xmlns:a16="http://schemas.microsoft.com/office/drawing/2014/main" id="{1F48ACAD-B005-8202-6E66-7802EAA29317}"/>
              </a:ext>
            </a:extLst>
          </p:cNvPr>
          <p:cNvSpPr>
            <a:spLocks noGrp="1"/>
          </p:cNvSpPr>
          <p:nvPr>
            <p:ph idx="1"/>
          </p:nvPr>
        </p:nvSpPr>
        <p:spPr/>
        <p:txBody>
          <a:bodyPr>
            <a:normAutofit/>
          </a:bodyPr>
          <a:lstStyle/>
          <a:p>
            <a:pPr marL="0" indent="0">
              <a:buNone/>
            </a:pPr>
            <a:endParaRPr lang="en-US" dirty="0">
              <a:latin typeface="Consolas" panose="020B0609020204030204" pitchFamily="49" charset="0"/>
              <a:cs typeface="Consolas" panose="020B0609020204030204" pitchFamily="49" charset="0"/>
            </a:endParaRP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b="1" dirty="0">
                <a:latin typeface="Consolas" panose="020B0609020204030204" pitchFamily="49" charset="0"/>
                <a:cs typeface="Consolas" panose="020B0609020204030204" pitchFamily="49" charset="0"/>
              </a:rPr>
              <a:t>sub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rax</a:t>
            </a:r>
            <a:endParaRPr lang="en-US" dirty="0">
              <a:latin typeface="Consolas" panose="020B0609020204030204" pitchFamily="49" charset="0"/>
              <a:cs typeface="Consolas" panose="020B0609020204030204" pitchFamily="49" charset="0"/>
            </a:endParaRP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a</a:t>
            </a:r>
            <a:r>
              <a:rPr lang="en-US" dirty="0">
                <a:cs typeface="Consolas" panose="020B0609020204030204" pitchFamily="49" charset="0"/>
              </a:rPr>
              <a:t> in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a:t>
            </a:r>
          </a:p>
          <a:p>
            <a:pPr marL="0" indent="0">
              <a:buNone/>
            </a:pPr>
            <a:r>
              <a:rPr lang="en-US" dirty="0">
                <a:latin typeface="Consolas" panose="020B0609020204030204" pitchFamily="49" charset="0"/>
                <a:cs typeface="Consolas" panose="020B0609020204030204" pitchFamily="49" charset="0"/>
              </a:rPr>
              <a:t>b</a:t>
            </a:r>
            <a:r>
              <a:rPr lang="en-US" dirty="0">
                <a:cs typeface="Consolas" panose="020B0609020204030204" pitchFamily="49" charset="0"/>
              </a:rPr>
              <a:t> in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rax</a:t>
            </a:r>
            <a:endParaRPr lang="en-US" dirty="0">
              <a:latin typeface="Consolas" panose="020B0609020204030204" pitchFamily="49" charset="0"/>
              <a:cs typeface="Consolas" panose="020B0609020204030204" pitchFamily="49" charset="0"/>
            </a:endParaRPr>
          </a:p>
        </p:txBody>
      </p:sp>
      <p:sp>
        <p:nvSpPr>
          <p:cNvPr id="8" name="Rectangle 7">
            <a:extLst>
              <a:ext uri="{FF2B5EF4-FFF2-40B4-BE49-F238E27FC236}">
                <a16:creationId xmlns:a16="http://schemas.microsoft.com/office/drawing/2014/main" id="{E542FE1C-DD1A-88FE-73AF-AC4EDF9F089D}"/>
              </a:ext>
            </a:extLst>
          </p:cNvPr>
          <p:cNvSpPr/>
          <p:nvPr/>
        </p:nvSpPr>
        <p:spPr>
          <a:xfrm>
            <a:off x="6096000" y="2633456"/>
            <a:ext cx="5599248" cy="360534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TextBox 9">
            <a:extLst>
              <a:ext uri="{FF2B5EF4-FFF2-40B4-BE49-F238E27FC236}">
                <a16:creationId xmlns:a16="http://schemas.microsoft.com/office/drawing/2014/main" id="{054A74C6-5A5B-4FA0-5D66-5FD4B902AAE9}"/>
              </a:ext>
            </a:extLst>
          </p:cNvPr>
          <p:cNvSpPr txBox="1"/>
          <p:nvPr/>
        </p:nvSpPr>
        <p:spPr>
          <a:xfrm>
            <a:off x="6154945" y="2834355"/>
            <a:ext cx="2599879" cy="400110"/>
          </a:xfrm>
          <a:prstGeom prst="rect">
            <a:avLst/>
          </a:prstGeom>
          <a:noFill/>
        </p:spPr>
        <p:txBody>
          <a:bodyPr wrap="none" rtlCol="0">
            <a:spAutoFit/>
          </a:bodyPr>
          <a:lstStyle/>
          <a:p>
            <a:r>
              <a:rPr lang="en-US" sz="2000" dirty="0"/>
              <a:t>Program Counter (PC)</a:t>
            </a:r>
          </a:p>
        </p:txBody>
      </p:sp>
      <p:sp>
        <p:nvSpPr>
          <p:cNvPr id="11" name="TextBox 10">
            <a:extLst>
              <a:ext uri="{FF2B5EF4-FFF2-40B4-BE49-F238E27FC236}">
                <a16:creationId xmlns:a16="http://schemas.microsoft.com/office/drawing/2014/main" id="{78C386A9-42B3-7970-7E55-A4503AC038E1}"/>
              </a:ext>
            </a:extLst>
          </p:cNvPr>
          <p:cNvSpPr txBox="1"/>
          <p:nvPr/>
        </p:nvSpPr>
        <p:spPr>
          <a:xfrm>
            <a:off x="6154945" y="4029536"/>
            <a:ext cx="2485694" cy="400110"/>
          </a:xfrm>
          <a:prstGeom prst="rect">
            <a:avLst/>
          </a:prstGeom>
          <a:noFill/>
        </p:spPr>
        <p:txBody>
          <a:bodyPr wrap="square" rtlCol="0">
            <a:spAutoFit/>
          </a:bodyPr>
          <a:lstStyle/>
          <a:p>
            <a:r>
              <a:rPr lang="en-US" sz="2000" dirty="0"/>
              <a:t>Condition Codes</a:t>
            </a:r>
          </a:p>
        </p:txBody>
      </p:sp>
      <p:sp>
        <p:nvSpPr>
          <p:cNvPr id="12" name="TextBox 11">
            <a:extLst>
              <a:ext uri="{FF2B5EF4-FFF2-40B4-BE49-F238E27FC236}">
                <a16:creationId xmlns:a16="http://schemas.microsoft.com/office/drawing/2014/main" id="{DD292015-63E4-4FB1-332C-3FCE937D5193}"/>
              </a:ext>
            </a:extLst>
          </p:cNvPr>
          <p:cNvSpPr txBox="1"/>
          <p:nvPr/>
        </p:nvSpPr>
        <p:spPr>
          <a:xfrm>
            <a:off x="8928456" y="2860254"/>
            <a:ext cx="2566152" cy="707886"/>
          </a:xfrm>
          <a:prstGeom prst="rect">
            <a:avLst/>
          </a:prstGeom>
          <a:noFill/>
        </p:spPr>
        <p:txBody>
          <a:bodyPr wrap="none" rtlCol="0">
            <a:spAutoFit/>
          </a:bodyPr>
          <a:lstStyle/>
          <a:p>
            <a:pPr algn="ctr"/>
            <a:r>
              <a:rPr lang="en-US" sz="2000" dirty="0"/>
              <a:t>16 “General purpose”</a:t>
            </a:r>
            <a:br>
              <a:rPr lang="en-US" sz="2000" dirty="0"/>
            </a:br>
            <a:r>
              <a:rPr lang="en-US" sz="2000" dirty="0"/>
              <a:t>Registers</a:t>
            </a:r>
          </a:p>
        </p:txBody>
      </p:sp>
      <p:graphicFrame>
        <p:nvGraphicFramePr>
          <p:cNvPr id="13" name="Table 12">
            <a:extLst>
              <a:ext uri="{FF2B5EF4-FFF2-40B4-BE49-F238E27FC236}">
                <a16:creationId xmlns:a16="http://schemas.microsoft.com/office/drawing/2014/main" id="{F49FFE6A-2BA6-5776-5688-1EC05372A07E}"/>
              </a:ext>
            </a:extLst>
          </p:cNvPr>
          <p:cNvGraphicFramePr>
            <a:graphicFrameLocks noGrp="1"/>
          </p:cNvGraphicFramePr>
          <p:nvPr>
            <p:extLst>
              <p:ext uri="{D42A27DB-BD31-4B8C-83A1-F6EECF244321}">
                <p14:modId xmlns:p14="http://schemas.microsoft.com/office/powerpoint/2010/main" val="3858092590"/>
              </p:ext>
            </p:extLst>
          </p:nvPr>
        </p:nvGraphicFramePr>
        <p:xfrm>
          <a:off x="8930803" y="3644395"/>
          <a:ext cx="2390413" cy="2286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1164254057"/>
                    </a:ext>
                  </a:extLst>
                </a:gridCol>
                <a:gridCol w="1515754">
                  <a:extLst>
                    <a:ext uri="{9D8B030D-6E8A-4147-A177-3AD203B41FA5}">
                      <a16:colId xmlns:a16="http://schemas.microsoft.com/office/drawing/2014/main" val="3804685283"/>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rsp</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cs typeface="Consolas" panose="020B0609020204030204" pitchFamily="49" charset="0"/>
                        </a:rPr>
                        <a:t>0xff80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698856"/>
                  </a:ext>
                </a:extLst>
              </a:tr>
              <a:tr h="25733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rsi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332714"/>
                  </a:ext>
                </a:extLst>
              </a:tr>
              <a:tr h="27257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rdi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8402794"/>
                  </a:ext>
                </a:extLst>
              </a:tr>
              <a:tr h="16081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rax</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2739802"/>
                  </a:ext>
                </a:extLst>
              </a:tr>
              <a:tr h="160815">
                <a:tc>
                  <a:txBody>
                    <a:bodyPr/>
                    <a:lstStyle/>
                    <a:p>
                      <a:r>
                        <a:rPr lang="en-US" sz="1900" b="0" dirty="0">
                          <a:latin typeface="Source Code Pro" panose="020B0509030403020204" pitchFamily="49" charset="77"/>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743526"/>
                  </a:ext>
                </a:extLst>
              </a:tr>
              <a:tr h="160815">
                <a:tc>
                  <a:txBody>
                    <a:bodyPr/>
                    <a:lstStyle/>
                    <a:p>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6152341"/>
                  </a:ext>
                </a:extLst>
              </a:tr>
            </a:tbl>
          </a:graphicData>
        </a:graphic>
      </p:graphicFrame>
      <p:graphicFrame>
        <p:nvGraphicFramePr>
          <p:cNvPr id="14" name="Table 13">
            <a:extLst>
              <a:ext uri="{FF2B5EF4-FFF2-40B4-BE49-F238E27FC236}">
                <a16:creationId xmlns:a16="http://schemas.microsoft.com/office/drawing/2014/main" id="{1826E034-D389-3094-E0B7-C7F7E944A990}"/>
              </a:ext>
            </a:extLst>
          </p:cNvPr>
          <p:cNvGraphicFramePr>
            <a:graphicFrameLocks noGrp="1"/>
          </p:cNvGraphicFramePr>
          <p:nvPr>
            <p:extLst>
              <p:ext uri="{D42A27DB-BD31-4B8C-83A1-F6EECF244321}">
                <p14:modId xmlns:p14="http://schemas.microsoft.com/office/powerpoint/2010/main" val="3666773108"/>
              </p:ext>
            </p:extLst>
          </p:nvPr>
        </p:nvGraphicFramePr>
        <p:xfrm>
          <a:off x="6269271" y="3263395"/>
          <a:ext cx="2390413" cy="381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2653708947"/>
                    </a:ext>
                  </a:extLst>
                </a:gridCol>
                <a:gridCol w="1515754">
                  <a:extLst>
                    <a:ext uri="{9D8B030D-6E8A-4147-A177-3AD203B41FA5}">
                      <a16:colId xmlns:a16="http://schemas.microsoft.com/office/drawing/2014/main" val="487291675"/>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rpi</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rPr>
                        <a:t>0x00f0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9739890"/>
                  </a:ext>
                </a:extLst>
              </a:tr>
            </a:tbl>
          </a:graphicData>
        </a:graphic>
      </p:graphicFrame>
      <p:graphicFrame>
        <p:nvGraphicFramePr>
          <p:cNvPr id="15" name="Table 14">
            <a:extLst>
              <a:ext uri="{FF2B5EF4-FFF2-40B4-BE49-F238E27FC236}">
                <a16:creationId xmlns:a16="http://schemas.microsoft.com/office/drawing/2014/main" id="{B9EEC8C2-A79F-BBF1-B57B-A9B2A5BD91C7}"/>
              </a:ext>
            </a:extLst>
          </p:cNvPr>
          <p:cNvGraphicFramePr>
            <a:graphicFrameLocks noGrp="1"/>
          </p:cNvGraphicFramePr>
          <p:nvPr>
            <p:extLst>
              <p:ext uri="{D42A27DB-BD31-4B8C-83A1-F6EECF244321}">
                <p14:modId xmlns:p14="http://schemas.microsoft.com/office/powerpoint/2010/main" val="730726868"/>
              </p:ext>
            </p:extLst>
          </p:nvPr>
        </p:nvGraphicFramePr>
        <p:xfrm>
          <a:off x="6318196" y="4481045"/>
          <a:ext cx="1605698" cy="1524000"/>
        </p:xfrm>
        <a:graphic>
          <a:graphicData uri="http://schemas.openxmlformats.org/drawingml/2006/table">
            <a:tbl>
              <a:tblPr firstRow="1" bandRow="1">
                <a:tableStyleId>{5C22544A-7EE6-4342-B048-85BDC9FD1C3A}</a:tableStyleId>
              </a:tblPr>
              <a:tblGrid>
                <a:gridCol w="794206">
                  <a:extLst>
                    <a:ext uri="{9D8B030D-6E8A-4147-A177-3AD203B41FA5}">
                      <a16:colId xmlns:a16="http://schemas.microsoft.com/office/drawing/2014/main" val="442527272"/>
                    </a:ext>
                  </a:extLst>
                </a:gridCol>
                <a:gridCol w="811492">
                  <a:extLst>
                    <a:ext uri="{9D8B030D-6E8A-4147-A177-3AD203B41FA5}">
                      <a16:colId xmlns:a16="http://schemas.microsoft.com/office/drawing/2014/main" val="3649816996"/>
                    </a:ext>
                  </a:extLst>
                </a:gridCol>
              </a:tblGrid>
              <a:tr h="229395">
                <a:tc>
                  <a:txBody>
                    <a:bodyPr/>
                    <a:lstStyle/>
                    <a:p>
                      <a:r>
                        <a:rPr lang="en-US" sz="1900" b="0" dirty="0">
                          <a:solidFill>
                            <a:schemeClr val="tx1"/>
                          </a:solidFill>
                          <a:latin typeface="Source Code Pro" panose="020B0509030403020204" pitchFamily="49" charset="77"/>
                        </a:rPr>
                        <a:t>ZF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4091879"/>
                  </a:ext>
                </a:extLst>
              </a:tr>
              <a:tr h="229395">
                <a:tc>
                  <a:txBody>
                    <a:bodyPr/>
                    <a:lstStyle/>
                    <a:p>
                      <a:r>
                        <a:rPr lang="en-US" sz="1900" b="0" dirty="0">
                          <a:solidFill>
                            <a:schemeClr val="tx1"/>
                          </a:solidFill>
                          <a:latin typeface="Source Code Pro" panose="020B0509030403020204" pitchFamily="49" charset="77"/>
                        </a:rPr>
                        <a:t>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5917"/>
                  </a:ext>
                </a:extLst>
              </a:tr>
              <a:tr h="229395">
                <a:tc>
                  <a:txBody>
                    <a:bodyPr/>
                    <a:lstStyle/>
                    <a:p>
                      <a:r>
                        <a:rPr lang="en-US" sz="1900" b="0" dirty="0">
                          <a:solidFill>
                            <a:schemeClr val="tx1"/>
                          </a:solidFill>
                          <a:latin typeface="Source Code Pro" panose="020B0509030403020204" pitchFamily="49" charset="77"/>
                        </a:rPr>
                        <a:t>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095360"/>
                  </a:ext>
                </a:extLst>
              </a:tr>
              <a:tr h="229395">
                <a:tc>
                  <a:txBody>
                    <a:bodyPr/>
                    <a:lstStyle/>
                    <a:p>
                      <a:r>
                        <a:rPr lang="en-US" sz="1900" b="0" dirty="0">
                          <a:solidFill>
                            <a:schemeClr val="tx1"/>
                          </a:solidFill>
                          <a:latin typeface="Source Code Pro" panose="020B0509030403020204" pitchFamily="49" charset="77"/>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426470"/>
                  </a:ext>
                </a:extLst>
              </a:tr>
            </a:tbl>
          </a:graphicData>
        </a:graphic>
      </p:graphicFrame>
      <p:sp>
        <p:nvSpPr>
          <p:cNvPr id="16" name="TextBox 15">
            <a:extLst>
              <a:ext uri="{FF2B5EF4-FFF2-40B4-BE49-F238E27FC236}">
                <a16:creationId xmlns:a16="http://schemas.microsoft.com/office/drawing/2014/main" id="{1C88841C-247E-28C6-D386-A6BC37E7044C}"/>
              </a:ext>
            </a:extLst>
          </p:cNvPr>
          <p:cNvSpPr txBox="1"/>
          <p:nvPr/>
        </p:nvSpPr>
        <p:spPr>
          <a:xfrm>
            <a:off x="8111859" y="1910607"/>
            <a:ext cx="1215397" cy="707886"/>
          </a:xfrm>
          <a:prstGeom prst="rect">
            <a:avLst/>
          </a:prstGeom>
          <a:noFill/>
        </p:spPr>
        <p:txBody>
          <a:bodyPr wrap="none" rtlCol="0">
            <a:spAutoFit/>
          </a:bodyPr>
          <a:lstStyle/>
          <a:p>
            <a:r>
              <a:rPr lang="en-US" sz="4000" b="1" dirty="0"/>
              <a:t>CPU</a:t>
            </a:r>
          </a:p>
        </p:txBody>
      </p:sp>
      <p:sp>
        <p:nvSpPr>
          <p:cNvPr id="17" name="Slide Number Placeholder 16">
            <a:extLst>
              <a:ext uri="{FF2B5EF4-FFF2-40B4-BE49-F238E27FC236}">
                <a16:creationId xmlns:a16="http://schemas.microsoft.com/office/drawing/2014/main" id="{47A04EA9-016F-306E-9F3C-5293C9ED3DD4}"/>
              </a:ext>
            </a:extLst>
          </p:cNvPr>
          <p:cNvSpPr>
            <a:spLocks noGrp="1"/>
          </p:cNvSpPr>
          <p:nvPr>
            <p:ph type="sldNum" sz="quarter" idx="12"/>
          </p:nvPr>
        </p:nvSpPr>
        <p:spPr/>
        <p:txBody>
          <a:bodyPr/>
          <a:lstStyle/>
          <a:p>
            <a:fld id="{8908FB5B-1F60-994B-8E33-8E782B4CF041}" type="slidenum">
              <a:rPr lang="en-US" smtClean="0"/>
              <a:t>31</a:t>
            </a:fld>
            <a:endParaRPr lang="en-US"/>
          </a:p>
        </p:txBody>
      </p:sp>
    </p:spTree>
    <p:extLst>
      <p:ext uri="{BB962C8B-B14F-4D97-AF65-F5344CB8AC3E}">
        <p14:creationId xmlns:p14="http://schemas.microsoft.com/office/powerpoint/2010/main" val="1338920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9D218-6392-91E0-8904-CF68A98D56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A7583-816E-D735-CF4C-6B43EADCA729}"/>
              </a:ext>
            </a:extLst>
          </p:cNvPr>
          <p:cNvSpPr>
            <a:spLocks noGrp="1"/>
          </p:cNvSpPr>
          <p:nvPr>
            <p:ph type="title"/>
          </p:nvPr>
        </p:nvSpPr>
        <p:spPr/>
        <p:txBody>
          <a:bodyPr/>
          <a:lstStyle/>
          <a:p>
            <a:r>
              <a:rPr lang="en-US" dirty="0"/>
              <a:t>After </a:t>
            </a:r>
            <a:r>
              <a:rPr lang="en-US" dirty="0">
                <a:solidFill>
                  <a:schemeClr val="tx2">
                    <a:lumMod val="75000"/>
                    <a:lumOff val="25000"/>
                  </a:schemeClr>
                </a:solidFill>
                <a:latin typeface="Consolas" panose="020B0609020204030204" pitchFamily="49" charset="0"/>
                <a:cs typeface="Consolas" panose="020B0609020204030204" pitchFamily="49" charset="0"/>
              </a:rPr>
              <a:t>sub</a:t>
            </a:r>
            <a:r>
              <a:rPr lang="en-US" dirty="0"/>
              <a:t> instruction: </a:t>
            </a:r>
          </a:p>
        </p:txBody>
      </p:sp>
      <p:sp>
        <p:nvSpPr>
          <p:cNvPr id="3" name="Content Placeholder 2">
            <a:extLst>
              <a:ext uri="{FF2B5EF4-FFF2-40B4-BE49-F238E27FC236}">
                <a16:creationId xmlns:a16="http://schemas.microsoft.com/office/drawing/2014/main" id="{2D04A3D7-FC39-7360-E5E8-9D02402B5D77}"/>
              </a:ext>
            </a:extLst>
          </p:cNvPr>
          <p:cNvSpPr>
            <a:spLocks noGrp="1"/>
          </p:cNvSpPr>
          <p:nvPr>
            <p:ph idx="1"/>
          </p:nvPr>
        </p:nvSpPr>
        <p:spPr/>
        <p:txBody>
          <a:bodyPr/>
          <a:lstStyle/>
          <a:p>
            <a:pPr marL="0" indent="0">
              <a:buNone/>
            </a:pPr>
            <a:endParaRPr lang="en-US" dirty="0">
              <a:latin typeface="Consolas" panose="020B0609020204030204" pitchFamily="49" charset="0"/>
              <a:cs typeface="Consolas" panose="020B0609020204030204" pitchFamily="49" charset="0"/>
            </a:endParaRP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b="1" dirty="0">
                <a:latin typeface="Consolas" panose="020B0609020204030204" pitchFamily="49" charset="0"/>
                <a:cs typeface="Consolas" panose="020B0609020204030204" pitchFamily="49" charset="0"/>
              </a:rPr>
              <a:t>sub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rax</a:t>
            </a:r>
            <a:endParaRPr lang="en-US" dirty="0">
              <a:latin typeface="Consolas" panose="020B0609020204030204" pitchFamily="49" charset="0"/>
              <a:cs typeface="Consolas" panose="020B0609020204030204" pitchFamily="49" charset="0"/>
            </a:endParaRP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a</a:t>
            </a:r>
            <a:r>
              <a:rPr lang="en-US" dirty="0">
                <a:cs typeface="Consolas" panose="020B0609020204030204" pitchFamily="49" charset="0"/>
              </a:rPr>
              <a:t> in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rsi</a:t>
            </a:r>
            <a:r>
              <a:rPr lang="en-US" dirty="0">
                <a:cs typeface="Consolas" panose="020B0609020204030204" pitchFamily="49" charset="0"/>
              </a:rPr>
              <a:t>,</a:t>
            </a:r>
            <a:r>
              <a:rPr lang="en-US" dirty="0">
                <a:latin typeface="Consolas" panose="020B0609020204030204" pitchFamily="49" charset="0"/>
                <a:cs typeface="Consolas" panose="020B0609020204030204" pitchFamily="49" charset="0"/>
              </a:rPr>
              <a:t> b</a:t>
            </a:r>
            <a:r>
              <a:rPr lang="en-US" dirty="0">
                <a:cs typeface="Consolas" panose="020B0609020204030204" pitchFamily="49" charset="0"/>
              </a:rPr>
              <a:t> in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rax</a:t>
            </a:r>
            <a:endParaRPr lang="en-US" dirty="0">
              <a:latin typeface="Consolas" panose="020B0609020204030204" pitchFamily="49" charset="0"/>
              <a:cs typeface="Consolas" panose="020B0609020204030204" pitchFamily="49" charset="0"/>
            </a:endParaRPr>
          </a:p>
          <a:p>
            <a:pPr marL="0" indent="0">
              <a:buNone/>
            </a:pPr>
            <a:r>
              <a:rPr lang="en-US" dirty="0">
                <a:cs typeface="Consolas" panose="020B0609020204030204" pitchFamily="49" charset="0"/>
              </a:rPr>
              <a:t>compute </a:t>
            </a:r>
            <a:r>
              <a:rPr lang="en-US" dirty="0">
                <a:latin typeface="Consolas" panose="020B0609020204030204" pitchFamily="49" charset="0"/>
                <a:cs typeface="Consolas" panose="020B0609020204030204" pitchFamily="49" charset="0"/>
              </a:rPr>
              <a:t>b-a </a:t>
            </a:r>
            <a:r>
              <a:rPr lang="en-US" dirty="0">
                <a:cs typeface="Consolas" panose="020B0609020204030204" pitchFamily="49" charset="0"/>
              </a:rPr>
              <a:t>and store </a:t>
            </a:r>
          </a:p>
          <a:p>
            <a:pPr marL="0" indent="0">
              <a:buNone/>
            </a:pPr>
            <a:r>
              <a:rPr lang="en-US" dirty="0">
                <a:cs typeface="Consolas" panose="020B0609020204030204" pitchFamily="49" charset="0"/>
              </a:rPr>
              <a:t>in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rax</a:t>
            </a:r>
            <a:endParaRPr lang="en-US" dirty="0">
              <a:latin typeface="Consolas" panose="020B0609020204030204" pitchFamily="49" charset="0"/>
              <a:cs typeface="Consolas" panose="020B0609020204030204" pitchFamily="49" charset="0"/>
            </a:endParaRPr>
          </a:p>
          <a:p>
            <a:pPr marL="0" indent="0">
              <a:buNone/>
            </a:pPr>
            <a:endParaRPr lang="en-US" dirty="0">
              <a:latin typeface="Consolas" panose="020B0609020204030204" pitchFamily="49" charset="0"/>
              <a:cs typeface="Consolas" panose="020B0609020204030204" pitchFamily="49" charset="0"/>
            </a:endParaRPr>
          </a:p>
        </p:txBody>
      </p:sp>
      <p:sp>
        <p:nvSpPr>
          <p:cNvPr id="8" name="Rectangle 7">
            <a:extLst>
              <a:ext uri="{FF2B5EF4-FFF2-40B4-BE49-F238E27FC236}">
                <a16:creationId xmlns:a16="http://schemas.microsoft.com/office/drawing/2014/main" id="{AE976A03-11A4-4B96-6272-5D72C1850D84}"/>
              </a:ext>
            </a:extLst>
          </p:cNvPr>
          <p:cNvSpPr/>
          <p:nvPr/>
        </p:nvSpPr>
        <p:spPr>
          <a:xfrm>
            <a:off x="6096000" y="2633456"/>
            <a:ext cx="5599248" cy="360534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TextBox 9">
            <a:extLst>
              <a:ext uri="{FF2B5EF4-FFF2-40B4-BE49-F238E27FC236}">
                <a16:creationId xmlns:a16="http://schemas.microsoft.com/office/drawing/2014/main" id="{7BC8BE7E-87DD-D67E-C902-A07895421CCD}"/>
              </a:ext>
            </a:extLst>
          </p:cNvPr>
          <p:cNvSpPr txBox="1"/>
          <p:nvPr/>
        </p:nvSpPr>
        <p:spPr>
          <a:xfrm>
            <a:off x="6154945" y="2834355"/>
            <a:ext cx="2599879" cy="400110"/>
          </a:xfrm>
          <a:prstGeom prst="rect">
            <a:avLst/>
          </a:prstGeom>
          <a:noFill/>
        </p:spPr>
        <p:txBody>
          <a:bodyPr wrap="none" rtlCol="0">
            <a:spAutoFit/>
          </a:bodyPr>
          <a:lstStyle/>
          <a:p>
            <a:r>
              <a:rPr lang="en-US" sz="2000" dirty="0"/>
              <a:t>Program Counter (PC)</a:t>
            </a:r>
          </a:p>
        </p:txBody>
      </p:sp>
      <p:sp>
        <p:nvSpPr>
          <p:cNvPr id="11" name="TextBox 10">
            <a:extLst>
              <a:ext uri="{FF2B5EF4-FFF2-40B4-BE49-F238E27FC236}">
                <a16:creationId xmlns:a16="http://schemas.microsoft.com/office/drawing/2014/main" id="{27102040-F1B9-5E92-80ED-FE571DFFD9C7}"/>
              </a:ext>
            </a:extLst>
          </p:cNvPr>
          <p:cNvSpPr txBox="1"/>
          <p:nvPr/>
        </p:nvSpPr>
        <p:spPr>
          <a:xfrm>
            <a:off x="6154945" y="4029536"/>
            <a:ext cx="2485694" cy="400110"/>
          </a:xfrm>
          <a:prstGeom prst="rect">
            <a:avLst/>
          </a:prstGeom>
          <a:noFill/>
        </p:spPr>
        <p:txBody>
          <a:bodyPr wrap="square" rtlCol="0">
            <a:spAutoFit/>
          </a:bodyPr>
          <a:lstStyle/>
          <a:p>
            <a:r>
              <a:rPr lang="en-US" sz="2000" dirty="0"/>
              <a:t>Condition Codes</a:t>
            </a:r>
          </a:p>
        </p:txBody>
      </p:sp>
      <p:sp>
        <p:nvSpPr>
          <p:cNvPr id="12" name="TextBox 11">
            <a:extLst>
              <a:ext uri="{FF2B5EF4-FFF2-40B4-BE49-F238E27FC236}">
                <a16:creationId xmlns:a16="http://schemas.microsoft.com/office/drawing/2014/main" id="{D40FDADE-66F7-B488-B0AB-AC24ADD797A0}"/>
              </a:ext>
            </a:extLst>
          </p:cNvPr>
          <p:cNvSpPr txBox="1"/>
          <p:nvPr/>
        </p:nvSpPr>
        <p:spPr>
          <a:xfrm>
            <a:off x="8928456" y="2860254"/>
            <a:ext cx="2566152" cy="707886"/>
          </a:xfrm>
          <a:prstGeom prst="rect">
            <a:avLst/>
          </a:prstGeom>
          <a:noFill/>
        </p:spPr>
        <p:txBody>
          <a:bodyPr wrap="none" rtlCol="0">
            <a:spAutoFit/>
          </a:bodyPr>
          <a:lstStyle/>
          <a:p>
            <a:pPr algn="ctr"/>
            <a:r>
              <a:rPr lang="en-US" sz="2000" dirty="0"/>
              <a:t>16 “General purpose”</a:t>
            </a:r>
            <a:br>
              <a:rPr lang="en-US" sz="2000" dirty="0"/>
            </a:br>
            <a:r>
              <a:rPr lang="en-US" sz="2000" dirty="0"/>
              <a:t>Registers</a:t>
            </a:r>
          </a:p>
        </p:txBody>
      </p:sp>
      <p:graphicFrame>
        <p:nvGraphicFramePr>
          <p:cNvPr id="13" name="Table 12">
            <a:extLst>
              <a:ext uri="{FF2B5EF4-FFF2-40B4-BE49-F238E27FC236}">
                <a16:creationId xmlns:a16="http://schemas.microsoft.com/office/drawing/2014/main" id="{453B78DA-973F-5FED-3956-5ED2D7E31EE4}"/>
              </a:ext>
            </a:extLst>
          </p:cNvPr>
          <p:cNvGraphicFramePr>
            <a:graphicFrameLocks noGrp="1"/>
          </p:cNvGraphicFramePr>
          <p:nvPr>
            <p:extLst>
              <p:ext uri="{D42A27DB-BD31-4B8C-83A1-F6EECF244321}">
                <p14:modId xmlns:p14="http://schemas.microsoft.com/office/powerpoint/2010/main" val="940760962"/>
              </p:ext>
            </p:extLst>
          </p:nvPr>
        </p:nvGraphicFramePr>
        <p:xfrm>
          <a:off x="8930803" y="3644395"/>
          <a:ext cx="2390413" cy="2286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1164254057"/>
                    </a:ext>
                  </a:extLst>
                </a:gridCol>
                <a:gridCol w="1515754">
                  <a:extLst>
                    <a:ext uri="{9D8B030D-6E8A-4147-A177-3AD203B41FA5}">
                      <a16:colId xmlns:a16="http://schemas.microsoft.com/office/drawing/2014/main" val="3804685283"/>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rsp</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cs typeface="Consolas" panose="020B0609020204030204" pitchFamily="49" charset="0"/>
                        </a:rPr>
                        <a:t>0xff80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698856"/>
                  </a:ext>
                </a:extLst>
              </a:tr>
              <a:tr h="25733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rsi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332714"/>
                  </a:ext>
                </a:extLst>
              </a:tr>
              <a:tr h="27257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rdi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8402794"/>
                  </a:ext>
                </a:extLst>
              </a:tr>
              <a:tr h="160815">
                <a:tc>
                  <a:txBody>
                    <a:bodyPr/>
                    <a:lstStyle/>
                    <a:p>
                      <a:r>
                        <a:rPr lang="en-US" sz="1900" b="1" dirty="0">
                          <a:latin typeface="Source Code Pro" panose="020B0509030403020204" pitchFamily="49" charset="77"/>
                        </a:rPr>
                        <a:t>%</a:t>
                      </a:r>
                      <a:r>
                        <a:rPr lang="en-US" sz="1900" b="1" dirty="0" err="1">
                          <a:latin typeface="Source Code Pro" panose="020B0509030403020204" pitchFamily="49" charset="77"/>
                        </a:rPr>
                        <a:t>rax</a:t>
                      </a:r>
                      <a:endParaRPr lang="en-US" sz="1900" b="1"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b="1" dirty="0">
                          <a:latin typeface="Source Code Pro" panose="020B0509030403020204" pitchFamily="49" charset="77"/>
                          <a:cs typeface="Consolas" panose="020B0609020204030204" pitchFamily="49" charset="0"/>
                        </a:rPr>
                        <a:t>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2739802"/>
                  </a:ext>
                </a:extLst>
              </a:tr>
              <a:tr h="160815">
                <a:tc>
                  <a:txBody>
                    <a:bodyPr/>
                    <a:lstStyle/>
                    <a:p>
                      <a:r>
                        <a:rPr lang="en-US" sz="1900" b="0" dirty="0">
                          <a:latin typeface="Source Code Pro" panose="020B0509030403020204" pitchFamily="49" charset="77"/>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743526"/>
                  </a:ext>
                </a:extLst>
              </a:tr>
              <a:tr h="160815">
                <a:tc>
                  <a:txBody>
                    <a:bodyPr/>
                    <a:lstStyle/>
                    <a:p>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6152341"/>
                  </a:ext>
                </a:extLst>
              </a:tr>
            </a:tbl>
          </a:graphicData>
        </a:graphic>
      </p:graphicFrame>
      <p:graphicFrame>
        <p:nvGraphicFramePr>
          <p:cNvPr id="14" name="Table 13">
            <a:extLst>
              <a:ext uri="{FF2B5EF4-FFF2-40B4-BE49-F238E27FC236}">
                <a16:creationId xmlns:a16="http://schemas.microsoft.com/office/drawing/2014/main" id="{6BD41EDB-20B9-1333-6FE6-4351A406948A}"/>
              </a:ext>
            </a:extLst>
          </p:cNvPr>
          <p:cNvGraphicFramePr>
            <a:graphicFrameLocks noGrp="1"/>
          </p:cNvGraphicFramePr>
          <p:nvPr>
            <p:extLst>
              <p:ext uri="{D42A27DB-BD31-4B8C-83A1-F6EECF244321}">
                <p14:modId xmlns:p14="http://schemas.microsoft.com/office/powerpoint/2010/main" val="3408837008"/>
              </p:ext>
            </p:extLst>
          </p:nvPr>
        </p:nvGraphicFramePr>
        <p:xfrm>
          <a:off x="6269271" y="3263395"/>
          <a:ext cx="2390413" cy="381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2653708947"/>
                    </a:ext>
                  </a:extLst>
                </a:gridCol>
                <a:gridCol w="1515754">
                  <a:extLst>
                    <a:ext uri="{9D8B030D-6E8A-4147-A177-3AD203B41FA5}">
                      <a16:colId xmlns:a16="http://schemas.microsoft.com/office/drawing/2014/main" val="487291675"/>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rpi</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rPr>
                        <a:t>0x00f8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9739890"/>
                  </a:ext>
                </a:extLst>
              </a:tr>
            </a:tbl>
          </a:graphicData>
        </a:graphic>
      </p:graphicFrame>
      <p:graphicFrame>
        <p:nvGraphicFramePr>
          <p:cNvPr id="15" name="Table 14">
            <a:extLst>
              <a:ext uri="{FF2B5EF4-FFF2-40B4-BE49-F238E27FC236}">
                <a16:creationId xmlns:a16="http://schemas.microsoft.com/office/drawing/2014/main" id="{AD240AE8-BF41-3B13-A25F-C06B9AA6DF9C}"/>
              </a:ext>
            </a:extLst>
          </p:cNvPr>
          <p:cNvGraphicFramePr>
            <a:graphicFrameLocks noGrp="1"/>
          </p:cNvGraphicFramePr>
          <p:nvPr>
            <p:extLst>
              <p:ext uri="{D42A27DB-BD31-4B8C-83A1-F6EECF244321}">
                <p14:modId xmlns:p14="http://schemas.microsoft.com/office/powerpoint/2010/main" val="3791273931"/>
              </p:ext>
            </p:extLst>
          </p:nvPr>
        </p:nvGraphicFramePr>
        <p:xfrm>
          <a:off x="6318196" y="4481045"/>
          <a:ext cx="1605698" cy="1524000"/>
        </p:xfrm>
        <a:graphic>
          <a:graphicData uri="http://schemas.openxmlformats.org/drawingml/2006/table">
            <a:tbl>
              <a:tblPr firstRow="1" bandRow="1">
                <a:tableStyleId>{5C22544A-7EE6-4342-B048-85BDC9FD1C3A}</a:tableStyleId>
              </a:tblPr>
              <a:tblGrid>
                <a:gridCol w="794206">
                  <a:extLst>
                    <a:ext uri="{9D8B030D-6E8A-4147-A177-3AD203B41FA5}">
                      <a16:colId xmlns:a16="http://schemas.microsoft.com/office/drawing/2014/main" val="442527272"/>
                    </a:ext>
                  </a:extLst>
                </a:gridCol>
                <a:gridCol w="811492">
                  <a:extLst>
                    <a:ext uri="{9D8B030D-6E8A-4147-A177-3AD203B41FA5}">
                      <a16:colId xmlns:a16="http://schemas.microsoft.com/office/drawing/2014/main" val="3649816996"/>
                    </a:ext>
                  </a:extLst>
                </a:gridCol>
              </a:tblGrid>
              <a:tr h="229395">
                <a:tc>
                  <a:txBody>
                    <a:bodyPr/>
                    <a:lstStyle/>
                    <a:p>
                      <a:r>
                        <a:rPr lang="en-US" sz="1900" b="1" dirty="0">
                          <a:solidFill>
                            <a:schemeClr val="tx1"/>
                          </a:solidFill>
                          <a:latin typeface="Source Code Pro" panose="020B0509030403020204" pitchFamily="49" charset="77"/>
                        </a:rPr>
                        <a:t>ZF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4091879"/>
                  </a:ext>
                </a:extLst>
              </a:tr>
              <a:tr h="229395">
                <a:tc>
                  <a:txBody>
                    <a:bodyPr/>
                    <a:lstStyle/>
                    <a:p>
                      <a:r>
                        <a:rPr lang="en-US" sz="1900" b="0" dirty="0">
                          <a:solidFill>
                            <a:schemeClr val="tx1"/>
                          </a:solidFill>
                          <a:latin typeface="Source Code Pro" panose="020B0509030403020204" pitchFamily="49" charset="77"/>
                        </a:rPr>
                        <a:t>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5917"/>
                  </a:ext>
                </a:extLst>
              </a:tr>
              <a:tr h="229395">
                <a:tc>
                  <a:txBody>
                    <a:bodyPr/>
                    <a:lstStyle/>
                    <a:p>
                      <a:r>
                        <a:rPr lang="en-US" sz="1900" b="0" dirty="0">
                          <a:solidFill>
                            <a:schemeClr val="tx1"/>
                          </a:solidFill>
                          <a:latin typeface="Source Code Pro" panose="020B0509030403020204" pitchFamily="49" charset="77"/>
                        </a:rPr>
                        <a:t>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095360"/>
                  </a:ext>
                </a:extLst>
              </a:tr>
              <a:tr h="229395">
                <a:tc>
                  <a:txBody>
                    <a:bodyPr/>
                    <a:lstStyle/>
                    <a:p>
                      <a:r>
                        <a:rPr lang="en-US" sz="1900" b="0" dirty="0">
                          <a:solidFill>
                            <a:schemeClr val="tx1"/>
                          </a:solidFill>
                          <a:latin typeface="Source Code Pro" panose="020B0509030403020204" pitchFamily="49" charset="77"/>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426470"/>
                  </a:ext>
                </a:extLst>
              </a:tr>
            </a:tbl>
          </a:graphicData>
        </a:graphic>
      </p:graphicFrame>
      <p:sp>
        <p:nvSpPr>
          <p:cNvPr id="4" name="TextBox 3">
            <a:extLst>
              <a:ext uri="{FF2B5EF4-FFF2-40B4-BE49-F238E27FC236}">
                <a16:creationId xmlns:a16="http://schemas.microsoft.com/office/drawing/2014/main" id="{1BBA1255-E149-BA8F-59B7-EF5DCFC511D2}"/>
              </a:ext>
            </a:extLst>
          </p:cNvPr>
          <p:cNvSpPr txBox="1"/>
          <p:nvPr/>
        </p:nvSpPr>
        <p:spPr>
          <a:xfrm>
            <a:off x="8111859" y="1910607"/>
            <a:ext cx="1215397" cy="707886"/>
          </a:xfrm>
          <a:prstGeom prst="rect">
            <a:avLst/>
          </a:prstGeom>
          <a:noFill/>
        </p:spPr>
        <p:txBody>
          <a:bodyPr wrap="none" rtlCol="0">
            <a:spAutoFit/>
          </a:bodyPr>
          <a:lstStyle/>
          <a:p>
            <a:r>
              <a:rPr lang="en-US" sz="4000" b="1" dirty="0"/>
              <a:t>CPU</a:t>
            </a:r>
          </a:p>
        </p:txBody>
      </p:sp>
      <p:sp>
        <p:nvSpPr>
          <p:cNvPr id="5" name="Slide Number Placeholder 4">
            <a:extLst>
              <a:ext uri="{FF2B5EF4-FFF2-40B4-BE49-F238E27FC236}">
                <a16:creationId xmlns:a16="http://schemas.microsoft.com/office/drawing/2014/main" id="{A28258D5-C11D-AA18-7658-DA2EF9FEB293}"/>
              </a:ext>
            </a:extLst>
          </p:cNvPr>
          <p:cNvSpPr>
            <a:spLocks noGrp="1"/>
          </p:cNvSpPr>
          <p:nvPr>
            <p:ph type="sldNum" sz="quarter" idx="12"/>
          </p:nvPr>
        </p:nvSpPr>
        <p:spPr/>
        <p:txBody>
          <a:bodyPr/>
          <a:lstStyle/>
          <a:p>
            <a:fld id="{8908FB5B-1F60-994B-8E33-8E782B4CF041}" type="slidenum">
              <a:rPr lang="en-US" smtClean="0"/>
              <a:t>32</a:t>
            </a:fld>
            <a:endParaRPr lang="en-US"/>
          </a:p>
        </p:txBody>
      </p:sp>
    </p:spTree>
    <p:extLst>
      <p:ext uri="{BB962C8B-B14F-4D97-AF65-F5344CB8AC3E}">
        <p14:creationId xmlns:p14="http://schemas.microsoft.com/office/powerpoint/2010/main" val="2439057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F2F5-DD0D-28E2-E916-F2E68B0AE362}"/>
              </a:ext>
            </a:extLst>
          </p:cNvPr>
          <p:cNvSpPr>
            <a:spLocks noGrp="1"/>
          </p:cNvSpPr>
          <p:nvPr>
            <p:ph type="title"/>
          </p:nvPr>
        </p:nvSpPr>
        <p:spPr/>
        <p:txBody>
          <a:bodyPr/>
          <a:lstStyle/>
          <a:p>
            <a:r>
              <a:rPr lang="en-US" dirty="0" err="1">
                <a:solidFill>
                  <a:schemeClr val="tx2">
                    <a:lumMod val="75000"/>
                    <a:lumOff val="25000"/>
                  </a:schemeClr>
                </a:solidFill>
                <a:latin typeface="Consolas" panose="020B0609020204030204" pitchFamily="49" charset="0"/>
                <a:cs typeface="Consolas" panose="020B0609020204030204" pitchFamily="49" charset="0"/>
              </a:rPr>
              <a:t>cmp</a:t>
            </a:r>
            <a:r>
              <a:rPr lang="en-US" dirty="0"/>
              <a:t> instruction computes subtraction but </a:t>
            </a:r>
            <a:r>
              <a:rPr lang="en-US" dirty="0">
                <a:solidFill>
                  <a:srgbClr val="C00000"/>
                </a:solidFill>
              </a:rPr>
              <a:t>does not change second operand</a:t>
            </a:r>
            <a:r>
              <a:rPr lang="en-US" dirty="0"/>
              <a:t>.</a:t>
            </a:r>
          </a:p>
        </p:txBody>
      </p:sp>
      <p:sp>
        <p:nvSpPr>
          <p:cNvPr id="3" name="Content Placeholder 2">
            <a:extLst>
              <a:ext uri="{FF2B5EF4-FFF2-40B4-BE49-F238E27FC236}">
                <a16:creationId xmlns:a16="http://schemas.microsoft.com/office/drawing/2014/main" id="{480AB7C9-E2FA-D7AB-6F3B-E3232F50590A}"/>
              </a:ext>
            </a:extLst>
          </p:cNvPr>
          <p:cNvSpPr>
            <a:spLocks noGrp="1"/>
          </p:cNvSpPr>
          <p:nvPr>
            <p:ph idx="1"/>
          </p:nvPr>
        </p:nvSpPr>
        <p:spPr>
          <a:xfrm>
            <a:off x="838200" y="1825625"/>
            <a:ext cx="10515600" cy="4667250"/>
          </a:xfrm>
        </p:spPr>
        <p:txBody>
          <a:bodyPr>
            <a:normAutofit/>
          </a:bodyPr>
          <a:lstStyle/>
          <a:p>
            <a:pPr marL="0" indent="0">
              <a:buNone/>
            </a:pPr>
            <a:endParaRPr lang="en-US" b="1" dirty="0">
              <a:latin typeface="Consolas" panose="020B0609020204030204" pitchFamily="49" charset="0"/>
              <a:cs typeface="Consolas" panose="020B0609020204030204" pitchFamily="49" charset="0"/>
            </a:endParaRPr>
          </a:p>
          <a:p>
            <a:pPr marL="0" indent="0">
              <a:buNone/>
            </a:pPr>
            <a:endParaRPr lang="en-US" b="1" dirty="0">
              <a:latin typeface="Consolas" panose="020B0609020204030204" pitchFamily="49" charset="0"/>
              <a:cs typeface="Consolas" panose="020B0609020204030204" pitchFamily="49" charset="0"/>
            </a:endParaRPr>
          </a:p>
          <a:p>
            <a:pPr marL="0" indent="0">
              <a:buNone/>
            </a:pPr>
            <a:r>
              <a:rPr lang="en-US" b="1" dirty="0" err="1">
                <a:latin typeface="Consolas" panose="020B0609020204030204" pitchFamily="49" charset="0"/>
                <a:cs typeface="Consolas" panose="020B0609020204030204" pitchFamily="49" charset="0"/>
              </a:rPr>
              <a:t>cmp</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rax</a:t>
            </a:r>
            <a:endParaRPr lang="en-US" dirty="0">
              <a:latin typeface="Consolas" panose="020B0609020204030204" pitchFamily="49" charset="0"/>
              <a:cs typeface="Consolas" panose="020B0609020204030204" pitchFamily="49" charset="0"/>
            </a:endParaRP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a</a:t>
            </a:r>
            <a:r>
              <a:rPr lang="en-US" dirty="0">
                <a:cs typeface="Consolas" panose="020B0609020204030204" pitchFamily="49" charset="0"/>
              </a:rPr>
              <a:t> in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rsi</a:t>
            </a:r>
            <a:r>
              <a:rPr lang="en-US" dirty="0">
                <a:cs typeface="Consolas" panose="020B0609020204030204" pitchFamily="49" charset="0"/>
              </a:rPr>
              <a:t>,</a:t>
            </a:r>
            <a:r>
              <a:rPr lang="en-US" dirty="0">
                <a:latin typeface="Consolas" panose="020B0609020204030204" pitchFamily="49" charset="0"/>
                <a:cs typeface="Consolas" panose="020B0609020204030204" pitchFamily="49" charset="0"/>
              </a:rPr>
              <a:t> b</a:t>
            </a:r>
            <a:r>
              <a:rPr lang="en-US" dirty="0">
                <a:cs typeface="Consolas" panose="020B0609020204030204" pitchFamily="49" charset="0"/>
              </a:rPr>
              <a:t> in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rax</a:t>
            </a:r>
            <a:endParaRPr lang="en-US" dirty="0">
              <a:latin typeface="Consolas" panose="020B0609020204030204" pitchFamily="49" charset="0"/>
              <a:cs typeface="Consolas" panose="020B0609020204030204" pitchFamily="49" charset="0"/>
            </a:endParaRPr>
          </a:p>
          <a:p>
            <a:pPr marL="0" indent="0">
              <a:buNone/>
            </a:pPr>
            <a:r>
              <a:rPr lang="en-US" dirty="0">
                <a:cs typeface="Consolas" panose="020B0609020204030204" pitchFamily="49" charset="0"/>
              </a:rPr>
              <a:t>c</a:t>
            </a:r>
            <a:r>
              <a:rPr lang="en-US" sz="2800" dirty="0">
                <a:cs typeface="Consolas" panose="020B0609020204030204" pitchFamily="49" charset="0"/>
              </a:rPr>
              <a:t>omputes y-x (no store!)</a:t>
            </a:r>
            <a:endParaRPr lang="en-US" sz="2800" dirty="0"/>
          </a:p>
          <a:p>
            <a:pPr marL="0" indent="0">
              <a:buNone/>
            </a:pPr>
            <a:r>
              <a:rPr lang="en-US" sz="2800" dirty="0"/>
              <a:t>used  to compute </a:t>
            </a:r>
            <a:br>
              <a:rPr lang="en-US" sz="2800" dirty="0"/>
            </a:br>
            <a:r>
              <a:rPr lang="en-US" sz="2800" b="1" dirty="0">
                <a:latin typeface="Consolas" panose="020B0609020204030204" pitchFamily="49" charset="0"/>
                <a:cs typeface="Consolas" panose="020B0609020204030204" pitchFamily="49" charset="0"/>
              </a:rPr>
              <a:t>if ( a &lt; b ) { … }</a:t>
            </a:r>
          </a:p>
          <a:p>
            <a:pPr marL="0" indent="0">
              <a:buNone/>
            </a:pPr>
            <a:endParaRPr lang="en-US" dirty="0">
              <a:latin typeface="Consolas" panose="020B0609020204030204" pitchFamily="49" charset="0"/>
              <a:cs typeface="Consolas" panose="020B0609020204030204" pitchFamily="49" charset="0"/>
            </a:endParaRPr>
          </a:p>
        </p:txBody>
      </p:sp>
      <p:sp>
        <p:nvSpPr>
          <p:cNvPr id="4" name="Rectangle 3">
            <a:extLst>
              <a:ext uri="{FF2B5EF4-FFF2-40B4-BE49-F238E27FC236}">
                <a16:creationId xmlns:a16="http://schemas.microsoft.com/office/drawing/2014/main" id="{2FFA215D-D9BF-7752-B939-99089A8EAC12}"/>
              </a:ext>
            </a:extLst>
          </p:cNvPr>
          <p:cNvSpPr/>
          <p:nvPr/>
        </p:nvSpPr>
        <p:spPr>
          <a:xfrm>
            <a:off x="6096000" y="2633456"/>
            <a:ext cx="5599248" cy="360534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8109934F-C111-32F3-C17A-3EE6DE881F46}"/>
              </a:ext>
            </a:extLst>
          </p:cNvPr>
          <p:cNvSpPr txBox="1"/>
          <p:nvPr/>
        </p:nvSpPr>
        <p:spPr>
          <a:xfrm>
            <a:off x="6154945" y="2834355"/>
            <a:ext cx="2599879" cy="400110"/>
          </a:xfrm>
          <a:prstGeom prst="rect">
            <a:avLst/>
          </a:prstGeom>
          <a:noFill/>
        </p:spPr>
        <p:txBody>
          <a:bodyPr wrap="none" rtlCol="0">
            <a:spAutoFit/>
          </a:bodyPr>
          <a:lstStyle/>
          <a:p>
            <a:r>
              <a:rPr lang="en-US" sz="2000" dirty="0"/>
              <a:t>Program Counter (PC)</a:t>
            </a:r>
          </a:p>
        </p:txBody>
      </p:sp>
      <p:sp>
        <p:nvSpPr>
          <p:cNvPr id="6" name="TextBox 5">
            <a:extLst>
              <a:ext uri="{FF2B5EF4-FFF2-40B4-BE49-F238E27FC236}">
                <a16:creationId xmlns:a16="http://schemas.microsoft.com/office/drawing/2014/main" id="{29C28FF3-43E1-A2A0-6C4A-2CFD3E5770E4}"/>
              </a:ext>
            </a:extLst>
          </p:cNvPr>
          <p:cNvSpPr txBox="1"/>
          <p:nvPr/>
        </p:nvSpPr>
        <p:spPr>
          <a:xfrm>
            <a:off x="6154945" y="4029536"/>
            <a:ext cx="2485694" cy="400110"/>
          </a:xfrm>
          <a:prstGeom prst="rect">
            <a:avLst/>
          </a:prstGeom>
          <a:noFill/>
        </p:spPr>
        <p:txBody>
          <a:bodyPr wrap="square" rtlCol="0">
            <a:spAutoFit/>
          </a:bodyPr>
          <a:lstStyle/>
          <a:p>
            <a:r>
              <a:rPr lang="en-US" sz="2000" dirty="0"/>
              <a:t>Condition Codes</a:t>
            </a:r>
          </a:p>
        </p:txBody>
      </p:sp>
      <p:sp>
        <p:nvSpPr>
          <p:cNvPr id="7" name="TextBox 6">
            <a:extLst>
              <a:ext uri="{FF2B5EF4-FFF2-40B4-BE49-F238E27FC236}">
                <a16:creationId xmlns:a16="http://schemas.microsoft.com/office/drawing/2014/main" id="{F2911DE7-A440-4D34-09E9-30B33C2C14A8}"/>
              </a:ext>
            </a:extLst>
          </p:cNvPr>
          <p:cNvSpPr txBox="1"/>
          <p:nvPr/>
        </p:nvSpPr>
        <p:spPr>
          <a:xfrm>
            <a:off x="8928456" y="2860254"/>
            <a:ext cx="2566152" cy="707886"/>
          </a:xfrm>
          <a:prstGeom prst="rect">
            <a:avLst/>
          </a:prstGeom>
          <a:noFill/>
        </p:spPr>
        <p:txBody>
          <a:bodyPr wrap="none" rtlCol="0">
            <a:spAutoFit/>
          </a:bodyPr>
          <a:lstStyle/>
          <a:p>
            <a:pPr algn="ctr"/>
            <a:r>
              <a:rPr lang="en-US" sz="2000" dirty="0"/>
              <a:t>16 “General purpose”</a:t>
            </a:r>
            <a:br>
              <a:rPr lang="en-US" sz="2000" dirty="0"/>
            </a:br>
            <a:r>
              <a:rPr lang="en-US" sz="2000" dirty="0"/>
              <a:t>Registers</a:t>
            </a:r>
          </a:p>
        </p:txBody>
      </p:sp>
      <p:graphicFrame>
        <p:nvGraphicFramePr>
          <p:cNvPr id="8" name="Table 7">
            <a:extLst>
              <a:ext uri="{FF2B5EF4-FFF2-40B4-BE49-F238E27FC236}">
                <a16:creationId xmlns:a16="http://schemas.microsoft.com/office/drawing/2014/main" id="{6BAE6D9D-D2A9-0F2C-3621-99A5E8D844D8}"/>
              </a:ext>
            </a:extLst>
          </p:cNvPr>
          <p:cNvGraphicFramePr>
            <a:graphicFrameLocks noGrp="1"/>
          </p:cNvGraphicFramePr>
          <p:nvPr>
            <p:extLst>
              <p:ext uri="{D42A27DB-BD31-4B8C-83A1-F6EECF244321}">
                <p14:modId xmlns:p14="http://schemas.microsoft.com/office/powerpoint/2010/main" val="1828618225"/>
              </p:ext>
            </p:extLst>
          </p:nvPr>
        </p:nvGraphicFramePr>
        <p:xfrm>
          <a:off x="8930803" y="3644395"/>
          <a:ext cx="2390413" cy="2286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1164254057"/>
                    </a:ext>
                  </a:extLst>
                </a:gridCol>
                <a:gridCol w="1515754">
                  <a:extLst>
                    <a:ext uri="{9D8B030D-6E8A-4147-A177-3AD203B41FA5}">
                      <a16:colId xmlns:a16="http://schemas.microsoft.com/office/drawing/2014/main" val="3804685283"/>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rsp</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cs typeface="Consolas" panose="020B0609020204030204" pitchFamily="49" charset="0"/>
                        </a:rPr>
                        <a:t>0xff80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698856"/>
                  </a:ext>
                </a:extLst>
              </a:tr>
              <a:tr h="25733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rsi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332714"/>
                  </a:ext>
                </a:extLst>
              </a:tr>
              <a:tr h="27257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rdi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8402794"/>
                  </a:ext>
                </a:extLst>
              </a:tr>
              <a:tr h="16081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rax</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b="0" dirty="0">
                          <a:latin typeface="Source Code Pro" panose="020B0509030403020204" pitchFamily="49" charset="77"/>
                          <a:cs typeface="Consolas" panose="020B0609020204030204" pitchFamily="49"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2739802"/>
                  </a:ext>
                </a:extLst>
              </a:tr>
              <a:tr h="160815">
                <a:tc>
                  <a:txBody>
                    <a:bodyPr/>
                    <a:lstStyle/>
                    <a:p>
                      <a:r>
                        <a:rPr lang="en-US" sz="1900" b="0" dirty="0">
                          <a:latin typeface="Source Code Pro" panose="020B0509030403020204" pitchFamily="49" charset="77"/>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743526"/>
                  </a:ext>
                </a:extLst>
              </a:tr>
              <a:tr h="160815">
                <a:tc>
                  <a:txBody>
                    <a:bodyPr/>
                    <a:lstStyle/>
                    <a:p>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6152341"/>
                  </a:ext>
                </a:extLst>
              </a:tr>
            </a:tbl>
          </a:graphicData>
        </a:graphic>
      </p:graphicFrame>
      <p:graphicFrame>
        <p:nvGraphicFramePr>
          <p:cNvPr id="9" name="Table 8">
            <a:extLst>
              <a:ext uri="{FF2B5EF4-FFF2-40B4-BE49-F238E27FC236}">
                <a16:creationId xmlns:a16="http://schemas.microsoft.com/office/drawing/2014/main" id="{0058C187-DA0C-AABF-DC0D-2E0CB6CF38E9}"/>
              </a:ext>
            </a:extLst>
          </p:cNvPr>
          <p:cNvGraphicFramePr>
            <a:graphicFrameLocks noGrp="1"/>
          </p:cNvGraphicFramePr>
          <p:nvPr>
            <p:extLst>
              <p:ext uri="{D42A27DB-BD31-4B8C-83A1-F6EECF244321}">
                <p14:modId xmlns:p14="http://schemas.microsoft.com/office/powerpoint/2010/main" val="3565788126"/>
              </p:ext>
            </p:extLst>
          </p:nvPr>
        </p:nvGraphicFramePr>
        <p:xfrm>
          <a:off x="6269271" y="3263395"/>
          <a:ext cx="2390413" cy="381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2653708947"/>
                    </a:ext>
                  </a:extLst>
                </a:gridCol>
                <a:gridCol w="1515754">
                  <a:extLst>
                    <a:ext uri="{9D8B030D-6E8A-4147-A177-3AD203B41FA5}">
                      <a16:colId xmlns:a16="http://schemas.microsoft.com/office/drawing/2014/main" val="487291675"/>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rpi</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rPr>
                        <a:t>0x00f8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9739890"/>
                  </a:ext>
                </a:extLst>
              </a:tr>
            </a:tbl>
          </a:graphicData>
        </a:graphic>
      </p:graphicFrame>
      <p:graphicFrame>
        <p:nvGraphicFramePr>
          <p:cNvPr id="10" name="Table 9">
            <a:extLst>
              <a:ext uri="{FF2B5EF4-FFF2-40B4-BE49-F238E27FC236}">
                <a16:creationId xmlns:a16="http://schemas.microsoft.com/office/drawing/2014/main" id="{5D7FD25E-2E6F-C9D5-D625-198BAFCDAE16}"/>
              </a:ext>
            </a:extLst>
          </p:cNvPr>
          <p:cNvGraphicFramePr>
            <a:graphicFrameLocks noGrp="1"/>
          </p:cNvGraphicFramePr>
          <p:nvPr>
            <p:extLst>
              <p:ext uri="{D42A27DB-BD31-4B8C-83A1-F6EECF244321}">
                <p14:modId xmlns:p14="http://schemas.microsoft.com/office/powerpoint/2010/main" val="3909474315"/>
              </p:ext>
            </p:extLst>
          </p:nvPr>
        </p:nvGraphicFramePr>
        <p:xfrm>
          <a:off x="6318196" y="4481045"/>
          <a:ext cx="1605698" cy="1524000"/>
        </p:xfrm>
        <a:graphic>
          <a:graphicData uri="http://schemas.openxmlformats.org/drawingml/2006/table">
            <a:tbl>
              <a:tblPr firstRow="1" bandRow="1">
                <a:tableStyleId>{5C22544A-7EE6-4342-B048-85BDC9FD1C3A}</a:tableStyleId>
              </a:tblPr>
              <a:tblGrid>
                <a:gridCol w="794206">
                  <a:extLst>
                    <a:ext uri="{9D8B030D-6E8A-4147-A177-3AD203B41FA5}">
                      <a16:colId xmlns:a16="http://schemas.microsoft.com/office/drawing/2014/main" val="442527272"/>
                    </a:ext>
                  </a:extLst>
                </a:gridCol>
                <a:gridCol w="811492">
                  <a:extLst>
                    <a:ext uri="{9D8B030D-6E8A-4147-A177-3AD203B41FA5}">
                      <a16:colId xmlns:a16="http://schemas.microsoft.com/office/drawing/2014/main" val="3649816996"/>
                    </a:ext>
                  </a:extLst>
                </a:gridCol>
              </a:tblGrid>
              <a:tr h="229395">
                <a:tc>
                  <a:txBody>
                    <a:bodyPr/>
                    <a:lstStyle/>
                    <a:p>
                      <a:r>
                        <a:rPr lang="en-US" sz="1900" b="1" dirty="0">
                          <a:solidFill>
                            <a:schemeClr val="tx1"/>
                          </a:solidFill>
                          <a:latin typeface="Source Code Pro" panose="020B0509030403020204" pitchFamily="49" charset="77"/>
                        </a:rPr>
                        <a:t>ZF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4091879"/>
                  </a:ext>
                </a:extLst>
              </a:tr>
              <a:tr h="229395">
                <a:tc>
                  <a:txBody>
                    <a:bodyPr/>
                    <a:lstStyle/>
                    <a:p>
                      <a:r>
                        <a:rPr lang="en-US" sz="1900" b="0" dirty="0">
                          <a:solidFill>
                            <a:schemeClr val="tx1"/>
                          </a:solidFill>
                          <a:latin typeface="Source Code Pro" panose="020B0509030403020204" pitchFamily="49" charset="77"/>
                        </a:rPr>
                        <a:t>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5917"/>
                  </a:ext>
                </a:extLst>
              </a:tr>
              <a:tr h="229395">
                <a:tc>
                  <a:txBody>
                    <a:bodyPr/>
                    <a:lstStyle/>
                    <a:p>
                      <a:r>
                        <a:rPr lang="en-US" sz="1900" b="0" dirty="0">
                          <a:solidFill>
                            <a:schemeClr val="tx1"/>
                          </a:solidFill>
                          <a:latin typeface="Source Code Pro" panose="020B0509030403020204" pitchFamily="49" charset="77"/>
                        </a:rPr>
                        <a:t>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095360"/>
                  </a:ext>
                </a:extLst>
              </a:tr>
              <a:tr h="229395">
                <a:tc>
                  <a:txBody>
                    <a:bodyPr/>
                    <a:lstStyle/>
                    <a:p>
                      <a:r>
                        <a:rPr lang="en-US" sz="1900" b="0" dirty="0">
                          <a:solidFill>
                            <a:schemeClr val="tx1"/>
                          </a:solidFill>
                          <a:latin typeface="Source Code Pro" panose="020B0509030403020204" pitchFamily="49" charset="77"/>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426470"/>
                  </a:ext>
                </a:extLst>
              </a:tr>
            </a:tbl>
          </a:graphicData>
        </a:graphic>
      </p:graphicFrame>
      <p:sp>
        <p:nvSpPr>
          <p:cNvPr id="11" name="TextBox 10">
            <a:extLst>
              <a:ext uri="{FF2B5EF4-FFF2-40B4-BE49-F238E27FC236}">
                <a16:creationId xmlns:a16="http://schemas.microsoft.com/office/drawing/2014/main" id="{2DEDC3DF-CB84-8420-36B8-CE8A47D4ECA1}"/>
              </a:ext>
            </a:extLst>
          </p:cNvPr>
          <p:cNvSpPr txBox="1"/>
          <p:nvPr/>
        </p:nvSpPr>
        <p:spPr>
          <a:xfrm>
            <a:off x="8111859" y="1910607"/>
            <a:ext cx="1215397" cy="707886"/>
          </a:xfrm>
          <a:prstGeom prst="rect">
            <a:avLst/>
          </a:prstGeom>
          <a:noFill/>
        </p:spPr>
        <p:txBody>
          <a:bodyPr wrap="none" rtlCol="0">
            <a:spAutoFit/>
          </a:bodyPr>
          <a:lstStyle/>
          <a:p>
            <a:r>
              <a:rPr lang="en-US" sz="4000" b="1" dirty="0"/>
              <a:t>CPU</a:t>
            </a:r>
          </a:p>
        </p:txBody>
      </p:sp>
      <p:sp>
        <p:nvSpPr>
          <p:cNvPr id="15" name="Slide Number Placeholder 14">
            <a:extLst>
              <a:ext uri="{FF2B5EF4-FFF2-40B4-BE49-F238E27FC236}">
                <a16:creationId xmlns:a16="http://schemas.microsoft.com/office/drawing/2014/main" id="{C540512B-5A77-51BF-9545-04DCC872D009}"/>
              </a:ext>
            </a:extLst>
          </p:cNvPr>
          <p:cNvSpPr>
            <a:spLocks noGrp="1"/>
          </p:cNvSpPr>
          <p:nvPr>
            <p:ph type="sldNum" sz="quarter" idx="12"/>
          </p:nvPr>
        </p:nvSpPr>
        <p:spPr/>
        <p:txBody>
          <a:bodyPr/>
          <a:lstStyle/>
          <a:p>
            <a:fld id="{8908FB5B-1F60-994B-8E33-8E782B4CF041}" type="slidenum">
              <a:rPr lang="en-US" smtClean="0"/>
              <a:t>33</a:t>
            </a:fld>
            <a:endParaRPr lang="en-US"/>
          </a:p>
        </p:txBody>
      </p:sp>
    </p:spTree>
    <p:extLst>
      <p:ext uri="{BB962C8B-B14F-4D97-AF65-F5344CB8AC3E}">
        <p14:creationId xmlns:p14="http://schemas.microsoft.com/office/powerpoint/2010/main" val="2270189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9E8E-D590-EFC8-5D9D-3658560626C8}"/>
              </a:ext>
            </a:extLst>
          </p:cNvPr>
          <p:cNvSpPr>
            <a:spLocks noGrp="1"/>
          </p:cNvSpPr>
          <p:nvPr>
            <p:ph type="title"/>
          </p:nvPr>
        </p:nvSpPr>
        <p:spPr/>
        <p:txBody>
          <a:bodyPr/>
          <a:lstStyle/>
          <a:p>
            <a:r>
              <a:rPr lang="en-US" dirty="0"/>
              <a:t>Why use a </a:t>
            </a:r>
            <a:r>
              <a:rPr lang="en-US" dirty="0" err="1">
                <a:solidFill>
                  <a:schemeClr val="tx2">
                    <a:lumMod val="75000"/>
                    <a:lumOff val="25000"/>
                  </a:schemeClr>
                </a:solidFill>
                <a:latin typeface="Consolas" panose="020B0609020204030204" pitchFamily="49" charset="0"/>
                <a:cs typeface="Consolas" panose="020B0609020204030204" pitchFamily="49" charset="0"/>
              </a:rPr>
              <a:t>cmp</a:t>
            </a:r>
            <a:r>
              <a:rPr lang="en-US" dirty="0"/>
              <a:t> instruction instead of a </a:t>
            </a:r>
            <a:r>
              <a:rPr lang="en-US" dirty="0">
                <a:solidFill>
                  <a:schemeClr val="tx2">
                    <a:lumMod val="75000"/>
                    <a:lumOff val="25000"/>
                  </a:schemeClr>
                </a:solidFill>
                <a:latin typeface="Consolas" panose="020B0609020204030204" pitchFamily="49" charset="0"/>
                <a:cs typeface="Consolas" panose="020B0609020204030204" pitchFamily="49" charset="0"/>
              </a:rPr>
              <a:t>sub</a:t>
            </a:r>
            <a:r>
              <a:rPr lang="en-US" dirty="0"/>
              <a:t> instruction to compare two?</a:t>
            </a:r>
          </a:p>
        </p:txBody>
      </p:sp>
      <p:sp>
        <p:nvSpPr>
          <p:cNvPr id="5" name="Text Placeholder 4">
            <a:extLst>
              <a:ext uri="{FF2B5EF4-FFF2-40B4-BE49-F238E27FC236}">
                <a16:creationId xmlns:a16="http://schemas.microsoft.com/office/drawing/2014/main" id="{A94681EA-D3B5-3AF6-1C47-7E60023384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C2FD65-F99B-AFB4-A96F-8EB328A41470}"/>
              </a:ext>
            </a:extLst>
          </p:cNvPr>
          <p:cNvSpPr>
            <a:spLocks noGrp="1"/>
          </p:cNvSpPr>
          <p:nvPr>
            <p:ph type="sldNum" sz="quarter" idx="12"/>
          </p:nvPr>
        </p:nvSpPr>
        <p:spPr/>
        <p:txBody>
          <a:bodyPr/>
          <a:lstStyle/>
          <a:p>
            <a:fld id="{8908FB5B-1F60-994B-8E33-8E782B4CF041}" type="slidenum">
              <a:rPr lang="en-US" smtClean="0"/>
              <a:t>34</a:t>
            </a:fld>
            <a:endParaRPr lang="en-US"/>
          </a:p>
        </p:txBody>
      </p:sp>
    </p:spTree>
    <p:extLst>
      <p:ext uri="{BB962C8B-B14F-4D97-AF65-F5344CB8AC3E}">
        <p14:creationId xmlns:p14="http://schemas.microsoft.com/office/powerpoint/2010/main" val="2713716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E7D71-1E3B-7760-7347-F9EB64470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0554F-D0CA-F5B3-C74D-80C97C893487}"/>
              </a:ext>
            </a:extLst>
          </p:cNvPr>
          <p:cNvSpPr>
            <a:spLocks noGrp="1"/>
          </p:cNvSpPr>
          <p:nvPr>
            <p:ph type="title"/>
          </p:nvPr>
        </p:nvSpPr>
        <p:spPr/>
        <p:txBody>
          <a:bodyPr/>
          <a:lstStyle/>
          <a:p>
            <a:r>
              <a:rPr lang="en-US" dirty="0">
                <a:solidFill>
                  <a:schemeClr val="tx2">
                    <a:lumMod val="75000"/>
                    <a:lumOff val="25000"/>
                  </a:schemeClr>
                </a:solidFill>
                <a:latin typeface="Consolas" panose="020B0609020204030204" pitchFamily="49" charset="0"/>
                <a:cs typeface="Consolas" panose="020B0609020204030204" pitchFamily="49" charset="0"/>
              </a:rPr>
              <a:t>test</a:t>
            </a:r>
            <a:r>
              <a:rPr lang="en-US" dirty="0"/>
              <a:t> instruction computes </a:t>
            </a:r>
            <a:r>
              <a:rPr lang="en-US" dirty="0">
                <a:solidFill>
                  <a:schemeClr val="tx2">
                    <a:lumMod val="75000"/>
                    <a:lumOff val="25000"/>
                  </a:schemeClr>
                </a:solidFill>
                <a:latin typeface="Consolas" panose="020B0609020204030204" pitchFamily="49" charset="0"/>
                <a:cs typeface="Consolas" panose="020B0609020204030204" pitchFamily="49" charset="0"/>
              </a:rPr>
              <a:t>&amp;</a:t>
            </a:r>
            <a:r>
              <a:rPr lang="en-US" dirty="0"/>
              <a:t> but </a:t>
            </a:r>
            <a:r>
              <a:rPr lang="en-US" dirty="0">
                <a:solidFill>
                  <a:srgbClr val="C00000"/>
                </a:solidFill>
              </a:rPr>
              <a:t>does not change second operand</a:t>
            </a:r>
            <a:r>
              <a:rPr lang="en-US" dirty="0"/>
              <a:t>.</a:t>
            </a:r>
          </a:p>
        </p:txBody>
      </p:sp>
      <p:sp>
        <p:nvSpPr>
          <p:cNvPr id="4" name="Content Placeholder 2">
            <a:extLst>
              <a:ext uri="{FF2B5EF4-FFF2-40B4-BE49-F238E27FC236}">
                <a16:creationId xmlns:a16="http://schemas.microsoft.com/office/drawing/2014/main" id="{D064CB4D-1412-C1DA-FC68-70EA866CEFBA}"/>
              </a:ext>
            </a:extLst>
          </p:cNvPr>
          <p:cNvSpPr>
            <a:spLocks noGrp="1"/>
          </p:cNvSpPr>
          <p:nvPr>
            <p:ph idx="1"/>
          </p:nvPr>
        </p:nvSpPr>
        <p:spPr>
          <a:xfrm>
            <a:off x="838200" y="1825625"/>
            <a:ext cx="10515600" cy="4351338"/>
          </a:xfrm>
        </p:spPr>
        <p:txBody>
          <a:bodyPr>
            <a:normAutofit/>
          </a:bodyPr>
          <a:lstStyle/>
          <a:p>
            <a:pPr marL="0" indent="0">
              <a:buNone/>
            </a:pPr>
            <a:endParaRPr lang="en-US" b="1" dirty="0">
              <a:latin typeface="Consolas" panose="020B0609020204030204" pitchFamily="49" charset="0"/>
              <a:cs typeface="Consolas" panose="020B0609020204030204" pitchFamily="49" charset="0"/>
            </a:endParaRPr>
          </a:p>
          <a:p>
            <a:pPr marL="0" indent="0">
              <a:buNone/>
            </a:pPr>
            <a:endParaRPr lang="en-US" b="1" dirty="0">
              <a:latin typeface="Consolas" panose="020B0609020204030204" pitchFamily="49" charset="0"/>
              <a:cs typeface="Consolas" panose="020B0609020204030204" pitchFamily="49" charset="0"/>
            </a:endParaRPr>
          </a:p>
          <a:p>
            <a:pPr marL="0" indent="0">
              <a:buNone/>
            </a:pPr>
            <a:r>
              <a:rPr lang="en-US" b="1" dirty="0">
                <a:latin typeface="Consolas" panose="020B0609020204030204" pitchFamily="49" charset="0"/>
                <a:cs typeface="Consolas" panose="020B0609020204030204" pitchFamily="49" charset="0"/>
              </a:rPr>
              <a:t>test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rdi</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rdi</a:t>
            </a:r>
            <a:endParaRPr lang="en-US" dirty="0">
              <a:latin typeface="Consolas" panose="020B0609020204030204" pitchFamily="49" charset="0"/>
              <a:cs typeface="Consolas" panose="020B0609020204030204" pitchFamily="49" charset="0"/>
            </a:endParaRP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z</a:t>
            </a:r>
            <a:r>
              <a:rPr lang="en-US" dirty="0">
                <a:cs typeface="Consolas" panose="020B0609020204030204" pitchFamily="49" charset="0"/>
              </a:rPr>
              <a:t> (which equals 0) in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rdi</a:t>
            </a:r>
            <a:r>
              <a:rPr lang="en-US" dirty="0">
                <a:latin typeface="Consolas" panose="020B0609020204030204" pitchFamily="49" charset="0"/>
                <a:cs typeface="Consolas" panose="020B0609020204030204" pitchFamily="49" charset="0"/>
              </a:rPr>
              <a:t> </a:t>
            </a:r>
          </a:p>
          <a:p>
            <a:pPr marL="0" indent="0">
              <a:buNone/>
            </a:pPr>
            <a:r>
              <a:rPr lang="en-US" dirty="0">
                <a:cs typeface="Consolas" panose="020B0609020204030204" pitchFamily="49" charset="0"/>
              </a:rPr>
              <a:t>c</a:t>
            </a:r>
            <a:r>
              <a:rPr lang="en-US" sz="2800" dirty="0">
                <a:cs typeface="Consolas" panose="020B0609020204030204" pitchFamily="49" charset="0"/>
              </a:rPr>
              <a:t>omputes z &amp; z (no store!)</a:t>
            </a:r>
            <a:endParaRPr lang="en-US" sz="2800" dirty="0"/>
          </a:p>
          <a:p>
            <a:pPr marL="0" indent="0">
              <a:buNone/>
            </a:pPr>
            <a:r>
              <a:rPr lang="en-US" dirty="0">
                <a:cs typeface="Consolas" panose="020B0609020204030204" pitchFamily="49" charset="0"/>
              </a:rPr>
              <a:t>only updates </a:t>
            </a:r>
            <a:r>
              <a:rPr lang="en-US" dirty="0">
                <a:solidFill>
                  <a:srgbClr val="C00000"/>
                </a:solidFill>
                <a:cs typeface="Consolas" panose="020B0609020204030204" pitchFamily="49" charset="0"/>
              </a:rPr>
              <a:t>ZF</a:t>
            </a:r>
            <a:r>
              <a:rPr lang="en-US" dirty="0">
                <a:cs typeface="Consolas" panose="020B0609020204030204" pitchFamily="49" charset="0"/>
              </a:rPr>
              <a:t> and </a:t>
            </a:r>
            <a:r>
              <a:rPr lang="en-US" dirty="0">
                <a:solidFill>
                  <a:srgbClr val="C00000"/>
                </a:solidFill>
                <a:cs typeface="Consolas" panose="020B0609020204030204" pitchFamily="49" charset="0"/>
              </a:rPr>
              <a:t>SF</a:t>
            </a:r>
            <a:r>
              <a:rPr lang="en-US" dirty="0">
                <a:cs typeface="Consolas" panose="020B0609020204030204" pitchFamily="49" charset="0"/>
              </a:rPr>
              <a:t>!</a:t>
            </a:r>
          </a:p>
          <a:p>
            <a:pPr marL="0" indent="0">
              <a:buNone/>
            </a:pPr>
            <a:r>
              <a:rPr lang="en-US" dirty="0">
                <a:cs typeface="Consolas" panose="020B0609020204030204" pitchFamily="49" charset="0"/>
              </a:rPr>
              <a:t>used to check if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rdi</a:t>
            </a:r>
            <a:r>
              <a:rPr lang="en-US" dirty="0">
                <a:latin typeface="Consolas" panose="020B0609020204030204" pitchFamily="49" charset="0"/>
                <a:cs typeface="Consolas" panose="020B0609020204030204" pitchFamily="49" charset="0"/>
              </a:rPr>
              <a:t> </a:t>
            </a:r>
            <a:r>
              <a:rPr lang="en-US" dirty="0">
                <a:cs typeface="Consolas" panose="020B0609020204030204" pitchFamily="49" charset="0"/>
              </a:rPr>
              <a:t>is zero</a:t>
            </a:r>
          </a:p>
        </p:txBody>
      </p:sp>
      <p:sp>
        <p:nvSpPr>
          <p:cNvPr id="5" name="Rectangle 4">
            <a:extLst>
              <a:ext uri="{FF2B5EF4-FFF2-40B4-BE49-F238E27FC236}">
                <a16:creationId xmlns:a16="http://schemas.microsoft.com/office/drawing/2014/main" id="{2A30FE63-610F-6AA2-D1DB-BF0E0D803C71}"/>
              </a:ext>
            </a:extLst>
          </p:cNvPr>
          <p:cNvSpPr/>
          <p:nvPr/>
        </p:nvSpPr>
        <p:spPr>
          <a:xfrm>
            <a:off x="6096000" y="2633456"/>
            <a:ext cx="5599248" cy="360534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extBox 5">
            <a:extLst>
              <a:ext uri="{FF2B5EF4-FFF2-40B4-BE49-F238E27FC236}">
                <a16:creationId xmlns:a16="http://schemas.microsoft.com/office/drawing/2014/main" id="{BA355459-0DBD-5785-9440-38D7C2CD5E4F}"/>
              </a:ext>
            </a:extLst>
          </p:cNvPr>
          <p:cNvSpPr txBox="1"/>
          <p:nvPr/>
        </p:nvSpPr>
        <p:spPr>
          <a:xfrm>
            <a:off x="6154945" y="2834355"/>
            <a:ext cx="2599879" cy="400110"/>
          </a:xfrm>
          <a:prstGeom prst="rect">
            <a:avLst/>
          </a:prstGeom>
          <a:noFill/>
        </p:spPr>
        <p:txBody>
          <a:bodyPr wrap="none" rtlCol="0">
            <a:spAutoFit/>
          </a:bodyPr>
          <a:lstStyle/>
          <a:p>
            <a:r>
              <a:rPr lang="en-US" sz="2000" dirty="0"/>
              <a:t>Program Counter (PC)</a:t>
            </a:r>
          </a:p>
        </p:txBody>
      </p:sp>
      <p:sp>
        <p:nvSpPr>
          <p:cNvPr id="7" name="TextBox 6">
            <a:extLst>
              <a:ext uri="{FF2B5EF4-FFF2-40B4-BE49-F238E27FC236}">
                <a16:creationId xmlns:a16="http://schemas.microsoft.com/office/drawing/2014/main" id="{E1BD3D1F-5BE3-57C8-C087-297EA0C79345}"/>
              </a:ext>
            </a:extLst>
          </p:cNvPr>
          <p:cNvSpPr txBox="1"/>
          <p:nvPr/>
        </p:nvSpPr>
        <p:spPr>
          <a:xfrm>
            <a:off x="6154945" y="4029536"/>
            <a:ext cx="2485694" cy="400110"/>
          </a:xfrm>
          <a:prstGeom prst="rect">
            <a:avLst/>
          </a:prstGeom>
          <a:noFill/>
        </p:spPr>
        <p:txBody>
          <a:bodyPr wrap="square" rtlCol="0">
            <a:spAutoFit/>
          </a:bodyPr>
          <a:lstStyle/>
          <a:p>
            <a:r>
              <a:rPr lang="en-US" sz="2000" dirty="0"/>
              <a:t>Condition Codes</a:t>
            </a:r>
          </a:p>
        </p:txBody>
      </p:sp>
      <p:sp>
        <p:nvSpPr>
          <p:cNvPr id="8" name="TextBox 7">
            <a:extLst>
              <a:ext uri="{FF2B5EF4-FFF2-40B4-BE49-F238E27FC236}">
                <a16:creationId xmlns:a16="http://schemas.microsoft.com/office/drawing/2014/main" id="{466D53B6-34BF-A7C9-15A3-41AD32F08371}"/>
              </a:ext>
            </a:extLst>
          </p:cNvPr>
          <p:cNvSpPr txBox="1"/>
          <p:nvPr/>
        </p:nvSpPr>
        <p:spPr>
          <a:xfrm>
            <a:off x="8928456" y="2860254"/>
            <a:ext cx="2566152" cy="707886"/>
          </a:xfrm>
          <a:prstGeom prst="rect">
            <a:avLst/>
          </a:prstGeom>
          <a:noFill/>
        </p:spPr>
        <p:txBody>
          <a:bodyPr wrap="none" rtlCol="0">
            <a:spAutoFit/>
          </a:bodyPr>
          <a:lstStyle/>
          <a:p>
            <a:pPr algn="ctr"/>
            <a:r>
              <a:rPr lang="en-US" sz="2000" dirty="0"/>
              <a:t>16 “General purpose”</a:t>
            </a:r>
            <a:br>
              <a:rPr lang="en-US" sz="2000" dirty="0"/>
            </a:br>
            <a:r>
              <a:rPr lang="en-US" sz="2000" dirty="0"/>
              <a:t>Registers</a:t>
            </a:r>
          </a:p>
        </p:txBody>
      </p:sp>
      <p:graphicFrame>
        <p:nvGraphicFramePr>
          <p:cNvPr id="9" name="Table 8">
            <a:extLst>
              <a:ext uri="{FF2B5EF4-FFF2-40B4-BE49-F238E27FC236}">
                <a16:creationId xmlns:a16="http://schemas.microsoft.com/office/drawing/2014/main" id="{075979B6-89EA-9D5F-B764-1DC385DD606F}"/>
              </a:ext>
            </a:extLst>
          </p:cNvPr>
          <p:cNvGraphicFramePr>
            <a:graphicFrameLocks noGrp="1"/>
          </p:cNvGraphicFramePr>
          <p:nvPr/>
        </p:nvGraphicFramePr>
        <p:xfrm>
          <a:off x="8930803" y="3644395"/>
          <a:ext cx="2390413" cy="2286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1164254057"/>
                    </a:ext>
                  </a:extLst>
                </a:gridCol>
                <a:gridCol w="1515754">
                  <a:extLst>
                    <a:ext uri="{9D8B030D-6E8A-4147-A177-3AD203B41FA5}">
                      <a16:colId xmlns:a16="http://schemas.microsoft.com/office/drawing/2014/main" val="3804685283"/>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rsp</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cs typeface="Consolas" panose="020B0609020204030204" pitchFamily="49" charset="0"/>
                        </a:rPr>
                        <a:t>0xff80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698856"/>
                  </a:ext>
                </a:extLst>
              </a:tr>
              <a:tr h="25733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rsi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332714"/>
                  </a:ext>
                </a:extLst>
              </a:tr>
              <a:tr h="27257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rdi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8402794"/>
                  </a:ext>
                </a:extLst>
              </a:tr>
              <a:tr h="16081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rax</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b="0" dirty="0">
                          <a:latin typeface="Source Code Pro" panose="020B0509030403020204" pitchFamily="49" charset="77"/>
                          <a:cs typeface="Consolas" panose="020B0609020204030204" pitchFamily="49"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2739802"/>
                  </a:ext>
                </a:extLst>
              </a:tr>
              <a:tr h="160815">
                <a:tc>
                  <a:txBody>
                    <a:bodyPr/>
                    <a:lstStyle/>
                    <a:p>
                      <a:r>
                        <a:rPr lang="en-US" sz="1900" b="0" dirty="0">
                          <a:latin typeface="Source Code Pro" panose="020B0509030403020204" pitchFamily="49" charset="77"/>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743526"/>
                  </a:ext>
                </a:extLst>
              </a:tr>
              <a:tr h="160815">
                <a:tc>
                  <a:txBody>
                    <a:bodyPr/>
                    <a:lstStyle/>
                    <a:p>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6152341"/>
                  </a:ext>
                </a:extLst>
              </a:tr>
            </a:tbl>
          </a:graphicData>
        </a:graphic>
      </p:graphicFrame>
      <p:graphicFrame>
        <p:nvGraphicFramePr>
          <p:cNvPr id="10" name="Table 9">
            <a:extLst>
              <a:ext uri="{FF2B5EF4-FFF2-40B4-BE49-F238E27FC236}">
                <a16:creationId xmlns:a16="http://schemas.microsoft.com/office/drawing/2014/main" id="{2F9EF7B3-5DFB-3DD9-D93B-B5C82A2DC540}"/>
              </a:ext>
            </a:extLst>
          </p:cNvPr>
          <p:cNvGraphicFramePr>
            <a:graphicFrameLocks noGrp="1"/>
          </p:cNvGraphicFramePr>
          <p:nvPr/>
        </p:nvGraphicFramePr>
        <p:xfrm>
          <a:off x="6269271" y="3263395"/>
          <a:ext cx="2390413" cy="381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2653708947"/>
                    </a:ext>
                  </a:extLst>
                </a:gridCol>
                <a:gridCol w="1515754">
                  <a:extLst>
                    <a:ext uri="{9D8B030D-6E8A-4147-A177-3AD203B41FA5}">
                      <a16:colId xmlns:a16="http://schemas.microsoft.com/office/drawing/2014/main" val="487291675"/>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rpi</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rPr>
                        <a:t>0x00f8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9739890"/>
                  </a:ext>
                </a:extLst>
              </a:tr>
            </a:tbl>
          </a:graphicData>
        </a:graphic>
      </p:graphicFrame>
      <p:graphicFrame>
        <p:nvGraphicFramePr>
          <p:cNvPr id="11" name="Table 10">
            <a:extLst>
              <a:ext uri="{FF2B5EF4-FFF2-40B4-BE49-F238E27FC236}">
                <a16:creationId xmlns:a16="http://schemas.microsoft.com/office/drawing/2014/main" id="{3D7BF8C6-07CB-7537-A845-6EA2549382B6}"/>
              </a:ext>
            </a:extLst>
          </p:cNvPr>
          <p:cNvGraphicFramePr>
            <a:graphicFrameLocks noGrp="1"/>
          </p:cNvGraphicFramePr>
          <p:nvPr>
            <p:extLst>
              <p:ext uri="{D42A27DB-BD31-4B8C-83A1-F6EECF244321}">
                <p14:modId xmlns:p14="http://schemas.microsoft.com/office/powerpoint/2010/main" val="98918107"/>
              </p:ext>
            </p:extLst>
          </p:nvPr>
        </p:nvGraphicFramePr>
        <p:xfrm>
          <a:off x="6318196" y="4481045"/>
          <a:ext cx="1605698" cy="1524000"/>
        </p:xfrm>
        <a:graphic>
          <a:graphicData uri="http://schemas.openxmlformats.org/drawingml/2006/table">
            <a:tbl>
              <a:tblPr firstRow="1" bandRow="1">
                <a:tableStyleId>{5C22544A-7EE6-4342-B048-85BDC9FD1C3A}</a:tableStyleId>
              </a:tblPr>
              <a:tblGrid>
                <a:gridCol w="794206">
                  <a:extLst>
                    <a:ext uri="{9D8B030D-6E8A-4147-A177-3AD203B41FA5}">
                      <a16:colId xmlns:a16="http://schemas.microsoft.com/office/drawing/2014/main" val="442527272"/>
                    </a:ext>
                  </a:extLst>
                </a:gridCol>
                <a:gridCol w="811492">
                  <a:extLst>
                    <a:ext uri="{9D8B030D-6E8A-4147-A177-3AD203B41FA5}">
                      <a16:colId xmlns:a16="http://schemas.microsoft.com/office/drawing/2014/main" val="3649816996"/>
                    </a:ext>
                  </a:extLst>
                </a:gridCol>
              </a:tblGrid>
              <a:tr h="229395">
                <a:tc>
                  <a:txBody>
                    <a:bodyPr/>
                    <a:lstStyle/>
                    <a:p>
                      <a:r>
                        <a:rPr lang="en-US" sz="1900" b="1" dirty="0">
                          <a:solidFill>
                            <a:schemeClr val="tx1"/>
                          </a:solidFill>
                          <a:latin typeface="Source Code Pro" panose="020B0509030403020204" pitchFamily="49" charset="77"/>
                        </a:rPr>
                        <a:t>ZF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4091879"/>
                  </a:ext>
                </a:extLst>
              </a:tr>
              <a:tr h="229395">
                <a:tc>
                  <a:txBody>
                    <a:bodyPr/>
                    <a:lstStyle/>
                    <a:p>
                      <a:r>
                        <a:rPr lang="en-US" sz="1900" b="1" dirty="0">
                          <a:solidFill>
                            <a:schemeClr val="tx1"/>
                          </a:solidFill>
                          <a:latin typeface="Source Code Pro" panose="020B0509030403020204" pitchFamily="49" charset="77"/>
                        </a:rPr>
                        <a:t>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5917"/>
                  </a:ext>
                </a:extLst>
              </a:tr>
              <a:tr h="229395">
                <a:tc>
                  <a:txBody>
                    <a:bodyPr/>
                    <a:lstStyle/>
                    <a:p>
                      <a:r>
                        <a:rPr lang="en-US" sz="1900" b="0" dirty="0">
                          <a:solidFill>
                            <a:schemeClr val="tx1"/>
                          </a:solidFill>
                          <a:latin typeface="Source Code Pro" panose="020B0509030403020204" pitchFamily="49" charset="77"/>
                        </a:rPr>
                        <a:t>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095360"/>
                  </a:ext>
                </a:extLst>
              </a:tr>
              <a:tr h="229395">
                <a:tc>
                  <a:txBody>
                    <a:bodyPr/>
                    <a:lstStyle/>
                    <a:p>
                      <a:r>
                        <a:rPr lang="en-US" sz="1900" b="0" dirty="0">
                          <a:solidFill>
                            <a:schemeClr val="tx1"/>
                          </a:solidFill>
                          <a:latin typeface="Source Code Pro" panose="020B0509030403020204" pitchFamily="49" charset="77"/>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426470"/>
                  </a:ext>
                </a:extLst>
              </a:tr>
            </a:tbl>
          </a:graphicData>
        </a:graphic>
      </p:graphicFrame>
      <p:sp>
        <p:nvSpPr>
          <p:cNvPr id="12" name="TextBox 11">
            <a:extLst>
              <a:ext uri="{FF2B5EF4-FFF2-40B4-BE49-F238E27FC236}">
                <a16:creationId xmlns:a16="http://schemas.microsoft.com/office/drawing/2014/main" id="{C6260524-4168-BA9E-DE7E-E91151BE8103}"/>
              </a:ext>
            </a:extLst>
          </p:cNvPr>
          <p:cNvSpPr txBox="1"/>
          <p:nvPr/>
        </p:nvSpPr>
        <p:spPr>
          <a:xfrm>
            <a:off x="8111859" y="1910607"/>
            <a:ext cx="1215397" cy="707886"/>
          </a:xfrm>
          <a:prstGeom prst="rect">
            <a:avLst/>
          </a:prstGeom>
          <a:noFill/>
        </p:spPr>
        <p:txBody>
          <a:bodyPr wrap="none" rtlCol="0">
            <a:spAutoFit/>
          </a:bodyPr>
          <a:lstStyle/>
          <a:p>
            <a:r>
              <a:rPr lang="en-US" sz="4000" b="1" dirty="0"/>
              <a:t>CPU</a:t>
            </a:r>
          </a:p>
        </p:txBody>
      </p:sp>
      <p:sp>
        <p:nvSpPr>
          <p:cNvPr id="3" name="Slide Number Placeholder 2">
            <a:extLst>
              <a:ext uri="{FF2B5EF4-FFF2-40B4-BE49-F238E27FC236}">
                <a16:creationId xmlns:a16="http://schemas.microsoft.com/office/drawing/2014/main" id="{0CEB32A2-62A3-086F-FB4A-252242DEE6C5}"/>
              </a:ext>
            </a:extLst>
          </p:cNvPr>
          <p:cNvSpPr>
            <a:spLocks noGrp="1"/>
          </p:cNvSpPr>
          <p:nvPr>
            <p:ph type="sldNum" sz="quarter" idx="12"/>
          </p:nvPr>
        </p:nvSpPr>
        <p:spPr/>
        <p:txBody>
          <a:bodyPr/>
          <a:lstStyle/>
          <a:p>
            <a:fld id="{8908FB5B-1F60-994B-8E33-8E782B4CF041}" type="slidenum">
              <a:rPr lang="en-US" smtClean="0"/>
              <a:t>35</a:t>
            </a:fld>
            <a:endParaRPr lang="en-US"/>
          </a:p>
        </p:txBody>
      </p:sp>
    </p:spTree>
    <p:extLst>
      <p:ext uri="{BB962C8B-B14F-4D97-AF65-F5344CB8AC3E}">
        <p14:creationId xmlns:p14="http://schemas.microsoft.com/office/powerpoint/2010/main" val="4232757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67AE2-2A0F-F884-A0C8-8D9202895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9CF1F-5CDE-0CD6-BE66-ACA446C6C966}"/>
              </a:ext>
            </a:extLst>
          </p:cNvPr>
          <p:cNvSpPr>
            <a:spLocks noGrp="1"/>
          </p:cNvSpPr>
          <p:nvPr>
            <p:ph type="title"/>
          </p:nvPr>
        </p:nvSpPr>
        <p:spPr/>
        <p:txBody>
          <a:bodyPr/>
          <a:lstStyle/>
          <a:p>
            <a:r>
              <a:rPr lang="en-US" dirty="0">
                <a:solidFill>
                  <a:schemeClr val="tx2">
                    <a:lumMod val="75000"/>
                    <a:lumOff val="25000"/>
                  </a:schemeClr>
                </a:solidFill>
                <a:latin typeface="Consolas" panose="020B0609020204030204" pitchFamily="49" charset="0"/>
                <a:cs typeface="Consolas" panose="020B0609020204030204" pitchFamily="49" charset="0"/>
              </a:rPr>
              <a:t>test</a:t>
            </a:r>
            <a:r>
              <a:rPr lang="en-US" dirty="0"/>
              <a:t> instruction computes </a:t>
            </a:r>
            <a:r>
              <a:rPr lang="en-US" dirty="0">
                <a:solidFill>
                  <a:schemeClr val="tx2">
                    <a:lumMod val="75000"/>
                    <a:lumOff val="25000"/>
                  </a:schemeClr>
                </a:solidFill>
                <a:latin typeface="Consolas" panose="020B0609020204030204" pitchFamily="49" charset="0"/>
                <a:cs typeface="Consolas" panose="020B0609020204030204" pitchFamily="49" charset="0"/>
              </a:rPr>
              <a:t>&amp;</a:t>
            </a:r>
            <a:r>
              <a:rPr lang="en-US" dirty="0"/>
              <a:t> but </a:t>
            </a:r>
            <a:r>
              <a:rPr lang="en-US" dirty="0">
                <a:solidFill>
                  <a:srgbClr val="C00000"/>
                </a:solidFill>
              </a:rPr>
              <a:t>does not change second operand</a:t>
            </a:r>
            <a:r>
              <a:rPr lang="en-US" dirty="0"/>
              <a:t>.</a:t>
            </a:r>
          </a:p>
        </p:txBody>
      </p:sp>
      <p:sp>
        <p:nvSpPr>
          <p:cNvPr id="4" name="Content Placeholder 2">
            <a:extLst>
              <a:ext uri="{FF2B5EF4-FFF2-40B4-BE49-F238E27FC236}">
                <a16:creationId xmlns:a16="http://schemas.microsoft.com/office/drawing/2014/main" id="{C9720E4E-2A9B-6851-409B-1EBE748A8959}"/>
              </a:ext>
            </a:extLst>
          </p:cNvPr>
          <p:cNvSpPr>
            <a:spLocks noGrp="1"/>
          </p:cNvSpPr>
          <p:nvPr>
            <p:ph idx="1"/>
          </p:nvPr>
        </p:nvSpPr>
        <p:spPr>
          <a:xfrm>
            <a:off x="838200" y="1825625"/>
            <a:ext cx="10515600" cy="4922416"/>
          </a:xfrm>
        </p:spPr>
        <p:txBody>
          <a:bodyPr>
            <a:normAutofit/>
          </a:bodyPr>
          <a:lstStyle/>
          <a:p>
            <a:pPr marL="0" indent="0">
              <a:buNone/>
            </a:pPr>
            <a:endParaRPr lang="en-US" b="1" dirty="0">
              <a:latin typeface="Consolas" panose="020B0609020204030204" pitchFamily="49" charset="0"/>
              <a:cs typeface="Consolas" panose="020B0609020204030204" pitchFamily="49" charset="0"/>
            </a:endParaRPr>
          </a:p>
          <a:p>
            <a:pPr marL="0" indent="0">
              <a:buNone/>
            </a:pPr>
            <a:endParaRPr lang="en-US" b="1" dirty="0">
              <a:latin typeface="Consolas" panose="020B0609020204030204" pitchFamily="49" charset="0"/>
              <a:cs typeface="Consolas" panose="020B0609020204030204" pitchFamily="49" charset="0"/>
            </a:endParaRPr>
          </a:p>
          <a:p>
            <a:pPr marL="0" indent="0">
              <a:buNone/>
            </a:pPr>
            <a:r>
              <a:rPr lang="en-US" b="1" dirty="0">
                <a:latin typeface="Consolas" panose="020B0609020204030204" pitchFamily="49" charset="0"/>
                <a:cs typeface="Consolas" panose="020B0609020204030204" pitchFamily="49" charset="0"/>
              </a:rPr>
              <a:t>test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rax</a:t>
            </a:r>
            <a:endParaRPr lang="en-US" dirty="0">
              <a:latin typeface="Consolas" panose="020B0609020204030204" pitchFamily="49" charset="0"/>
              <a:cs typeface="Consolas" panose="020B0609020204030204" pitchFamily="49" charset="0"/>
            </a:endParaRP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a</a:t>
            </a:r>
            <a:r>
              <a:rPr lang="en-US" dirty="0">
                <a:cs typeface="Consolas" panose="020B0609020204030204" pitchFamily="49" charset="0"/>
              </a:rPr>
              <a:t> in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rsi</a:t>
            </a:r>
            <a:r>
              <a:rPr lang="en-US" dirty="0">
                <a:cs typeface="Consolas" panose="020B0609020204030204" pitchFamily="49" charset="0"/>
              </a:rPr>
              <a:t>,</a:t>
            </a:r>
            <a:r>
              <a:rPr lang="en-US" dirty="0">
                <a:latin typeface="Consolas" panose="020B0609020204030204" pitchFamily="49" charset="0"/>
                <a:cs typeface="Consolas" panose="020B0609020204030204" pitchFamily="49" charset="0"/>
              </a:rPr>
              <a:t> b</a:t>
            </a:r>
            <a:r>
              <a:rPr lang="en-US" dirty="0">
                <a:cs typeface="Consolas" panose="020B0609020204030204" pitchFamily="49" charset="0"/>
              </a:rPr>
              <a:t> in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rax</a:t>
            </a:r>
            <a:endParaRPr lang="en-US" dirty="0">
              <a:latin typeface="Consolas" panose="020B0609020204030204" pitchFamily="49" charset="0"/>
              <a:cs typeface="Consolas" panose="020B0609020204030204" pitchFamily="49" charset="0"/>
            </a:endParaRPr>
          </a:p>
          <a:p>
            <a:pPr marL="0" indent="0">
              <a:buNone/>
            </a:pPr>
            <a:r>
              <a:rPr lang="en-US" dirty="0">
                <a:cs typeface="Consolas" panose="020B0609020204030204" pitchFamily="49" charset="0"/>
              </a:rPr>
              <a:t>c</a:t>
            </a:r>
            <a:r>
              <a:rPr lang="en-US" sz="2800" dirty="0">
                <a:cs typeface="Consolas" panose="020B0609020204030204" pitchFamily="49" charset="0"/>
              </a:rPr>
              <a:t>omputes </a:t>
            </a:r>
            <a:r>
              <a:rPr lang="en-US" dirty="0">
                <a:cs typeface="Consolas" panose="020B0609020204030204" pitchFamily="49" charset="0"/>
              </a:rPr>
              <a:t>a</a:t>
            </a:r>
            <a:r>
              <a:rPr lang="en-US" sz="2800" dirty="0">
                <a:cs typeface="Consolas" panose="020B0609020204030204" pitchFamily="49" charset="0"/>
              </a:rPr>
              <a:t> &amp; b (no store!)</a:t>
            </a:r>
            <a:endParaRPr lang="en-US" sz="2800" dirty="0"/>
          </a:p>
          <a:p>
            <a:pPr marL="0" indent="0">
              <a:buNone/>
            </a:pPr>
            <a:r>
              <a:rPr lang="en-US" dirty="0">
                <a:cs typeface="Consolas" panose="020B0609020204030204" pitchFamily="49" charset="0"/>
              </a:rPr>
              <a:t>used to check if any of the 1-bits</a:t>
            </a:r>
            <a:br>
              <a:rPr lang="en-US" dirty="0">
                <a:cs typeface="Consolas" panose="020B0609020204030204" pitchFamily="49" charset="0"/>
              </a:rPr>
            </a:br>
            <a:r>
              <a:rPr lang="en-US" dirty="0">
                <a:cs typeface="Consolas" panose="020B0609020204030204" pitchFamily="49" charset="0"/>
              </a:rPr>
              <a:t>in %</a:t>
            </a:r>
            <a:r>
              <a:rPr lang="en-US" dirty="0" err="1">
                <a:cs typeface="Consolas" panose="020B0609020204030204" pitchFamily="49" charset="0"/>
              </a:rPr>
              <a:t>rax</a:t>
            </a:r>
            <a:r>
              <a:rPr lang="en-US" dirty="0">
                <a:cs typeface="Consolas" panose="020B0609020204030204" pitchFamily="49" charset="0"/>
              </a:rPr>
              <a:t> are also set in %</a:t>
            </a:r>
            <a:r>
              <a:rPr lang="en-US" dirty="0" err="1">
                <a:cs typeface="Consolas" panose="020B0609020204030204" pitchFamily="49" charset="0"/>
              </a:rPr>
              <a:t>rsi</a:t>
            </a:r>
            <a:br>
              <a:rPr lang="en-US" dirty="0">
                <a:cs typeface="Consolas" panose="020B0609020204030204" pitchFamily="49" charset="0"/>
              </a:rPr>
            </a:br>
            <a:r>
              <a:rPr lang="en-US" dirty="0">
                <a:cs typeface="Consolas" panose="020B0609020204030204" pitchFamily="49" charset="0"/>
              </a:rPr>
              <a:t>(and vice versa)</a:t>
            </a:r>
          </a:p>
        </p:txBody>
      </p:sp>
      <p:sp>
        <p:nvSpPr>
          <p:cNvPr id="5" name="Rectangle 4">
            <a:extLst>
              <a:ext uri="{FF2B5EF4-FFF2-40B4-BE49-F238E27FC236}">
                <a16:creationId xmlns:a16="http://schemas.microsoft.com/office/drawing/2014/main" id="{F12C76CE-48E0-D959-8728-DB02A73766E5}"/>
              </a:ext>
            </a:extLst>
          </p:cNvPr>
          <p:cNvSpPr/>
          <p:nvPr/>
        </p:nvSpPr>
        <p:spPr>
          <a:xfrm>
            <a:off x="6096000" y="2633456"/>
            <a:ext cx="5599248" cy="360534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extBox 5">
            <a:extLst>
              <a:ext uri="{FF2B5EF4-FFF2-40B4-BE49-F238E27FC236}">
                <a16:creationId xmlns:a16="http://schemas.microsoft.com/office/drawing/2014/main" id="{70199373-6669-2329-0954-FF5294EA3632}"/>
              </a:ext>
            </a:extLst>
          </p:cNvPr>
          <p:cNvSpPr txBox="1"/>
          <p:nvPr/>
        </p:nvSpPr>
        <p:spPr>
          <a:xfrm>
            <a:off x="6154945" y="2834355"/>
            <a:ext cx="2599879" cy="400110"/>
          </a:xfrm>
          <a:prstGeom prst="rect">
            <a:avLst/>
          </a:prstGeom>
          <a:noFill/>
        </p:spPr>
        <p:txBody>
          <a:bodyPr wrap="none" rtlCol="0">
            <a:spAutoFit/>
          </a:bodyPr>
          <a:lstStyle/>
          <a:p>
            <a:r>
              <a:rPr lang="en-US" sz="2000" dirty="0"/>
              <a:t>Program Counter (PC)</a:t>
            </a:r>
          </a:p>
        </p:txBody>
      </p:sp>
      <p:sp>
        <p:nvSpPr>
          <p:cNvPr id="7" name="TextBox 6">
            <a:extLst>
              <a:ext uri="{FF2B5EF4-FFF2-40B4-BE49-F238E27FC236}">
                <a16:creationId xmlns:a16="http://schemas.microsoft.com/office/drawing/2014/main" id="{ABEC77C5-1086-0ED8-0696-D178FACFBBE1}"/>
              </a:ext>
            </a:extLst>
          </p:cNvPr>
          <p:cNvSpPr txBox="1"/>
          <p:nvPr/>
        </p:nvSpPr>
        <p:spPr>
          <a:xfrm>
            <a:off x="6154945" y="4029536"/>
            <a:ext cx="2485694" cy="400110"/>
          </a:xfrm>
          <a:prstGeom prst="rect">
            <a:avLst/>
          </a:prstGeom>
          <a:noFill/>
        </p:spPr>
        <p:txBody>
          <a:bodyPr wrap="square" rtlCol="0">
            <a:spAutoFit/>
          </a:bodyPr>
          <a:lstStyle/>
          <a:p>
            <a:r>
              <a:rPr lang="en-US" sz="2000" dirty="0"/>
              <a:t>Condition Codes</a:t>
            </a:r>
          </a:p>
        </p:txBody>
      </p:sp>
      <p:sp>
        <p:nvSpPr>
          <p:cNvPr id="8" name="TextBox 7">
            <a:extLst>
              <a:ext uri="{FF2B5EF4-FFF2-40B4-BE49-F238E27FC236}">
                <a16:creationId xmlns:a16="http://schemas.microsoft.com/office/drawing/2014/main" id="{054FFE2E-90D8-4882-CCEC-6D6147FB7A88}"/>
              </a:ext>
            </a:extLst>
          </p:cNvPr>
          <p:cNvSpPr txBox="1"/>
          <p:nvPr/>
        </p:nvSpPr>
        <p:spPr>
          <a:xfrm>
            <a:off x="8928456" y="2860254"/>
            <a:ext cx="2566152" cy="707886"/>
          </a:xfrm>
          <a:prstGeom prst="rect">
            <a:avLst/>
          </a:prstGeom>
          <a:noFill/>
        </p:spPr>
        <p:txBody>
          <a:bodyPr wrap="none" rtlCol="0">
            <a:spAutoFit/>
          </a:bodyPr>
          <a:lstStyle/>
          <a:p>
            <a:pPr algn="ctr"/>
            <a:r>
              <a:rPr lang="en-US" sz="2000" dirty="0"/>
              <a:t>16 “General purpose”</a:t>
            </a:r>
            <a:br>
              <a:rPr lang="en-US" sz="2000" dirty="0"/>
            </a:br>
            <a:r>
              <a:rPr lang="en-US" sz="2000" dirty="0"/>
              <a:t>Registers</a:t>
            </a:r>
          </a:p>
        </p:txBody>
      </p:sp>
      <p:graphicFrame>
        <p:nvGraphicFramePr>
          <p:cNvPr id="9" name="Table 8">
            <a:extLst>
              <a:ext uri="{FF2B5EF4-FFF2-40B4-BE49-F238E27FC236}">
                <a16:creationId xmlns:a16="http://schemas.microsoft.com/office/drawing/2014/main" id="{7640ECB0-D273-26C2-C41A-216DA6E1926C}"/>
              </a:ext>
            </a:extLst>
          </p:cNvPr>
          <p:cNvGraphicFramePr>
            <a:graphicFrameLocks noGrp="1"/>
          </p:cNvGraphicFramePr>
          <p:nvPr/>
        </p:nvGraphicFramePr>
        <p:xfrm>
          <a:off x="8930803" y="3644395"/>
          <a:ext cx="2390413" cy="2286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1164254057"/>
                    </a:ext>
                  </a:extLst>
                </a:gridCol>
                <a:gridCol w="1515754">
                  <a:extLst>
                    <a:ext uri="{9D8B030D-6E8A-4147-A177-3AD203B41FA5}">
                      <a16:colId xmlns:a16="http://schemas.microsoft.com/office/drawing/2014/main" val="3804685283"/>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rsp</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cs typeface="Consolas" panose="020B0609020204030204" pitchFamily="49" charset="0"/>
                        </a:rPr>
                        <a:t>0xff80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698856"/>
                  </a:ext>
                </a:extLst>
              </a:tr>
              <a:tr h="25733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rsi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332714"/>
                  </a:ext>
                </a:extLst>
              </a:tr>
              <a:tr h="27257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rdi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8402794"/>
                  </a:ext>
                </a:extLst>
              </a:tr>
              <a:tr h="16081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rax</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b="0" dirty="0">
                          <a:latin typeface="Source Code Pro" panose="020B0509030403020204" pitchFamily="49" charset="77"/>
                          <a:cs typeface="Consolas" panose="020B0609020204030204" pitchFamily="49"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2739802"/>
                  </a:ext>
                </a:extLst>
              </a:tr>
              <a:tr h="160815">
                <a:tc>
                  <a:txBody>
                    <a:bodyPr/>
                    <a:lstStyle/>
                    <a:p>
                      <a:r>
                        <a:rPr lang="en-US" sz="1900" b="0" dirty="0">
                          <a:latin typeface="Source Code Pro" panose="020B0509030403020204" pitchFamily="49" charset="77"/>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743526"/>
                  </a:ext>
                </a:extLst>
              </a:tr>
              <a:tr h="160815">
                <a:tc>
                  <a:txBody>
                    <a:bodyPr/>
                    <a:lstStyle/>
                    <a:p>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6152341"/>
                  </a:ext>
                </a:extLst>
              </a:tr>
            </a:tbl>
          </a:graphicData>
        </a:graphic>
      </p:graphicFrame>
      <p:graphicFrame>
        <p:nvGraphicFramePr>
          <p:cNvPr id="10" name="Table 9">
            <a:extLst>
              <a:ext uri="{FF2B5EF4-FFF2-40B4-BE49-F238E27FC236}">
                <a16:creationId xmlns:a16="http://schemas.microsoft.com/office/drawing/2014/main" id="{6EEA5A70-9E16-C387-BBE6-6FC999C72186}"/>
              </a:ext>
            </a:extLst>
          </p:cNvPr>
          <p:cNvGraphicFramePr>
            <a:graphicFrameLocks noGrp="1"/>
          </p:cNvGraphicFramePr>
          <p:nvPr/>
        </p:nvGraphicFramePr>
        <p:xfrm>
          <a:off x="6269271" y="3263395"/>
          <a:ext cx="2390413" cy="381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2653708947"/>
                    </a:ext>
                  </a:extLst>
                </a:gridCol>
                <a:gridCol w="1515754">
                  <a:extLst>
                    <a:ext uri="{9D8B030D-6E8A-4147-A177-3AD203B41FA5}">
                      <a16:colId xmlns:a16="http://schemas.microsoft.com/office/drawing/2014/main" val="487291675"/>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rpi</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rPr>
                        <a:t>0x00f8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9739890"/>
                  </a:ext>
                </a:extLst>
              </a:tr>
            </a:tbl>
          </a:graphicData>
        </a:graphic>
      </p:graphicFrame>
      <p:graphicFrame>
        <p:nvGraphicFramePr>
          <p:cNvPr id="11" name="Table 10">
            <a:extLst>
              <a:ext uri="{FF2B5EF4-FFF2-40B4-BE49-F238E27FC236}">
                <a16:creationId xmlns:a16="http://schemas.microsoft.com/office/drawing/2014/main" id="{245CD3D5-A836-63BB-2C7D-B54D6663F20E}"/>
              </a:ext>
            </a:extLst>
          </p:cNvPr>
          <p:cNvGraphicFramePr>
            <a:graphicFrameLocks noGrp="1"/>
          </p:cNvGraphicFramePr>
          <p:nvPr/>
        </p:nvGraphicFramePr>
        <p:xfrm>
          <a:off x="6318196" y="4481045"/>
          <a:ext cx="1605698" cy="1524000"/>
        </p:xfrm>
        <a:graphic>
          <a:graphicData uri="http://schemas.openxmlformats.org/drawingml/2006/table">
            <a:tbl>
              <a:tblPr firstRow="1" bandRow="1">
                <a:tableStyleId>{5C22544A-7EE6-4342-B048-85BDC9FD1C3A}</a:tableStyleId>
              </a:tblPr>
              <a:tblGrid>
                <a:gridCol w="794206">
                  <a:extLst>
                    <a:ext uri="{9D8B030D-6E8A-4147-A177-3AD203B41FA5}">
                      <a16:colId xmlns:a16="http://schemas.microsoft.com/office/drawing/2014/main" val="442527272"/>
                    </a:ext>
                  </a:extLst>
                </a:gridCol>
                <a:gridCol w="811492">
                  <a:extLst>
                    <a:ext uri="{9D8B030D-6E8A-4147-A177-3AD203B41FA5}">
                      <a16:colId xmlns:a16="http://schemas.microsoft.com/office/drawing/2014/main" val="3649816996"/>
                    </a:ext>
                  </a:extLst>
                </a:gridCol>
              </a:tblGrid>
              <a:tr h="229395">
                <a:tc>
                  <a:txBody>
                    <a:bodyPr/>
                    <a:lstStyle/>
                    <a:p>
                      <a:r>
                        <a:rPr lang="en-US" sz="1900" b="1" dirty="0">
                          <a:solidFill>
                            <a:schemeClr val="tx1"/>
                          </a:solidFill>
                          <a:latin typeface="Source Code Pro" panose="020B0509030403020204" pitchFamily="49" charset="77"/>
                        </a:rPr>
                        <a:t>ZF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4091879"/>
                  </a:ext>
                </a:extLst>
              </a:tr>
              <a:tr h="229395">
                <a:tc>
                  <a:txBody>
                    <a:bodyPr/>
                    <a:lstStyle/>
                    <a:p>
                      <a:r>
                        <a:rPr lang="en-US" sz="1900" b="1" dirty="0">
                          <a:solidFill>
                            <a:schemeClr val="tx1"/>
                          </a:solidFill>
                          <a:latin typeface="Source Code Pro" panose="020B0509030403020204" pitchFamily="49" charset="77"/>
                        </a:rPr>
                        <a:t>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5917"/>
                  </a:ext>
                </a:extLst>
              </a:tr>
              <a:tr h="229395">
                <a:tc>
                  <a:txBody>
                    <a:bodyPr/>
                    <a:lstStyle/>
                    <a:p>
                      <a:r>
                        <a:rPr lang="en-US" sz="1900" b="0" dirty="0">
                          <a:solidFill>
                            <a:schemeClr val="tx1"/>
                          </a:solidFill>
                          <a:latin typeface="Source Code Pro" panose="020B0509030403020204" pitchFamily="49" charset="77"/>
                        </a:rPr>
                        <a:t>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095360"/>
                  </a:ext>
                </a:extLst>
              </a:tr>
              <a:tr h="229395">
                <a:tc>
                  <a:txBody>
                    <a:bodyPr/>
                    <a:lstStyle/>
                    <a:p>
                      <a:r>
                        <a:rPr lang="en-US" sz="1900" b="0" dirty="0">
                          <a:solidFill>
                            <a:schemeClr val="tx1"/>
                          </a:solidFill>
                          <a:latin typeface="Source Code Pro" panose="020B0509030403020204" pitchFamily="49" charset="77"/>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426470"/>
                  </a:ext>
                </a:extLst>
              </a:tr>
            </a:tbl>
          </a:graphicData>
        </a:graphic>
      </p:graphicFrame>
      <p:sp>
        <p:nvSpPr>
          <p:cNvPr id="12" name="TextBox 11">
            <a:extLst>
              <a:ext uri="{FF2B5EF4-FFF2-40B4-BE49-F238E27FC236}">
                <a16:creationId xmlns:a16="http://schemas.microsoft.com/office/drawing/2014/main" id="{64878A76-F47E-EF35-D056-189F970ED608}"/>
              </a:ext>
            </a:extLst>
          </p:cNvPr>
          <p:cNvSpPr txBox="1"/>
          <p:nvPr/>
        </p:nvSpPr>
        <p:spPr>
          <a:xfrm>
            <a:off x="8111859" y="1910607"/>
            <a:ext cx="1215397" cy="707886"/>
          </a:xfrm>
          <a:prstGeom prst="rect">
            <a:avLst/>
          </a:prstGeom>
          <a:noFill/>
        </p:spPr>
        <p:txBody>
          <a:bodyPr wrap="none" rtlCol="0">
            <a:spAutoFit/>
          </a:bodyPr>
          <a:lstStyle/>
          <a:p>
            <a:r>
              <a:rPr lang="en-US" sz="4000" b="1" dirty="0"/>
              <a:t>CPU</a:t>
            </a:r>
          </a:p>
        </p:txBody>
      </p:sp>
      <p:sp>
        <p:nvSpPr>
          <p:cNvPr id="3" name="Slide Number Placeholder 2">
            <a:extLst>
              <a:ext uri="{FF2B5EF4-FFF2-40B4-BE49-F238E27FC236}">
                <a16:creationId xmlns:a16="http://schemas.microsoft.com/office/drawing/2014/main" id="{3A8D84C3-6BD5-0292-09E5-8E4B2C2A982B}"/>
              </a:ext>
            </a:extLst>
          </p:cNvPr>
          <p:cNvSpPr>
            <a:spLocks noGrp="1"/>
          </p:cNvSpPr>
          <p:nvPr>
            <p:ph type="sldNum" sz="quarter" idx="12"/>
          </p:nvPr>
        </p:nvSpPr>
        <p:spPr/>
        <p:txBody>
          <a:bodyPr/>
          <a:lstStyle/>
          <a:p>
            <a:fld id="{8908FB5B-1F60-994B-8E33-8E782B4CF041}" type="slidenum">
              <a:rPr lang="en-US" smtClean="0"/>
              <a:t>36</a:t>
            </a:fld>
            <a:endParaRPr lang="en-US"/>
          </a:p>
        </p:txBody>
      </p:sp>
    </p:spTree>
    <p:extLst>
      <p:ext uri="{BB962C8B-B14F-4D97-AF65-F5344CB8AC3E}">
        <p14:creationId xmlns:p14="http://schemas.microsoft.com/office/powerpoint/2010/main" val="2974258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69DB-DB8F-1554-F319-D778D58F13F1}"/>
              </a:ext>
            </a:extLst>
          </p:cNvPr>
          <p:cNvSpPr>
            <a:spLocks noGrp="1"/>
          </p:cNvSpPr>
          <p:nvPr>
            <p:ph type="title"/>
          </p:nvPr>
        </p:nvSpPr>
        <p:spPr/>
        <p:txBody>
          <a:bodyPr>
            <a:normAutofit/>
          </a:bodyPr>
          <a:lstStyle/>
          <a:p>
            <a:pPr marL="0" indent="0">
              <a:buNone/>
            </a:pPr>
            <a:r>
              <a:rPr lang="en-US" dirty="0">
                <a:cs typeface="Consolas" panose="020B0609020204030204" pitchFamily="49" charset="0"/>
              </a:rPr>
              <a:t>Set instructions </a:t>
            </a:r>
            <a:r>
              <a:rPr lang="en-US" dirty="0"/>
              <a:t>read condition codes and </a:t>
            </a:r>
            <a:r>
              <a:rPr lang="en-US" dirty="0">
                <a:solidFill>
                  <a:srgbClr val="C41230"/>
                </a:solidFill>
              </a:rPr>
              <a:t>set a single byte</a:t>
            </a:r>
            <a:r>
              <a:rPr lang="en-US" dirty="0"/>
              <a:t> in the destination.</a:t>
            </a:r>
          </a:p>
        </p:txBody>
      </p:sp>
      <p:graphicFrame>
        <p:nvGraphicFramePr>
          <p:cNvPr id="4" name="Shape 468">
            <a:extLst>
              <a:ext uri="{FF2B5EF4-FFF2-40B4-BE49-F238E27FC236}">
                <a16:creationId xmlns:a16="http://schemas.microsoft.com/office/drawing/2014/main" id="{2DB8EE77-9B56-195B-637F-80F91656C44B}"/>
              </a:ext>
            </a:extLst>
          </p:cNvPr>
          <p:cNvGraphicFramePr/>
          <p:nvPr>
            <p:extLst>
              <p:ext uri="{D42A27DB-BD31-4B8C-83A1-F6EECF244321}">
                <p14:modId xmlns:p14="http://schemas.microsoft.com/office/powerpoint/2010/main" val="3028884976"/>
              </p:ext>
            </p:extLst>
          </p:nvPr>
        </p:nvGraphicFramePr>
        <p:xfrm>
          <a:off x="2779853" y="1790158"/>
          <a:ext cx="6632293" cy="3957320"/>
        </p:xfrm>
        <a:graphic>
          <a:graphicData uri="http://schemas.openxmlformats.org/drawingml/2006/table">
            <a:tbl>
              <a:tblPr>
                <a:noFill/>
              </a:tblPr>
              <a:tblGrid>
                <a:gridCol w="1481809">
                  <a:extLst>
                    <a:ext uri="{9D8B030D-6E8A-4147-A177-3AD203B41FA5}">
                      <a16:colId xmlns:a16="http://schemas.microsoft.com/office/drawing/2014/main" val="20000"/>
                    </a:ext>
                  </a:extLst>
                </a:gridCol>
                <a:gridCol w="2136604">
                  <a:extLst>
                    <a:ext uri="{9D8B030D-6E8A-4147-A177-3AD203B41FA5}">
                      <a16:colId xmlns:a16="http://schemas.microsoft.com/office/drawing/2014/main" val="20001"/>
                    </a:ext>
                  </a:extLst>
                </a:gridCol>
                <a:gridCol w="3013880">
                  <a:extLst>
                    <a:ext uri="{9D8B030D-6E8A-4147-A177-3AD203B41FA5}">
                      <a16:colId xmlns:a16="http://schemas.microsoft.com/office/drawing/2014/main" val="20002"/>
                    </a:ext>
                  </a:extLst>
                </a:gridCol>
              </a:tblGrid>
              <a:tr h="376250">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0" i="0" u="none" strike="noStrike" cap="none" dirty="0">
                          <a:solidFill>
                            <a:schemeClr val="bg1"/>
                          </a:solidFill>
                          <a:latin typeface="+mn-lt"/>
                          <a:ea typeface="Calibri"/>
                          <a:cs typeface="Consolas" panose="020B0609020204030204" pitchFamily="49" charset="0"/>
                          <a:sym typeface="Calibri"/>
                        </a:rPr>
                        <a:t>Instruction</a:t>
                      </a:r>
                      <a:endParaRPr b="0" dirty="0">
                        <a:solidFill>
                          <a:schemeClr val="bg1"/>
                        </a:solidFill>
                        <a:latin typeface="+mn-lt"/>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C41230"/>
                    </a:solid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0" i="0" u="none" strike="noStrike" cap="none" dirty="0">
                          <a:solidFill>
                            <a:schemeClr val="bg1"/>
                          </a:solidFill>
                          <a:latin typeface="+mn-lt"/>
                          <a:ea typeface="Calibri"/>
                          <a:cs typeface="Consolas" panose="020B0609020204030204" pitchFamily="49" charset="0"/>
                          <a:sym typeface="Calibri"/>
                        </a:rPr>
                        <a:t>Condition</a:t>
                      </a:r>
                      <a:endParaRPr b="0" dirty="0">
                        <a:solidFill>
                          <a:schemeClr val="bg1"/>
                        </a:solidFill>
                        <a:latin typeface="+mn-lt"/>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C41230"/>
                    </a:solid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0" i="0" u="none" strike="noStrike" cap="none" dirty="0">
                          <a:solidFill>
                            <a:schemeClr val="bg1"/>
                          </a:solidFill>
                          <a:latin typeface="+mn-lt"/>
                          <a:ea typeface="Calibri"/>
                          <a:cs typeface="Consolas" panose="020B0609020204030204" pitchFamily="49" charset="0"/>
                          <a:sym typeface="Calibri"/>
                        </a:rPr>
                        <a:t>Description</a:t>
                      </a:r>
                      <a:endParaRPr b="0" dirty="0">
                        <a:solidFill>
                          <a:schemeClr val="bg1"/>
                        </a:solidFill>
                        <a:latin typeface="+mn-lt"/>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C41230"/>
                    </a:solidFill>
                  </a:tcPr>
                </a:tc>
                <a:extLst>
                  <a:ext uri="{0D108BD9-81ED-4DB2-BD59-A6C34878D82A}">
                    <a16:rowId xmlns:a16="http://schemas.microsoft.com/office/drawing/2014/main" val="10000"/>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sete</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ZF</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0" i="0" u="none" strike="noStrike" cap="none" dirty="0">
                          <a:solidFill>
                            <a:schemeClr val="dk1"/>
                          </a:solidFill>
                          <a:latin typeface="+mn-lt"/>
                          <a:ea typeface="Calibri"/>
                          <a:cs typeface="Calibri"/>
                          <a:sym typeface="Calibri"/>
                        </a:rPr>
                        <a:t>Equal / Zero</a:t>
                      </a:r>
                      <a:endParaRPr b="0" dirty="0">
                        <a:latin typeface="+mn-lt"/>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532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setne</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~ZF</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0" i="0" u="none" strike="noStrike" cap="none" dirty="0">
                          <a:solidFill>
                            <a:schemeClr val="dk1"/>
                          </a:solidFill>
                          <a:latin typeface="+mn-lt"/>
                          <a:ea typeface="Calibri"/>
                          <a:cs typeface="Calibri"/>
                          <a:sym typeface="Calibri"/>
                        </a:rPr>
                        <a:t>Not Equal / Not Zero</a:t>
                      </a:r>
                      <a:endParaRPr b="0" dirty="0">
                        <a:latin typeface="+mn-lt"/>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sets</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SF</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0" i="0" u="none" strike="noStrike" cap="none" dirty="0">
                          <a:solidFill>
                            <a:schemeClr val="dk1"/>
                          </a:solidFill>
                          <a:latin typeface="+mn-lt"/>
                          <a:ea typeface="Calibri"/>
                          <a:cs typeface="Calibri"/>
                          <a:sym typeface="Calibri"/>
                        </a:rPr>
                        <a:t>Negative</a:t>
                      </a:r>
                      <a:endParaRPr b="0" dirty="0">
                        <a:latin typeface="+mn-lt"/>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setns</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~SF</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0" i="0" u="none" strike="noStrike" cap="none" dirty="0">
                          <a:solidFill>
                            <a:schemeClr val="dk1"/>
                          </a:solidFill>
                          <a:latin typeface="+mn-lt"/>
                          <a:ea typeface="Calibri"/>
                          <a:cs typeface="Calibri"/>
                          <a:sym typeface="Calibri"/>
                        </a:rPr>
                        <a:t>Nonnegative</a:t>
                      </a:r>
                      <a:endParaRPr b="0" dirty="0">
                        <a:latin typeface="+mn-lt"/>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setg</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~(SF^OF)&amp;~ZF</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0" i="0" u="none" strike="noStrike" cap="none" dirty="0">
                          <a:solidFill>
                            <a:schemeClr val="dk1"/>
                          </a:solidFill>
                          <a:latin typeface="+mn-lt"/>
                          <a:ea typeface="Calibri"/>
                          <a:cs typeface="Calibri"/>
                          <a:sym typeface="Calibri"/>
                        </a:rPr>
                        <a:t>Greater (Signed)</a:t>
                      </a:r>
                      <a:endParaRPr b="0" dirty="0">
                        <a:latin typeface="+mn-lt"/>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setge</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~(SF^OF)</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0" i="0" u="none" strike="noStrike" cap="none" dirty="0">
                          <a:solidFill>
                            <a:schemeClr val="dk1"/>
                          </a:solidFill>
                          <a:latin typeface="+mn-lt"/>
                          <a:ea typeface="Calibri"/>
                          <a:cs typeface="Calibri"/>
                          <a:sym typeface="Calibri"/>
                        </a:rPr>
                        <a:t>Greater or Equal (Signed)</a:t>
                      </a:r>
                      <a:endParaRPr b="0" dirty="0">
                        <a:latin typeface="+mn-lt"/>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setl</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(SF^OF)</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0" i="0" u="none" strike="noStrike" cap="none" dirty="0">
                          <a:solidFill>
                            <a:schemeClr val="dk1"/>
                          </a:solidFill>
                          <a:latin typeface="+mn-lt"/>
                          <a:ea typeface="Calibri"/>
                          <a:cs typeface="Calibri"/>
                          <a:sym typeface="Calibri"/>
                        </a:rPr>
                        <a:t>Less (Signed)</a:t>
                      </a:r>
                      <a:endParaRPr b="0" dirty="0">
                        <a:latin typeface="+mn-lt"/>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setle</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(SF^OF)|ZF</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0" i="0" u="none" strike="noStrike" cap="none" dirty="0">
                          <a:solidFill>
                            <a:schemeClr val="dk1"/>
                          </a:solidFill>
                          <a:latin typeface="+mn-lt"/>
                          <a:ea typeface="Calibri"/>
                          <a:cs typeface="Calibri"/>
                          <a:sym typeface="Calibri"/>
                        </a:rPr>
                        <a:t>Less or Equal (Signed)</a:t>
                      </a:r>
                      <a:endParaRPr b="0" dirty="0">
                        <a:latin typeface="+mn-lt"/>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seta</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~CF&amp;~ZF</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0" i="0" u="none" strike="noStrike" cap="none" dirty="0">
                          <a:solidFill>
                            <a:schemeClr val="dk1"/>
                          </a:solidFill>
                          <a:latin typeface="+mn-lt"/>
                          <a:ea typeface="Calibri"/>
                          <a:cs typeface="Calibri"/>
                          <a:sym typeface="Calibri"/>
                        </a:rPr>
                        <a:t>Above (unsigned)</a:t>
                      </a:r>
                      <a:endParaRPr b="0" dirty="0">
                        <a:latin typeface="+mn-lt"/>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setb</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CF</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0" i="0" u="none" strike="noStrike" cap="none" dirty="0">
                          <a:solidFill>
                            <a:schemeClr val="dk1"/>
                          </a:solidFill>
                          <a:latin typeface="+mn-lt"/>
                          <a:ea typeface="Calibri"/>
                          <a:cs typeface="Calibri"/>
                          <a:sym typeface="Calibri"/>
                        </a:rPr>
                        <a:t>Below (unsigned)</a:t>
                      </a:r>
                      <a:endParaRPr b="0" dirty="0">
                        <a:latin typeface="+mn-lt"/>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sete</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ZF</a:t>
                      </a:r>
                      <a:endParaRPr dirty="0">
                        <a:latin typeface="Consolas" panose="020B0609020204030204" pitchFamily="49" charset="0"/>
                        <a:cs typeface="Consolas" panose="020B0609020204030204" pitchFamily="49" charset="0"/>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0" i="0" u="none" strike="noStrike" cap="none" dirty="0">
                          <a:solidFill>
                            <a:schemeClr val="dk1"/>
                          </a:solidFill>
                          <a:latin typeface="+mn-lt"/>
                          <a:ea typeface="Calibri"/>
                          <a:cs typeface="Calibri"/>
                          <a:sym typeface="Calibri"/>
                        </a:rPr>
                        <a:t>Equal / Zero</a:t>
                      </a:r>
                      <a:endParaRPr b="0" dirty="0">
                        <a:latin typeface="+mn-lt"/>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8" name="Slide Number Placeholder 7">
            <a:extLst>
              <a:ext uri="{FF2B5EF4-FFF2-40B4-BE49-F238E27FC236}">
                <a16:creationId xmlns:a16="http://schemas.microsoft.com/office/drawing/2014/main" id="{D6ED597D-C275-0B4C-D961-1D79878AEF5B}"/>
              </a:ext>
            </a:extLst>
          </p:cNvPr>
          <p:cNvSpPr>
            <a:spLocks noGrp="1"/>
          </p:cNvSpPr>
          <p:nvPr>
            <p:ph type="sldNum" sz="quarter" idx="12"/>
          </p:nvPr>
        </p:nvSpPr>
        <p:spPr/>
        <p:txBody>
          <a:bodyPr/>
          <a:lstStyle/>
          <a:p>
            <a:fld id="{8908FB5B-1F60-994B-8E33-8E782B4CF041}" type="slidenum">
              <a:rPr lang="en-US" smtClean="0"/>
              <a:t>37</a:t>
            </a:fld>
            <a:endParaRPr lang="en-US"/>
          </a:p>
        </p:txBody>
      </p:sp>
    </p:spTree>
    <p:extLst>
      <p:ext uri="{BB962C8B-B14F-4D97-AF65-F5344CB8AC3E}">
        <p14:creationId xmlns:p14="http://schemas.microsoft.com/office/powerpoint/2010/main" val="4163497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48CBA-9DCF-00C7-8283-9C119F2DE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75F96-16AE-BF97-BC85-EAF225F5B020}"/>
              </a:ext>
            </a:extLst>
          </p:cNvPr>
          <p:cNvSpPr>
            <a:spLocks noGrp="1"/>
          </p:cNvSpPr>
          <p:nvPr>
            <p:ph type="title"/>
          </p:nvPr>
        </p:nvSpPr>
        <p:spPr/>
        <p:txBody>
          <a:bodyPr>
            <a:normAutofit fontScale="90000"/>
          </a:bodyPr>
          <a:lstStyle/>
          <a:p>
            <a:r>
              <a:rPr lang="en-US" dirty="0"/>
              <a:t>Jump instructions let programs </a:t>
            </a:r>
            <a:r>
              <a:rPr lang="en-US" dirty="0">
                <a:solidFill>
                  <a:srgbClr val="C41230"/>
                </a:solidFill>
              </a:rPr>
              <a:t>jump to different parts of code</a:t>
            </a:r>
            <a:r>
              <a:rPr lang="en-US" dirty="0"/>
              <a:t> depending on condition codes.</a:t>
            </a:r>
          </a:p>
        </p:txBody>
      </p:sp>
      <p:graphicFrame>
        <p:nvGraphicFramePr>
          <p:cNvPr id="4" name="Shape 468">
            <a:extLst>
              <a:ext uri="{FF2B5EF4-FFF2-40B4-BE49-F238E27FC236}">
                <a16:creationId xmlns:a16="http://schemas.microsoft.com/office/drawing/2014/main" id="{C4AA438C-791D-CE2B-B8C7-77CAC304E103}"/>
              </a:ext>
            </a:extLst>
          </p:cNvPr>
          <p:cNvGraphicFramePr/>
          <p:nvPr>
            <p:extLst>
              <p:ext uri="{D42A27DB-BD31-4B8C-83A1-F6EECF244321}">
                <p14:modId xmlns:p14="http://schemas.microsoft.com/office/powerpoint/2010/main" val="2929889981"/>
              </p:ext>
            </p:extLst>
          </p:nvPr>
        </p:nvGraphicFramePr>
        <p:xfrm>
          <a:off x="2779853" y="1790158"/>
          <a:ext cx="6632293" cy="4236720"/>
        </p:xfrm>
        <a:graphic>
          <a:graphicData uri="http://schemas.openxmlformats.org/drawingml/2006/table">
            <a:tbl>
              <a:tblPr>
                <a:noFill/>
              </a:tblPr>
              <a:tblGrid>
                <a:gridCol w="1481809">
                  <a:extLst>
                    <a:ext uri="{9D8B030D-6E8A-4147-A177-3AD203B41FA5}">
                      <a16:colId xmlns:a16="http://schemas.microsoft.com/office/drawing/2014/main" val="20000"/>
                    </a:ext>
                  </a:extLst>
                </a:gridCol>
                <a:gridCol w="2136604">
                  <a:extLst>
                    <a:ext uri="{9D8B030D-6E8A-4147-A177-3AD203B41FA5}">
                      <a16:colId xmlns:a16="http://schemas.microsoft.com/office/drawing/2014/main" val="20001"/>
                    </a:ext>
                  </a:extLst>
                </a:gridCol>
                <a:gridCol w="3013880">
                  <a:extLst>
                    <a:ext uri="{9D8B030D-6E8A-4147-A177-3AD203B41FA5}">
                      <a16:colId xmlns:a16="http://schemas.microsoft.com/office/drawing/2014/main" val="20002"/>
                    </a:ext>
                  </a:extLst>
                </a:gridCol>
              </a:tblGrid>
              <a:tr h="376250">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0" i="0" u="none" strike="noStrike" cap="none" dirty="0">
                          <a:solidFill>
                            <a:schemeClr val="bg1"/>
                          </a:solidFill>
                          <a:latin typeface="+mn-lt"/>
                          <a:ea typeface="Calibri"/>
                          <a:cs typeface="Consolas" panose="020B0609020204030204" pitchFamily="49" charset="0"/>
                          <a:sym typeface="Calibri"/>
                        </a:rPr>
                        <a:t>Instruction</a:t>
                      </a:r>
                      <a:endParaRPr b="0" dirty="0">
                        <a:solidFill>
                          <a:schemeClr val="bg1"/>
                        </a:solidFill>
                        <a:latin typeface="+mn-lt"/>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1230"/>
                    </a:solid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0" i="0" u="none" strike="noStrike" cap="none" dirty="0">
                          <a:solidFill>
                            <a:schemeClr val="bg1"/>
                          </a:solidFill>
                          <a:latin typeface="+mn-lt"/>
                          <a:ea typeface="Calibri"/>
                          <a:cs typeface="Consolas" panose="020B0609020204030204" pitchFamily="49" charset="0"/>
                          <a:sym typeface="Calibri"/>
                        </a:rPr>
                        <a:t>Condition</a:t>
                      </a:r>
                      <a:endParaRPr b="0" dirty="0">
                        <a:solidFill>
                          <a:schemeClr val="bg1"/>
                        </a:solidFill>
                        <a:latin typeface="+mn-lt"/>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1230"/>
                    </a:solid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0" i="0" u="none" strike="noStrike" cap="none" dirty="0">
                          <a:solidFill>
                            <a:schemeClr val="bg1"/>
                          </a:solidFill>
                          <a:latin typeface="+mn-lt"/>
                          <a:ea typeface="Calibri"/>
                          <a:cs typeface="Consolas" panose="020B0609020204030204" pitchFamily="49" charset="0"/>
                          <a:sym typeface="Calibri"/>
                        </a:rPr>
                        <a:t>Description</a:t>
                      </a:r>
                      <a:endParaRPr b="0" dirty="0">
                        <a:solidFill>
                          <a:schemeClr val="bg1"/>
                        </a:solidFill>
                        <a:latin typeface="+mn-lt"/>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1230"/>
                    </a:solidFill>
                  </a:tcPr>
                </a:tc>
                <a:extLst>
                  <a:ext uri="{0D108BD9-81ED-4DB2-BD59-A6C34878D82A}">
                    <a16:rowId xmlns:a16="http://schemas.microsoft.com/office/drawing/2014/main" val="10000"/>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jmp</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1</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dk1"/>
                          </a:solidFill>
                          <a:latin typeface="+mn-lt"/>
                          <a:ea typeface="Calibri"/>
                          <a:cs typeface="Calibri"/>
                          <a:sym typeface="Calibri"/>
                        </a:rPr>
                        <a:t>Unconditional</a:t>
                      </a:r>
                      <a:endParaRPr sz="1800" b="0" dirty="0">
                        <a:latin typeface="+mn-lt"/>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532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je</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ZF</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dk1"/>
                          </a:solidFill>
                          <a:latin typeface="+mn-lt"/>
                          <a:ea typeface="Calibri"/>
                          <a:cs typeface="Calibri"/>
                          <a:sym typeface="Calibri"/>
                        </a:rPr>
                        <a:t>Equal / Zero</a:t>
                      </a:r>
                      <a:endParaRPr sz="1800" b="0" dirty="0">
                        <a:latin typeface="+mn-lt"/>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jne</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~ZF</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dk1"/>
                          </a:solidFill>
                          <a:latin typeface="+mn-lt"/>
                          <a:ea typeface="Calibri"/>
                          <a:cs typeface="Calibri"/>
                          <a:sym typeface="Calibri"/>
                        </a:rPr>
                        <a:t>Not Equal / Not Zero</a:t>
                      </a:r>
                      <a:endParaRPr sz="1800" b="0" dirty="0">
                        <a:latin typeface="+mn-lt"/>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js</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SF</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dk1"/>
                          </a:solidFill>
                          <a:latin typeface="+mn-lt"/>
                          <a:ea typeface="Calibri"/>
                          <a:cs typeface="Calibri"/>
                          <a:sym typeface="Calibri"/>
                        </a:rPr>
                        <a:t>Negative</a:t>
                      </a:r>
                      <a:endParaRPr sz="1800" b="0" dirty="0">
                        <a:latin typeface="+mn-lt"/>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jns</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~SF</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dk1"/>
                          </a:solidFill>
                          <a:latin typeface="+mn-lt"/>
                          <a:ea typeface="Calibri"/>
                          <a:cs typeface="Calibri"/>
                          <a:sym typeface="Calibri"/>
                        </a:rPr>
                        <a:t>Nonnegative</a:t>
                      </a:r>
                      <a:endParaRPr sz="1800" b="0" dirty="0">
                        <a:latin typeface="+mn-lt"/>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jg</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~(SF^OF)&amp;~ZF</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dk1"/>
                          </a:solidFill>
                          <a:latin typeface="+mn-lt"/>
                          <a:ea typeface="Calibri"/>
                          <a:cs typeface="Calibri"/>
                          <a:sym typeface="Calibri"/>
                        </a:rPr>
                        <a:t>Greater (Signed)</a:t>
                      </a:r>
                      <a:endParaRPr sz="1800" b="0" dirty="0">
                        <a:latin typeface="+mn-lt"/>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jge</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~(SF^OF)</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dk1"/>
                          </a:solidFill>
                          <a:latin typeface="+mn-lt"/>
                          <a:ea typeface="Calibri"/>
                          <a:cs typeface="Calibri"/>
                          <a:sym typeface="Calibri"/>
                        </a:rPr>
                        <a:t>Greater or Equal (Signed)</a:t>
                      </a:r>
                      <a:endParaRPr sz="1800" b="0" dirty="0">
                        <a:latin typeface="+mn-lt"/>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jl</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(SF^OF)</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dk1"/>
                          </a:solidFill>
                          <a:latin typeface="+mn-lt"/>
                          <a:ea typeface="Calibri"/>
                          <a:cs typeface="Calibri"/>
                          <a:sym typeface="Calibri"/>
                        </a:rPr>
                        <a:t>Less (Signed)</a:t>
                      </a:r>
                      <a:endParaRPr sz="1800" b="0" dirty="0">
                        <a:latin typeface="+mn-lt"/>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jle</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(SF^OF)|ZF</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dk1"/>
                          </a:solidFill>
                          <a:latin typeface="+mn-lt"/>
                          <a:ea typeface="Calibri"/>
                          <a:cs typeface="Calibri"/>
                          <a:sym typeface="Calibri"/>
                        </a:rPr>
                        <a:t>Less or Equal (Signed)</a:t>
                      </a:r>
                      <a:endParaRPr sz="1800" b="0" dirty="0">
                        <a:latin typeface="+mn-lt"/>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ja</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~CF&amp;~ZF</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dk1"/>
                          </a:solidFill>
                          <a:latin typeface="+mn-lt"/>
                          <a:ea typeface="Calibri"/>
                          <a:cs typeface="Calibri"/>
                          <a:sym typeface="Calibri"/>
                        </a:rPr>
                        <a:t>Above (unsigned)</a:t>
                      </a:r>
                      <a:endParaRPr sz="1800" b="0" dirty="0">
                        <a:latin typeface="+mn-lt"/>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err="1">
                          <a:solidFill>
                            <a:schemeClr val="dk1"/>
                          </a:solidFill>
                          <a:latin typeface="Consolas" panose="020B0609020204030204" pitchFamily="49" charset="0"/>
                          <a:ea typeface="Courier"/>
                          <a:cs typeface="Consolas" panose="020B0609020204030204" pitchFamily="49" charset="0"/>
                          <a:sym typeface="Courier"/>
                        </a:rPr>
                        <a:t>jb</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1" i="0" u="none" strike="noStrike" cap="none" dirty="0">
                          <a:solidFill>
                            <a:schemeClr val="dk1"/>
                          </a:solidFill>
                          <a:latin typeface="Consolas" panose="020B0609020204030204" pitchFamily="49" charset="0"/>
                          <a:ea typeface="Courier"/>
                          <a:cs typeface="Consolas" panose="020B0609020204030204" pitchFamily="49" charset="0"/>
                          <a:sym typeface="Courier"/>
                        </a:rPr>
                        <a:t>CF</a:t>
                      </a:r>
                      <a:endParaRPr sz="1800" dirty="0">
                        <a:latin typeface="Consolas" panose="020B0609020204030204" pitchFamily="49" charset="0"/>
                        <a:cs typeface="Consolas" panose="020B0609020204030204" pitchFamily="49" charset="0"/>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dk1"/>
                          </a:solidFill>
                          <a:latin typeface="+mn-lt"/>
                          <a:ea typeface="Calibri"/>
                          <a:cs typeface="Calibri"/>
                          <a:sym typeface="Calibri"/>
                        </a:rPr>
                        <a:t>Below (unsigned)</a:t>
                      </a:r>
                      <a:endParaRPr sz="1800" b="0" dirty="0">
                        <a:latin typeface="+mn-lt"/>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6" name="Slide Number Placeholder 5">
            <a:extLst>
              <a:ext uri="{FF2B5EF4-FFF2-40B4-BE49-F238E27FC236}">
                <a16:creationId xmlns:a16="http://schemas.microsoft.com/office/drawing/2014/main" id="{4E2C5A78-721D-6A47-6605-EFD973A155C2}"/>
              </a:ext>
            </a:extLst>
          </p:cNvPr>
          <p:cNvSpPr>
            <a:spLocks noGrp="1"/>
          </p:cNvSpPr>
          <p:nvPr>
            <p:ph type="sldNum" sz="quarter" idx="12"/>
          </p:nvPr>
        </p:nvSpPr>
        <p:spPr/>
        <p:txBody>
          <a:bodyPr/>
          <a:lstStyle/>
          <a:p>
            <a:fld id="{8908FB5B-1F60-994B-8E33-8E782B4CF041}" type="slidenum">
              <a:rPr lang="en-US" smtClean="0"/>
              <a:t>38</a:t>
            </a:fld>
            <a:endParaRPr lang="en-US"/>
          </a:p>
        </p:txBody>
      </p:sp>
    </p:spTree>
    <p:extLst>
      <p:ext uri="{BB962C8B-B14F-4D97-AF65-F5344CB8AC3E}">
        <p14:creationId xmlns:p14="http://schemas.microsoft.com/office/powerpoint/2010/main" val="1442376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D547E-4FB3-9B6B-942E-EEC6543CF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244FAA-1B32-D86F-DA98-7C71CB850A1B}"/>
              </a:ext>
            </a:extLst>
          </p:cNvPr>
          <p:cNvSpPr>
            <a:spLocks noGrp="1"/>
          </p:cNvSpPr>
          <p:nvPr>
            <p:ph type="title"/>
          </p:nvPr>
        </p:nvSpPr>
        <p:spPr/>
        <p:txBody>
          <a:bodyPr>
            <a:normAutofit fontScale="90000"/>
          </a:bodyPr>
          <a:lstStyle/>
          <a:p>
            <a:r>
              <a:rPr lang="en-US" dirty="0"/>
              <a:t>Jump instructions let programs jump to different parts of code depending on condition codes.</a:t>
            </a:r>
          </a:p>
        </p:txBody>
      </p:sp>
      <p:graphicFrame>
        <p:nvGraphicFramePr>
          <p:cNvPr id="4" name="Shape 468">
            <a:extLst>
              <a:ext uri="{FF2B5EF4-FFF2-40B4-BE49-F238E27FC236}">
                <a16:creationId xmlns:a16="http://schemas.microsoft.com/office/drawing/2014/main" id="{B9FCD00D-EDFA-26E0-8609-B0BB41C28910}"/>
              </a:ext>
            </a:extLst>
          </p:cNvPr>
          <p:cNvGraphicFramePr/>
          <p:nvPr>
            <p:extLst>
              <p:ext uri="{D42A27DB-BD31-4B8C-83A1-F6EECF244321}">
                <p14:modId xmlns:p14="http://schemas.microsoft.com/office/powerpoint/2010/main" val="1379620206"/>
              </p:ext>
            </p:extLst>
          </p:nvPr>
        </p:nvGraphicFramePr>
        <p:xfrm>
          <a:off x="2779853" y="1790158"/>
          <a:ext cx="6632293" cy="4236720"/>
        </p:xfrm>
        <a:graphic>
          <a:graphicData uri="http://schemas.openxmlformats.org/drawingml/2006/table">
            <a:tbl>
              <a:tblPr>
                <a:noFill/>
              </a:tblPr>
              <a:tblGrid>
                <a:gridCol w="1481809">
                  <a:extLst>
                    <a:ext uri="{9D8B030D-6E8A-4147-A177-3AD203B41FA5}">
                      <a16:colId xmlns:a16="http://schemas.microsoft.com/office/drawing/2014/main" val="20000"/>
                    </a:ext>
                  </a:extLst>
                </a:gridCol>
                <a:gridCol w="2136604">
                  <a:extLst>
                    <a:ext uri="{9D8B030D-6E8A-4147-A177-3AD203B41FA5}">
                      <a16:colId xmlns:a16="http://schemas.microsoft.com/office/drawing/2014/main" val="20001"/>
                    </a:ext>
                  </a:extLst>
                </a:gridCol>
                <a:gridCol w="3013880">
                  <a:extLst>
                    <a:ext uri="{9D8B030D-6E8A-4147-A177-3AD203B41FA5}">
                      <a16:colId xmlns:a16="http://schemas.microsoft.com/office/drawing/2014/main" val="20002"/>
                    </a:ext>
                  </a:extLst>
                </a:gridCol>
              </a:tblGrid>
              <a:tr h="376250">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0" i="0" u="none" strike="noStrike" cap="none" dirty="0">
                          <a:solidFill>
                            <a:schemeClr val="bg2"/>
                          </a:solidFill>
                          <a:latin typeface="+mn-lt"/>
                          <a:ea typeface="Calibri"/>
                          <a:cs typeface="Consolas" panose="020B0609020204030204" pitchFamily="49" charset="0"/>
                          <a:sym typeface="Calibri"/>
                        </a:rPr>
                        <a:t>Instruction</a:t>
                      </a:r>
                      <a:endParaRPr b="0" dirty="0">
                        <a:solidFill>
                          <a:schemeClr val="bg2"/>
                        </a:solidFill>
                        <a:latin typeface="+mn-lt"/>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0" i="0" u="none" strike="noStrike" cap="none" dirty="0">
                          <a:solidFill>
                            <a:schemeClr val="bg2"/>
                          </a:solidFill>
                          <a:latin typeface="+mn-lt"/>
                          <a:ea typeface="Calibri"/>
                          <a:cs typeface="Consolas" panose="020B0609020204030204" pitchFamily="49" charset="0"/>
                          <a:sym typeface="Calibri"/>
                        </a:rPr>
                        <a:t>Condition</a:t>
                      </a:r>
                      <a:endParaRPr b="0" dirty="0">
                        <a:solidFill>
                          <a:schemeClr val="bg2"/>
                        </a:solidFill>
                        <a:latin typeface="+mn-lt"/>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0" i="0" u="none" strike="noStrike" cap="none" dirty="0">
                          <a:solidFill>
                            <a:schemeClr val="bg2"/>
                          </a:solidFill>
                          <a:latin typeface="+mn-lt"/>
                          <a:ea typeface="Calibri"/>
                          <a:cs typeface="Consolas" panose="020B0609020204030204" pitchFamily="49" charset="0"/>
                          <a:sym typeface="Calibri"/>
                        </a:rPr>
                        <a:t>Description</a:t>
                      </a:r>
                      <a:endParaRPr b="0" dirty="0">
                        <a:solidFill>
                          <a:schemeClr val="bg2"/>
                        </a:solidFill>
                        <a:latin typeface="+mn-lt"/>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bg2"/>
                          </a:solidFill>
                          <a:latin typeface="Consolas" panose="020B0609020204030204" pitchFamily="49" charset="0"/>
                          <a:ea typeface="Courier"/>
                          <a:cs typeface="Consolas" panose="020B0609020204030204" pitchFamily="49" charset="0"/>
                          <a:sym typeface="Courier"/>
                        </a:rPr>
                        <a:t>jmp</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bg2"/>
                          </a:solidFill>
                          <a:latin typeface="Consolas" panose="020B0609020204030204" pitchFamily="49" charset="0"/>
                          <a:ea typeface="Courier"/>
                          <a:cs typeface="Consolas" panose="020B0609020204030204" pitchFamily="49" charset="0"/>
                          <a:sym typeface="Courier"/>
                        </a:rPr>
                        <a:t>1</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bg2"/>
                          </a:solidFill>
                          <a:latin typeface="+mn-lt"/>
                          <a:ea typeface="Calibri"/>
                          <a:cs typeface="Calibri"/>
                          <a:sym typeface="Calibri"/>
                        </a:rPr>
                        <a:t>Unconditional</a:t>
                      </a:r>
                      <a:endParaRPr sz="1800" b="0" dirty="0">
                        <a:solidFill>
                          <a:schemeClr val="bg2"/>
                        </a:solidFill>
                        <a:latin typeface="+mn-lt"/>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30532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bg2"/>
                          </a:solidFill>
                          <a:latin typeface="Consolas" panose="020B0609020204030204" pitchFamily="49" charset="0"/>
                          <a:ea typeface="Courier"/>
                          <a:cs typeface="Consolas" panose="020B0609020204030204" pitchFamily="49" charset="0"/>
                          <a:sym typeface="Courier"/>
                        </a:rPr>
                        <a:t>je</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bg2"/>
                          </a:solidFill>
                          <a:latin typeface="Consolas" panose="020B0609020204030204" pitchFamily="49" charset="0"/>
                          <a:ea typeface="Courier"/>
                          <a:cs typeface="Consolas" panose="020B0609020204030204" pitchFamily="49" charset="0"/>
                          <a:sym typeface="Courier"/>
                        </a:rPr>
                        <a:t>ZF</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bg2"/>
                          </a:solidFill>
                          <a:latin typeface="+mn-lt"/>
                          <a:ea typeface="Calibri"/>
                          <a:cs typeface="Calibri"/>
                          <a:sym typeface="Calibri"/>
                        </a:rPr>
                        <a:t>Equal / Zero</a:t>
                      </a:r>
                      <a:endParaRPr sz="1800" b="0" dirty="0">
                        <a:solidFill>
                          <a:schemeClr val="bg2"/>
                        </a:solidFill>
                        <a:latin typeface="+mn-lt"/>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bg2"/>
                          </a:solidFill>
                          <a:latin typeface="Consolas" panose="020B0609020204030204" pitchFamily="49" charset="0"/>
                          <a:ea typeface="Courier"/>
                          <a:cs typeface="Consolas" panose="020B0609020204030204" pitchFamily="49" charset="0"/>
                          <a:sym typeface="Courier"/>
                        </a:rPr>
                        <a:t>jne</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bg2"/>
                          </a:solidFill>
                          <a:latin typeface="Consolas" panose="020B0609020204030204" pitchFamily="49" charset="0"/>
                          <a:ea typeface="Courier"/>
                          <a:cs typeface="Consolas" panose="020B0609020204030204" pitchFamily="49" charset="0"/>
                          <a:sym typeface="Courier"/>
                        </a:rPr>
                        <a:t>~ZF</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bg2"/>
                          </a:solidFill>
                          <a:latin typeface="+mn-lt"/>
                          <a:ea typeface="Calibri"/>
                          <a:cs typeface="Calibri"/>
                          <a:sym typeface="Calibri"/>
                        </a:rPr>
                        <a:t>Not Equal / Not Zero</a:t>
                      </a:r>
                      <a:endParaRPr sz="1800" b="0" dirty="0">
                        <a:solidFill>
                          <a:schemeClr val="bg2"/>
                        </a:solidFill>
                        <a:latin typeface="+mn-lt"/>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bg2"/>
                          </a:solidFill>
                          <a:latin typeface="Consolas" panose="020B0609020204030204" pitchFamily="49" charset="0"/>
                          <a:ea typeface="Courier"/>
                          <a:cs typeface="Consolas" panose="020B0609020204030204" pitchFamily="49" charset="0"/>
                          <a:sym typeface="Courier"/>
                        </a:rPr>
                        <a:t>js</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bg2"/>
                          </a:solidFill>
                          <a:latin typeface="Consolas" panose="020B0609020204030204" pitchFamily="49" charset="0"/>
                          <a:ea typeface="Courier"/>
                          <a:cs typeface="Consolas" panose="020B0609020204030204" pitchFamily="49" charset="0"/>
                          <a:sym typeface="Courier"/>
                        </a:rPr>
                        <a:t>SF</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bg2"/>
                          </a:solidFill>
                          <a:latin typeface="+mn-lt"/>
                          <a:ea typeface="Calibri"/>
                          <a:cs typeface="Calibri"/>
                          <a:sym typeface="Calibri"/>
                        </a:rPr>
                        <a:t>Negative</a:t>
                      </a:r>
                      <a:endParaRPr sz="1800" b="0" dirty="0">
                        <a:solidFill>
                          <a:schemeClr val="bg2"/>
                        </a:solidFill>
                        <a:latin typeface="+mn-lt"/>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bg2"/>
                          </a:solidFill>
                          <a:latin typeface="Consolas" panose="020B0609020204030204" pitchFamily="49" charset="0"/>
                          <a:ea typeface="Courier"/>
                          <a:cs typeface="Consolas" panose="020B0609020204030204" pitchFamily="49" charset="0"/>
                          <a:sym typeface="Courier"/>
                        </a:rPr>
                        <a:t>jns</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bg2"/>
                          </a:solidFill>
                          <a:latin typeface="Consolas" panose="020B0609020204030204" pitchFamily="49" charset="0"/>
                          <a:ea typeface="Courier"/>
                          <a:cs typeface="Consolas" panose="020B0609020204030204" pitchFamily="49" charset="0"/>
                          <a:sym typeface="Courier"/>
                        </a:rPr>
                        <a:t>~SF</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bg2"/>
                          </a:solidFill>
                          <a:latin typeface="+mn-lt"/>
                          <a:ea typeface="Calibri"/>
                          <a:cs typeface="Calibri"/>
                          <a:sym typeface="Calibri"/>
                        </a:rPr>
                        <a:t>Nonnegative</a:t>
                      </a:r>
                      <a:endParaRPr sz="1800" b="0" dirty="0">
                        <a:solidFill>
                          <a:schemeClr val="bg2"/>
                        </a:solidFill>
                        <a:latin typeface="+mn-lt"/>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bg2"/>
                          </a:solidFill>
                          <a:latin typeface="Consolas" panose="020B0609020204030204" pitchFamily="49" charset="0"/>
                          <a:ea typeface="Courier"/>
                          <a:cs typeface="Consolas" panose="020B0609020204030204" pitchFamily="49" charset="0"/>
                          <a:sym typeface="Courier"/>
                        </a:rPr>
                        <a:t>jg</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bg2"/>
                          </a:solidFill>
                          <a:latin typeface="Consolas" panose="020B0609020204030204" pitchFamily="49" charset="0"/>
                          <a:ea typeface="Courier"/>
                          <a:cs typeface="Consolas" panose="020B0609020204030204" pitchFamily="49" charset="0"/>
                          <a:sym typeface="Courier"/>
                        </a:rPr>
                        <a:t>~(SF^OF)&amp;~ZF</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bg2"/>
                          </a:solidFill>
                          <a:latin typeface="+mn-lt"/>
                          <a:ea typeface="Calibri"/>
                          <a:cs typeface="Calibri"/>
                          <a:sym typeface="Calibri"/>
                        </a:rPr>
                        <a:t>Greater (Signed)</a:t>
                      </a:r>
                      <a:endParaRPr sz="1800" b="0" dirty="0">
                        <a:solidFill>
                          <a:schemeClr val="bg2"/>
                        </a:solidFill>
                        <a:latin typeface="+mn-lt"/>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bg2"/>
                          </a:solidFill>
                          <a:latin typeface="Consolas" panose="020B0609020204030204" pitchFamily="49" charset="0"/>
                          <a:ea typeface="Courier"/>
                          <a:cs typeface="Consolas" panose="020B0609020204030204" pitchFamily="49" charset="0"/>
                          <a:sym typeface="Courier"/>
                        </a:rPr>
                        <a:t>jge</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bg2"/>
                          </a:solidFill>
                          <a:latin typeface="Consolas" panose="020B0609020204030204" pitchFamily="49" charset="0"/>
                          <a:ea typeface="Courier"/>
                          <a:cs typeface="Consolas" panose="020B0609020204030204" pitchFamily="49" charset="0"/>
                          <a:sym typeface="Courier"/>
                        </a:rPr>
                        <a:t>~(SF^OF)</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bg2"/>
                          </a:solidFill>
                          <a:latin typeface="+mn-lt"/>
                          <a:ea typeface="Calibri"/>
                          <a:cs typeface="Calibri"/>
                          <a:sym typeface="Calibri"/>
                        </a:rPr>
                        <a:t>Greater or Equal (Signed)</a:t>
                      </a:r>
                      <a:endParaRPr sz="1800" b="0" dirty="0">
                        <a:solidFill>
                          <a:schemeClr val="bg2"/>
                        </a:solidFill>
                        <a:latin typeface="+mn-lt"/>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bg2"/>
                          </a:solidFill>
                          <a:latin typeface="Consolas" panose="020B0609020204030204" pitchFamily="49" charset="0"/>
                          <a:ea typeface="Courier"/>
                          <a:cs typeface="Consolas" panose="020B0609020204030204" pitchFamily="49" charset="0"/>
                          <a:sym typeface="Courier"/>
                        </a:rPr>
                        <a:t>jl</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bg2"/>
                          </a:solidFill>
                          <a:latin typeface="Consolas" panose="020B0609020204030204" pitchFamily="49" charset="0"/>
                          <a:ea typeface="Courier"/>
                          <a:cs typeface="Consolas" panose="020B0609020204030204" pitchFamily="49" charset="0"/>
                          <a:sym typeface="Courier"/>
                        </a:rPr>
                        <a:t>(SF^OF)</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bg2"/>
                          </a:solidFill>
                          <a:latin typeface="+mn-lt"/>
                          <a:ea typeface="Calibri"/>
                          <a:cs typeface="Calibri"/>
                          <a:sym typeface="Calibri"/>
                        </a:rPr>
                        <a:t>Less (Signed)</a:t>
                      </a:r>
                      <a:endParaRPr sz="1800" b="0" dirty="0">
                        <a:solidFill>
                          <a:schemeClr val="bg2"/>
                        </a:solidFill>
                        <a:latin typeface="+mn-lt"/>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bg2"/>
                          </a:solidFill>
                          <a:latin typeface="Consolas" panose="020B0609020204030204" pitchFamily="49" charset="0"/>
                          <a:ea typeface="Courier"/>
                          <a:cs typeface="Consolas" panose="020B0609020204030204" pitchFamily="49" charset="0"/>
                          <a:sym typeface="Courier"/>
                        </a:rPr>
                        <a:t>jle</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bg2"/>
                          </a:solidFill>
                          <a:latin typeface="Consolas" panose="020B0609020204030204" pitchFamily="49" charset="0"/>
                          <a:ea typeface="Courier"/>
                          <a:cs typeface="Consolas" panose="020B0609020204030204" pitchFamily="49" charset="0"/>
                          <a:sym typeface="Courier"/>
                        </a:rPr>
                        <a:t>(SF^OF)|ZF</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bg2"/>
                          </a:solidFill>
                          <a:latin typeface="+mn-lt"/>
                          <a:ea typeface="Calibri"/>
                          <a:cs typeface="Calibri"/>
                          <a:sym typeface="Calibri"/>
                        </a:rPr>
                        <a:t>Less or Equal (Signed)</a:t>
                      </a:r>
                      <a:endParaRPr sz="1800" b="0" dirty="0">
                        <a:solidFill>
                          <a:schemeClr val="bg2"/>
                        </a:solidFill>
                        <a:latin typeface="+mn-lt"/>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bg2"/>
                          </a:solidFill>
                          <a:latin typeface="Consolas" panose="020B0609020204030204" pitchFamily="49" charset="0"/>
                          <a:ea typeface="Courier"/>
                          <a:cs typeface="Consolas" panose="020B0609020204030204" pitchFamily="49" charset="0"/>
                          <a:sym typeface="Courier"/>
                        </a:rPr>
                        <a:t>ja</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bg2"/>
                          </a:solidFill>
                          <a:latin typeface="Consolas" panose="020B0609020204030204" pitchFamily="49" charset="0"/>
                          <a:ea typeface="Courier"/>
                          <a:cs typeface="Consolas" panose="020B0609020204030204" pitchFamily="49" charset="0"/>
                          <a:sym typeface="Courier"/>
                        </a:rPr>
                        <a:t>~CF&amp;~ZF</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bg2"/>
                          </a:solidFill>
                          <a:latin typeface="+mn-lt"/>
                          <a:ea typeface="Calibri"/>
                          <a:cs typeface="Calibri"/>
                          <a:sym typeface="Calibri"/>
                        </a:rPr>
                        <a:t>Above (unsigned)</a:t>
                      </a:r>
                      <a:endParaRPr sz="1800" b="0" dirty="0">
                        <a:solidFill>
                          <a:schemeClr val="bg2"/>
                        </a:solidFill>
                        <a:latin typeface="+mn-lt"/>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0"/>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bg2"/>
                          </a:solidFill>
                          <a:latin typeface="Consolas" panose="020B0609020204030204" pitchFamily="49" charset="0"/>
                          <a:ea typeface="Courier"/>
                          <a:cs typeface="Consolas" panose="020B0609020204030204" pitchFamily="49" charset="0"/>
                          <a:sym typeface="Courier"/>
                        </a:rPr>
                        <a:t>jb</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bg2"/>
                          </a:solidFill>
                          <a:latin typeface="Consolas" panose="020B0609020204030204" pitchFamily="49" charset="0"/>
                          <a:ea typeface="Courier"/>
                          <a:cs typeface="Consolas" panose="020B0609020204030204" pitchFamily="49" charset="0"/>
                          <a:sym typeface="Courier"/>
                        </a:rPr>
                        <a:t>CF</a:t>
                      </a:r>
                      <a:endParaRPr dirty="0">
                        <a:solidFill>
                          <a:schemeClr val="bg2"/>
                        </a:solidFill>
                        <a:latin typeface="Consolas" panose="020B0609020204030204" pitchFamily="49" charset="0"/>
                        <a:cs typeface="Consolas" panose="020B0609020204030204" pitchFamily="49" charset="0"/>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800" b="0" i="0" u="none" strike="noStrike" cap="none" dirty="0">
                          <a:solidFill>
                            <a:schemeClr val="bg2"/>
                          </a:solidFill>
                          <a:latin typeface="+mn-lt"/>
                          <a:ea typeface="Calibri"/>
                          <a:cs typeface="Calibri"/>
                          <a:sym typeface="Calibri"/>
                        </a:rPr>
                        <a:t>Below (unsigned)</a:t>
                      </a:r>
                      <a:endParaRPr sz="1800" b="0" dirty="0">
                        <a:solidFill>
                          <a:schemeClr val="bg2"/>
                        </a:solidFill>
                        <a:latin typeface="+mn-lt"/>
                      </a:endParaRPr>
                    </a:p>
                  </a:txBody>
                  <a:tcPr marL="38100" marR="38100" marT="38100" marB="3810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pic>
        <p:nvPicPr>
          <p:cNvPr id="10" name="Picture 9">
            <a:extLst>
              <a:ext uri="{FF2B5EF4-FFF2-40B4-BE49-F238E27FC236}">
                <a16:creationId xmlns:a16="http://schemas.microsoft.com/office/drawing/2014/main" id="{39539BA5-553D-09E9-A131-CA6998283C68}"/>
              </a:ext>
            </a:extLst>
          </p:cNvPr>
          <p:cNvPicPr>
            <a:picLocks noChangeAspect="1"/>
          </p:cNvPicPr>
          <p:nvPr/>
        </p:nvPicPr>
        <p:blipFill>
          <a:blip r:embed="rId2"/>
          <a:stretch>
            <a:fillRect/>
          </a:stretch>
        </p:blipFill>
        <p:spPr>
          <a:xfrm>
            <a:off x="2594175" y="1690688"/>
            <a:ext cx="7003648" cy="4822081"/>
          </a:xfrm>
          <a:prstGeom prst="rect">
            <a:avLst/>
          </a:prstGeom>
          <a:ln>
            <a:solidFill>
              <a:schemeClr val="tx1"/>
            </a:solidFill>
          </a:ln>
        </p:spPr>
      </p:pic>
      <p:sp>
        <p:nvSpPr>
          <p:cNvPr id="7" name="Content Placeholder 2">
            <a:extLst>
              <a:ext uri="{FF2B5EF4-FFF2-40B4-BE49-F238E27FC236}">
                <a16:creationId xmlns:a16="http://schemas.microsoft.com/office/drawing/2014/main" id="{B92589A7-5234-A95E-C3F6-FF133B3C0FB4}"/>
              </a:ext>
            </a:extLst>
          </p:cNvPr>
          <p:cNvSpPr>
            <a:spLocks noGrp="1"/>
          </p:cNvSpPr>
          <p:nvPr>
            <p:ph idx="1"/>
          </p:nvPr>
        </p:nvSpPr>
        <p:spPr>
          <a:xfrm>
            <a:off x="3924782" y="3058610"/>
            <a:ext cx="6845462" cy="1411919"/>
          </a:xfrm>
          <a:solidFill>
            <a:srgbClr val="C41230"/>
          </a:solidFill>
        </p:spPr>
        <p:txBody>
          <a:bodyPr>
            <a:normAutofit/>
          </a:bodyPr>
          <a:lstStyle/>
          <a:p>
            <a:pPr marL="0" indent="0" algn="ctr">
              <a:buNone/>
            </a:pPr>
            <a:r>
              <a:rPr lang="en-US" dirty="0">
                <a:solidFill>
                  <a:schemeClr val="bg1"/>
                </a:solidFill>
              </a:rPr>
              <a:t>You don’t need to memorize </a:t>
            </a:r>
            <a:br>
              <a:rPr lang="en-US" dirty="0">
                <a:solidFill>
                  <a:schemeClr val="bg1"/>
                </a:solidFill>
              </a:rPr>
            </a:br>
            <a:r>
              <a:rPr lang="en-US" dirty="0">
                <a:solidFill>
                  <a:schemeClr val="bg1"/>
                </a:solidFill>
              </a:rPr>
              <a:t>every x86 instruction, use a reference </a:t>
            </a:r>
            <a:br>
              <a:rPr lang="en-US" dirty="0">
                <a:solidFill>
                  <a:schemeClr val="bg1"/>
                </a:solidFill>
              </a:rPr>
            </a:br>
            <a:r>
              <a:rPr lang="en-US" dirty="0">
                <a:solidFill>
                  <a:schemeClr val="bg1"/>
                </a:solidFill>
              </a:rPr>
              <a:t>sheet like </a:t>
            </a:r>
            <a:r>
              <a:rPr lang="en-US" dirty="0">
                <a:solidFill>
                  <a:schemeClr val="bg1"/>
                </a:solidFill>
                <a:hlinkClick r:id="rId3"/>
              </a:rPr>
              <a:t>this</a:t>
            </a:r>
            <a:r>
              <a:rPr lang="en-US" dirty="0">
                <a:solidFill>
                  <a:schemeClr val="bg1"/>
                </a:solidFill>
              </a:rPr>
              <a:t>. </a:t>
            </a:r>
          </a:p>
        </p:txBody>
      </p:sp>
      <p:sp>
        <p:nvSpPr>
          <p:cNvPr id="11" name="Slide Number Placeholder 10">
            <a:extLst>
              <a:ext uri="{FF2B5EF4-FFF2-40B4-BE49-F238E27FC236}">
                <a16:creationId xmlns:a16="http://schemas.microsoft.com/office/drawing/2014/main" id="{2E6B3294-72C4-3EFC-BE15-3911AF36CC65}"/>
              </a:ext>
            </a:extLst>
          </p:cNvPr>
          <p:cNvSpPr>
            <a:spLocks noGrp="1"/>
          </p:cNvSpPr>
          <p:nvPr>
            <p:ph type="sldNum" sz="quarter" idx="12"/>
          </p:nvPr>
        </p:nvSpPr>
        <p:spPr/>
        <p:txBody>
          <a:bodyPr/>
          <a:lstStyle/>
          <a:p>
            <a:fld id="{8908FB5B-1F60-994B-8E33-8E782B4CF041}" type="slidenum">
              <a:rPr lang="en-US" smtClean="0"/>
              <a:t>39</a:t>
            </a:fld>
            <a:endParaRPr lang="en-US"/>
          </a:p>
        </p:txBody>
      </p:sp>
    </p:spTree>
    <p:extLst>
      <p:ext uri="{BB962C8B-B14F-4D97-AF65-F5344CB8AC3E}">
        <p14:creationId xmlns:p14="http://schemas.microsoft.com/office/powerpoint/2010/main" val="352404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D14E0E-D5D2-CE0F-C6F9-720BFCCE6F63}"/>
              </a:ext>
            </a:extLst>
          </p:cNvPr>
          <p:cNvSpPr>
            <a:spLocks noGrp="1"/>
          </p:cNvSpPr>
          <p:nvPr>
            <p:ph type="sldNum" sz="quarter" idx="12"/>
          </p:nvPr>
        </p:nvSpPr>
        <p:spPr/>
        <p:txBody>
          <a:bodyPr/>
          <a:lstStyle/>
          <a:p>
            <a:fld id="{8908FB5B-1F60-994B-8E33-8E782B4CF041}" type="slidenum">
              <a:rPr lang="en-US" smtClean="0"/>
              <a:t>4</a:t>
            </a:fld>
            <a:endParaRPr lang="en-US"/>
          </a:p>
        </p:txBody>
      </p:sp>
      <p:sp>
        <p:nvSpPr>
          <p:cNvPr id="3" name="TextBox 2">
            <a:extLst>
              <a:ext uri="{FF2B5EF4-FFF2-40B4-BE49-F238E27FC236}">
                <a16:creationId xmlns:a16="http://schemas.microsoft.com/office/drawing/2014/main" id="{5BF1B5FE-90F8-07FF-D7B1-88230D404FBF}"/>
              </a:ext>
            </a:extLst>
          </p:cNvPr>
          <p:cNvSpPr txBox="1"/>
          <p:nvPr/>
        </p:nvSpPr>
        <p:spPr>
          <a:xfrm>
            <a:off x="2171700" y="784136"/>
            <a:ext cx="8191500" cy="5078313"/>
          </a:xfrm>
          <a:prstGeom prst="rect">
            <a:avLst/>
          </a:prstGeom>
          <a:noFill/>
        </p:spPr>
        <p:txBody>
          <a:bodyPr wrap="square" rtlCol="0">
            <a:spAutoFit/>
          </a:bodyPr>
          <a:lstStyle/>
          <a:p>
            <a:r>
              <a:rPr lang="en-US" sz="3600" dirty="0" err="1">
                <a:latin typeface="Consolas" panose="020B0609020204030204" pitchFamily="49" charset="0"/>
                <a:cs typeface="Consolas" panose="020B0609020204030204" pitchFamily="49" charset="0"/>
              </a:rPr>
              <a:t>rdx</a:t>
            </a:r>
            <a:r>
              <a:rPr lang="en-US" sz="3600" dirty="0">
                <a:latin typeface="Consolas" panose="020B0609020204030204" pitchFamily="49" charset="0"/>
                <a:cs typeface="Consolas" panose="020B0609020204030204" pitchFamily="49" charset="0"/>
              </a:rPr>
              <a:t> = 5000</a:t>
            </a:r>
            <a:br>
              <a:rPr lang="en-US" sz="3600" dirty="0">
                <a:latin typeface="Consolas" panose="020B0609020204030204" pitchFamily="49" charset="0"/>
                <a:cs typeface="Consolas" panose="020B0609020204030204" pitchFamily="49" charset="0"/>
              </a:rPr>
            </a:br>
            <a:r>
              <a:rPr lang="en-US" sz="3600" dirty="0" err="1">
                <a:latin typeface="Consolas" panose="020B0609020204030204" pitchFamily="49" charset="0"/>
                <a:cs typeface="Consolas" panose="020B0609020204030204" pitchFamily="49" charset="0"/>
              </a:rPr>
              <a:t>rax</a:t>
            </a:r>
            <a:r>
              <a:rPr lang="en-US" sz="3600" dirty="0">
                <a:latin typeface="Consolas" panose="020B0609020204030204" pitchFamily="49" charset="0"/>
                <a:cs typeface="Consolas" panose="020B0609020204030204" pitchFamily="49" charset="0"/>
              </a:rPr>
              <a:t> = 67</a:t>
            </a:r>
            <a:br>
              <a:rPr lang="en-US" sz="3600" dirty="0">
                <a:latin typeface="Consolas" panose="020B0609020204030204" pitchFamily="49" charset="0"/>
                <a:cs typeface="Consolas" panose="020B0609020204030204" pitchFamily="49" charset="0"/>
              </a:rPr>
            </a:br>
            <a:r>
              <a:rPr lang="en-US" sz="3600" dirty="0" err="1">
                <a:latin typeface="Consolas" panose="020B0609020204030204" pitchFamily="49" charset="0"/>
                <a:cs typeface="Consolas" panose="020B0609020204030204" pitchFamily="49" charset="0"/>
              </a:rPr>
              <a:t>rdi</a:t>
            </a:r>
            <a:r>
              <a:rPr lang="en-US" sz="3600" dirty="0">
                <a:latin typeface="Consolas" panose="020B0609020204030204" pitchFamily="49" charset="0"/>
                <a:cs typeface="Consolas" panose="020B0609020204030204" pitchFamily="49" charset="0"/>
              </a:rPr>
              <a:t> = 16</a:t>
            </a:r>
          </a:p>
          <a:p>
            <a:r>
              <a:rPr lang="en-US" sz="3600" dirty="0">
                <a:latin typeface="Consolas" panose="020B0609020204030204" pitchFamily="49" charset="0"/>
                <a:cs typeface="Consolas" panose="020B0609020204030204" pitchFamily="49" charset="0"/>
              </a:rPr>
              <a:t>mov %</a:t>
            </a:r>
            <a:r>
              <a:rPr lang="en-US" sz="3600" dirty="0" err="1">
                <a:latin typeface="Consolas" panose="020B0609020204030204" pitchFamily="49" charset="0"/>
                <a:cs typeface="Consolas" panose="020B0609020204030204" pitchFamily="49" charset="0"/>
              </a:rPr>
              <a:t>rax</a:t>
            </a:r>
            <a:r>
              <a:rPr lang="en-US" sz="3600" dirty="0">
                <a:latin typeface="Consolas" panose="020B0609020204030204" pitchFamily="49" charset="0"/>
                <a:cs typeface="Consolas" panose="020B0609020204030204" pitchFamily="49" charset="0"/>
              </a:rPr>
              <a:t>, 22(%</a:t>
            </a:r>
            <a:r>
              <a:rPr lang="en-US" sz="3600" dirty="0" err="1">
                <a:latin typeface="Consolas" panose="020B0609020204030204" pitchFamily="49" charset="0"/>
                <a:cs typeface="Consolas" panose="020B0609020204030204" pitchFamily="49" charset="0"/>
              </a:rPr>
              <a:t>rdx</a:t>
            </a:r>
            <a:r>
              <a:rPr lang="en-US" sz="3600" dirty="0">
                <a:latin typeface="Consolas" panose="020B0609020204030204" pitchFamily="49" charset="0"/>
                <a:cs typeface="Consolas" panose="020B0609020204030204" pitchFamily="49" charset="0"/>
              </a:rPr>
              <a:t>, %</a:t>
            </a:r>
            <a:r>
              <a:rPr lang="en-US" sz="3600" dirty="0" err="1">
                <a:latin typeface="Consolas" panose="020B0609020204030204" pitchFamily="49" charset="0"/>
                <a:cs typeface="Consolas" panose="020B0609020204030204" pitchFamily="49" charset="0"/>
              </a:rPr>
              <a:t>rdi</a:t>
            </a:r>
            <a:r>
              <a:rPr lang="en-US" sz="3600" dirty="0">
                <a:latin typeface="Consolas" panose="020B0609020204030204" pitchFamily="49" charset="0"/>
                <a:cs typeface="Consolas" panose="020B0609020204030204" pitchFamily="49" charset="0"/>
              </a:rPr>
              <a:t>, 2)</a:t>
            </a:r>
            <a:br>
              <a:rPr lang="en-US" sz="3600" dirty="0">
                <a:latin typeface="Consolas" panose="020B0609020204030204" pitchFamily="49" charset="0"/>
                <a:cs typeface="Consolas" panose="020B0609020204030204" pitchFamily="49" charset="0"/>
              </a:rPr>
            </a:br>
            <a:br>
              <a:rPr lang="en-US" sz="3600" dirty="0">
                <a:latin typeface="Consolas" panose="020B0609020204030204" pitchFamily="49" charset="0"/>
                <a:cs typeface="Consolas" panose="020B0609020204030204" pitchFamily="49" charset="0"/>
              </a:rPr>
            </a:br>
            <a:r>
              <a:rPr lang="en-US" sz="3600" dirty="0">
                <a:latin typeface="Consolas" panose="020B0609020204030204" pitchFamily="49" charset="0"/>
                <a:cs typeface="Consolas" panose="020B0609020204030204" pitchFamily="49" charset="0"/>
              </a:rPr>
              <a:t>mov D(Rb, Ri, S) </a:t>
            </a:r>
            <a:r>
              <a:rPr lang="en-US" sz="3600" dirty="0">
                <a:latin typeface="Consolas" panose="020B0609020204030204" pitchFamily="49" charset="0"/>
                <a:cs typeface="Consolas" panose="020B0609020204030204" pitchFamily="49" charset="0"/>
                <a:sym typeface="Wingdings" pitchFamily="2" charset="2"/>
              </a:rPr>
              <a:t> </a:t>
            </a:r>
          </a:p>
          <a:p>
            <a:r>
              <a:rPr lang="en-US" sz="3600" dirty="0">
                <a:latin typeface="Consolas" panose="020B0609020204030204" pitchFamily="49" charset="0"/>
                <a:cs typeface="Consolas" panose="020B0609020204030204" pitchFamily="49" charset="0"/>
                <a:sym typeface="Wingdings" pitchFamily="2" charset="2"/>
              </a:rPr>
              <a:t>  *(D + Rb + Ri * S)</a:t>
            </a:r>
          </a:p>
          <a:p>
            <a:endParaRPr lang="en-US" sz="3600" dirty="0">
              <a:latin typeface="Consolas" panose="020B0609020204030204" pitchFamily="49" charset="0"/>
              <a:cs typeface="Consolas" panose="020B0609020204030204" pitchFamily="49" charset="0"/>
              <a:sym typeface="Wingdings" pitchFamily="2" charset="2"/>
            </a:endParaRPr>
          </a:p>
          <a:p>
            <a:r>
              <a:rPr lang="en-US" sz="3600" dirty="0">
                <a:latin typeface="Consolas" panose="020B0609020204030204" pitchFamily="49" charset="0"/>
                <a:cs typeface="Consolas" panose="020B0609020204030204" pitchFamily="49" charset="0"/>
                <a:sym typeface="Wingdings" pitchFamily="2" charset="2"/>
              </a:rPr>
              <a:t>22 + 5000 + 16 * 2  </a:t>
            </a:r>
            <a:r>
              <a:rPr lang="en-US" sz="3600" b="1" dirty="0">
                <a:solidFill>
                  <a:srgbClr val="FF0000"/>
                </a:solidFill>
                <a:latin typeface="Consolas" panose="020B0609020204030204" pitchFamily="49" charset="0"/>
                <a:cs typeface="Consolas" panose="020B0609020204030204" pitchFamily="49" charset="0"/>
                <a:sym typeface="Wingdings" pitchFamily="2" charset="2"/>
              </a:rPr>
              <a:t>5054</a:t>
            </a:r>
            <a:endParaRPr lang="en-US" sz="3600" b="1"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29835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AECF5-2B1F-B5DB-92D1-0FA7158EBC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F52BB-B7C8-605B-F028-51603C2AB0F9}"/>
              </a:ext>
            </a:extLst>
          </p:cNvPr>
          <p:cNvSpPr>
            <a:spLocks noGrp="1"/>
          </p:cNvSpPr>
          <p:nvPr>
            <p:ph idx="1"/>
          </p:nvPr>
        </p:nvSpPr>
        <p:spPr/>
        <p:txBody>
          <a:bodyPr/>
          <a:lstStyle/>
          <a:p>
            <a:pPr marL="0" indent="0">
              <a:buNone/>
            </a:pPr>
            <a:r>
              <a:rPr lang="en-US" dirty="0">
                <a:latin typeface="Consolas" panose="020B0609020204030204" pitchFamily="49" charset="0"/>
                <a:cs typeface="Consolas" panose="020B0609020204030204" pitchFamily="49" charset="0"/>
              </a:rPr>
              <a:t>set</a:t>
            </a:r>
            <a:r>
              <a:rPr lang="en-US" dirty="0"/>
              <a:t> instructions read condition </a:t>
            </a:r>
            <a:br>
              <a:rPr lang="en-US" dirty="0"/>
            </a:br>
            <a:r>
              <a:rPr lang="en-US" dirty="0"/>
              <a:t>codes and set a single byte in the </a:t>
            </a:r>
            <a:br>
              <a:rPr lang="en-US" dirty="0"/>
            </a:br>
            <a:r>
              <a:rPr lang="en-US" dirty="0"/>
              <a:t>destination</a:t>
            </a:r>
          </a:p>
        </p:txBody>
      </p:sp>
      <p:sp>
        <p:nvSpPr>
          <p:cNvPr id="2" name="Title 1">
            <a:extLst>
              <a:ext uri="{FF2B5EF4-FFF2-40B4-BE49-F238E27FC236}">
                <a16:creationId xmlns:a16="http://schemas.microsoft.com/office/drawing/2014/main" id="{05953FD1-C5BE-F8B7-958C-5448FC5F1243}"/>
              </a:ext>
            </a:extLst>
          </p:cNvPr>
          <p:cNvSpPr>
            <a:spLocks noGrp="1"/>
          </p:cNvSpPr>
          <p:nvPr>
            <p:ph type="title"/>
          </p:nvPr>
        </p:nvSpPr>
        <p:spPr/>
        <p:txBody>
          <a:bodyPr/>
          <a:lstStyle/>
          <a:p>
            <a:r>
              <a:rPr lang="en-US" dirty="0"/>
              <a:t>To implement conditionals, programs use </a:t>
            </a:r>
            <a:r>
              <a:rPr lang="en-US" dirty="0">
                <a:solidFill>
                  <a:schemeClr val="tx2">
                    <a:lumMod val="75000"/>
                    <a:lumOff val="25000"/>
                  </a:schemeClr>
                </a:solidFill>
                <a:latin typeface="Consolas" panose="020B0609020204030204" pitchFamily="49" charset="0"/>
                <a:cs typeface="Consolas" panose="020B0609020204030204" pitchFamily="49" charset="0"/>
              </a:rPr>
              <a:t>set</a:t>
            </a:r>
            <a:r>
              <a:rPr lang="en-US" dirty="0"/>
              <a:t> and </a:t>
            </a:r>
            <a:r>
              <a:rPr lang="en-US" dirty="0" err="1">
                <a:solidFill>
                  <a:schemeClr val="tx2">
                    <a:lumMod val="75000"/>
                    <a:lumOff val="25000"/>
                  </a:schemeClr>
                </a:solidFill>
                <a:latin typeface="Consolas" panose="020B0609020204030204" pitchFamily="49" charset="0"/>
                <a:cs typeface="Consolas" panose="020B0609020204030204" pitchFamily="49" charset="0"/>
              </a:rPr>
              <a:t>jmp</a:t>
            </a:r>
            <a:r>
              <a:rPr lang="en-US" dirty="0"/>
              <a:t> instructions.</a:t>
            </a:r>
          </a:p>
        </p:txBody>
      </p:sp>
      <p:sp>
        <p:nvSpPr>
          <p:cNvPr id="4" name="TextBox 3">
            <a:extLst>
              <a:ext uri="{FF2B5EF4-FFF2-40B4-BE49-F238E27FC236}">
                <a16:creationId xmlns:a16="http://schemas.microsoft.com/office/drawing/2014/main" id="{941D1E6B-E95A-3BE7-769A-87E83DDA6EB2}"/>
              </a:ext>
            </a:extLst>
          </p:cNvPr>
          <p:cNvSpPr txBox="1"/>
          <p:nvPr/>
        </p:nvSpPr>
        <p:spPr>
          <a:xfrm>
            <a:off x="919325" y="3401131"/>
            <a:ext cx="311303" cy="1200329"/>
          </a:xfrm>
          <a:prstGeom prst="rect">
            <a:avLst/>
          </a:prstGeom>
          <a:solidFill>
            <a:schemeClr val="bg1">
              <a:lumMod val="95000"/>
            </a:schemeClr>
          </a:solidFill>
          <a:ln w="19050">
            <a:solidFill>
              <a:schemeClr val="tx1"/>
            </a:solidFill>
          </a:ln>
        </p:spPr>
        <p:txBody>
          <a:bodyPr wrap="none"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p:txBody>
      </p:sp>
      <p:sp>
        <p:nvSpPr>
          <p:cNvPr id="5" name="TextBox 4">
            <a:extLst>
              <a:ext uri="{FF2B5EF4-FFF2-40B4-BE49-F238E27FC236}">
                <a16:creationId xmlns:a16="http://schemas.microsoft.com/office/drawing/2014/main" id="{DC7D2BAE-598B-061E-BF87-8D7BA8234D65}"/>
              </a:ext>
            </a:extLst>
          </p:cNvPr>
          <p:cNvSpPr txBox="1"/>
          <p:nvPr/>
        </p:nvSpPr>
        <p:spPr>
          <a:xfrm>
            <a:off x="1230628" y="3401129"/>
            <a:ext cx="3445490" cy="1200329"/>
          </a:xfrm>
          <a:prstGeom prst="rect">
            <a:avLst/>
          </a:prstGeom>
          <a:solidFill>
            <a:srgbClr val="FDF6E3"/>
          </a:solidFill>
          <a:ln w="19050">
            <a:solidFill>
              <a:schemeClr val="tx1"/>
            </a:solidFill>
          </a:ln>
        </p:spPr>
        <p:txBody>
          <a:bodyPr wrap="square" lIns="182880" rIns="182880" rtlCol="0">
            <a:spAutoFit/>
          </a:bodyPr>
          <a:lstStyle/>
          <a:p>
            <a:pPr>
              <a:tabLst>
                <a:tab pos="457195" algn="l"/>
                <a:tab pos="1485886" algn="l"/>
              </a:tabLst>
            </a:pPr>
            <a:r>
              <a:rPr lang="en-US" b="1" i="0" dirty="0">
                <a:effectLst/>
                <a:latin typeface="Consolas" panose="020B0609020204030204" pitchFamily="49" charset="0"/>
                <a:ea typeface="Menlo" panose="020B0609030804020204" pitchFamily="49" charset="0"/>
                <a:cs typeface="Consolas" panose="020B0609020204030204" pitchFamily="49" charset="0"/>
              </a:rPr>
              <a:t>int </a:t>
            </a:r>
            <a:r>
              <a:rPr lang="en-US" b="0" i="0" dirty="0" err="1">
                <a:effectLst/>
                <a:latin typeface="Consolas" panose="020B0609020204030204" pitchFamily="49" charset="0"/>
                <a:ea typeface="Menlo" panose="020B0609030804020204" pitchFamily="49" charset="0"/>
                <a:cs typeface="Consolas" panose="020B0609020204030204" pitchFamily="49" charset="0"/>
              </a:rPr>
              <a:t>gt</a:t>
            </a:r>
            <a:r>
              <a:rPr lang="en-US" b="0" i="0" dirty="0">
                <a:effectLst/>
                <a:latin typeface="Consolas" panose="020B0609020204030204" pitchFamily="49" charset="0"/>
                <a:ea typeface="Menlo" panose="020B0609030804020204" pitchFamily="49" charset="0"/>
                <a:cs typeface="Consolas" panose="020B0609020204030204" pitchFamily="49" charset="0"/>
              </a:rPr>
              <a:t>(</a:t>
            </a:r>
            <a:r>
              <a:rPr lang="en-US" b="1" i="0" dirty="0">
                <a:effectLst/>
                <a:latin typeface="Consolas" panose="020B0609020204030204" pitchFamily="49" charset="0"/>
                <a:ea typeface="Menlo" panose="020B0609030804020204" pitchFamily="49" charset="0"/>
                <a:cs typeface="Consolas" panose="020B0609020204030204" pitchFamily="49" charset="0"/>
              </a:rPr>
              <a:t>long</a:t>
            </a:r>
            <a:r>
              <a:rPr lang="en-US" b="0" i="0" dirty="0">
                <a:effectLst/>
                <a:latin typeface="Consolas" panose="020B0609020204030204" pitchFamily="49" charset="0"/>
                <a:ea typeface="Menlo" panose="020B0609030804020204" pitchFamily="49" charset="0"/>
                <a:cs typeface="Consolas" panose="020B0609020204030204" pitchFamily="49" charset="0"/>
              </a:rPr>
              <a:t> x, </a:t>
            </a:r>
            <a:r>
              <a:rPr lang="en-US" b="1" i="0" dirty="0">
                <a:effectLst/>
                <a:latin typeface="Consolas" panose="020B0609020204030204" pitchFamily="49" charset="0"/>
                <a:ea typeface="Menlo" panose="020B0609030804020204" pitchFamily="49" charset="0"/>
                <a:cs typeface="Consolas" panose="020B0609020204030204" pitchFamily="49" charset="0"/>
              </a:rPr>
              <a:t>long</a:t>
            </a:r>
            <a:r>
              <a:rPr lang="en-US" b="0" i="0" dirty="0">
                <a:effectLst/>
                <a:latin typeface="Consolas" panose="020B0609020204030204" pitchFamily="49" charset="0"/>
                <a:ea typeface="Menlo" panose="020B0609030804020204" pitchFamily="49" charset="0"/>
                <a:cs typeface="Consolas" panose="020B0609020204030204" pitchFamily="49" charset="0"/>
              </a:rPr>
              <a:t> y) </a:t>
            </a:r>
          </a:p>
          <a:p>
            <a:pPr>
              <a:tabLst>
                <a:tab pos="457195" algn="l"/>
                <a:tab pos="1485886" algn="l"/>
              </a:tabLst>
            </a:pPr>
            <a:r>
              <a:rPr lang="en-US" b="0" i="0" dirty="0">
                <a:effectLst/>
                <a:latin typeface="Consolas" panose="020B0609020204030204" pitchFamily="49" charset="0"/>
                <a:ea typeface="Menlo" panose="020B0609030804020204" pitchFamily="49" charset="0"/>
                <a:cs typeface="Consolas" panose="020B0609020204030204" pitchFamily="49" charset="0"/>
              </a:rPr>
              <a:t>{ </a:t>
            </a:r>
          </a:p>
          <a:p>
            <a:pPr>
              <a:tabLst>
                <a:tab pos="457195" algn="l"/>
                <a:tab pos="1485886" algn="l"/>
              </a:tabLst>
            </a:pPr>
            <a:r>
              <a:rPr lang="en-US" dirty="0">
                <a:latin typeface="Consolas" panose="020B0609020204030204" pitchFamily="49" charset="0"/>
                <a:ea typeface="Menlo" panose="020B0609030804020204" pitchFamily="49" charset="0"/>
                <a:cs typeface="Consolas" panose="020B0609020204030204" pitchFamily="49" charset="0"/>
              </a:rPr>
              <a:t>	</a:t>
            </a:r>
            <a:r>
              <a:rPr lang="en-US" i="0" dirty="0">
                <a:effectLst/>
                <a:latin typeface="Consolas" panose="020B0609020204030204" pitchFamily="49" charset="0"/>
                <a:ea typeface="Menlo" panose="020B0609030804020204" pitchFamily="49" charset="0"/>
                <a:cs typeface="Consolas" panose="020B0609020204030204" pitchFamily="49" charset="0"/>
              </a:rPr>
              <a:t>return x &gt; y;</a:t>
            </a:r>
          </a:p>
          <a:p>
            <a:pPr>
              <a:tabLst>
                <a:tab pos="457195" algn="l"/>
                <a:tab pos="1485886" algn="l"/>
              </a:tabLst>
            </a:pPr>
            <a:r>
              <a:rPr lang="en-US" b="0" i="0" dirty="0">
                <a:effectLst/>
                <a:latin typeface="Consolas" panose="020B0609020204030204" pitchFamily="49" charset="0"/>
                <a:ea typeface="Menlo" panose="020B0609030804020204" pitchFamily="49" charset="0"/>
                <a:cs typeface="Consolas" panose="020B0609020204030204" pitchFamily="49" charset="0"/>
              </a:rPr>
              <a:t>}</a:t>
            </a:r>
            <a:endParaRPr lang="en-US" dirty="0">
              <a:latin typeface="Consolas" panose="020B0609020204030204" pitchFamily="49" charset="0"/>
              <a:ea typeface="Menlo" panose="020B0609030804020204" pitchFamily="49" charset="0"/>
              <a:cs typeface="Consolas" panose="020B0609020204030204" pitchFamily="49" charset="0"/>
            </a:endParaRPr>
          </a:p>
        </p:txBody>
      </p:sp>
      <p:sp>
        <p:nvSpPr>
          <p:cNvPr id="6" name="TextBox 5">
            <a:extLst>
              <a:ext uri="{FF2B5EF4-FFF2-40B4-BE49-F238E27FC236}">
                <a16:creationId xmlns:a16="http://schemas.microsoft.com/office/drawing/2014/main" id="{6FC75A96-D153-66E2-6570-604286F262CD}"/>
              </a:ext>
            </a:extLst>
          </p:cNvPr>
          <p:cNvSpPr txBox="1"/>
          <p:nvPr/>
        </p:nvSpPr>
        <p:spPr>
          <a:xfrm>
            <a:off x="919325" y="4979526"/>
            <a:ext cx="311303" cy="1200329"/>
          </a:xfrm>
          <a:prstGeom prst="rect">
            <a:avLst/>
          </a:prstGeom>
          <a:solidFill>
            <a:schemeClr val="bg1">
              <a:lumMod val="95000"/>
            </a:schemeClr>
          </a:solidFill>
          <a:ln w="19050">
            <a:solidFill>
              <a:schemeClr val="tx1"/>
            </a:solidFill>
          </a:ln>
        </p:spPr>
        <p:txBody>
          <a:bodyPr wrap="none"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p:txBody>
      </p:sp>
      <p:sp>
        <p:nvSpPr>
          <p:cNvPr id="10" name="TextBox 9">
            <a:extLst>
              <a:ext uri="{FF2B5EF4-FFF2-40B4-BE49-F238E27FC236}">
                <a16:creationId xmlns:a16="http://schemas.microsoft.com/office/drawing/2014/main" id="{6F1BE321-70DB-CCA3-96FE-8BACFC642A6F}"/>
              </a:ext>
            </a:extLst>
          </p:cNvPr>
          <p:cNvSpPr txBox="1"/>
          <p:nvPr/>
        </p:nvSpPr>
        <p:spPr>
          <a:xfrm>
            <a:off x="1230628" y="4979525"/>
            <a:ext cx="2588712" cy="1200329"/>
          </a:xfrm>
          <a:prstGeom prst="rect">
            <a:avLst/>
          </a:prstGeom>
          <a:noFill/>
          <a:ln w="19050">
            <a:solidFill>
              <a:schemeClr val="tx1"/>
            </a:solidFill>
          </a:ln>
        </p:spPr>
        <p:txBody>
          <a:bodyPr wrap="square" lIns="182880" rIns="182880" rtlCol="0">
            <a:spAutoFit/>
          </a:bodyPr>
          <a:lstStyle/>
          <a:p>
            <a:pPr marL="0" marR="0" lvl="0" indent="0" algn="l" rtl="0">
              <a:spcBef>
                <a:spcPts val="0"/>
              </a:spcBef>
              <a:spcAft>
                <a:spcPts val="0"/>
              </a:spcAft>
              <a:buNone/>
            </a:pPr>
            <a:r>
              <a:rPr lang="en-US" sz="1800" dirty="0" err="1">
                <a:solidFill>
                  <a:schemeClr val="dk1"/>
                </a:solidFill>
                <a:latin typeface="Consolas" panose="020B0609020204030204" pitchFamily="49" charset="0"/>
                <a:ea typeface="Courier New"/>
                <a:cs typeface="Consolas" panose="020B0609020204030204" pitchFamily="49" charset="0"/>
                <a:sym typeface="Courier New"/>
              </a:rPr>
              <a:t>cmpq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rsi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p>
          <a:p>
            <a:pPr marL="0" marR="0" lvl="0" indent="0" algn="l" rtl="0">
              <a:spcBef>
                <a:spcPts val="0"/>
              </a:spcBef>
              <a:spcAft>
                <a:spcPts val="0"/>
              </a:spcAft>
              <a:buNone/>
            </a:pPr>
            <a:r>
              <a:rPr lang="en-US" sz="1800" i="0" u="none" strike="noStrike" cap="none" dirty="0" err="1">
                <a:solidFill>
                  <a:schemeClr val="dk1"/>
                </a:solidFill>
                <a:latin typeface="Consolas" panose="020B0609020204030204" pitchFamily="49" charset="0"/>
                <a:ea typeface="Courier New"/>
                <a:cs typeface="Consolas" panose="020B0609020204030204" pitchFamily="49" charset="0"/>
                <a:sym typeface="Courier New"/>
              </a:rPr>
              <a:t>setg</a:t>
            </a:r>
            <a:r>
              <a:rPr lang="en-US" sz="1800" i="0" u="none" strike="noStrike" cap="none" dirty="0">
                <a:solidFill>
                  <a:schemeClr val="dk1"/>
                </a:solidFill>
                <a:latin typeface="Consolas" panose="020B0609020204030204" pitchFamily="49" charset="0"/>
                <a:ea typeface="Courier New"/>
                <a:cs typeface="Consolas" panose="020B0609020204030204" pitchFamily="49" charset="0"/>
                <a:sym typeface="Courier New"/>
              </a:rPr>
              <a:t>   %al          </a:t>
            </a:r>
            <a:endPar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sz="1800" i="0" u="none" strike="noStrike" cap="none" dirty="0" err="1">
                <a:solidFill>
                  <a:schemeClr val="dk1"/>
                </a:solidFill>
                <a:latin typeface="Consolas" panose="020B0609020204030204" pitchFamily="49" charset="0"/>
                <a:ea typeface="Courier New"/>
                <a:cs typeface="Consolas" panose="020B0609020204030204" pitchFamily="49" charset="0"/>
                <a:sym typeface="Courier New"/>
              </a:rPr>
              <a:t>movzbl</a:t>
            </a:r>
            <a:r>
              <a:rPr lang="en-US" sz="1800" i="0" u="none" strike="noStrike" cap="none" dirty="0">
                <a:solidFill>
                  <a:schemeClr val="dk1"/>
                </a:solidFill>
                <a:latin typeface="Consolas" panose="020B0609020204030204" pitchFamily="49" charset="0"/>
                <a:ea typeface="Courier New"/>
                <a:cs typeface="Consolas" panose="020B0609020204030204" pitchFamily="49" charset="0"/>
                <a:sym typeface="Courier New"/>
              </a:rPr>
              <a:t> %al, %</a:t>
            </a:r>
            <a:r>
              <a:rPr lang="en-US" sz="1800" i="0" u="none" strike="noStrike" cap="none" dirty="0" err="1">
                <a:solidFill>
                  <a:schemeClr val="dk1"/>
                </a:solidFill>
                <a:latin typeface="Consolas" panose="020B0609020204030204" pitchFamily="49" charset="0"/>
                <a:ea typeface="Courier New"/>
                <a:cs typeface="Consolas" panose="020B0609020204030204" pitchFamily="49" charset="0"/>
                <a:sym typeface="Courier New"/>
              </a:rPr>
              <a:t>eax</a:t>
            </a:r>
            <a:r>
              <a:rPr lang="en-US" sz="1800" i="0" u="none" strike="noStrike" cap="none" dirty="0">
                <a:solidFill>
                  <a:schemeClr val="dk1"/>
                </a:solidFill>
                <a:latin typeface="Consolas" panose="020B0609020204030204" pitchFamily="49" charset="0"/>
                <a:ea typeface="Courier New"/>
                <a:cs typeface="Consolas" panose="020B0609020204030204" pitchFamily="49" charset="0"/>
                <a:sym typeface="Courier New"/>
              </a:rPr>
              <a:t>   </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ret</a:t>
            </a:r>
          </a:p>
        </p:txBody>
      </p:sp>
      <p:sp>
        <p:nvSpPr>
          <p:cNvPr id="11" name="TextBox 10">
            <a:extLst>
              <a:ext uri="{FF2B5EF4-FFF2-40B4-BE49-F238E27FC236}">
                <a16:creationId xmlns:a16="http://schemas.microsoft.com/office/drawing/2014/main" id="{C664C158-877C-5B7D-E188-CBA13B8E145D}"/>
              </a:ext>
            </a:extLst>
          </p:cNvPr>
          <p:cNvSpPr txBox="1"/>
          <p:nvPr/>
        </p:nvSpPr>
        <p:spPr>
          <a:xfrm>
            <a:off x="3819340" y="4932798"/>
            <a:ext cx="3023370" cy="923330"/>
          </a:xfrm>
          <a:prstGeom prst="rect">
            <a:avLst/>
          </a:prstGeom>
          <a:noFill/>
          <a:ln w="19050">
            <a:noFill/>
          </a:ln>
        </p:spPr>
        <p:txBody>
          <a:bodyPr wrap="square" lIns="182880" rIns="182880" rtlCol="0">
            <a:spAutoFit/>
          </a:bodyPr>
          <a:lstStyle/>
          <a:p>
            <a:pPr marL="0" marR="0" lvl="0" indent="0" algn="l" rtl="0">
              <a:spcBef>
                <a:spcPts val="0"/>
              </a:spcBef>
              <a:spcAft>
                <a:spcPts val="0"/>
              </a:spcAft>
              <a:buNone/>
            </a:pPr>
            <a:r>
              <a:rPr lang="en-US" sz="1800"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Compare </a:t>
            </a:r>
            <a:r>
              <a:rPr lang="en-US" sz="1800"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x:y</a:t>
            </a:r>
            <a:endPar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sz="1800" i="0" u="none" strike="noStrike" cap="none"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Set when &gt;</a:t>
            </a:r>
          </a:p>
          <a:p>
            <a:pPr marL="0" marR="0" lvl="0" indent="0" algn="l" rtl="0">
              <a:spcBef>
                <a:spcPts val="0"/>
              </a:spcBef>
              <a:spcAft>
                <a:spcPts val="0"/>
              </a:spcAft>
              <a:buNone/>
            </a:pPr>
            <a:r>
              <a:rPr lang="en-US" sz="1800" i="0" u="none" strike="noStrike" cap="none"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Zero rest of %</a:t>
            </a:r>
            <a:r>
              <a:rPr lang="en-US" sz="1800" i="0" u="none" strike="noStrike" cap="none"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rax</a:t>
            </a:r>
            <a:endParaRPr lang="en-US" sz="1800" i="0" u="none" strike="noStrike" cap="none"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endParaRPr>
          </a:p>
        </p:txBody>
      </p:sp>
      <p:sp>
        <p:nvSpPr>
          <p:cNvPr id="7" name="Rectangle 6">
            <a:extLst>
              <a:ext uri="{FF2B5EF4-FFF2-40B4-BE49-F238E27FC236}">
                <a16:creationId xmlns:a16="http://schemas.microsoft.com/office/drawing/2014/main" id="{D4A64CF8-510E-85AE-85D6-34AC0446675E}"/>
              </a:ext>
            </a:extLst>
          </p:cNvPr>
          <p:cNvSpPr/>
          <p:nvPr/>
        </p:nvSpPr>
        <p:spPr>
          <a:xfrm>
            <a:off x="6298631" y="1376360"/>
            <a:ext cx="5599248" cy="360534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CC134D61-A840-3571-3712-B0DCD56F1D8D}"/>
              </a:ext>
            </a:extLst>
          </p:cNvPr>
          <p:cNvSpPr txBox="1"/>
          <p:nvPr/>
        </p:nvSpPr>
        <p:spPr>
          <a:xfrm>
            <a:off x="6357576" y="1577259"/>
            <a:ext cx="2599879" cy="400110"/>
          </a:xfrm>
          <a:prstGeom prst="rect">
            <a:avLst/>
          </a:prstGeom>
          <a:noFill/>
        </p:spPr>
        <p:txBody>
          <a:bodyPr wrap="none" rtlCol="0">
            <a:spAutoFit/>
          </a:bodyPr>
          <a:lstStyle/>
          <a:p>
            <a:r>
              <a:rPr lang="en-US" sz="2000" dirty="0"/>
              <a:t>Program Counter (PC)</a:t>
            </a:r>
          </a:p>
        </p:txBody>
      </p:sp>
      <p:sp>
        <p:nvSpPr>
          <p:cNvPr id="9" name="TextBox 8">
            <a:extLst>
              <a:ext uri="{FF2B5EF4-FFF2-40B4-BE49-F238E27FC236}">
                <a16:creationId xmlns:a16="http://schemas.microsoft.com/office/drawing/2014/main" id="{F69C6737-256D-615B-20A1-4801EC914B63}"/>
              </a:ext>
            </a:extLst>
          </p:cNvPr>
          <p:cNvSpPr txBox="1"/>
          <p:nvPr/>
        </p:nvSpPr>
        <p:spPr>
          <a:xfrm>
            <a:off x="6357576" y="2772440"/>
            <a:ext cx="2485694" cy="400110"/>
          </a:xfrm>
          <a:prstGeom prst="rect">
            <a:avLst/>
          </a:prstGeom>
          <a:noFill/>
        </p:spPr>
        <p:txBody>
          <a:bodyPr wrap="square" rtlCol="0">
            <a:spAutoFit/>
          </a:bodyPr>
          <a:lstStyle/>
          <a:p>
            <a:r>
              <a:rPr lang="en-US" sz="2000" dirty="0"/>
              <a:t>Condition Codes</a:t>
            </a:r>
          </a:p>
        </p:txBody>
      </p:sp>
      <p:sp>
        <p:nvSpPr>
          <p:cNvPr id="12" name="TextBox 11">
            <a:extLst>
              <a:ext uri="{FF2B5EF4-FFF2-40B4-BE49-F238E27FC236}">
                <a16:creationId xmlns:a16="http://schemas.microsoft.com/office/drawing/2014/main" id="{05816AEA-E2DC-F0F8-F043-84D79A483398}"/>
              </a:ext>
            </a:extLst>
          </p:cNvPr>
          <p:cNvSpPr txBox="1"/>
          <p:nvPr/>
        </p:nvSpPr>
        <p:spPr>
          <a:xfrm>
            <a:off x="9131087" y="1603158"/>
            <a:ext cx="2566152" cy="707886"/>
          </a:xfrm>
          <a:prstGeom prst="rect">
            <a:avLst/>
          </a:prstGeom>
          <a:noFill/>
        </p:spPr>
        <p:txBody>
          <a:bodyPr wrap="none" rtlCol="0">
            <a:spAutoFit/>
          </a:bodyPr>
          <a:lstStyle/>
          <a:p>
            <a:pPr algn="ctr"/>
            <a:r>
              <a:rPr lang="en-US" sz="2000" dirty="0"/>
              <a:t>16 “General purpose”</a:t>
            </a:r>
            <a:br>
              <a:rPr lang="en-US" sz="2000" dirty="0"/>
            </a:br>
            <a:r>
              <a:rPr lang="en-US" sz="2000" dirty="0"/>
              <a:t>Registers</a:t>
            </a:r>
          </a:p>
        </p:txBody>
      </p:sp>
      <p:graphicFrame>
        <p:nvGraphicFramePr>
          <p:cNvPr id="13" name="Table 12">
            <a:extLst>
              <a:ext uri="{FF2B5EF4-FFF2-40B4-BE49-F238E27FC236}">
                <a16:creationId xmlns:a16="http://schemas.microsoft.com/office/drawing/2014/main" id="{D2610082-3064-9608-052E-5565C89F2DAA}"/>
              </a:ext>
            </a:extLst>
          </p:cNvPr>
          <p:cNvGraphicFramePr>
            <a:graphicFrameLocks noGrp="1"/>
          </p:cNvGraphicFramePr>
          <p:nvPr>
            <p:extLst>
              <p:ext uri="{D42A27DB-BD31-4B8C-83A1-F6EECF244321}">
                <p14:modId xmlns:p14="http://schemas.microsoft.com/office/powerpoint/2010/main" val="4234608472"/>
              </p:ext>
            </p:extLst>
          </p:nvPr>
        </p:nvGraphicFramePr>
        <p:xfrm>
          <a:off x="9133434" y="2387299"/>
          <a:ext cx="2390413" cy="2286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1164254057"/>
                    </a:ext>
                  </a:extLst>
                </a:gridCol>
                <a:gridCol w="1515754">
                  <a:extLst>
                    <a:ext uri="{9D8B030D-6E8A-4147-A177-3AD203B41FA5}">
                      <a16:colId xmlns:a16="http://schemas.microsoft.com/office/drawing/2014/main" val="3804685283"/>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rsp</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cs typeface="Consolas" panose="020B0609020204030204" pitchFamily="49" charset="0"/>
                        </a:rPr>
                        <a:t>0xff80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698856"/>
                  </a:ext>
                </a:extLst>
              </a:tr>
              <a:tr h="25733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rsi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332714"/>
                  </a:ext>
                </a:extLst>
              </a:tr>
              <a:tr h="27257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rdi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8402794"/>
                  </a:ext>
                </a:extLst>
              </a:tr>
              <a:tr h="16081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rax</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b="0" dirty="0">
                          <a:latin typeface="+mn-lt"/>
                          <a:cs typeface="Consolas" panose="020B0609020204030204" pitchFamily="49" charset="0"/>
                        </a:rPr>
                        <a:t>Return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2739802"/>
                  </a:ext>
                </a:extLst>
              </a:tr>
              <a:tr h="160815">
                <a:tc>
                  <a:txBody>
                    <a:bodyPr/>
                    <a:lstStyle/>
                    <a:p>
                      <a:r>
                        <a:rPr lang="en-US" sz="1900" b="0" dirty="0">
                          <a:latin typeface="Source Code Pro" panose="020B0509030403020204" pitchFamily="49" charset="77"/>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743526"/>
                  </a:ext>
                </a:extLst>
              </a:tr>
              <a:tr h="160815">
                <a:tc>
                  <a:txBody>
                    <a:bodyPr/>
                    <a:lstStyle/>
                    <a:p>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6152341"/>
                  </a:ext>
                </a:extLst>
              </a:tr>
            </a:tbl>
          </a:graphicData>
        </a:graphic>
      </p:graphicFrame>
      <p:graphicFrame>
        <p:nvGraphicFramePr>
          <p:cNvPr id="14" name="Table 13">
            <a:extLst>
              <a:ext uri="{FF2B5EF4-FFF2-40B4-BE49-F238E27FC236}">
                <a16:creationId xmlns:a16="http://schemas.microsoft.com/office/drawing/2014/main" id="{F9918653-8D39-B330-9808-09C53B1E358F}"/>
              </a:ext>
            </a:extLst>
          </p:cNvPr>
          <p:cNvGraphicFramePr>
            <a:graphicFrameLocks noGrp="1"/>
          </p:cNvGraphicFramePr>
          <p:nvPr>
            <p:extLst>
              <p:ext uri="{D42A27DB-BD31-4B8C-83A1-F6EECF244321}">
                <p14:modId xmlns:p14="http://schemas.microsoft.com/office/powerpoint/2010/main" val="1119021901"/>
              </p:ext>
            </p:extLst>
          </p:nvPr>
        </p:nvGraphicFramePr>
        <p:xfrm>
          <a:off x="6471902" y="2006299"/>
          <a:ext cx="2390413" cy="381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2653708947"/>
                    </a:ext>
                  </a:extLst>
                </a:gridCol>
                <a:gridCol w="1515754">
                  <a:extLst>
                    <a:ext uri="{9D8B030D-6E8A-4147-A177-3AD203B41FA5}">
                      <a16:colId xmlns:a16="http://schemas.microsoft.com/office/drawing/2014/main" val="487291675"/>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rpi</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rPr>
                        <a:t>0x00f8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9739890"/>
                  </a:ext>
                </a:extLst>
              </a:tr>
            </a:tbl>
          </a:graphicData>
        </a:graphic>
      </p:graphicFrame>
      <p:graphicFrame>
        <p:nvGraphicFramePr>
          <p:cNvPr id="15" name="Table 14">
            <a:extLst>
              <a:ext uri="{FF2B5EF4-FFF2-40B4-BE49-F238E27FC236}">
                <a16:creationId xmlns:a16="http://schemas.microsoft.com/office/drawing/2014/main" id="{2EB8A986-00AA-CDA7-1529-DCCC3ACD98B1}"/>
              </a:ext>
            </a:extLst>
          </p:cNvPr>
          <p:cNvGraphicFramePr>
            <a:graphicFrameLocks noGrp="1"/>
          </p:cNvGraphicFramePr>
          <p:nvPr>
            <p:extLst>
              <p:ext uri="{D42A27DB-BD31-4B8C-83A1-F6EECF244321}">
                <p14:modId xmlns:p14="http://schemas.microsoft.com/office/powerpoint/2010/main" val="1583708093"/>
              </p:ext>
            </p:extLst>
          </p:nvPr>
        </p:nvGraphicFramePr>
        <p:xfrm>
          <a:off x="6520827" y="3223949"/>
          <a:ext cx="1605698" cy="1524000"/>
        </p:xfrm>
        <a:graphic>
          <a:graphicData uri="http://schemas.openxmlformats.org/drawingml/2006/table">
            <a:tbl>
              <a:tblPr firstRow="1" bandRow="1">
                <a:tableStyleId>{5C22544A-7EE6-4342-B048-85BDC9FD1C3A}</a:tableStyleId>
              </a:tblPr>
              <a:tblGrid>
                <a:gridCol w="794206">
                  <a:extLst>
                    <a:ext uri="{9D8B030D-6E8A-4147-A177-3AD203B41FA5}">
                      <a16:colId xmlns:a16="http://schemas.microsoft.com/office/drawing/2014/main" val="442527272"/>
                    </a:ext>
                  </a:extLst>
                </a:gridCol>
                <a:gridCol w="811492">
                  <a:extLst>
                    <a:ext uri="{9D8B030D-6E8A-4147-A177-3AD203B41FA5}">
                      <a16:colId xmlns:a16="http://schemas.microsoft.com/office/drawing/2014/main" val="3649816996"/>
                    </a:ext>
                  </a:extLst>
                </a:gridCol>
              </a:tblGrid>
              <a:tr h="229395">
                <a:tc>
                  <a:txBody>
                    <a:bodyPr/>
                    <a:lstStyle/>
                    <a:p>
                      <a:r>
                        <a:rPr lang="en-US" sz="1900" b="0" dirty="0">
                          <a:solidFill>
                            <a:schemeClr val="tx1"/>
                          </a:solidFill>
                          <a:latin typeface="Source Code Pro" panose="020B0509030403020204" pitchFamily="49" charset="77"/>
                        </a:rPr>
                        <a:t>ZF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4091879"/>
                  </a:ext>
                </a:extLst>
              </a:tr>
              <a:tr h="229395">
                <a:tc>
                  <a:txBody>
                    <a:bodyPr/>
                    <a:lstStyle/>
                    <a:p>
                      <a:r>
                        <a:rPr lang="en-US" sz="1900" b="0" dirty="0">
                          <a:solidFill>
                            <a:schemeClr val="tx1"/>
                          </a:solidFill>
                          <a:latin typeface="Source Code Pro" panose="020B0509030403020204" pitchFamily="49" charset="77"/>
                        </a:rPr>
                        <a:t>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5917"/>
                  </a:ext>
                </a:extLst>
              </a:tr>
              <a:tr h="229395">
                <a:tc>
                  <a:txBody>
                    <a:bodyPr/>
                    <a:lstStyle/>
                    <a:p>
                      <a:r>
                        <a:rPr lang="en-US" sz="1900" b="0" dirty="0">
                          <a:solidFill>
                            <a:schemeClr val="tx1"/>
                          </a:solidFill>
                          <a:latin typeface="Source Code Pro" panose="020B0509030403020204" pitchFamily="49" charset="77"/>
                        </a:rPr>
                        <a:t>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095360"/>
                  </a:ext>
                </a:extLst>
              </a:tr>
              <a:tr h="229395">
                <a:tc>
                  <a:txBody>
                    <a:bodyPr/>
                    <a:lstStyle/>
                    <a:p>
                      <a:r>
                        <a:rPr lang="en-US" sz="1900" b="0" dirty="0">
                          <a:solidFill>
                            <a:schemeClr val="tx1"/>
                          </a:solidFill>
                          <a:latin typeface="Source Code Pro" panose="020B0509030403020204" pitchFamily="49" charset="77"/>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426470"/>
                  </a:ext>
                </a:extLst>
              </a:tr>
            </a:tbl>
          </a:graphicData>
        </a:graphic>
      </p:graphicFrame>
      <p:sp>
        <p:nvSpPr>
          <p:cNvPr id="30" name="Slide Number Placeholder 29">
            <a:extLst>
              <a:ext uri="{FF2B5EF4-FFF2-40B4-BE49-F238E27FC236}">
                <a16:creationId xmlns:a16="http://schemas.microsoft.com/office/drawing/2014/main" id="{1791E618-B2AF-2729-16BB-C7C1D8CA5B20}"/>
              </a:ext>
            </a:extLst>
          </p:cNvPr>
          <p:cNvSpPr>
            <a:spLocks noGrp="1"/>
          </p:cNvSpPr>
          <p:nvPr>
            <p:ph type="sldNum" sz="quarter" idx="12"/>
          </p:nvPr>
        </p:nvSpPr>
        <p:spPr/>
        <p:txBody>
          <a:bodyPr/>
          <a:lstStyle/>
          <a:p>
            <a:fld id="{8908FB5B-1F60-994B-8E33-8E782B4CF041}" type="slidenum">
              <a:rPr lang="en-US" smtClean="0"/>
              <a:t>40</a:t>
            </a:fld>
            <a:endParaRPr lang="en-US"/>
          </a:p>
        </p:txBody>
      </p:sp>
    </p:spTree>
    <p:extLst>
      <p:ext uri="{BB962C8B-B14F-4D97-AF65-F5344CB8AC3E}">
        <p14:creationId xmlns:p14="http://schemas.microsoft.com/office/powerpoint/2010/main" val="1369957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4F0AB-AA9F-D602-30E2-197E4C3CFA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BBA02D-A5F8-EE2C-B8BE-C8E226D333AE}"/>
              </a:ext>
            </a:extLst>
          </p:cNvPr>
          <p:cNvSpPr>
            <a:spLocks noGrp="1"/>
          </p:cNvSpPr>
          <p:nvPr>
            <p:ph idx="1"/>
          </p:nvPr>
        </p:nvSpPr>
        <p:spPr/>
        <p:txBody>
          <a:bodyPr/>
          <a:lstStyle/>
          <a:p>
            <a:pPr marL="0" indent="0">
              <a:buNone/>
            </a:pPr>
            <a:r>
              <a:rPr lang="en-US" dirty="0">
                <a:latin typeface="Consolas" panose="020B0609020204030204" pitchFamily="49" charset="0"/>
                <a:cs typeface="Consolas" panose="020B0609020204030204" pitchFamily="49" charset="0"/>
              </a:rPr>
              <a:t>set</a:t>
            </a:r>
            <a:r>
              <a:rPr lang="en-US" dirty="0"/>
              <a:t> instructions read condition </a:t>
            </a:r>
            <a:br>
              <a:rPr lang="en-US" dirty="0"/>
            </a:br>
            <a:r>
              <a:rPr lang="en-US" dirty="0"/>
              <a:t>codes and set a single byte in the </a:t>
            </a:r>
            <a:br>
              <a:rPr lang="en-US" dirty="0"/>
            </a:br>
            <a:r>
              <a:rPr lang="en-US" dirty="0"/>
              <a:t>destination</a:t>
            </a:r>
          </a:p>
        </p:txBody>
      </p:sp>
      <p:sp>
        <p:nvSpPr>
          <p:cNvPr id="2" name="Title 1">
            <a:extLst>
              <a:ext uri="{FF2B5EF4-FFF2-40B4-BE49-F238E27FC236}">
                <a16:creationId xmlns:a16="http://schemas.microsoft.com/office/drawing/2014/main" id="{6D8006E5-A042-D9BA-820E-419D6F312359}"/>
              </a:ext>
            </a:extLst>
          </p:cNvPr>
          <p:cNvSpPr>
            <a:spLocks noGrp="1"/>
          </p:cNvSpPr>
          <p:nvPr>
            <p:ph type="title"/>
          </p:nvPr>
        </p:nvSpPr>
        <p:spPr/>
        <p:txBody>
          <a:bodyPr/>
          <a:lstStyle/>
          <a:p>
            <a:r>
              <a:rPr lang="en-US" dirty="0"/>
              <a:t>To implement conditionals, programs use </a:t>
            </a:r>
            <a:r>
              <a:rPr lang="en-US" dirty="0">
                <a:latin typeface="Consolas" panose="020B0609020204030204" pitchFamily="49" charset="0"/>
                <a:cs typeface="Consolas" panose="020B0609020204030204" pitchFamily="49" charset="0"/>
              </a:rPr>
              <a:t>set</a:t>
            </a:r>
            <a:r>
              <a:rPr lang="en-US" dirty="0"/>
              <a:t> and </a:t>
            </a:r>
            <a:r>
              <a:rPr lang="en-US" dirty="0" err="1">
                <a:latin typeface="Consolas" panose="020B0609020204030204" pitchFamily="49" charset="0"/>
                <a:cs typeface="Consolas" panose="020B0609020204030204" pitchFamily="49" charset="0"/>
              </a:rPr>
              <a:t>jmp</a:t>
            </a:r>
            <a:r>
              <a:rPr lang="en-US" dirty="0"/>
              <a:t> instructions.</a:t>
            </a:r>
          </a:p>
        </p:txBody>
      </p:sp>
      <p:sp>
        <p:nvSpPr>
          <p:cNvPr id="4" name="TextBox 3">
            <a:extLst>
              <a:ext uri="{FF2B5EF4-FFF2-40B4-BE49-F238E27FC236}">
                <a16:creationId xmlns:a16="http://schemas.microsoft.com/office/drawing/2014/main" id="{00DF20F1-D31D-5011-72FC-6CA925C7B80A}"/>
              </a:ext>
            </a:extLst>
          </p:cNvPr>
          <p:cNvSpPr txBox="1"/>
          <p:nvPr/>
        </p:nvSpPr>
        <p:spPr>
          <a:xfrm>
            <a:off x="919325" y="3401131"/>
            <a:ext cx="311303" cy="1200329"/>
          </a:xfrm>
          <a:prstGeom prst="rect">
            <a:avLst/>
          </a:prstGeom>
          <a:solidFill>
            <a:schemeClr val="bg1">
              <a:lumMod val="95000"/>
            </a:schemeClr>
          </a:solidFill>
          <a:ln w="19050">
            <a:solidFill>
              <a:schemeClr val="tx1"/>
            </a:solidFill>
          </a:ln>
        </p:spPr>
        <p:txBody>
          <a:bodyPr wrap="none"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p:txBody>
      </p:sp>
      <p:sp>
        <p:nvSpPr>
          <p:cNvPr id="5" name="TextBox 4">
            <a:extLst>
              <a:ext uri="{FF2B5EF4-FFF2-40B4-BE49-F238E27FC236}">
                <a16:creationId xmlns:a16="http://schemas.microsoft.com/office/drawing/2014/main" id="{750DFA73-7E67-5F8E-BB39-808AFBEAE4E2}"/>
              </a:ext>
            </a:extLst>
          </p:cNvPr>
          <p:cNvSpPr txBox="1"/>
          <p:nvPr/>
        </p:nvSpPr>
        <p:spPr>
          <a:xfrm>
            <a:off x="1230628" y="3401129"/>
            <a:ext cx="3445490" cy="1200329"/>
          </a:xfrm>
          <a:prstGeom prst="rect">
            <a:avLst/>
          </a:prstGeom>
          <a:solidFill>
            <a:srgbClr val="FDF6E3"/>
          </a:solidFill>
          <a:ln w="19050">
            <a:solidFill>
              <a:schemeClr val="tx1"/>
            </a:solidFill>
          </a:ln>
        </p:spPr>
        <p:txBody>
          <a:bodyPr wrap="square" lIns="182880" rIns="182880" rtlCol="0">
            <a:spAutoFit/>
          </a:bodyPr>
          <a:lstStyle/>
          <a:p>
            <a:pPr>
              <a:tabLst>
                <a:tab pos="457195" algn="l"/>
                <a:tab pos="1485886" algn="l"/>
              </a:tabLst>
            </a:pPr>
            <a:r>
              <a:rPr lang="en-US" b="1" i="0" dirty="0">
                <a:effectLst/>
                <a:latin typeface="Consolas" panose="020B0609020204030204" pitchFamily="49" charset="0"/>
                <a:ea typeface="Menlo" panose="020B0609030804020204" pitchFamily="49" charset="0"/>
                <a:cs typeface="Consolas" panose="020B0609020204030204" pitchFamily="49" charset="0"/>
              </a:rPr>
              <a:t>int </a:t>
            </a:r>
            <a:r>
              <a:rPr lang="en-US" b="0" i="0" dirty="0" err="1">
                <a:effectLst/>
                <a:latin typeface="Consolas" panose="020B0609020204030204" pitchFamily="49" charset="0"/>
                <a:ea typeface="Menlo" panose="020B0609030804020204" pitchFamily="49" charset="0"/>
                <a:cs typeface="Consolas" panose="020B0609020204030204" pitchFamily="49" charset="0"/>
              </a:rPr>
              <a:t>gt</a:t>
            </a:r>
            <a:r>
              <a:rPr lang="en-US" b="0" i="0" dirty="0">
                <a:effectLst/>
                <a:latin typeface="Consolas" panose="020B0609020204030204" pitchFamily="49" charset="0"/>
                <a:ea typeface="Menlo" panose="020B0609030804020204" pitchFamily="49" charset="0"/>
                <a:cs typeface="Consolas" panose="020B0609020204030204" pitchFamily="49" charset="0"/>
              </a:rPr>
              <a:t>(</a:t>
            </a:r>
            <a:r>
              <a:rPr lang="en-US" b="1" i="0" dirty="0">
                <a:effectLst/>
                <a:latin typeface="Consolas" panose="020B0609020204030204" pitchFamily="49" charset="0"/>
                <a:ea typeface="Menlo" panose="020B0609030804020204" pitchFamily="49" charset="0"/>
                <a:cs typeface="Consolas" panose="020B0609020204030204" pitchFamily="49" charset="0"/>
              </a:rPr>
              <a:t>long</a:t>
            </a:r>
            <a:r>
              <a:rPr lang="en-US" b="0" i="0" dirty="0">
                <a:effectLst/>
                <a:latin typeface="Consolas" panose="020B0609020204030204" pitchFamily="49" charset="0"/>
                <a:ea typeface="Menlo" panose="020B0609030804020204" pitchFamily="49" charset="0"/>
                <a:cs typeface="Consolas" panose="020B0609020204030204" pitchFamily="49" charset="0"/>
              </a:rPr>
              <a:t> x, </a:t>
            </a:r>
            <a:r>
              <a:rPr lang="en-US" b="1" i="0" dirty="0">
                <a:effectLst/>
                <a:latin typeface="Consolas" panose="020B0609020204030204" pitchFamily="49" charset="0"/>
                <a:ea typeface="Menlo" panose="020B0609030804020204" pitchFamily="49" charset="0"/>
                <a:cs typeface="Consolas" panose="020B0609020204030204" pitchFamily="49" charset="0"/>
              </a:rPr>
              <a:t>long</a:t>
            </a:r>
            <a:r>
              <a:rPr lang="en-US" b="0" i="0" dirty="0">
                <a:effectLst/>
                <a:latin typeface="Consolas" panose="020B0609020204030204" pitchFamily="49" charset="0"/>
                <a:ea typeface="Menlo" panose="020B0609030804020204" pitchFamily="49" charset="0"/>
                <a:cs typeface="Consolas" panose="020B0609020204030204" pitchFamily="49" charset="0"/>
              </a:rPr>
              <a:t> y) </a:t>
            </a:r>
          </a:p>
          <a:p>
            <a:pPr>
              <a:tabLst>
                <a:tab pos="457195" algn="l"/>
                <a:tab pos="1485886" algn="l"/>
              </a:tabLst>
            </a:pPr>
            <a:r>
              <a:rPr lang="en-US" b="0" i="0" dirty="0">
                <a:effectLst/>
                <a:latin typeface="Consolas" panose="020B0609020204030204" pitchFamily="49" charset="0"/>
                <a:ea typeface="Menlo" panose="020B0609030804020204" pitchFamily="49" charset="0"/>
                <a:cs typeface="Consolas" panose="020B0609020204030204" pitchFamily="49" charset="0"/>
              </a:rPr>
              <a:t>{ </a:t>
            </a:r>
          </a:p>
          <a:p>
            <a:pPr>
              <a:tabLst>
                <a:tab pos="457195" algn="l"/>
                <a:tab pos="1485886" algn="l"/>
              </a:tabLst>
            </a:pPr>
            <a:r>
              <a:rPr lang="en-US" dirty="0">
                <a:latin typeface="Consolas" panose="020B0609020204030204" pitchFamily="49" charset="0"/>
                <a:ea typeface="Menlo" panose="020B0609030804020204" pitchFamily="49" charset="0"/>
                <a:cs typeface="Consolas" panose="020B0609020204030204" pitchFamily="49" charset="0"/>
              </a:rPr>
              <a:t>	</a:t>
            </a:r>
            <a:r>
              <a:rPr lang="en-US" i="0" dirty="0">
                <a:effectLst/>
                <a:latin typeface="Consolas" panose="020B0609020204030204" pitchFamily="49" charset="0"/>
                <a:ea typeface="Menlo" panose="020B0609030804020204" pitchFamily="49" charset="0"/>
                <a:cs typeface="Consolas" panose="020B0609020204030204" pitchFamily="49" charset="0"/>
              </a:rPr>
              <a:t>return x &gt; y;</a:t>
            </a:r>
          </a:p>
          <a:p>
            <a:pPr>
              <a:tabLst>
                <a:tab pos="457195" algn="l"/>
                <a:tab pos="1485886" algn="l"/>
              </a:tabLst>
            </a:pPr>
            <a:r>
              <a:rPr lang="en-US" b="0" i="0" dirty="0">
                <a:effectLst/>
                <a:latin typeface="Consolas" panose="020B0609020204030204" pitchFamily="49" charset="0"/>
                <a:ea typeface="Menlo" panose="020B0609030804020204" pitchFamily="49" charset="0"/>
                <a:cs typeface="Consolas" panose="020B0609020204030204" pitchFamily="49" charset="0"/>
              </a:rPr>
              <a:t>}</a:t>
            </a:r>
            <a:endParaRPr lang="en-US" dirty="0">
              <a:latin typeface="Consolas" panose="020B0609020204030204" pitchFamily="49" charset="0"/>
              <a:ea typeface="Menlo" panose="020B0609030804020204" pitchFamily="49" charset="0"/>
              <a:cs typeface="Consolas" panose="020B0609020204030204" pitchFamily="49" charset="0"/>
            </a:endParaRPr>
          </a:p>
        </p:txBody>
      </p:sp>
      <p:sp>
        <p:nvSpPr>
          <p:cNvPr id="6" name="TextBox 5">
            <a:extLst>
              <a:ext uri="{FF2B5EF4-FFF2-40B4-BE49-F238E27FC236}">
                <a16:creationId xmlns:a16="http://schemas.microsoft.com/office/drawing/2014/main" id="{AFF2579E-1E57-9880-486E-5F858429D08E}"/>
              </a:ext>
            </a:extLst>
          </p:cNvPr>
          <p:cNvSpPr txBox="1"/>
          <p:nvPr/>
        </p:nvSpPr>
        <p:spPr>
          <a:xfrm>
            <a:off x="919325" y="4979526"/>
            <a:ext cx="311303" cy="1200329"/>
          </a:xfrm>
          <a:prstGeom prst="rect">
            <a:avLst/>
          </a:prstGeom>
          <a:solidFill>
            <a:schemeClr val="bg1">
              <a:lumMod val="95000"/>
            </a:schemeClr>
          </a:solidFill>
          <a:ln w="19050">
            <a:solidFill>
              <a:schemeClr val="tx1"/>
            </a:solidFill>
          </a:ln>
        </p:spPr>
        <p:txBody>
          <a:bodyPr wrap="none"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p:txBody>
      </p:sp>
      <p:sp>
        <p:nvSpPr>
          <p:cNvPr id="10" name="TextBox 9">
            <a:extLst>
              <a:ext uri="{FF2B5EF4-FFF2-40B4-BE49-F238E27FC236}">
                <a16:creationId xmlns:a16="http://schemas.microsoft.com/office/drawing/2014/main" id="{8B4C27E8-1725-E347-DF0A-6F1DB911AFF9}"/>
              </a:ext>
            </a:extLst>
          </p:cNvPr>
          <p:cNvSpPr txBox="1"/>
          <p:nvPr/>
        </p:nvSpPr>
        <p:spPr>
          <a:xfrm>
            <a:off x="1230628" y="4979525"/>
            <a:ext cx="2588712" cy="1200329"/>
          </a:xfrm>
          <a:prstGeom prst="rect">
            <a:avLst/>
          </a:prstGeom>
          <a:noFill/>
          <a:ln w="19050">
            <a:solidFill>
              <a:schemeClr val="tx1"/>
            </a:solidFill>
          </a:ln>
        </p:spPr>
        <p:txBody>
          <a:bodyPr wrap="square" lIns="182880" rIns="182880" rtlCol="0">
            <a:spAutoFit/>
          </a:bodyPr>
          <a:lstStyle/>
          <a:p>
            <a:pPr marL="0" marR="0" lvl="0" indent="0" algn="l" rtl="0">
              <a:spcBef>
                <a:spcPts val="0"/>
              </a:spcBef>
              <a:spcAft>
                <a:spcPts val="0"/>
              </a:spcAft>
              <a:buNone/>
            </a:pPr>
            <a:r>
              <a:rPr lang="en-US" sz="1800" dirty="0" err="1">
                <a:solidFill>
                  <a:schemeClr val="dk1"/>
                </a:solidFill>
                <a:latin typeface="Consolas" panose="020B0609020204030204" pitchFamily="49" charset="0"/>
                <a:ea typeface="Courier New"/>
                <a:cs typeface="Consolas" panose="020B0609020204030204" pitchFamily="49" charset="0"/>
                <a:sym typeface="Courier New"/>
              </a:rPr>
              <a:t>cmpq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rsi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p>
          <a:p>
            <a:pPr marL="0" marR="0" lvl="0" indent="0" algn="l" rtl="0">
              <a:spcBef>
                <a:spcPts val="0"/>
              </a:spcBef>
              <a:spcAft>
                <a:spcPts val="0"/>
              </a:spcAft>
              <a:buNone/>
            </a:pPr>
            <a:r>
              <a:rPr lang="en-US" sz="1800" i="0" u="none" strike="noStrike" cap="none" dirty="0" err="1">
                <a:solidFill>
                  <a:schemeClr val="dk1"/>
                </a:solidFill>
                <a:latin typeface="Consolas" panose="020B0609020204030204" pitchFamily="49" charset="0"/>
                <a:ea typeface="Courier New"/>
                <a:cs typeface="Consolas" panose="020B0609020204030204" pitchFamily="49" charset="0"/>
                <a:sym typeface="Courier New"/>
              </a:rPr>
              <a:t>setg</a:t>
            </a:r>
            <a:r>
              <a:rPr lang="en-US" sz="1800" i="0" u="none" strike="noStrike" cap="none" dirty="0">
                <a:solidFill>
                  <a:schemeClr val="dk1"/>
                </a:solidFill>
                <a:latin typeface="Consolas" panose="020B0609020204030204" pitchFamily="49" charset="0"/>
                <a:ea typeface="Courier New"/>
                <a:cs typeface="Consolas" panose="020B0609020204030204" pitchFamily="49" charset="0"/>
                <a:sym typeface="Courier New"/>
              </a:rPr>
              <a:t>   %al          </a:t>
            </a:r>
            <a:endPar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sz="1800" i="0" u="none" strike="noStrike" cap="none" dirty="0" err="1">
                <a:solidFill>
                  <a:schemeClr val="dk1"/>
                </a:solidFill>
                <a:latin typeface="Consolas" panose="020B0609020204030204" pitchFamily="49" charset="0"/>
                <a:ea typeface="Courier New"/>
                <a:cs typeface="Consolas" panose="020B0609020204030204" pitchFamily="49" charset="0"/>
                <a:sym typeface="Courier New"/>
              </a:rPr>
              <a:t>movzbl</a:t>
            </a:r>
            <a:r>
              <a:rPr lang="en-US" sz="1800" i="0" u="none" strike="noStrike" cap="none" dirty="0">
                <a:solidFill>
                  <a:schemeClr val="dk1"/>
                </a:solidFill>
                <a:latin typeface="Consolas" panose="020B0609020204030204" pitchFamily="49" charset="0"/>
                <a:ea typeface="Courier New"/>
                <a:cs typeface="Consolas" panose="020B0609020204030204" pitchFamily="49" charset="0"/>
                <a:sym typeface="Courier New"/>
              </a:rPr>
              <a:t> %al, %</a:t>
            </a:r>
            <a:r>
              <a:rPr lang="en-US" sz="1800" i="0" u="none" strike="noStrike" cap="none" dirty="0" err="1">
                <a:solidFill>
                  <a:schemeClr val="dk1"/>
                </a:solidFill>
                <a:latin typeface="Consolas" panose="020B0609020204030204" pitchFamily="49" charset="0"/>
                <a:ea typeface="Courier New"/>
                <a:cs typeface="Consolas" panose="020B0609020204030204" pitchFamily="49" charset="0"/>
                <a:sym typeface="Courier New"/>
              </a:rPr>
              <a:t>eax</a:t>
            </a:r>
            <a:r>
              <a:rPr lang="en-US" sz="1800" i="0" u="none" strike="noStrike" cap="none" dirty="0">
                <a:solidFill>
                  <a:schemeClr val="dk1"/>
                </a:solidFill>
                <a:latin typeface="Consolas" panose="020B0609020204030204" pitchFamily="49" charset="0"/>
                <a:ea typeface="Courier New"/>
                <a:cs typeface="Consolas" panose="020B0609020204030204" pitchFamily="49" charset="0"/>
                <a:sym typeface="Courier New"/>
              </a:rPr>
              <a:t>   </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ret</a:t>
            </a:r>
          </a:p>
        </p:txBody>
      </p:sp>
      <p:sp>
        <p:nvSpPr>
          <p:cNvPr id="11" name="TextBox 10">
            <a:extLst>
              <a:ext uri="{FF2B5EF4-FFF2-40B4-BE49-F238E27FC236}">
                <a16:creationId xmlns:a16="http://schemas.microsoft.com/office/drawing/2014/main" id="{3EC549A5-D952-3E02-FB8C-AA36B1D2BA31}"/>
              </a:ext>
            </a:extLst>
          </p:cNvPr>
          <p:cNvSpPr txBox="1"/>
          <p:nvPr/>
        </p:nvSpPr>
        <p:spPr>
          <a:xfrm>
            <a:off x="3819340" y="4932798"/>
            <a:ext cx="3023370" cy="923330"/>
          </a:xfrm>
          <a:prstGeom prst="rect">
            <a:avLst/>
          </a:prstGeom>
          <a:noFill/>
          <a:ln w="19050">
            <a:noFill/>
          </a:ln>
        </p:spPr>
        <p:txBody>
          <a:bodyPr wrap="square" lIns="182880" rIns="182880" rtlCol="0">
            <a:spAutoFit/>
          </a:bodyPr>
          <a:lstStyle/>
          <a:p>
            <a:pPr marL="0" marR="0" lvl="0" indent="0" algn="l" rtl="0">
              <a:spcBef>
                <a:spcPts val="0"/>
              </a:spcBef>
              <a:spcAft>
                <a:spcPts val="0"/>
              </a:spcAft>
              <a:buNone/>
            </a:pPr>
            <a:r>
              <a:rPr lang="en-US" sz="1800"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Compare </a:t>
            </a:r>
            <a:r>
              <a:rPr lang="en-US" sz="1800"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x:y</a:t>
            </a:r>
            <a:endPar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sz="1800" i="0" u="none" strike="noStrike" cap="none"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Set when &gt;</a:t>
            </a:r>
          </a:p>
          <a:p>
            <a:pPr marL="0" marR="0" lvl="0" indent="0" algn="l" rtl="0">
              <a:spcBef>
                <a:spcPts val="0"/>
              </a:spcBef>
              <a:spcAft>
                <a:spcPts val="0"/>
              </a:spcAft>
              <a:buNone/>
            </a:pPr>
            <a:r>
              <a:rPr lang="en-US" sz="1800" i="0" u="none" strike="noStrike" cap="none"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Zero rest of %</a:t>
            </a:r>
            <a:r>
              <a:rPr lang="en-US" sz="1800" i="0" u="none" strike="noStrike" cap="none"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rax</a:t>
            </a:r>
            <a:endParaRPr lang="en-US" sz="1800" i="0" u="none" strike="noStrike" cap="none"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endParaRPr>
          </a:p>
        </p:txBody>
      </p:sp>
      <p:sp>
        <p:nvSpPr>
          <p:cNvPr id="7" name="Rectangle 6">
            <a:extLst>
              <a:ext uri="{FF2B5EF4-FFF2-40B4-BE49-F238E27FC236}">
                <a16:creationId xmlns:a16="http://schemas.microsoft.com/office/drawing/2014/main" id="{74BB02B9-9F32-95BF-D8CC-B593496FD3B6}"/>
              </a:ext>
            </a:extLst>
          </p:cNvPr>
          <p:cNvSpPr/>
          <p:nvPr/>
        </p:nvSpPr>
        <p:spPr>
          <a:xfrm>
            <a:off x="6298631" y="1376360"/>
            <a:ext cx="5599248" cy="360534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D350F289-3E27-D4F3-8F2D-1B0E3EC23C6A}"/>
              </a:ext>
            </a:extLst>
          </p:cNvPr>
          <p:cNvSpPr txBox="1"/>
          <p:nvPr/>
        </p:nvSpPr>
        <p:spPr>
          <a:xfrm>
            <a:off x="6357576" y="1577259"/>
            <a:ext cx="2599879" cy="400110"/>
          </a:xfrm>
          <a:prstGeom prst="rect">
            <a:avLst/>
          </a:prstGeom>
          <a:noFill/>
        </p:spPr>
        <p:txBody>
          <a:bodyPr wrap="none" rtlCol="0">
            <a:spAutoFit/>
          </a:bodyPr>
          <a:lstStyle/>
          <a:p>
            <a:r>
              <a:rPr lang="en-US" sz="2000" dirty="0"/>
              <a:t>Program Counter (PC)</a:t>
            </a:r>
          </a:p>
        </p:txBody>
      </p:sp>
      <p:sp>
        <p:nvSpPr>
          <p:cNvPr id="9" name="TextBox 8">
            <a:extLst>
              <a:ext uri="{FF2B5EF4-FFF2-40B4-BE49-F238E27FC236}">
                <a16:creationId xmlns:a16="http://schemas.microsoft.com/office/drawing/2014/main" id="{D3D02FFF-AF31-020C-DB82-A58AA165C1B4}"/>
              </a:ext>
            </a:extLst>
          </p:cNvPr>
          <p:cNvSpPr txBox="1"/>
          <p:nvPr/>
        </p:nvSpPr>
        <p:spPr>
          <a:xfrm>
            <a:off x="6357576" y="2772440"/>
            <a:ext cx="2485694" cy="400110"/>
          </a:xfrm>
          <a:prstGeom prst="rect">
            <a:avLst/>
          </a:prstGeom>
          <a:noFill/>
        </p:spPr>
        <p:txBody>
          <a:bodyPr wrap="square" rtlCol="0">
            <a:spAutoFit/>
          </a:bodyPr>
          <a:lstStyle/>
          <a:p>
            <a:r>
              <a:rPr lang="en-US" sz="2000" dirty="0"/>
              <a:t>Condition Codes</a:t>
            </a:r>
          </a:p>
        </p:txBody>
      </p:sp>
      <p:sp>
        <p:nvSpPr>
          <p:cNvPr id="12" name="TextBox 11">
            <a:extLst>
              <a:ext uri="{FF2B5EF4-FFF2-40B4-BE49-F238E27FC236}">
                <a16:creationId xmlns:a16="http://schemas.microsoft.com/office/drawing/2014/main" id="{D5EAD3AA-CB7B-B36C-F033-E2AB06447040}"/>
              </a:ext>
            </a:extLst>
          </p:cNvPr>
          <p:cNvSpPr txBox="1"/>
          <p:nvPr/>
        </p:nvSpPr>
        <p:spPr>
          <a:xfrm>
            <a:off x="9131087" y="1603158"/>
            <a:ext cx="2566152" cy="707886"/>
          </a:xfrm>
          <a:prstGeom prst="rect">
            <a:avLst/>
          </a:prstGeom>
          <a:noFill/>
        </p:spPr>
        <p:txBody>
          <a:bodyPr wrap="none" rtlCol="0">
            <a:spAutoFit/>
          </a:bodyPr>
          <a:lstStyle/>
          <a:p>
            <a:pPr algn="ctr"/>
            <a:r>
              <a:rPr lang="en-US" sz="2000" dirty="0"/>
              <a:t>16 “General purpose”</a:t>
            </a:r>
            <a:br>
              <a:rPr lang="en-US" sz="2000" dirty="0"/>
            </a:br>
            <a:r>
              <a:rPr lang="en-US" sz="2000" dirty="0"/>
              <a:t>Registers</a:t>
            </a:r>
          </a:p>
        </p:txBody>
      </p:sp>
      <p:graphicFrame>
        <p:nvGraphicFramePr>
          <p:cNvPr id="13" name="Table 12">
            <a:extLst>
              <a:ext uri="{FF2B5EF4-FFF2-40B4-BE49-F238E27FC236}">
                <a16:creationId xmlns:a16="http://schemas.microsoft.com/office/drawing/2014/main" id="{215E63ED-12A9-3420-9EFF-031C9537A003}"/>
              </a:ext>
            </a:extLst>
          </p:cNvPr>
          <p:cNvGraphicFramePr>
            <a:graphicFrameLocks noGrp="1"/>
          </p:cNvGraphicFramePr>
          <p:nvPr/>
        </p:nvGraphicFramePr>
        <p:xfrm>
          <a:off x="9133434" y="2387299"/>
          <a:ext cx="2390413" cy="2286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1164254057"/>
                    </a:ext>
                  </a:extLst>
                </a:gridCol>
                <a:gridCol w="1515754">
                  <a:extLst>
                    <a:ext uri="{9D8B030D-6E8A-4147-A177-3AD203B41FA5}">
                      <a16:colId xmlns:a16="http://schemas.microsoft.com/office/drawing/2014/main" val="3804685283"/>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rsp</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cs typeface="Consolas" panose="020B0609020204030204" pitchFamily="49" charset="0"/>
                        </a:rPr>
                        <a:t>0xff80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698856"/>
                  </a:ext>
                </a:extLst>
              </a:tr>
              <a:tr h="25733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rsi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332714"/>
                  </a:ext>
                </a:extLst>
              </a:tr>
              <a:tr h="27257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rdi</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dirty="0">
                          <a:latin typeface="Source Code Pro" panose="020B0509030403020204" pitchFamily="49" charset="77"/>
                          <a:cs typeface="Consolas" panose="020B0609020204030204" pitchFamily="49"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8402794"/>
                  </a:ext>
                </a:extLst>
              </a:tr>
              <a:tr h="160815">
                <a:tc>
                  <a:txBody>
                    <a:bodyPr/>
                    <a:lstStyle/>
                    <a:p>
                      <a:r>
                        <a:rPr lang="en-US" sz="1900" b="0" dirty="0">
                          <a:latin typeface="Source Code Pro" panose="020B0509030403020204" pitchFamily="49" charset="77"/>
                        </a:rPr>
                        <a:t>%</a:t>
                      </a:r>
                      <a:r>
                        <a:rPr lang="en-US" sz="1900" b="0" dirty="0" err="1">
                          <a:latin typeface="Source Code Pro" panose="020B0509030403020204" pitchFamily="49" charset="77"/>
                        </a:rPr>
                        <a:t>rax</a:t>
                      </a:r>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US" sz="1900" b="0" dirty="0">
                          <a:latin typeface="+mn-lt"/>
                          <a:cs typeface="Consolas" panose="020B0609020204030204" pitchFamily="49" charset="0"/>
                        </a:rPr>
                        <a:t>Return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2739802"/>
                  </a:ext>
                </a:extLst>
              </a:tr>
              <a:tr h="160815">
                <a:tc>
                  <a:txBody>
                    <a:bodyPr/>
                    <a:lstStyle/>
                    <a:p>
                      <a:r>
                        <a:rPr lang="en-US" sz="1900" b="0" dirty="0">
                          <a:latin typeface="Source Code Pro" panose="020B0509030403020204" pitchFamily="49" charset="77"/>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743526"/>
                  </a:ext>
                </a:extLst>
              </a:tr>
              <a:tr h="160815">
                <a:tc>
                  <a:txBody>
                    <a:bodyPr/>
                    <a:lstStyle/>
                    <a:p>
                      <a:endParaRPr lang="en-US" sz="1900" b="0" dirty="0">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US" sz="1900" dirty="0">
                        <a:latin typeface="Source Code Pro" panose="020B0509030403020204" pitchFamily="49" charset="77"/>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6152341"/>
                  </a:ext>
                </a:extLst>
              </a:tr>
            </a:tbl>
          </a:graphicData>
        </a:graphic>
      </p:graphicFrame>
      <p:graphicFrame>
        <p:nvGraphicFramePr>
          <p:cNvPr id="14" name="Table 13">
            <a:extLst>
              <a:ext uri="{FF2B5EF4-FFF2-40B4-BE49-F238E27FC236}">
                <a16:creationId xmlns:a16="http://schemas.microsoft.com/office/drawing/2014/main" id="{8F856CC9-5391-EF5F-5492-628E4D47254E}"/>
              </a:ext>
            </a:extLst>
          </p:cNvPr>
          <p:cNvGraphicFramePr>
            <a:graphicFrameLocks noGrp="1"/>
          </p:cNvGraphicFramePr>
          <p:nvPr/>
        </p:nvGraphicFramePr>
        <p:xfrm>
          <a:off x="6471902" y="2006299"/>
          <a:ext cx="2390413" cy="381000"/>
        </p:xfrm>
        <a:graphic>
          <a:graphicData uri="http://schemas.openxmlformats.org/drawingml/2006/table">
            <a:tbl>
              <a:tblPr firstRow="1" bandRow="1">
                <a:tableStyleId>{5C22544A-7EE6-4342-B048-85BDC9FD1C3A}</a:tableStyleId>
              </a:tblPr>
              <a:tblGrid>
                <a:gridCol w="874659">
                  <a:extLst>
                    <a:ext uri="{9D8B030D-6E8A-4147-A177-3AD203B41FA5}">
                      <a16:colId xmlns:a16="http://schemas.microsoft.com/office/drawing/2014/main" val="2653708947"/>
                    </a:ext>
                  </a:extLst>
                </a:gridCol>
                <a:gridCol w="1515754">
                  <a:extLst>
                    <a:ext uri="{9D8B030D-6E8A-4147-A177-3AD203B41FA5}">
                      <a16:colId xmlns:a16="http://schemas.microsoft.com/office/drawing/2014/main" val="487291675"/>
                    </a:ext>
                  </a:extLst>
                </a:gridCol>
              </a:tblGrid>
              <a:tr h="229395">
                <a:tc>
                  <a:txBody>
                    <a:bodyPr/>
                    <a:lstStyle/>
                    <a:p>
                      <a:r>
                        <a:rPr lang="en-US" sz="1900" b="0" dirty="0">
                          <a:solidFill>
                            <a:schemeClr val="tx1"/>
                          </a:solidFill>
                          <a:latin typeface="Source Code Pro" panose="020B0509030403020204" pitchFamily="49" charset="77"/>
                        </a:rPr>
                        <a:t>%</a:t>
                      </a:r>
                      <a:r>
                        <a:rPr lang="en-US" sz="1900" b="0" dirty="0" err="1">
                          <a:solidFill>
                            <a:schemeClr val="tx1"/>
                          </a:solidFill>
                          <a:latin typeface="Source Code Pro" panose="020B0509030403020204" pitchFamily="49" charset="77"/>
                        </a:rPr>
                        <a:t>rpi</a:t>
                      </a:r>
                      <a:endParaRPr lang="en-US" sz="1900" b="0" dirty="0">
                        <a:solidFill>
                          <a:schemeClr val="tx1"/>
                        </a:solidFill>
                        <a:latin typeface="Source Code Pro" panose="020B0509030403020204" pitchFamily="49"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900" b="0" dirty="0">
                          <a:solidFill>
                            <a:schemeClr val="tx1"/>
                          </a:solidFill>
                          <a:latin typeface="Source Code Pro" panose="020B0509030403020204" pitchFamily="49" charset="77"/>
                        </a:rPr>
                        <a:t>0x00f8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9739890"/>
                  </a:ext>
                </a:extLst>
              </a:tr>
            </a:tbl>
          </a:graphicData>
        </a:graphic>
      </p:graphicFrame>
      <p:graphicFrame>
        <p:nvGraphicFramePr>
          <p:cNvPr id="15" name="Table 14">
            <a:extLst>
              <a:ext uri="{FF2B5EF4-FFF2-40B4-BE49-F238E27FC236}">
                <a16:creationId xmlns:a16="http://schemas.microsoft.com/office/drawing/2014/main" id="{D465D3BB-6EFC-4835-D280-1D3365D57CD3}"/>
              </a:ext>
            </a:extLst>
          </p:cNvPr>
          <p:cNvGraphicFramePr>
            <a:graphicFrameLocks noGrp="1"/>
          </p:cNvGraphicFramePr>
          <p:nvPr/>
        </p:nvGraphicFramePr>
        <p:xfrm>
          <a:off x="6520827" y="3223949"/>
          <a:ext cx="1605698" cy="1524000"/>
        </p:xfrm>
        <a:graphic>
          <a:graphicData uri="http://schemas.openxmlformats.org/drawingml/2006/table">
            <a:tbl>
              <a:tblPr firstRow="1" bandRow="1">
                <a:tableStyleId>{5C22544A-7EE6-4342-B048-85BDC9FD1C3A}</a:tableStyleId>
              </a:tblPr>
              <a:tblGrid>
                <a:gridCol w="794206">
                  <a:extLst>
                    <a:ext uri="{9D8B030D-6E8A-4147-A177-3AD203B41FA5}">
                      <a16:colId xmlns:a16="http://schemas.microsoft.com/office/drawing/2014/main" val="442527272"/>
                    </a:ext>
                  </a:extLst>
                </a:gridCol>
                <a:gridCol w="811492">
                  <a:extLst>
                    <a:ext uri="{9D8B030D-6E8A-4147-A177-3AD203B41FA5}">
                      <a16:colId xmlns:a16="http://schemas.microsoft.com/office/drawing/2014/main" val="3649816996"/>
                    </a:ext>
                  </a:extLst>
                </a:gridCol>
              </a:tblGrid>
              <a:tr h="229395">
                <a:tc>
                  <a:txBody>
                    <a:bodyPr/>
                    <a:lstStyle/>
                    <a:p>
                      <a:r>
                        <a:rPr lang="en-US" sz="1900" b="0" dirty="0">
                          <a:solidFill>
                            <a:schemeClr val="tx1"/>
                          </a:solidFill>
                          <a:latin typeface="Source Code Pro" panose="020B0509030403020204" pitchFamily="49" charset="77"/>
                        </a:rPr>
                        <a:t>ZF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4091879"/>
                  </a:ext>
                </a:extLst>
              </a:tr>
              <a:tr h="229395">
                <a:tc>
                  <a:txBody>
                    <a:bodyPr/>
                    <a:lstStyle/>
                    <a:p>
                      <a:r>
                        <a:rPr lang="en-US" sz="1900" b="0" dirty="0">
                          <a:solidFill>
                            <a:schemeClr val="tx1"/>
                          </a:solidFill>
                          <a:latin typeface="Source Code Pro" panose="020B0509030403020204" pitchFamily="49" charset="77"/>
                        </a:rPr>
                        <a:t>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5917"/>
                  </a:ext>
                </a:extLst>
              </a:tr>
              <a:tr h="229395">
                <a:tc>
                  <a:txBody>
                    <a:bodyPr/>
                    <a:lstStyle/>
                    <a:p>
                      <a:r>
                        <a:rPr lang="en-US" sz="1900" b="0" dirty="0">
                          <a:solidFill>
                            <a:schemeClr val="tx1"/>
                          </a:solidFill>
                          <a:latin typeface="Source Code Pro" panose="020B0509030403020204" pitchFamily="49" charset="77"/>
                        </a:rPr>
                        <a:t>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095360"/>
                  </a:ext>
                </a:extLst>
              </a:tr>
              <a:tr h="229395">
                <a:tc>
                  <a:txBody>
                    <a:bodyPr/>
                    <a:lstStyle/>
                    <a:p>
                      <a:r>
                        <a:rPr lang="en-US" sz="1900" b="0" dirty="0">
                          <a:solidFill>
                            <a:schemeClr val="tx1"/>
                          </a:solidFill>
                          <a:latin typeface="Source Code Pro" panose="020B0509030403020204" pitchFamily="49" charset="77"/>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9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426470"/>
                  </a:ext>
                </a:extLst>
              </a:tr>
            </a:tbl>
          </a:graphicData>
        </a:graphic>
      </p:graphicFrame>
      <p:sp>
        <p:nvSpPr>
          <p:cNvPr id="45" name="Shape 440">
            <a:extLst>
              <a:ext uri="{FF2B5EF4-FFF2-40B4-BE49-F238E27FC236}">
                <a16:creationId xmlns:a16="http://schemas.microsoft.com/office/drawing/2014/main" id="{7115658C-ADA6-BA94-4422-999556CA251C}"/>
              </a:ext>
            </a:extLst>
          </p:cNvPr>
          <p:cNvSpPr txBox="1"/>
          <p:nvPr/>
        </p:nvSpPr>
        <p:spPr>
          <a:xfrm>
            <a:off x="3349653" y="1573302"/>
            <a:ext cx="7160468" cy="4031873"/>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a:solidFill>
                  <a:srgbClr val="000000"/>
                </a:solidFill>
                <a:ea typeface="Calibri"/>
                <a:cs typeface="Calibri"/>
                <a:sym typeface="Calibri"/>
              </a:rPr>
              <a:t>a move + zero extension:</a:t>
            </a:r>
            <a:br>
              <a:rPr lang="en-US" sz="3200" dirty="0">
                <a:solidFill>
                  <a:srgbClr val="000000"/>
                </a:solidFill>
                <a:ea typeface="Calibri"/>
                <a:cs typeface="Calibri"/>
                <a:sym typeface="Calibri"/>
              </a:rPr>
            </a:br>
            <a:r>
              <a:rPr lang="en-US" sz="3200" dirty="0">
                <a:solidFill>
                  <a:srgbClr val="000000"/>
                </a:solidFill>
                <a:ea typeface="Calibri"/>
                <a:cs typeface="Calibri"/>
                <a:sym typeface="Calibri"/>
              </a:rPr>
              <a:t> </a:t>
            </a:r>
            <a:r>
              <a:rPr lang="en-US" sz="3200" b="1" dirty="0" err="1">
                <a:solidFill>
                  <a:srgbClr val="000000"/>
                </a:solidFill>
                <a:ea typeface="Courier New"/>
                <a:cs typeface="Consolas" panose="020B0609020204030204" pitchFamily="49" charset="0"/>
                <a:sym typeface="Courier New"/>
              </a:rPr>
              <a:t>movzbl</a:t>
            </a:r>
            <a:r>
              <a:rPr lang="en-US" sz="3200" dirty="0">
                <a:solidFill>
                  <a:srgbClr val="000000"/>
                </a:solidFill>
                <a:ea typeface="Calibri"/>
                <a:cs typeface="Calibri"/>
                <a:sym typeface="Calibri"/>
              </a:rPr>
              <a:t> (and others)</a:t>
            </a:r>
            <a:endParaRPr sz="3200" dirty="0"/>
          </a:p>
          <a:p>
            <a:pPr marL="0" marR="0" lvl="0" indent="0" algn="ctr" rtl="0">
              <a:spcBef>
                <a:spcPts val="0"/>
              </a:spcBef>
              <a:spcAft>
                <a:spcPts val="0"/>
              </a:spcAft>
              <a:buNone/>
            </a:pPr>
            <a:endParaRPr sz="3200" dirty="0">
              <a:solidFill>
                <a:srgbClr val="000000"/>
              </a:solidFill>
              <a:latin typeface="Calibri"/>
              <a:ea typeface="Calibri"/>
              <a:cs typeface="Calibri"/>
              <a:sym typeface="Calibri"/>
            </a:endParaRPr>
          </a:p>
          <a:p>
            <a:pPr marL="0" marR="0" lvl="0" indent="0" algn="ctr" rtl="0">
              <a:spcBef>
                <a:spcPts val="0"/>
              </a:spcBef>
              <a:spcAft>
                <a:spcPts val="0"/>
              </a:spcAft>
              <a:buNone/>
            </a:pPr>
            <a:r>
              <a:rPr lang="en-US" sz="3200" b="1" dirty="0" err="1">
                <a:solidFill>
                  <a:schemeClr val="dk1"/>
                </a:solidFill>
                <a:latin typeface="Courier New"/>
                <a:ea typeface="Courier New"/>
                <a:cs typeface="Courier New"/>
                <a:sym typeface="Courier New"/>
              </a:rPr>
              <a:t>movzbl</a:t>
            </a:r>
            <a:r>
              <a:rPr lang="en-US" sz="3200" b="1" dirty="0">
                <a:solidFill>
                  <a:schemeClr val="dk1"/>
                </a:solidFill>
                <a:latin typeface="Courier New"/>
                <a:ea typeface="Courier New"/>
                <a:cs typeface="Courier New"/>
                <a:sym typeface="Courier New"/>
              </a:rPr>
              <a:t> %al, %</a:t>
            </a:r>
            <a:r>
              <a:rPr lang="en-US" sz="3200" b="1" dirty="0" err="1">
                <a:solidFill>
                  <a:schemeClr val="dk1"/>
                </a:solidFill>
                <a:latin typeface="Courier New"/>
                <a:ea typeface="Courier New"/>
                <a:cs typeface="Courier New"/>
                <a:sym typeface="Courier New"/>
              </a:rPr>
              <a:t>eax</a:t>
            </a:r>
            <a:endParaRPr sz="3200" dirty="0">
              <a:solidFill>
                <a:srgbClr val="000000"/>
              </a:solidFill>
              <a:latin typeface="Calibri"/>
              <a:ea typeface="Calibri"/>
              <a:cs typeface="Calibri"/>
              <a:sym typeface="Calibri"/>
            </a:endParaRPr>
          </a:p>
          <a:p>
            <a:pPr marL="0" marR="0" lvl="0" indent="0" algn="ctr" rtl="0">
              <a:spcBef>
                <a:spcPts val="0"/>
              </a:spcBef>
              <a:spcAft>
                <a:spcPts val="0"/>
              </a:spcAft>
              <a:buNone/>
            </a:pPr>
            <a:endParaRPr sz="3200" dirty="0">
              <a:solidFill>
                <a:srgbClr val="000000"/>
              </a:solidFill>
              <a:latin typeface="Calibri"/>
              <a:ea typeface="Calibri"/>
              <a:cs typeface="Calibri"/>
              <a:sym typeface="Calibri"/>
            </a:endParaRPr>
          </a:p>
          <a:p>
            <a:pPr marL="0" marR="0" lvl="0" indent="0" algn="ctr" rtl="0">
              <a:spcBef>
                <a:spcPts val="0"/>
              </a:spcBef>
              <a:spcAft>
                <a:spcPts val="0"/>
              </a:spcAft>
              <a:buNone/>
            </a:pPr>
            <a:endParaRPr sz="3200" dirty="0">
              <a:solidFill>
                <a:srgbClr val="000000"/>
              </a:solidFill>
              <a:latin typeface="Calibri"/>
              <a:ea typeface="Calibri"/>
              <a:cs typeface="Calibri"/>
              <a:sym typeface="Calibri"/>
            </a:endParaRPr>
          </a:p>
          <a:p>
            <a:pPr marL="0" marR="0" lvl="0" indent="0" algn="ctr" rtl="0">
              <a:spcBef>
                <a:spcPts val="0"/>
              </a:spcBef>
              <a:spcAft>
                <a:spcPts val="0"/>
              </a:spcAft>
              <a:buNone/>
            </a:pPr>
            <a:endParaRPr sz="3200" dirty="0">
              <a:solidFill>
                <a:srgbClr val="000000"/>
              </a:solidFill>
              <a:latin typeface="Calibri"/>
              <a:ea typeface="Calibri"/>
              <a:cs typeface="Calibri"/>
              <a:sym typeface="Calibri"/>
            </a:endParaRPr>
          </a:p>
          <a:p>
            <a:pPr marL="0" marR="0" lvl="0" indent="0" algn="ctr" rtl="0">
              <a:spcBef>
                <a:spcPts val="0"/>
              </a:spcBef>
              <a:spcAft>
                <a:spcPts val="0"/>
              </a:spcAft>
              <a:buNone/>
            </a:pPr>
            <a:endParaRPr sz="3200" dirty="0">
              <a:solidFill>
                <a:srgbClr val="000000"/>
              </a:solidFill>
              <a:latin typeface="Calibri"/>
              <a:ea typeface="Calibri"/>
              <a:cs typeface="Calibri"/>
              <a:sym typeface="Calibri"/>
            </a:endParaRPr>
          </a:p>
          <a:p>
            <a:pPr marL="0" marR="0" lvl="0" indent="0" algn="ctr" rtl="0">
              <a:spcBef>
                <a:spcPts val="0"/>
              </a:spcBef>
              <a:spcAft>
                <a:spcPts val="0"/>
              </a:spcAft>
              <a:buNone/>
            </a:pPr>
            <a:endParaRPr sz="3200" dirty="0">
              <a:solidFill>
                <a:srgbClr val="000000"/>
              </a:solidFill>
              <a:latin typeface="Calibri"/>
              <a:ea typeface="Calibri"/>
              <a:cs typeface="Calibri"/>
              <a:sym typeface="Calibri"/>
            </a:endParaRPr>
          </a:p>
        </p:txBody>
      </p:sp>
      <p:grpSp>
        <p:nvGrpSpPr>
          <p:cNvPr id="46" name="Shape 441">
            <a:extLst>
              <a:ext uri="{FF2B5EF4-FFF2-40B4-BE49-F238E27FC236}">
                <a16:creationId xmlns:a16="http://schemas.microsoft.com/office/drawing/2014/main" id="{68EE2C5F-DB16-542C-0DE3-0212B84C6893}"/>
              </a:ext>
            </a:extLst>
          </p:cNvPr>
          <p:cNvGrpSpPr/>
          <p:nvPr/>
        </p:nvGrpSpPr>
        <p:grpSpPr>
          <a:xfrm>
            <a:off x="5151887" y="3682878"/>
            <a:ext cx="3556000" cy="533400"/>
            <a:chOff x="3204210" y="4362367"/>
            <a:chExt cx="3556000" cy="533400"/>
          </a:xfrm>
        </p:grpSpPr>
        <p:sp>
          <p:nvSpPr>
            <p:cNvPr id="47" name="Shape 442">
              <a:extLst>
                <a:ext uri="{FF2B5EF4-FFF2-40B4-BE49-F238E27FC236}">
                  <a16:creationId xmlns:a16="http://schemas.microsoft.com/office/drawing/2014/main" id="{56CCEFE7-E763-C3E7-3217-B90BDA5BCD2B}"/>
                </a:ext>
              </a:extLst>
            </p:cNvPr>
            <p:cNvSpPr/>
            <p:nvPr/>
          </p:nvSpPr>
          <p:spPr>
            <a:xfrm>
              <a:off x="5001325" y="4410014"/>
              <a:ext cx="1709270" cy="444500"/>
            </a:xfrm>
            <a:prstGeom prst="rect">
              <a:avLst/>
            </a:prstGeom>
            <a:solidFill>
              <a:schemeClr val="accent1"/>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ourier New"/>
                <a:buNone/>
              </a:pPr>
              <a:r>
                <a:rPr lang="en-US" sz="1800" b="0" i="0" u="none" strike="noStrike" cap="none" dirty="0">
                  <a:solidFill>
                    <a:srgbClr val="000000"/>
                  </a:solidFill>
                  <a:latin typeface="Courier New"/>
                  <a:ea typeface="Courier New"/>
                  <a:cs typeface="Courier New"/>
                  <a:sym typeface="Courier New"/>
                </a:rPr>
                <a:t>%</a:t>
              </a:r>
              <a:r>
                <a:rPr lang="en-US" sz="1800" b="0" i="0" u="none" strike="noStrike" cap="none" dirty="0" err="1">
                  <a:solidFill>
                    <a:srgbClr val="000000"/>
                  </a:solidFill>
                  <a:latin typeface="Courier New"/>
                  <a:ea typeface="Courier New"/>
                  <a:cs typeface="Courier New"/>
                  <a:sym typeface="Courier New"/>
                </a:rPr>
                <a:t>eax</a:t>
              </a:r>
              <a:endParaRPr sz="1800" b="0" i="0" u="none" strike="noStrike" cap="none" dirty="0">
                <a:solidFill>
                  <a:srgbClr val="000000"/>
                </a:solidFill>
                <a:latin typeface="Courier New"/>
                <a:ea typeface="Courier New"/>
                <a:cs typeface="Courier New"/>
                <a:sym typeface="Courier New"/>
              </a:endParaRPr>
            </a:p>
          </p:txBody>
        </p:sp>
        <p:sp>
          <p:nvSpPr>
            <p:cNvPr id="48" name="Shape 443">
              <a:extLst>
                <a:ext uri="{FF2B5EF4-FFF2-40B4-BE49-F238E27FC236}">
                  <a16:creationId xmlns:a16="http://schemas.microsoft.com/office/drawing/2014/main" id="{04F07168-F7C9-27C0-2494-C6DFF482C4EC}"/>
                </a:ext>
              </a:extLst>
            </p:cNvPr>
            <p:cNvSpPr/>
            <p:nvPr/>
          </p:nvSpPr>
          <p:spPr>
            <a:xfrm>
              <a:off x="6048074" y="4402689"/>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9" name="Shape 444">
              <a:extLst>
                <a:ext uri="{FF2B5EF4-FFF2-40B4-BE49-F238E27FC236}">
                  <a16:creationId xmlns:a16="http://schemas.microsoft.com/office/drawing/2014/main" id="{8678578E-0C87-B0F3-95C5-20928428CD4E}"/>
                </a:ext>
              </a:extLst>
            </p:cNvPr>
            <p:cNvSpPr/>
            <p:nvPr/>
          </p:nvSpPr>
          <p:spPr>
            <a:xfrm>
              <a:off x="3204210" y="4362367"/>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nvGrpSpPr>
          <p:cNvPr id="50" name="Shape 449">
            <a:extLst>
              <a:ext uri="{FF2B5EF4-FFF2-40B4-BE49-F238E27FC236}">
                <a16:creationId xmlns:a16="http://schemas.microsoft.com/office/drawing/2014/main" id="{2B708EBB-4AEF-78B0-0CE1-CA6D9358EB18}"/>
              </a:ext>
            </a:extLst>
          </p:cNvPr>
          <p:cNvGrpSpPr/>
          <p:nvPr/>
        </p:nvGrpSpPr>
        <p:grpSpPr>
          <a:xfrm>
            <a:off x="5179847" y="3676107"/>
            <a:ext cx="3556000" cy="533400"/>
            <a:chOff x="2673776" y="5741880"/>
            <a:chExt cx="3556000" cy="533400"/>
          </a:xfrm>
        </p:grpSpPr>
        <p:sp>
          <p:nvSpPr>
            <p:cNvPr id="51" name="Shape 450">
              <a:extLst>
                <a:ext uri="{FF2B5EF4-FFF2-40B4-BE49-F238E27FC236}">
                  <a16:creationId xmlns:a16="http://schemas.microsoft.com/office/drawing/2014/main" id="{FDC80589-E712-7BDC-6E20-842FFB983BAF}"/>
                </a:ext>
              </a:extLst>
            </p:cNvPr>
            <p:cNvSpPr/>
            <p:nvPr/>
          </p:nvSpPr>
          <p:spPr>
            <a:xfrm>
              <a:off x="2673776" y="5741880"/>
              <a:ext cx="3556000" cy="5334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0x00000000</a:t>
              </a:r>
              <a:endParaRPr sz="20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52" name="Shape 451">
              <a:extLst>
                <a:ext uri="{FF2B5EF4-FFF2-40B4-BE49-F238E27FC236}">
                  <a16:creationId xmlns:a16="http://schemas.microsoft.com/office/drawing/2014/main" id="{FE91B129-5339-AF27-7CC5-443ED61FBD96}"/>
                </a:ext>
              </a:extLst>
            </p:cNvPr>
            <p:cNvSpPr/>
            <p:nvPr/>
          </p:nvSpPr>
          <p:spPr>
            <a:xfrm>
              <a:off x="4492032" y="5769689"/>
              <a:ext cx="1709270" cy="444500"/>
            </a:xfrm>
            <a:prstGeom prst="rect">
              <a:avLst/>
            </a:prstGeom>
            <a:solidFill>
              <a:srgbClr val="800000"/>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ourier New"/>
                <a:buNone/>
              </a:pPr>
              <a:r>
                <a:rPr lang="en-US" sz="1600" b="0" i="0" u="none" strike="noStrike" cap="none">
                  <a:solidFill>
                    <a:srgbClr val="000000"/>
                  </a:solidFill>
                  <a:latin typeface="Courier New"/>
                  <a:ea typeface="Courier New"/>
                  <a:cs typeface="Courier New"/>
                  <a:sym typeface="Courier New"/>
                </a:rPr>
                <a:t>0x000000</a:t>
              </a:r>
              <a:endParaRPr dirty="0"/>
            </a:p>
          </p:txBody>
        </p:sp>
        <p:sp>
          <p:nvSpPr>
            <p:cNvPr id="53" name="Shape 452">
              <a:extLst>
                <a:ext uri="{FF2B5EF4-FFF2-40B4-BE49-F238E27FC236}">
                  <a16:creationId xmlns:a16="http://schemas.microsoft.com/office/drawing/2014/main" id="{A15DC769-1AAE-CC76-64D7-548DB500A538}"/>
                </a:ext>
              </a:extLst>
            </p:cNvPr>
            <p:cNvSpPr/>
            <p:nvPr/>
          </p:nvSpPr>
          <p:spPr>
            <a:xfrm>
              <a:off x="5552098" y="5762700"/>
              <a:ext cx="660400" cy="444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nvGrpSpPr>
          <p:cNvPr id="54" name="Shape 453">
            <a:extLst>
              <a:ext uri="{FF2B5EF4-FFF2-40B4-BE49-F238E27FC236}">
                <a16:creationId xmlns:a16="http://schemas.microsoft.com/office/drawing/2014/main" id="{922B9823-32E2-ABC4-A883-38CD22F0D5A4}"/>
              </a:ext>
            </a:extLst>
          </p:cNvPr>
          <p:cNvGrpSpPr/>
          <p:nvPr/>
        </p:nvGrpSpPr>
        <p:grpSpPr>
          <a:xfrm>
            <a:off x="3289542" y="4254666"/>
            <a:ext cx="3086019" cy="1009932"/>
            <a:chOff x="215055" y="3749413"/>
            <a:chExt cx="3086019" cy="1009932"/>
          </a:xfrm>
        </p:grpSpPr>
        <p:sp>
          <p:nvSpPr>
            <p:cNvPr id="55" name="Shape 454">
              <a:extLst>
                <a:ext uri="{FF2B5EF4-FFF2-40B4-BE49-F238E27FC236}">
                  <a16:creationId xmlns:a16="http://schemas.microsoft.com/office/drawing/2014/main" id="{BE45E3DE-41E0-676E-B380-1C9C3518F05E}"/>
                </a:ext>
              </a:extLst>
            </p:cNvPr>
            <p:cNvSpPr txBox="1"/>
            <p:nvPr/>
          </p:nvSpPr>
          <p:spPr>
            <a:xfrm>
              <a:off x="215055" y="4297680"/>
              <a:ext cx="220521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rgbClr val="000000"/>
                  </a:solidFill>
                  <a:ea typeface="Calibri"/>
                  <a:cs typeface="Calibri"/>
                  <a:sym typeface="Calibri"/>
                </a:rPr>
                <a:t>Zapped to all 0’s</a:t>
              </a:r>
              <a:endParaRPr sz="2400" dirty="0">
                <a:solidFill>
                  <a:srgbClr val="000000"/>
                </a:solidFill>
                <a:ea typeface="Calibri"/>
                <a:cs typeface="Calibri"/>
                <a:sym typeface="Calibri"/>
              </a:endParaRPr>
            </a:p>
          </p:txBody>
        </p:sp>
        <p:cxnSp>
          <p:nvCxnSpPr>
            <p:cNvPr id="56" name="Shape 455">
              <a:extLst>
                <a:ext uri="{FF2B5EF4-FFF2-40B4-BE49-F238E27FC236}">
                  <a16:creationId xmlns:a16="http://schemas.microsoft.com/office/drawing/2014/main" id="{2D152E81-3877-B66C-2D6E-B06244EA5D83}"/>
                </a:ext>
              </a:extLst>
            </p:cNvPr>
            <p:cNvCxnSpPr>
              <a:stCxn id="55" idx="3"/>
            </p:cNvCxnSpPr>
            <p:nvPr/>
          </p:nvCxnSpPr>
          <p:spPr>
            <a:xfrm rot="10800000" flipH="1">
              <a:off x="2420274" y="3749413"/>
              <a:ext cx="880800" cy="779100"/>
            </a:xfrm>
            <a:prstGeom prst="straightConnector1">
              <a:avLst/>
            </a:prstGeom>
            <a:solidFill>
              <a:schemeClr val="accent1"/>
            </a:solidFill>
            <a:ln w="25400" cap="flat" cmpd="sng">
              <a:solidFill>
                <a:srgbClr val="000000"/>
              </a:solidFill>
              <a:prstDash val="solid"/>
              <a:round/>
              <a:headEnd type="none" w="sm" len="sm"/>
              <a:tailEnd type="stealth" w="med" len="med"/>
            </a:ln>
          </p:spPr>
        </p:cxnSp>
      </p:grpSp>
      <p:sp>
        <p:nvSpPr>
          <p:cNvPr id="57" name="Slide Number Placeholder 56">
            <a:extLst>
              <a:ext uri="{FF2B5EF4-FFF2-40B4-BE49-F238E27FC236}">
                <a16:creationId xmlns:a16="http://schemas.microsoft.com/office/drawing/2014/main" id="{E6614ED4-07A0-7E2B-99BC-4A9A1C3AB3F3}"/>
              </a:ext>
            </a:extLst>
          </p:cNvPr>
          <p:cNvSpPr>
            <a:spLocks noGrp="1"/>
          </p:cNvSpPr>
          <p:nvPr>
            <p:ph type="sldNum" sz="quarter" idx="12"/>
          </p:nvPr>
        </p:nvSpPr>
        <p:spPr/>
        <p:txBody>
          <a:bodyPr/>
          <a:lstStyle/>
          <a:p>
            <a:fld id="{8908FB5B-1F60-994B-8E33-8E782B4CF041}" type="slidenum">
              <a:rPr lang="en-US" smtClean="0"/>
              <a:t>41</a:t>
            </a:fld>
            <a:endParaRPr lang="en-US"/>
          </a:p>
        </p:txBody>
      </p:sp>
    </p:spTree>
    <p:extLst>
      <p:ext uri="{BB962C8B-B14F-4D97-AF65-F5344CB8AC3E}">
        <p14:creationId xmlns:p14="http://schemas.microsoft.com/office/powerpoint/2010/main" val="53432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C6398-CB26-665D-31E1-02278FBF4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0B3AA-17AC-69C9-5AE0-59B0E369500A}"/>
              </a:ext>
            </a:extLst>
          </p:cNvPr>
          <p:cNvSpPr>
            <a:spLocks noGrp="1"/>
          </p:cNvSpPr>
          <p:nvPr>
            <p:ph type="title"/>
          </p:nvPr>
        </p:nvSpPr>
        <p:spPr/>
        <p:txBody>
          <a:bodyPr>
            <a:normAutofit/>
          </a:bodyPr>
          <a:lstStyle/>
          <a:p>
            <a:r>
              <a:rPr lang="en-US" dirty="0"/>
              <a:t>Today: How does x86-64 implement C structures that change control flow?</a:t>
            </a:r>
          </a:p>
        </p:txBody>
      </p:sp>
      <p:sp>
        <p:nvSpPr>
          <p:cNvPr id="3" name="Content Placeholder 2">
            <a:extLst>
              <a:ext uri="{FF2B5EF4-FFF2-40B4-BE49-F238E27FC236}">
                <a16:creationId xmlns:a16="http://schemas.microsoft.com/office/drawing/2014/main" id="{C2DD0A84-E863-6955-8EAA-DCF753C20997}"/>
              </a:ext>
            </a:extLst>
          </p:cNvPr>
          <p:cNvSpPr>
            <a:spLocks noGrp="1"/>
          </p:cNvSpPr>
          <p:nvPr>
            <p:ph idx="1"/>
          </p:nvPr>
        </p:nvSpPr>
        <p:spPr/>
        <p:txBody>
          <a:bodyPr>
            <a:normAutofit/>
          </a:bodyPr>
          <a:lstStyle/>
          <a:p>
            <a:r>
              <a:rPr lang="en-US" sz="4000" dirty="0"/>
              <a:t>Condition codes</a:t>
            </a:r>
          </a:p>
          <a:p>
            <a:r>
              <a:rPr lang="en-US" sz="4000" b="1" dirty="0"/>
              <a:t>Conditional branches</a:t>
            </a:r>
          </a:p>
          <a:p>
            <a:r>
              <a:rPr lang="en-US" sz="4000" dirty="0"/>
              <a:t>Loops</a:t>
            </a:r>
          </a:p>
          <a:p>
            <a:r>
              <a:rPr lang="en-US" sz="4000" dirty="0"/>
              <a:t>Switch statements (we won’t have time for this)</a:t>
            </a:r>
          </a:p>
        </p:txBody>
      </p:sp>
      <p:sp>
        <p:nvSpPr>
          <p:cNvPr id="4" name="Slide Number Placeholder 3">
            <a:extLst>
              <a:ext uri="{FF2B5EF4-FFF2-40B4-BE49-F238E27FC236}">
                <a16:creationId xmlns:a16="http://schemas.microsoft.com/office/drawing/2014/main" id="{544F8685-E4EF-87CF-F296-400DB33D1B5E}"/>
              </a:ext>
            </a:extLst>
          </p:cNvPr>
          <p:cNvSpPr>
            <a:spLocks noGrp="1"/>
          </p:cNvSpPr>
          <p:nvPr>
            <p:ph type="sldNum" sz="quarter" idx="12"/>
          </p:nvPr>
        </p:nvSpPr>
        <p:spPr/>
        <p:txBody>
          <a:bodyPr/>
          <a:lstStyle/>
          <a:p>
            <a:fld id="{8908FB5B-1F60-994B-8E33-8E782B4CF041}" type="slidenum">
              <a:rPr lang="en-US" smtClean="0"/>
              <a:t>42</a:t>
            </a:fld>
            <a:endParaRPr lang="en-US"/>
          </a:p>
        </p:txBody>
      </p:sp>
    </p:spTree>
    <p:extLst>
      <p:ext uri="{BB962C8B-B14F-4D97-AF65-F5344CB8AC3E}">
        <p14:creationId xmlns:p14="http://schemas.microsoft.com/office/powerpoint/2010/main" val="922751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DD0B-E48D-E5B4-1EA9-23ABA4E0EF7C}"/>
              </a:ext>
            </a:extLst>
          </p:cNvPr>
          <p:cNvSpPr>
            <a:spLocks noGrp="1"/>
          </p:cNvSpPr>
          <p:nvPr>
            <p:ph type="title"/>
          </p:nvPr>
        </p:nvSpPr>
        <p:spPr>
          <a:xfrm>
            <a:off x="838199" y="365125"/>
            <a:ext cx="10863805" cy="1325563"/>
          </a:xfrm>
        </p:spPr>
        <p:txBody>
          <a:bodyPr/>
          <a:lstStyle/>
          <a:p>
            <a:r>
              <a:rPr lang="en-US" dirty="0"/>
              <a:t>Programs often need to change control flow based on conditionals.</a:t>
            </a:r>
          </a:p>
        </p:txBody>
      </p:sp>
      <p:sp>
        <p:nvSpPr>
          <p:cNvPr id="3" name="Content Placeholder 2">
            <a:extLst>
              <a:ext uri="{FF2B5EF4-FFF2-40B4-BE49-F238E27FC236}">
                <a16:creationId xmlns:a16="http://schemas.microsoft.com/office/drawing/2014/main" id="{586517F1-3117-751B-5F0E-B3F9DCF5873A}"/>
              </a:ext>
            </a:extLst>
          </p:cNvPr>
          <p:cNvSpPr>
            <a:spLocks noGrp="1"/>
          </p:cNvSpPr>
          <p:nvPr>
            <p:ph idx="1"/>
          </p:nvPr>
        </p:nvSpPr>
        <p:spPr>
          <a:xfrm>
            <a:off x="1031111" y="1822450"/>
            <a:ext cx="5064889" cy="4351338"/>
          </a:xfrm>
        </p:spPr>
        <p:txBody>
          <a:bodyPr>
            <a:normAutofit/>
          </a:bodyPr>
          <a:lstStyle/>
          <a:p>
            <a:pPr marL="0" indent="0">
              <a:buNone/>
            </a:pPr>
            <a:endParaRPr lang="en-US" dirty="0">
              <a:latin typeface="Consolas" panose="020B0609020204030204" pitchFamily="49" charset="0"/>
              <a:cs typeface="Consolas" panose="020B0609020204030204" pitchFamily="49" charset="0"/>
            </a:endParaRPr>
          </a:p>
        </p:txBody>
      </p:sp>
      <p:grpSp>
        <p:nvGrpSpPr>
          <p:cNvPr id="8" name="Group 7">
            <a:extLst>
              <a:ext uri="{FF2B5EF4-FFF2-40B4-BE49-F238E27FC236}">
                <a16:creationId xmlns:a16="http://schemas.microsoft.com/office/drawing/2014/main" id="{0CB5C518-87CA-8B92-560E-6BE396CC7519}"/>
              </a:ext>
            </a:extLst>
          </p:cNvPr>
          <p:cNvGrpSpPr/>
          <p:nvPr/>
        </p:nvGrpSpPr>
        <p:grpSpPr>
          <a:xfrm>
            <a:off x="674087" y="1690688"/>
            <a:ext cx="5164275" cy="3939542"/>
            <a:chOff x="838200" y="1932079"/>
            <a:chExt cx="5164275" cy="3939542"/>
          </a:xfrm>
        </p:grpSpPr>
        <p:sp>
          <p:nvSpPr>
            <p:cNvPr id="5" name="TextBox 4">
              <a:extLst>
                <a:ext uri="{FF2B5EF4-FFF2-40B4-BE49-F238E27FC236}">
                  <a16:creationId xmlns:a16="http://schemas.microsoft.com/office/drawing/2014/main" id="{D9A81B42-152A-D0FD-2001-5851B5C7DDA4}"/>
                </a:ext>
              </a:extLst>
            </p:cNvPr>
            <p:cNvSpPr txBox="1"/>
            <p:nvPr/>
          </p:nvSpPr>
          <p:spPr>
            <a:xfrm>
              <a:off x="838200" y="1932081"/>
              <a:ext cx="537327" cy="3939540"/>
            </a:xfrm>
            <a:prstGeom prst="rect">
              <a:avLst/>
            </a:prstGeom>
            <a:solidFill>
              <a:schemeClr val="bg1">
                <a:lumMod val="95000"/>
              </a:schemeClr>
            </a:solidFill>
            <a:ln w="19050">
              <a:solidFill>
                <a:schemeClr val="tx1"/>
              </a:solidFill>
            </a:ln>
          </p:spPr>
          <p:txBody>
            <a:bodyPr wrap="square" rtlCol="0">
              <a:spAutoFit/>
            </a:bodyPr>
            <a:lstStyle/>
            <a:p>
              <a:pPr algn="r"/>
              <a:r>
                <a:rPr lang="en-US" sz="2500" dirty="0">
                  <a:latin typeface="Consolas" panose="020B0609020204030204" pitchFamily="49" charset="0"/>
                  <a:cs typeface="Consolas" panose="020B0609020204030204" pitchFamily="49" charset="0"/>
                </a:rPr>
                <a:t>1</a:t>
              </a:r>
            </a:p>
            <a:p>
              <a:pPr algn="r"/>
              <a:r>
                <a:rPr lang="en-US" sz="2500" dirty="0">
                  <a:latin typeface="Consolas" panose="020B0609020204030204" pitchFamily="49" charset="0"/>
                  <a:cs typeface="Consolas" panose="020B0609020204030204" pitchFamily="49" charset="0"/>
                </a:rPr>
                <a:t>2</a:t>
              </a:r>
            </a:p>
            <a:p>
              <a:pPr algn="r"/>
              <a:r>
                <a:rPr lang="en-US" sz="2500" dirty="0">
                  <a:latin typeface="Consolas" panose="020B0609020204030204" pitchFamily="49" charset="0"/>
                  <a:cs typeface="Consolas" panose="020B0609020204030204" pitchFamily="49" charset="0"/>
                </a:rPr>
                <a:t>3</a:t>
              </a:r>
            </a:p>
            <a:p>
              <a:pPr algn="r"/>
              <a:r>
                <a:rPr lang="en-US" sz="2500" dirty="0">
                  <a:latin typeface="Consolas" panose="020B0609020204030204" pitchFamily="49" charset="0"/>
                  <a:cs typeface="Consolas" panose="020B0609020204030204" pitchFamily="49" charset="0"/>
                </a:rPr>
                <a:t>4</a:t>
              </a:r>
            </a:p>
            <a:p>
              <a:pPr algn="r"/>
              <a:r>
                <a:rPr lang="en-US" sz="2500" dirty="0">
                  <a:latin typeface="Consolas" panose="020B0609020204030204" pitchFamily="49" charset="0"/>
                  <a:cs typeface="Consolas" panose="020B0609020204030204" pitchFamily="49" charset="0"/>
                </a:rPr>
                <a:t>5</a:t>
              </a:r>
            </a:p>
            <a:p>
              <a:pPr algn="r"/>
              <a:r>
                <a:rPr lang="en-US" sz="2500" dirty="0">
                  <a:latin typeface="Consolas" panose="020B0609020204030204" pitchFamily="49" charset="0"/>
                  <a:cs typeface="Consolas" panose="020B0609020204030204" pitchFamily="49" charset="0"/>
                </a:rPr>
                <a:t>6</a:t>
              </a:r>
            </a:p>
            <a:p>
              <a:pPr algn="r"/>
              <a:r>
                <a:rPr lang="en-US" sz="2500" dirty="0">
                  <a:latin typeface="Consolas" panose="020B0609020204030204" pitchFamily="49" charset="0"/>
                  <a:cs typeface="Consolas" panose="020B0609020204030204" pitchFamily="49" charset="0"/>
                </a:rPr>
                <a:t>7</a:t>
              </a:r>
            </a:p>
            <a:p>
              <a:pPr algn="r"/>
              <a:r>
                <a:rPr lang="en-US" sz="2500" dirty="0">
                  <a:latin typeface="Consolas" panose="020B0609020204030204" pitchFamily="49" charset="0"/>
                  <a:cs typeface="Consolas" panose="020B0609020204030204" pitchFamily="49" charset="0"/>
                </a:rPr>
                <a:t>8</a:t>
              </a:r>
            </a:p>
            <a:p>
              <a:pPr algn="r"/>
              <a:r>
                <a:rPr lang="en-US" sz="2500" dirty="0">
                  <a:latin typeface="Consolas" panose="020B0609020204030204" pitchFamily="49" charset="0"/>
                  <a:cs typeface="Consolas" panose="020B0609020204030204" pitchFamily="49" charset="0"/>
                </a:rPr>
                <a:t>9</a:t>
              </a:r>
            </a:p>
            <a:p>
              <a:pPr algn="r"/>
              <a:r>
                <a:rPr lang="en-US" sz="2500" dirty="0">
                  <a:latin typeface="Consolas" panose="020B0609020204030204" pitchFamily="49" charset="0"/>
                  <a:cs typeface="Consolas" panose="020B0609020204030204" pitchFamily="49" charset="0"/>
                </a:rPr>
                <a:t>10</a:t>
              </a:r>
            </a:p>
          </p:txBody>
        </p:sp>
        <p:sp>
          <p:nvSpPr>
            <p:cNvPr id="6" name="TextBox 5">
              <a:extLst>
                <a:ext uri="{FF2B5EF4-FFF2-40B4-BE49-F238E27FC236}">
                  <a16:creationId xmlns:a16="http://schemas.microsoft.com/office/drawing/2014/main" id="{4D4C982E-E78D-D816-638A-B2D895CB3516}"/>
                </a:ext>
              </a:extLst>
            </p:cNvPr>
            <p:cNvSpPr txBox="1"/>
            <p:nvPr/>
          </p:nvSpPr>
          <p:spPr>
            <a:xfrm>
              <a:off x="1375526" y="1932079"/>
              <a:ext cx="4626949" cy="3939540"/>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sz="2500" dirty="0">
                  <a:latin typeface="Consolas" panose="020B0609020204030204" pitchFamily="49" charset="0"/>
                  <a:cs typeface="Consolas" panose="020B0609020204030204" pitchFamily="49" charset="0"/>
                </a:rPr>
                <a:t>extern void op1(void);</a:t>
              </a:r>
            </a:p>
            <a:p>
              <a:pPr marL="0" indent="0">
                <a:buNone/>
              </a:pPr>
              <a:r>
                <a:rPr lang="en-US" sz="2500" dirty="0">
                  <a:latin typeface="Consolas" panose="020B0609020204030204" pitchFamily="49" charset="0"/>
                  <a:cs typeface="Consolas" panose="020B0609020204030204" pitchFamily="49" charset="0"/>
                </a:rPr>
                <a:t>extern void op2(void);</a:t>
              </a:r>
            </a:p>
            <a:p>
              <a:pPr marL="0" indent="0">
                <a:buNone/>
              </a:pPr>
              <a:endParaRPr lang="en-US" sz="2500" dirty="0">
                <a:latin typeface="Consolas" panose="020B0609020204030204" pitchFamily="49" charset="0"/>
                <a:cs typeface="Consolas" panose="020B0609020204030204" pitchFamily="49" charset="0"/>
              </a:endParaRPr>
            </a:p>
            <a:p>
              <a:pPr marL="0" indent="0">
                <a:buNone/>
              </a:pPr>
              <a:r>
                <a:rPr lang="en-US" sz="2500" dirty="0">
                  <a:latin typeface="Consolas" panose="020B0609020204030204" pitchFamily="49" charset="0"/>
                  <a:cs typeface="Consolas" panose="020B0609020204030204" pitchFamily="49" charset="0"/>
                </a:rPr>
                <a:t>void decision(int x) {</a:t>
              </a:r>
            </a:p>
            <a:p>
              <a:pPr marL="0" indent="0">
                <a:buNone/>
              </a:pPr>
              <a:r>
                <a:rPr lang="en-US" sz="2500" dirty="0">
                  <a:latin typeface="Consolas" panose="020B0609020204030204" pitchFamily="49" charset="0"/>
                  <a:cs typeface="Consolas" panose="020B0609020204030204" pitchFamily="49" charset="0"/>
                </a:rPr>
                <a:t>    if (x) {</a:t>
              </a:r>
            </a:p>
            <a:p>
              <a:pPr marL="0" indent="0">
                <a:buNone/>
              </a:pPr>
              <a:r>
                <a:rPr lang="en-US" sz="2500" dirty="0">
                  <a:latin typeface="Consolas" panose="020B0609020204030204" pitchFamily="49" charset="0"/>
                  <a:cs typeface="Consolas" panose="020B0609020204030204" pitchFamily="49" charset="0"/>
                </a:rPr>
                <a:t>        op1();</a:t>
              </a:r>
            </a:p>
            <a:p>
              <a:pPr marL="0" indent="0">
                <a:buNone/>
              </a:pPr>
              <a:r>
                <a:rPr lang="en-US" sz="2500" dirty="0">
                  <a:latin typeface="Consolas" panose="020B0609020204030204" pitchFamily="49" charset="0"/>
                  <a:cs typeface="Consolas" panose="020B0609020204030204" pitchFamily="49" charset="0"/>
                </a:rPr>
                <a:t>    } else {</a:t>
              </a:r>
            </a:p>
            <a:p>
              <a:pPr marL="0" indent="0">
                <a:buNone/>
              </a:pPr>
              <a:r>
                <a:rPr lang="en-US" sz="2500" dirty="0">
                  <a:latin typeface="Consolas" panose="020B0609020204030204" pitchFamily="49" charset="0"/>
                  <a:cs typeface="Consolas" panose="020B0609020204030204" pitchFamily="49" charset="0"/>
                </a:rPr>
                <a:t>        op2();</a:t>
              </a:r>
            </a:p>
            <a:p>
              <a:pPr marL="0" indent="0">
                <a:buNone/>
              </a:pPr>
              <a:r>
                <a:rPr lang="en-US" sz="2500" dirty="0">
                  <a:latin typeface="Consolas" panose="020B0609020204030204" pitchFamily="49" charset="0"/>
                  <a:cs typeface="Consolas" panose="020B0609020204030204" pitchFamily="49" charset="0"/>
                </a:rPr>
                <a:t>    }</a:t>
              </a:r>
            </a:p>
            <a:p>
              <a:pPr marL="0" indent="0">
                <a:buNone/>
              </a:pPr>
              <a:r>
                <a:rPr lang="en-US" sz="2500" dirty="0">
                  <a:latin typeface="Consolas" panose="020B0609020204030204" pitchFamily="49" charset="0"/>
                  <a:cs typeface="Consolas" panose="020B0609020204030204" pitchFamily="49" charset="0"/>
                </a:rPr>
                <a:t>}</a:t>
              </a:r>
            </a:p>
          </p:txBody>
        </p:sp>
      </p:grpSp>
      <p:sp>
        <p:nvSpPr>
          <p:cNvPr id="9" name="Slide Number Placeholder 8">
            <a:extLst>
              <a:ext uri="{FF2B5EF4-FFF2-40B4-BE49-F238E27FC236}">
                <a16:creationId xmlns:a16="http://schemas.microsoft.com/office/drawing/2014/main" id="{0B65789F-E1C0-EAD8-A25F-BAE55419B503}"/>
              </a:ext>
            </a:extLst>
          </p:cNvPr>
          <p:cNvSpPr>
            <a:spLocks noGrp="1"/>
          </p:cNvSpPr>
          <p:nvPr>
            <p:ph type="sldNum" sz="quarter" idx="12"/>
          </p:nvPr>
        </p:nvSpPr>
        <p:spPr/>
        <p:txBody>
          <a:bodyPr/>
          <a:lstStyle/>
          <a:p>
            <a:fld id="{8908FB5B-1F60-994B-8E33-8E782B4CF041}" type="slidenum">
              <a:rPr lang="en-US" smtClean="0"/>
              <a:t>43</a:t>
            </a:fld>
            <a:endParaRPr lang="en-US"/>
          </a:p>
        </p:txBody>
      </p:sp>
      <p:sp>
        <p:nvSpPr>
          <p:cNvPr id="10" name="Flowchart: Process 3">
            <a:extLst>
              <a:ext uri="{FF2B5EF4-FFF2-40B4-BE49-F238E27FC236}">
                <a16:creationId xmlns:a16="http://schemas.microsoft.com/office/drawing/2014/main" id="{C5931FF6-45A5-ACA5-4A49-9D88B9F64C28}"/>
              </a:ext>
            </a:extLst>
          </p:cNvPr>
          <p:cNvSpPr/>
          <p:nvPr/>
        </p:nvSpPr>
        <p:spPr bwMode="auto">
          <a:xfrm>
            <a:off x="7602072" y="1912959"/>
            <a:ext cx="2298548"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0000"/>
                </a:solidFill>
                <a:effectLst/>
                <a:ea typeface="ヒラギノ角ゴ ProN W3" charset="0"/>
                <a:cs typeface="ヒラギノ角ゴ ProN W3" charset="0"/>
                <a:sym typeface="Gill Sans" charset="0"/>
              </a:rPr>
              <a:t>decision</a:t>
            </a:r>
          </a:p>
        </p:txBody>
      </p:sp>
      <p:sp>
        <p:nvSpPr>
          <p:cNvPr id="11" name="Flowchart: Decision 4">
            <a:extLst>
              <a:ext uri="{FF2B5EF4-FFF2-40B4-BE49-F238E27FC236}">
                <a16:creationId xmlns:a16="http://schemas.microsoft.com/office/drawing/2014/main" id="{56B4BA0A-22BC-47E5-9B7C-68FB3B0744C7}"/>
              </a:ext>
            </a:extLst>
          </p:cNvPr>
          <p:cNvSpPr/>
          <p:nvPr/>
        </p:nvSpPr>
        <p:spPr bwMode="auto">
          <a:xfrm>
            <a:off x="7819935" y="2784984"/>
            <a:ext cx="1901147" cy="729343"/>
          </a:xfrm>
          <a:prstGeom prst="flowChartDecision">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0000"/>
                </a:solidFill>
                <a:effectLst/>
                <a:ea typeface="ヒラギノ角ゴ ProN W3" charset="0"/>
                <a:cs typeface="ヒラギノ角ゴ ProN W3" charset="0"/>
                <a:sym typeface="Gill Sans" charset="0"/>
              </a:rPr>
              <a:t>x != 0</a:t>
            </a:r>
          </a:p>
        </p:txBody>
      </p:sp>
      <p:sp>
        <p:nvSpPr>
          <p:cNvPr id="12" name="Flowchart: Process 5">
            <a:extLst>
              <a:ext uri="{FF2B5EF4-FFF2-40B4-BE49-F238E27FC236}">
                <a16:creationId xmlns:a16="http://schemas.microsoft.com/office/drawing/2014/main" id="{1DA86FE6-2D63-23F9-A8C9-586620FF63CF}"/>
              </a:ext>
            </a:extLst>
          </p:cNvPr>
          <p:cNvSpPr/>
          <p:nvPr/>
        </p:nvSpPr>
        <p:spPr bwMode="auto">
          <a:xfrm>
            <a:off x="7376812" y="3822495"/>
            <a:ext cx="1001485"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0000"/>
                </a:solidFill>
                <a:effectLst/>
                <a:ea typeface="ヒラギノ角ゴ ProN W3" charset="0"/>
                <a:cs typeface="ヒラギノ角ゴ ProN W3" charset="0"/>
                <a:sym typeface="Gill Sans" charset="0"/>
              </a:rPr>
              <a:t>op2</a:t>
            </a:r>
          </a:p>
        </p:txBody>
      </p:sp>
      <p:sp>
        <p:nvSpPr>
          <p:cNvPr id="13" name="Flowchart: Process 8">
            <a:extLst>
              <a:ext uri="{FF2B5EF4-FFF2-40B4-BE49-F238E27FC236}">
                <a16:creationId xmlns:a16="http://schemas.microsoft.com/office/drawing/2014/main" id="{F5F81EEF-B993-17AF-159B-B9CE0CFEF8CB}"/>
              </a:ext>
            </a:extLst>
          </p:cNvPr>
          <p:cNvSpPr/>
          <p:nvPr/>
        </p:nvSpPr>
        <p:spPr bwMode="auto">
          <a:xfrm>
            <a:off x="9162068" y="3822495"/>
            <a:ext cx="1001485"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0000"/>
                </a:solidFill>
                <a:effectLst/>
                <a:ea typeface="ヒラギノ角ゴ ProN W3" charset="0"/>
                <a:cs typeface="ヒラギノ角ゴ ProN W3" charset="0"/>
                <a:sym typeface="Gill Sans" charset="0"/>
              </a:rPr>
              <a:t>op1</a:t>
            </a:r>
          </a:p>
        </p:txBody>
      </p:sp>
      <p:sp>
        <p:nvSpPr>
          <p:cNvPr id="14" name="Flowchart: Process 10">
            <a:extLst>
              <a:ext uri="{FF2B5EF4-FFF2-40B4-BE49-F238E27FC236}">
                <a16:creationId xmlns:a16="http://schemas.microsoft.com/office/drawing/2014/main" id="{4720A16E-DD3F-4B60-33E5-F6B8D4C4FB69}"/>
              </a:ext>
            </a:extLst>
          </p:cNvPr>
          <p:cNvSpPr/>
          <p:nvPr/>
        </p:nvSpPr>
        <p:spPr bwMode="auto">
          <a:xfrm>
            <a:off x="8191062" y="5010671"/>
            <a:ext cx="1158240"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0000"/>
                </a:solidFill>
                <a:effectLst/>
                <a:ea typeface="ヒラギノ角ゴ ProN W3" charset="0"/>
                <a:cs typeface="ヒラギノ角ゴ ProN W3" charset="0"/>
                <a:sym typeface="Gill Sans" charset="0"/>
              </a:rPr>
              <a:t>return</a:t>
            </a:r>
          </a:p>
        </p:txBody>
      </p:sp>
      <p:cxnSp>
        <p:nvCxnSpPr>
          <p:cNvPr id="15" name="Connector: Elbow 11">
            <a:extLst>
              <a:ext uri="{FF2B5EF4-FFF2-40B4-BE49-F238E27FC236}">
                <a16:creationId xmlns:a16="http://schemas.microsoft.com/office/drawing/2014/main" id="{D3D43A95-23DB-2153-9C94-88B89CEC944E}"/>
              </a:ext>
            </a:extLst>
          </p:cNvPr>
          <p:cNvCxnSpPr>
            <a:cxnSpLocks/>
            <a:stCxn id="11" idx="3"/>
            <a:endCxn id="13" idx="0"/>
          </p:cNvCxnSpPr>
          <p:nvPr/>
        </p:nvCxnSpPr>
        <p:spPr bwMode="auto">
          <a:xfrm flipH="1">
            <a:off x="9662811" y="3149656"/>
            <a:ext cx="58271" cy="672839"/>
          </a:xfrm>
          <a:prstGeom prst="bentConnector4">
            <a:avLst>
              <a:gd name="adj1" fmla="val -392305"/>
              <a:gd name="adj2" fmla="val 77099"/>
            </a:avLst>
          </a:prstGeom>
          <a:solidFill>
            <a:schemeClr val="accent1"/>
          </a:solidFill>
          <a:ln w="25400" cap="flat" cmpd="sng" algn="ctr">
            <a:solidFill>
              <a:srgbClr val="000000"/>
            </a:solidFill>
            <a:prstDash val="solid"/>
            <a:round/>
            <a:headEnd type="none" w="med" len="med"/>
            <a:tailEnd type="triangle"/>
          </a:ln>
          <a:effectLst/>
        </p:spPr>
      </p:cxnSp>
      <p:cxnSp>
        <p:nvCxnSpPr>
          <p:cNvPr id="16" name="Connector: Elbow 13">
            <a:extLst>
              <a:ext uri="{FF2B5EF4-FFF2-40B4-BE49-F238E27FC236}">
                <a16:creationId xmlns:a16="http://schemas.microsoft.com/office/drawing/2014/main" id="{1DAFB63D-7BC7-97A1-B99F-721E0289CF46}"/>
              </a:ext>
            </a:extLst>
          </p:cNvPr>
          <p:cNvCxnSpPr>
            <a:cxnSpLocks/>
            <a:stCxn id="10" idx="2"/>
            <a:endCxn id="11" idx="0"/>
          </p:cNvCxnSpPr>
          <p:nvPr/>
        </p:nvCxnSpPr>
        <p:spPr bwMode="auto">
          <a:xfrm>
            <a:off x="8751346" y="2287428"/>
            <a:ext cx="19163" cy="497556"/>
          </a:xfrm>
          <a:prstGeom prst="straightConnector1">
            <a:avLst/>
          </a:prstGeom>
          <a:solidFill>
            <a:schemeClr val="accent1"/>
          </a:solidFill>
          <a:ln w="25400" cap="flat" cmpd="sng" algn="ctr">
            <a:solidFill>
              <a:srgbClr val="000000"/>
            </a:solidFill>
            <a:prstDash val="solid"/>
            <a:round/>
            <a:headEnd type="none" w="med" len="med"/>
            <a:tailEnd type="triangle"/>
          </a:ln>
          <a:effectLst/>
        </p:spPr>
      </p:cxnSp>
      <p:cxnSp>
        <p:nvCxnSpPr>
          <p:cNvPr id="17" name="Connector: Elbow 15">
            <a:extLst>
              <a:ext uri="{FF2B5EF4-FFF2-40B4-BE49-F238E27FC236}">
                <a16:creationId xmlns:a16="http://schemas.microsoft.com/office/drawing/2014/main" id="{9D71E537-5E33-5ED3-37C0-2A8D9FA0998B}"/>
              </a:ext>
            </a:extLst>
          </p:cNvPr>
          <p:cNvCxnSpPr>
            <a:cxnSpLocks/>
            <a:stCxn id="11" idx="1"/>
            <a:endCxn id="12" idx="0"/>
          </p:cNvCxnSpPr>
          <p:nvPr/>
        </p:nvCxnSpPr>
        <p:spPr bwMode="auto">
          <a:xfrm rot="10800000" flipH="1" flipV="1">
            <a:off x="7819935" y="3149655"/>
            <a:ext cx="57620" cy="672839"/>
          </a:xfrm>
          <a:prstGeom prst="bentConnector4">
            <a:avLst>
              <a:gd name="adj1" fmla="val -396737"/>
              <a:gd name="adj2" fmla="val 77099"/>
            </a:avLst>
          </a:prstGeom>
          <a:solidFill>
            <a:schemeClr val="accent1"/>
          </a:solidFill>
          <a:ln w="25400" cap="flat" cmpd="sng" algn="ctr">
            <a:solidFill>
              <a:srgbClr val="000000"/>
            </a:solidFill>
            <a:prstDash val="solid"/>
            <a:round/>
            <a:headEnd type="none" w="med" len="med"/>
            <a:tailEnd type="triangle"/>
          </a:ln>
          <a:effectLst/>
        </p:spPr>
      </p:cxnSp>
      <p:cxnSp>
        <p:nvCxnSpPr>
          <p:cNvPr id="18" name="Connector: Elbow 17">
            <a:extLst>
              <a:ext uri="{FF2B5EF4-FFF2-40B4-BE49-F238E27FC236}">
                <a16:creationId xmlns:a16="http://schemas.microsoft.com/office/drawing/2014/main" id="{823741B3-9B08-9F1C-C1F3-0A286CCCB88B}"/>
              </a:ext>
            </a:extLst>
          </p:cNvPr>
          <p:cNvCxnSpPr>
            <a:stCxn id="12" idx="2"/>
            <a:endCxn id="14" idx="0"/>
          </p:cNvCxnSpPr>
          <p:nvPr/>
        </p:nvCxnSpPr>
        <p:spPr bwMode="auto">
          <a:xfrm rot="16200000" flipH="1">
            <a:off x="7917015" y="4157503"/>
            <a:ext cx="813707" cy="892627"/>
          </a:xfrm>
          <a:prstGeom prst="bentConnector3">
            <a:avLst/>
          </a:prstGeom>
          <a:solidFill>
            <a:schemeClr val="accent1"/>
          </a:solidFill>
          <a:ln w="25400" cap="flat" cmpd="sng" algn="ctr">
            <a:solidFill>
              <a:srgbClr val="000000"/>
            </a:solidFill>
            <a:prstDash val="solid"/>
            <a:round/>
            <a:headEnd type="none" w="med" len="med"/>
            <a:tailEnd type="triangle"/>
          </a:ln>
          <a:effectLst/>
        </p:spPr>
      </p:cxnSp>
      <p:cxnSp>
        <p:nvCxnSpPr>
          <p:cNvPr id="19" name="Connector: Elbow 19">
            <a:extLst>
              <a:ext uri="{FF2B5EF4-FFF2-40B4-BE49-F238E27FC236}">
                <a16:creationId xmlns:a16="http://schemas.microsoft.com/office/drawing/2014/main" id="{B571FFE8-F665-E4A0-70C0-9D50E02338CA}"/>
              </a:ext>
            </a:extLst>
          </p:cNvPr>
          <p:cNvCxnSpPr>
            <a:stCxn id="13" idx="2"/>
            <a:endCxn id="14" idx="0"/>
          </p:cNvCxnSpPr>
          <p:nvPr/>
        </p:nvCxnSpPr>
        <p:spPr bwMode="auto">
          <a:xfrm rot="5400000">
            <a:off x="8809644" y="4157503"/>
            <a:ext cx="813707" cy="892629"/>
          </a:xfrm>
          <a:prstGeom prst="bentConnector3">
            <a:avLst/>
          </a:prstGeom>
          <a:solidFill>
            <a:schemeClr val="accent1"/>
          </a:solidFill>
          <a:ln w="254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127712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185CD-7502-81C9-14A5-ECD2C5D75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A47F4D-EF13-2462-8934-81F9BE19220B}"/>
              </a:ext>
            </a:extLst>
          </p:cNvPr>
          <p:cNvSpPr>
            <a:spLocks noGrp="1"/>
          </p:cNvSpPr>
          <p:nvPr>
            <p:ph type="title"/>
          </p:nvPr>
        </p:nvSpPr>
        <p:spPr>
          <a:xfrm>
            <a:off x="838199" y="365125"/>
            <a:ext cx="10863805" cy="1325563"/>
          </a:xfrm>
        </p:spPr>
        <p:txBody>
          <a:bodyPr/>
          <a:lstStyle/>
          <a:p>
            <a:r>
              <a:rPr lang="en-US" dirty="0"/>
              <a:t>Control flow in x86 is all done with “</a:t>
            </a:r>
            <a:r>
              <a:rPr lang="en-US" dirty="0" err="1"/>
              <a:t>goto</a:t>
            </a:r>
            <a:r>
              <a:rPr lang="en-US" dirty="0"/>
              <a:t> code”</a:t>
            </a:r>
          </a:p>
        </p:txBody>
      </p:sp>
      <p:sp>
        <p:nvSpPr>
          <p:cNvPr id="3" name="Content Placeholder 2">
            <a:extLst>
              <a:ext uri="{FF2B5EF4-FFF2-40B4-BE49-F238E27FC236}">
                <a16:creationId xmlns:a16="http://schemas.microsoft.com/office/drawing/2014/main" id="{D4748596-419E-0257-F67C-8422753F8D24}"/>
              </a:ext>
            </a:extLst>
          </p:cNvPr>
          <p:cNvSpPr>
            <a:spLocks noGrp="1"/>
          </p:cNvSpPr>
          <p:nvPr>
            <p:ph idx="1"/>
          </p:nvPr>
        </p:nvSpPr>
        <p:spPr>
          <a:xfrm>
            <a:off x="1031111" y="1822450"/>
            <a:ext cx="5064889" cy="4351338"/>
          </a:xfrm>
        </p:spPr>
        <p:txBody>
          <a:bodyPr>
            <a:normAutofit/>
          </a:bodyPr>
          <a:lstStyle/>
          <a:p>
            <a:pPr marL="0" indent="0">
              <a:buNone/>
            </a:pPr>
            <a:endParaRPr lang="en-US" dirty="0">
              <a:latin typeface="Consolas" panose="020B0609020204030204" pitchFamily="49" charset="0"/>
              <a:cs typeface="Consolas" panose="020B0609020204030204" pitchFamily="49" charset="0"/>
            </a:endParaRPr>
          </a:p>
        </p:txBody>
      </p:sp>
      <p:sp>
        <p:nvSpPr>
          <p:cNvPr id="4" name="Content Placeholder 2">
            <a:extLst>
              <a:ext uri="{FF2B5EF4-FFF2-40B4-BE49-F238E27FC236}">
                <a16:creationId xmlns:a16="http://schemas.microsoft.com/office/drawing/2014/main" id="{B279A6A1-514A-E33F-D1A4-1AF0D2160B90}"/>
              </a:ext>
            </a:extLst>
          </p:cNvPr>
          <p:cNvSpPr txBox="1">
            <a:spLocks/>
          </p:cNvSpPr>
          <p:nvPr/>
        </p:nvSpPr>
        <p:spPr>
          <a:xfrm>
            <a:off x="6801227" y="1690688"/>
            <a:ext cx="5064889" cy="4317911"/>
          </a:xfrm>
          <a:prstGeom prst="rect">
            <a:avLst/>
          </a:prstGeom>
          <a:ln w="19050">
            <a:solidFill>
              <a:schemeClr val="tx1"/>
            </a:solidFill>
          </a:ln>
        </p:spPr>
        <p:txBody>
          <a:bodyPr vert="horz" lIns="182880" tIns="45720" rIns="18288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00" dirty="0">
                <a:latin typeface="Consolas" panose="020B0609020204030204" pitchFamily="49" charset="0"/>
                <a:cs typeface="Consolas" panose="020B0609020204030204" pitchFamily="49" charset="0"/>
              </a:rPr>
              <a:t>decision:</a:t>
            </a:r>
          </a:p>
          <a:p>
            <a:pPr marL="0" indent="0">
              <a:buNone/>
            </a:pPr>
            <a:r>
              <a:rPr lang="en-US" sz="2900" dirty="0">
                <a:latin typeface="Consolas" panose="020B0609020204030204" pitchFamily="49" charset="0"/>
                <a:cs typeface="Consolas" panose="020B0609020204030204" pitchFamily="49" charset="0"/>
              </a:rPr>
              <a:t>	</a:t>
            </a:r>
            <a:r>
              <a:rPr lang="en-US" sz="2900" dirty="0" err="1">
                <a:latin typeface="Consolas" panose="020B0609020204030204" pitchFamily="49" charset="0"/>
                <a:cs typeface="Consolas" panose="020B0609020204030204" pitchFamily="49" charset="0"/>
              </a:rPr>
              <a:t>subq</a:t>
            </a:r>
            <a:r>
              <a:rPr lang="en-US" sz="2900" dirty="0">
                <a:latin typeface="Consolas" panose="020B0609020204030204" pitchFamily="49" charset="0"/>
                <a:cs typeface="Consolas" panose="020B0609020204030204" pitchFamily="49" charset="0"/>
              </a:rPr>
              <a:t>    $8, %</a:t>
            </a:r>
            <a:r>
              <a:rPr lang="en-US" sz="2900" dirty="0" err="1">
                <a:latin typeface="Consolas" panose="020B0609020204030204" pitchFamily="49" charset="0"/>
                <a:cs typeface="Consolas" panose="020B0609020204030204" pitchFamily="49" charset="0"/>
              </a:rPr>
              <a:t>rsp</a:t>
            </a:r>
            <a:endParaRPr lang="en-US" sz="2900" dirty="0">
              <a:latin typeface="Consolas" panose="020B0609020204030204" pitchFamily="49" charset="0"/>
              <a:cs typeface="Consolas" panose="020B0609020204030204" pitchFamily="49" charset="0"/>
            </a:endParaRPr>
          </a:p>
          <a:p>
            <a:pPr marL="0" indent="0">
              <a:buNone/>
            </a:pPr>
            <a:r>
              <a:rPr lang="en-US" sz="2900" dirty="0">
                <a:latin typeface="Consolas" panose="020B0609020204030204" pitchFamily="49" charset="0"/>
                <a:cs typeface="Consolas" panose="020B0609020204030204" pitchFamily="49" charset="0"/>
              </a:rPr>
              <a:t>	</a:t>
            </a:r>
            <a:r>
              <a:rPr lang="en-US" sz="2900" dirty="0" err="1">
                <a:latin typeface="Consolas" panose="020B0609020204030204" pitchFamily="49" charset="0"/>
                <a:cs typeface="Consolas" panose="020B0609020204030204" pitchFamily="49" charset="0"/>
              </a:rPr>
              <a:t>testl</a:t>
            </a:r>
            <a:r>
              <a:rPr lang="en-US" sz="2900" dirty="0">
                <a:latin typeface="Consolas" panose="020B0609020204030204" pitchFamily="49" charset="0"/>
                <a:cs typeface="Consolas" panose="020B0609020204030204" pitchFamily="49" charset="0"/>
              </a:rPr>
              <a:t>   %</a:t>
            </a:r>
            <a:r>
              <a:rPr lang="en-US" sz="2900" dirty="0" err="1">
                <a:latin typeface="Consolas" panose="020B0609020204030204" pitchFamily="49" charset="0"/>
                <a:cs typeface="Consolas" panose="020B0609020204030204" pitchFamily="49" charset="0"/>
              </a:rPr>
              <a:t>edi</a:t>
            </a:r>
            <a:r>
              <a:rPr lang="en-US" sz="2900" dirty="0">
                <a:latin typeface="Consolas" panose="020B0609020204030204" pitchFamily="49" charset="0"/>
                <a:cs typeface="Consolas" panose="020B0609020204030204" pitchFamily="49" charset="0"/>
              </a:rPr>
              <a:t>, %</a:t>
            </a:r>
            <a:r>
              <a:rPr lang="en-US" sz="2900" dirty="0" err="1">
                <a:latin typeface="Consolas" panose="020B0609020204030204" pitchFamily="49" charset="0"/>
                <a:cs typeface="Consolas" panose="020B0609020204030204" pitchFamily="49" charset="0"/>
              </a:rPr>
              <a:t>edi</a:t>
            </a:r>
            <a:endParaRPr lang="en-US" sz="2900" dirty="0">
              <a:latin typeface="Consolas" panose="020B0609020204030204" pitchFamily="49" charset="0"/>
              <a:cs typeface="Consolas" panose="020B0609020204030204" pitchFamily="49" charset="0"/>
            </a:endParaRPr>
          </a:p>
          <a:p>
            <a:pPr marL="0" indent="0">
              <a:buNone/>
            </a:pPr>
            <a:r>
              <a:rPr lang="en-US" sz="2900" dirty="0">
                <a:latin typeface="Consolas" panose="020B0609020204030204" pitchFamily="49" charset="0"/>
                <a:cs typeface="Consolas" panose="020B0609020204030204" pitchFamily="49" charset="0"/>
              </a:rPr>
              <a:t>	</a:t>
            </a:r>
            <a:r>
              <a:rPr lang="en-US" sz="2900" dirty="0">
                <a:solidFill>
                  <a:srgbClr val="CC0000"/>
                </a:solidFill>
                <a:latin typeface="Consolas" panose="020B0609020204030204" pitchFamily="49" charset="0"/>
                <a:cs typeface="Consolas" panose="020B0609020204030204" pitchFamily="49" charset="0"/>
              </a:rPr>
              <a:t>je      .L2</a:t>
            </a:r>
          </a:p>
          <a:p>
            <a:pPr marL="0" indent="0">
              <a:buNone/>
            </a:pPr>
            <a:r>
              <a:rPr lang="en-US" sz="2900" dirty="0">
                <a:latin typeface="Consolas" panose="020B0609020204030204" pitchFamily="49" charset="0"/>
                <a:cs typeface="Consolas" panose="020B0609020204030204" pitchFamily="49" charset="0"/>
              </a:rPr>
              <a:t>	</a:t>
            </a:r>
            <a:r>
              <a:rPr lang="en-US" sz="2900" dirty="0">
                <a:solidFill>
                  <a:srgbClr val="7030A0"/>
                </a:solidFill>
                <a:latin typeface="Consolas" panose="020B0609020204030204" pitchFamily="49" charset="0"/>
                <a:cs typeface="Consolas" panose="020B0609020204030204" pitchFamily="49" charset="0"/>
              </a:rPr>
              <a:t>call</a:t>
            </a:r>
            <a:r>
              <a:rPr lang="en-US" sz="2900" dirty="0">
                <a:latin typeface="Consolas" panose="020B0609020204030204" pitchFamily="49" charset="0"/>
                <a:cs typeface="Consolas" panose="020B0609020204030204" pitchFamily="49" charset="0"/>
              </a:rPr>
              <a:t>    op1</a:t>
            </a:r>
          </a:p>
          <a:p>
            <a:pPr marL="0" indent="0">
              <a:buNone/>
            </a:pPr>
            <a:r>
              <a:rPr lang="en-US" sz="2900" dirty="0">
                <a:latin typeface="Consolas" panose="020B0609020204030204" pitchFamily="49" charset="0"/>
                <a:cs typeface="Consolas" panose="020B0609020204030204" pitchFamily="49" charset="0"/>
              </a:rPr>
              <a:t>	</a:t>
            </a:r>
            <a:r>
              <a:rPr lang="en-US" sz="2900" dirty="0" err="1">
                <a:solidFill>
                  <a:srgbClr val="0070C0"/>
                </a:solidFill>
                <a:latin typeface="Consolas" panose="020B0609020204030204" pitchFamily="49" charset="0"/>
                <a:cs typeface="Consolas" panose="020B0609020204030204" pitchFamily="49" charset="0"/>
              </a:rPr>
              <a:t>jmp</a:t>
            </a:r>
            <a:r>
              <a:rPr lang="en-US" sz="2900" dirty="0">
                <a:solidFill>
                  <a:srgbClr val="0070C0"/>
                </a:solidFill>
                <a:latin typeface="Consolas" panose="020B0609020204030204" pitchFamily="49" charset="0"/>
                <a:cs typeface="Consolas" panose="020B0609020204030204" pitchFamily="49" charset="0"/>
              </a:rPr>
              <a:t>     .L1</a:t>
            </a:r>
          </a:p>
          <a:p>
            <a:pPr marL="0" indent="0">
              <a:buNone/>
            </a:pPr>
            <a:r>
              <a:rPr lang="en-US" sz="2900" dirty="0">
                <a:solidFill>
                  <a:srgbClr val="CC0000"/>
                </a:solidFill>
                <a:latin typeface="Consolas" panose="020B0609020204030204" pitchFamily="49" charset="0"/>
                <a:cs typeface="Consolas" panose="020B0609020204030204" pitchFamily="49" charset="0"/>
              </a:rPr>
              <a:t>.L2:</a:t>
            </a:r>
          </a:p>
          <a:p>
            <a:pPr marL="0" indent="0">
              <a:buNone/>
            </a:pPr>
            <a:r>
              <a:rPr lang="en-US" sz="2900" dirty="0">
                <a:latin typeface="Consolas" panose="020B0609020204030204" pitchFamily="49" charset="0"/>
                <a:cs typeface="Consolas" panose="020B0609020204030204" pitchFamily="49" charset="0"/>
              </a:rPr>
              <a:t>	</a:t>
            </a:r>
            <a:r>
              <a:rPr lang="en-US" sz="2900" dirty="0">
                <a:solidFill>
                  <a:srgbClr val="7030A0"/>
                </a:solidFill>
                <a:latin typeface="Consolas" panose="020B0609020204030204" pitchFamily="49" charset="0"/>
                <a:cs typeface="Consolas" panose="020B0609020204030204" pitchFamily="49" charset="0"/>
              </a:rPr>
              <a:t>call</a:t>
            </a:r>
            <a:r>
              <a:rPr lang="en-US" sz="2900" dirty="0">
                <a:latin typeface="Consolas" panose="020B0609020204030204" pitchFamily="49" charset="0"/>
                <a:cs typeface="Consolas" panose="020B0609020204030204" pitchFamily="49" charset="0"/>
              </a:rPr>
              <a:t>    op2</a:t>
            </a:r>
          </a:p>
          <a:p>
            <a:pPr marL="0" indent="0">
              <a:buNone/>
            </a:pPr>
            <a:r>
              <a:rPr lang="en-US" sz="2900" dirty="0">
                <a:solidFill>
                  <a:srgbClr val="0070C0"/>
                </a:solidFill>
                <a:latin typeface="Consolas" panose="020B0609020204030204" pitchFamily="49" charset="0"/>
                <a:cs typeface="Consolas" panose="020B0609020204030204" pitchFamily="49" charset="0"/>
              </a:rPr>
              <a:t>.L1:</a:t>
            </a:r>
          </a:p>
          <a:p>
            <a:pPr marL="0" indent="0">
              <a:buNone/>
            </a:pPr>
            <a:r>
              <a:rPr lang="en-US" sz="2900" dirty="0">
                <a:latin typeface="Consolas" panose="020B0609020204030204" pitchFamily="49" charset="0"/>
                <a:cs typeface="Consolas" panose="020B0609020204030204" pitchFamily="49" charset="0"/>
              </a:rPr>
              <a:t>	</a:t>
            </a:r>
            <a:r>
              <a:rPr lang="en-US" sz="2900" dirty="0" err="1">
                <a:latin typeface="Consolas" panose="020B0609020204030204" pitchFamily="49" charset="0"/>
                <a:cs typeface="Consolas" panose="020B0609020204030204" pitchFamily="49" charset="0"/>
              </a:rPr>
              <a:t>addq</a:t>
            </a:r>
            <a:r>
              <a:rPr lang="en-US" sz="2900" dirty="0">
                <a:latin typeface="Consolas" panose="020B0609020204030204" pitchFamily="49" charset="0"/>
                <a:cs typeface="Consolas" panose="020B0609020204030204" pitchFamily="49" charset="0"/>
              </a:rPr>
              <a:t>    $8, %</a:t>
            </a:r>
            <a:r>
              <a:rPr lang="en-US" sz="2900" dirty="0" err="1">
                <a:latin typeface="Consolas" panose="020B0609020204030204" pitchFamily="49" charset="0"/>
                <a:cs typeface="Consolas" panose="020B0609020204030204" pitchFamily="49" charset="0"/>
              </a:rPr>
              <a:t>rsp</a:t>
            </a:r>
            <a:endParaRPr lang="en-US" sz="2900" dirty="0">
              <a:latin typeface="Consolas" panose="020B0609020204030204" pitchFamily="49" charset="0"/>
              <a:cs typeface="Consolas" panose="020B0609020204030204" pitchFamily="49" charset="0"/>
            </a:endParaRPr>
          </a:p>
          <a:p>
            <a:pPr marL="0" indent="0">
              <a:buNone/>
            </a:pPr>
            <a:r>
              <a:rPr lang="en-US" sz="2900" dirty="0">
                <a:latin typeface="Consolas" panose="020B0609020204030204" pitchFamily="49" charset="0"/>
                <a:cs typeface="Consolas" panose="020B0609020204030204" pitchFamily="49" charset="0"/>
              </a:rPr>
              <a:t>	</a:t>
            </a:r>
            <a:r>
              <a:rPr lang="en-US" sz="2900" dirty="0">
                <a:solidFill>
                  <a:srgbClr val="7030A0"/>
                </a:solidFill>
                <a:latin typeface="Consolas" panose="020B0609020204030204" pitchFamily="49" charset="0"/>
                <a:cs typeface="Consolas" panose="020B0609020204030204" pitchFamily="49" charset="0"/>
              </a:rPr>
              <a:t>ret</a:t>
            </a:r>
          </a:p>
          <a:p>
            <a:pPr marL="0" indent="0">
              <a:buFont typeface="Arial" panose="020B0604020202020204" pitchFamily="34" charset="0"/>
              <a:buNone/>
            </a:pPr>
            <a:endParaRPr lang="en-US" dirty="0">
              <a:latin typeface="Consolas" panose="020B0609020204030204" pitchFamily="49" charset="0"/>
              <a:cs typeface="Consolas" panose="020B0609020204030204" pitchFamily="49" charset="0"/>
            </a:endParaRPr>
          </a:p>
        </p:txBody>
      </p:sp>
      <p:grpSp>
        <p:nvGrpSpPr>
          <p:cNvPr id="8" name="Group 7">
            <a:extLst>
              <a:ext uri="{FF2B5EF4-FFF2-40B4-BE49-F238E27FC236}">
                <a16:creationId xmlns:a16="http://schemas.microsoft.com/office/drawing/2014/main" id="{0FD11808-039E-7B8B-941A-8E47E9E59331}"/>
              </a:ext>
            </a:extLst>
          </p:cNvPr>
          <p:cNvGrpSpPr/>
          <p:nvPr/>
        </p:nvGrpSpPr>
        <p:grpSpPr>
          <a:xfrm>
            <a:off x="674087" y="1690688"/>
            <a:ext cx="5164275" cy="3939542"/>
            <a:chOff x="838200" y="1932079"/>
            <a:chExt cx="5164275" cy="3939542"/>
          </a:xfrm>
        </p:grpSpPr>
        <p:sp>
          <p:nvSpPr>
            <p:cNvPr id="5" name="TextBox 4">
              <a:extLst>
                <a:ext uri="{FF2B5EF4-FFF2-40B4-BE49-F238E27FC236}">
                  <a16:creationId xmlns:a16="http://schemas.microsoft.com/office/drawing/2014/main" id="{F5CD71A6-A288-B14A-57C9-D69CE578A2EE}"/>
                </a:ext>
              </a:extLst>
            </p:cNvPr>
            <p:cNvSpPr txBox="1"/>
            <p:nvPr/>
          </p:nvSpPr>
          <p:spPr>
            <a:xfrm>
              <a:off x="838200" y="1932081"/>
              <a:ext cx="537327" cy="3939540"/>
            </a:xfrm>
            <a:prstGeom prst="rect">
              <a:avLst/>
            </a:prstGeom>
            <a:solidFill>
              <a:schemeClr val="bg1">
                <a:lumMod val="95000"/>
              </a:schemeClr>
            </a:solidFill>
            <a:ln w="19050">
              <a:solidFill>
                <a:schemeClr val="tx1"/>
              </a:solidFill>
            </a:ln>
          </p:spPr>
          <p:txBody>
            <a:bodyPr wrap="square" rtlCol="0">
              <a:spAutoFit/>
            </a:bodyPr>
            <a:lstStyle/>
            <a:p>
              <a:pPr algn="r"/>
              <a:r>
                <a:rPr lang="en-US" sz="2500" dirty="0">
                  <a:latin typeface="Consolas" panose="020B0609020204030204" pitchFamily="49" charset="0"/>
                  <a:cs typeface="Consolas" panose="020B0609020204030204" pitchFamily="49" charset="0"/>
                </a:rPr>
                <a:t>1</a:t>
              </a:r>
            </a:p>
            <a:p>
              <a:pPr algn="r"/>
              <a:r>
                <a:rPr lang="en-US" sz="2500" dirty="0">
                  <a:latin typeface="Consolas" panose="020B0609020204030204" pitchFamily="49" charset="0"/>
                  <a:cs typeface="Consolas" panose="020B0609020204030204" pitchFamily="49" charset="0"/>
                </a:rPr>
                <a:t>2</a:t>
              </a:r>
            </a:p>
            <a:p>
              <a:pPr algn="r"/>
              <a:r>
                <a:rPr lang="en-US" sz="2500" dirty="0">
                  <a:latin typeface="Consolas" panose="020B0609020204030204" pitchFamily="49" charset="0"/>
                  <a:cs typeface="Consolas" panose="020B0609020204030204" pitchFamily="49" charset="0"/>
                </a:rPr>
                <a:t>3</a:t>
              </a:r>
            </a:p>
            <a:p>
              <a:pPr algn="r"/>
              <a:r>
                <a:rPr lang="en-US" sz="2500" dirty="0">
                  <a:latin typeface="Consolas" panose="020B0609020204030204" pitchFamily="49" charset="0"/>
                  <a:cs typeface="Consolas" panose="020B0609020204030204" pitchFamily="49" charset="0"/>
                </a:rPr>
                <a:t>4</a:t>
              </a:r>
            </a:p>
            <a:p>
              <a:pPr algn="r"/>
              <a:r>
                <a:rPr lang="en-US" sz="2500" dirty="0">
                  <a:latin typeface="Consolas" panose="020B0609020204030204" pitchFamily="49" charset="0"/>
                  <a:cs typeface="Consolas" panose="020B0609020204030204" pitchFamily="49" charset="0"/>
                </a:rPr>
                <a:t>5</a:t>
              </a:r>
            </a:p>
            <a:p>
              <a:pPr algn="r"/>
              <a:r>
                <a:rPr lang="en-US" sz="2500" dirty="0">
                  <a:latin typeface="Consolas" panose="020B0609020204030204" pitchFamily="49" charset="0"/>
                  <a:cs typeface="Consolas" panose="020B0609020204030204" pitchFamily="49" charset="0"/>
                </a:rPr>
                <a:t>6</a:t>
              </a:r>
            </a:p>
            <a:p>
              <a:pPr algn="r"/>
              <a:r>
                <a:rPr lang="en-US" sz="2500" dirty="0">
                  <a:latin typeface="Consolas" panose="020B0609020204030204" pitchFamily="49" charset="0"/>
                  <a:cs typeface="Consolas" panose="020B0609020204030204" pitchFamily="49" charset="0"/>
                </a:rPr>
                <a:t>7</a:t>
              </a:r>
            </a:p>
            <a:p>
              <a:pPr algn="r"/>
              <a:r>
                <a:rPr lang="en-US" sz="2500" dirty="0">
                  <a:latin typeface="Consolas" panose="020B0609020204030204" pitchFamily="49" charset="0"/>
                  <a:cs typeface="Consolas" panose="020B0609020204030204" pitchFamily="49" charset="0"/>
                </a:rPr>
                <a:t>8</a:t>
              </a:r>
            </a:p>
            <a:p>
              <a:pPr algn="r"/>
              <a:r>
                <a:rPr lang="en-US" sz="2500" dirty="0">
                  <a:latin typeface="Consolas" panose="020B0609020204030204" pitchFamily="49" charset="0"/>
                  <a:cs typeface="Consolas" panose="020B0609020204030204" pitchFamily="49" charset="0"/>
                </a:rPr>
                <a:t>9</a:t>
              </a:r>
            </a:p>
            <a:p>
              <a:pPr algn="r"/>
              <a:r>
                <a:rPr lang="en-US" sz="2500" dirty="0">
                  <a:latin typeface="Consolas" panose="020B0609020204030204" pitchFamily="49" charset="0"/>
                  <a:cs typeface="Consolas" panose="020B0609020204030204" pitchFamily="49" charset="0"/>
                </a:rPr>
                <a:t>10</a:t>
              </a:r>
            </a:p>
          </p:txBody>
        </p:sp>
        <p:sp>
          <p:nvSpPr>
            <p:cNvPr id="6" name="TextBox 5">
              <a:extLst>
                <a:ext uri="{FF2B5EF4-FFF2-40B4-BE49-F238E27FC236}">
                  <a16:creationId xmlns:a16="http://schemas.microsoft.com/office/drawing/2014/main" id="{F3DEF915-4B19-2747-079B-37710616BE6E}"/>
                </a:ext>
              </a:extLst>
            </p:cNvPr>
            <p:cNvSpPr txBox="1"/>
            <p:nvPr/>
          </p:nvSpPr>
          <p:spPr>
            <a:xfrm>
              <a:off x="1375526" y="1932079"/>
              <a:ext cx="4626949" cy="3939540"/>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sz="2500" dirty="0">
                  <a:latin typeface="Consolas" panose="020B0609020204030204" pitchFamily="49" charset="0"/>
                  <a:cs typeface="Consolas" panose="020B0609020204030204" pitchFamily="49" charset="0"/>
                </a:rPr>
                <a:t>extern void op1(void);</a:t>
              </a:r>
            </a:p>
            <a:p>
              <a:pPr marL="0" indent="0">
                <a:buNone/>
              </a:pPr>
              <a:r>
                <a:rPr lang="en-US" sz="2500" dirty="0">
                  <a:latin typeface="Consolas" panose="020B0609020204030204" pitchFamily="49" charset="0"/>
                  <a:cs typeface="Consolas" panose="020B0609020204030204" pitchFamily="49" charset="0"/>
                </a:rPr>
                <a:t>extern void op2(void);</a:t>
              </a:r>
            </a:p>
            <a:p>
              <a:pPr marL="0" indent="0">
                <a:buNone/>
              </a:pPr>
              <a:endParaRPr lang="en-US" sz="2500" dirty="0">
                <a:latin typeface="Consolas" panose="020B0609020204030204" pitchFamily="49" charset="0"/>
                <a:cs typeface="Consolas" panose="020B0609020204030204" pitchFamily="49" charset="0"/>
              </a:endParaRPr>
            </a:p>
            <a:p>
              <a:pPr marL="0" indent="0">
                <a:buNone/>
              </a:pPr>
              <a:r>
                <a:rPr lang="en-US" sz="2500" dirty="0">
                  <a:latin typeface="Consolas" panose="020B0609020204030204" pitchFamily="49" charset="0"/>
                  <a:cs typeface="Consolas" panose="020B0609020204030204" pitchFamily="49" charset="0"/>
                </a:rPr>
                <a:t>void decision(int x) {</a:t>
              </a:r>
            </a:p>
            <a:p>
              <a:pPr marL="0" indent="0">
                <a:buNone/>
              </a:pPr>
              <a:r>
                <a:rPr lang="en-US" sz="2500" dirty="0">
                  <a:latin typeface="Consolas" panose="020B0609020204030204" pitchFamily="49" charset="0"/>
                  <a:cs typeface="Consolas" panose="020B0609020204030204" pitchFamily="49" charset="0"/>
                </a:rPr>
                <a:t>    if (x) {</a:t>
              </a:r>
            </a:p>
            <a:p>
              <a:pPr marL="0" indent="0">
                <a:buNone/>
              </a:pPr>
              <a:r>
                <a:rPr lang="en-US" sz="2500" dirty="0">
                  <a:latin typeface="Consolas" panose="020B0609020204030204" pitchFamily="49" charset="0"/>
                  <a:cs typeface="Consolas" panose="020B0609020204030204" pitchFamily="49" charset="0"/>
                </a:rPr>
                <a:t>        op1();</a:t>
              </a:r>
            </a:p>
            <a:p>
              <a:pPr marL="0" indent="0">
                <a:buNone/>
              </a:pPr>
              <a:r>
                <a:rPr lang="en-US" sz="2500" dirty="0">
                  <a:latin typeface="Consolas" panose="020B0609020204030204" pitchFamily="49" charset="0"/>
                  <a:cs typeface="Consolas" panose="020B0609020204030204" pitchFamily="49" charset="0"/>
                </a:rPr>
                <a:t>    } else {</a:t>
              </a:r>
            </a:p>
            <a:p>
              <a:pPr marL="0" indent="0">
                <a:buNone/>
              </a:pPr>
              <a:r>
                <a:rPr lang="en-US" sz="2500" dirty="0">
                  <a:latin typeface="Consolas" panose="020B0609020204030204" pitchFamily="49" charset="0"/>
                  <a:cs typeface="Consolas" panose="020B0609020204030204" pitchFamily="49" charset="0"/>
                </a:rPr>
                <a:t>        op2();</a:t>
              </a:r>
            </a:p>
            <a:p>
              <a:pPr marL="0" indent="0">
                <a:buNone/>
              </a:pPr>
              <a:r>
                <a:rPr lang="en-US" sz="2500" dirty="0">
                  <a:latin typeface="Consolas" panose="020B0609020204030204" pitchFamily="49" charset="0"/>
                  <a:cs typeface="Consolas" panose="020B0609020204030204" pitchFamily="49" charset="0"/>
                </a:rPr>
                <a:t>    }</a:t>
              </a:r>
            </a:p>
            <a:p>
              <a:pPr marL="0" indent="0">
                <a:buNone/>
              </a:pPr>
              <a:r>
                <a:rPr lang="en-US" sz="2500" dirty="0">
                  <a:latin typeface="Consolas" panose="020B0609020204030204" pitchFamily="49" charset="0"/>
                  <a:cs typeface="Consolas" panose="020B0609020204030204" pitchFamily="49" charset="0"/>
                </a:rPr>
                <a:t>}</a:t>
              </a:r>
            </a:p>
          </p:txBody>
        </p:sp>
      </p:grpSp>
      <p:sp>
        <p:nvSpPr>
          <p:cNvPr id="7" name="TextBox 6">
            <a:extLst>
              <a:ext uri="{FF2B5EF4-FFF2-40B4-BE49-F238E27FC236}">
                <a16:creationId xmlns:a16="http://schemas.microsoft.com/office/drawing/2014/main" id="{7379E954-3CA9-B341-51E4-8F31B1E9C471}"/>
              </a:ext>
            </a:extLst>
          </p:cNvPr>
          <p:cNvSpPr txBox="1"/>
          <p:nvPr/>
        </p:nvSpPr>
        <p:spPr>
          <a:xfrm>
            <a:off x="6263837" y="1684338"/>
            <a:ext cx="537390" cy="4324261"/>
          </a:xfrm>
          <a:prstGeom prst="rect">
            <a:avLst/>
          </a:prstGeom>
          <a:solidFill>
            <a:schemeClr val="bg1">
              <a:lumMod val="95000"/>
            </a:schemeClr>
          </a:solidFill>
          <a:ln w="19050">
            <a:solidFill>
              <a:schemeClr val="tx1"/>
            </a:solidFill>
          </a:ln>
        </p:spPr>
        <p:txBody>
          <a:bodyPr wrap="none" rtlCol="0">
            <a:spAutoFit/>
          </a:bodyPr>
          <a:lstStyle/>
          <a:p>
            <a:pPr algn="r"/>
            <a:r>
              <a:rPr lang="en-US" sz="2500" dirty="0">
                <a:latin typeface="Consolas" panose="020B0609020204030204" pitchFamily="49" charset="0"/>
                <a:cs typeface="Consolas" panose="020B0609020204030204" pitchFamily="49" charset="0"/>
              </a:rPr>
              <a:t>1</a:t>
            </a:r>
          </a:p>
          <a:p>
            <a:pPr algn="r"/>
            <a:r>
              <a:rPr lang="en-US" sz="2500" dirty="0">
                <a:latin typeface="Consolas" panose="020B0609020204030204" pitchFamily="49" charset="0"/>
                <a:cs typeface="Consolas" panose="020B0609020204030204" pitchFamily="49" charset="0"/>
              </a:rPr>
              <a:t>2</a:t>
            </a:r>
          </a:p>
          <a:p>
            <a:pPr algn="r"/>
            <a:r>
              <a:rPr lang="en-US" sz="2500" dirty="0">
                <a:latin typeface="Consolas" panose="020B0609020204030204" pitchFamily="49" charset="0"/>
                <a:cs typeface="Consolas" panose="020B0609020204030204" pitchFamily="49" charset="0"/>
              </a:rPr>
              <a:t>3</a:t>
            </a:r>
          </a:p>
          <a:p>
            <a:pPr algn="r"/>
            <a:r>
              <a:rPr lang="en-US" sz="2500" dirty="0">
                <a:latin typeface="Consolas" panose="020B0609020204030204" pitchFamily="49" charset="0"/>
                <a:cs typeface="Consolas" panose="020B0609020204030204" pitchFamily="49" charset="0"/>
              </a:rPr>
              <a:t>4</a:t>
            </a:r>
          </a:p>
          <a:p>
            <a:pPr algn="r"/>
            <a:r>
              <a:rPr lang="en-US" sz="2500" dirty="0">
                <a:latin typeface="Consolas" panose="020B0609020204030204" pitchFamily="49" charset="0"/>
                <a:cs typeface="Consolas" panose="020B0609020204030204" pitchFamily="49" charset="0"/>
              </a:rPr>
              <a:t>5</a:t>
            </a:r>
          </a:p>
          <a:p>
            <a:pPr algn="r"/>
            <a:r>
              <a:rPr lang="en-US" sz="2500" dirty="0">
                <a:latin typeface="Consolas" panose="020B0609020204030204" pitchFamily="49" charset="0"/>
                <a:cs typeface="Consolas" panose="020B0609020204030204" pitchFamily="49" charset="0"/>
              </a:rPr>
              <a:t>6</a:t>
            </a:r>
          </a:p>
          <a:p>
            <a:pPr algn="r"/>
            <a:r>
              <a:rPr lang="en-US" sz="2500" dirty="0">
                <a:latin typeface="Consolas" panose="020B0609020204030204" pitchFamily="49" charset="0"/>
                <a:cs typeface="Consolas" panose="020B0609020204030204" pitchFamily="49" charset="0"/>
              </a:rPr>
              <a:t>7</a:t>
            </a:r>
          </a:p>
          <a:p>
            <a:pPr algn="r"/>
            <a:r>
              <a:rPr lang="en-US" sz="2500" dirty="0">
                <a:latin typeface="Consolas" panose="020B0609020204030204" pitchFamily="49" charset="0"/>
                <a:cs typeface="Consolas" panose="020B0609020204030204" pitchFamily="49" charset="0"/>
              </a:rPr>
              <a:t>8</a:t>
            </a:r>
          </a:p>
          <a:p>
            <a:pPr algn="r"/>
            <a:r>
              <a:rPr lang="en-US" sz="2500" dirty="0">
                <a:latin typeface="Consolas" panose="020B0609020204030204" pitchFamily="49" charset="0"/>
                <a:cs typeface="Consolas" panose="020B0609020204030204" pitchFamily="49" charset="0"/>
              </a:rPr>
              <a:t>9</a:t>
            </a:r>
          </a:p>
          <a:p>
            <a:pPr algn="r"/>
            <a:r>
              <a:rPr lang="en-US" sz="2500" dirty="0">
                <a:latin typeface="Consolas" panose="020B0609020204030204" pitchFamily="49" charset="0"/>
                <a:cs typeface="Consolas" panose="020B0609020204030204" pitchFamily="49" charset="0"/>
              </a:rPr>
              <a:t>10</a:t>
            </a:r>
          </a:p>
          <a:p>
            <a:pPr algn="r"/>
            <a:r>
              <a:rPr lang="en-US" sz="2500" dirty="0">
                <a:latin typeface="Consolas" panose="020B0609020204030204" pitchFamily="49" charset="0"/>
                <a:cs typeface="Consolas" panose="020B0609020204030204" pitchFamily="49" charset="0"/>
              </a:rPr>
              <a:t>11</a:t>
            </a:r>
          </a:p>
        </p:txBody>
      </p:sp>
      <p:sp>
        <p:nvSpPr>
          <p:cNvPr id="9" name="Slide Number Placeholder 8">
            <a:extLst>
              <a:ext uri="{FF2B5EF4-FFF2-40B4-BE49-F238E27FC236}">
                <a16:creationId xmlns:a16="http://schemas.microsoft.com/office/drawing/2014/main" id="{32D7866E-E54B-F0AB-A1E9-20A3C73EF0D0}"/>
              </a:ext>
            </a:extLst>
          </p:cNvPr>
          <p:cNvSpPr>
            <a:spLocks noGrp="1"/>
          </p:cNvSpPr>
          <p:nvPr>
            <p:ph type="sldNum" sz="quarter" idx="12"/>
          </p:nvPr>
        </p:nvSpPr>
        <p:spPr/>
        <p:txBody>
          <a:bodyPr/>
          <a:lstStyle/>
          <a:p>
            <a:fld id="{8908FB5B-1F60-994B-8E33-8E782B4CF041}" type="slidenum">
              <a:rPr lang="en-US" smtClean="0"/>
              <a:t>44</a:t>
            </a:fld>
            <a:endParaRPr lang="en-US"/>
          </a:p>
        </p:txBody>
      </p:sp>
    </p:spTree>
    <p:extLst>
      <p:ext uri="{BB962C8B-B14F-4D97-AF65-F5344CB8AC3E}">
        <p14:creationId xmlns:p14="http://schemas.microsoft.com/office/powerpoint/2010/main" val="3047984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D6C7-70AB-DC16-788D-9EEBE52162C9}"/>
              </a:ext>
            </a:extLst>
          </p:cNvPr>
          <p:cNvSpPr>
            <a:spLocks noGrp="1"/>
          </p:cNvSpPr>
          <p:nvPr>
            <p:ph type="title"/>
          </p:nvPr>
        </p:nvSpPr>
        <p:spPr/>
        <p:txBody>
          <a:bodyPr/>
          <a:lstStyle/>
          <a:p>
            <a:r>
              <a:rPr lang="en-US" dirty="0"/>
              <a:t>Useful to be able to know translation of code to </a:t>
            </a:r>
            <a:r>
              <a:rPr lang="en-US" dirty="0" err="1"/>
              <a:t>goto</a:t>
            </a:r>
            <a:r>
              <a:rPr lang="en-US" dirty="0"/>
              <a:t> style.</a:t>
            </a:r>
          </a:p>
        </p:txBody>
      </p:sp>
      <p:sp>
        <p:nvSpPr>
          <p:cNvPr id="3" name="Content Placeholder 2">
            <a:extLst>
              <a:ext uri="{FF2B5EF4-FFF2-40B4-BE49-F238E27FC236}">
                <a16:creationId xmlns:a16="http://schemas.microsoft.com/office/drawing/2014/main" id="{3F4F5971-8ABA-4663-4741-DFB032FC0E1B}"/>
              </a:ext>
            </a:extLst>
          </p:cNvPr>
          <p:cNvSpPr>
            <a:spLocks noGrp="1"/>
          </p:cNvSpPr>
          <p:nvPr>
            <p:ph idx="1"/>
          </p:nvPr>
        </p:nvSpPr>
        <p:spPr/>
        <p:txBody>
          <a:bodyPr/>
          <a:lstStyle/>
          <a:p>
            <a:endParaRPr lang="en-US" dirty="0"/>
          </a:p>
        </p:txBody>
      </p:sp>
      <p:grpSp>
        <p:nvGrpSpPr>
          <p:cNvPr id="4" name="Group 3">
            <a:extLst>
              <a:ext uri="{FF2B5EF4-FFF2-40B4-BE49-F238E27FC236}">
                <a16:creationId xmlns:a16="http://schemas.microsoft.com/office/drawing/2014/main" id="{4504A095-B852-FEE8-8820-E2A62ECA03DD}"/>
              </a:ext>
            </a:extLst>
          </p:cNvPr>
          <p:cNvGrpSpPr/>
          <p:nvPr/>
        </p:nvGrpSpPr>
        <p:grpSpPr>
          <a:xfrm>
            <a:off x="849669" y="1825625"/>
            <a:ext cx="5164275" cy="3939542"/>
            <a:chOff x="838200" y="1932079"/>
            <a:chExt cx="5164275" cy="3939542"/>
          </a:xfrm>
        </p:grpSpPr>
        <p:sp>
          <p:nvSpPr>
            <p:cNvPr id="5" name="TextBox 4">
              <a:extLst>
                <a:ext uri="{FF2B5EF4-FFF2-40B4-BE49-F238E27FC236}">
                  <a16:creationId xmlns:a16="http://schemas.microsoft.com/office/drawing/2014/main" id="{38338BEE-57C6-0BA5-C6D0-F4D9DF0F43AB}"/>
                </a:ext>
              </a:extLst>
            </p:cNvPr>
            <p:cNvSpPr txBox="1"/>
            <p:nvPr/>
          </p:nvSpPr>
          <p:spPr>
            <a:xfrm>
              <a:off x="838200" y="1932081"/>
              <a:ext cx="537327" cy="3939540"/>
            </a:xfrm>
            <a:prstGeom prst="rect">
              <a:avLst/>
            </a:prstGeom>
            <a:solidFill>
              <a:schemeClr val="bg1">
                <a:lumMod val="95000"/>
              </a:schemeClr>
            </a:solidFill>
            <a:ln w="19050">
              <a:solidFill>
                <a:schemeClr val="tx1"/>
              </a:solidFill>
            </a:ln>
          </p:spPr>
          <p:txBody>
            <a:bodyPr wrap="square" rtlCol="0">
              <a:spAutoFit/>
            </a:bodyPr>
            <a:lstStyle/>
            <a:p>
              <a:pPr algn="r"/>
              <a:r>
                <a:rPr lang="en-US" sz="2500" dirty="0">
                  <a:latin typeface="Consolas" panose="020B0609020204030204" pitchFamily="49" charset="0"/>
                  <a:cs typeface="Consolas" panose="020B0609020204030204" pitchFamily="49" charset="0"/>
                </a:rPr>
                <a:t>1</a:t>
              </a:r>
            </a:p>
            <a:p>
              <a:pPr algn="r"/>
              <a:r>
                <a:rPr lang="en-US" sz="2500" dirty="0">
                  <a:latin typeface="Consolas" panose="020B0609020204030204" pitchFamily="49" charset="0"/>
                  <a:cs typeface="Consolas" panose="020B0609020204030204" pitchFamily="49" charset="0"/>
                </a:rPr>
                <a:t>2</a:t>
              </a:r>
            </a:p>
            <a:p>
              <a:pPr algn="r"/>
              <a:r>
                <a:rPr lang="en-US" sz="2500" dirty="0">
                  <a:latin typeface="Consolas" panose="020B0609020204030204" pitchFamily="49" charset="0"/>
                  <a:cs typeface="Consolas" panose="020B0609020204030204" pitchFamily="49" charset="0"/>
                </a:rPr>
                <a:t>3</a:t>
              </a:r>
            </a:p>
            <a:p>
              <a:pPr algn="r"/>
              <a:r>
                <a:rPr lang="en-US" sz="2500" dirty="0">
                  <a:latin typeface="Consolas" panose="020B0609020204030204" pitchFamily="49" charset="0"/>
                  <a:cs typeface="Consolas" panose="020B0609020204030204" pitchFamily="49" charset="0"/>
                </a:rPr>
                <a:t>4</a:t>
              </a:r>
            </a:p>
            <a:p>
              <a:pPr algn="r"/>
              <a:r>
                <a:rPr lang="en-US" sz="2500" dirty="0">
                  <a:latin typeface="Consolas" panose="020B0609020204030204" pitchFamily="49" charset="0"/>
                  <a:cs typeface="Consolas" panose="020B0609020204030204" pitchFamily="49" charset="0"/>
                </a:rPr>
                <a:t>5</a:t>
              </a:r>
            </a:p>
            <a:p>
              <a:pPr algn="r"/>
              <a:r>
                <a:rPr lang="en-US" sz="2500" dirty="0">
                  <a:latin typeface="Consolas" panose="020B0609020204030204" pitchFamily="49" charset="0"/>
                  <a:cs typeface="Consolas" panose="020B0609020204030204" pitchFamily="49" charset="0"/>
                </a:rPr>
                <a:t>6</a:t>
              </a:r>
            </a:p>
            <a:p>
              <a:pPr algn="r"/>
              <a:r>
                <a:rPr lang="en-US" sz="2500" dirty="0">
                  <a:latin typeface="Consolas" panose="020B0609020204030204" pitchFamily="49" charset="0"/>
                  <a:cs typeface="Consolas" panose="020B0609020204030204" pitchFamily="49" charset="0"/>
                </a:rPr>
                <a:t>7</a:t>
              </a:r>
            </a:p>
            <a:p>
              <a:pPr algn="r"/>
              <a:r>
                <a:rPr lang="en-US" sz="2500" dirty="0">
                  <a:latin typeface="Consolas" panose="020B0609020204030204" pitchFamily="49" charset="0"/>
                  <a:cs typeface="Consolas" panose="020B0609020204030204" pitchFamily="49" charset="0"/>
                </a:rPr>
                <a:t>8</a:t>
              </a:r>
            </a:p>
            <a:p>
              <a:pPr algn="r"/>
              <a:r>
                <a:rPr lang="en-US" sz="2500" dirty="0">
                  <a:latin typeface="Consolas" panose="020B0609020204030204" pitchFamily="49" charset="0"/>
                  <a:cs typeface="Consolas" panose="020B0609020204030204" pitchFamily="49" charset="0"/>
                </a:rPr>
                <a:t>9</a:t>
              </a:r>
            </a:p>
            <a:p>
              <a:pPr algn="r"/>
              <a:r>
                <a:rPr lang="en-US" sz="2500" dirty="0">
                  <a:latin typeface="Consolas" panose="020B0609020204030204" pitchFamily="49" charset="0"/>
                  <a:cs typeface="Consolas" panose="020B0609020204030204" pitchFamily="49" charset="0"/>
                </a:rPr>
                <a:t>10</a:t>
              </a:r>
            </a:p>
          </p:txBody>
        </p:sp>
        <p:sp>
          <p:nvSpPr>
            <p:cNvPr id="6" name="TextBox 5">
              <a:extLst>
                <a:ext uri="{FF2B5EF4-FFF2-40B4-BE49-F238E27FC236}">
                  <a16:creationId xmlns:a16="http://schemas.microsoft.com/office/drawing/2014/main" id="{BE4AAB5D-CA60-373E-1F79-E50EB40C3278}"/>
                </a:ext>
              </a:extLst>
            </p:cNvPr>
            <p:cNvSpPr txBox="1"/>
            <p:nvPr/>
          </p:nvSpPr>
          <p:spPr>
            <a:xfrm>
              <a:off x="1375526" y="1932079"/>
              <a:ext cx="4626949" cy="3939540"/>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sz="2500" dirty="0">
                  <a:latin typeface="Consolas" panose="020B0609020204030204" pitchFamily="49" charset="0"/>
                  <a:cs typeface="Consolas" panose="020B0609020204030204" pitchFamily="49" charset="0"/>
                </a:rPr>
                <a:t>long </a:t>
              </a:r>
              <a:r>
                <a:rPr lang="en-US" sz="2500" dirty="0" err="1">
                  <a:latin typeface="Consolas" panose="020B0609020204030204" pitchFamily="49" charset="0"/>
                  <a:cs typeface="Consolas" panose="020B0609020204030204" pitchFamily="49" charset="0"/>
                </a:rPr>
                <a:t>absdiff</a:t>
              </a:r>
              <a:endParaRPr lang="en-US" sz="2500" dirty="0">
                <a:latin typeface="Consolas" panose="020B0609020204030204" pitchFamily="49" charset="0"/>
                <a:cs typeface="Consolas" panose="020B0609020204030204" pitchFamily="49" charset="0"/>
              </a:endParaRPr>
            </a:p>
            <a:p>
              <a:pPr marL="0" indent="0">
                <a:buNone/>
              </a:pPr>
              <a:r>
                <a:rPr lang="en-US" sz="2500" dirty="0">
                  <a:latin typeface="Consolas" panose="020B0609020204030204" pitchFamily="49" charset="0"/>
                  <a:cs typeface="Consolas" panose="020B0609020204030204" pitchFamily="49" charset="0"/>
                </a:rPr>
                <a:t>  (long x, long y)</a:t>
              </a:r>
            </a:p>
            <a:p>
              <a:pPr marL="0" indent="0">
                <a:buNone/>
              </a:pPr>
              <a:r>
                <a:rPr lang="en-US" sz="2500" dirty="0">
                  <a:latin typeface="Consolas" panose="020B0609020204030204" pitchFamily="49" charset="0"/>
                  <a:cs typeface="Consolas" panose="020B0609020204030204" pitchFamily="49" charset="0"/>
                </a:rPr>
                <a:t>{</a:t>
              </a:r>
            </a:p>
            <a:p>
              <a:pPr marL="0" indent="0">
                <a:buNone/>
              </a:pPr>
              <a:r>
                <a:rPr lang="en-US" sz="2500" dirty="0">
                  <a:latin typeface="Consolas" panose="020B0609020204030204" pitchFamily="49" charset="0"/>
                  <a:cs typeface="Consolas" panose="020B0609020204030204" pitchFamily="49" charset="0"/>
                </a:rPr>
                <a:t>    long result;</a:t>
              </a:r>
            </a:p>
            <a:p>
              <a:pPr marL="0" indent="0">
                <a:buNone/>
              </a:pPr>
              <a:r>
                <a:rPr lang="en-US" sz="2500" dirty="0">
                  <a:latin typeface="Consolas" panose="020B0609020204030204" pitchFamily="49" charset="0"/>
                  <a:cs typeface="Consolas" panose="020B0609020204030204" pitchFamily="49" charset="0"/>
                </a:rPr>
                <a:t>    if (x &gt; y)</a:t>
              </a:r>
            </a:p>
            <a:p>
              <a:pPr marL="0" indent="0">
                <a:buNone/>
              </a:pPr>
              <a:r>
                <a:rPr lang="en-US" sz="2500" dirty="0">
                  <a:latin typeface="Consolas" panose="020B0609020204030204" pitchFamily="49" charset="0"/>
                  <a:cs typeface="Consolas" panose="020B0609020204030204" pitchFamily="49" charset="0"/>
                </a:rPr>
                <a:t>        </a:t>
              </a:r>
              <a:r>
                <a:rPr lang="en-US" sz="2500" b="1" dirty="0">
                  <a:solidFill>
                    <a:schemeClr val="tx2">
                      <a:lumMod val="75000"/>
                      <a:lumOff val="25000"/>
                    </a:schemeClr>
                  </a:solidFill>
                  <a:latin typeface="Consolas" panose="020B0609020204030204" pitchFamily="49" charset="0"/>
                  <a:cs typeface="Consolas" panose="020B0609020204030204" pitchFamily="49" charset="0"/>
                </a:rPr>
                <a:t>result = x-y;</a:t>
              </a:r>
            </a:p>
            <a:p>
              <a:pPr marL="0" indent="0">
                <a:buNone/>
              </a:pPr>
              <a:r>
                <a:rPr lang="en-US" sz="2500" dirty="0">
                  <a:latin typeface="Consolas" panose="020B0609020204030204" pitchFamily="49" charset="0"/>
                  <a:cs typeface="Consolas" panose="020B0609020204030204" pitchFamily="49" charset="0"/>
                </a:rPr>
                <a:t>    else</a:t>
              </a:r>
            </a:p>
            <a:p>
              <a:pPr marL="0" indent="0">
                <a:buNone/>
              </a:pPr>
              <a:r>
                <a:rPr lang="en-US" sz="2500" dirty="0">
                  <a:latin typeface="Consolas" panose="020B0609020204030204" pitchFamily="49" charset="0"/>
                  <a:cs typeface="Consolas" panose="020B0609020204030204" pitchFamily="49" charset="0"/>
                </a:rPr>
                <a:t>        </a:t>
              </a:r>
              <a:r>
                <a:rPr lang="en-US" sz="2500" b="1" dirty="0">
                  <a:solidFill>
                    <a:srgbClr val="7030A0"/>
                  </a:solidFill>
                  <a:latin typeface="Consolas" panose="020B0609020204030204" pitchFamily="49" charset="0"/>
                  <a:cs typeface="Consolas" panose="020B0609020204030204" pitchFamily="49" charset="0"/>
                </a:rPr>
                <a:t>result = y-x;</a:t>
              </a:r>
            </a:p>
            <a:p>
              <a:pPr marL="0" indent="0">
                <a:buNone/>
              </a:pPr>
              <a:r>
                <a:rPr lang="en-US" sz="2500" dirty="0">
                  <a:latin typeface="Consolas" panose="020B0609020204030204" pitchFamily="49" charset="0"/>
                  <a:cs typeface="Consolas" panose="020B0609020204030204" pitchFamily="49" charset="0"/>
                </a:rPr>
                <a:t>    return result;</a:t>
              </a:r>
            </a:p>
            <a:p>
              <a:pPr marL="0" indent="0">
                <a:buNone/>
              </a:pPr>
              <a:r>
                <a:rPr lang="en-US" sz="2500" dirty="0">
                  <a:latin typeface="Consolas" panose="020B0609020204030204" pitchFamily="49" charset="0"/>
                  <a:cs typeface="Consolas" panose="020B0609020204030204" pitchFamily="49" charset="0"/>
                </a:rPr>
                <a:t>}</a:t>
              </a:r>
            </a:p>
          </p:txBody>
        </p:sp>
      </p:grpSp>
      <p:grpSp>
        <p:nvGrpSpPr>
          <p:cNvPr id="10" name="Group 9">
            <a:extLst>
              <a:ext uri="{FF2B5EF4-FFF2-40B4-BE49-F238E27FC236}">
                <a16:creationId xmlns:a16="http://schemas.microsoft.com/office/drawing/2014/main" id="{013C0832-94F1-AA64-BD6C-56B62C5D186B}"/>
              </a:ext>
            </a:extLst>
          </p:cNvPr>
          <p:cNvGrpSpPr/>
          <p:nvPr/>
        </p:nvGrpSpPr>
        <p:grpSpPr>
          <a:xfrm>
            <a:off x="6220245" y="1262646"/>
            <a:ext cx="5682350" cy="5093704"/>
            <a:chOff x="838200" y="1932079"/>
            <a:chExt cx="5682350" cy="5093704"/>
          </a:xfrm>
        </p:grpSpPr>
        <p:sp>
          <p:nvSpPr>
            <p:cNvPr id="11" name="TextBox 10">
              <a:extLst>
                <a:ext uri="{FF2B5EF4-FFF2-40B4-BE49-F238E27FC236}">
                  <a16:creationId xmlns:a16="http://schemas.microsoft.com/office/drawing/2014/main" id="{3C67BDA3-B282-58AF-0225-A5D88E16DC41}"/>
                </a:ext>
              </a:extLst>
            </p:cNvPr>
            <p:cNvSpPr txBox="1"/>
            <p:nvPr/>
          </p:nvSpPr>
          <p:spPr>
            <a:xfrm>
              <a:off x="838200" y="1932081"/>
              <a:ext cx="537327" cy="5093702"/>
            </a:xfrm>
            <a:prstGeom prst="rect">
              <a:avLst/>
            </a:prstGeom>
            <a:solidFill>
              <a:schemeClr val="bg1">
                <a:lumMod val="95000"/>
              </a:schemeClr>
            </a:solidFill>
            <a:ln w="19050">
              <a:solidFill>
                <a:schemeClr val="tx1"/>
              </a:solidFill>
            </a:ln>
          </p:spPr>
          <p:txBody>
            <a:bodyPr wrap="square" rtlCol="0">
              <a:spAutoFit/>
            </a:bodyPr>
            <a:lstStyle/>
            <a:p>
              <a:pPr algn="r"/>
              <a:r>
                <a:rPr lang="en-US" sz="2500" dirty="0">
                  <a:latin typeface="Consolas" panose="020B0609020204030204" pitchFamily="49" charset="0"/>
                  <a:cs typeface="Consolas" panose="020B0609020204030204" pitchFamily="49" charset="0"/>
                </a:rPr>
                <a:t>1</a:t>
              </a:r>
            </a:p>
            <a:p>
              <a:pPr algn="r"/>
              <a:r>
                <a:rPr lang="en-US" sz="2500" dirty="0">
                  <a:latin typeface="Consolas" panose="020B0609020204030204" pitchFamily="49" charset="0"/>
                  <a:cs typeface="Consolas" panose="020B0609020204030204" pitchFamily="49" charset="0"/>
                </a:rPr>
                <a:t>2</a:t>
              </a:r>
            </a:p>
            <a:p>
              <a:pPr algn="r"/>
              <a:r>
                <a:rPr lang="en-US" sz="2500" dirty="0">
                  <a:latin typeface="Consolas" panose="020B0609020204030204" pitchFamily="49" charset="0"/>
                  <a:cs typeface="Consolas" panose="020B0609020204030204" pitchFamily="49" charset="0"/>
                </a:rPr>
                <a:t>3</a:t>
              </a:r>
            </a:p>
            <a:p>
              <a:pPr algn="r"/>
              <a:r>
                <a:rPr lang="en-US" sz="2500" dirty="0">
                  <a:latin typeface="Consolas" panose="020B0609020204030204" pitchFamily="49" charset="0"/>
                  <a:cs typeface="Consolas" panose="020B0609020204030204" pitchFamily="49" charset="0"/>
                </a:rPr>
                <a:t>4</a:t>
              </a:r>
            </a:p>
            <a:p>
              <a:pPr algn="r"/>
              <a:r>
                <a:rPr lang="en-US" sz="2500" dirty="0">
                  <a:latin typeface="Consolas" panose="020B0609020204030204" pitchFamily="49" charset="0"/>
                  <a:cs typeface="Consolas" panose="020B0609020204030204" pitchFamily="49" charset="0"/>
                </a:rPr>
                <a:t>5</a:t>
              </a:r>
            </a:p>
            <a:p>
              <a:pPr algn="r"/>
              <a:r>
                <a:rPr lang="en-US" sz="2500" dirty="0">
                  <a:latin typeface="Consolas" panose="020B0609020204030204" pitchFamily="49" charset="0"/>
                  <a:cs typeface="Consolas" panose="020B0609020204030204" pitchFamily="49" charset="0"/>
                </a:rPr>
                <a:t>6</a:t>
              </a:r>
            </a:p>
            <a:p>
              <a:pPr algn="r"/>
              <a:r>
                <a:rPr lang="en-US" sz="2500" dirty="0">
                  <a:latin typeface="Consolas" panose="020B0609020204030204" pitchFamily="49" charset="0"/>
                  <a:cs typeface="Consolas" panose="020B0609020204030204" pitchFamily="49" charset="0"/>
                </a:rPr>
                <a:t>7</a:t>
              </a:r>
            </a:p>
            <a:p>
              <a:pPr algn="r"/>
              <a:r>
                <a:rPr lang="en-US" sz="2500" dirty="0">
                  <a:latin typeface="Consolas" panose="020B0609020204030204" pitchFamily="49" charset="0"/>
                  <a:cs typeface="Consolas" panose="020B0609020204030204" pitchFamily="49" charset="0"/>
                </a:rPr>
                <a:t>8</a:t>
              </a:r>
            </a:p>
            <a:p>
              <a:pPr algn="r"/>
              <a:r>
                <a:rPr lang="en-US" sz="2500" dirty="0">
                  <a:latin typeface="Consolas" panose="020B0609020204030204" pitchFamily="49" charset="0"/>
                  <a:cs typeface="Consolas" panose="020B0609020204030204" pitchFamily="49" charset="0"/>
                </a:rPr>
                <a:t>9</a:t>
              </a:r>
            </a:p>
            <a:p>
              <a:pPr algn="r"/>
              <a:r>
                <a:rPr lang="en-US" sz="2500" dirty="0">
                  <a:latin typeface="Consolas" panose="020B0609020204030204" pitchFamily="49" charset="0"/>
                  <a:cs typeface="Consolas" panose="020B0609020204030204" pitchFamily="49" charset="0"/>
                </a:rPr>
                <a:t>10111213</a:t>
              </a:r>
            </a:p>
          </p:txBody>
        </p:sp>
        <p:sp>
          <p:nvSpPr>
            <p:cNvPr id="12" name="TextBox 11">
              <a:extLst>
                <a:ext uri="{FF2B5EF4-FFF2-40B4-BE49-F238E27FC236}">
                  <a16:creationId xmlns:a16="http://schemas.microsoft.com/office/drawing/2014/main" id="{DC27E184-2FE2-1432-8559-28E896FC49D6}"/>
                </a:ext>
              </a:extLst>
            </p:cNvPr>
            <p:cNvSpPr txBox="1"/>
            <p:nvPr/>
          </p:nvSpPr>
          <p:spPr>
            <a:xfrm>
              <a:off x="1375526" y="1932079"/>
              <a:ext cx="5145024" cy="5093702"/>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sz="2500" dirty="0">
                  <a:latin typeface="Consolas" panose="020B0609020204030204" pitchFamily="49" charset="0"/>
                  <a:cs typeface="Consolas" panose="020B0609020204030204" pitchFamily="49" charset="0"/>
                </a:rPr>
                <a:t>long </a:t>
              </a:r>
              <a:r>
                <a:rPr lang="en-US" sz="2500" dirty="0" err="1">
                  <a:latin typeface="Consolas" panose="020B0609020204030204" pitchFamily="49" charset="0"/>
                  <a:cs typeface="Consolas" panose="020B0609020204030204" pitchFamily="49" charset="0"/>
                </a:rPr>
                <a:t>absdiff_j</a:t>
              </a:r>
              <a:endParaRPr lang="en-US" sz="2500" dirty="0">
                <a:latin typeface="Consolas" panose="020B0609020204030204" pitchFamily="49" charset="0"/>
                <a:cs typeface="Consolas" panose="020B0609020204030204" pitchFamily="49" charset="0"/>
              </a:endParaRPr>
            </a:p>
            <a:p>
              <a:pPr marL="0" indent="0">
                <a:buNone/>
              </a:pPr>
              <a:r>
                <a:rPr lang="en-US" sz="2500" dirty="0">
                  <a:latin typeface="Consolas" panose="020B0609020204030204" pitchFamily="49" charset="0"/>
                  <a:cs typeface="Consolas" panose="020B0609020204030204" pitchFamily="49" charset="0"/>
                </a:rPr>
                <a:t>  (long x, long y)</a:t>
              </a:r>
            </a:p>
            <a:p>
              <a:pPr marL="0" indent="0">
                <a:buNone/>
              </a:pPr>
              <a:r>
                <a:rPr lang="en-US" sz="2500" dirty="0">
                  <a:latin typeface="Consolas" panose="020B0609020204030204" pitchFamily="49" charset="0"/>
                  <a:cs typeface="Consolas" panose="020B0609020204030204" pitchFamily="49" charset="0"/>
                </a:rPr>
                <a:t>{</a:t>
              </a:r>
            </a:p>
            <a:p>
              <a:pPr marL="0" indent="0">
                <a:buNone/>
              </a:pPr>
              <a:r>
                <a:rPr lang="en-US" sz="2500" dirty="0">
                  <a:latin typeface="Consolas" panose="020B0609020204030204" pitchFamily="49" charset="0"/>
                  <a:cs typeface="Consolas" panose="020B0609020204030204" pitchFamily="49" charset="0"/>
                </a:rPr>
                <a:t>    long result;</a:t>
              </a:r>
            </a:p>
            <a:p>
              <a:pPr marL="0" indent="0">
                <a:buNone/>
              </a:pPr>
              <a:r>
                <a:rPr lang="en-US" sz="2500" dirty="0">
                  <a:latin typeface="Consolas" panose="020B0609020204030204" pitchFamily="49" charset="0"/>
                  <a:cs typeface="Consolas" panose="020B0609020204030204" pitchFamily="49" charset="0"/>
                </a:rPr>
                <a:t>    int </a:t>
              </a:r>
              <a:r>
                <a:rPr lang="en-US" sz="2500" dirty="0" err="1">
                  <a:latin typeface="Consolas" panose="020B0609020204030204" pitchFamily="49" charset="0"/>
                  <a:cs typeface="Consolas" panose="020B0609020204030204" pitchFamily="49" charset="0"/>
                </a:rPr>
                <a:t>ntest</a:t>
              </a:r>
              <a:r>
                <a:rPr lang="en-US" sz="2500" dirty="0">
                  <a:latin typeface="Consolas" panose="020B0609020204030204" pitchFamily="49" charset="0"/>
                  <a:cs typeface="Consolas" panose="020B0609020204030204" pitchFamily="49" charset="0"/>
                </a:rPr>
                <a:t> = x &lt;= y;</a:t>
              </a:r>
              <a:br>
                <a:rPr lang="en-US" sz="2500" dirty="0">
                  <a:latin typeface="Consolas" panose="020B0609020204030204" pitchFamily="49" charset="0"/>
                  <a:cs typeface="Consolas" panose="020B0609020204030204" pitchFamily="49" charset="0"/>
                </a:rPr>
              </a:br>
              <a:r>
                <a:rPr lang="en-US" sz="2500" dirty="0">
                  <a:latin typeface="Consolas" panose="020B0609020204030204" pitchFamily="49" charset="0"/>
                  <a:cs typeface="Consolas" panose="020B0609020204030204" pitchFamily="49" charset="0"/>
                </a:rPr>
                <a:t>    if (</a:t>
              </a:r>
              <a:r>
                <a:rPr lang="en-US" sz="2500" dirty="0" err="1">
                  <a:latin typeface="Consolas" panose="020B0609020204030204" pitchFamily="49" charset="0"/>
                  <a:cs typeface="Consolas" panose="020B0609020204030204" pitchFamily="49" charset="0"/>
                </a:rPr>
                <a:t>ntest</a:t>
              </a:r>
              <a:r>
                <a:rPr lang="en-US" sz="2500" dirty="0">
                  <a:latin typeface="Consolas" panose="020B0609020204030204" pitchFamily="49" charset="0"/>
                  <a:cs typeface="Consolas" panose="020B0609020204030204" pitchFamily="49" charset="0"/>
                </a:rPr>
                <a:t>) </a:t>
              </a:r>
              <a:r>
                <a:rPr lang="en-US" sz="2500" dirty="0" err="1">
                  <a:latin typeface="Consolas" panose="020B0609020204030204" pitchFamily="49" charset="0"/>
                  <a:cs typeface="Consolas" panose="020B0609020204030204" pitchFamily="49" charset="0"/>
                </a:rPr>
                <a:t>goto</a:t>
              </a:r>
              <a:r>
                <a:rPr lang="en-US" sz="2500" dirty="0">
                  <a:latin typeface="Consolas" panose="020B0609020204030204" pitchFamily="49" charset="0"/>
                  <a:cs typeface="Consolas" panose="020B0609020204030204" pitchFamily="49" charset="0"/>
                </a:rPr>
                <a:t> FROG;</a:t>
              </a:r>
            </a:p>
            <a:p>
              <a:pPr marL="0" indent="0">
                <a:buNone/>
              </a:pPr>
              <a:r>
                <a:rPr lang="en-US" sz="2500" dirty="0">
                  <a:latin typeface="Consolas" panose="020B0609020204030204" pitchFamily="49" charset="0"/>
                  <a:cs typeface="Consolas" panose="020B0609020204030204" pitchFamily="49" charset="0"/>
                </a:rPr>
                <a:t>    </a:t>
              </a:r>
              <a:r>
                <a:rPr lang="en-US" sz="2500" b="1" dirty="0">
                  <a:solidFill>
                    <a:schemeClr val="tx2">
                      <a:lumMod val="75000"/>
                      <a:lumOff val="25000"/>
                    </a:schemeClr>
                  </a:solidFill>
                  <a:latin typeface="Consolas" panose="020B0609020204030204" pitchFamily="49" charset="0"/>
                  <a:cs typeface="Consolas" panose="020B0609020204030204" pitchFamily="49" charset="0"/>
                </a:rPr>
                <a:t>result = x-y;</a:t>
              </a:r>
            </a:p>
            <a:p>
              <a:pPr marL="0" indent="0">
                <a:buNone/>
              </a:pPr>
              <a:r>
                <a:rPr lang="en-US" sz="2500" dirty="0">
                  <a:latin typeface="Consolas" panose="020B0609020204030204" pitchFamily="49" charset="0"/>
                  <a:cs typeface="Consolas" panose="020B0609020204030204" pitchFamily="49" charset="0"/>
                </a:rPr>
                <a:t>    </a:t>
              </a:r>
              <a:r>
                <a:rPr lang="en-US" sz="2500" dirty="0" err="1">
                  <a:latin typeface="Consolas" panose="020B0609020204030204" pitchFamily="49" charset="0"/>
                  <a:cs typeface="Consolas" panose="020B0609020204030204" pitchFamily="49" charset="0"/>
                </a:rPr>
                <a:t>goto</a:t>
              </a:r>
              <a:r>
                <a:rPr lang="en-US" sz="2500" dirty="0">
                  <a:latin typeface="Consolas" panose="020B0609020204030204" pitchFamily="49" charset="0"/>
                  <a:cs typeface="Consolas" panose="020B0609020204030204" pitchFamily="49" charset="0"/>
                </a:rPr>
                <a:t> Done;</a:t>
              </a:r>
            </a:p>
            <a:p>
              <a:pPr marL="0" indent="0">
                <a:buNone/>
              </a:pPr>
              <a:r>
                <a:rPr lang="en-US" sz="2500" dirty="0">
                  <a:latin typeface="Consolas" panose="020B0609020204030204" pitchFamily="49" charset="0"/>
                  <a:cs typeface="Consolas" panose="020B0609020204030204" pitchFamily="49" charset="0"/>
                </a:rPr>
                <a:t>FROG:</a:t>
              </a:r>
            </a:p>
            <a:p>
              <a:pPr marL="0" indent="0">
                <a:buNone/>
              </a:pPr>
              <a:r>
                <a:rPr lang="en-US" sz="2500" b="1" dirty="0">
                  <a:solidFill>
                    <a:srgbClr val="7030A0"/>
                  </a:solidFill>
                  <a:latin typeface="Consolas" panose="020B0609020204030204" pitchFamily="49" charset="0"/>
                  <a:cs typeface="Consolas" panose="020B0609020204030204" pitchFamily="49" charset="0"/>
                </a:rPr>
                <a:t>	 result = y-x;</a:t>
              </a:r>
            </a:p>
            <a:p>
              <a:pPr marL="0" indent="0">
                <a:buNone/>
              </a:pPr>
              <a:r>
                <a:rPr lang="en-US" sz="2500" dirty="0">
                  <a:latin typeface="Consolas" panose="020B0609020204030204" pitchFamily="49" charset="0"/>
                  <a:cs typeface="Consolas" panose="020B0609020204030204" pitchFamily="49" charset="0"/>
                </a:rPr>
                <a:t>Done:    </a:t>
              </a:r>
            </a:p>
            <a:p>
              <a:pPr marL="0" indent="0">
                <a:buNone/>
              </a:pPr>
              <a:r>
                <a:rPr lang="en-US" sz="2500" dirty="0">
                  <a:latin typeface="Consolas" panose="020B0609020204030204" pitchFamily="49" charset="0"/>
                  <a:cs typeface="Consolas" panose="020B0609020204030204" pitchFamily="49" charset="0"/>
                </a:rPr>
                <a:t>	 return result;</a:t>
              </a:r>
            </a:p>
            <a:p>
              <a:pPr marL="0" indent="0">
                <a:buNone/>
              </a:pPr>
              <a:r>
                <a:rPr lang="en-US" sz="2500" dirty="0">
                  <a:latin typeface="Consolas" panose="020B0609020204030204" pitchFamily="49" charset="0"/>
                  <a:cs typeface="Consolas" panose="020B0609020204030204" pitchFamily="49" charset="0"/>
                </a:rPr>
                <a:t>}</a:t>
              </a:r>
            </a:p>
          </p:txBody>
        </p:sp>
      </p:grpSp>
      <p:sp>
        <p:nvSpPr>
          <p:cNvPr id="13" name="Slide Number Placeholder 12">
            <a:extLst>
              <a:ext uri="{FF2B5EF4-FFF2-40B4-BE49-F238E27FC236}">
                <a16:creationId xmlns:a16="http://schemas.microsoft.com/office/drawing/2014/main" id="{4FDEF2A3-DC81-5669-4BDB-9B9D72DFD7ED}"/>
              </a:ext>
            </a:extLst>
          </p:cNvPr>
          <p:cNvSpPr>
            <a:spLocks noGrp="1"/>
          </p:cNvSpPr>
          <p:nvPr>
            <p:ph type="sldNum" sz="quarter" idx="12"/>
          </p:nvPr>
        </p:nvSpPr>
        <p:spPr/>
        <p:txBody>
          <a:bodyPr/>
          <a:lstStyle/>
          <a:p>
            <a:fld id="{8908FB5B-1F60-994B-8E33-8E782B4CF041}" type="slidenum">
              <a:rPr lang="en-US" smtClean="0"/>
              <a:t>45</a:t>
            </a:fld>
            <a:endParaRPr lang="en-US"/>
          </a:p>
        </p:txBody>
      </p:sp>
    </p:spTree>
    <p:extLst>
      <p:ext uri="{BB962C8B-B14F-4D97-AF65-F5344CB8AC3E}">
        <p14:creationId xmlns:p14="http://schemas.microsoft.com/office/powerpoint/2010/main" val="2266587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C228F-92FB-0F09-B65F-9ABBEFF548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1391E4-9123-1B22-C746-F43E1A855F73}"/>
              </a:ext>
            </a:extLst>
          </p:cNvPr>
          <p:cNvSpPr>
            <a:spLocks noGrp="1"/>
          </p:cNvSpPr>
          <p:nvPr>
            <p:ph type="title"/>
          </p:nvPr>
        </p:nvSpPr>
        <p:spPr>
          <a:xfrm>
            <a:off x="838200" y="365125"/>
            <a:ext cx="11052926" cy="1325563"/>
          </a:xfrm>
        </p:spPr>
        <p:txBody>
          <a:bodyPr/>
          <a:lstStyle/>
          <a:p>
            <a:r>
              <a:rPr lang="en-US" dirty="0"/>
              <a:t>Jumps are implemented by updating the </a:t>
            </a:r>
            <a:br>
              <a:rPr lang="en-US" dirty="0"/>
            </a:br>
            <a:r>
              <a:rPr lang="en-US" dirty="0"/>
              <a:t>pointer to the next instruction (</a:t>
            </a:r>
            <a:r>
              <a:rPr lang="en-US" dirty="0">
                <a:latin typeface="Consolas" panose="020B0609020204030204" pitchFamily="49" charset="0"/>
                <a:cs typeface="Consolas" panose="020B0609020204030204" pitchFamily="49" charset="0"/>
              </a:rPr>
              <a:t>%rip</a:t>
            </a:r>
            <a:r>
              <a:rPr lang="en-US" dirty="0"/>
              <a:t>)</a:t>
            </a:r>
          </a:p>
        </p:txBody>
      </p:sp>
      <p:grpSp>
        <p:nvGrpSpPr>
          <p:cNvPr id="7" name="Group 6">
            <a:extLst>
              <a:ext uri="{FF2B5EF4-FFF2-40B4-BE49-F238E27FC236}">
                <a16:creationId xmlns:a16="http://schemas.microsoft.com/office/drawing/2014/main" id="{436A9767-7FE6-F17E-1BA1-A85C8C1FE941}"/>
              </a:ext>
            </a:extLst>
          </p:cNvPr>
          <p:cNvGrpSpPr/>
          <p:nvPr/>
        </p:nvGrpSpPr>
        <p:grpSpPr>
          <a:xfrm>
            <a:off x="838200" y="1900776"/>
            <a:ext cx="4138914" cy="3693321"/>
            <a:chOff x="838200" y="1932079"/>
            <a:chExt cx="4138914" cy="3693321"/>
          </a:xfrm>
        </p:grpSpPr>
        <p:sp>
          <p:nvSpPr>
            <p:cNvPr id="8" name="TextBox 7">
              <a:extLst>
                <a:ext uri="{FF2B5EF4-FFF2-40B4-BE49-F238E27FC236}">
                  <a16:creationId xmlns:a16="http://schemas.microsoft.com/office/drawing/2014/main" id="{DF4531E2-920D-BFFE-C124-797F4B549EAF}"/>
                </a:ext>
              </a:extLst>
            </p:cNvPr>
            <p:cNvSpPr txBox="1"/>
            <p:nvPr/>
          </p:nvSpPr>
          <p:spPr>
            <a:xfrm>
              <a:off x="838200" y="1932081"/>
              <a:ext cx="537327" cy="3693319"/>
            </a:xfrm>
            <a:prstGeom prst="rect">
              <a:avLst/>
            </a:prstGeom>
            <a:solidFill>
              <a:schemeClr val="bg1">
                <a:lumMod val="95000"/>
              </a:schemeClr>
            </a:solidFill>
            <a:ln w="19050">
              <a:solidFill>
                <a:schemeClr val="tx1"/>
              </a:solidFill>
            </a:ln>
          </p:spPr>
          <p:txBody>
            <a:bodyPr wrap="square"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a:p>
              <a:pPr algn="r"/>
              <a:r>
                <a:rPr lang="en-US" dirty="0">
                  <a:latin typeface="Consolas" panose="020B0609020204030204" pitchFamily="49" charset="0"/>
                  <a:cs typeface="Consolas" panose="020B0609020204030204" pitchFamily="49" charset="0"/>
                </a:rPr>
                <a:t>9</a:t>
              </a:r>
            </a:p>
            <a:p>
              <a:pPr algn="r"/>
              <a:r>
                <a:rPr lang="en-US" dirty="0">
                  <a:latin typeface="Consolas" panose="020B0609020204030204" pitchFamily="49" charset="0"/>
                  <a:cs typeface="Consolas" panose="020B0609020204030204" pitchFamily="49" charset="0"/>
                </a:rPr>
                <a:t>10111213</a:t>
              </a:r>
            </a:p>
          </p:txBody>
        </p:sp>
        <p:sp>
          <p:nvSpPr>
            <p:cNvPr id="9" name="TextBox 8">
              <a:extLst>
                <a:ext uri="{FF2B5EF4-FFF2-40B4-BE49-F238E27FC236}">
                  <a16:creationId xmlns:a16="http://schemas.microsoft.com/office/drawing/2014/main" id="{1397AABD-D29E-2164-2CCD-F37DAC4058D0}"/>
                </a:ext>
              </a:extLst>
            </p:cNvPr>
            <p:cNvSpPr txBox="1"/>
            <p:nvPr/>
          </p:nvSpPr>
          <p:spPr>
            <a:xfrm>
              <a:off x="1375526" y="1932079"/>
              <a:ext cx="3601588" cy="3693319"/>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dirty="0">
                  <a:latin typeface="Consolas" panose="020B0609020204030204" pitchFamily="49" charset="0"/>
                  <a:cs typeface="Consolas" panose="020B0609020204030204" pitchFamily="49" charset="0"/>
                </a:rPr>
                <a:t>long </a:t>
              </a:r>
              <a:r>
                <a:rPr lang="en-US" dirty="0" err="1">
                  <a:latin typeface="Consolas" panose="020B0609020204030204" pitchFamily="49" charset="0"/>
                  <a:cs typeface="Consolas" panose="020B0609020204030204" pitchFamily="49" charset="0"/>
                </a:rPr>
                <a:t>absdiff_j</a:t>
              </a: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(long x, long y)</a:t>
              </a:r>
            </a:p>
            <a:p>
              <a:pPr marL="0" indent="0">
                <a:buNone/>
              </a:pP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long result;</a:t>
              </a:r>
            </a:p>
            <a:p>
              <a:pPr marL="0" indent="0">
                <a:buNone/>
              </a:pPr>
              <a:r>
                <a:rPr lang="en-US" dirty="0">
                  <a:latin typeface="Consolas" panose="020B0609020204030204" pitchFamily="49" charset="0"/>
                  <a:cs typeface="Consolas" panose="020B0609020204030204" pitchFamily="49" charset="0"/>
                </a:rPr>
                <a:t>    int </a:t>
              </a:r>
              <a:r>
                <a:rPr lang="en-US" dirty="0" err="1">
                  <a:latin typeface="Consolas" panose="020B0609020204030204" pitchFamily="49" charset="0"/>
                  <a:cs typeface="Consolas" panose="020B0609020204030204" pitchFamily="49" charset="0"/>
                </a:rPr>
                <a:t>ntest</a:t>
              </a:r>
              <a:r>
                <a:rPr lang="en-US" dirty="0">
                  <a:latin typeface="Consolas" panose="020B0609020204030204" pitchFamily="49" charset="0"/>
                  <a:cs typeface="Consolas" panose="020B0609020204030204" pitchFamily="49" charset="0"/>
                </a:rPr>
                <a:t> = x &lt;= y;</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if (</a:t>
              </a:r>
              <a:r>
                <a:rPr lang="en-US" dirty="0" err="1">
                  <a:latin typeface="Consolas" panose="020B0609020204030204" pitchFamily="49" charset="0"/>
                  <a:cs typeface="Consolas" panose="020B0609020204030204" pitchFamily="49" charset="0"/>
                </a:rPr>
                <a:t>ntest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goto</a:t>
              </a:r>
              <a:r>
                <a:rPr lang="en-US" dirty="0">
                  <a:latin typeface="Consolas" panose="020B0609020204030204" pitchFamily="49" charset="0"/>
                  <a:cs typeface="Consolas" panose="020B0609020204030204" pitchFamily="49" charset="0"/>
                </a:rPr>
                <a:t> Else;</a:t>
              </a:r>
            </a:p>
            <a:p>
              <a:pPr marL="0" indent="0">
                <a:buNone/>
              </a:pPr>
              <a:r>
                <a:rPr lang="en-US" dirty="0">
                  <a:latin typeface="Consolas" panose="020B0609020204030204" pitchFamily="49" charset="0"/>
                  <a:cs typeface="Consolas" panose="020B0609020204030204" pitchFamily="49" charset="0"/>
                </a:rPr>
                <a:t>    </a:t>
              </a:r>
              <a:r>
                <a:rPr lang="en-US" b="1" dirty="0">
                  <a:solidFill>
                    <a:schemeClr val="tx2">
                      <a:lumMod val="75000"/>
                      <a:lumOff val="25000"/>
                    </a:schemeClr>
                  </a:solidFill>
                  <a:latin typeface="Consolas" panose="020B0609020204030204" pitchFamily="49" charset="0"/>
                  <a:cs typeface="Consolas" panose="020B0609020204030204" pitchFamily="49" charset="0"/>
                </a:rPr>
                <a:t>result = x-y;</a:t>
              </a:r>
            </a:p>
            <a:p>
              <a:pPr marL="0" indent="0">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goto</a:t>
              </a:r>
              <a:r>
                <a:rPr lang="en-US" dirty="0">
                  <a:latin typeface="Consolas" panose="020B0609020204030204" pitchFamily="49" charset="0"/>
                  <a:cs typeface="Consolas" panose="020B0609020204030204" pitchFamily="49" charset="0"/>
                </a:rPr>
                <a:t> Done;</a:t>
              </a:r>
            </a:p>
            <a:p>
              <a:pPr marL="0" indent="0">
                <a:buNone/>
              </a:pPr>
              <a:r>
                <a:rPr lang="en-US" dirty="0">
                  <a:latin typeface="Consolas" panose="020B0609020204030204" pitchFamily="49" charset="0"/>
                  <a:cs typeface="Consolas" panose="020B0609020204030204" pitchFamily="49" charset="0"/>
                </a:rPr>
                <a:t>Else:</a:t>
              </a:r>
            </a:p>
            <a:p>
              <a:pPr marL="0" indent="0">
                <a:buNone/>
              </a:pPr>
              <a:r>
                <a:rPr lang="en-US" b="1" dirty="0">
                  <a:solidFill>
                    <a:srgbClr val="7030A0"/>
                  </a:solidFill>
                  <a:latin typeface="Consolas" panose="020B0609020204030204" pitchFamily="49" charset="0"/>
                  <a:cs typeface="Consolas" panose="020B0609020204030204" pitchFamily="49" charset="0"/>
                </a:rPr>
                <a:t>	 result = y-x;</a:t>
              </a:r>
            </a:p>
            <a:p>
              <a:pPr marL="0" indent="0">
                <a:buNone/>
              </a:pPr>
              <a:r>
                <a:rPr lang="en-US" dirty="0">
                  <a:latin typeface="Consolas" panose="020B0609020204030204" pitchFamily="49" charset="0"/>
                  <a:cs typeface="Consolas" panose="020B0609020204030204" pitchFamily="49" charset="0"/>
                </a:rPr>
                <a:t>Done:    </a:t>
              </a:r>
            </a:p>
            <a:p>
              <a:pPr marL="0" indent="0">
                <a:buNone/>
              </a:pPr>
              <a:r>
                <a:rPr lang="en-US" dirty="0">
                  <a:latin typeface="Consolas" panose="020B0609020204030204" pitchFamily="49" charset="0"/>
                  <a:cs typeface="Consolas" panose="020B0609020204030204" pitchFamily="49" charset="0"/>
                </a:rPr>
                <a:t>	 return result;</a:t>
              </a:r>
            </a:p>
            <a:p>
              <a:pPr marL="0" indent="0">
                <a:buNone/>
              </a:pPr>
              <a:r>
                <a:rPr lang="en-US" dirty="0">
                  <a:latin typeface="Consolas" panose="020B0609020204030204" pitchFamily="49" charset="0"/>
                  <a:cs typeface="Consolas" panose="020B0609020204030204" pitchFamily="49" charset="0"/>
                </a:rPr>
                <a:t>}</a:t>
              </a:r>
            </a:p>
          </p:txBody>
        </p:sp>
      </p:grpSp>
      <p:sp>
        <p:nvSpPr>
          <p:cNvPr id="14" name="Slide Number Placeholder 13">
            <a:extLst>
              <a:ext uri="{FF2B5EF4-FFF2-40B4-BE49-F238E27FC236}">
                <a16:creationId xmlns:a16="http://schemas.microsoft.com/office/drawing/2014/main" id="{7CDACA80-6BAF-4E31-1EFE-CFB221E9A12B}"/>
              </a:ext>
            </a:extLst>
          </p:cNvPr>
          <p:cNvSpPr>
            <a:spLocks noGrp="1"/>
          </p:cNvSpPr>
          <p:nvPr>
            <p:ph type="sldNum" sz="quarter" idx="12"/>
          </p:nvPr>
        </p:nvSpPr>
        <p:spPr/>
        <p:txBody>
          <a:bodyPr/>
          <a:lstStyle/>
          <a:p>
            <a:fld id="{8908FB5B-1F60-994B-8E33-8E782B4CF041}" type="slidenum">
              <a:rPr lang="en-US" smtClean="0"/>
              <a:t>46</a:t>
            </a:fld>
            <a:endParaRPr lang="en-US"/>
          </a:p>
        </p:txBody>
      </p:sp>
      <p:graphicFrame>
        <p:nvGraphicFramePr>
          <p:cNvPr id="17" name="Content Placeholder 12">
            <a:extLst>
              <a:ext uri="{FF2B5EF4-FFF2-40B4-BE49-F238E27FC236}">
                <a16:creationId xmlns:a16="http://schemas.microsoft.com/office/drawing/2014/main" id="{D03BF61E-7154-8890-9B20-2FAF2DD7F9C3}"/>
              </a:ext>
            </a:extLst>
          </p:cNvPr>
          <p:cNvGraphicFramePr>
            <a:graphicFrameLocks/>
          </p:cNvGraphicFramePr>
          <p:nvPr>
            <p:extLst>
              <p:ext uri="{D42A27DB-BD31-4B8C-83A1-F6EECF244321}">
                <p14:modId xmlns:p14="http://schemas.microsoft.com/office/powerpoint/2010/main" val="1995873449"/>
              </p:ext>
            </p:extLst>
          </p:nvPr>
        </p:nvGraphicFramePr>
        <p:xfrm>
          <a:off x="9433858" y="4496903"/>
          <a:ext cx="2457268" cy="1584960"/>
        </p:xfrm>
        <a:graphic>
          <a:graphicData uri="http://schemas.openxmlformats.org/drawingml/2006/table">
            <a:tbl>
              <a:tblPr firstRow="1" bandRow="1">
                <a:tableStyleId>{5940675A-B579-460E-94D1-54222C63F5DA}</a:tableStyleId>
              </a:tblPr>
              <a:tblGrid>
                <a:gridCol w="1376516">
                  <a:extLst>
                    <a:ext uri="{9D8B030D-6E8A-4147-A177-3AD203B41FA5}">
                      <a16:colId xmlns:a16="http://schemas.microsoft.com/office/drawing/2014/main" val="1594560985"/>
                    </a:ext>
                  </a:extLst>
                </a:gridCol>
                <a:gridCol w="1080752">
                  <a:extLst>
                    <a:ext uri="{9D8B030D-6E8A-4147-A177-3AD203B41FA5}">
                      <a16:colId xmlns:a16="http://schemas.microsoft.com/office/drawing/2014/main" val="865408301"/>
                    </a:ext>
                  </a:extLst>
                </a:gridCol>
              </a:tblGrid>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a:t>
                      </a:r>
                    </a:p>
                  </a:txBody>
                  <a:tcPr/>
                </a:tc>
                <a:extLst>
                  <a:ext uri="{0D108BD9-81ED-4DB2-BD59-A6C34878D82A}">
                    <a16:rowId xmlns:a16="http://schemas.microsoft.com/office/drawing/2014/main" val="2672200733"/>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rsi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y</a:t>
                      </a:r>
                    </a:p>
                  </a:txBody>
                  <a:tcPr/>
                </a:tc>
                <a:extLst>
                  <a:ext uri="{0D108BD9-81ED-4DB2-BD59-A6C34878D82A}">
                    <a16:rowId xmlns:a16="http://schemas.microsoft.com/office/drawing/2014/main" val="570236436"/>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rax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result</a:t>
                      </a:r>
                    </a:p>
                  </a:txBody>
                  <a:tcPr/>
                </a:tc>
                <a:extLst>
                  <a:ext uri="{0D108BD9-81ED-4DB2-BD59-A6C34878D82A}">
                    <a16:rowId xmlns:a16="http://schemas.microsoft.com/office/drawing/2014/main" val="1085879574"/>
                  </a:ext>
                </a:extLst>
              </a:tr>
              <a:tr h="256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onsolas" panose="020B0609020204030204" pitchFamily="49" charset="0"/>
                          <a:cs typeface="Consolas" panose="020B0609020204030204" pitchFamily="49" charset="0"/>
                        </a:rPr>
                        <a:t>%rip</a:t>
                      </a:r>
                    </a:p>
                  </a:txBody>
                  <a:tcPr/>
                </a:tc>
                <a:tc>
                  <a:txBody>
                    <a:bodyPr/>
                    <a:lstStyle/>
                    <a:p>
                      <a:r>
                        <a:rPr lang="en-US" sz="2000" b="1" dirty="0">
                          <a:solidFill>
                            <a:srgbClr val="C41230"/>
                          </a:solidFill>
                          <a:effectLst/>
                          <a:latin typeface="Consolas" panose="020B0609020204030204" pitchFamily="49" charset="0"/>
                          <a:cs typeface="Consolas" panose="020B0609020204030204" pitchFamily="49" charset="0"/>
                        </a:rPr>
                        <a:t>0x112d</a:t>
                      </a:r>
                      <a:endParaRPr lang="en-US" sz="2000" b="1" dirty="0">
                        <a:solidFill>
                          <a:srgbClr val="C41230"/>
                        </a:solidFill>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3905888776"/>
                  </a:ext>
                </a:extLst>
              </a:tr>
            </a:tbl>
          </a:graphicData>
        </a:graphic>
      </p:graphicFrame>
      <p:grpSp>
        <p:nvGrpSpPr>
          <p:cNvPr id="18" name="Group 17">
            <a:extLst>
              <a:ext uri="{FF2B5EF4-FFF2-40B4-BE49-F238E27FC236}">
                <a16:creationId xmlns:a16="http://schemas.microsoft.com/office/drawing/2014/main" id="{0926CADD-BF40-9012-9D52-17F54A1D2DB4}"/>
              </a:ext>
            </a:extLst>
          </p:cNvPr>
          <p:cNvGrpSpPr/>
          <p:nvPr/>
        </p:nvGrpSpPr>
        <p:grpSpPr>
          <a:xfrm>
            <a:off x="5128456" y="1906789"/>
            <a:ext cx="6762670" cy="2315628"/>
            <a:chOff x="-500583" y="1785879"/>
            <a:chExt cx="6762670" cy="2315628"/>
          </a:xfrm>
        </p:grpSpPr>
        <p:sp>
          <p:nvSpPr>
            <p:cNvPr id="19" name="TextBox 18">
              <a:extLst>
                <a:ext uri="{FF2B5EF4-FFF2-40B4-BE49-F238E27FC236}">
                  <a16:creationId xmlns:a16="http://schemas.microsoft.com/office/drawing/2014/main" id="{38DD6013-8A1F-3794-EC6F-02128754C1C5}"/>
                </a:ext>
              </a:extLst>
            </p:cNvPr>
            <p:cNvSpPr txBox="1"/>
            <p:nvPr/>
          </p:nvSpPr>
          <p:spPr>
            <a:xfrm>
              <a:off x="-500583" y="1785879"/>
              <a:ext cx="537327" cy="2308324"/>
            </a:xfrm>
            <a:prstGeom prst="rect">
              <a:avLst/>
            </a:prstGeom>
            <a:solidFill>
              <a:schemeClr val="bg1">
                <a:lumMod val="95000"/>
              </a:schemeClr>
            </a:solidFill>
            <a:ln w="19050">
              <a:solidFill>
                <a:schemeClr val="tx1"/>
              </a:solidFill>
            </a:ln>
          </p:spPr>
          <p:txBody>
            <a:bodyPr wrap="square" lIns="182880"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p:txBody>
        </p:sp>
        <p:sp>
          <p:nvSpPr>
            <p:cNvPr id="20" name="TextBox 19">
              <a:extLst>
                <a:ext uri="{FF2B5EF4-FFF2-40B4-BE49-F238E27FC236}">
                  <a16:creationId xmlns:a16="http://schemas.microsoft.com/office/drawing/2014/main" id="{71F328E9-2824-D9E0-83DB-C1E07B1CE551}"/>
                </a:ext>
              </a:extLst>
            </p:cNvPr>
            <p:cNvSpPr txBox="1"/>
            <p:nvPr/>
          </p:nvSpPr>
          <p:spPr>
            <a:xfrm>
              <a:off x="36744" y="1793183"/>
              <a:ext cx="6225343" cy="2308324"/>
            </a:xfrm>
            <a:prstGeom prst="rect">
              <a:avLst/>
            </a:prstGeom>
            <a:solidFill>
              <a:schemeClr val="bg1"/>
            </a:solidFill>
            <a:ln w="19050">
              <a:solidFill>
                <a:schemeClr val="tx1"/>
              </a:solidFill>
            </a:ln>
          </p:spPr>
          <p:txBody>
            <a:bodyPr wrap="square" lIns="182880" rIns="182880" rtlCol="0">
              <a:spAutoFit/>
            </a:bodyPr>
            <a:lstStyle/>
            <a:p>
              <a:r>
                <a:rPr lang="en-US" b="1" dirty="0">
                  <a:solidFill>
                    <a:srgbClr val="C41230"/>
                  </a:solidFill>
                  <a:effectLst/>
                  <a:latin typeface="Consolas" panose="020B0609020204030204" pitchFamily="49" charset="0"/>
                  <a:cs typeface="Consolas" panose="020B0609020204030204" pitchFamily="49" charset="0"/>
                </a:rPr>
                <a:t>0x112d &lt;+4&gt;:     </a:t>
              </a:r>
              <a:r>
                <a:rPr lang="en-US" dirty="0" err="1">
                  <a:effectLst/>
                  <a:latin typeface="Consolas" panose="020B0609020204030204" pitchFamily="49" charset="0"/>
                  <a:cs typeface="Consolas" panose="020B0609020204030204" pitchFamily="49" charset="0"/>
                </a:rPr>
                <a:t>cmp</a:t>
              </a:r>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rsi</a:t>
              </a:r>
              <a:r>
                <a:rPr lang="en-US" dirty="0">
                  <a:effectLst/>
                  <a:latin typeface="Consolas" panose="020B0609020204030204" pitchFamily="49" charset="0"/>
                  <a:cs typeface="Consolas" panose="020B0609020204030204" pitchFamily="49" charset="0"/>
                </a:rPr>
                <a:t>,%</a:t>
              </a:r>
              <a:r>
                <a:rPr lang="en-US" dirty="0" err="1">
                  <a:effectLst/>
                  <a:latin typeface="Consolas" panose="020B0609020204030204" pitchFamily="49" charset="0"/>
                  <a:cs typeface="Consolas" panose="020B0609020204030204" pitchFamily="49" charset="0"/>
                </a:rPr>
                <a:t>rdi</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0x1130 &lt;+7&gt;:     </a:t>
              </a:r>
              <a:r>
                <a:rPr lang="en-US" dirty="0" err="1">
                  <a:effectLst/>
                  <a:latin typeface="Consolas" panose="020B0609020204030204" pitchFamily="49" charset="0"/>
                  <a:cs typeface="Consolas" panose="020B0609020204030204" pitchFamily="49" charset="0"/>
                </a:rPr>
                <a:t>jle</a:t>
              </a:r>
              <a:r>
                <a:rPr lang="en-US" dirty="0">
                  <a:effectLst/>
                  <a:latin typeface="Consolas" panose="020B0609020204030204" pitchFamily="49" charset="0"/>
                  <a:cs typeface="Consolas" panose="020B0609020204030204" pitchFamily="49" charset="0"/>
                </a:rPr>
                <a:t>    0x1139 &lt;absdiff+16&gt;</a:t>
              </a:r>
            </a:p>
            <a:p>
              <a:r>
                <a:rPr lang="en-US" dirty="0">
                  <a:effectLst/>
                  <a:latin typeface="Consolas" panose="020B0609020204030204" pitchFamily="49" charset="0"/>
                  <a:cs typeface="Consolas" panose="020B0609020204030204" pitchFamily="49" charset="0"/>
                </a:rPr>
                <a:t>0x1132 &lt;+9&gt;:     mov    %</a:t>
              </a:r>
              <a:r>
                <a:rPr lang="en-US" dirty="0" err="1">
                  <a:effectLst/>
                  <a:latin typeface="Consolas" panose="020B0609020204030204" pitchFamily="49" charset="0"/>
                  <a:cs typeface="Consolas" panose="020B0609020204030204" pitchFamily="49" charset="0"/>
                </a:rPr>
                <a:t>rdi</a:t>
              </a:r>
              <a:r>
                <a:rPr lang="en-US" dirty="0">
                  <a:effectLst/>
                  <a:latin typeface="Consolas" panose="020B0609020204030204" pitchFamily="49" charset="0"/>
                  <a:cs typeface="Consolas" panose="020B0609020204030204" pitchFamily="49" charset="0"/>
                </a:rPr>
                <a:t>,%</a:t>
              </a:r>
              <a:r>
                <a:rPr lang="en-US" dirty="0" err="1">
                  <a:effectLst/>
                  <a:latin typeface="Consolas" panose="020B0609020204030204" pitchFamily="49" charset="0"/>
                  <a:cs typeface="Consolas" panose="020B0609020204030204" pitchFamily="49" charset="0"/>
                </a:rPr>
                <a:t>rax</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0x1135 &lt;+12&gt;:    sub    %</a:t>
              </a:r>
              <a:r>
                <a:rPr lang="en-US" dirty="0" err="1">
                  <a:effectLst/>
                  <a:latin typeface="Consolas" panose="020B0609020204030204" pitchFamily="49" charset="0"/>
                  <a:cs typeface="Consolas" panose="020B0609020204030204" pitchFamily="49" charset="0"/>
                </a:rPr>
                <a:t>rsi</a:t>
              </a:r>
              <a:r>
                <a:rPr lang="en-US" dirty="0">
                  <a:effectLst/>
                  <a:latin typeface="Consolas" panose="020B0609020204030204" pitchFamily="49" charset="0"/>
                  <a:cs typeface="Consolas" panose="020B0609020204030204" pitchFamily="49" charset="0"/>
                </a:rPr>
                <a:t>,%</a:t>
              </a:r>
              <a:r>
                <a:rPr lang="en-US" dirty="0" err="1">
                  <a:effectLst/>
                  <a:latin typeface="Consolas" panose="020B0609020204030204" pitchFamily="49" charset="0"/>
                  <a:cs typeface="Consolas" panose="020B0609020204030204" pitchFamily="49" charset="0"/>
                </a:rPr>
                <a:t>rax</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0x1138 &lt;+15&gt;:    ret    </a:t>
              </a:r>
            </a:p>
            <a:p>
              <a:r>
                <a:rPr lang="en-US" dirty="0">
                  <a:effectLst/>
                  <a:latin typeface="Consolas" panose="020B0609020204030204" pitchFamily="49" charset="0"/>
                  <a:cs typeface="Consolas" panose="020B0609020204030204" pitchFamily="49" charset="0"/>
                </a:rPr>
                <a:t>0x1139 &lt;+16&gt;:    mov    %</a:t>
              </a:r>
              <a:r>
                <a:rPr lang="en-US" dirty="0" err="1">
                  <a:effectLst/>
                  <a:latin typeface="Consolas" panose="020B0609020204030204" pitchFamily="49" charset="0"/>
                  <a:cs typeface="Consolas" panose="020B0609020204030204" pitchFamily="49" charset="0"/>
                </a:rPr>
                <a:t>rsi</a:t>
              </a:r>
              <a:r>
                <a:rPr lang="en-US" dirty="0">
                  <a:effectLst/>
                  <a:latin typeface="Consolas" panose="020B0609020204030204" pitchFamily="49" charset="0"/>
                  <a:cs typeface="Consolas" panose="020B0609020204030204" pitchFamily="49" charset="0"/>
                </a:rPr>
                <a:t>,%</a:t>
              </a:r>
              <a:r>
                <a:rPr lang="en-US" dirty="0" err="1">
                  <a:effectLst/>
                  <a:latin typeface="Consolas" panose="020B0609020204030204" pitchFamily="49" charset="0"/>
                  <a:cs typeface="Consolas" panose="020B0609020204030204" pitchFamily="49" charset="0"/>
                </a:rPr>
                <a:t>rax</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0x113c &lt;+19&gt;:    sub    %</a:t>
              </a:r>
              <a:r>
                <a:rPr lang="en-US" dirty="0" err="1">
                  <a:effectLst/>
                  <a:latin typeface="Consolas" panose="020B0609020204030204" pitchFamily="49" charset="0"/>
                  <a:cs typeface="Consolas" panose="020B0609020204030204" pitchFamily="49" charset="0"/>
                </a:rPr>
                <a:t>rdi</a:t>
              </a:r>
              <a:r>
                <a:rPr lang="en-US" dirty="0">
                  <a:effectLst/>
                  <a:latin typeface="Consolas" panose="020B0609020204030204" pitchFamily="49" charset="0"/>
                  <a:cs typeface="Consolas" panose="020B0609020204030204" pitchFamily="49" charset="0"/>
                </a:rPr>
                <a:t>,%</a:t>
              </a:r>
              <a:r>
                <a:rPr lang="en-US" dirty="0" err="1">
                  <a:effectLst/>
                  <a:latin typeface="Consolas" panose="020B0609020204030204" pitchFamily="49" charset="0"/>
                  <a:cs typeface="Consolas" panose="020B0609020204030204" pitchFamily="49" charset="0"/>
                </a:rPr>
                <a:t>rax</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0x113f &lt;+22&gt;:    ret</a:t>
              </a:r>
            </a:p>
          </p:txBody>
        </p:sp>
      </p:grpSp>
      <p:sp>
        <p:nvSpPr>
          <p:cNvPr id="23" name="TextBox 22">
            <a:extLst>
              <a:ext uri="{FF2B5EF4-FFF2-40B4-BE49-F238E27FC236}">
                <a16:creationId xmlns:a16="http://schemas.microsoft.com/office/drawing/2014/main" id="{6259B160-9A20-DDE5-51E0-DA6C43EB7495}"/>
              </a:ext>
            </a:extLst>
          </p:cNvPr>
          <p:cNvSpPr txBox="1"/>
          <p:nvPr/>
        </p:nvSpPr>
        <p:spPr>
          <a:xfrm>
            <a:off x="5397119" y="4766163"/>
            <a:ext cx="3764300" cy="523220"/>
          </a:xfrm>
          <a:prstGeom prst="rect">
            <a:avLst/>
          </a:prstGeom>
          <a:noFill/>
        </p:spPr>
        <p:txBody>
          <a:bodyPr wrap="none" rtlCol="0">
            <a:spAutoFit/>
          </a:bodyPr>
          <a:lstStyle/>
          <a:p>
            <a:r>
              <a:rPr lang="en-US" sz="2800" dirty="0"/>
              <a:t>Before executing line 1:</a:t>
            </a:r>
          </a:p>
        </p:txBody>
      </p:sp>
    </p:spTree>
    <p:extLst>
      <p:ext uri="{BB962C8B-B14F-4D97-AF65-F5344CB8AC3E}">
        <p14:creationId xmlns:p14="http://schemas.microsoft.com/office/powerpoint/2010/main" val="4242089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27171-B9E0-4093-FA7B-8C35B65275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0B97-38FF-FC63-E578-9041419FD5B3}"/>
              </a:ext>
            </a:extLst>
          </p:cNvPr>
          <p:cNvSpPr>
            <a:spLocks noGrp="1"/>
          </p:cNvSpPr>
          <p:nvPr>
            <p:ph type="title"/>
          </p:nvPr>
        </p:nvSpPr>
        <p:spPr>
          <a:xfrm>
            <a:off x="838200" y="365125"/>
            <a:ext cx="11052926" cy="1325563"/>
          </a:xfrm>
        </p:spPr>
        <p:txBody>
          <a:bodyPr/>
          <a:lstStyle/>
          <a:p>
            <a:r>
              <a:rPr lang="en-US" dirty="0"/>
              <a:t>Jumps are implemented by updating the </a:t>
            </a:r>
            <a:br>
              <a:rPr lang="en-US" dirty="0"/>
            </a:br>
            <a:r>
              <a:rPr lang="en-US" dirty="0"/>
              <a:t>pointer to the next instruction (</a:t>
            </a:r>
            <a:r>
              <a:rPr lang="en-US" dirty="0">
                <a:latin typeface="Consolas" panose="020B0609020204030204" pitchFamily="49" charset="0"/>
                <a:cs typeface="Consolas" panose="020B0609020204030204" pitchFamily="49" charset="0"/>
              </a:rPr>
              <a:t>%rip</a:t>
            </a:r>
            <a:r>
              <a:rPr lang="en-US" dirty="0"/>
              <a:t>)</a:t>
            </a:r>
          </a:p>
        </p:txBody>
      </p:sp>
      <p:graphicFrame>
        <p:nvGraphicFramePr>
          <p:cNvPr id="13" name="Content Placeholder 12">
            <a:extLst>
              <a:ext uri="{FF2B5EF4-FFF2-40B4-BE49-F238E27FC236}">
                <a16:creationId xmlns:a16="http://schemas.microsoft.com/office/drawing/2014/main" id="{46C1EE94-C0CC-80D4-2325-FDBB36B01F48}"/>
              </a:ext>
            </a:extLst>
          </p:cNvPr>
          <p:cNvGraphicFramePr>
            <a:graphicFrameLocks noGrp="1"/>
          </p:cNvGraphicFramePr>
          <p:nvPr>
            <p:ph idx="1"/>
            <p:extLst>
              <p:ext uri="{D42A27DB-BD31-4B8C-83A1-F6EECF244321}">
                <p14:modId xmlns:p14="http://schemas.microsoft.com/office/powerpoint/2010/main" val="3030965666"/>
              </p:ext>
            </p:extLst>
          </p:nvPr>
        </p:nvGraphicFramePr>
        <p:xfrm>
          <a:off x="9433858" y="4445822"/>
          <a:ext cx="2457268" cy="1584960"/>
        </p:xfrm>
        <a:graphic>
          <a:graphicData uri="http://schemas.openxmlformats.org/drawingml/2006/table">
            <a:tbl>
              <a:tblPr firstRow="1" bandRow="1">
                <a:tableStyleId>{5940675A-B579-460E-94D1-54222C63F5DA}</a:tableStyleId>
              </a:tblPr>
              <a:tblGrid>
                <a:gridCol w="1376516">
                  <a:extLst>
                    <a:ext uri="{9D8B030D-6E8A-4147-A177-3AD203B41FA5}">
                      <a16:colId xmlns:a16="http://schemas.microsoft.com/office/drawing/2014/main" val="1594560985"/>
                    </a:ext>
                  </a:extLst>
                </a:gridCol>
                <a:gridCol w="1080752">
                  <a:extLst>
                    <a:ext uri="{9D8B030D-6E8A-4147-A177-3AD203B41FA5}">
                      <a16:colId xmlns:a16="http://schemas.microsoft.com/office/drawing/2014/main" val="865408301"/>
                    </a:ext>
                  </a:extLst>
                </a:gridCol>
              </a:tblGrid>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a:t>
                      </a:r>
                    </a:p>
                  </a:txBody>
                  <a:tcPr/>
                </a:tc>
                <a:extLst>
                  <a:ext uri="{0D108BD9-81ED-4DB2-BD59-A6C34878D82A}">
                    <a16:rowId xmlns:a16="http://schemas.microsoft.com/office/drawing/2014/main" val="2672200733"/>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rsi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y</a:t>
                      </a:r>
                    </a:p>
                  </a:txBody>
                  <a:tcPr/>
                </a:tc>
                <a:extLst>
                  <a:ext uri="{0D108BD9-81ED-4DB2-BD59-A6C34878D82A}">
                    <a16:rowId xmlns:a16="http://schemas.microsoft.com/office/drawing/2014/main" val="570236436"/>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rax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result</a:t>
                      </a:r>
                    </a:p>
                  </a:txBody>
                  <a:tcPr/>
                </a:tc>
                <a:extLst>
                  <a:ext uri="{0D108BD9-81ED-4DB2-BD59-A6C34878D82A}">
                    <a16:rowId xmlns:a16="http://schemas.microsoft.com/office/drawing/2014/main" val="10858795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onsolas" panose="020B0609020204030204" pitchFamily="49" charset="0"/>
                          <a:cs typeface="Consolas" panose="020B0609020204030204" pitchFamily="49" charset="0"/>
                        </a:rPr>
                        <a:t>%rip</a:t>
                      </a:r>
                    </a:p>
                  </a:txBody>
                  <a:tcPr/>
                </a:tc>
                <a:tc>
                  <a:txBody>
                    <a:bodyPr/>
                    <a:lstStyle/>
                    <a:p>
                      <a:r>
                        <a:rPr lang="en-US" sz="2000" b="1" dirty="0">
                          <a:solidFill>
                            <a:srgbClr val="C41230"/>
                          </a:solidFill>
                          <a:latin typeface="Consolas" panose="020B0609020204030204" pitchFamily="49" charset="0"/>
                          <a:cs typeface="Consolas" panose="020B0609020204030204" pitchFamily="49" charset="0"/>
                        </a:rPr>
                        <a:t>0x1130</a:t>
                      </a:r>
                    </a:p>
                  </a:txBody>
                  <a:tcPr/>
                </a:tc>
                <a:extLst>
                  <a:ext uri="{0D108BD9-81ED-4DB2-BD59-A6C34878D82A}">
                    <a16:rowId xmlns:a16="http://schemas.microsoft.com/office/drawing/2014/main" val="3905888776"/>
                  </a:ext>
                </a:extLst>
              </a:tr>
            </a:tbl>
          </a:graphicData>
        </a:graphic>
      </p:graphicFrame>
      <p:grpSp>
        <p:nvGrpSpPr>
          <p:cNvPr id="10" name="Group 9">
            <a:extLst>
              <a:ext uri="{FF2B5EF4-FFF2-40B4-BE49-F238E27FC236}">
                <a16:creationId xmlns:a16="http://schemas.microsoft.com/office/drawing/2014/main" id="{3D761041-7B00-B615-2C0C-CB760C42B158}"/>
              </a:ext>
            </a:extLst>
          </p:cNvPr>
          <p:cNvGrpSpPr/>
          <p:nvPr/>
        </p:nvGrpSpPr>
        <p:grpSpPr>
          <a:xfrm>
            <a:off x="5128456" y="1906789"/>
            <a:ext cx="6762670" cy="2315628"/>
            <a:chOff x="-500583" y="1785879"/>
            <a:chExt cx="6762670" cy="2315628"/>
          </a:xfrm>
        </p:grpSpPr>
        <p:sp>
          <p:nvSpPr>
            <p:cNvPr id="11" name="TextBox 10">
              <a:extLst>
                <a:ext uri="{FF2B5EF4-FFF2-40B4-BE49-F238E27FC236}">
                  <a16:creationId xmlns:a16="http://schemas.microsoft.com/office/drawing/2014/main" id="{98F8DD75-B195-7647-A66F-ADDDDABAD5AA}"/>
                </a:ext>
              </a:extLst>
            </p:cNvPr>
            <p:cNvSpPr txBox="1"/>
            <p:nvPr/>
          </p:nvSpPr>
          <p:spPr>
            <a:xfrm>
              <a:off x="-500583" y="1785879"/>
              <a:ext cx="537327" cy="2308324"/>
            </a:xfrm>
            <a:prstGeom prst="rect">
              <a:avLst/>
            </a:prstGeom>
            <a:solidFill>
              <a:schemeClr val="bg1">
                <a:lumMod val="95000"/>
              </a:schemeClr>
            </a:solidFill>
            <a:ln w="19050">
              <a:solidFill>
                <a:schemeClr val="tx1"/>
              </a:solidFill>
            </a:ln>
          </p:spPr>
          <p:txBody>
            <a:bodyPr wrap="square" lIns="182880"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p:txBody>
        </p:sp>
        <p:sp>
          <p:nvSpPr>
            <p:cNvPr id="12" name="TextBox 11">
              <a:extLst>
                <a:ext uri="{FF2B5EF4-FFF2-40B4-BE49-F238E27FC236}">
                  <a16:creationId xmlns:a16="http://schemas.microsoft.com/office/drawing/2014/main" id="{8448C42D-60A9-3B19-1EE1-AE2538C0BB4F}"/>
                </a:ext>
              </a:extLst>
            </p:cNvPr>
            <p:cNvSpPr txBox="1"/>
            <p:nvPr/>
          </p:nvSpPr>
          <p:spPr>
            <a:xfrm>
              <a:off x="36744" y="1793183"/>
              <a:ext cx="6225343" cy="2308324"/>
            </a:xfrm>
            <a:prstGeom prst="rect">
              <a:avLst/>
            </a:prstGeom>
            <a:solidFill>
              <a:schemeClr val="bg1"/>
            </a:solidFill>
            <a:ln w="19050">
              <a:solidFill>
                <a:schemeClr val="tx1"/>
              </a:solidFill>
            </a:ln>
          </p:spPr>
          <p:txBody>
            <a:bodyPr wrap="square" lIns="182880" rIns="182880" rtlCol="0">
              <a:spAutoFit/>
            </a:bodyPr>
            <a:lstStyle/>
            <a:p>
              <a:r>
                <a:rPr lang="en-US" dirty="0">
                  <a:effectLst/>
                  <a:latin typeface="Consolas" panose="020B0609020204030204" pitchFamily="49" charset="0"/>
                  <a:cs typeface="Consolas" panose="020B0609020204030204" pitchFamily="49" charset="0"/>
                </a:rPr>
                <a:t>0x112d &lt;+4&gt;:     </a:t>
              </a:r>
              <a:r>
                <a:rPr lang="en-US" dirty="0" err="1">
                  <a:effectLst/>
                  <a:latin typeface="Consolas" panose="020B0609020204030204" pitchFamily="49" charset="0"/>
                  <a:cs typeface="Consolas" panose="020B0609020204030204" pitchFamily="49" charset="0"/>
                </a:rPr>
                <a:t>cmp</a:t>
              </a:r>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rsi</a:t>
              </a:r>
              <a:r>
                <a:rPr lang="en-US" dirty="0">
                  <a:effectLst/>
                  <a:latin typeface="Consolas" panose="020B0609020204030204" pitchFamily="49" charset="0"/>
                  <a:cs typeface="Consolas" panose="020B0609020204030204" pitchFamily="49" charset="0"/>
                </a:rPr>
                <a:t>,%</a:t>
              </a:r>
              <a:r>
                <a:rPr lang="en-US" dirty="0" err="1">
                  <a:effectLst/>
                  <a:latin typeface="Consolas" panose="020B0609020204030204" pitchFamily="49" charset="0"/>
                  <a:cs typeface="Consolas" panose="020B0609020204030204" pitchFamily="49" charset="0"/>
                </a:rPr>
                <a:t>rdi</a:t>
              </a:r>
              <a:endParaRPr lang="en-US" dirty="0">
                <a:effectLst/>
                <a:latin typeface="Consolas" panose="020B0609020204030204" pitchFamily="49" charset="0"/>
                <a:cs typeface="Consolas" panose="020B0609020204030204" pitchFamily="49" charset="0"/>
              </a:endParaRPr>
            </a:p>
            <a:p>
              <a:r>
                <a:rPr lang="en-US" b="1" dirty="0">
                  <a:solidFill>
                    <a:srgbClr val="C41230"/>
                  </a:solidFill>
                  <a:effectLst/>
                  <a:latin typeface="Consolas" panose="020B0609020204030204" pitchFamily="49" charset="0"/>
                  <a:cs typeface="Consolas" panose="020B0609020204030204" pitchFamily="49" charset="0"/>
                </a:rPr>
                <a:t>0x1130 &lt;+7&gt;:     </a:t>
              </a:r>
              <a:r>
                <a:rPr lang="en-US" dirty="0" err="1">
                  <a:effectLst/>
                  <a:latin typeface="Consolas" panose="020B0609020204030204" pitchFamily="49" charset="0"/>
                  <a:cs typeface="Consolas" panose="020B0609020204030204" pitchFamily="49" charset="0"/>
                </a:rPr>
                <a:t>jle</a:t>
              </a:r>
              <a:r>
                <a:rPr lang="en-US" dirty="0">
                  <a:effectLst/>
                  <a:latin typeface="Consolas" panose="020B0609020204030204" pitchFamily="49" charset="0"/>
                  <a:cs typeface="Consolas" panose="020B0609020204030204" pitchFamily="49" charset="0"/>
                </a:rPr>
                <a:t>    0x1139 &lt;absdiff+16&gt;</a:t>
              </a:r>
            </a:p>
            <a:p>
              <a:r>
                <a:rPr lang="en-US" dirty="0">
                  <a:effectLst/>
                  <a:latin typeface="Consolas" panose="020B0609020204030204" pitchFamily="49" charset="0"/>
                  <a:cs typeface="Consolas" panose="020B0609020204030204" pitchFamily="49" charset="0"/>
                </a:rPr>
                <a:t>0x1132 &lt;+9&gt;:     mov    %</a:t>
              </a:r>
              <a:r>
                <a:rPr lang="en-US" dirty="0" err="1">
                  <a:effectLst/>
                  <a:latin typeface="Consolas" panose="020B0609020204030204" pitchFamily="49" charset="0"/>
                  <a:cs typeface="Consolas" panose="020B0609020204030204" pitchFamily="49" charset="0"/>
                </a:rPr>
                <a:t>rdi</a:t>
              </a:r>
              <a:r>
                <a:rPr lang="en-US" dirty="0">
                  <a:effectLst/>
                  <a:latin typeface="Consolas" panose="020B0609020204030204" pitchFamily="49" charset="0"/>
                  <a:cs typeface="Consolas" panose="020B0609020204030204" pitchFamily="49" charset="0"/>
                </a:rPr>
                <a:t>,%</a:t>
              </a:r>
              <a:r>
                <a:rPr lang="en-US" dirty="0" err="1">
                  <a:effectLst/>
                  <a:latin typeface="Consolas" panose="020B0609020204030204" pitchFamily="49" charset="0"/>
                  <a:cs typeface="Consolas" panose="020B0609020204030204" pitchFamily="49" charset="0"/>
                </a:rPr>
                <a:t>rax</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0x1135 &lt;+12&gt;:    sub    %</a:t>
              </a:r>
              <a:r>
                <a:rPr lang="en-US" dirty="0" err="1">
                  <a:effectLst/>
                  <a:latin typeface="Consolas" panose="020B0609020204030204" pitchFamily="49" charset="0"/>
                  <a:cs typeface="Consolas" panose="020B0609020204030204" pitchFamily="49" charset="0"/>
                </a:rPr>
                <a:t>rsi</a:t>
              </a:r>
              <a:r>
                <a:rPr lang="en-US" dirty="0">
                  <a:effectLst/>
                  <a:latin typeface="Consolas" panose="020B0609020204030204" pitchFamily="49" charset="0"/>
                  <a:cs typeface="Consolas" panose="020B0609020204030204" pitchFamily="49" charset="0"/>
                </a:rPr>
                <a:t>,%</a:t>
              </a:r>
              <a:r>
                <a:rPr lang="en-US" dirty="0" err="1">
                  <a:effectLst/>
                  <a:latin typeface="Consolas" panose="020B0609020204030204" pitchFamily="49" charset="0"/>
                  <a:cs typeface="Consolas" panose="020B0609020204030204" pitchFamily="49" charset="0"/>
                </a:rPr>
                <a:t>rax</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0x1138 &lt;+15&gt;:    ret    </a:t>
              </a:r>
            </a:p>
            <a:p>
              <a:r>
                <a:rPr lang="en-US" dirty="0">
                  <a:effectLst/>
                  <a:latin typeface="Consolas" panose="020B0609020204030204" pitchFamily="49" charset="0"/>
                  <a:cs typeface="Consolas" panose="020B0609020204030204" pitchFamily="49" charset="0"/>
                </a:rPr>
                <a:t>0x1139 &lt;+16&gt;:    mov    %</a:t>
              </a:r>
              <a:r>
                <a:rPr lang="en-US" dirty="0" err="1">
                  <a:effectLst/>
                  <a:latin typeface="Consolas" panose="020B0609020204030204" pitchFamily="49" charset="0"/>
                  <a:cs typeface="Consolas" panose="020B0609020204030204" pitchFamily="49" charset="0"/>
                </a:rPr>
                <a:t>rsi</a:t>
              </a:r>
              <a:r>
                <a:rPr lang="en-US" dirty="0">
                  <a:effectLst/>
                  <a:latin typeface="Consolas" panose="020B0609020204030204" pitchFamily="49" charset="0"/>
                  <a:cs typeface="Consolas" panose="020B0609020204030204" pitchFamily="49" charset="0"/>
                </a:rPr>
                <a:t>,%</a:t>
              </a:r>
              <a:r>
                <a:rPr lang="en-US" dirty="0" err="1">
                  <a:effectLst/>
                  <a:latin typeface="Consolas" panose="020B0609020204030204" pitchFamily="49" charset="0"/>
                  <a:cs typeface="Consolas" panose="020B0609020204030204" pitchFamily="49" charset="0"/>
                </a:rPr>
                <a:t>rax</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0x113c &lt;+19&gt;:    sub    %</a:t>
              </a:r>
              <a:r>
                <a:rPr lang="en-US" dirty="0" err="1">
                  <a:effectLst/>
                  <a:latin typeface="Consolas" panose="020B0609020204030204" pitchFamily="49" charset="0"/>
                  <a:cs typeface="Consolas" panose="020B0609020204030204" pitchFamily="49" charset="0"/>
                </a:rPr>
                <a:t>rdi</a:t>
              </a:r>
              <a:r>
                <a:rPr lang="en-US" dirty="0">
                  <a:effectLst/>
                  <a:latin typeface="Consolas" panose="020B0609020204030204" pitchFamily="49" charset="0"/>
                  <a:cs typeface="Consolas" panose="020B0609020204030204" pitchFamily="49" charset="0"/>
                </a:rPr>
                <a:t>,%</a:t>
              </a:r>
              <a:r>
                <a:rPr lang="en-US" dirty="0" err="1">
                  <a:effectLst/>
                  <a:latin typeface="Consolas" panose="020B0609020204030204" pitchFamily="49" charset="0"/>
                  <a:cs typeface="Consolas" panose="020B0609020204030204" pitchFamily="49" charset="0"/>
                </a:rPr>
                <a:t>rax</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0x113f &lt;+22&gt;:    ret</a:t>
              </a:r>
            </a:p>
          </p:txBody>
        </p:sp>
      </p:grpSp>
      <p:grpSp>
        <p:nvGrpSpPr>
          <p:cNvPr id="7" name="Group 6">
            <a:extLst>
              <a:ext uri="{FF2B5EF4-FFF2-40B4-BE49-F238E27FC236}">
                <a16:creationId xmlns:a16="http://schemas.microsoft.com/office/drawing/2014/main" id="{4683249B-F273-27C5-CA69-2E02AF4320E1}"/>
              </a:ext>
            </a:extLst>
          </p:cNvPr>
          <p:cNvGrpSpPr/>
          <p:nvPr/>
        </p:nvGrpSpPr>
        <p:grpSpPr>
          <a:xfrm>
            <a:off x="838200" y="1900776"/>
            <a:ext cx="4138914" cy="3693321"/>
            <a:chOff x="838200" y="1932079"/>
            <a:chExt cx="4138914" cy="3693321"/>
          </a:xfrm>
        </p:grpSpPr>
        <p:sp>
          <p:nvSpPr>
            <p:cNvPr id="8" name="TextBox 7">
              <a:extLst>
                <a:ext uri="{FF2B5EF4-FFF2-40B4-BE49-F238E27FC236}">
                  <a16:creationId xmlns:a16="http://schemas.microsoft.com/office/drawing/2014/main" id="{5092566B-50A4-EF62-148B-235806CFB450}"/>
                </a:ext>
              </a:extLst>
            </p:cNvPr>
            <p:cNvSpPr txBox="1"/>
            <p:nvPr/>
          </p:nvSpPr>
          <p:spPr>
            <a:xfrm>
              <a:off x="838200" y="1932081"/>
              <a:ext cx="537327" cy="3693319"/>
            </a:xfrm>
            <a:prstGeom prst="rect">
              <a:avLst/>
            </a:prstGeom>
            <a:solidFill>
              <a:schemeClr val="bg1">
                <a:lumMod val="95000"/>
              </a:schemeClr>
            </a:solidFill>
            <a:ln w="19050">
              <a:solidFill>
                <a:schemeClr val="tx1"/>
              </a:solidFill>
            </a:ln>
          </p:spPr>
          <p:txBody>
            <a:bodyPr wrap="square"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a:p>
              <a:pPr algn="r"/>
              <a:r>
                <a:rPr lang="en-US" dirty="0">
                  <a:latin typeface="Consolas" panose="020B0609020204030204" pitchFamily="49" charset="0"/>
                  <a:cs typeface="Consolas" panose="020B0609020204030204" pitchFamily="49" charset="0"/>
                </a:rPr>
                <a:t>9</a:t>
              </a:r>
            </a:p>
            <a:p>
              <a:pPr algn="r"/>
              <a:r>
                <a:rPr lang="en-US" dirty="0">
                  <a:latin typeface="Consolas" panose="020B0609020204030204" pitchFamily="49" charset="0"/>
                  <a:cs typeface="Consolas" panose="020B0609020204030204" pitchFamily="49" charset="0"/>
                </a:rPr>
                <a:t>10111213</a:t>
              </a:r>
            </a:p>
          </p:txBody>
        </p:sp>
        <p:sp>
          <p:nvSpPr>
            <p:cNvPr id="9" name="TextBox 8">
              <a:extLst>
                <a:ext uri="{FF2B5EF4-FFF2-40B4-BE49-F238E27FC236}">
                  <a16:creationId xmlns:a16="http://schemas.microsoft.com/office/drawing/2014/main" id="{678142D6-1FB3-CEE9-1B12-89811021AD21}"/>
                </a:ext>
              </a:extLst>
            </p:cNvPr>
            <p:cNvSpPr txBox="1"/>
            <p:nvPr/>
          </p:nvSpPr>
          <p:spPr>
            <a:xfrm>
              <a:off x="1375526" y="1932079"/>
              <a:ext cx="3601588" cy="3693319"/>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dirty="0">
                  <a:latin typeface="Consolas" panose="020B0609020204030204" pitchFamily="49" charset="0"/>
                  <a:cs typeface="Consolas" panose="020B0609020204030204" pitchFamily="49" charset="0"/>
                </a:rPr>
                <a:t>long </a:t>
              </a:r>
              <a:r>
                <a:rPr lang="en-US" dirty="0" err="1">
                  <a:latin typeface="Consolas" panose="020B0609020204030204" pitchFamily="49" charset="0"/>
                  <a:cs typeface="Consolas" panose="020B0609020204030204" pitchFamily="49" charset="0"/>
                </a:rPr>
                <a:t>absdiff_j</a:t>
              </a: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(long x, long y)</a:t>
              </a:r>
            </a:p>
            <a:p>
              <a:pPr marL="0" indent="0">
                <a:buNone/>
              </a:pP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long result;</a:t>
              </a:r>
            </a:p>
            <a:p>
              <a:pPr marL="0" indent="0">
                <a:buNone/>
              </a:pPr>
              <a:r>
                <a:rPr lang="en-US" dirty="0">
                  <a:latin typeface="Consolas" panose="020B0609020204030204" pitchFamily="49" charset="0"/>
                  <a:cs typeface="Consolas" panose="020B0609020204030204" pitchFamily="49" charset="0"/>
                </a:rPr>
                <a:t>    int </a:t>
              </a:r>
              <a:r>
                <a:rPr lang="en-US" dirty="0" err="1">
                  <a:latin typeface="Consolas" panose="020B0609020204030204" pitchFamily="49" charset="0"/>
                  <a:cs typeface="Consolas" panose="020B0609020204030204" pitchFamily="49" charset="0"/>
                </a:rPr>
                <a:t>ntest</a:t>
              </a:r>
              <a:r>
                <a:rPr lang="en-US" dirty="0">
                  <a:latin typeface="Consolas" panose="020B0609020204030204" pitchFamily="49" charset="0"/>
                  <a:cs typeface="Consolas" panose="020B0609020204030204" pitchFamily="49" charset="0"/>
                </a:rPr>
                <a:t> = x &lt;= y;</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if (</a:t>
              </a:r>
              <a:r>
                <a:rPr lang="en-US" dirty="0" err="1">
                  <a:latin typeface="Consolas" panose="020B0609020204030204" pitchFamily="49" charset="0"/>
                  <a:cs typeface="Consolas" panose="020B0609020204030204" pitchFamily="49" charset="0"/>
                </a:rPr>
                <a:t>ntest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goto</a:t>
              </a:r>
              <a:r>
                <a:rPr lang="en-US" dirty="0">
                  <a:latin typeface="Consolas" panose="020B0609020204030204" pitchFamily="49" charset="0"/>
                  <a:cs typeface="Consolas" panose="020B0609020204030204" pitchFamily="49" charset="0"/>
                </a:rPr>
                <a:t> Else;</a:t>
              </a:r>
            </a:p>
            <a:p>
              <a:pPr marL="0" indent="0">
                <a:buNone/>
              </a:pPr>
              <a:r>
                <a:rPr lang="en-US" dirty="0">
                  <a:latin typeface="Consolas" panose="020B0609020204030204" pitchFamily="49" charset="0"/>
                  <a:cs typeface="Consolas" panose="020B0609020204030204" pitchFamily="49" charset="0"/>
                </a:rPr>
                <a:t>    </a:t>
              </a:r>
              <a:r>
                <a:rPr lang="en-US" b="1" dirty="0">
                  <a:solidFill>
                    <a:schemeClr val="tx2">
                      <a:lumMod val="75000"/>
                      <a:lumOff val="25000"/>
                    </a:schemeClr>
                  </a:solidFill>
                  <a:latin typeface="Consolas" panose="020B0609020204030204" pitchFamily="49" charset="0"/>
                  <a:cs typeface="Consolas" panose="020B0609020204030204" pitchFamily="49" charset="0"/>
                </a:rPr>
                <a:t>result = x-y;</a:t>
              </a:r>
            </a:p>
            <a:p>
              <a:pPr marL="0" indent="0">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goto</a:t>
              </a:r>
              <a:r>
                <a:rPr lang="en-US" dirty="0">
                  <a:latin typeface="Consolas" panose="020B0609020204030204" pitchFamily="49" charset="0"/>
                  <a:cs typeface="Consolas" panose="020B0609020204030204" pitchFamily="49" charset="0"/>
                </a:rPr>
                <a:t> Done;</a:t>
              </a:r>
            </a:p>
            <a:p>
              <a:pPr marL="0" indent="0">
                <a:buNone/>
              </a:pPr>
              <a:r>
                <a:rPr lang="en-US" dirty="0">
                  <a:latin typeface="Consolas" panose="020B0609020204030204" pitchFamily="49" charset="0"/>
                  <a:cs typeface="Consolas" panose="020B0609020204030204" pitchFamily="49" charset="0"/>
                </a:rPr>
                <a:t>Else:</a:t>
              </a:r>
            </a:p>
            <a:p>
              <a:pPr marL="0" indent="0">
                <a:buNone/>
              </a:pPr>
              <a:r>
                <a:rPr lang="en-US" b="1" dirty="0">
                  <a:solidFill>
                    <a:srgbClr val="7030A0"/>
                  </a:solidFill>
                  <a:latin typeface="Consolas" panose="020B0609020204030204" pitchFamily="49" charset="0"/>
                  <a:cs typeface="Consolas" panose="020B0609020204030204" pitchFamily="49" charset="0"/>
                </a:rPr>
                <a:t>	 result = y-x;</a:t>
              </a:r>
            </a:p>
            <a:p>
              <a:pPr marL="0" indent="0">
                <a:buNone/>
              </a:pPr>
              <a:r>
                <a:rPr lang="en-US" dirty="0">
                  <a:latin typeface="Consolas" panose="020B0609020204030204" pitchFamily="49" charset="0"/>
                  <a:cs typeface="Consolas" panose="020B0609020204030204" pitchFamily="49" charset="0"/>
                </a:rPr>
                <a:t>Done:    </a:t>
              </a:r>
            </a:p>
            <a:p>
              <a:pPr marL="0" indent="0">
                <a:buNone/>
              </a:pPr>
              <a:r>
                <a:rPr lang="en-US" dirty="0">
                  <a:latin typeface="Consolas" panose="020B0609020204030204" pitchFamily="49" charset="0"/>
                  <a:cs typeface="Consolas" panose="020B0609020204030204" pitchFamily="49" charset="0"/>
                </a:rPr>
                <a:t>	 return result;</a:t>
              </a:r>
            </a:p>
            <a:p>
              <a:pPr marL="0" indent="0">
                <a:buNone/>
              </a:pPr>
              <a:r>
                <a:rPr lang="en-US" dirty="0">
                  <a:latin typeface="Consolas" panose="020B0609020204030204" pitchFamily="49" charset="0"/>
                  <a:cs typeface="Consolas" panose="020B0609020204030204" pitchFamily="49" charset="0"/>
                </a:rPr>
                <a:t>}</a:t>
              </a:r>
            </a:p>
          </p:txBody>
        </p:sp>
      </p:grpSp>
      <p:sp>
        <p:nvSpPr>
          <p:cNvPr id="14" name="Slide Number Placeholder 13">
            <a:extLst>
              <a:ext uri="{FF2B5EF4-FFF2-40B4-BE49-F238E27FC236}">
                <a16:creationId xmlns:a16="http://schemas.microsoft.com/office/drawing/2014/main" id="{B35F84E5-5557-52C6-5FE2-78C4FB9C312D}"/>
              </a:ext>
            </a:extLst>
          </p:cNvPr>
          <p:cNvSpPr>
            <a:spLocks noGrp="1"/>
          </p:cNvSpPr>
          <p:nvPr>
            <p:ph type="sldNum" sz="quarter" idx="12"/>
          </p:nvPr>
        </p:nvSpPr>
        <p:spPr/>
        <p:txBody>
          <a:bodyPr/>
          <a:lstStyle/>
          <a:p>
            <a:fld id="{8908FB5B-1F60-994B-8E33-8E782B4CF041}" type="slidenum">
              <a:rPr lang="en-US" smtClean="0"/>
              <a:t>47</a:t>
            </a:fld>
            <a:endParaRPr lang="en-US"/>
          </a:p>
        </p:txBody>
      </p:sp>
      <p:sp>
        <p:nvSpPr>
          <p:cNvPr id="4" name="TextBox 3">
            <a:extLst>
              <a:ext uri="{FF2B5EF4-FFF2-40B4-BE49-F238E27FC236}">
                <a16:creationId xmlns:a16="http://schemas.microsoft.com/office/drawing/2014/main" id="{070594B5-CE72-CE57-D7A6-E3C5C3E26A72}"/>
              </a:ext>
            </a:extLst>
          </p:cNvPr>
          <p:cNvSpPr txBox="1"/>
          <p:nvPr/>
        </p:nvSpPr>
        <p:spPr>
          <a:xfrm>
            <a:off x="5397119" y="4766163"/>
            <a:ext cx="3496855" cy="523220"/>
          </a:xfrm>
          <a:prstGeom prst="rect">
            <a:avLst/>
          </a:prstGeom>
          <a:noFill/>
        </p:spPr>
        <p:txBody>
          <a:bodyPr wrap="none" rtlCol="0">
            <a:spAutoFit/>
          </a:bodyPr>
          <a:lstStyle/>
          <a:p>
            <a:r>
              <a:rPr lang="en-US" sz="2800" dirty="0"/>
              <a:t>After executing line 1:</a:t>
            </a:r>
          </a:p>
        </p:txBody>
      </p:sp>
    </p:spTree>
    <p:extLst>
      <p:ext uri="{BB962C8B-B14F-4D97-AF65-F5344CB8AC3E}">
        <p14:creationId xmlns:p14="http://schemas.microsoft.com/office/powerpoint/2010/main" val="408854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9333-BF50-D818-F7B1-AFA0000DA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1A8722-E5F1-E04F-350D-09B4753D8565}"/>
              </a:ext>
            </a:extLst>
          </p:cNvPr>
          <p:cNvSpPr>
            <a:spLocks noGrp="1"/>
          </p:cNvSpPr>
          <p:nvPr>
            <p:ph type="title"/>
          </p:nvPr>
        </p:nvSpPr>
        <p:spPr>
          <a:xfrm>
            <a:off x="838200" y="365125"/>
            <a:ext cx="11052926" cy="1325563"/>
          </a:xfrm>
        </p:spPr>
        <p:txBody>
          <a:bodyPr/>
          <a:lstStyle/>
          <a:p>
            <a:r>
              <a:rPr lang="en-US" dirty="0"/>
              <a:t>Jumps are implemented by updating the </a:t>
            </a:r>
            <a:br>
              <a:rPr lang="en-US" dirty="0"/>
            </a:br>
            <a:r>
              <a:rPr lang="en-US" dirty="0"/>
              <a:t>pointer to the next instruction (</a:t>
            </a:r>
            <a:r>
              <a:rPr lang="en-US" dirty="0">
                <a:latin typeface="Consolas" panose="020B0609020204030204" pitchFamily="49" charset="0"/>
                <a:cs typeface="Consolas" panose="020B0609020204030204" pitchFamily="49" charset="0"/>
              </a:rPr>
              <a:t>%rip</a:t>
            </a:r>
            <a:r>
              <a:rPr lang="en-US" dirty="0"/>
              <a:t>)</a:t>
            </a:r>
          </a:p>
        </p:txBody>
      </p:sp>
      <p:graphicFrame>
        <p:nvGraphicFramePr>
          <p:cNvPr id="13" name="Content Placeholder 12">
            <a:extLst>
              <a:ext uri="{FF2B5EF4-FFF2-40B4-BE49-F238E27FC236}">
                <a16:creationId xmlns:a16="http://schemas.microsoft.com/office/drawing/2014/main" id="{EF917C33-8B6E-73A1-EAAE-FE8E030F1B97}"/>
              </a:ext>
            </a:extLst>
          </p:cNvPr>
          <p:cNvGraphicFramePr>
            <a:graphicFrameLocks noGrp="1"/>
          </p:cNvGraphicFramePr>
          <p:nvPr>
            <p:ph idx="1"/>
            <p:extLst>
              <p:ext uri="{D42A27DB-BD31-4B8C-83A1-F6EECF244321}">
                <p14:modId xmlns:p14="http://schemas.microsoft.com/office/powerpoint/2010/main" val="4137830335"/>
              </p:ext>
            </p:extLst>
          </p:nvPr>
        </p:nvGraphicFramePr>
        <p:xfrm>
          <a:off x="9433858" y="4445822"/>
          <a:ext cx="2457268" cy="1584960"/>
        </p:xfrm>
        <a:graphic>
          <a:graphicData uri="http://schemas.openxmlformats.org/drawingml/2006/table">
            <a:tbl>
              <a:tblPr firstRow="1" bandRow="1">
                <a:tableStyleId>{5940675A-B579-460E-94D1-54222C63F5DA}</a:tableStyleId>
              </a:tblPr>
              <a:tblGrid>
                <a:gridCol w="1376516">
                  <a:extLst>
                    <a:ext uri="{9D8B030D-6E8A-4147-A177-3AD203B41FA5}">
                      <a16:colId xmlns:a16="http://schemas.microsoft.com/office/drawing/2014/main" val="1594560985"/>
                    </a:ext>
                  </a:extLst>
                </a:gridCol>
                <a:gridCol w="1080752">
                  <a:extLst>
                    <a:ext uri="{9D8B030D-6E8A-4147-A177-3AD203B41FA5}">
                      <a16:colId xmlns:a16="http://schemas.microsoft.com/office/drawing/2014/main" val="865408301"/>
                    </a:ext>
                  </a:extLst>
                </a:gridCol>
              </a:tblGrid>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a:t>
                      </a:r>
                    </a:p>
                  </a:txBody>
                  <a:tcPr/>
                </a:tc>
                <a:extLst>
                  <a:ext uri="{0D108BD9-81ED-4DB2-BD59-A6C34878D82A}">
                    <a16:rowId xmlns:a16="http://schemas.microsoft.com/office/drawing/2014/main" val="2672200733"/>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rsi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y</a:t>
                      </a:r>
                    </a:p>
                  </a:txBody>
                  <a:tcPr/>
                </a:tc>
                <a:extLst>
                  <a:ext uri="{0D108BD9-81ED-4DB2-BD59-A6C34878D82A}">
                    <a16:rowId xmlns:a16="http://schemas.microsoft.com/office/drawing/2014/main" val="570236436"/>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rax</a:t>
                      </a:r>
                      <a:endParaRPr lang="en-US" sz="2000" dirty="0">
                        <a:latin typeface="Consolas" panose="020B0609020204030204" pitchFamily="49" charset="0"/>
                        <a:cs typeface="Consolas" panose="020B0609020204030204" pitchFamily="49"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onsolas" panose="020B0609020204030204" pitchFamily="49" charset="0"/>
                          <a:cs typeface="Consolas" panose="020B0609020204030204" pitchFamily="49" charset="0"/>
                        </a:rPr>
                        <a:t>result</a:t>
                      </a:r>
                    </a:p>
                  </a:txBody>
                  <a:tcPr/>
                </a:tc>
                <a:extLst>
                  <a:ext uri="{0D108BD9-81ED-4DB2-BD59-A6C34878D82A}">
                    <a16:rowId xmlns:a16="http://schemas.microsoft.com/office/drawing/2014/main" val="10858795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onsolas" panose="020B0609020204030204" pitchFamily="49" charset="0"/>
                          <a:cs typeface="Consolas" panose="020B0609020204030204" pitchFamily="49" charset="0"/>
                        </a:rPr>
                        <a:t>%rip</a:t>
                      </a:r>
                    </a:p>
                  </a:txBody>
                  <a:tcPr/>
                </a:tc>
                <a:tc>
                  <a:txBody>
                    <a:bodyPr/>
                    <a:lstStyle/>
                    <a:p>
                      <a:r>
                        <a:rPr lang="en-US" sz="2000" b="1" dirty="0">
                          <a:solidFill>
                            <a:srgbClr val="C41230"/>
                          </a:solidFill>
                          <a:latin typeface="Consolas" panose="020B0609020204030204" pitchFamily="49" charset="0"/>
                          <a:cs typeface="Consolas" panose="020B0609020204030204" pitchFamily="49" charset="0"/>
                        </a:rPr>
                        <a:t>0x1139</a:t>
                      </a:r>
                    </a:p>
                  </a:txBody>
                  <a:tcPr/>
                </a:tc>
                <a:extLst>
                  <a:ext uri="{0D108BD9-81ED-4DB2-BD59-A6C34878D82A}">
                    <a16:rowId xmlns:a16="http://schemas.microsoft.com/office/drawing/2014/main" val="3905888776"/>
                  </a:ext>
                </a:extLst>
              </a:tr>
            </a:tbl>
          </a:graphicData>
        </a:graphic>
      </p:graphicFrame>
      <p:grpSp>
        <p:nvGrpSpPr>
          <p:cNvPr id="10" name="Group 9">
            <a:extLst>
              <a:ext uri="{FF2B5EF4-FFF2-40B4-BE49-F238E27FC236}">
                <a16:creationId xmlns:a16="http://schemas.microsoft.com/office/drawing/2014/main" id="{CD78464C-4AAE-4CFD-09E0-8ED4F2E22C68}"/>
              </a:ext>
            </a:extLst>
          </p:cNvPr>
          <p:cNvGrpSpPr/>
          <p:nvPr/>
        </p:nvGrpSpPr>
        <p:grpSpPr>
          <a:xfrm>
            <a:off x="5128456" y="1906789"/>
            <a:ext cx="6762670" cy="2315628"/>
            <a:chOff x="-500583" y="1785879"/>
            <a:chExt cx="6762670" cy="2315628"/>
          </a:xfrm>
        </p:grpSpPr>
        <p:sp>
          <p:nvSpPr>
            <p:cNvPr id="11" name="TextBox 10">
              <a:extLst>
                <a:ext uri="{FF2B5EF4-FFF2-40B4-BE49-F238E27FC236}">
                  <a16:creationId xmlns:a16="http://schemas.microsoft.com/office/drawing/2014/main" id="{85275025-C1EB-EFDE-B226-482AED3FEC94}"/>
                </a:ext>
              </a:extLst>
            </p:cNvPr>
            <p:cNvSpPr txBox="1"/>
            <p:nvPr/>
          </p:nvSpPr>
          <p:spPr>
            <a:xfrm>
              <a:off x="-500583" y="1785879"/>
              <a:ext cx="537327" cy="2308324"/>
            </a:xfrm>
            <a:prstGeom prst="rect">
              <a:avLst/>
            </a:prstGeom>
            <a:solidFill>
              <a:schemeClr val="bg1">
                <a:lumMod val="95000"/>
              </a:schemeClr>
            </a:solidFill>
            <a:ln w="19050">
              <a:solidFill>
                <a:schemeClr val="tx1"/>
              </a:solidFill>
            </a:ln>
          </p:spPr>
          <p:txBody>
            <a:bodyPr wrap="square" lIns="182880"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p:txBody>
        </p:sp>
        <p:sp>
          <p:nvSpPr>
            <p:cNvPr id="12" name="TextBox 11">
              <a:extLst>
                <a:ext uri="{FF2B5EF4-FFF2-40B4-BE49-F238E27FC236}">
                  <a16:creationId xmlns:a16="http://schemas.microsoft.com/office/drawing/2014/main" id="{DFC3B260-D9E5-B6EC-DDEB-49F72AD048CE}"/>
                </a:ext>
              </a:extLst>
            </p:cNvPr>
            <p:cNvSpPr txBox="1"/>
            <p:nvPr/>
          </p:nvSpPr>
          <p:spPr>
            <a:xfrm>
              <a:off x="36744" y="1793183"/>
              <a:ext cx="6225343" cy="2308324"/>
            </a:xfrm>
            <a:prstGeom prst="rect">
              <a:avLst/>
            </a:prstGeom>
            <a:solidFill>
              <a:schemeClr val="bg1"/>
            </a:solidFill>
            <a:ln w="19050">
              <a:solidFill>
                <a:schemeClr val="tx1"/>
              </a:solidFill>
            </a:ln>
          </p:spPr>
          <p:txBody>
            <a:bodyPr wrap="square" lIns="182880" rIns="182880" rtlCol="0">
              <a:spAutoFit/>
            </a:bodyPr>
            <a:lstStyle/>
            <a:p>
              <a:r>
                <a:rPr lang="en-US" dirty="0">
                  <a:effectLst/>
                  <a:latin typeface="Consolas" panose="020B0609020204030204" pitchFamily="49" charset="0"/>
                  <a:cs typeface="Consolas" panose="020B0609020204030204" pitchFamily="49" charset="0"/>
                </a:rPr>
                <a:t>0x112d &lt;+4&gt;:     </a:t>
              </a:r>
              <a:r>
                <a:rPr lang="en-US" dirty="0" err="1">
                  <a:effectLst/>
                  <a:latin typeface="Consolas" panose="020B0609020204030204" pitchFamily="49" charset="0"/>
                  <a:cs typeface="Consolas" panose="020B0609020204030204" pitchFamily="49" charset="0"/>
                </a:rPr>
                <a:t>cmp</a:t>
              </a:r>
              <a:r>
                <a:rPr lang="en-US" dirty="0">
                  <a:effectLst/>
                  <a:latin typeface="Consolas" panose="020B0609020204030204" pitchFamily="49" charset="0"/>
                  <a:cs typeface="Consolas" panose="020B0609020204030204" pitchFamily="49" charset="0"/>
                </a:rPr>
                <a:t>    %</a:t>
              </a:r>
              <a:r>
                <a:rPr lang="en-US" dirty="0" err="1">
                  <a:effectLst/>
                  <a:latin typeface="Consolas" panose="020B0609020204030204" pitchFamily="49" charset="0"/>
                  <a:cs typeface="Consolas" panose="020B0609020204030204" pitchFamily="49" charset="0"/>
                </a:rPr>
                <a:t>rsi</a:t>
              </a:r>
              <a:r>
                <a:rPr lang="en-US" dirty="0">
                  <a:effectLst/>
                  <a:latin typeface="Consolas" panose="020B0609020204030204" pitchFamily="49" charset="0"/>
                  <a:cs typeface="Consolas" panose="020B0609020204030204" pitchFamily="49" charset="0"/>
                </a:rPr>
                <a:t>,%</a:t>
              </a:r>
              <a:r>
                <a:rPr lang="en-US" dirty="0" err="1">
                  <a:effectLst/>
                  <a:latin typeface="Consolas" panose="020B0609020204030204" pitchFamily="49" charset="0"/>
                  <a:cs typeface="Consolas" panose="020B0609020204030204" pitchFamily="49" charset="0"/>
                </a:rPr>
                <a:t>rdi</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0x1130 &lt;+7&gt;:     </a:t>
              </a:r>
              <a:r>
                <a:rPr lang="en-US" dirty="0" err="1">
                  <a:effectLst/>
                  <a:latin typeface="Consolas" panose="020B0609020204030204" pitchFamily="49" charset="0"/>
                  <a:cs typeface="Consolas" panose="020B0609020204030204" pitchFamily="49" charset="0"/>
                </a:rPr>
                <a:t>jle</a:t>
              </a:r>
              <a:r>
                <a:rPr lang="en-US" dirty="0">
                  <a:effectLst/>
                  <a:latin typeface="Consolas" panose="020B0609020204030204" pitchFamily="49" charset="0"/>
                  <a:cs typeface="Consolas" panose="020B0609020204030204" pitchFamily="49" charset="0"/>
                </a:rPr>
                <a:t>    0x1139 &lt;absdiff+16&gt;</a:t>
              </a:r>
            </a:p>
            <a:p>
              <a:r>
                <a:rPr lang="en-US" dirty="0">
                  <a:effectLst/>
                  <a:latin typeface="Consolas" panose="020B0609020204030204" pitchFamily="49" charset="0"/>
                  <a:cs typeface="Consolas" panose="020B0609020204030204" pitchFamily="49" charset="0"/>
                </a:rPr>
                <a:t>0x1132 &lt;+9&gt;:     mov    %</a:t>
              </a:r>
              <a:r>
                <a:rPr lang="en-US" dirty="0" err="1">
                  <a:effectLst/>
                  <a:latin typeface="Consolas" panose="020B0609020204030204" pitchFamily="49" charset="0"/>
                  <a:cs typeface="Consolas" panose="020B0609020204030204" pitchFamily="49" charset="0"/>
                </a:rPr>
                <a:t>rdi</a:t>
              </a:r>
              <a:r>
                <a:rPr lang="en-US" dirty="0">
                  <a:effectLst/>
                  <a:latin typeface="Consolas" panose="020B0609020204030204" pitchFamily="49" charset="0"/>
                  <a:cs typeface="Consolas" panose="020B0609020204030204" pitchFamily="49" charset="0"/>
                </a:rPr>
                <a:t>,%</a:t>
              </a:r>
              <a:r>
                <a:rPr lang="en-US" dirty="0" err="1">
                  <a:effectLst/>
                  <a:latin typeface="Consolas" panose="020B0609020204030204" pitchFamily="49" charset="0"/>
                  <a:cs typeface="Consolas" panose="020B0609020204030204" pitchFamily="49" charset="0"/>
                </a:rPr>
                <a:t>rax</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0x1135 &lt;+12&gt;:    sub    %</a:t>
              </a:r>
              <a:r>
                <a:rPr lang="en-US" dirty="0" err="1">
                  <a:effectLst/>
                  <a:latin typeface="Consolas" panose="020B0609020204030204" pitchFamily="49" charset="0"/>
                  <a:cs typeface="Consolas" panose="020B0609020204030204" pitchFamily="49" charset="0"/>
                </a:rPr>
                <a:t>rsi</a:t>
              </a:r>
              <a:r>
                <a:rPr lang="en-US" dirty="0">
                  <a:effectLst/>
                  <a:latin typeface="Consolas" panose="020B0609020204030204" pitchFamily="49" charset="0"/>
                  <a:cs typeface="Consolas" panose="020B0609020204030204" pitchFamily="49" charset="0"/>
                </a:rPr>
                <a:t>,%</a:t>
              </a:r>
              <a:r>
                <a:rPr lang="en-US" dirty="0" err="1">
                  <a:effectLst/>
                  <a:latin typeface="Consolas" panose="020B0609020204030204" pitchFamily="49" charset="0"/>
                  <a:cs typeface="Consolas" panose="020B0609020204030204" pitchFamily="49" charset="0"/>
                </a:rPr>
                <a:t>rax</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0x1138 &lt;+15&gt;:    ret    </a:t>
              </a:r>
            </a:p>
            <a:p>
              <a:r>
                <a:rPr lang="en-US" b="1" dirty="0">
                  <a:solidFill>
                    <a:srgbClr val="C41230"/>
                  </a:solidFill>
                  <a:effectLst/>
                  <a:latin typeface="Consolas" panose="020B0609020204030204" pitchFamily="49" charset="0"/>
                  <a:cs typeface="Consolas" panose="020B0609020204030204" pitchFamily="49" charset="0"/>
                </a:rPr>
                <a:t>0x1139 &lt;+16&gt;:    </a:t>
              </a:r>
              <a:r>
                <a:rPr lang="en-US" dirty="0">
                  <a:effectLst/>
                  <a:latin typeface="Consolas" panose="020B0609020204030204" pitchFamily="49" charset="0"/>
                  <a:cs typeface="Consolas" panose="020B0609020204030204" pitchFamily="49" charset="0"/>
                </a:rPr>
                <a:t>mov    %</a:t>
              </a:r>
              <a:r>
                <a:rPr lang="en-US" dirty="0" err="1">
                  <a:effectLst/>
                  <a:latin typeface="Consolas" panose="020B0609020204030204" pitchFamily="49" charset="0"/>
                  <a:cs typeface="Consolas" panose="020B0609020204030204" pitchFamily="49" charset="0"/>
                </a:rPr>
                <a:t>rsi</a:t>
              </a:r>
              <a:r>
                <a:rPr lang="en-US" dirty="0">
                  <a:effectLst/>
                  <a:latin typeface="Consolas" panose="020B0609020204030204" pitchFamily="49" charset="0"/>
                  <a:cs typeface="Consolas" panose="020B0609020204030204" pitchFamily="49" charset="0"/>
                </a:rPr>
                <a:t>,%</a:t>
              </a:r>
              <a:r>
                <a:rPr lang="en-US" dirty="0" err="1">
                  <a:effectLst/>
                  <a:latin typeface="Consolas" panose="020B0609020204030204" pitchFamily="49" charset="0"/>
                  <a:cs typeface="Consolas" panose="020B0609020204030204" pitchFamily="49" charset="0"/>
                </a:rPr>
                <a:t>rax</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0x113c &lt;+19&gt;:    sub    %</a:t>
              </a:r>
              <a:r>
                <a:rPr lang="en-US" dirty="0" err="1">
                  <a:effectLst/>
                  <a:latin typeface="Consolas" panose="020B0609020204030204" pitchFamily="49" charset="0"/>
                  <a:cs typeface="Consolas" panose="020B0609020204030204" pitchFamily="49" charset="0"/>
                </a:rPr>
                <a:t>rdi</a:t>
              </a:r>
              <a:r>
                <a:rPr lang="en-US" dirty="0">
                  <a:effectLst/>
                  <a:latin typeface="Consolas" panose="020B0609020204030204" pitchFamily="49" charset="0"/>
                  <a:cs typeface="Consolas" panose="020B0609020204030204" pitchFamily="49" charset="0"/>
                </a:rPr>
                <a:t>,%</a:t>
              </a:r>
              <a:r>
                <a:rPr lang="en-US" dirty="0" err="1">
                  <a:effectLst/>
                  <a:latin typeface="Consolas" panose="020B0609020204030204" pitchFamily="49" charset="0"/>
                  <a:cs typeface="Consolas" panose="020B0609020204030204" pitchFamily="49" charset="0"/>
                </a:rPr>
                <a:t>rax</a:t>
              </a:r>
              <a:endParaRPr lang="en-US" dirty="0">
                <a:effectLst/>
                <a:latin typeface="Consolas" panose="020B0609020204030204" pitchFamily="49" charset="0"/>
                <a:cs typeface="Consolas" panose="020B0609020204030204" pitchFamily="49" charset="0"/>
              </a:endParaRPr>
            </a:p>
            <a:p>
              <a:r>
                <a:rPr lang="en-US" dirty="0">
                  <a:effectLst/>
                  <a:latin typeface="Consolas" panose="020B0609020204030204" pitchFamily="49" charset="0"/>
                  <a:cs typeface="Consolas" panose="020B0609020204030204" pitchFamily="49" charset="0"/>
                </a:rPr>
                <a:t>0x113f &lt;+22&gt;:    ret</a:t>
              </a:r>
            </a:p>
          </p:txBody>
        </p:sp>
      </p:grpSp>
      <p:grpSp>
        <p:nvGrpSpPr>
          <p:cNvPr id="7" name="Group 6">
            <a:extLst>
              <a:ext uri="{FF2B5EF4-FFF2-40B4-BE49-F238E27FC236}">
                <a16:creationId xmlns:a16="http://schemas.microsoft.com/office/drawing/2014/main" id="{DA5B6B47-171C-DE20-289D-B464B11AC5B3}"/>
              </a:ext>
            </a:extLst>
          </p:cNvPr>
          <p:cNvGrpSpPr/>
          <p:nvPr/>
        </p:nvGrpSpPr>
        <p:grpSpPr>
          <a:xfrm>
            <a:off x="838200" y="1900776"/>
            <a:ext cx="4138914" cy="3693321"/>
            <a:chOff x="838200" y="1932079"/>
            <a:chExt cx="4138914" cy="3693321"/>
          </a:xfrm>
        </p:grpSpPr>
        <p:sp>
          <p:nvSpPr>
            <p:cNvPr id="8" name="TextBox 7">
              <a:extLst>
                <a:ext uri="{FF2B5EF4-FFF2-40B4-BE49-F238E27FC236}">
                  <a16:creationId xmlns:a16="http://schemas.microsoft.com/office/drawing/2014/main" id="{3B461904-C6C2-5879-075B-9DD12FF0DA9E}"/>
                </a:ext>
              </a:extLst>
            </p:cNvPr>
            <p:cNvSpPr txBox="1"/>
            <p:nvPr/>
          </p:nvSpPr>
          <p:spPr>
            <a:xfrm>
              <a:off x="838200" y="1932081"/>
              <a:ext cx="537327" cy="3693319"/>
            </a:xfrm>
            <a:prstGeom prst="rect">
              <a:avLst/>
            </a:prstGeom>
            <a:solidFill>
              <a:schemeClr val="bg1">
                <a:lumMod val="95000"/>
              </a:schemeClr>
            </a:solidFill>
            <a:ln w="19050">
              <a:solidFill>
                <a:schemeClr val="tx1"/>
              </a:solidFill>
            </a:ln>
          </p:spPr>
          <p:txBody>
            <a:bodyPr wrap="square"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a:p>
              <a:pPr algn="r"/>
              <a:r>
                <a:rPr lang="en-US" dirty="0">
                  <a:latin typeface="Consolas" panose="020B0609020204030204" pitchFamily="49" charset="0"/>
                  <a:cs typeface="Consolas" panose="020B0609020204030204" pitchFamily="49" charset="0"/>
                </a:rPr>
                <a:t>9</a:t>
              </a:r>
            </a:p>
            <a:p>
              <a:pPr algn="r"/>
              <a:r>
                <a:rPr lang="en-US" dirty="0">
                  <a:latin typeface="Consolas" panose="020B0609020204030204" pitchFamily="49" charset="0"/>
                  <a:cs typeface="Consolas" panose="020B0609020204030204" pitchFamily="49" charset="0"/>
                </a:rPr>
                <a:t>10111213</a:t>
              </a:r>
            </a:p>
          </p:txBody>
        </p:sp>
        <p:sp>
          <p:nvSpPr>
            <p:cNvPr id="9" name="TextBox 8">
              <a:extLst>
                <a:ext uri="{FF2B5EF4-FFF2-40B4-BE49-F238E27FC236}">
                  <a16:creationId xmlns:a16="http://schemas.microsoft.com/office/drawing/2014/main" id="{2E1A1C0F-13A2-AC8F-B663-B2F9C5BDF0FC}"/>
                </a:ext>
              </a:extLst>
            </p:cNvPr>
            <p:cNvSpPr txBox="1"/>
            <p:nvPr/>
          </p:nvSpPr>
          <p:spPr>
            <a:xfrm>
              <a:off x="1375526" y="1932079"/>
              <a:ext cx="3601588" cy="3693319"/>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dirty="0">
                  <a:latin typeface="Consolas" panose="020B0609020204030204" pitchFamily="49" charset="0"/>
                  <a:cs typeface="Consolas" panose="020B0609020204030204" pitchFamily="49" charset="0"/>
                </a:rPr>
                <a:t>long </a:t>
              </a:r>
              <a:r>
                <a:rPr lang="en-US" dirty="0" err="1">
                  <a:latin typeface="Consolas" panose="020B0609020204030204" pitchFamily="49" charset="0"/>
                  <a:cs typeface="Consolas" panose="020B0609020204030204" pitchFamily="49" charset="0"/>
                </a:rPr>
                <a:t>absdiff_j</a:t>
              </a: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(long x, long y)</a:t>
              </a:r>
            </a:p>
            <a:p>
              <a:pPr marL="0" indent="0">
                <a:buNone/>
              </a:pP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long result;</a:t>
              </a:r>
            </a:p>
            <a:p>
              <a:pPr marL="0" indent="0">
                <a:buNone/>
              </a:pPr>
              <a:r>
                <a:rPr lang="en-US" dirty="0">
                  <a:latin typeface="Consolas" panose="020B0609020204030204" pitchFamily="49" charset="0"/>
                  <a:cs typeface="Consolas" panose="020B0609020204030204" pitchFamily="49" charset="0"/>
                </a:rPr>
                <a:t>    int </a:t>
              </a:r>
              <a:r>
                <a:rPr lang="en-US" dirty="0" err="1">
                  <a:latin typeface="Consolas" panose="020B0609020204030204" pitchFamily="49" charset="0"/>
                  <a:cs typeface="Consolas" panose="020B0609020204030204" pitchFamily="49" charset="0"/>
                </a:rPr>
                <a:t>ntest</a:t>
              </a:r>
              <a:r>
                <a:rPr lang="en-US" dirty="0">
                  <a:latin typeface="Consolas" panose="020B0609020204030204" pitchFamily="49" charset="0"/>
                  <a:cs typeface="Consolas" panose="020B0609020204030204" pitchFamily="49" charset="0"/>
                </a:rPr>
                <a:t> = x &lt;= y;</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if (</a:t>
              </a:r>
              <a:r>
                <a:rPr lang="en-US" dirty="0" err="1">
                  <a:latin typeface="Consolas" panose="020B0609020204030204" pitchFamily="49" charset="0"/>
                  <a:cs typeface="Consolas" panose="020B0609020204030204" pitchFamily="49" charset="0"/>
                </a:rPr>
                <a:t>ntest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goto</a:t>
              </a:r>
              <a:r>
                <a:rPr lang="en-US" dirty="0">
                  <a:latin typeface="Consolas" panose="020B0609020204030204" pitchFamily="49" charset="0"/>
                  <a:cs typeface="Consolas" panose="020B0609020204030204" pitchFamily="49" charset="0"/>
                </a:rPr>
                <a:t> Else;</a:t>
              </a:r>
            </a:p>
            <a:p>
              <a:pPr marL="0" indent="0">
                <a:buNone/>
              </a:pPr>
              <a:r>
                <a:rPr lang="en-US" dirty="0">
                  <a:latin typeface="Consolas" panose="020B0609020204030204" pitchFamily="49" charset="0"/>
                  <a:cs typeface="Consolas" panose="020B0609020204030204" pitchFamily="49" charset="0"/>
                </a:rPr>
                <a:t>    </a:t>
              </a:r>
              <a:r>
                <a:rPr lang="en-US" b="1" dirty="0">
                  <a:solidFill>
                    <a:schemeClr val="tx2">
                      <a:lumMod val="75000"/>
                      <a:lumOff val="25000"/>
                    </a:schemeClr>
                  </a:solidFill>
                  <a:latin typeface="Consolas" panose="020B0609020204030204" pitchFamily="49" charset="0"/>
                  <a:cs typeface="Consolas" panose="020B0609020204030204" pitchFamily="49" charset="0"/>
                </a:rPr>
                <a:t>result = x-y;</a:t>
              </a:r>
            </a:p>
            <a:p>
              <a:pPr marL="0" indent="0">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goto</a:t>
              </a:r>
              <a:r>
                <a:rPr lang="en-US" dirty="0">
                  <a:latin typeface="Consolas" panose="020B0609020204030204" pitchFamily="49" charset="0"/>
                  <a:cs typeface="Consolas" panose="020B0609020204030204" pitchFamily="49" charset="0"/>
                </a:rPr>
                <a:t> Done;</a:t>
              </a:r>
            </a:p>
            <a:p>
              <a:pPr marL="0" indent="0">
                <a:buNone/>
              </a:pPr>
              <a:r>
                <a:rPr lang="en-US" dirty="0">
                  <a:latin typeface="Consolas" panose="020B0609020204030204" pitchFamily="49" charset="0"/>
                  <a:cs typeface="Consolas" panose="020B0609020204030204" pitchFamily="49" charset="0"/>
                </a:rPr>
                <a:t>Else:</a:t>
              </a:r>
            </a:p>
            <a:p>
              <a:pPr marL="0" indent="0">
                <a:buNone/>
              </a:pPr>
              <a:r>
                <a:rPr lang="en-US" b="1" dirty="0">
                  <a:solidFill>
                    <a:srgbClr val="7030A0"/>
                  </a:solidFill>
                  <a:latin typeface="Consolas" panose="020B0609020204030204" pitchFamily="49" charset="0"/>
                  <a:cs typeface="Consolas" panose="020B0609020204030204" pitchFamily="49" charset="0"/>
                </a:rPr>
                <a:t>	 result = y-x;</a:t>
              </a:r>
            </a:p>
            <a:p>
              <a:pPr marL="0" indent="0">
                <a:buNone/>
              </a:pPr>
              <a:r>
                <a:rPr lang="en-US" dirty="0">
                  <a:latin typeface="Consolas" panose="020B0609020204030204" pitchFamily="49" charset="0"/>
                  <a:cs typeface="Consolas" panose="020B0609020204030204" pitchFamily="49" charset="0"/>
                </a:rPr>
                <a:t>Done:    </a:t>
              </a:r>
            </a:p>
            <a:p>
              <a:pPr marL="0" indent="0">
                <a:buNone/>
              </a:pPr>
              <a:r>
                <a:rPr lang="en-US" dirty="0">
                  <a:latin typeface="Consolas" panose="020B0609020204030204" pitchFamily="49" charset="0"/>
                  <a:cs typeface="Consolas" panose="020B0609020204030204" pitchFamily="49" charset="0"/>
                </a:rPr>
                <a:t>	 return result;</a:t>
              </a:r>
            </a:p>
            <a:p>
              <a:pPr marL="0" indent="0">
                <a:buNone/>
              </a:pPr>
              <a:r>
                <a:rPr lang="en-US" dirty="0">
                  <a:latin typeface="Consolas" panose="020B0609020204030204" pitchFamily="49" charset="0"/>
                  <a:cs typeface="Consolas" panose="020B0609020204030204" pitchFamily="49" charset="0"/>
                </a:rPr>
                <a:t>}</a:t>
              </a:r>
            </a:p>
          </p:txBody>
        </p:sp>
      </p:grpSp>
      <p:sp>
        <p:nvSpPr>
          <p:cNvPr id="14" name="Slide Number Placeholder 13">
            <a:extLst>
              <a:ext uri="{FF2B5EF4-FFF2-40B4-BE49-F238E27FC236}">
                <a16:creationId xmlns:a16="http://schemas.microsoft.com/office/drawing/2014/main" id="{BBB53398-432A-D366-0DDC-453EEED0DB76}"/>
              </a:ext>
            </a:extLst>
          </p:cNvPr>
          <p:cNvSpPr>
            <a:spLocks noGrp="1"/>
          </p:cNvSpPr>
          <p:nvPr>
            <p:ph type="sldNum" sz="quarter" idx="12"/>
          </p:nvPr>
        </p:nvSpPr>
        <p:spPr/>
        <p:txBody>
          <a:bodyPr/>
          <a:lstStyle/>
          <a:p>
            <a:fld id="{8908FB5B-1F60-994B-8E33-8E782B4CF041}" type="slidenum">
              <a:rPr lang="en-US" smtClean="0"/>
              <a:t>48</a:t>
            </a:fld>
            <a:endParaRPr lang="en-US"/>
          </a:p>
        </p:txBody>
      </p:sp>
      <p:sp>
        <p:nvSpPr>
          <p:cNvPr id="4" name="TextBox 3">
            <a:extLst>
              <a:ext uri="{FF2B5EF4-FFF2-40B4-BE49-F238E27FC236}">
                <a16:creationId xmlns:a16="http://schemas.microsoft.com/office/drawing/2014/main" id="{4796DD89-1D26-9EC6-C190-8312A614CB40}"/>
              </a:ext>
            </a:extLst>
          </p:cNvPr>
          <p:cNvSpPr txBox="1"/>
          <p:nvPr/>
        </p:nvSpPr>
        <p:spPr>
          <a:xfrm>
            <a:off x="5397119" y="4766163"/>
            <a:ext cx="3496855" cy="523220"/>
          </a:xfrm>
          <a:prstGeom prst="rect">
            <a:avLst/>
          </a:prstGeom>
          <a:noFill/>
        </p:spPr>
        <p:txBody>
          <a:bodyPr wrap="none" rtlCol="0">
            <a:spAutoFit/>
          </a:bodyPr>
          <a:lstStyle/>
          <a:p>
            <a:r>
              <a:rPr lang="en-US" sz="2800" dirty="0"/>
              <a:t>After executing line 2:</a:t>
            </a:r>
          </a:p>
        </p:txBody>
      </p:sp>
    </p:spTree>
    <p:extLst>
      <p:ext uri="{BB962C8B-B14F-4D97-AF65-F5344CB8AC3E}">
        <p14:creationId xmlns:p14="http://schemas.microsoft.com/office/powerpoint/2010/main" val="810031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p:nvPr/>
        </p:nvSpPr>
        <p:spPr>
          <a:xfrm>
            <a:off x="1890713" y="1416050"/>
            <a:ext cx="2933700" cy="444500"/>
          </a:xfrm>
          <a:prstGeom prst="rect">
            <a:avLst/>
          </a:prstGeom>
          <a:noFill/>
          <a:ln>
            <a:noFill/>
          </a:ln>
        </p:spPr>
        <p:txBody>
          <a:bodyPr spcFirstLastPara="1" wrap="square" lIns="38100" tIns="38100" rIns="38100" bIns="38100" anchor="t" anchorCtr="0">
            <a:noAutofit/>
          </a:bodyPr>
          <a:lstStyle/>
          <a:p>
            <a:pPr marL="185738" indent="-185738"/>
            <a:r>
              <a:rPr lang="en-US" sz="2400" b="1">
                <a:solidFill>
                  <a:schemeClr val="dk1"/>
                </a:solidFill>
                <a:latin typeface="Calibri"/>
                <a:ea typeface="Calibri"/>
                <a:cs typeface="Calibri"/>
                <a:sym typeface="Calibri"/>
              </a:rPr>
              <a:t>C Code</a:t>
            </a:r>
            <a:endParaRPr/>
          </a:p>
        </p:txBody>
      </p:sp>
      <p:sp>
        <p:nvSpPr>
          <p:cNvPr id="504" name="Shape 504"/>
          <p:cNvSpPr/>
          <p:nvPr/>
        </p:nvSpPr>
        <p:spPr>
          <a:xfrm>
            <a:off x="1981200" y="1887538"/>
            <a:ext cx="5715000" cy="419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sz="2000" b="1">
                <a:solidFill>
                  <a:schemeClr val="dk1"/>
                </a:solidFill>
                <a:latin typeface="Courier New"/>
                <a:ea typeface="Courier New"/>
                <a:cs typeface="Courier New"/>
                <a:sym typeface="Courier New"/>
              </a:rPr>
              <a:t>val = </a:t>
            </a:r>
            <a:r>
              <a:rPr lang="en-US" sz="2000" b="1" i="1">
                <a:solidFill>
                  <a:schemeClr val="dk1"/>
                </a:solidFill>
                <a:latin typeface="Calibri"/>
                <a:ea typeface="Calibri"/>
                <a:cs typeface="Calibri"/>
                <a:sym typeface="Calibri"/>
              </a:rPr>
              <a:t>Test</a:t>
            </a: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Then_Expr</a:t>
            </a: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Else_Expr</a:t>
            </a:r>
            <a:r>
              <a:rPr lang="en-US" sz="2000" b="1">
                <a:solidFill>
                  <a:schemeClr val="dk1"/>
                </a:solidFill>
                <a:latin typeface="Courier New"/>
                <a:ea typeface="Courier New"/>
                <a:cs typeface="Courier New"/>
                <a:sym typeface="Courier New"/>
              </a:rPr>
              <a:t>;</a:t>
            </a:r>
            <a:endParaRPr/>
          </a:p>
        </p:txBody>
      </p:sp>
      <p:sp>
        <p:nvSpPr>
          <p:cNvPr id="505" name="Shape 505"/>
          <p:cNvSpPr/>
          <p:nvPr/>
        </p:nvSpPr>
        <p:spPr>
          <a:xfrm>
            <a:off x="1905000" y="3397250"/>
            <a:ext cx="2311400" cy="444500"/>
          </a:xfrm>
          <a:prstGeom prst="rect">
            <a:avLst/>
          </a:prstGeom>
          <a:noFill/>
          <a:ln>
            <a:noFill/>
          </a:ln>
        </p:spPr>
        <p:txBody>
          <a:bodyPr spcFirstLastPara="1" wrap="square" lIns="38100" tIns="38100" rIns="38100" bIns="38100" anchor="t" anchorCtr="0">
            <a:noAutofit/>
          </a:bodyPr>
          <a:lstStyle/>
          <a:p>
            <a:pPr marL="185738" indent="-185738"/>
            <a:r>
              <a:rPr lang="en-US" sz="2400" b="1">
                <a:solidFill>
                  <a:schemeClr val="dk1"/>
                </a:solidFill>
                <a:latin typeface="Calibri"/>
                <a:ea typeface="Calibri"/>
                <a:cs typeface="Calibri"/>
                <a:sym typeface="Calibri"/>
              </a:rPr>
              <a:t>Goto Version</a:t>
            </a:r>
            <a:endParaRPr/>
          </a:p>
        </p:txBody>
      </p:sp>
      <p:sp>
        <p:nvSpPr>
          <p:cNvPr id="506" name="Shape 506"/>
          <p:cNvSpPr/>
          <p:nvPr/>
        </p:nvSpPr>
        <p:spPr>
          <a:xfrm>
            <a:off x="1981200" y="3816350"/>
            <a:ext cx="3886200" cy="2593733"/>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b="1" dirty="0">
                <a:solidFill>
                  <a:schemeClr val="dk1"/>
                </a:solidFill>
                <a:latin typeface="Courier New"/>
                <a:ea typeface="Courier New"/>
                <a:cs typeface="Courier New"/>
                <a:sym typeface="Courier New"/>
              </a:rPr>
              <a:t>	</a:t>
            </a:r>
            <a:r>
              <a:rPr lang="en-US" b="1" dirty="0" err="1">
                <a:solidFill>
                  <a:schemeClr val="dk1"/>
                </a:solidFill>
                <a:latin typeface="Courier New"/>
                <a:ea typeface="Courier New"/>
                <a:cs typeface="Courier New"/>
                <a:sym typeface="Courier New"/>
              </a:rPr>
              <a:t>ntest</a:t>
            </a:r>
            <a:r>
              <a:rPr lang="en-US" b="1" dirty="0">
                <a:solidFill>
                  <a:schemeClr val="dk1"/>
                </a:solidFill>
                <a:latin typeface="Courier New"/>
                <a:ea typeface="Courier New"/>
                <a:cs typeface="Courier New"/>
                <a:sym typeface="Courier New"/>
              </a:rPr>
              <a:t> = !</a:t>
            </a:r>
            <a:r>
              <a:rPr lang="en-US" b="1" i="1" dirty="0">
                <a:solidFill>
                  <a:schemeClr val="dk1"/>
                </a:solidFill>
                <a:latin typeface="Calibri"/>
                <a:ea typeface="Calibri"/>
                <a:cs typeface="Calibri"/>
                <a:sym typeface="Calibri"/>
              </a:rPr>
              <a:t>Test</a:t>
            </a:r>
            <a:r>
              <a:rPr lang="en-US"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if (</a:t>
            </a:r>
            <a:r>
              <a:rPr lang="en-US" b="1" dirty="0" err="1">
                <a:solidFill>
                  <a:schemeClr val="dk1"/>
                </a:solidFill>
                <a:latin typeface="Courier New"/>
                <a:ea typeface="Courier New"/>
                <a:cs typeface="Courier New"/>
                <a:sym typeface="Courier New"/>
              </a:rPr>
              <a:t>ntest</a:t>
            </a:r>
            <a:r>
              <a:rPr lang="en-US" b="1" dirty="0">
                <a:solidFill>
                  <a:schemeClr val="dk1"/>
                </a:solidFill>
                <a:latin typeface="Courier New"/>
                <a:ea typeface="Courier New"/>
                <a:cs typeface="Courier New"/>
                <a:sym typeface="Courier New"/>
              </a:rPr>
              <a:t>) </a:t>
            </a:r>
            <a:r>
              <a:rPr lang="en-US" b="1" dirty="0" err="1">
                <a:solidFill>
                  <a:schemeClr val="dk1"/>
                </a:solidFill>
                <a:latin typeface="Courier New"/>
                <a:ea typeface="Courier New"/>
                <a:cs typeface="Courier New"/>
                <a:sym typeface="Courier New"/>
              </a:rPr>
              <a:t>goto</a:t>
            </a:r>
            <a:r>
              <a:rPr lang="en-US" b="1" dirty="0">
                <a:solidFill>
                  <a:schemeClr val="dk1"/>
                </a:solidFill>
                <a:latin typeface="Courier New"/>
                <a:ea typeface="Courier New"/>
                <a:cs typeface="Courier New"/>
                <a:sym typeface="Courier New"/>
              </a:rPr>
              <a:t> Else;</a:t>
            </a:r>
            <a:endParaRPr sz="2400"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a:t>
            </a:r>
            <a:r>
              <a:rPr lang="en-US" b="1" dirty="0" err="1">
                <a:solidFill>
                  <a:schemeClr val="dk1"/>
                </a:solidFill>
                <a:latin typeface="Courier New"/>
                <a:ea typeface="Courier New"/>
                <a:cs typeface="Courier New"/>
                <a:sym typeface="Courier New"/>
              </a:rPr>
              <a:t>val</a:t>
            </a:r>
            <a:r>
              <a:rPr lang="en-US" b="1" dirty="0">
                <a:solidFill>
                  <a:schemeClr val="dk1"/>
                </a:solidFill>
                <a:latin typeface="Courier New"/>
                <a:ea typeface="Courier New"/>
                <a:cs typeface="Courier New"/>
                <a:sym typeface="Courier New"/>
              </a:rPr>
              <a:t> = </a:t>
            </a:r>
            <a:r>
              <a:rPr lang="en-US" b="1" i="1" dirty="0" err="1">
                <a:solidFill>
                  <a:schemeClr val="dk1"/>
                </a:solidFill>
                <a:latin typeface="Calibri"/>
                <a:ea typeface="Calibri"/>
                <a:cs typeface="Calibri"/>
                <a:sym typeface="Calibri"/>
              </a:rPr>
              <a:t>Then_Expr</a:t>
            </a:r>
            <a:r>
              <a:rPr lang="en-US" b="1" dirty="0">
                <a:solidFill>
                  <a:schemeClr val="dk1"/>
                </a:solidFill>
                <a:latin typeface="Courier New"/>
                <a:ea typeface="Courier New"/>
                <a:cs typeface="Courier New"/>
                <a:sym typeface="Courier New"/>
              </a:rPr>
              <a:t>;</a:t>
            </a:r>
            <a:endParaRPr dirty="0"/>
          </a:p>
          <a:p>
            <a:r>
              <a:rPr lang="en-US" b="1" dirty="0">
                <a:solidFill>
                  <a:schemeClr val="dk1"/>
                </a:solidFill>
                <a:latin typeface="Courier New"/>
                <a:ea typeface="Courier New"/>
                <a:cs typeface="Courier New"/>
                <a:sym typeface="Courier New"/>
              </a:rPr>
              <a:t>  </a:t>
            </a:r>
            <a:r>
              <a:rPr lang="en-US" b="1" dirty="0" err="1">
                <a:solidFill>
                  <a:schemeClr val="dk1"/>
                </a:solidFill>
                <a:latin typeface="Courier New"/>
                <a:ea typeface="Courier New"/>
                <a:cs typeface="Courier New"/>
                <a:sym typeface="Courier New"/>
              </a:rPr>
              <a:t>goto</a:t>
            </a:r>
            <a:r>
              <a:rPr lang="en-US" b="1" dirty="0">
                <a:solidFill>
                  <a:schemeClr val="dk1"/>
                </a:solidFill>
                <a:latin typeface="Courier New"/>
                <a:ea typeface="Courier New"/>
                <a:cs typeface="Courier New"/>
                <a:sym typeface="Courier New"/>
              </a:rPr>
              <a:t> Done;</a:t>
            </a:r>
            <a:endParaRPr sz="2400"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Else:</a:t>
            </a:r>
            <a:endParaRPr sz="2400"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a:t>
            </a:r>
            <a:r>
              <a:rPr lang="en-US" b="1" dirty="0" err="1">
                <a:solidFill>
                  <a:schemeClr val="dk1"/>
                </a:solidFill>
                <a:latin typeface="Courier New"/>
                <a:ea typeface="Courier New"/>
                <a:cs typeface="Courier New"/>
                <a:sym typeface="Courier New"/>
              </a:rPr>
              <a:t>val</a:t>
            </a:r>
            <a:r>
              <a:rPr lang="en-US" b="1" dirty="0">
                <a:solidFill>
                  <a:schemeClr val="dk1"/>
                </a:solidFill>
                <a:latin typeface="Courier New"/>
                <a:ea typeface="Courier New"/>
                <a:cs typeface="Courier New"/>
                <a:sym typeface="Courier New"/>
              </a:rPr>
              <a:t> = </a:t>
            </a:r>
            <a:r>
              <a:rPr lang="en-US" b="1" i="1" dirty="0" err="1">
                <a:solidFill>
                  <a:schemeClr val="dk1"/>
                </a:solidFill>
                <a:latin typeface="Calibri"/>
                <a:ea typeface="Calibri"/>
                <a:cs typeface="Calibri"/>
                <a:sym typeface="Calibri"/>
              </a:rPr>
              <a:t>Else_Expr</a:t>
            </a:r>
            <a:r>
              <a:rPr lang="en-US"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Done:</a:t>
            </a:r>
            <a:endParaRPr sz="2400"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 . .</a:t>
            </a:r>
            <a:endParaRPr sz="2400" b="1" dirty="0">
              <a:solidFill>
                <a:schemeClr val="dk1"/>
              </a:solidFill>
              <a:latin typeface="Courier New"/>
              <a:ea typeface="Courier New"/>
              <a:cs typeface="Courier New"/>
              <a:sym typeface="Courier New"/>
            </a:endParaRPr>
          </a:p>
        </p:txBody>
      </p:sp>
      <p:sp>
        <p:nvSpPr>
          <p:cNvPr id="507" name="Shape 507"/>
          <p:cNvSpPr txBox="1">
            <a:spLocks noGrp="1"/>
          </p:cNvSpPr>
          <p:nvPr>
            <p:ph type="title"/>
          </p:nvPr>
        </p:nvSpPr>
        <p:spPr>
          <a:xfrm>
            <a:off x="1905000" y="254000"/>
            <a:ext cx="8382000" cy="1143000"/>
          </a:xfrm>
          <a:prstGeom prst="rect">
            <a:avLst/>
          </a:prstGeom>
          <a:noFill/>
          <a:ln>
            <a:noFill/>
          </a:ln>
        </p:spPr>
        <p:txBody>
          <a:bodyPr spcFirstLastPara="1" vert="horz" wrap="square" lIns="38100" tIns="38100" rIns="38100" bIns="38100" rtlCol="0" anchor="ctr" anchorCtr="0">
            <a:noAutofit/>
          </a:bodyPr>
          <a:lstStyle/>
          <a:p>
            <a:pPr marL="119063" indent="-119063">
              <a:spcBef>
                <a:spcPts val="0"/>
              </a:spcBef>
            </a:pPr>
            <a:r>
              <a:rPr lang="en-US" sz="3600" dirty="0">
                <a:solidFill>
                  <a:schemeClr val="dk1"/>
                </a:solidFill>
                <a:latin typeface="+mn-lt"/>
                <a:ea typeface="Calibri"/>
                <a:cs typeface="Calibri"/>
                <a:sym typeface="Calibri"/>
              </a:rPr>
              <a:t>General Conditional Expression Translation (Using Branches)</a:t>
            </a:r>
            <a:endParaRPr sz="3600" dirty="0">
              <a:solidFill>
                <a:schemeClr val="dk1"/>
              </a:solidFill>
              <a:latin typeface="+mn-lt"/>
              <a:ea typeface="Calibri"/>
              <a:cs typeface="Calibri"/>
              <a:sym typeface="Calibri"/>
            </a:endParaRPr>
          </a:p>
        </p:txBody>
      </p:sp>
      <p:sp>
        <p:nvSpPr>
          <p:cNvPr id="508" name="Shape 508"/>
          <p:cNvSpPr txBox="1">
            <a:spLocks noGrp="1"/>
          </p:cNvSpPr>
          <p:nvPr>
            <p:ph type="body" idx="1"/>
          </p:nvPr>
        </p:nvSpPr>
        <p:spPr>
          <a:xfrm>
            <a:off x="5854700" y="3886200"/>
            <a:ext cx="4432300" cy="2946400"/>
          </a:xfrm>
          <a:prstGeom prst="rect">
            <a:avLst/>
          </a:prstGeom>
          <a:noFill/>
          <a:ln>
            <a:noFill/>
          </a:ln>
        </p:spPr>
        <p:txBody>
          <a:bodyPr spcFirstLastPara="1" vert="horz" wrap="square" lIns="38100" tIns="38100" rIns="38100" bIns="38100" rtlCol="0" anchor="t" anchorCtr="0">
            <a:noAutofit/>
          </a:bodyPr>
          <a:lstStyle/>
          <a:p>
            <a:pPr marL="552450" lvl="1" indent="-234950">
              <a:spcBef>
                <a:spcPts val="0"/>
              </a:spcBef>
              <a:buClr>
                <a:srgbClr val="990000"/>
              </a:buClr>
              <a:buSzPts val="2200"/>
              <a:buFont typeface="Noto Sans Symbols"/>
              <a:buChar char="▪"/>
            </a:pPr>
            <a:r>
              <a:rPr lang="en-US" sz="2000" dirty="0">
                <a:solidFill>
                  <a:schemeClr val="dk1"/>
                </a:solidFill>
                <a:ea typeface="Calibri"/>
                <a:cs typeface="Calibri"/>
                <a:sym typeface="Calibri"/>
              </a:rPr>
              <a:t>Create separate code regions for then &amp; else expressions</a:t>
            </a:r>
            <a:endParaRPr dirty="0"/>
          </a:p>
          <a:p>
            <a:pPr marL="552450" lvl="1" indent="-234950">
              <a:buClr>
                <a:srgbClr val="990000"/>
              </a:buClr>
              <a:buSzPts val="2200"/>
              <a:buFont typeface="Noto Sans Symbols"/>
              <a:buChar char="▪"/>
            </a:pPr>
            <a:r>
              <a:rPr lang="en-US" sz="2000" dirty="0">
                <a:solidFill>
                  <a:schemeClr val="dk1"/>
                </a:solidFill>
                <a:ea typeface="Calibri"/>
                <a:cs typeface="Calibri"/>
                <a:sym typeface="Calibri"/>
              </a:rPr>
              <a:t>Execute appropriate one</a:t>
            </a:r>
            <a:endParaRPr dirty="0"/>
          </a:p>
        </p:txBody>
      </p:sp>
      <p:sp>
        <p:nvSpPr>
          <p:cNvPr id="509" name="Shape 509"/>
          <p:cNvSpPr/>
          <p:nvPr/>
        </p:nvSpPr>
        <p:spPr>
          <a:xfrm>
            <a:off x="2717800" y="2540000"/>
            <a:ext cx="3149600" cy="355600"/>
          </a:xfrm>
          <a:prstGeom prst="rect">
            <a:avLst/>
          </a:prstGeom>
          <a:solidFill>
            <a:srgbClr val="99CCF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b="1">
                <a:solidFill>
                  <a:schemeClr val="dk1"/>
                </a:solidFill>
                <a:latin typeface="Courier New"/>
                <a:ea typeface="Courier New"/>
                <a:cs typeface="Courier New"/>
                <a:sym typeface="Courier New"/>
              </a:rPr>
              <a:t>val = x&gt;y ? x-y : y-x;</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845C-B463-17A8-DD1F-109EC1E839CE}"/>
              </a:ext>
            </a:extLst>
          </p:cNvPr>
          <p:cNvSpPr>
            <a:spLocks noGrp="1"/>
          </p:cNvSpPr>
          <p:nvPr>
            <p:ph type="title"/>
          </p:nvPr>
        </p:nvSpPr>
        <p:spPr/>
        <p:txBody>
          <a:bodyPr/>
          <a:lstStyle/>
          <a:p>
            <a:r>
              <a:rPr lang="en-US" dirty="0"/>
              <a:t>Previous lecture question </a:t>
            </a:r>
            <a:r>
              <a:rPr lang="en-US" dirty="0" err="1"/>
              <a:t>followup</a:t>
            </a:r>
            <a:endParaRPr lang="en-US" dirty="0"/>
          </a:p>
        </p:txBody>
      </p:sp>
      <p:sp>
        <p:nvSpPr>
          <p:cNvPr id="3" name="TextBox 2">
            <a:extLst>
              <a:ext uri="{FF2B5EF4-FFF2-40B4-BE49-F238E27FC236}">
                <a16:creationId xmlns:a16="http://schemas.microsoft.com/office/drawing/2014/main" id="{93C2A7B5-3D3E-22A9-A80E-973EA41A1199}"/>
              </a:ext>
            </a:extLst>
          </p:cNvPr>
          <p:cNvSpPr txBox="1"/>
          <p:nvPr/>
        </p:nvSpPr>
        <p:spPr>
          <a:xfrm>
            <a:off x="2438400" y="1690256"/>
            <a:ext cx="5652655" cy="1384995"/>
          </a:xfrm>
          <a:prstGeom prst="rect">
            <a:avLst/>
          </a:prstGeom>
          <a:noFill/>
        </p:spPr>
        <p:txBody>
          <a:bodyPr wrap="square" rtlCol="0">
            <a:spAutoFit/>
          </a:bodyPr>
          <a:lstStyle/>
          <a:p>
            <a:r>
              <a:rPr lang="en-US" sz="2800" dirty="0"/>
              <a:t>Gnu assembly == AT&amp;T syntax</a:t>
            </a:r>
          </a:p>
          <a:p>
            <a:endParaRPr lang="en-US" sz="2800" dirty="0"/>
          </a:p>
          <a:p>
            <a:r>
              <a:rPr lang="en-US" sz="2800" dirty="0"/>
              <a:t>Alternative is </a:t>
            </a:r>
            <a:r>
              <a:rPr lang="en-US" sz="2800" b="1" dirty="0"/>
              <a:t>Intel</a:t>
            </a:r>
            <a:r>
              <a:rPr lang="en-US" sz="2800" dirty="0"/>
              <a:t> syntax</a:t>
            </a:r>
          </a:p>
        </p:txBody>
      </p:sp>
      <p:sp>
        <p:nvSpPr>
          <p:cNvPr id="4" name="TextBox 3">
            <a:extLst>
              <a:ext uri="{FF2B5EF4-FFF2-40B4-BE49-F238E27FC236}">
                <a16:creationId xmlns:a16="http://schemas.microsoft.com/office/drawing/2014/main" id="{3750DC95-3D9A-0D87-5EC8-D265309B5C98}"/>
              </a:ext>
            </a:extLst>
          </p:cNvPr>
          <p:cNvSpPr txBox="1"/>
          <p:nvPr/>
        </p:nvSpPr>
        <p:spPr>
          <a:xfrm>
            <a:off x="2438400" y="4475248"/>
            <a:ext cx="5652655" cy="2246769"/>
          </a:xfrm>
          <a:prstGeom prst="rect">
            <a:avLst/>
          </a:prstGeom>
          <a:noFill/>
        </p:spPr>
        <p:txBody>
          <a:bodyPr wrap="square" rtlCol="0">
            <a:spAutoFit/>
          </a:bodyPr>
          <a:lstStyle/>
          <a:p>
            <a:r>
              <a:rPr lang="en-US" sz="2800" dirty="0"/>
              <a:t>You </a:t>
            </a:r>
            <a:r>
              <a:rPr lang="en-US" sz="2800" i="1" dirty="0"/>
              <a:t>can</a:t>
            </a:r>
            <a:r>
              <a:rPr lang="en-US" sz="2800" dirty="0"/>
              <a:t> address low-order 32 and 16 bits of r8-r15: </a:t>
            </a:r>
            <a:r>
              <a:rPr lang="en-US" sz="2800" dirty="0">
                <a:solidFill>
                  <a:schemeClr val="accent1">
                    <a:lumMod val="75000"/>
                  </a:schemeClr>
                </a:solidFill>
                <a:latin typeface="Consolas" panose="020B0609020204030204" pitchFamily="49" charset="0"/>
                <a:cs typeface="Consolas" panose="020B0609020204030204" pitchFamily="49" charset="0"/>
              </a:rPr>
              <a:t>r8d</a:t>
            </a:r>
            <a:r>
              <a:rPr lang="en-US" sz="2800" dirty="0">
                <a:latin typeface="Consolas" panose="020B0609020204030204" pitchFamily="49" charset="0"/>
                <a:cs typeface="Consolas" panose="020B0609020204030204" pitchFamily="49" charset="0"/>
              </a:rPr>
              <a:t>, </a:t>
            </a:r>
            <a:r>
              <a:rPr lang="en-US" sz="2800" dirty="0">
                <a:solidFill>
                  <a:schemeClr val="accent1">
                    <a:lumMod val="75000"/>
                  </a:schemeClr>
                </a:solidFill>
                <a:latin typeface="Consolas" panose="020B0609020204030204" pitchFamily="49" charset="0"/>
                <a:cs typeface="Consolas" panose="020B0609020204030204" pitchFamily="49" charset="0"/>
              </a:rPr>
              <a:t>r8w</a:t>
            </a:r>
            <a:br>
              <a:rPr lang="en-US" sz="2800" dirty="0"/>
            </a:br>
            <a:br>
              <a:rPr lang="en-US" sz="2800" dirty="0"/>
            </a:br>
            <a:r>
              <a:rPr lang="en-US" sz="2800" dirty="0"/>
              <a:t>but </a:t>
            </a:r>
            <a:r>
              <a:rPr lang="en-US" sz="2800" i="1" dirty="0"/>
              <a:t>not</a:t>
            </a:r>
            <a:r>
              <a:rPr lang="en-US" sz="2800" dirty="0"/>
              <a:t> the ‘</a:t>
            </a:r>
            <a:r>
              <a:rPr lang="en-US" sz="2800" dirty="0">
                <a:solidFill>
                  <a:schemeClr val="accent1">
                    <a:lumMod val="75000"/>
                  </a:schemeClr>
                </a:solidFill>
                <a:latin typeface="Consolas" panose="020B0609020204030204" pitchFamily="49" charset="0"/>
                <a:cs typeface="Consolas" panose="020B0609020204030204" pitchFamily="49" charset="0"/>
              </a:rPr>
              <a:t>ah</a:t>
            </a:r>
            <a:r>
              <a:rPr lang="en-US" sz="2800" dirty="0"/>
              <a:t>’, ‘</a:t>
            </a:r>
            <a:r>
              <a:rPr lang="en-US" sz="2800" dirty="0">
                <a:solidFill>
                  <a:schemeClr val="accent1">
                    <a:lumMod val="75000"/>
                  </a:schemeClr>
                </a:solidFill>
              </a:rPr>
              <a:t>al</a:t>
            </a:r>
            <a:r>
              <a:rPr lang="en-US" sz="2800" dirty="0"/>
              <a:t>’ 8 bit chunks you can with </a:t>
            </a:r>
            <a:r>
              <a:rPr lang="en-US" sz="2800" dirty="0" err="1">
                <a:solidFill>
                  <a:schemeClr val="accent1">
                    <a:lumMod val="75000"/>
                  </a:schemeClr>
                </a:solidFill>
              </a:rPr>
              <a:t>rax</a:t>
            </a:r>
            <a:endParaRPr lang="en-US" sz="2800" dirty="0">
              <a:solidFill>
                <a:schemeClr val="accent1">
                  <a:lumMod val="75000"/>
                </a:schemeClr>
              </a:solidFill>
            </a:endParaRPr>
          </a:p>
        </p:txBody>
      </p:sp>
    </p:spTree>
    <p:extLst>
      <p:ext uri="{BB962C8B-B14F-4D97-AF65-F5344CB8AC3E}">
        <p14:creationId xmlns:p14="http://schemas.microsoft.com/office/powerpoint/2010/main" val="197482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p:nvPr/>
        </p:nvSpPr>
        <p:spPr>
          <a:xfrm>
            <a:off x="6705600" y="2362200"/>
            <a:ext cx="2933700" cy="444500"/>
          </a:xfrm>
          <a:prstGeom prst="rect">
            <a:avLst/>
          </a:prstGeom>
          <a:noFill/>
          <a:ln>
            <a:noFill/>
          </a:ln>
        </p:spPr>
        <p:txBody>
          <a:bodyPr spcFirstLastPara="1" wrap="square" lIns="38100" tIns="38100" rIns="38100" bIns="38100" anchor="t" anchorCtr="0">
            <a:noAutofit/>
          </a:bodyPr>
          <a:lstStyle/>
          <a:p>
            <a:pPr marL="185738" indent="-185738"/>
            <a:r>
              <a:rPr lang="en-US" sz="2400" b="1">
                <a:solidFill>
                  <a:schemeClr val="dk1"/>
                </a:solidFill>
                <a:latin typeface="Calibri"/>
                <a:ea typeface="Calibri"/>
                <a:cs typeface="Calibri"/>
                <a:sym typeface="Calibri"/>
              </a:rPr>
              <a:t>C Code</a:t>
            </a:r>
            <a:endParaRPr/>
          </a:p>
        </p:txBody>
      </p:sp>
      <p:sp>
        <p:nvSpPr>
          <p:cNvPr id="515" name="Shape 515"/>
          <p:cNvSpPr/>
          <p:nvPr/>
        </p:nvSpPr>
        <p:spPr>
          <a:xfrm>
            <a:off x="6705600" y="2819400"/>
            <a:ext cx="2514600" cy="1160462"/>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sz="2000" b="1">
                <a:solidFill>
                  <a:schemeClr val="dk1"/>
                </a:solidFill>
                <a:latin typeface="Courier New"/>
                <a:ea typeface="Courier New"/>
                <a:cs typeface="Courier New"/>
                <a:sym typeface="Courier New"/>
              </a:rPr>
              <a:t>val = </a:t>
            </a:r>
            <a:r>
              <a:rPr lang="en-US" sz="2000" b="1" i="1">
                <a:solidFill>
                  <a:schemeClr val="dk1"/>
                </a:solidFill>
                <a:latin typeface="Calibri"/>
                <a:ea typeface="Calibri"/>
                <a:cs typeface="Calibri"/>
                <a:sym typeface="Calibri"/>
              </a:rPr>
              <a:t>Test</a:t>
            </a:r>
            <a:r>
              <a:rPr lang="en-US" sz="2000" b="1">
                <a:solidFill>
                  <a:schemeClr val="dk1"/>
                </a:solidFill>
                <a:latin typeface="Courier New"/>
                <a:ea typeface="Courier New"/>
                <a:cs typeface="Courier New"/>
                <a:sym typeface="Courier New"/>
              </a:rPr>
              <a:t> </a:t>
            </a:r>
            <a:endParaRPr sz="2000" b="1">
              <a:solidFill>
                <a:schemeClr val="dk1"/>
              </a:solidFill>
              <a:latin typeface="Courier New"/>
              <a:ea typeface="Courier New"/>
              <a:cs typeface="Courier New"/>
              <a:sym typeface="Courier New"/>
            </a:endParaRPr>
          </a:p>
          <a:p>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Then_Expr</a:t>
            </a:r>
            <a:r>
              <a:rPr lang="en-US" sz="2000" b="1">
                <a:solidFill>
                  <a:schemeClr val="dk1"/>
                </a:solidFill>
                <a:latin typeface="Courier New"/>
                <a:ea typeface="Courier New"/>
                <a:cs typeface="Courier New"/>
                <a:sym typeface="Courier New"/>
              </a:rPr>
              <a:t> </a:t>
            </a:r>
            <a:endParaRPr/>
          </a:p>
          <a:p>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Else_Expr</a:t>
            </a:r>
            <a:r>
              <a:rPr lang="en-US" sz="2000" b="1">
                <a:solidFill>
                  <a:schemeClr val="dk1"/>
                </a:solidFill>
                <a:latin typeface="Courier New"/>
                <a:ea typeface="Courier New"/>
                <a:cs typeface="Courier New"/>
                <a:sym typeface="Courier New"/>
              </a:rPr>
              <a:t>;</a:t>
            </a:r>
            <a:endParaRPr/>
          </a:p>
        </p:txBody>
      </p:sp>
      <p:sp>
        <p:nvSpPr>
          <p:cNvPr id="516" name="Shape 516"/>
          <p:cNvSpPr/>
          <p:nvPr/>
        </p:nvSpPr>
        <p:spPr>
          <a:xfrm>
            <a:off x="6629400" y="4038600"/>
            <a:ext cx="2311400" cy="444500"/>
          </a:xfrm>
          <a:prstGeom prst="rect">
            <a:avLst/>
          </a:prstGeom>
          <a:noFill/>
          <a:ln>
            <a:noFill/>
          </a:ln>
        </p:spPr>
        <p:txBody>
          <a:bodyPr spcFirstLastPara="1" wrap="square" lIns="38100" tIns="38100" rIns="38100" bIns="38100" anchor="t" anchorCtr="0">
            <a:noAutofit/>
          </a:bodyPr>
          <a:lstStyle/>
          <a:p>
            <a:pPr marL="185738" indent="-185738"/>
            <a:r>
              <a:rPr lang="en-US" sz="2400" b="1">
                <a:solidFill>
                  <a:schemeClr val="dk1"/>
                </a:solidFill>
                <a:latin typeface="Calibri"/>
                <a:ea typeface="Calibri"/>
                <a:cs typeface="Calibri"/>
                <a:sym typeface="Calibri"/>
              </a:rPr>
              <a:t>Goto Version</a:t>
            </a:r>
            <a:endParaRPr/>
          </a:p>
        </p:txBody>
      </p:sp>
      <p:sp>
        <p:nvSpPr>
          <p:cNvPr id="517" name="Shape 517"/>
          <p:cNvSpPr/>
          <p:nvPr/>
        </p:nvSpPr>
        <p:spPr>
          <a:xfrm>
            <a:off x="6629400" y="4495800"/>
            <a:ext cx="3746500" cy="1593850"/>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b="1" dirty="0">
                <a:solidFill>
                  <a:schemeClr val="dk1"/>
                </a:solidFill>
                <a:latin typeface="Courier New"/>
                <a:ea typeface="Courier New"/>
                <a:cs typeface="Courier New"/>
                <a:sym typeface="Courier New"/>
              </a:rPr>
              <a:t>  result = </a:t>
            </a:r>
            <a:r>
              <a:rPr lang="en-US" b="1" i="1" dirty="0" err="1">
                <a:solidFill>
                  <a:schemeClr val="dk1"/>
                </a:solidFill>
                <a:latin typeface="Calibri"/>
                <a:ea typeface="Calibri"/>
                <a:cs typeface="Calibri"/>
                <a:sym typeface="Calibri"/>
              </a:rPr>
              <a:t>Then_Expr</a:t>
            </a:r>
            <a:r>
              <a:rPr lang="en-US" sz="2400" b="1" dirty="0">
                <a:solidFill>
                  <a:schemeClr val="dk1"/>
                </a:solidFill>
                <a:latin typeface="Courier New"/>
                <a:ea typeface="Courier New"/>
                <a:cs typeface="Courier New"/>
                <a:sym typeface="Courier New"/>
              </a:rPr>
              <a:t>;</a:t>
            </a:r>
            <a:endParaRPr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eval = </a:t>
            </a:r>
            <a:r>
              <a:rPr lang="en-US" b="1" i="1" dirty="0" err="1">
                <a:solidFill>
                  <a:schemeClr val="dk1"/>
                </a:solidFill>
                <a:latin typeface="Calibri"/>
                <a:ea typeface="Calibri"/>
                <a:cs typeface="Calibri"/>
                <a:sym typeface="Calibri"/>
              </a:rPr>
              <a:t>Else_Expr</a:t>
            </a:r>
            <a:r>
              <a:rPr lang="en-US" b="1" dirty="0">
                <a:solidFill>
                  <a:schemeClr val="dk1"/>
                </a:solidFill>
                <a:latin typeface="Courier New"/>
                <a:ea typeface="Courier New"/>
                <a:cs typeface="Courier New"/>
                <a:sym typeface="Courier New"/>
              </a:rPr>
              <a:t>;</a:t>
            </a:r>
            <a:endParaRPr dirty="0"/>
          </a:p>
          <a:p>
            <a:r>
              <a:rPr lang="en-US" b="1" dirty="0">
                <a:solidFill>
                  <a:schemeClr val="dk1"/>
                </a:solidFill>
                <a:latin typeface="Courier New"/>
                <a:ea typeface="Courier New"/>
                <a:cs typeface="Courier New"/>
                <a:sym typeface="Courier New"/>
              </a:rPr>
              <a:t>  </a:t>
            </a:r>
            <a:r>
              <a:rPr lang="en-US" b="1" dirty="0" err="1">
                <a:solidFill>
                  <a:schemeClr val="dk1"/>
                </a:solidFill>
                <a:latin typeface="Courier New"/>
                <a:ea typeface="Courier New"/>
                <a:cs typeface="Courier New"/>
                <a:sym typeface="Courier New"/>
              </a:rPr>
              <a:t>nt</a:t>
            </a:r>
            <a:r>
              <a:rPr lang="en-US" b="1" dirty="0">
                <a:solidFill>
                  <a:schemeClr val="dk1"/>
                </a:solidFill>
                <a:latin typeface="Courier New"/>
                <a:ea typeface="Courier New"/>
                <a:cs typeface="Courier New"/>
                <a:sym typeface="Courier New"/>
              </a:rPr>
              <a:t> = !</a:t>
            </a:r>
            <a:r>
              <a:rPr lang="en-US" b="1" i="1" dirty="0">
                <a:solidFill>
                  <a:schemeClr val="dk1"/>
                </a:solidFill>
                <a:latin typeface="Calibri"/>
                <a:ea typeface="Calibri"/>
                <a:cs typeface="Calibri"/>
                <a:sym typeface="Calibri"/>
              </a:rPr>
              <a:t>Test</a:t>
            </a:r>
            <a:r>
              <a:rPr lang="en-US" b="1" dirty="0">
                <a:solidFill>
                  <a:schemeClr val="dk1"/>
                </a:solidFill>
                <a:latin typeface="Courier New"/>
                <a:ea typeface="Courier New"/>
                <a:cs typeface="Courier New"/>
                <a:sym typeface="Courier New"/>
              </a:rPr>
              <a:t>;</a:t>
            </a:r>
            <a:endParaRPr dirty="0"/>
          </a:p>
          <a:p>
            <a:r>
              <a:rPr lang="en-US" b="1" dirty="0">
                <a:solidFill>
                  <a:schemeClr val="dk1"/>
                </a:solidFill>
                <a:latin typeface="Courier New"/>
                <a:ea typeface="Courier New"/>
                <a:cs typeface="Courier New"/>
                <a:sym typeface="Courier New"/>
              </a:rPr>
              <a:t>  </a:t>
            </a:r>
            <a:r>
              <a:rPr lang="en-US" b="1" dirty="0">
                <a:solidFill>
                  <a:srgbClr val="C00000"/>
                </a:solidFill>
                <a:latin typeface="Courier New"/>
                <a:ea typeface="Courier New"/>
                <a:cs typeface="Courier New"/>
                <a:sym typeface="Courier New"/>
              </a:rPr>
              <a:t>if (</a:t>
            </a:r>
            <a:r>
              <a:rPr lang="en-US" b="1" dirty="0" err="1">
                <a:solidFill>
                  <a:srgbClr val="C00000"/>
                </a:solidFill>
                <a:latin typeface="Courier New"/>
                <a:ea typeface="Courier New"/>
                <a:cs typeface="Courier New"/>
                <a:sym typeface="Courier New"/>
              </a:rPr>
              <a:t>nt</a:t>
            </a:r>
            <a:r>
              <a:rPr lang="en-US" b="1" dirty="0">
                <a:solidFill>
                  <a:srgbClr val="C00000"/>
                </a:solidFill>
                <a:latin typeface="Courier New"/>
                <a:ea typeface="Courier New"/>
                <a:cs typeface="Courier New"/>
                <a:sym typeface="Courier New"/>
              </a:rPr>
              <a:t>) result = eval;</a:t>
            </a:r>
            <a:endParaRPr dirty="0"/>
          </a:p>
          <a:p>
            <a:r>
              <a:rPr lang="en-US" b="1" dirty="0">
                <a:solidFill>
                  <a:schemeClr val="dk1"/>
                </a:solidFill>
                <a:latin typeface="Courier New"/>
                <a:ea typeface="Courier New"/>
                <a:cs typeface="Courier New"/>
                <a:sym typeface="Courier New"/>
              </a:rPr>
              <a:t>  return result;</a:t>
            </a:r>
            <a:endParaRPr sz="2400" b="1" dirty="0">
              <a:solidFill>
                <a:schemeClr val="dk1"/>
              </a:solidFill>
              <a:latin typeface="Courier New"/>
              <a:ea typeface="Courier New"/>
              <a:cs typeface="Courier New"/>
              <a:sym typeface="Courier New"/>
            </a:endParaRPr>
          </a:p>
        </p:txBody>
      </p:sp>
      <p:sp>
        <p:nvSpPr>
          <p:cNvPr id="518" name="Shape 518"/>
          <p:cNvSpPr txBox="1">
            <a:spLocks noGrp="1"/>
          </p:cNvSpPr>
          <p:nvPr>
            <p:ph type="title"/>
          </p:nvPr>
        </p:nvSpPr>
        <p:spPr>
          <a:xfrm>
            <a:off x="1905000" y="254000"/>
            <a:ext cx="8382000" cy="1143000"/>
          </a:xfrm>
          <a:prstGeom prst="rect">
            <a:avLst/>
          </a:prstGeom>
          <a:noFill/>
          <a:ln>
            <a:noFill/>
          </a:ln>
        </p:spPr>
        <p:txBody>
          <a:bodyPr spcFirstLastPara="1" vert="horz" wrap="square" lIns="38100" tIns="38100" rIns="38100" bIns="38100" rtlCol="0" anchor="ctr" anchorCtr="0">
            <a:noAutofit/>
          </a:bodyPr>
          <a:lstStyle/>
          <a:p>
            <a:pPr marL="119063" indent="-119063">
              <a:spcBef>
                <a:spcPts val="0"/>
              </a:spcBef>
            </a:pPr>
            <a:r>
              <a:rPr lang="en-US" sz="3600" dirty="0">
                <a:solidFill>
                  <a:schemeClr val="dk1"/>
                </a:solidFill>
                <a:latin typeface="+mn-lt"/>
                <a:ea typeface="Calibri"/>
                <a:cs typeface="Calibri"/>
                <a:sym typeface="Calibri"/>
              </a:rPr>
              <a:t>Using Conditional Moves</a:t>
            </a:r>
            <a:endParaRPr sz="3600" dirty="0">
              <a:solidFill>
                <a:schemeClr val="dk1"/>
              </a:solidFill>
              <a:latin typeface="+mn-lt"/>
              <a:ea typeface="Calibri"/>
              <a:cs typeface="Calibri"/>
              <a:sym typeface="Calibri"/>
            </a:endParaRPr>
          </a:p>
        </p:txBody>
      </p:sp>
      <p:sp>
        <p:nvSpPr>
          <p:cNvPr id="519" name="Shape 519"/>
          <p:cNvSpPr txBox="1">
            <a:spLocks noGrp="1"/>
          </p:cNvSpPr>
          <p:nvPr>
            <p:ph type="body" idx="1"/>
          </p:nvPr>
        </p:nvSpPr>
        <p:spPr>
          <a:xfrm>
            <a:off x="1587500" y="1219200"/>
            <a:ext cx="4889500" cy="4564912"/>
          </a:xfrm>
          <a:prstGeom prst="rect">
            <a:avLst/>
          </a:prstGeom>
          <a:noFill/>
          <a:ln>
            <a:noFill/>
          </a:ln>
        </p:spPr>
        <p:txBody>
          <a:bodyPr spcFirstLastPara="1" vert="horz" wrap="square" lIns="38100" tIns="38100" rIns="38100" bIns="38100" rtlCol="0" anchor="t" anchorCtr="0">
            <a:noAutofit/>
          </a:bodyPr>
          <a:lstStyle/>
          <a:p>
            <a:pPr marL="292100" indent="-254000">
              <a:spcBef>
                <a:spcPts val="0"/>
              </a:spcBef>
              <a:buClr>
                <a:srgbClr val="990000"/>
              </a:buClr>
              <a:buSzPts val="1440"/>
              <a:buFont typeface="Noto Sans Symbols"/>
              <a:buChar char="⬛"/>
            </a:pPr>
            <a:r>
              <a:rPr lang="en-US" sz="2400" b="1" dirty="0">
                <a:solidFill>
                  <a:schemeClr val="dk1"/>
                </a:solidFill>
                <a:ea typeface="Calibri"/>
                <a:cs typeface="Calibri"/>
                <a:sym typeface="Calibri"/>
              </a:rPr>
              <a:t>Conditional Move Instructions</a:t>
            </a:r>
            <a:endParaRPr dirty="0"/>
          </a:p>
          <a:p>
            <a:pPr marL="552450" lvl="1" indent="-234950">
              <a:buClr>
                <a:srgbClr val="990000"/>
              </a:buClr>
              <a:buSzPts val="2200"/>
              <a:buFont typeface="Noto Sans Symbols"/>
              <a:buChar char="▪"/>
            </a:pPr>
            <a:r>
              <a:rPr lang="en-US" sz="2000" dirty="0">
                <a:solidFill>
                  <a:schemeClr val="dk1"/>
                </a:solidFill>
                <a:ea typeface="Calibri"/>
                <a:cs typeface="Calibri"/>
                <a:sym typeface="Calibri"/>
              </a:rPr>
              <a:t>Instruction supports:</a:t>
            </a:r>
            <a:endParaRPr dirty="0"/>
          </a:p>
          <a:p>
            <a:pPr marL="838200" lvl="2" indent="-203200">
              <a:buClr>
                <a:srgbClr val="000000"/>
              </a:buClr>
              <a:buSzPts val="1600"/>
              <a:buNone/>
            </a:pPr>
            <a:r>
              <a:rPr lang="en-US" dirty="0">
                <a:solidFill>
                  <a:schemeClr val="dk1"/>
                </a:solidFill>
                <a:ea typeface="Calibri"/>
                <a:cs typeface="Calibri"/>
                <a:sym typeface="Calibri"/>
              </a:rPr>
              <a:t>if (Test) </a:t>
            </a:r>
            <a:r>
              <a:rPr lang="en-US" dirty="0" err="1">
                <a:solidFill>
                  <a:schemeClr val="dk1"/>
                </a:solidFill>
                <a:ea typeface="Calibri"/>
                <a:cs typeface="Calibri"/>
                <a:sym typeface="Calibri"/>
              </a:rPr>
              <a:t>Dest</a:t>
            </a:r>
            <a:r>
              <a:rPr lang="en-US" dirty="0">
                <a:solidFill>
                  <a:schemeClr val="dk1"/>
                </a:solidFill>
                <a:ea typeface="Calibri"/>
                <a:cs typeface="Calibri"/>
                <a:sym typeface="Calibri"/>
              </a:rPr>
              <a:t> ← </a:t>
            </a:r>
            <a:r>
              <a:rPr lang="en-US" dirty="0" err="1">
                <a:solidFill>
                  <a:schemeClr val="dk1"/>
                </a:solidFill>
                <a:ea typeface="Calibri"/>
                <a:cs typeface="Calibri"/>
                <a:sym typeface="Calibri"/>
              </a:rPr>
              <a:t>Src</a:t>
            </a:r>
            <a:endParaRPr dirty="0">
              <a:solidFill>
                <a:schemeClr val="dk1"/>
              </a:solidFill>
              <a:ea typeface="Calibri"/>
              <a:cs typeface="Calibri"/>
              <a:sym typeface="Calibri"/>
            </a:endParaRPr>
          </a:p>
          <a:p>
            <a:pPr marL="552450" lvl="1" indent="-234950">
              <a:buClr>
                <a:srgbClr val="990000"/>
              </a:buClr>
              <a:buSzPts val="2200"/>
              <a:buFont typeface="Noto Sans Symbols"/>
              <a:buChar char="▪"/>
            </a:pPr>
            <a:r>
              <a:rPr lang="en-US" sz="2000" dirty="0">
                <a:solidFill>
                  <a:schemeClr val="dk1"/>
                </a:solidFill>
                <a:ea typeface="Calibri"/>
                <a:cs typeface="Calibri"/>
                <a:sym typeface="Calibri"/>
              </a:rPr>
              <a:t>Supported in post-1995 x86 processors</a:t>
            </a:r>
            <a:endParaRPr dirty="0"/>
          </a:p>
          <a:p>
            <a:pPr marL="552450" lvl="1" indent="-234950">
              <a:buClr>
                <a:srgbClr val="990000"/>
              </a:buClr>
              <a:buSzPts val="2200"/>
              <a:buFont typeface="Noto Sans Symbols"/>
              <a:buChar char="▪"/>
            </a:pPr>
            <a:r>
              <a:rPr lang="en-US" sz="2000" dirty="0">
                <a:solidFill>
                  <a:schemeClr val="dk1"/>
                </a:solidFill>
                <a:ea typeface="Calibri"/>
                <a:cs typeface="Calibri"/>
                <a:sym typeface="Calibri"/>
              </a:rPr>
              <a:t>GCC tries to use them</a:t>
            </a:r>
            <a:endParaRPr dirty="0"/>
          </a:p>
          <a:p>
            <a:pPr marL="838200" lvl="2" indent="-203200">
              <a:buClr>
                <a:srgbClr val="000000"/>
              </a:buClr>
              <a:buSzPts val="1600"/>
              <a:buFont typeface="Noto Sans Symbols"/>
              <a:buChar char="▪"/>
            </a:pPr>
            <a:r>
              <a:rPr lang="en-US" dirty="0">
                <a:solidFill>
                  <a:schemeClr val="dk1"/>
                </a:solidFill>
                <a:ea typeface="Calibri"/>
                <a:cs typeface="Calibri"/>
                <a:sym typeface="Calibri"/>
              </a:rPr>
              <a:t>But, only when known to be safe</a:t>
            </a:r>
          </a:p>
          <a:p>
            <a:pPr marL="838200" lvl="2" indent="-203200">
              <a:buClr>
                <a:srgbClr val="000000"/>
              </a:buClr>
              <a:buSzPts val="1600"/>
              <a:buFont typeface="Noto Sans Symbols"/>
              <a:buChar char="▪"/>
            </a:pPr>
            <a:endParaRPr dirty="0"/>
          </a:p>
          <a:p>
            <a:pPr marL="292100" indent="-254000">
              <a:spcBef>
                <a:spcPts val="600"/>
              </a:spcBef>
              <a:buClr>
                <a:srgbClr val="990000"/>
              </a:buClr>
              <a:buSzPts val="1440"/>
              <a:buFont typeface="Noto Sans Symbols"/>
              <a:buChar char="⬛"/>
            </a:pPr>
            <a:r>
              <a:rPr lang="en-US" sz="2400" b="1" dirty="0">
                <a:solidFill>
                  <a:schemeClr val="dk1"/>
                </a:solidFill>
                <a:ea typeface="Calibri"/>
                <a:cs typeface="Calibri"/>
                <a:sym typeface="Calibri"/>
              </a:rPr>
              <a:t>Why?</a:t>
            </a:r>
            <a:endParaRPr dirty="0"/>
          </a:p>
          <a:p>
            <a:pPr marL="552450" lvl="1" indent="-234950">
              <a:buClr>
                <a:srgbClr val="990000"/>
              </a:buClr>
              <a:buSzPts val="2200"/>
              <a:buFont typeface="Noto Sans Symbols"/>
              <a:buChar char="▪"/>
            </a:pPr>
            <a:r>
              <a:rPr lang="en-US" sz="2000" dirty="0">
                <a:solidFill>
                  <a:schemeClr val="dk1"/>
                </a:solidFill>
                <a:ea typeface="Calibri"/>
                <a:cs typeface="Calibri"/>
                <a:sym typeface="Calibri"/>
              </a:rPr>
              <a:t>Branches are very disruptive to instruction flow through pipelines</a:t>
            </a:r>
            <a:endParaRPr dirty="0"/>
          </a:p>
          <a:p>
            <a:pPr marL="552450" lvl="1" indent="-234950">
              <a:buClr>
                <a:srgbClr val="990000"/>
              </a:buClr>
              <a:buSzPts val="2200"/>
              <a:buFont typeface="Noto Sans Symbols"/>
              <a:buChar char="▪"/>
            </a:pPr>
            <a:r>
              <a:rPr lang="en-US" sz="2000" dirty="0">
                <a:solidFill>
                  <a:schemeClr val="dk1"/>
                </a:solidFill>
                <a:ea typeface="Calibri"/>
                <a:cs typeface="Calibri"/>
                <a:sym typeface="Calibri"/>
              </a:rPr>
              <a:t>Conditional moves do not require control transfer</a:t>
            </a:r>
            <a:endParaRPr sz="2000" dirty="0">
              <a:solidFill>
                <a:schemeClr val="dk1"/>
              </a:solidFill>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05FF2-A951-CC2A-FAA8-016EEB07C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DB140-5E1C-1E0C-CA8E-E00DA17CB83B}"/>
              </a:ext>
            </a:extLst>
          </p:cNvPr>
          <p:cNvSpPr>
            <a:spLocks noGrp="1"/>
          </p:cNvSpPr>
          <p:nvPr>
            <p:ph type="title"/>
          </p:nvPr>
        </p:nvSpPr>
        <p:spPr/>
        <p:txBody>
          <a:bodyPr/>
          <a:lstStyle/>
          <a:p>
            <a:r>
              <a:rPr lang="en-US" dirty="0"/>
              <a:t>Alternative to conditional branching with conditional move</a:t>
            </a:r>
          </a:p>
        </p:txBody>
      </p:sp>
      <p:sp>
        <p:nvSpPr>
          <p:cNvPr id="4" name="Slide Number Placeholder 3">
            <a:extLst>
              <a:ext uri="{FF2B5EF4-FFF2-40B4-BE49-F238E27FC236}">
                <a16:creationId xmlns:a16="http://schemas.microsoft.com/office/drawing/2014/main" id="{67609E50-FCBA-7B24-08E7-9652F447F80A}"/>
              </a:ext>
            </a:extLst>
          </p:cNvPr>
          <p:cNvSpPr>
            <a:spLocks noGrp="1"/>
          </p:cNvSpPr>
          <p:nvPr>
            <p:ph type="sldNum" sz="quarter" idx="12"/>
          </p:nvPr>
        </p:nvSpPr>
        <p:spPr/>
        <p:txBody>
          <a:bodyPr/>
          <a:lstStyle/>
          <a:p>
            <a:fld id="{8908FB5B-1F60-994B-8E33-8E782B4CF041}" type="slidenum">
              <a:rPr lang="en-US" smtClean="0"/>
              <a:t>51</a:t>
            </a:fld>
            <a:endParaRPr lang="en-US"/>
          </a:p>
        </p:txBody>
      </p:sp>
      <p:grpSp>
        <p:nvGrpSpPr>
          <p:cNvPr id="7" name="Group 6">
            <a:extLst>
              <a:ext uri="{FF2B5EF4-FFF2-40B4-BE49-F238E27FC236}">
                <a16:creationId xmlns:a16="http://schemas.microsoft.com/office/drawing/2014/main" id="{20702133-6034-7135-32A6-DEA848F38AEB}"/>
              </a:ext>
            </a:extLst>
          </p:cNvPr>
          <p:cNvGrpSpPr/>
          <p:nvPr/>
        </p:nvGrpSpPr>
        <p:grpSpPr>
          <a:xfrm>
            <a:off x="838200" y="1811930"/>
            <a:ext cx="3708207" cy="2862324"/>
            <a:chOff x="838200" y="1932079"/>
            <a:chExt cx="3708207" cy="2862324"/>
          </a:xfrm>
        </p:grpSpPr>
        <p:sp>
          <p:nvSpPr>
            <p:cNvPr id="8" name="TextBox 7">
              <a:extLst>
                <a:ext uri="{FF2B5EF4-FFF2-40B4-BE49-F238E27FC236}">
                  <a16:creationId xmlns:a16="http://schemas.microsoft.com/office/drawing/2014/main" id="{ADA2B731-B87D-FBD0-F38D-538521B5EFEB}"/>
                </a:ext>
              </a:extLst>
            </p:cNvPr>
            <p:cNvSpPr txBox="1"/>
            <p:nvPr/>
          </p:nvSpPr>
          <p:spPr>
            <a:xfrm>
              <a:off x="838200" y="1932081"/>
              <a:ext cx="537327" cy="2862322"/>
            </a:xfrm>
            <a:prstGeom prst="rect">
              <a:avLst/>
            </a:prstGeom>
            <a:solidFill>
              <a:schemeClr val="bg1">
                <a:lumMod val="95000"/>
              </a:schemeClr>
            </a:solidFill>
            <a:ln w="19050">
              <a:solidFill>
                <a:schemeClr val="tx1"/>
              </a:solidFill>
            </a:ln>
          </p:spPr>
          <p:txBody>
            <a:bodyPr wrap="square"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a:p>
              <a:pPr algn="r"/>
              <a:r>
                <a:rPr lang="en-US" dirty="0">
                  <a:latin typeface="Consolas" panose="020B0609020204030204" pitchFamily="49" charset="0"/>
                  <a:cs typeface="Consolas" panose="020B0609020204030204" pitchFamily="49" charset="0"/>
                </a:rPr>
                <a:t>9</a:t>
              </a:r>
            </a:p>
            <a:p>
              <a:pPr algn="r"/>
              <a:r>
                <a:rPr lang="en-US" dirty="0">
                  <a:latin typeface="Consolas" panose="020B0609020204030204" pitchFamily="49" charset="0"/>
                  <a:cs typeface="Consolas" panose="020B0609020204030204" pitchFamily="49" charset="0"/>
                </a:rPr>
                <a:t>10</a:t>
              </a:r>
            </a:p>
          </p:txBody>
        </p:sp>
        <p:sp>
          <p:nvSpPr>
            <p:cNvPr id="9" name="TextBox 8">
              <a:extLst>
                <a:ext uri="{FF2B5EF4-FFF2-40B4-BE49-F238E27FC236}">
                  <a16:creationId xmlns:a16="http://schemas.microsoft.com/office/drawing/2014/main" id="{B115581B-6351-F315-AED0-D1A5F17DBDE9}"/>
                </a:ext>
              </a:extLst>
            </p:cNvPr>
            <p:cNvSpPr txBox="1"/>
            <p:nvPr/>
          </p:nvSpPr>
          <p:spPr>
            <a:xfrm>
              <a:off x="1375526" y="1932079"/>
              <a:ext cx="3170881" cy="2862322"/>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dirty="0">
                  <a:latin typeface="Consolas" panose="020B0609020204030204" pitchFamily="49" charset="0"/>
                  <a:cs typeface="Consolas" panose="020B0609020204030204" pitchFamily="49" charset="0"/>
                </a:rPr>
                <a:t>long </a:t>
              </a:r>
              <a:r>
                <a:rPr lang="en-US" dirty="0" err="1">
                  <a:latin typeface="Consolas" panose="020B0609020204030204" pitchFamily="49" charset="0"/>
                  <a:cs typeface="Consolas" panose="020B0609020204030204" pitchFamily="49" charset="0"/>
                </a:rPr>
                <a:t>absdiff</a:t>
              </a: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(long x, long y)</a:t>
              </a:r>
            </a:p>
            <a:p>
              <a:pPr marL="0" indent="0">
                <a:buNone/>
              </a:pP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long result;</a:t>
              </a:r>
            </a:p>
            <a:p>
              <a:pPr marL="0" indent="0">
                <a:buNone/>
              </a:pPr>
              <a:r>
                <a:rPr lang="en-US" dirty="0">
                  <a:latin typeface="Consolas" panose="020B0609020204030204" pitchFamily="49" charset="0"/>
                  <a:cs typeface="Consolas" panose="020B0609020204030204" pitchFamily="49" charset="0"/>
                </a:rPr>
                <a:t>    if (x &gt; y)</a:t>
              </a:r>
            </a:p>
            <a:p>
              <a:pPr marL="0" indent="0">
                <a:buNone/>
              </a:pPr>
              <a:r>
                <a:rPr lang="en-US" dirty="0">
                  <a:latin typeface="Consolas" panose="020B0609020204030204" pitchFamily="49" charset="0"/>
                  <a:cs typeface="Consolas" panose="020B0609020204030204" pitchFamily="49" charset="0"/>
                </a:rPr>
                <a:t>        </a:t>
              </a:r>
              <a:r>
                <a:rPr lang="en-US" b="1" dirty="0">
                  <a:solidFill>
                    <a:schemeClr val="tx2">
                      <a:lumMod val="75000"/>
                      <a:lumOff val="25000"/>
                    </a:schemeClr>
                  </a:solidFill>
                  <a:latin typeface="Consolas" panose="020B0609020204030204" pitchFamily="49" charset="0"/>
                  <a:cs typeface="Consolas" panose="020B0609020204030204" pitchFamily="49" charset="0"/>
                </a:rPr>
                <a:t>result = x-y;</a:t>
              </a:r>
            </a:p>
            <a:p>
              <a:pPr marL="0" indent="0">
                <a:buNone/>
              </a:pPr>
              <a:r>
                <a:rPr lang="en-US" dirty="0">
                  <a:latin typeface="Consolas" panose="020B0609020204030204" pitchFamily="49" charset="0"/>
                  <a:cs typeface="Consolas" panose="020B0609020204030204" pitchFamily="49" charset="0"/>
                </a:rPr>
                <a:t>    else</a:t>
              </a:r>
            </a:p>
            <a:p>
              <a:pPr marL="0" indent="0">
                <a:buNone/>
              </a:pPr>
              <a:r>
                <a:rPr lang="en-US" dirty="0">
                  <a:latin typeface="Consolas" panose="020B0609020204030204" pitchFamily="49" charset="0"/>
                  <a:cs typeface="Consolas" panose="020B0609020204030204" pitchFamily="49" charset="0"/>
                </a:rPr>
                <a:t>        </a:t>
              </a:r>
              <a:r>
                <a:rPr lang="en-US" b="1" dirty="0">
                  <a:solidFill>
                    <a:srgbClr val="7030A0"/>
                  </a:solidFill>
                  <a:latin typeface="Consolas" panose="020B0609020204030204" pitchFamily="49" charset="0"/>
                  <a:cs typeface="Consolas" panose="020B0609020204030204" pitchFamily="49" charset="0"/>
                </a:rPr>
                <a:t>result = y-x;</a:t>
              </a:r>
            </a:p>
            <a:p>
              <a:pPr marL="0" indent="0">
                <a:buNone/>
              </a:pPr>
              <a:r>
                <a:rPr lang="en-US" dirty="0">
                  <a:latin typeface="Consolas" panose="020B0609020204030204" pitchFamily="49" charset="0"/>
                  <a:cs typeface="Consolas" panose="020B0609020204030204" pitchFamily="49" charset="0"/>
                </a:rPr>
                <a:t>    return result;</a:t>
              </a:r>
            </a:p>
            <a:p>
              <a:pPr marL="0" indent="0">
                <a:buNone/>
              </a:pPr>
              <a:r>
                <a:rPr lang="en-US" dirty="0">
                  <a:latin typeface="Consolas" panose="020B0609020204030204" pitchFamily="49" charset="0"/>
                  <a:cs typeface="Consolas" panose="020B0609020204030204" pitchFamily="49" charset="0"/>
                </a:rPr>
                <a:t>}</a:t>
              </a:r>
            </a:p>
          </p:txBody>
        </p:sp>
      </p:grpSp>
      <p:grpSp>
        <p:nvGrpSpPr>
          <p:cNvPr id="14" name="Group 13">
            <a:extLst>
              <a:ext uri="{FF2B5EF4-FFF2-40B4-BE49-F238E27FC236}">
                <a16:creationId xmlns:a16="http://schemas.microsoft.com/office/drawing/2014/main" id="{BDC60AF5-2A68-2837-FB5C-FC104162E532}"/>
              </a:ext>
            </a:extLst>
          </p:cNvPr>
          <p:cNvGrpSpPr/>
          <p:nvPr/>
        </p:nvGrpSpPr>
        <p:grpSpPr>
          <a:xfrm>
            <a:off x="4967401" y="1811930"/>
            <a:ext cx="6386400" cy="2308324"/>
            <a:chOff x="5775871" y="2688426"/>
            <a:chExt cx="6386400" cy="2308324"/>
          </a:xfrm>
        </p:grpSpPr>
        <p:sp>
          <p:nvSpPr>
            <p:cNvPr id="11" name="TextBox 10">
              <a:extLst>
                <a:ext uri="{FF2B5EF4-FFF2-40B4-BE49-F238E27FC236}">
                  <a16:creationId xmlns:a16="http://schemas.microsoft.com/office/drawing/2014/main" id="{FB6F38F9-30D1-DA4E-5875-D309507179DD}"/>
                </a:ext>
              </a:extLst>
            </p:cNvPr>
            <p:cNvSpPr txBox="1"/>
            <p:nvPr/>
          </p:nvSpPr>
          <p:spPr>
            <a:xfrm>
              <a:off x="6313198" y="2688426"/>
              <a:ext cx="5849073" cy="2308324"/>
            </a:xfrm>
            <a:prstGeom prst="rect">
              <a:avLst/>
            </a:prstGeom>
            <a:noFill/>
            <a:ln w="19050">
              <a:solidFill>
                <a:schemeClr val="tx1"/>
              </a:solidFill>
            </a:ln>
          </p:spPr>
          <p:txBody>
            <a:bodyPr wrap="square">
              <a:spAutoFit/>
            </a:bodyPr>
            <a:lstStyle/>
            <a:p>
              <a:pPr marL="0" marR="0" lvl="0" indent="0" algn="l" rtl="0">
                <a:spcBef>
                  <a:spcPts val="0"/>
                </a:spcBef>
                <a:spcAft>
                  <a:spcPts val="0"/>
                </a:spcAft>
                <a:buNone/>
              </a:pPr>
              <a:r>
                <a:rPr lang="en-US" dirty="0" err="1">
                  <a:solidFill>
                    <a:schemeClr val="dk1"/>
                  </a:solidFill>
                  <a:latin typeface="Consolas" panose="020B0609020204030204" pitchFamily="49" charset="0"/>
                  <a:ea typeface="Courier New"/>
                  <a:cs typeface="Consolas" panose="020B0609020204030204" pitchFamily="49" charset="0"/>
                  <a:sym typeface="Courier New"/>
                </a:rPr>
                <a:t>absdiff</a:t>
              </a:r>
              <a:r>
                <a:rPr lang="en-US" dirty="0">
                  <a:solidFill>
                    <a:schemeClr val="dk1"/>
                  </a:solidFill>
                  <a:latin typeface="Consolas" panose="020B0609020204030204" pitchFamily="49" charset="0"/>
                  <a:ea typeface="Courier New"/>
                  <a:cs typeface="Consolas" panose="020B0609020204030204" pitchFamily="49" charset="0"/>
                  <a:sym typeface="Courier New"/>
                </a:rPr>
                <a:t>:</a:t>
              </a:r>
              <a:endParaRPr lang="en-US" dirty="0">
                <a:latin typeface="Consolas" panose="020B0609020204030204" pitchFamily="49" charset="0"/>
                <a:cs typeface="Consolas" panose="020B0609020204030204" pitchFamily="49" charset="0"/>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dirty="0">
                  <a:solidFill>
                    <a:schemeClr val="dk1"/>
                  </a:solidFill>
                  <a:latin typeface="Consolas" panose="020B0609020204030204" pitchFamily="49" charset="0"/>
                  <a:ea typeface="Courier New"/>
                  <a:cs typeface="Consolas" panose="020B0609020204030204" pitchFamily="49" charset="0"/>
                  <a:sym typeface="Courier New"/>
                </a:rPr>
                <a:t>  # x</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subq</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rsi</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rax</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 result = x-y</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rsi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rdx</a:t>
              </a:r>
              <a:endParaRPr lang="en-US" dirty="0">
                <a:solidFill>
                  <a:schemeClr val="dk1"/>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subq</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rdi</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rdx</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 eval = y-x</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cmpq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rsi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dirty="0">
                  <a:solidFill>
                    <a:schemeClr val="dk1"/>
                  </a:solidFill>
                  <a:latin typeface="Consolas" panose="020B0609020204030204" pitchFamily="49" charset="0"/>
                  <a:ea typeface="Courier New"/>
                  <a:cs typeface="Consolas" panose="020B0609020204030204" pitchFamily="49" charset="0"/>
                  <a:sym typeface="Courier New"/>
                </a:rPr>
                <a:t>  # </a:t>
              </a:r>
              <a:r>
                <a:rPr lang="en-US" dirty="0" err="1">
                  <a:solidFill>
                    <a:schemeClr val="dk1"/>
                  </a:solidFill>
                  <a:latin typeface="Consolas" panose="020B0609020204030204" pitchFamily="49" charset="0"/>
                  <a:ea typeface="Courier New"/>
                  <a:cs typeface="Consolas" panose="020B0609020204030204" pitchFamily="49" charset="0"/>
                  <a:sym typeface="Courier New"/>
                </a:rPr>
                <a:t>x:y</a:t>
              </a:r>
              <a:endParaRPr lang="en-US" dirty="0">
                <a:solidFill>
                  <a:schemeClr val="dk1"/>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cmovle</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dirty="0">
                  <a:solidFill>
                    <a:schemeClr val="dk1"/>
                  </a:solidFill>
                  <a:latin typeface="Consolas" panose="020B0609020204030204" pitchFamily="49" charset="0"/>
                  <a:ea typeface="Courier New"/>
                  <a:cs typeface="Consolas" panose="020B0609020204030204" pitchFamily="49" charset="0"/>
                  <a:sym typeface="Courier New"/>
                </a:rPr>
                <a:t>  # if &lt;=, result = eval</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ret</a:t>
              </a:r>
            </a:p>
          </p:txBody>
        </p:sp>
        <p:sp>
          <p:nvSpPr>
            <p:cNvPr id="12" name="TextBox 11">
              <a:extLst>
                <a:ext uri="{FF2B5EF4-FFF2-40B4-BE49-F238E27FC236}">
                  <a16:creationId xmlns:a16="http://schemas.microsoft.com/office/drawing/2014/main" id="{F9F64E02-18CC-E601-F437-A0A1C9B40E7F}"/>
                </a:ext>
              </a:extLst>
            </p:cNvPr>
            <p:cNvSpPr txBox="1"/>
            <p:nvPr/>
          </p:nvSpPr>
          <p:spPr>
            <a:xfrm>
              <a:off x="5775871" y="2688426"/>
              <a:ext cx="537327" cy="2308324"/>
            </a:xfrm>
            <a:prstGeom prst="rect">
              <a:avLst/>
            </a:prstGeom>
            <a:solidFill>
              <a:schemeClr val="bg1">
                <a:lumMod val="95000"/>
              </a:schemeClr>
            </a:solidFill>
            <a:ln w="19050">
              <a:solidFill>
                <a:schemeClr val="tx1"/>
              </a:solidFill>
            </a:ln>
          </p:spPr>
          <p:txBody>
            <a:bodyPr wrap="square" lIns="182880"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p:txBody>
        </p:sp>
      </p:grpSp>
      <p:graphicFrame>
        <p:nvGraphicFramePr>
          <p:cNvPr id="13" name="Content Placeholder 12">
            <a:extLst>
              <a:ext uri="{FF2B5EF4-FFF2-40B4-BE49-F238E27FC236}">
                <a16:creationId xmlns:a16="http://schemas.microsoft.com/office/drawing/2014/main" id="{F1D90384-02ED-762B-4315-A750D8953117}"/>
              </a:ext>
            </a:extLst>
          </p:cNvPr>
          <p:cNvGraphicFramePr>
            <a:graphicFrameLocks/>
          </p:cNvGraphicFramePr>
          <p:nvPr>
            <p:extLst>
              <p:ext uri="{D42A27DB-BD31-4B8C-83A1-F6EECF244321}">
                <p14:modId xmlns:p14="http://schemas.microsoft.com/office/powerpoint/2010/main" val="2935053572"/>
              </p:ext>
            </p:extLst>
          </p:nvPr>
        </p:nvGraphicFramePr>
        <p:xfrm>
          <a:off x="9133400" y="4431939"/>
          <a:ext cx="2457268" cy="1584960"/>
        </p:xfrm>
        <a:graphic>
          <a:graphicData uri="http://schemas.openxmlformats.org/drawingml/2006/table">
            <a:tbl>
              <a:tblPr firstRow="1" bandRow="1">
                <a:tableStyleId>{5940675A-B579-460E-94D1-54222C63F5DA}</a:tableStyleId>
              </a:tblPr>
              <a:tblGrid>
                <a:gridCol w="1376516">
                  <a:extLst>
                    <a:ext uri="{9D8B030D-6E8A-4147-A177-3AD203B41FA5}">
                      <a16:colId xmlns:a16="http://schemas.microsoft.com/office/drawing/2014/main" val="1594560985"/>
                    </a:ext>
                  </a:extLst>
                </a:gridCol>
                <a:gridCol w="1080752">
                  <a:extLst>
                    <a:ext uri="{9D8B030D-6E8A-4147-A177-3AD203B41FA5}">
                      <a16:colId xmlns:a16="http://schemas.microsoft.com/office/drawing/2014/main" val="865408301"/>
                    </a:ext>
                  </a:extLst>
                </a:gridCol>
              </a:tblGrid>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a:t>
                      </a:r>
                    </a:p>
                  </a:txBody>
                  <a:tcPr/>
                </a:tc>
                <a:extLst>
                  <a:ext uri="{0D108BD9-81ED-4DB2-BD59-A6C34878D82A}">
                    <a16:rowId xmlns:a16="http://schemas.microsoft.com/office/drawing/2014/main" val="2672200733"/>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rsi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y</a:t>
                      </a:r>
                    </a:p>
                  </a:txBody>
                  <a:tcPr/>
                </a:tc>
                <a:extLst>
                  <a:ext uri="{0D108BD9-81ED-4DB2-BD59-A6C34878D82A}">
                    <a16:rowId xmlns:a16="http://schemas.microsoft.com/office/drawing/2014/main" val="570236436"/>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rdx</a:t>
                      </a:r>
                      <a:endParaRPr lang="en-US" sz="2000" dirty="0">
                        <a:latin typeface="Consolas" panose="020B0609020204030204" pitchFamily="49" charset="0"/>
                        <a:cs typeface="Consolas" panose="020B0609020204030204" pitchFamily="49" charset="0"/>
                      </a:endParaRPr>
                    </a:p>
                  </a:txBody>
                  <a:tcPr/>
                </a:tc>
                <a:tc>
                  <a:txBody>
                    <a:bodyPr/>
                    <a:lstStyle/>
                    <a:p>
                      <a:endParaRPr lang="en-US" sz="2000" dirty="0">
                        <a:latin typeface="+mn-lt"/>
                        <a:cs typeface="Consolas" panose="020B0609020204030204" pitchFamily="49" charset="0"/>
                      </a:endParaRPr>
                    </a:p>
                  </a:txBody>
                  <a:tcPr/>
                </a:tc>
                <a:extLst>
                  <a:ext uri="{0D108BD9-81ED-4DB2-BD59-A6C34878D82A}">
                    <a16:rowId xmlns:a16="http://schemas.microsoft.com/office/drawing/2014/main" val="1085879574"/>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rax</a:t>
                      </a:r>
                      <a:endParaRPr lang="en-US" sz="2000" dirty="0">
                        <a:latin typeface="Consolas" panose="020B0609020204030204" pitchFamily="49" charset="0"/>
                        <a:cs typeface="Consolas" panose="020B0609020204030204" pitchFamily="49" charset="0"/>
                      </a:endParaRPr>
                    </a:p>
                  </a:txBody>
                  <a:tcPr/>
                </a:tc>
                <a:tc>
                  <a:txBody>
                    <a:bodyPr/>
                    <a:lstStyle/>
                    <a:p>
                      <a:endParaRPr lang="en-US" sz="2000" dirty="0">
                        <a:latin typeface="+mn-lt"/>
                        <a:cs typeface="Consolas" panose="020B0609020204030204" pitchFamily="49" charset="0"/>
                      </a:endParaRPr>
                    </a:p>
                  </a:txBody>
                  <a:tcPr/>
                </a:tc>
                <a:extLst>
                  <a:ext uri="{0D108BD9-81ED-4DB2-BD59-A6C34878D82A}">
                    <a16:rowId xmlns:a16="http://schemas.microsoft.com/office/drawing/2014/main" val="1484104206"/>
                  </a:ext>
                </a:extLst>
              </a:tr>
            </a:tbl>
          </a:graphicData>
        </a:graphic>
      </p:graphicFrame>
      <p:sp>
        <p:nvSpPr>
          <p:cNvPr id="16" name="TextBox 15">
            <a:extLst>
              <a:ext uri="{FF2B5EF4-FFF2-40B4-BE49-F238E27FC236}">
                <a16:creationId xmlns:a16="http://schemas.microsoft.com/office/drawing/2014/main" id="{3FBEABC4-45CE-79AE-54AF-7301ED5BB7BB}"/>
              </a:ext>
            </a:extLst>
          </p:cNvPr>
          <p:cNvSpPr txBox="1"/>
          <p:nvPr/>
        </p:nvSpPr>
        <p:spPr>
          <a:xfrm>
            <a:off x="5397119" y="4766163"/>
            <a:ext cx="3764300" cy="523220"/>
          </a:xfrm>
          <a:prstGeom prst="rect">
            <a:avLst/>
          </a:prstGeom>
          <a:noFill/>
        </p:spPr>
        <p:txBody>
          <a:bodyPr wrap="none" rtlCol="0">
            <a:spAutoFit/>
          </a:bodyPr>
          <a:lstStyle/>
          <a:p>
            <a:r>
              <a:rPr lang="en-US" sz="2800" dirty="0"/>
              <a:t>Before executing line 2:</a:t>
            </a:r>
          </a:p>
        </p:txBody>
      </p:sp>
    </p:spTree>
    <p:extLst>
      <p:ext uri="{BB962C8B-B14F-4D97-AF65-F5344CB8AC3E}">
        <p14:creationId xmlns:p14="http://schemas.microsoft.com/office/powerpoint/2010/main" val="823680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E5DB5-6C9D-16E3-3A4C-9DEB6B580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D99D9-CAC6-1794-A901-2972B517E8E8}"/>
              </a:ext>
            </a:extLst>
          </p:cNvPr>
          <p:cNvSpPr>
            <a:spLocks noGrp="1"/>
          </p:cNvSpPr>
          <p:nvPr>
            <p:ph type="title"/>
          </p:nvPr>
        </p:nvSpPr>
        <p:spPr/>
        <p:txBody>
          <a:bodyPr/>
          <a:lstStyle/>
          <a:p>
            <a:r>
              <a:rPr lang="en-US" dirty="0"/>
              <a:t>Alternative to conditional branching with conditional move</a:t>
            </a:r>
          </a:p>
        </p:txBody>
      </p:sp>
      <p:sp>
        <p:nvSpPr>
          <p:cNvPr id="4" name="Slide Number Placeholder 3">
            <a:extLst>
              <a:ext uri="{FF2B5EF4-FFF2-40B4-BE49-F238E27FC236}">
                <a16:creationId xmlns:a16="http://schemas.microsoft.com/office/drawing/2014/main" id="{1C95D414-FCAC-BD51-7CC1-1ED96FFBED77}"/>
              </a:ext>
            </a:extLst>
          </p:cNvPr>
          <p:cNvSpPr>
            <a:spLocks noGrp="1"/>
          </p:cNvSpPr>
          <p:nvPr>
            <p:ph type="sldNum" sz="quarter" idx="12"/>
          </p:nvPr>
        </p:nvSpPr>
        <p:spPr/>
        <p:txBody>
          <a:bodyPr/>
          <a:lstStyle/>
          <a:p>
            <a:fld id="{8908FB5B-1F60-994B-8E33-8E782B4CF041}" type="slidenum">
              <a:rPr lang="en-US" smtClean="0"/>
              <a:t>52</a:t>
            </a:fld>
            <a:endParaRPr lang="en-US"/>
          </a:p>
        </p:txBody>
      </p:sp>
      <p:grpSp>
        <p:nvGrpSpPr>
          <p:cNvPr id="7" name="Group 6">
            <a:extLst>
              <a:ext uri="{FF2B5EF4-FFF2-40B4-BE49-F238E27FC236}">
                <a16:creationId xmlns:a16="http://schemas.microsoft.com/office/drawing/2014/main" id="{F118582C-E7EE-46BF-6B83-C79DEE35604A}"/>
              </a:ext>
            </a:extLst>
          </p:cNvPr>
          <p:cNvGrpSpPr/>
          <p:nvPr/>
        </p:nvGrpSpPr>
        <p:grpSpPr>
          <a:xfrm>
            <a:off x="838200" y="1811930"/>
            <a:ext cx="3708207" cy="2862324"/>
            <a:chOff x="838200" y="1932079"/>
            <a:chExt cx="3708207" cy="2862324"/>
          </a:xfrm>
        </p:grpSpPr>
        <p:sp>
          <p:nvSpPr>
            <p:cNvPr id="8" name="TextBox 7">
              <a:extLst>
                <a:ext uri="{FF2B5EF4-FFF2-40B4-BE49-F238E27FC236}">
                  <a16:creationId xmlns:a16="http://schemas.microsoft.com/office/drawing/2014/main" id="{CB18811F-BD43-9C44-20E0-67B8FACC7292}"/>
                </a:ext>
              </a:extLst>
            </p:cNvPr>
            <p:cNvSpPr txBox="1"/>
            <p:nvPr/>
          </p:nvSpPr>
          <p:spPr>
            <a:xfrm>
              <a:off x="838200" y="1932081"/>
              <a:ext cx="537327" cy="2862322"/>
            </a:xfrm>
            <a:prstGeom prst="rect">
              <a:avLst/>
            </a:prstGeom>
            <a:solidFill>
              <a:schemeClr val="bg1">
                <a:lumMod val="95000"/>
              </a:schemeClr>
            </a:solidFill>
            <a:ln w="19050">
              <a:solidFill>
                <a:schemeClr val="tx1"/>
              </a:solidFill>
            </a:ln>
          </p:spPr>
          <p:txBody>
            <a:bodyPr wrap="square"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a:p>
              <a:pPr algn="r"/>
              <a:r>
                <a:rPr lang="en-US" dirty="0">
                  <a:latin typeface="Consolas" panose="020B0609020204030204" pitchFamily="49" charset="0"/>
                  <a:cs typeface="Consolas" panose="020B0609020204030204" pitchFamily="49" charset="0"/>
                </a:rPr>
                <a:t>9</a:t>
              </a:r>
            </a:p>
            <a:p>
              <a:pPr algn="r"/>
              <a:r>
                <a:rPr lang="en-US" dirty="0">
                  <a:latin typeface="Consolas" panose="020B0609020204030204" pitchFamily="49" charset="0"/>
                  <a:cs typeface="Consolas" panose="020B0609020204030204" pitchFamily="49" charset="0"/>
                </a:rPr>
                <a:t>10</a:t>
              </a:r>
            </a:p>
          </p:txBody>
        </p:sp>
        <p:sp>
          <p:nvSpPr>
            <p:cNvPr id="9" name="TextBox 8">
              <a:extLst>
                <a:ext uri="{FF2B5EF4-FFF2-40B4-BE49-F238E27FC236}">
                  <a16:creationId xmlns:a16="http://schemas.microsoft.com/office/drawing/2014/main" id="{73E16A2C-83C0-80F6-A1CA-BB9D4FDED844}"/>
                </a:ext>
              </a:extLst>
            </p:cNvPr>
            <p:cNvSpPr txBox="1"/>
            <p:nvPr/>
          </p:nvSpPr>
          <p:spPr>
            <a:xfrm>
              <a:off x="1375526" y="1932079"/>
              <a:ext cx="3170881" cy="2862322"/>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dirty="0">
                  <a:latin typeface="Consolas" panose="020B0609020204030204" pitchFamily="49" charset="0"/>
                  <a:cs typeface="Consolas" panose="020B0609020204030204" pitchFamily="49" charset="0"/>
                </a:rPr>
                <a:t>long </a:t>
              </a:r>
              <a:r>
                <a:rPr lang="en-US" dirty="0" err="1">
                  <a:latin typeface="Consolas" panose="020B0609020204030204" pitchFamily="49" charset="0"/>
                  <a:cs typeface="Consolas" panose="020B0609020204030204" pitchFamily="49" charset="0"/>
                </a:rPr>
                <a:t>absdiff</a:t>
              </a: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(long x, long y)</a:t>
              </a:r>
            </a:p>
            <a:p>
              <a:pPr marL="0" indent="0">
                <a:buNone/>
              </a:pP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long result;</a:t>
              </a:r>
            </a:p>
            <a:p>
              <a:pPr marL="0" indent="0">
                <a:buNone/>
              </a:pPr>
              <a:r>
                <a:rPr lang="en-US" dirty="0">
                  <a:latin typeface="Consolas" panose="020B0609020204030204" pitchFamily="49" charset="0"/>
                  <a:cs typeface="Consolas" panose="020B0609020204030204" pitchFamily="49" charset="0"/>
                </a:rPr>
                <a:t>    if (x &gt; y)</a:t>
              </a:r>
            </a:p>
            <a:p>
              <a:pPr marL="0" indent="0">
                <a:buNone/>
              </a:pPr>
              <a:r>
                <a:rPr lang="en-US" dirty="0">
                  <a:latin typeface="Consolas" panose="020B0609020204030204" pitchFamily="49" charset="0"/>
                  <a:cs typeface="Consolas" panose="020B0609020204030204" pitchFamily="49" charset="0"/>
                </a:rPr>
                <a:t>        </a:t>
              </a:r>
              <a:r>
                <a:rPr lang="en-US" b="1" dirty="0">
                  <a:solidFill>
                    <a:schemeClr val="tx2">
                      <a:lumMod val="75000"/>
                      <a:lumOff val="25000"/>
                    </a:schemeClr>
                  </a:solidFill>
                  <a:latin typeface="Consolas" panose="020B0609020204030204" pitchFamily="49" charset="0"/>
                  <a:cs typeface="Consolas" panose="020B0609020204030204" pitchFamily="49" charset="0"/>
                </a:rPr>
                <a:t>result = x-y;</a:t>
              </a:r>
            </a:p>
            <a:p>
              <a:pPr marL="0" indent="0">
                <a:buNone/>
              </a:pPr>
              <a:r>
                <a:rPr lang="en-US" dirty="0">
                  <a:latin typeface="Consolas" panose="020B0609020204030204" pitchFamily="49" charset="0"/>
                  <a:cs typeface="Consolas" panose="020B0609020204030204" pitchFamily="49" charset="0"/>
                </a:rPr>
                <a:t>    else</a:t>
              </a:r>
            </a:p>
            <a:p>
              <a:pPr marL="0" indent="0">
                <a:buNone/>
              </a:pPr>
              <a:r>
                <a:rPr lang="en-US" dirty="0">
                  <a:latin typeface="Consolas" panose="020B0609020204030204" pitchFamily="49" charset="0"/>
                  <a:cs typeface="Consolas" panose="020B0609020204030204" pitchFamily="49" charset="0"/>
                </a:rPr>
                <a:t>        </a:t>
              </a:r>
              <a:r>
                <a:rPr lang="en-US" b="1" dirty="0">
                  <a:solidFill>
                    <a:srgbClr val="7030A0"/>
                  </a:solidFill>
                  <a:latin typeface="Consolas" panose="020B0609020204030204" pitchFamily="49" charset="0"/>
                  <a:cs typeface="Consolas" panose="020B0609020204030204" pitchFamily="49" charset="0"/>
                </a:rPr>
                <a:t>result = y-x;</a:t>
              </a:r>
            </a:p>
            <a:p>
              <a:pPr marL="0" indent="0">
                <a:buNone/>
              </a:pPr>
              <a:r>
                <a:rPr lang="en-US" dirty="0">
                  <a:latin typeface="Consolas" panose="020B0609020204030204" pitchFamily="49" charset="0"/>
                  <a:cs typeface="Consolas" panose="020B0609020204030204" pitchFamily="49" charset="0"/>
                </a:rPr>
                <a:t>    return result;</a:t>
              </a:r>
            </a:p>
            <a:p>
              <a:pPr marL="0" indent="0">
                <a:buNone/>
              </a:pPr>
              <a:r>
                <a:rPr lang="en-US" dirty="0">
                  <a:latin typeface="Consolas" panose="020B0609020204030204" pitchFamily="49" charset="0"/>
                  <a:cs typeface="Consolas" panose="020B0609020204030204" pitchFamily="49" charset="0"/>
                </a:rPr>
                <a:t>}</a:t>
              </a:r>
            </a:p>
          </p:txBody>
        </p:sp>
      </p:grpSp>
      <p:grpSp>
        <p:nvGrpSpPr>
          <p:cNvPr id="14" name="Group 13">
            <a:extLst>
              <a:ext uri="{FF2B5EF4-FFF2-40B4-BE49-F238E27FC236}">
                <a16:creationId xmlns:a16="http://schemas.microsoft.com/office/drawing/2014/main" id="{436DB1D2-E828-F998-1211-2F66A7357065}"/>
              </a:ext>
            </a:extLst>
          </p:cNvPr>
          <p:cNvGrpSpPr/>
          <p:nvPr/>
        </p:nvGrpSpPr>
        <p:grpSpPr>
          <a:xfrm>
            <a:off x="4967401" y="1811930"/>
            <a:ext cx="6386400" cy="2308324"/>
            <a:chOff x="5775871" y="2688426"/>
            <a:chExt cx="6386400" cy="2308324"/>
          </a:xfrm>
        </p:grpSpPr>
        <p:sp>
          <p:nvSpPr>
            <p:cNvPr id="11" name="TextBox 10">
              <a:extLst>
                <a:ext uri="{FF2B5EF4-FFF2-40B4-BE49-F238E27FC236}">
                  <a16:creationId xmlns:a16="http://schemas.microsoft.com/office/drawing/2014/main" id="{D3058FAF-7030-A539-7AEE-952498D174D3}"/>
                </a:ext>
              </a:extLst>
            </p:cNvPr>
            <p:cNvSpPr txBox="1"/>
            <p:nvPr/>
          </p:nvSpPr>
          <p:spPr>
            <a:xfrm>
              <a:off x="6313198" y="2688426"/>
              <a:ext cx="5849073" cy="2308324"/>
            </a:xfrm>
            <a:prstGeom prst="rect">
              <a:avLst/>
            </a:prstGeom>
            <a:noFill/>
            <a:ln w="19050">
              <a:solidFill>
                <a:schemeClr val="tx1"/>
              </a:solidFill>
            </a:ln>
          </p:spPr>
          <p:txBody>
            <a:bodyPr wrap="square">
              <a:spAutoFit/>
            </a:bodyPr>
            <a:lstStyle/>
            <a:p>
              <a:pPr marL="0" marR="0" lvl="0" indent="0" algn="l" rtl="0">
                <a:spcBef>
                  <a:spcPts val="0"/>
                </a:spcBef>
                <a:spcAft>
                  <a:spcPts val="0"/>
                </a:spcAft>
                <a:buNone/>
              </a:pPr>
              <a:r>
                <a:rPr lang="en-US" dirty="0" err="1">
                  <a:solidFill>
                    <a:schemeClr val="dk1"/>
                  </a:solidFill>
                  <a:latin typeface="Consolas" panose="020B0609020204030204" pitchFamily="49" charset="0"/>
                  <a:ea typeface="Courier New"/>
                  <a:cs typeface="Consolas" panose="020B0609020204030204" pitchFamily="49" charset="0"/>
                  <a:sym typeface="Courier New"/>
                </a:rPr>
                <a:t>absdiff</a:t>
              </a:r>
              <a:r>
                <a:rPr lang="en-US" dirty="0">
                  <a:solidFill>
                    <a:schemeClr val="dk1"/>
                  </a:solidFill>
                  <a:latin typeface="Consolas" panose="020B0609020204030204" pitchFamily="49" charset="0"/>
                  <a:ea typeface="Courier New"/>
                  <a:cs typeface="Consolas" panose="020B0609020204030204" pitchFamily="49" charset="0"/>
                  <a:sym typeface="Courier New"/>
                </a:rPr>
                <a:t>:</a:t>
              </a:r>
              <a:endParaRPr lang="en-US" dirty="0">
                <a:latin typeface="Consolas" panose="020B0609020204030204" pitchFamily="49" charset="0"/>
                <a:cs typeface="Consolas" panose="020B0609020204030204" pitchFamily="49" charset="0"/>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dirty="0">
                  <a:solidFill>
                    <a:schemeClr val="dk1"/>
                  </a:solidFill>
                  <a:latin typeface="Consolas" panose="020B0609020204030204" pitchFamily="49" charset="0"/>
                  <a:ea typeface="Courier New"/>
                  <a:cs typeface="Consolas" panose="020B0609020204030204" pitchFamily="49" charset="0"/>
                  <a:sym typeface="Courier New"/>
                </a:rPr>
                <a:t>  # x</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subq</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rsi</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rax</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 result = x-y</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rsi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rdx</a:t>
              </a:r>
              <a:endParaRPr lang="en-US" dirty="0">
                <a:solidFill>
                  <a:schemeClr val="dk1"/>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subq</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rdi</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rdx</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 eval = y-x</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cmpq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rsi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dirty="0">
                  <a:solidFill>
                    <a:schemeClr val="dk1"/>
                  </a:solidFill>
                  <a:latin typeface="Consolas" panose="020B0609020204030204" pitchFamily="49" charset="0"/>
                  <a:ea typeface="Courier New"/>
                  <a:cs typeface="Consolas" panose="020B0609020204030204" pitchFamily="49" charset="0"/>
                  <a:sym typeface="Courier New"/>
                </a:rPr>
                <a:t>  # </a:t>
              </a:r>
              <a:r>
                <a:rPr lang="en-US" dirty="0" err="1">
                  <a:solidFill>
                    <a:schemeClr val="dk1"/>
                  </a:solidFill>
                  <a:latin typeface="Consolas" panose="020B0609020204030204" pitchFamily="49" charset="0"/>
                  <a:ea typeface="Courier New"/>
                  <a:cs typeface="Consolas" panose="020B0609020204030204" pitchFamily="49" charset="0"/>
                  <a:sym typeface="Courier New"/>
                </a:rPr>
                <a:t>x:y</a:t>
              </a:r>
              <a:endParaRPr lang="en-US" dirty="0">
                <a:solidFill>
                  <a:schemeClr val="dk1"/>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cmovle</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dirty="0">
                  <a:solidFill>
                    <a:schemeClr val="dk1"/>
                  </a:solidFill>
                  <a:latin typeface="Consolas" panose="020B0609020204030204" pitchFamily="49" charset="0"/>
                  <a:ea typeface="Courier New"/>
                  <a:cs typeface="Consolas" panose="020B0609020204030204" pitchFamily="49" charset="0"/>
                  <a:sym typeface="Courier New"/>
                </a:rPr>
                <a:t>  # if &lt;=, result = eval</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ret</a:t>
              </a:r>
            </a:p>
          </p:txBody>
        </p:sp>
        <p:sp>
          <p:nvSpPr>
            <p:cNvPr id="12" name="TextBox 11">
              <a:extLst>
                <a:ext uri="{FF2B5EF4-FFF2-40B4-BE49-F238E27FC236}">
                  <a16:creationId xmlns:a16="http://schemas.microsoft.com/office/drawing/2014/main" id="{B8E1A307-052A-0288-6C90-C08E8F346031}"/>
                </a:ext>
              </a:extLst>
            </p:cNvPr>
            <p:cNvSpPr txBox="1"/>
            <p:nvPr/>
          </p:nvSpPr>
          <p:spPr>
            <a:xfrm>
              <a:off x="5775871" y="2688426"/>
              <a:ext cx="537327" cy="2308324"/>
            </a:xfrm>
            <a:prstGeom prst="rect">
              <a:avLst/>
            </a:prstGeom>
            <a:solidFill>
              <a:schemeClr val="bg1">
                <a:lumMod val="95000"/>
              </a:schemeClr>
            </a:solidFill>
            <a:ln w="19050">
              <a:solidFill>
                <a:schemeClr val="tx1"/>
              </a:solidFill>
            </a:ln>
          </p:spPr>
          <p:txBody>
            <a:bodyPr wrap="square" lIns="182880"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p:txBody>
        </p:sp>
      </p:grpSp>
      <p:graphicFrame>
        <p:nvGraphicFramePr>
          <p:cNvPr id="13" name="Content Placeholder 12">
            <a:extLst>
              <a:ext uri="{FF2B5EF4-FFF2-40B4-BE49-F238E27FC236}">
                <a16:creationId xmlns:a16="http://schemas.microsoft.com/office/drawing/2014/main" id="{8C7F1CE8-58D8-260D-04FC-BA76879CC514}"/>
              </a:ext>
            </a:extLst>
          </p:cNvPr>
          <p:cNvGraphicFramePr>
            <a:graphicFrameLocks/>
          </p:cNvGraphicFramePr>
          <p:nvPr>
            <p:extLst>
              <p:ext uri="{D42A27DB-BD31-4B8C-83A1-F6EECF244321}">
                <p14:modId xmlns:p14="http://schemas.microsoft.com/office/powerpoint/2010/main" val="2197590639"/>
              </p:ext>
            </p:extLst>
          </p:nvPr>
        </p:nvGraphicFramePr>
        <p:xfrm>
          <a:off x="9133400" y="4431939"/>
          <a:ext cx="2457268" cy="1584960"/>
        </p:xfrm>
        <a:graphic>
          <a:graphicData uri="http://schemas.openxmlformats.org/drawingml/2006/table">
            <a:tbl>
              <a:tblPr firstRow="1" bandRow="1">
                <a:tableStyleId>{5940675A-B579-460E-94D1-54222C63F5DA}</a:tableStyleId>
              </a:tblPr>
              <a:tblGrid>
                <a:gridCol w="1376516">
                  <a:extLst>
                    <a:ext uri="{9D8B030D-6E8A-4147-A177-3AD203B41FA5}">
                      <a16:colId xmlns:a16="http://schemas.microsoft.com/office/drawing/2014/main" val="1594560985"/>
                    </a:ext>
                  </a:extLst>
                </a:gridCol>
                <a:gridCol w="1080752">
                  <a:extLst>
                    <a:ext uri="{9D8B030D-6E8A-4147-A177-3AD203B41FA5}">
                      <a16:colId xmlns:a16="http://schemas.microsoft.com/office/drawing/2014/main" val="865408301"/>
                    </a:ext>
                  </a:extLst>
                </a:gridCol>
              </a:tblGrid>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a:t>
                      </a:r>
                    </a:p>
                  </a:txBody>
                  <a:tcPr/>
                </a:tc>
                <a:extLst>
                  <a:ext uri="{0D108BD9-81ED-4DB2-BD59-A6C34878D82A}">
                    <a16:rowId xmlns:a16="http://schemas.microsoft.com/office/drawing/2014/main" val="2672200733"/>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rsi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y</a:t>
                      </a:r>
                    </a:p>
                  </a:txBody>
                  <a:tcPr/>
                </a:tc>
                <a:extLst>
                  <a:ext uri="{0D108BD9-81ED-4DB2-BD59-A6C34878D82A}">
                    <a16:rowId xmlns:a16="http://schemas.microsoft.com/office/drawing/2014/main" val="570236436"/>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rdx</a:t>
                      </a:r>
                      <a:endParaRPr lang="en-US" sz="2000" dirty="0">
                        <a:latin typeface="Consolas" panose="020B0609020204030204" pitchFamily="49" charset="0"/>
                        <a:cs typeface="Consolas" panose="020B0609020204030204" pitchFamily="49" charset="0"/>
                      </a:endParaRPr>
                    </a:p>
                  </a:txBody>
                  <a:tcPr/>
                </a:tc>
                <a:tc>
                  <a:txBody>
                    <a:bodyPr/>
                    <a:lstStyle/>
                    <a:p>
                      <a:endParaRPr lang="en-US" sz="2000" dirty="0">
                        <a:latin typeface="+mn-lt"/>
                        <a:cs typeface="Consolas" panose="020B0609020204030204" pitchFamily="49" charset="0"/>
                      </a:endParaRPr>
                    </a:p>
                  </a:txBody>
                  <a:tcPr/>
                </a:tc>
                <a:extLst>
                  <a:ext uri="{0D108BD9-81ED-4DB2-BD59-A6C34878D82A}">
                    <a16:rowId xmlns:a16="http://schemas.microsoft.com/office/drawing/2014/main" val="1085879574"/>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rax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mn-lt"/>
                          <a:cs typeface="Consolas" panose="020B0609020204030204" pitchFamily="49" charset="0"/>
                        </a:rPr>
                        <a:t>x</a:t>
                      </a:r>
                    </a:p>
                  </a:txBody>
                  <a:tcPr/>
                </a:tc>
                <a:extLst>
                  <a:ext uri="{0D108BD9-81ED-4DB2-BD59-A6C34878D82A}">
                    <a16:rowId xmlns:a16="http://schemas.microsoft.com/office/drawing/2014/main" val="1484104206"/>
                  </a:ext>
                </a:extLst>
              </a:tr>
            </a:tbl>
          </a:graphicData>
        </a:graphic>
      </p:graphicFrame>
      <p:sp>
        <p:nvSpPr>
          <p:cNvPr id="16" name="TextBox 15">
            <a:extLst>
              <a:ext uri="{FF2B5EF4-FFF2-40B4-BE49-F238E27FC236}">
                <a16:creationId xmlns:a16="http://schemas.microsoft.com/office/drawing/2014/main" id="{E130DA9C-47F8-F82D-29E2-67B98C805143}"/>
              </a:ext>
            </a:extLst>
          </p:cNvPr>
          <p:cNvSpPr txBox="1"/>
          <p:nvPr/>
        </p:nvSpPr>
        <p:spPr>
          <a:xfrm>
            <a:off x="5397119" y="4766163"/>
            <a:ext cx="3496855" cy="523220"/>
          </a:xfrm>
          <a:prstGeom prst="rect">
            <a:avLst/>
          </a:prstGeom>
          <a:noFill/>
        </p:spPr>
        <p:txBody>
          <a:bodyPr wrap="none" rtlCol="0">
            <a:spAutoFit/>
          </a:bodyPr>
          <a:lstStyle/>
          <a:p>
            <a:r>
              <a:rPr lang="en-US" sz="2800" dirty="0"/>
              <a:t>After executing line 2:</a:t>
            </a:r>
          </a:p>
        </p:txBody>
      </p:sp>
    </p:spTree>
    <p:extLst>
      <p:ext uri="{BB962C8B-B14F-4D97-AF65-F5344CB8AC3E}">
        <p14:creationId xmlns:p14="http://schemas.microsoft.com/office/powerpoint/2010/main" val="2025509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84F8C-ABAE-36E4-6F8F-5CDDC404D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6363F-A485-FC4A-5E7F-804F4751D860}"/>
              </a:ext>
            </a:extLst>
          </p:cNvPr>
          <p:cNvSpPr>
            <a:spLocks noGrp="1"/>
          </p:cNvSpPr>
          <p:nvPr>
            <p:ph type="title"/>
          </p:nvPr>
        </p:nvSpPr>
        <p:spPr/>
        <p:txBody>
          <a:bodyPr/>
          <a:lstStyle/>
          <a:p>
            <a:r>
              <a:rPr lang="en-US" dirty="0"/>
              <a:t>Alternative to conditional branching with conditional move</a:t>
            </a:r>
          </a:p>
        </p:txBody>
      </p:sp>
      <p:sp>
        <p:nvSpPr>
          <p:cNvPr id="4" name="Slide Number Placeholder 3">
            <a:extLst>
              <a:ext uri="{FF2B5EF4-FFF2-40B4-BE49-F238E27FC236}">
                <a16:creationId xmlns:a16="http://schemas.microsoft.com/office/drawing/2014/main" id="{0B429C86-7895-CA11-835D-F62BCA6D2A38}"/>
              </a:ext>
            </a:extLst>
          </p:cNvPr>
          <p:cNvSpPr>
            <a:spLocks noGrp="1"/>
          </p:cNvSpPr>
          <p:nvPr>
            <p:ph type="sldNum" sz="quarter" idx="12"/>
          </p:nvPr>
        </p:nvSpPr>
        <p:spPr/>
        <p:txBody>
          <a:bodyPr/>
          <a:lstStyle/>
          <a:p>
            <a:fld id="{8908FB5B-1F60-994B-8E33-8E782B4CF041}" type="slidenum">
              <a:rPr lang="en-US" smtClean="0"/>
              <a:t>53</a:t>
            </a:fld>
            <a:endParaRPr lang="en-US"/>
          </a:p>
        </p:txBody>
      </p:sp>
      <p:grpSp>
        <p:nvGrpSpPr>
          <p:cNvPr id="7" name="Group 6">
            <a:extLst>
              <a:ext uri="{FF2B5EF4-FFF2-40B4-BE49-F238E27FC236}">
                <a16:creationId xmlns:a16="http://schemas.microsoft.com/office/drawing/2014/main" id="{55C9681F-F903-61F9-9DB5-C98973FC1A6C}"/>
              </a:ext>
            </a:extLst>
          </p:cNvPr>
          <p:cNvGrpSpPr/>
          <p:nvPr/>
        </p:nvGrpSpPr>
        <p:grpSpPr>
          <a:xfrm>
            <a:off x="838200" y="1811930"/>
            <a:ext cx="3708207" cy="2862324"/>
            <a:chOff x="838200" y="1932079"/>
            <a:chExt cx="3708207" cy="2862324"/>
          </a:xfrm>
        </p:grpSpPr>
        <p:sp>
          <p:nvSpPr>
            <p:cNvPr id="8" name="TextBox 7">
              <a:extLst>
                <a:ext uri="{FF2B5EF4-FFF2-40B4-BE49-F238E27FC236}">
                  <a16:creationId xmlns:a16="http://schemas.microsoft.com/office/drawing/2014/main" id="{582112D0-E68D-98BA-498D-9E7BD8BA2B7C}"/>
                </a:ext>
              </a:extLst>
            </p:cNvPr>
            <p:cNvSpPr txBox="1"/>
            <p:nvPr/>
          </p:nvSpPr>
          <p:spPr>
            <a:xfrm>
              <a:off x="838200" y="1932081"/>
              <a:ext cx="537327" cy="2862322"/>
            </a:xfrm>
            <a:prstGeom prst="rect">
              <a:avLst/>
            </a:prstGeom>
            <a:solidFill>
              <a:schemeClr val="bg1">
                <a:lumMod val="95000"/>
              </a:schemeClr>
            </a:solidFill>
            <a:ln w="19050">
              <a:solidFill>
                <a:schemeClr val="tx1"/>
              </a:solidFill>
            </a:ln>
          </p:spPr>
          <p:txBody>
            <a:bodyPr wrap="square"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a:p>
              <a:pPr algn="r"/>
              <a:r>
                <a:rPr lang="en-US" dirty="0">
                  <a:latin typeface="Consolas" panose="020B0609020204030204" pitchFamily="49" charset="0"/>
                  <a:cs typeface="Consolas" panose="020B0609020204030204" pitchFamily="49" charset="0"/>
                </a:rPr>
                <a:t>9</a:t>
              </a:r>
            </a:p>
            <a:p>
              <a:pPr algn="r"/>
              <a:r>
                <a:rPr lang="en-US" dirty="0">
                  <a:latin typeface="Consolas" panose="020B0609020204030204" pitchFamily="49" charset="0"/>
                  <a:cs typeface="Consolas" panose="020B0609020204030204" pitchFamily="49" charset="0"/>
                </a:rPr>
                <a:t>10</a:t>
              </a:r>
            </a:p>
          </p:txBody>
        </p:sp>
        <p:sp>
          <p:nvSpPr>
            <p:cNvPr id="9" name="TextBox 8">
              <a:extLst>
                <a:ext uri="{FF2B5EF4-FFF2-40B4-BE49-F238E27FC236}">
                  <a16:creationId xmlns:a16="http://schemas.microsoft.com/office/drawing/2014/main" id="{CE7D9727-4F90-FD1F-AA3F-82CFCAC8B2AA}"/>
                </a:ext>
              </a:extLst>
            </p:cNvPr>
            <p:cNvSpPr txBox="1"/>
            <p:nvPr/>
          </p:nvSpPr>
          <p:spPr>
            <a:xfrm>
              <a:off x="1375526" y="1932079"/>
              <a:ext cx="3170881" cy="2862322"/>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dirty="0">
                  <a:latin typeface="Consolas" panose="020B0609020204030204" pitchFamily="49" charset="0"/>
                  <a:cs typeface="Consolas" panose="020B0609020204030204" pitchFamily="49" charset="0"/>
                </a:rPr>
                <a:t>long </a:t>
              </a:r>
              <a:r>
                <a:rPr lang="en-US" dirty="0" err="1">
                  <a:latin typeface="Consolas" panose="020B0609020204030204" pitchFamily="49" charset="0"/>
                  <a:cs typeface="Consolas" panose="020B0609020204030204" pitchFamily="49" charset="0"/>
                </a:rPr>
                <a:t>absdiff</a:t>
              </a: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(long x, long y)</a:t>
              </a:r>
            </a:p>
            <a:p>
              <a:pPr marL="0" indent="0">
                <a:buNone/>
              </a:pP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long result;</a:t>
              </a:r>
            </a:p>
            <a:p>
              <a:pPr marL="0" indent="0">
                <a:buNone/>
              </a:pPr>
              <a:r>
                <a:rPr lang="en-US" dirty="0">
                  <a:latin typeface="Consolas" panose="020B0609020204030204" pitchFamily="49" charset="0"/>
                  <a:cs typeface="Consolas" panose="020B0609020204030204" pitchFamily="49" charset="0"/>
                </a:rPr>
                <a:t>    if (x &gt; y)</a:t>
              </a:r>
            </a:p>
            <a:p>
              <a:pPr marL="0" indent="0">
                <a:buNone/>
              </a:pPr>
              <a:r>
                <a:rPr lang="en-US" dirty="0">
                  <a:latin typeface="Consolas" panose="020B0609020204030204" pitchFamily="49" charset="0"/>
                  <a:cs typeface="Consolas" panose="020B0609020204030204" pitchFamily="49" charset="0"/>
                </a:rPr>
                <a:t>        </a:t>
              </a:r>
              <a:r>
                <a:rPr lang="en-US" b="1" dirty="0">
                  <a:solidFill>
                    <a:schemeClr val="tx2">
                      <a:lumMod val="75000"/>
                      <a:lumOff val="25000"/>
                    </a:schemeClr>
                  </a:solidFill>
                  <a:latin typeface="Consolas" panose="020B0609020204030204" pitchFamily="49" charset="0"/>
                  <a:cs typeface="Consolas" panose="020B0609020204030204" pitchFamily="49" charset="0"/>
                </a:rPr>
                <a:t>result = x-y;</a:t>
              </a:r>
            </a:p>
            <a:p>
              <a:pPr marL="0" indent="0">
                <a:buNone/>
              </a:pPr>
              <a:r>
                <a:rPr lang="en-US" dirty="0">
                  <a:latin typeface="Consolas" panose="020B0609020204030204" pitchFamily="49" charset="0"/>
                  <a:cs typeface="Consolas" panose="020B0609020204030204" pitchFamily="49" charset="0"/>
                </a:rPr>
                <a:t>    else</a:t>
              </a:r>
            </a:p>
            <a:p>
              <a:pPr marL="0" indent="0">
                <a:buNone/>
              </a:pPr>
              <a:r>
                <a:rPr lang="en-US" dirty="0">
                  <a:latin typeface="Consolas" panose="020B0609020204030204" pitchFamily="49" charset="0"/>
                  <a:cs typeface="Consolas" panose="020B0609020204030204" pitchFamily="49" charset="0"/>
                </a:rPr>
                <a:t>        </a:t>
              </a:r>
              <a:r>
                <a:rPr lang="en-US" b="1" dirty="0">
                  <a:solidFill>
                    <a:srgbClr val="7030A0"/>
                  </a:solidFill>
                  <a:latin typeface="Consolas" panose="020B0609020204030204" pitchFamily="49" charset="0"/>
                  <a:cs typeface="Consolas" panose="020B0609020204030204" pitchFamily="49" charset="0"/>
                </a:rPr>
                <a:t>result = y-x;</a:t>
              </a:r>
            </a:p>
            <a:p>
              <a:pPr marL="0" indent="0">
                <a:buNone/>
              </a:pPr>
              <a:r>
                <a:rPr lang="en-US" dirty="0">
                  <a:latin typeface="Consolas" panose="020B0609020204030204" pitchFamily="49" charset="0"/>
                  <a:cs typeface="Consolas" panose="020B0609020204030204" pitchFamily="49" charset="0"/>
                </a:rPr>
                <a:t>    return result;</a:t>
              </a:r>
            </a:p>
            <a:p>
              <a:pPr marL="0" indent="0">
                <a:buNone/>
              </a:pPr>
              <a:r>
                <a:rPr lang="en-US" dirty="0">
                  <a:latin typeface="Consolas" panose="020B0609020204030204" pitchFamily="49" charset="0"/>
                  <a:cs typeface="Consolas" panose="020B0609020204030204" pitchFamily="49" charset="0"/>
                </a:rPr>
                <a:t>}</a:t>
              </a:r>
            </a:p>
          </p:txBody>
        </p:sp>
      </p:grpSp>
      <p:grpSp>
        <p:nvGrpSpPr>
          <p:cNvPr id="14" name="Group 13">
            <a:extLst>
              <a:ext uri="{FF2B5EF4-FFF2-40B4-BE49-F238E27FC236}">
                <a16:creationId xmlns:a16="http://schemas.microsoft.com/office/drawing/2014/main" id="{738DD18D-722E-C7BB-EB0D-0F8CF5235661}"/>
              </a:ext>
            </a:extLst>
          </p:cNvPr>
          <p:cNvGrpSpPr/>
          <p:nvPr/>
        </p:nvGrpSpPr>
        <p:grpSpPr>
          <a:xfrm>
            <a:off x="4967401" y="1811930"/>
            <a:ext cx="6386400" cy="2308324"/>
            <a:chOff x="5775871" y="2688426"/>
            <a:chExt cx="6386400" cy="2308324"/>
          </a:xfrm>
        </p:grpSpPr>
        <p:sp>
          <p:nvSpPr>
            <p:cNvPr id="11" name="TextBox 10">
              <a:extLst>
                <a:ext uri="{FF2B5EF4-FFF2-40B4-BE49-F238E27FC236}">
                  <a16:creationId xmlns:a16="http://schemas.microsoft.com/office/drawing/2014/main" id="{1DC4DA82-560A-5038-8F28-7AF77CD50506}"/>
                </a:ext>
              </a:extLst>
            </p:cNvPr>
            <p:cNvSpPr txBox="1"/>
            <p:nvPr/>
          </p:nvSpPr>
          <p:spPr>
            <a:xfrm>
              <a:off x="6313198" y="2688426"/>
              <a:ext cx="5849073" cy="2308324"/>
            </a:xfrm>
            <a:prstGeom prst="rect">
              <a:avLst/>
            </a:prstGeom>
            <a:noFill/>
            <a:ln w="19050">
              <a:solidFill>
                <a:schemeClr val="tx1"/>
              </a:solidFill>
            </a:ln>
          </p:spPr>
          <p:txBody>
            <a:bodyPr wrap="square">
              <a:spAutoFit/>
            </a:bodyPr>
            <a:lstStyle/>
            <a:p>
              <a:pPr marL="0" marR="0" lvl="0" indent="0" algn="l" rtl="0">
                <a:spcBef>
                  <a:spcPts val="0"/>
                </a:spcBef>
                <a:spcAft>
                  <a:spcPts val="0"/>
                </a:spcAft>
                <a:buNone/>
              </a:pPr>
              <a:r>
                <a:rPr lang="en-US" dirty="0" err="1">
                  <a:solidFill>
                    <a:schemeClr val="dk1"/>
                  </a:solidFill>
                  <a:latin typeface="Consolas" panose="020B0609020204030204" pitchFamily="49" charset="0"/>
                  <a:ea typeface="Courier New"/>
                  <a:cs typeface="Consolas" panose="020B0609020204030204" pitchFamily="49" charset="0"/>
                  <a:sym typeface="Courier New"/>
                </a:rPr>
                <a:t>absdiff</a:t>
              </a:r>
              <a:r>
                <a:rPr lang="en-US" dirty="0">
                  <a:solidFill>
                    <a:schemeClr val="dk1"/>
                  </a:solidFill>
                  <a:latin typeface="Consolas" panose="020B0609020204030204" pitchFamily="49" charset="0"/>
                  <a:ea typeface="Courier New"/>
                  <a:cs typeface="Consolas" panose="020B0609020204030204" pitchFamily="49" charset="0"/>
                  <a:sym typeface="Courier New"/>
                </a:rPr>
                <a:t>:</a:t>
              </a:r>
              <a:endParaRPr lang="en-US" dirty="0">
                <a:latin typeface="Consolas" panose="020B0609020204030204" pitchFamily="49" charset="0"/>
                <a:cs typeface="Consolas" panose="020B0609020204030204" pitchFamily="49" charset="0"/>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dirty="0">
                  <a:solidFill>
                    <a:schemeClr val="dk1"/>
                  </a:solidFill>
                  <a:latin typeface="Consolas" panose="020B0609020204030204" pitchFamily="49" charset="0"/>
                  <a:ea typeface="Courier New"/>
                  <a:cs typeface="Consolas" panose="020B0609020204030204" pitchFamily="49" charset="0"/>
                  <a:sym typeface="Courier New"/>
                </a:rPr>
                <a:t>  # x</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subq</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rsi</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rax</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 result = x-y</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rsi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rdx</a:t>
              </a:r>
              <a:endParaRPr lang="en-US" dirty="0">
                <a:solidFill>
                  <a:schemeClr val="dk1"/>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subq</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rdi</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rdx</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 eval = y-x</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cmpq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rsi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dirty="0">
                  <a:solidFill>
                    <a:schemeClr val="dk1"/>
                  </a:solidFill>
                  <a:latin typeface="Consolas" panose="020B0609020204030204" pitchFamily="49" charset="0"/>
                  <a:ea typeface="Courier New"/>
                  <a:cs typeface="Consolas" panose="020B0609020204030204" pitchFamily="49" charset="0"/>
                  <a:sym typeface="Courier New"/>
                </a:rPr>
                <a:t>  # </a:t>
              </a:r>
              <a:r>
                <a:rPr lang="en-US" dirty="0" err="1">
                  <a:solidFill>
                    <a:schemeClr val="dk1"/>
                  </a:solidFill>
                  <a:latin typeface="Consolas" panose="020B0609020204030204" pitchFamily="49" charset="0"/>
                  <a:ea typeface="Courier New"/>
                  <a:cs typeface="Consolas" panose="020B0609020204030204" pitchFamily="49" charset="0"/>
                  <a:sym typeface="Courier New"/>
                </a:rPr>
                <a:t>x:y</a:t>
              </a:r>
              <a:endParaRPr lang="en-US" dirty="0">
                <a:solidFill>
                  <a:schemeClr val="dk1"/>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cmovle</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dirty="0">
                  <a:solidFill>
                    <a:schemeClr val="dk1"/>
                  </a:solidFill>
                  <a:latin typeface="Consolas" panose="020B0609020204030204" pitchFamily="49" charset="0"/>
                  <a:ea typeface="Courier New"/>
                  <a:cs typeface="Consolas" panose="020B0609020204030204" pitchFamily="49" charset="0"/>
                  <a:sym typeface="Courier New"/>
                </a:rPr>
                <a:t>  # if &lt;=, result = eval</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ret</a:t>
              </a:r>
            </a:p>
          </p:txBody>
        </p:sp>
        <p:sp>
          <p:nvSpPr>
            <p:cNvPr id="12" name="TextBox 11">
              <a:extLst>
                <a:ext uri="{FF2B5EF4-FFF2-40B4-BE49-F238E27FC236}">
                  <a16:creationId xmlns:a16="http://schemas.microsoft.com/office/drawing/2014/main" id="{775D49BC-C205-6577-31EF-63BF26000C45}"/>
                </a:ext>
              </a:extLst>
            </p:cNvPr>
            <p:cNvSpPr txBox="1"/>
            <p:nvPr/>
          </p:nvSpPr>
          <p:spPr>
            <a:xfrm>
              <a:off x="5775871" y="2688426"/>
              <a:ext cx="537327" cy="2308324"/>
            </a:xfrm>
            <a:prstGeom prst="rect">
              <a:avLst/>
            </a:prstGeom>
            <a:solidFill>
              <a:schemeClr val="bg1">
                <a:lumMod val="95000"/>
              </a:schemeClr>
            </a:solidFill>
            <a:ln w="19050">
              <a:solidFill>
                <a:schemeClr val="tx1"/>
              </a:solidFill>
            </a:ln>
          </p:spPr>
          <p:txBody>
            <a:bodyPr wrap="square" lIns="182880"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p:txBody>
        </p:sp>
      </p:grpSp>
      <p:graphicFrame>
        <p:nvGraphicFramePr>
          <p:cNvPr id="13" name="Content Placeholder 12">
            <a:extLst>
              <a:ext uri="{FF2B5EF4-FFF2-40B4-BE49-F238E27FC236}">
                <a16:creationId xmlns:a16="http://schemas.microsoft.com/office/drawing/2014/main" id="{C7D43986-BDF1-BC28-2B94-2F4623F4AD8E}"/>
              </a:ext>
            </a:extLst>
          </p:cNvPr>
          <p:cNvGraphicFramePr>
            <a:graphicFrameLocks/>
          </p:cNvGraphicFramePr>
          <p:nvPr>
            <p:extLst>
              <p:ext uri="{D42A27DB-BD31-4B8C-83A1-F6EECF244321}">
                <p14:modId xmlns:p14="http://schemas.microsoft.com/office/powerpoint/2010/main" val="3955577076"/>
              </p:ext>
            </p:extLst>
          </p:nvPr>
        </p:nvGraphicFramePr>
        <p:xfrm>
          <a:off x="9133400" y="4431939"/>
          <a:ext cx="2457268" cy="1584960"/>
        </p:xfrm>
        <a:graphic>
          <a:graphicData uri="http://schemas.openxmlformats.org/drawingml/2006/table">
            <a:tbl>
              <a:tblPr firstRow="1" bandRow="1">
                <a:tableStyleId>{5940675A-B579-460E-94D1-54222C63F5DA}</a:tableStyleId>
              </a:tblPr>
              <a:tblGrid>
                <a:gridCol w="1376516">
                  <a:extLst>
                    <a:ext uri="{9D8B030D-6E8A-4147-A177-3AD203B41FA5}">
                      <a16:colId xmlns:a16="http://schemas.microsoft.com/office/drawing/2014/main" val="1594560985"/>
                    </a:ext>
                  </a:extLst>
                </a:gridCol>
                <a:gridCol w="1080752">
                  <a:extLst>
                    <a:ext uri="{9D8B030D-6E8A-4147-A177-3AD203B41FA5}">
                      <a16:colId xmlns:a16="http://schemas.microsoft.com/office/drawing/2014/main" val="865408301"/>
                    </a:ext>
                  </a:extLst>
                </a:gridCol>
              </a:tblGrid>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a:t>
                      </a:r>
                    </a:p>
                  </a:txBody>
                  <a:tcPr/>
                </a:tc>
                <a:extLst>
                  <a:ext uri="{0D108BD9-81ED-4DB2-BD59-A6C34878D82A}">
                    <a16:rowId xmlns:a16="http://schemas.microsoft.com/office/drawing/2014/main" val="2672200733"/>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rsi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y</a:t>
                      </a:r>
                    </a:p>
                  </a:txBody>
                  <a:tcPr/>
                </a:tc>
                <a:extLst>
                  <a:ext uri="{0D108BD9-81ED-4DB2-BD59-A6C34878D82A}">
                    <a16:rowId xmlns:a16="http://schemas.microsoft.com/office/drawing/2014/main" val="570236436"/>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rdx</a:t>
                      </a:r>
                      <a:endParaRPr lang="en-US" sz="2000" dirty="0">
                        <a:latin typeface="Consolas" panose="020B0609020204030204" pitchFamily="49" charset="0"/>
                        <a:cs typeface="Consolas" panose="020B0609020204030204" pitchFamily="49" charset="0"/>
                      </a:endParaRPr>
                    </a:p>
                  </a:txBody>
                  <a:tcPr/>
                </a:tc>
                <a:tc>
                  <a:txBody>
                    <a:bodyPr/>
                    <a:lstStyle/>
                    <a:p>
                      <a:endParaRPr lang="en-US" sz="2000" dirty="0">
                        <a:latin typeface="+mn-lt"/>
                        <a:cs typeface="Consolas" panose="020B0609020204030204" pitchFamily="49" charset="0"/>
                      </a:endParaRPr>
                    </a:p>
                  </a:txBody>
                  <a:tcPr/>
                </a:tc>
                <a:extLst>
                  <a:ext uri="{0D108BD9-81ED-4DB2-BD59-A6C34878D82A}">
                    <a16:rowId xmlns:a16="http://schemas.microsoft.com/office/drawing/2014/main" val="1085879574"/>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rax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mn-lt"/>
                          <a:cs typeface="Consolas" panose="020B0609020204030204" pitchFamily="49" charset="0"/>
                        </a:rPr>
                        <a:t>x - y</a:t>
                      </a:r>
                    </a:p>
                  </a:txBody>
                  <a:tcPr/>
                </a:tc>
                <a:extLst>
                  <a:ext uri="{0D108BD9-81ED-4DB2-BD59-A6C34878D82A}">
                    <a16:rowId xmlns:a16="http://schemas.microsoft.com/office/drawing/2014/main" val="1484104206"/>
                  </a:ext>
                </a:extLst>
              </a:tr>
            </a:tbl>
          </a:graphicData>
        </a:graphic>
      </p:graphicFrame>
      <p:sp>
        <p:nvSpPr>
          <p:cNvPr id="16" name="TextBox 15">
            <a:extLst>
              <a:ext uri="{FF2B5EF4-FFF2-40B4-BE49-F238E27FC236}">
                <a16:creationId xmlns:a16="http://schemas.microsoft.com/office/drawing/2014/main" id="{AE282BEC-A8E6-468C-7932-0EFFF25C1CEB}"/>
              </a:ext>
            </a:extLst>
          </p:cNvPr>
          <p:cNvSpPr txBox="1"/>
          <p:nvPr/>
        </p:nvSpPr>
        <p:spPr>
          <a:xfrm>
            <a:off x="5397119" y="4766163"/>
            <a:ext cx="3496855" cy="523220"/>
          </a:xfrm>
          <a:prstGeom prst="rect">
            <a:avLst/>
          </a:prstGeom>
          <a:noFill/>
        </p:spPr>
        <p:txBody>
          <a:bodyPr wrap="none" rtlCol="0">
            <a:spAutoFit/>
          </a:bodyPr>
          <a:lstStyle/>
          <a:p>
            <a:r>
              <a:rPr lang="en-US" sz="2800" dirty="0"/>
              <a:t>After executing line 3:</a:t>
            </a:r>
          </a:p>
        </p:txBody>
      </p:sp>
    </p:spTree>
    <p:extLst>
      <p:ext uri="{BB962C8B-B14F-4D97-AF65-F5344CB8AC3E}">
        <p14:creationId xmlns:p14="http://schemas.microsoft.com/office/powerpoint/2010/main" val="2045466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163F3-F5F5-CC60-D6AC-844BB2F9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9CEB11-1EE9-BB1A-6E2F-71DD31C72E65}"/>
              </a:ext>
            </a:extLst>
          </p:cNvPr>
          <p:cNvSpPr>
            <a:spLocks noGrp="1"/>
          </p:cNvSpPr>
          <p:nvPr>
            <p:ph type="title"/>
          </p:nvPr>
        </p:nvSpPr>
        <p:spPr/>
        <p:txBody>
          <a:bodyPr/>
          <a:lstStyle/>
          <a:p>
            <a:r>
              <a:rPr lang="en-US" dirty="0"/>
              <a:t>Alternative to conditional branching with conditional move</a:t>
            </a:r>
          </a:p>
        </p:txBody>
      </p:sp>
      <p:sp>
        <p:nvSpPr>
          <p:cNvPr id="4" name="Slide Number Placeholder 3">
            <a:extLst>
              <a:ext uri="{FF2B5EF4-FFF2-40B4-BE49-F238E27FC236}">
                <a16:creationId xmlns:a16="http://schemas.microsoft.com/office/drawing/2014/main" id="{F8DDC46B-1D8A-C1C0-57F0-2E6092ECB05C}"/>
              </a:ext>
            </a:extLst>
          </p:cNvPr>
          <p:cNvSpPr>
            <a:spLocks noGrp="1"/>
          </p:cNvSpPr>
          <p:nvPr>
            <p:ph type="sldNum" sz="quarter" idx="12"/>
          </p:nvPr>
        </p:nvSpPr>
        <p:spPr/>
        <p:txBody>
          <a:bodyPr/>
          <a:lstStyle/>
          <a:p>
            <a:fld id="{8908FB5B-1F60-994B-8E33-8E782B4CF041}" type="slidenum">
              <a:rPr lang="en-US" smtClean="0"/>
              <a:t>54</a:t>
            </a:fld>
            <a:endParaRPr lang="en-US"/>
          </a:p>
        </p:txBody>
      </p:sp>
      <p:grpSp>
        <p:nvGrpSpPr>
          <p:cNvPr id="7" name="Group 6">
            <a:extLst>
              <a:ext uri="{FF2B5EF4-FFF2-40B4-BE49-F238E27FC236}">
                <a16:creationId xmlns:a16="http://schemas.microsoft.com/office/drawing/2014/main" id="{CA266131-6A27-814B-277B-B0EA353499EC}"/>
              </a:ext>
            </a:extLst>
          </p:cNvPr>
          <p:cNvGrpSpPr/>
          <p:nvPr/>
        </p:nvGrpSpPr>
        <p:grpSpPr>
          <a:xfrm>
            <a:off x="838200" y="1811930"/>
            <a:ext cx="3708207" cy="2862324"/>
            <a:chOff x="838200" y="1932079"/>
            <a:chExt cx="3708207" cy="2862324"/>
          </a:xfrm>
        </p:grpSpPr>
        <p:sp>
          <p:nvSpPr>
            <p:cNvPr id="8" name="TextBox 7">
              <a:extLst>
                <a:ext uri="{FF2B5EF4-FFF2-40B4-BE49-F238E27FC236}">
                  <a16:creationId xmlns:a16="http://schemas.microsoft.com/office/drawing/2014/main" id="{0A0C9B51-2982-40D4-4DBF-49CFA1441F3B}"/>
                </a:ext>
              </a:extLst>
            </p:cNvPr>
            <p:cNvSpPr txBox="1"/>
            <p:nvPr/>
          </p:nvSpPr>
          <p:spPr>
            <a:xfrm>
              <a:off x="838200" y="1932081"/>
              <a:ext cx="537327" cy="2862322"/>
            </a:xfrm>
            <a:prstGeom prst="rect">
              <a:avLst/>
            </a:prstGeom>
            <a:solidFill>
              <a:schemeClr val="bg1">
                <a:lumMod val="95000"/>
              </a:schemeClr>
            </a:solidFill>
            <a:ln w="19050">
              <a:solidFill>
                <a:schemeClr val="tx1"/>
              </a:solidFill>
            </a:ln>
          </p:spPr>
          <p:txBody>
            <a:bodyPr wrap="square"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a:p>
              <a:pPr algn="r"/>
              <a:r>
                <a:rPr lang="en-US" dirty="0">
                  <a:latin typeface="Consolas" panose="020B0609020204030204" pitchFamily="49" charset="0"/>
                  <a:cs typeface="Consolas" panose="020B0609020204030204" pitchFamily="49" charset="0"/>
                </a:rPr>
                <a:t>9</a:t>
              </a:r>
            </a:p>
            <a:p>
              <a:pPr algn="r"/>
              <a:r>
                <a:rPr lang="en-US" dirty="0">
                  <a:latin typeface="Consolas" panose="020B0609020204030204" pitchFamily="49" charset="0"/>
                  <a:cs typeface="Consolas" panose="020B0609020204030204" pitchFamily="49" charset="0"/>
                </a:rPr>
                <a:t>10</a:t>
              </a:r>
            </a:p>
          </p:txBody>
        </p:sp>
        <p:sp>
          <p:nvSpPr>
            <p:cNvPr id="9" name="TextBox 8">
              <a:extLst>
                <a:ext uri="{FF2B5EF4-FFF2-40B4-BE49-F238E27FC236}">
                  <a16:creationId xmlns:a16="http://schemas.microsoft.com/office/drawing/2014/main" id="{370297AC-6771-02E7-C222-A6A317162492}"/>
                </a:ext>
              </a:extLst>
            </p:cNvPr>
            <p:cNvSpPr txBox="1"/>
            <p:nvPr/>
          </p:nvSpPr>
          <p:spPr>
            <a:xfrm>
              <a:off x="1375526" y="1932079"/>
              <a:ext cx="3170881" cy="2862322"/>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dirty="0">
                  <a:latin typeface="Consolas" panose="020B0609020204030204" pitchFamily="49" charset="0"/>
                  <a:cs typeface="Consolas" panose="020B0609020204030204" pitchFamily="49" charset="0"/>
                </a:rPr>
                <a:t>long </a:t>
              </a:r>
              <a:r>
                <a:rPr lang="en-US" dirty="0" err="1">
                  <a:latin typeface="Consolas" panose="020B0609020204030204" pitchFamily="49" charset="0"/>
                  <a:cs typeface="Consolas" panose="020B0609020204030204" pitchFamily="49" charset="0"/>
                </a:rPr>
                <a:t>absdiff</a:t>
              </a: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(long x, long y)</a:t>
              </a:r>
            </a:p>
            <a:p>
              <a:pPr marL="0" indent="0">
                <a:buNone/>
              </a:pP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long result;</a:t>
              </a:r>
            </a:p>
            <a:p>
              <a:pPr marL="0" indent="0">
                <a:buNone/>
              </a:pPr>
              <a:r>
                <a:rPr lang="en-US" dirty="0">
                  <a:latin typeface="Consolas" panose="020B0609020204030204" pitchFamily="49" charset="0"/>
                  <a:cs typeface="Consolas" panose="020B0609020204030204" pitchFamily="49" charset="0"/>
                </a:rPr>
                <a:t>    if (x &gt; y)</a:t>
              </a:r>
            </a:p>
            <a:p>
              <a:pPr marL="0" indent="0">
                <a:buNone/>
              </a:pPr>
              <a:r>
                <a:rPr lang="en-US" dirty="0">
                  <a:latin typeface="Consolas" panose="020B0609020204030204" pitchFamily="49" charset="0"/>
                  <a:cs typeface="Consolas" panose="020B0609020204030204" pitchFamily="49" charset="0"/>
                </a:rPr>
                <a:t>        </a:t>
              </a:r>
              <a:r>
                <a:rPr lang="en-US" b="1" dirty="0">
                  <a:solidFill>
                    <a:schemeClr val="tx2">
                      <a:lumMod val="75000"/>
                      <a:lumOff val="25000"/>
                    </a:schemeClr>
                  </a:solidFill>
                  <a:latin typeface="Consolas" panose="020B0609020204030204" pitchFamily="49" charset="0"/>
                  <a:cs typeface="Consolas" panose="020B0609020204030204" pitchFamily="49" charset="0"/>
                </a:rPr>
                <a:t>result = x-y;</a:t>
              </a:r>
            </a:p>
            <a:p>
              <a:pPr marL="0" indent="0">
                <a:buNone/>
              </a:pPr>
              <a:r>
                <a:rPr lang="en-US" dirty="0">
                  <a:latin typeface="Consolas" panose="020B0609020204030204" pitchFamily="49" charset="0"/>
                  <a:cs typeface="Consolas" panose="020B0609020204030204" pitchFamily="49" charset="0"/>
                </a:rPr>
                <a:t>    else</a:t>
              </a:r>
            </a:p>
            <a:p>
              <a:pPr marL="0" indent="0">
                <a:buNone/>
              </a:pPr>
              <a:r>
                <a:rPr lang="en-US" dirty="0">
                  <a:latin typeface="Consolas" panose="020B0609020204030204" pitchFamily="49" charset="0"/>
                  <a:cs typeface="Consolas" panose="020B0609020204030204" pitchFamily="49" charset="0"/>
                </a:rPr>
                <a:t>        </a:t>
              </a:r>
              <a:r>
                <a:rPr lang="en-US" b="1" dirty="0">
                  <a:solidFill>
                    <a:srgbClr val="7030A0"/>
                  </a:solidFill>
                  <a:latin typeface="Consolas" panose="020B0609020204030204" pitchFamily="49" charset="0"/>
                  <a:cs typeface="Consolas" panose="020B0609020204030204" pitchFamily="49" charset="0"/>
                </a:rPr>
                <a:t>result = y-x;</a:t>
              </a:r>
            </a:p>
            <a:p>
              <a:pPr marL="0" indent="0">
                <a:buNone/>
              </a:pPr>
              <a:r>
                <a:rPr lang="en-US" dirty="0">
                  <a:latin typeface="Consolas" panose="020B0609020204030204" pitchFamily="49" charset="0"/>
                  <a:cs typeface="Consolas" panose="020B0609020204030204" pitchFamily="49" charset="0"/>
                </a:rPr>
                <a:t>    return result;</a:t>
              </a:r>
            </a:p>
            <a:p>
              <a:pPr marL="0" indent="0">
                <a:buNone/>
              </a:pPr>
              <a:r>
                <a:rPr lang="en-US" dirty="0">
                  <a:latin typeface="Consolas" panose="020B0609020204030204" pitchFamily="49" charset="0"/>
                  <a:cs typeface="Consolas" panose="020B0609020204030204" pitchFamily="49" charset="0"/>
                </a:rPr>
                <a:t>}</a:t>
              </a:r>
            </a:p>
          </p:txBody>
        </p:sp>
      </p:grpSp>
      <p:grpSp>
        <p:nvGrpSpPr>
          <p:cNvPr id="14" name="Group 13">
            <a:extLst>
              <a:ext uri="{FF2B5EF4-FFF2-40B4-BE49-F238E27FC236}">
                <a16:creationId xmlns:a16="http://schemas.microsoft.com/office/drawing/2014/main" id="{1A5C1E90-3B23-6798-C4F7-BFAFD613450D}"/>
              </a:ext>
            </a:extLst>
          </p:cNvPr>
          <p:cNvGrpSpPr/>
          <p:nvPr/>
        </p:nvGrpSpPr>
        <p:grpSpPr>
          <a:xfrm>
            <a:off x="4967401" y="1811930"/>
            <a:ext cx="6386400" cy="2308324"/>
            <a:chOff x="5775871" y="2688426"/>
            <a:chExt cx="6386400" cy="2308324"/>
          </a:xfrm>
        </p:grpSpPr>
        <p:sp>
          <p:nvSpPr>
            <p:cNvPr id="11" name="TextBox 10">
              <a:extLst>
                <a:ext uri="{FF2B5EF4-FFF2-40B4-BE49-F238E27FC236}">
                  <a16:creationId xmlns:a16="http://schemas.microsoft.com/office/drawing/2014/main" id="{5E18E014-187E-FC25-03C8-D6C83F0880FE}"/>
                </a:ext>
              </a:extLst>
            </p:cNvPr>
            <p:cNvSpPr txBox="1"/>
            <p:nvPr/>
          </p:nvSpPr>
          <p:spPr>
            <a:xfrm>
              <a:off x="6313198" y="2688426"/>
              <a:ext cx="5849073" cy="2308324"/>
            </a:xfrm>
            <a:prstGeom prst="rect">
              <a:avLst/>
            </a:prstGeom>
            <a:noFill/>
            <a:ln w="19050">
              <a:solidFill>
                <a:schemeClr val="tx1"/>
              </a:solidFill>
            </a:ln>
          </p:spPr>
          <p:txBody>
            <a:bodyPr wrap="square">
              <a:spAutoFit/>
            </a:bodyPr>
            <a:lstStyle/>
            <a:p>
              <a:pPr marL="0" marR="0" lvl="0" indent="0" algn="l" rtl="0">
                <a:spcBef>
                  <a:spcPts val="0"/>
                </a:spcBef>
                <a:spcAft>
                  <a:spcPts val="0"/>
                </a:spcAft>
                <a:buNone/>
              </a:pPr>
              <a:r>
                <a:rPr lang="en-US" dirty="0" err="1">
                  <a:solidFill>
                    <a:schemeClr val="dk1"/>
                  </a:solidFill>
                  <a:latin typeface="Consolas" panose="020B0609020204030204" pitchFamily="49" charset="0"/>
                  <a:ea typeface="Courier New"/>
                  <a:cs typeface="Consolas" panose="020B0609020204030204" pitchFamily="49" charset="0"/>
                  <a:sym typeface="Courier New"/>
                </a:rPr>
                <a:t>absdiff</a:t>
              </a:r>
              <a:r>
                <a:rPr lang="en-US" dirty="0">
                  <a:solidFill>
                    <a:schemeClr val="dk1"/>
                  </a:solidFill>
                  <a:latin typeface="Consolas" panose="020B0609020204030204" pitchFamily="49" charset="0"/>
                  <a:ea typeface="Courier New"/>
                  <a:cs typeface="Consolas" panose="020B0609020204030204" pitchFamily="49" charset="0"/>
                  <a:sym typeface="Courier New"/>
                </a:rPr>
                <a:t>:</a:t>
              </a:r>
              <a:endParaRPr lang="en-US" dirty="0">
                <a:latin typeface="Consolas" panose="020B0609020204030204" pitchFamily="49" charset="0"/>
                <a:cs typeface="Consolas" panose="020B0609020204030204" pitchFamily="49" charset="0"/>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dirty="0">
                  <a:solidFill>
                    <a:schemeClr val="dk1"/>
                  </a:solidFill>
                  <a:latin typeface="Consolas" panose="020B0609020204030204" pitchFamily="49" charset="0"/>
                  <a:ea typeface="Courier New"/>
                  <a:cs typeface="Consolas" panose="020B0609020204030204" pitchFamily="49" charset="0"/>
                  <a:sym typeface="Courier New"/>
                </a:rPr>
                <a:t>  # x</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subq</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rsi</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rax</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 result = x-y</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rsi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rdx</a:t>
              </a:r>
              <a:endParaRPr lang="en-US" dirty="0">
                <a:solidFill>
                  <a:schemeClr val="dk1"/>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subq</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rdi</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rdx</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 eval = y-x</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cmpq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rsi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dirty="0">
                  <a:solidFill>
                    <a:schemeClr val="dk1"/>
                  </a:solidFill>
                  <a:latin typeface="Consolas" panose="020B0609020204030204" pitchFamily="49" charset="0"/>
                  <a:ea typeface="Courier New"/>
                  <a:cs typeface="Consolas" panose="020B0609020204030204" pitchFamily="49" charset="0"/>
                  <a:sym typeface="Courier New"/>
                </a:rPr>
                <a:t>  # </a:t>
              </a:r>
              <a:r>
                <a:rPr lang="en-US" dirty="0" err="1">
                  <a:solidFill>
                    <a:schemeClr val="dk1"/>
                  </a:solidFill>
                  <a:latin typeface="Consolas" panose="020B0609020204030204" pitchFamily="49" charset="0"/>
                  <a:ea typeface="Courier New"/>
                  <a:cs typeface="Consolas" panose="020B0609020204030204" pitchFamily="49" charset="0"/>
                  <a:sym typeface="Courier New"/>
                </a:rPr>
                <a:t>x:y</a:t>
              </a:r>
              <a:endParaRPr lang="en-US" dirty="0">
                <a:solidFill>
                  <a:schemeClr val="dk1"/>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cmovle</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dirty="0">
                  <a:solidFill>
                    <a:schemeClr val="dk1"/>
                  </a:solidFill>
                  <a:latin typeface="Consolas" panose="020B0609020204030204" pitchFamily="49" charset="0"/>
                  <a:ea typeface="Courier New"/>
                  <a:cs typeface="Consolas" panose="020B0609020204030204" pitchFamily="49" charset="0"/>
                  <a:sym typeface="Courier New"/>
                </a:rPr>
                <a:t>  # if &lt;=, result = eval</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ret</a:t>
              </a:r>
            </a:p>
          </p:txBody>
        </p:sp>
        <p:sp>
          <p:nvSpPr>
            <p:cNvPr id="12" name="TextBox 11">
              <a:extLst>
                <a:ext uri="{FF2B5EF4-FFF2-40B4-BE49-F238E27FC236}">
                  <a16:creationId xmlns:a16="http://schemas.microsoft.com/office/drawing/2014/main" id="{325BE40B-8222-7CC9-7493-78594ABE1225}"/>
                </a:ext>
              </a:extLst>
            </p:cNvPr>
            <p:cNvSpPr txBox="1"/>
            <p:nvPr/>
          </p:nvSpPr>
          <p:spPr>
            <a:xfrm>
              <a:off x="5775871" y="2688426"/>
              <a:ext cx="537327" cy="2308324"/>
            </a:xfrm>
            <a:prstGeom prst="rect">
              <a:avLst/>
            </a:prstGeom>
            <a:solidFill>
              <a:schemeClr val="bg1">
                <a:lumMod val="95000"/>
              </a:schemeClr>
            </a:solidFill>
            <a:ln w="19050">
              <a:solidFill>
                <a:schemeClr val="tx1"/>
              </a:solidFill>
            </a:ln>
          </p:spPr>
          <p:txBody>
            <a:bodyPr wrap="square" lIns="182880"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p:txBody>
        </p:sp>
      </p:grpSp>
      <p:graphicFrame>
        <p:nvGraphicFramePr>
          <p:cNvPr id="13" name="Content Placeholder 12">
            <a:extLst>
              <a:ext uri="{FF2B5EF4-FFF2-40B4-BE49-F238E27FC236}">
                <a16:creationId xmlns:a16="http://schemas.microsoft.com/office/drawing/2014/main" id="{3E8D46F1-B2C6-331E-4D3F-912604C8E103}"/>
              </a:ext>
            </a:extLst>
          </p:cNvPr>
          <p:cNvGraphicFramePr>
            <a:graphicFrameLocks/>
          </p:cNvGraphicFramePr>
          <p:nvPr>
            <p:extLst>
              <p:ext uri="{D42A27DB-BD31-4B8C-83A1-F6EECF244321}">
                <p14:modId xmlns:p14="http://schemas.microsoft.com/office/powerpoint/2010/main" val="2941850959"/>
              </p:ext>
            </p:extLst>
          </p:nvPr>
        </p:nvGraphicFramePr>
        <p:xfrm>
          <a:off x="9133400" y="4431939"/>
          <a:ext cx="2457268" cy="1584960"/>
        </p:xfrm>
        <a:graphic>
          <a:graphicData uri="http://schemas.openxmlformats.org/drawingml/2006/table">
            <a:tbl>
              <a:tblPr firstRow="1" bandRow="1">
                <a:tableStyleId>{5940675A-B579-460E-94D1-54222C63F5DA}</a:tableStyleId>
              </a:tblPr>
              <a:tblGrid>
                <a:gridCol w="1376516">
                  <a:extLst>
                    <a:ext uri="{9D8B030D-6E8A-4147-A177-3AD203B41FA5}">
                      <a16:colId xmlns:a16="http://schemas.microsoft.com/office/drawing/2014/main" val="1594560985"/>
                    </a:ext>
                  </a:extLst>
                </a:gridCol>
                <a:gridCol w="1080752">
                  <a:extLst>
                    <a:ext uri="{9D8B030D-6E8A-4147-A177-3AD203B41FA5}">
                      <a16:colId xmlns:a16="http://schemas.microsoft.com/office/drawing/2014/main" val="865408301"/>
                    </a:ext>
                  </a:extLst>
                </a:gridCol>
              </a:tblGrid>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a:t>
                      </a:r>
                    </a:p>
                  </a:txBody>
                  <a:tcPr/>
                </a:tc>
                <a:extLst>
                  <a:ext uri="{0D108BD9-81ED-4DB2-BD59-A6C34878D82A}">
                    <a16:rowId xmlns:a16="http://schemas.microsoft.com/office/drawing/2014/main" val="2672200733"/>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rsi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y</a:t>
                      </a:r>
                    </a:p>
                  </a:txBody>
                  <a:tcPr/>
                </a:tc>
                <a:extLst>
                  <a:ext uri="{0D108BD9-81ED-4DB2-BD59-A6C34878D82A}">
                    <a16:rowId xmlns:a16="http://schemas.microsoft.com/office/drawing/2014/main" val="570236436"/>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mn-lt"/>
                          <a:cs typeface="Consolas" panose="020B0609020204030204" pitchFamily="49" charset="0"/>
                        </a:rPr>
                        <a:t>y</a:t>
                      </a:r>
                    </a:p>
                  </a:txBody>
                  <a:tcPr/>
                </a:tc>
                <a:extLst>
                  <a:ext uri="{0D108BD9-81ED-4DB2-BD59-A6C34878D82A}">
                    <a16:rowId xmlns:a16="http://schemas.microsoft.com/office/drawing/2014/main" val="1085879574"/>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rax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mn-lt"/>
                          <a:cs typeface="Consolas" panose="020B0609020204030204" pitchFamily="49" charset="0"/>
                        </a:rPr>
                        <a:t>x - y</a:t>
                      </a:r>
                    </a:p>
                  </a:txBody>
                  <a:tcPr/>
                </a:tc>
                <a:extLst>
                  <a:ext uri="{0D108BD9-81ED-4DB2-BD59-A6C34878D82A}">
                    <a16:rowId xmlns:a16="http://schemas.microsoft.com/office/drawing/2014/main" val="1484104206"/>
                  </a:ext>
                </a:extLst>
              </a:tr>
            </a:tbl>
          </a:graphicData>
        </a:graphic>
      </p:graphicFrame>
      <p:sp>
        <p:nvSpPr>
          <p:cNvPr id="16" name="TextBox 15">
            <a:extLst>
              <a:ext uri="{FF2B5EF4-FFF2-40B4-BE49-F238E27FC236}">
                <a16:creationId xmlns:a16="http://schemas.microsoft.com/office/drawing/2014/main" id="{002BAFCF-BBFE-3A04-E3E6-D73D33349C50}"/>
              </a:ext>
            </a:extLst>
          </p:cNvPr>
          <p:cNvSpPr txBox="1"/>
          <p:nvPr/>
        </p:nvSpPr>
        <p:spPr>
          <a:xfrm>
            <a:off x="5397119" y="4766163"/>
            <a:ext cx="3496855" cy="523220"/>
          </a:xfrm>
          <a:prstGeom prst="rect">
            <a:avLst/>
          </a:prstGeom>
          <a:noFill/>
        </p:spPr>
        <p:txBody>
          <a:bodyPr wrap="none" rtlCol="0">
            <a:spAutoFit/>
          </a:bodyPr>
          <a:lstStyle/>
          <a:p>
            <a:r>
              <a:rPr lang="en-US" sz="2800" dirty="0"/>
              <a:t>After executing line 4:</a:t>
            </a:r>
          </a:p>
        </p:txBody>
      </p:sp>
    </p:spTree>
    <p:extLst>
      <p:ext uri="{BB962C8B-B14F-4D97-AF65-F5344CB8AC3E}">
        <p14:creationId xmlns:p14="http://schemas.microsoft.com/office/powerpoint/2010/main" val="8112898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879D1-F63A-8464-5ABF-A698C31ED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5028ED-63D8-2E5F-B077-0E89E9CAF3AD}"/>
              </a:ext>
            </a:extLst>
          </p:cNvPr>
          <p:cNvSpPr>
            <a:spLocks noGrp="1"/>
          </p:cNvSpPr>
          <p:nvPr>
            <p:ph type="title"/>
          </p:nvPr>
        </p:nvSpPr>
        <p:spPr/>
        <p:txBody>
          <a:bodyPr/>
          <a:lstStyle/>
          <a:p>
            <a:r>
              <a:rPr lang="en-US" dirty="0"/>
              <a:t>Alternative to conditional branching with conditional move</a:t>
            </a:r>
          </a:p>
        </p:txBody>
      </p:sp>
      <p:sp>
        <p:nvSpPr>
          <p:cNvPr id="4" name="Slide Number Placeholder 3">
            <a:extLst>
              <a:ext uri="{FF2B5EF4-FFF2-40B4-BE49-F238E27FC236}">
                <a16:creationId xmlns:a16="http://schemas.microsoft.com/office/drawing/2014/main" id="{ED784811-001E-10A2-72C2-43151CDADE33}"/>
              </a:ext>
            </a:extLst>
          </p:cNvPr>
          <p:cNvSpPr>
            <a:spLocks noGrp="1"/>
          </p:cNvSpPr>
          <p:nvPr>
            <p:ph type="sldNum" sz="quarter" idx="12"/>
          </p:nvPr>
        </p:nvSpPr>
        <p:spPr/>
        <p:txBody>
          <a:bodyPr/>
          <a:lstStyle/>
          <a:p>
            <a:fld id="{8908FB5B-1F60-994B-8E33-8E782B4CF041}" type="slidenum">
              <a:rPr lang="en-US" smtClean="0"/>
              <a:t>55</a:t>
            </a:fld>
            <a:endParaRPr lang="en-US"/>
          </a:p>
        </p:txBody>
      </p:sp>
      <p:grpSp>
        <p:nvGrpSpPr>
          <p:cNvPr id="7" name="Group 6">
            <a:extLst>
              <a:ext uri="{FF2B5EF4-FFF2-40B4-BE49-F238E27FC236}">
                <a16:creationId xmlns:a16="http://schemas.microsoft.com/office/drawing/2014/main" id="{669BD0BF-649F-EF62-8E67-957ADA726AE3}"/>
              </a:ext>
            </a:extLst>
          </p:cNvPr>
          <p:cNvGrpSpPr/>
          <p:nvPr/>
        </p:nvGrpSpPr>
        <p:grpSpPr>
          <a:xfrm>
            <a:off x="838200" y="1811930"/>
            <a:ext cx="3708207" cy="2862324"/>
            <a:chOff x="838200" y="1932079"/>
            <a:chExt cx="3708207" cy="2862324"/>
          </a:xfrm>
        </p:grpSpPr>
        <p:sp>
          <p:nvSpPr>
            <p:cNvPr id="8" name="TextBox 7">
              <a:extLst>
                <a:ext uri="{FF2B5EF4-FFF2-40B4-BE49-F238E27FC236}">
                  <a16:creationId xmlns:a16="http://schemas.microsoft.com/office/drawing/2014/main" id="{0E794053-8A22-8CD5-C47F-690BBB0DE660}"/>
                </a:ext>
              </a:extLst>
            </p:cNvPr>
            <p:cNvSpPr txBox="1"/>
            <p:nvPr/>
          </p:nvSpPr>
          <p:spPr>
            <a:xfrm>
              <a:off x="838200" y="1932081"/>
              <a:ext cx="537327" cy="2862322"/>
            </a:xfrm>
            <a:prstGeom prst="rect">
              <a:avLst/>
            </a:prstGeom>
            <a:solidFill>
              <a:schemeClr val="bg1">
                <a:lumMod val="95000"/>
              </a:schemeClr>
            </a:solidFill>
            <a:ln w="19050">
              <a:solidFill>
                <a:schemeClr val="tx1"/>
              </a:solidFill>
            </a:ln>
          </p:spPr>
          <p:txBody>
            <a:bodyPr wrap="square"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a:p>
              <a:pPr algn="r"/>
              <a:r>
                <a:rPr lang="en-US" dirty="0">
                  <a:latin typeface="Consolas" panose="020B0609020204030204" pitchFamily="49" charset="0"/>
                  <a:cs typeface="Consolas" panose="020B0609020204030204" pitchFamily="49" charset="0"/>
                </a:rPr>
                <a:t>9</a:t>
              </a:r>
            </a:p>
            <a:p>
              <a:pPr algn="r"/>
              <a:r>
                <a:rPr lang="en-US" dirty="0">
                  <a:latin typeface="Consolas" panose="020B0609020204030204" pitchFamily="49" charset="0"/>
                  <a:cs typeface="Consolas" panose="020B0609020204030204" pitchFamily="49" charset="0"/>
                </a:rPr>
                <a:t>10</a:t>
              </a:r>
            </a:p>
          </p:txBody>
        </p:sp>
        <p:sp>
          <p:nvSpPr>
            <p:cNvPr id="9" name="TextBox 8">
              <a:extLst>
                <a:ext uri="{FF2B5EF4-FFF2-40B4-BE49-F238E27FC236}">
                  <a16:creationId xmlns:a16="http://schemas.microsoft.com/office/drawing/2014/main" id="{5E90AFDA-A96E-5FD3-BEC2-19F00AD12C47}"/>
                </a:ext>
              </a:extLst>
            </p:cNvPr>
            <p:cNvSpPr txBox="1"/>
            <p:nvPr/>
          </p:nvSpPr>
          <p:spPr>
            <a:xfrm>
              <a:off x="1375526" y="1932079"/>
              <a:ext cx="3170881" cy="2862322"/>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dirty="0">
                  <a:latin typeface="Consolas" panose="020B0609020204030204" pitchFamily="49" charset="0"/>
                  <a:cs typeface="Consolas" panose="020B0609020204030204" pitchFamily="49" charset="0"/>
                </a:rPr>
                <a:t>long </a:t>
              </a:r>
              <a:r>
                <a:rPr lang="en-US" dirty="0" err="1">
                  <a:latin typeface="Consolas" panose="020B0609020204030204" pitchFamily="49" charset="0"/>
                  <a:cs typeface="Consolas" panose="020B0609020204030204" pitchFamily="49" charset="0"/>
                </a:rPr>
                <a:t>absdiff</a:t>
              </a: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(long x, long y)</a:t>
              </a:r>
            </a:p>
            <a:p>
              <a:pPr marL="0" indent="0">
                <a:buNone/>
              </a:pP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long result;</a:t>
              </a:r>
            </a:p>
            <a:p>
              <a:pPr marL="0" indent="0">
                <a:buNone/>
              </a:pPr>
              <a:r>
                <a:rPr lang="en-US" dirty="0">
                  <a:latin typeface="Consolas" panose="020B0609020204030204" pitchFamily="49" charset="0"/>
                  <a:cs typeface="Consolas" panose="020B0609020204030204" pitchFamily="49" charset="0"/>
                </a:rPr>
                <a:t>    if (x &gt; y)</a:t>
              </a:r>
            </a:p>
            <a:p>
              <a:pPr marL="0" indent="0">
                <a:buNone/>
              </a:pPr>
              <a:r>
                <a:rPr lang="en-US" dirty="0">
                  <a:latin typeface="Consolas" panose="020B0609020204030204" pitchFamily="49" charset="0"/>
                  <a:cs typeface="Consolas" panose="020B0609020204030204" pitchFamily="49" charset="0"/>
                </a:rPr>
                <a:t>        </a:t>
              </a:r>
              <a:r>
                <a:rPr lang="en-US" b="1" dirty="0">
                  <a:solidFill>
                    <a:schemeClr val="tx2">
                      <a:lumMod val="75000"/>
                      <a:lumOff val="25000"/>
                    </a:schemeClr>
                  </a:solidFill>
                  <a:latin typeface="Consolas" panose="020B0609020204030204" pitchFamily="49" charset="0"/>
                  <a:cs typeface="Consolas" panose="020B0609020204030204" pitchFamily="49" charset="0"/>
                </a:rPr>
                <a:t>result = x-y;</a:t>
              </a:r>
            </a:p>
            <a:p>
              <a:pPr marL="0" indent="0">
                <a:buNone/>
              </a:pPr>
              <a:r>
                <a:rPr lang="en-US" dirty="0">
                  <a:latin typeface="Consolas" panose="020B0609020204030204" pitchFamily="49" charset="0"/>
                  <a:cs typeface="Consolas" panose="020B0609020204030204" pitchFamily="49" charset="0"/>
                </a:rPr>
                <a:t>    else</a:t>
              </a:r>
            </a:p>
            <a:p>
              <a:pPr marL="0" indent="0">
                <a:buNone/>
              </a:pPr>
              <a:r>
                <a:rPr lang="en-US" dirty="0">
                  <a:latin typeface="Consolas" panose="020B0609020204030204" pitchFamily="49" charset="0"/>
                  <a:cs typeface="Consolas" panose="020B0609020204030204" pitchFamily="49" charset="0"/>
                </a:rPr>
                <a:t>        </a:t>
              </a:r>
              <a:r>
                <a:rPr lang="en-US" b="1" dirty="0">
                  <a:solidFill>
                    <a:srgbClr val="7030A0"/>
                  </a:solidFill>
                  <a:latin typeface="Consolas" panose="020B0609020204030204" pitchFamily="49" charset="0"/>
                  <a:cs typeface="Consolas" panose="020B0609020204030204" pitchFamily="49" charset="0"/>
                </a:rPr>
                <a:t>result = y-x;</a:t>
              </a:r>
            </a:p>
            <a:p>
              <a:pPr marL="0" indent="0">
                <a:buNone/>
              </a:pPr>
              <a:r>
                <a:rPr lang="en-US" dirty="0">
                  <a:latin typeface="Consolas" panose="020B0609020204030204" pitchFamily="49" charset="0"/>
                  <a:cs typeface="Consolas" panose="020B0609020204030204" pitchFamily="49" charset="0"/>
                </a:rPr>
                <a:t>    return result;</a:t>
              </a:r>
            </a:p>
            <a:p>
              <a:pPr marL="0" indent="0">
                <a:buNone/>
              </a:pPr>
              <a:r>
                <a:rPr lang="en-US" dirty="0">
                  <a:latin typeface="Consolas" panose="020B0609020204030204" pitchFamily="49" charset="0"/>
                  <a:cs typeface="Consolas" panose="020B0609020204030204" pitchFamily="49" charset="0"/>
                </a:rPr>
                <a:t>}</a:t>
              </a:r>
            </a:p>
          </p:txBody>
        </p:sp>
      </p:grpSp>
      <p:grpSp>
        <p:nvGrpSpPr>
          <p:cNvPr id="14" name="Group 13">
            <a:extLst>
              <a:ext uri="{FF2B5EF4-FFF2-40B4-BE49-F238E27FC236}">
                <a16:creationId xmlns:a16="http://schemas.microsoft.com/office/drawing/2014/main" id="{56A483F8-2B1E-9E6C-6650-1E5F1E2B9F85}"/>
              </a:ext>
            </a:extLst>
          </p:cNvPr>
          <p:cNvGrpSpPr/>
          <p:nvPr/>
        </p:nvGrpSpPr>
        <p:grpSpPr>
          <a:xfrm>
            <a:off x="4967401" y="1811930"/>
            <a:ext cx="6386400" cy="2308324"/>
            <a:chOff x="5775871" y="2688426"/>
            <a:chExt cx="6386400" cy="2308324"/>
          </a:xfrm>
        </p:grpSpPr>
        <p:sp>
          <p:nvSpPr>
            <p:cNvPr id="11" name="TextBox 10">
              <a:extLst>
                <a:ext uri="{FF2B5EF4-FFF2-40B4-BE49-F238E27FC236}">
                  <a16:creationId xmlns:a16="http://schemas.microsoft.com/office/drawing/2014/main" id="{24E69CFD-21CA-4B2F-6D37-37DB596714B2}"/>
                </a:ext>
              </a:extLst>
            </p:cNvPr>
            <p:cNvSpPr txBox="1"/>
            <p:nvPr/>
          </p:nvSpPr>
          <p:spPr>
            <a:xfrm>
              <a:off x="6313198" y="2688426"/>
              <a:ext cx="5849073" cy="2308324"/>
            </a:xfrm>
            <a:prstGeom prst="rect">
              <a:avLst/>
            </a:prstGeom>
            <a:noFill/>
            <a:ln w="19050">
              <a:solidFill>
                <a:schemeClr val="tx1"/>
              </a:solidFill>
            </a:ln>
          </p:spPr>
          <p:txBody>
            <a:bodyPr wrap="square">
              <a:spAutoFit/>
            </a:bodyPr>
            <a:lstStyle/>
            <a:p>
              <a:pPr marL="0" marR="0" lvl="0" indent="0" algn="l" rtl="0">
                <a:spcBef>
                  <a:spcPts val="0"/>
                </a:spcBef>
                <a:spcAft>
                  <a:spcPts val="0"/>
                </a:spcAft>
                <a:buNone/>
              </a:pPr>
              <a:r>
                <a:rPr lang="en-US" dirty="0" err="1">
                  <a:solidFill>
                    <a:schemeClr val="dk1"/>
                  </a:solidFill>
                  <a:latin typeface="Consolas" panose="020B0609020204030204" pitchFamily="49" charset="0"/>
                  <a:ea typeface="Courier New"/>
                  <a:cs typeface="Consolas" panose="020B0609020204030204" pitchFamily="49" charset="0"/>
                  <a:sym typeface="Courier New"/>
                </a:rPr>
                <a:t>absdiff</a:t>
              </a:r>
              <a:r>
                <a:rPr lang="en-US" dirty="0">
                  <a:solidFill>
                    <a:schemeClr val="dk1"/>
                  </a:solidFill>
                  <a:latin typeface="Consolas" panose="020B0609020204030204" pitchFamily="49" charset="0"/>
                  <a:ea typeface="Courier New"/>
                  <a:cs typeface="Consolas" panose="020B0609020204030204" pitchFamily="49" charset="0"/>
                  <a:sym typeface="Courier New"/>
                </a:rPr>
                <a:t>:</a:t>
              </a:r>
              <a:endParaRPr lang="en-US" dirty="0">
                <a:latin typeface="Consolas" panose="020B0609020204030204" pitchFamily="49" charset="0"/>
                <a:cs typeface="Consolas" panose="020B0609020204030204" pitchFamily="49" charset="0"/>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dirty="0">
                  <a:solidFill>
                    <a:schemeClr val="dk1"/>
                  </a:solidFill>
                  <a:latin typeface="Consolas" panose="020B0609020204030204" pitchFamily="49" charset="0"/>
                  <a:ea typeface="Courier New"/>
                  <a:cs typeface="Consolas" panose="020B0609020204030204" pitchFamily="49" charset="0"/>
                  <a:sym typeface="Courier New"/>
                </a:rPr>
                <a:t>  # x</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subq</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rsi</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rax</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 result = x-y</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rsi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rdx</a:t>
              </a:r>
              <a:endParaRPr lang="en-US" dirty="0">
                <a:solidFill>
                  <a:schemeClr val="dk1"/>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subq</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rdi</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rdx</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 eval = y-x</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cmpq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rsi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dirty="0">
                  <a:solidFill>
                    <a:schemeClr val="dk1"/>
                  </a:solidFill>
                  <a:latin typeface="Consolas" panose="020B0609020204030204" pitchFamily="49" charset="0"/>
                  <a:ea typeface="Courier New"/>
                  <a:cs typeface="Consolas" panose="020B0609020204030204" pitchFamily="49" charset="0"/>
                  <a:sym typeface="Courier New"/>
                </a:rPr>
                <a:t>  # </a:t>
              </a:r>
              <a:r>
                <a:rPr lang="en-US" dirty="0" err="1">
                  <a:solidFill>
                    <a:schemeClr val="dk1"/>
                  </a:solidFill>
                  <a:latin typeface="Consolas" panose="020B0609020204030204" pitchFamily="49" charset="0"/>
                  <a:ea typeface="Courier New"/>
                  <a:cs typeface="Consolas" panose="020B0609020204030204" pitchFamily="49" charset="0"/>
                  <a:sym typeface="Courier New"/>
                </a:rPr>
                <a:t>x:y</a:t>
              </a:r>
              <a:endParaRPr lang="en-US" dirty="0">
                <a:solidFill>
                  <a:schemeClr val="dk1"/>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cmovle</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dirty="0">
                  <a:solidFill>
                    <a:schemeClr val="dk1"/>
                  </a:solidFill>
                  <a:latin typeface="Consolas" panose="020B0609020204030204" pitchFamily="49" charset="0"/>
                  <a:ea typeface="Courier New"/>
                  <a:cs typeface="Consolas" panose="020B0609020204030204" pitchFamily="49" charset="0"/>
                  <a:sym typeface="Courier New"/>
                </a:rPr>
                <a:t>  # if &lt;=, result = eval</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ret</a:t>
              </a:r>
            </a:p>
          </p:txBody>
        </p:sp>
        <p:sp>
          <p:nvSpPr>
            <p:cNvPr id="12" name="TextBox 11">
              <a:extLst>
                <a:ext uri="{FF2B5EF4-FFF2-40B4-BE49-F238E27FC236}">
                  <a16:creationId xmlns:a16="http://schemas.microsoft.com/office/drawing/2014/main" id="{91B6EDA8-7493-6D51-AF00-EE0F019F46CA}"/>
                </a:ext>
              </a:extLst>
            </p:cNvPr>
            <p:cNvSpPr txBox="1"/>
            <p:nvPr/>
          </p:nvSpPr>
          <p:spPr>
            <a:xfrm>
              <a:off x="5775871" y="2688426"/>
              <a:ext cx="537327" cy="2308324"/>
            </a:xfrm>
            <a:prstGeom prst="rect">
              <a:avLst/>
            </a:prstGeom>
            <a:solidFill>
              <a:schemeClr val="bg1">
                <a:lumMod val="95000"/>
              </a:schemeClr>
            </a:solidFill>
            <a:ln w="19050">
              <a:solidFill>
                <a:schemeClr val="tx1"/>
              </a:solidFill>
            </a:ln>
          </p:spPr>
          <p:txBody>
            <a:bodyPr wrap="square" lIns="182880"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p:txBody>
        </p:sp>
      </p:grpSp>
      <p:graphicFrame>
        <p:nvGraphicFramePr>
          <p:cNvPr id="13" name="Content Placeholder 12">
            <a:extLst>
              <a:ext uri="{FF2B5EF4-FFF2-40B4-BE49-F238E27FC236}">
                <a16:creationId xmlns:a16="http://schemas.microsoft.com/office/drawing/2014/main" id="{32653E9C-9555-9462-47AF-400DDC50818A}"/>
              </a:ext>
            </a:extLst>
          </p:cNvPr>
          <p:cNvGraphicFramePr>
            <a:graphicFrameLocks/>
          </p:cNvGraphicFramePr>
          <p:nvPr>
            <p:extLst>
              <p:ext uri="{D42A27DB-BD31-4B8C-83A1-F6EECF244321}">
                <p14:modId xmlns:p14="http://schemas.microsoft.com/office/powerpoint/2010/main" val="1233609881"/>
              </p:ext>
            </p:extLst>
          </p:nvPr>
        </p:nvGraphicFramePr>
        <p:xfrm>
          <a:off x="9133400" y="4431939"/>
          <a:ext cx="2457268" cy="1584960"/>
        </p:xfrm>
        <a:graphic>
          <a:graphicData uri="http://schemas.openxmlformats.org/drawingml/2006/table">
            <a:tbl>
              <a:tblPr firstRow="1" bandRow="1">
                <a:tableStyleId>{5940675A-B579-460E-94D1-54222C63F5DA}</a:tableStyleId>
              </a:tblPr>
              <a:tblGrid>
                <a:gridCol w="1376516">
                  <a:extLst>
                    <a:ext uri="{9D8B030D-6E8A-4147-A177-3AD203B41FA5}">
                      <a16:colId xmlns:a16="http://schemas.microsoft.com/office/drawing/2014/main" val="1594560985"/>
                    </a:ext>
                  </a:extLst>
                </a:gridCol>
                <a:gridCol w="1080752">
                  <a:extLst>
                    <a:ext uri="{9D8B030D-6E8A-4147-A177-3AD203B41FA5}">
                      <a16:colId xmlns:a16="http://schemas.microsoft.com/office/drawing/2014/main" val="865408301"/>
                    </a:ext>
                  </a:extLst>
                </a:gridCol>
              </a:tblGrid>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a:t>
                      </a:r>
                    </a:p>
                  </a:txBody>
                  <a:tcPr/>
                </a:tc>
                <a:extLst>
                  <a:ext uri="{0D108BD9-81ED-4DB2-BD59-A6C34878D82A}">
                    <a16:rowId xmlns:a16="http://schemas.microsoft.com/office/drawing/2014/main" val="2672200733"/>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rsi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y</a:t>
                      </a:r>
                    </a:p>
                  </a:txBody>
                  <a:tcPr/>
                </a:tc>
                <a:extLst>
                  <a:ext uri="{0D108BD9-81ED-4DB2-BD59-A6C34878D82A}">
                    <a16:rowId xmlns:a16="http://schemas.microsoft.com/office/drawing/2014/main" val="570236436"/>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mn-lt"/>
                          <a:cs typeface="Consolas" panose="020B0609020204030204" pitchFamily="49" charset="0"/>
                        </a:rPr>
                        <a:t>y - x</a:t>
                      </a:r>
                    </a:p>
                  </a:txBody>
                  <a:tcPr/>
                </a:tc>
                <a:extLst>
                  <a:ext uri="{0D108BD9-81ED-4DB2-BD59-A6C34878D82A}">
                    <a16:rowId xmlns:a16="http://schemas.microsoft.com/office/drawing/2014/main" val="1085879574"/>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rax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mn-lt"/>
                          <a:cs typeface="Consolas" panose="020B0609020204030204" pitchFamily="49" charset="0"/>
                        </a:rPr>
                        <a:t>x - y</a:t>
                      </a:r>
                    </a:p>
                  </a:txBody>
                  <a:tcPr/>
                </a:tc>
                <a:extLst>
                  <a:ext uri="{0D108BD9-81ED-4DB2-BD59-A6C34878D82A}">
                    <a16:rowId xmlns:a16="http://schemas.microsoft.com/office/drawing/2014/main" val="1484104206"/>
                  </a:ext>
                </a:extLst>
              </a:tr>
            </a:tbl>
          </a:graphicData>
        </a:graphic>
      </p:graphicFrame>
      <p:sp>
        <p:nvSpPr>
          <p:cNvPr id="16" name="TextBox 15">
            <a:extLst>
              <a:ext uri="{FF2B5EF4-FFF2-40B4-BE49-F238E27FC236}">
                <a16:creationId xmlns:a16="http://schemas.microsoft.com/office/drawing/2014/main" id="{80F3CAD6-046E-F8DB-42EC-2383564CD9C5}"/>
              </a:ext>
            </a:extLst>
          </p:cNvPr>
          <p:cNvSpPr txBox="1"/>
          <p:nvPr/>
        </p:nvSpPr>
        <p:spPr>
          <a:xfrm>
            <a:off x="5397119" y="4766163"/>
            <a:ext cx="3496855" cy="523220"/>
          </a:xfrm>
          <a:prstGeom prst="rect">
            <a:avLst/>
          </a:prstGeom>
          <a:noFill/>
        </p:spPr>
        <p:txBody>
          <a:bodyPr wrap="none" rtlCol="0">
            <a:spAutoFit/>
          </a:bodyPr>
          <a:lstStyle/>
          <a:p>
            <a:r>
              <a:rPr lang="en-US" sz="2800" dirty="0"/>
              <a:t>After executing line 5:</a:t>
            </a:r>
          </a:p>
        </p:txBody>
      </p:sp>
    </p:spTree>
    <p:extLst>
      <p:ext uri="{BB962C8B-B14F-4D97-AF65-F5344CB8AC3E}">
        <p14:creationId xmlns:p14="http://schemas.microsoft.com/office/powerpoint/2010/main" val="1363438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DDE07-FDC6-CE2E-5E13-78344B9BC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05494-570E-67E8-D3EB-BF05544EF8A9}"/>
              </a:ext>
            </a:extLst>
          </p:cNvPr>
          <p:cNvSpPr>
            <a:spLocks noGrp="1"/>
          </p:cNvSpPr>
          <p:nvPr>
            <p:ph type="title"/>
          </p:nvPr>
        </p:nvSpPr>
        <p:spPr/>
        <p:txBody>
          <a:bodyPr/>
          <a:lstStyle/>
          <a:p>
            <a:r>
              <a:rPr lang="en-US" dirty="0"/>
              <a:t>Alternative to conditional branching with conditional move</a:t>
            </a:r>
          </a:p>
        </p:txBody>
      </p:sp>
      <p:sp>
        <p:nvSpPr>
          <p:cNvPr id="4" name="Slide Number Placeholder 3">
            <a:extLst>
              <a:ext uri="{FF2B5EF4-FFF2-40B4-BE49-F238E27FC236}">
                <a16:creationId xmlns:a16="http://schemas.microsoft.com/office/drawing/2014/main" id="{C5438BAC-F4BB-EF27-D097-D48F48CC88B0}"/>
              </a:ext>
            </a:extLst>
          </p:cNvPr>
          <p:cNvSpPr>
            <a:spLocks noGrp="1"/>
          </p:cNvSpPr>
          <p:nvPr>
            <p:ph type="sldNum" sz="quarter" idx="12"/>
          </p:nvPr>
        </p:nvSpPr>
        <p:spPr/>
        <p:txBody>
          <a:bodyPr/>
          <a:lstStyle/>
          <a:p>
            <a:fld id="{8908FB5B-1F60-994B-8E33-8E782B4CF041}" type="slidenum">
              <a:rPr lang="en-US" smtClean="0"/>
              <a:t>56</a:t>
            </a:fld>
            <a:endParaRPr lang="en-US"/>
          </a:p>
        </p:txBody>
      </p:sp>
      <p:grpSp>
        <p:nvGrpSpPr>
          <p:cNvPr id="7" name="Group 6">
            <a:extLst>
              <a:ext uri="{FF2B5EF4-FFF2-40B4-BE49-F238E27FC236}">
                <a16:creationId xmlns:a16="http://schemas.microsoft.com/office/drawing/2014/main" id="{4869E27C-3FD6-6AC7-F045-94405DA604A2}"/>
              </a:ext>
            </a:extLst>
          </p:cNvPr>
          <p:cNvGrpSpPr/>
          <p:nvPr/>
        </p:nvGrpSpPr>
        <p:grpSpPr>
          <a:xfrm>
            <a:off x="838200" y="1811930"/>
            <a:ext cx="3708207" cy="2862324"/>
            <a:chOff x="838200" y="1932079"/>
            <a:chExt cx="3708207" cy="2862324"/>
          </a:xfrm>
        </p:grpSpPr>
        <p:sp>
          <p:nvSpPr>
            <p:cNvPr id="8" name="TextBox 7">
              <a:extLst>
                <a:ext uri="{FF2B5EF4-FFF2-40B4-BE49-F238E27FC236}">
                  <a16:creationId xmlns:a16="http://schemas.microsoft.com/office/drawing/2014/main" id="{B0E4C4A8-47FE-6FB5-79CB-B4A854C03AA7}"/>
                </a:ext>
              </a:extLst>
            </p:cNvPr>
            <p:cNvSpPr txBox="1"/>
            <p:nvPr/>
          </p:nvSpPr>
          <p:spPr>
            <a:xfrm>
              <a:off x="838200" y="1932081"/>
              <a:ext cx="537327" cy="2862322"/>
            </a:xfrm>
            <a:prstGeom prst="rect">
              <a:avLst/>
            </a:prstGeom>
            <a:solidFill>
              <a:schemeClr val="bg1">
                <a:lumMod val="95000"/>
              </a:schemeClr>
            </a:solidFill>
            <a:ln w="19050">
              <a:solidFill>
                <a:schemeClr val="tx1"/>
              </a:solidFill>
            </a:ln>
          </p:spPr>
          <p:txBody>
            <a:bodyPr wrap="square"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a:p>
              <a:pPr algn="r"/>
              <a:r>
                <a:rPr lang="en-US" dirty="0">
                  <a:latin typeface="Consolas" panose="020B0609020204030204" pitchFamily="49" charset="0"/>
                  <a:cs typeface="Consolas" panose="020B0609020204030204" pitchFamily="49" charset="0"/>
                </a:rPr>
                <a:t>9</a:t>
              </a:r>
            </a:p>
            <a:p>
              <a:pPr algn="r"/>
              <a:r>
                <a:rPr lang="en-US" dirty="0">
                  <a:latin typeface="Consolas" panose="020B0609020204030204" pitchFamily="49" charset="0"/>
                  <a:cs typeface="Consolas" panose="020B0609020204030204" pitchFamily="49" charset="0"/>
                </a:rPr>
                <a:t>10</a:t>
              </a:r>
            </a:p>
          </p:txBody>
        </p:sp>
        <p:sp>
          <p:nvSpPr>
            <p:cNvPr id="9" name="TextBox 8">
              <a:extLst>
                <a:ext uri="{FF2B5EF4-FFF2-40B4-BE49-F238E27FC236}">
                  <a16:creationId xmlns:a16="http://schemas.microsoft.com/office/drawing/2014/main" id="{59DEA827-4930-837F-B5B2-F1E448C35AD0}"/>
                </a:ext>
              </a:extLst>
            </p:cNvPr>
            <p:cNvSpPr txBox="1"/>
            <p:nvPr/>
          </p:nvSpPr>
          <p:spPr>
            <a:xfrm>
              <a:off x="1375526" y="1932079"/>
              <a:ext cx="3170881" cy="2862322"/>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dirty="0">
                  <a:latin typeface="Consolas" panose="020B0609020204030204" pitchFamily="49" charset="0"/>
                  <a:cs typeface="Consolas" panose="020B0609020204030204" pitchFamily="49" charset="0"/>
                </a:rPr>
                <a:t>long </a:t>
              </a:r>
              <a:r>
                <a:rPr lang="en-US" dirty="0" err="1">
                  <a:latin typeface="Consolas" panose="020B0609020204030204" pitchFamily="49" charset="0"/>
                  <a:cs typeface="Consolas" panose="020B0609020204030204" pitchFamily="49" charset="0"/>
                </a:rPr>
                <a:t>absdiff</a:t>
              </a: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(long x, long y)</a:t>
              </a:r>
            </a:p>
            <a:p>
              <a:pPr marL="0" indent="0">
                <a:buNone/>
              </a:pP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long result;</a:t>
              </a:r>
            </a:p>
            <a:p>
              <a:pPr marL="0" indent="0">
                <a:buNone/>
              </a:pPr>
              <a:r>
                <a:rPr lang="en-US" dirty="0">
                  <a:latin typeface="Consolas" panose="020B0609020204030204" pitchFamily="49" charset="0"/>
                  <a:cs typeface="Consolas" panose="020B0609020204030204" pitchFamily="49" charset="0"/>
                </a:rPr>
                <a:t>    if (x &gt; y)</a:t>
              </a:r>
            </a:p>
            <a:p>
              <a:pPr marL="0" indent="0">
                <a:buNone/>
              </a:pPr>
              <a:r>
                <a:rPr lang="en-US" dirty="0">
                  <a:latin typeface="Consolas" panose="020B0609020204030204" pitchFamily="49" charset="0"/>
                  <a:cs typeface="Consolas" panose="020B0609020204030204" pitchFamily="49" charset="0"/>
                </a:rPr>
                <a:t>        </a:t>
              </a:r>
              <a:r>
                <a:rPr lang="en-US" b="1" dirty="0">
                  <a:solidFill>
                    <a:schemeClr val="tx2">
                      <a:lumMod val="75000"/>
                      <a:lumOff val="25000"/>
                    </a:schemeClr>
                  </a:solidFill>
                  <a:latin typeface="Consolas" panose="020B0609020204030204" pitchFamily="49" charset="0"/>
                  <a:cs typeface="Consolas" panose="020B0609020204030204" pitchFamily="49" charset="0"/>
                </a:rPr>
                <a:t>result = x-y;</a:t>
              </a:r>
            </a:p>
            <a:p>
              <a:pPr marL="0" indent="0">
                <a:buNone/>
              </a:pPr>
              <a:r>
                <a:rPr lang="en-US" dirty="0">
                  <a:latin typeface="Consolas" panose="020B0609020204030204" pitchFamily="49" charset="0"/>
                  <a:cs typeface="Consolas" panose="020B0609020204030204" pitchFamily="49" charset="0"/>
                </a:rPr>
                <a:t>    else</a:t>
              </a:r>
            </a:p>
            <a:p>
              <a:pPr marL="0" indent="0">
                <a:buNone/>
              </a:pPr>
              <a:r>
                <a:rPr lang="en-US" dirty="0">
                  <a:latin typeface="Consolas" panose="020B0609020204030204" pitchFamily="49" charset="0"/>
                  <a:cs typeface="Consolas" panose="020B0609020204030204" pitchFamily="49" charset="0"/>
                </a:rPr>
                <a:t>        </a:t>
              </a:r>
              <a:r>
                <a:rPr lang="en-US" b="1" dirty="0">
                  <a:solidFill>
                    <a:srgbClr val="7030A0"/>
                  </a:solidFill>
                  <a:latin typeface="Consolas" panose="020B0609020204030204" pitchFamily="49" charset="0"/>
                  <a:cs typeface="Consolas" panose="020B0609020204030204" pitchFamily="49" charset="0"/>
                </a:rPr>
                <a:t>result = y-x;</a:t>
              </a:r>
            </a:p>
            <a:p>
              <a:pPr marL="0" indent="0">
                <a:buNone/>
              </a:pPr>
              <a:r>
                <a:rPr lang="en-US" dirty="0">
                  <a:latin typeface="Consolas" panose="020B0609020204030204" pitchFamily="49" charset="0"/>
                  <a:cs typeface="Consolas" panose="020B0609020204030204" pitchFamily="49" charset="0"/>
                </a:rPr>
                <a:t>    return result;</a:t>
              </a:r>
            </a:p>
            <a:p>
              <a:pPr marL="0" indent="0">
                <a:buNone/>
              </a:pPr>
              <a:r>
                <a:rPr lang="en-US" dirty="0">
                  <a:latin typeface="Consolas" panose="020B0609020204030204" pitchFamily="49" charset="0"/>
                  <a:cs typeface="Consolas" panose="020B0609020204030204" pitchFamily="49" charset="0"/>
                </a:rPr>
                <a:t>}</a:t>
              </a:r>
            </a:p>
          </p:txBody>
        </p:sp>
      </p:grpSp>
      <p:grpSp>
        <p:nvGrpSpPr>
          <p:cNvPr id="14" name="Group 13">
            <a:extLst>
              <a:ext uri="{FF2B5EF4-FFF2-40B4-BE49-F238E27FC236}">
                <a16:creationId xmlns:a16="http://schemas.microsoft.com/office/drawing/2014/main" id="{36A89277-DF4C-3CA8-5CDE-1BD01CF2BCF7}"/>
              </a:ext>
            </a:extLst>
          </p:cNvPr>
          <p:cNvGrpSpPr/>
          <p:nvPr/>
        </p:nvGrpSpPr>
        <p:grpSpPr>
          <a:xfrm>
            <a:off x="4967401" y="1811930"/>
            <a:ext cx="6386400" cy="2308324"/>
            <a:chOff x="5775871" y="2688426"/>
            <a:chExt cx="6386400" cy="2308324"/>
          </a:xfrm>
        </p:grpSpPr>
        <p:sp>
          <p:nvSpPr>
            <p:cNvPr id="11" name="TextBox 10">
              <a:extLst>
                <a:ext uri="{FF2B5EF4-FFF2-40B4-BE49-F238E27FC236}">
                  <a16:creationId xmlns:a16="http://schemas.microsoft.com/office/drawing/2014/main" id="{4F2881A0-9DA6-6E69-0FE3-6FFB25204B13}"/>
                </a:ext>
              </a:extLst>
            </p:cNvPr>
            <p:cNvSpPr txBox="1"/>
            <p:nvPr/>
          </p:nvSpPr>
          <p:spPr>
            <a:xfrm>
              <a:off x="6313198" y="2688426"/>
              <a:ext cx="5849073" cy="2308324"/>
            </a:xfrm>
            <a:prstGeom prst="rect">
              <a:avLst/>
            </a:prstGeom>
            <a:noFill/>
            <a:ln w="19050">
              <a:solidFill>
                <a:schemeClr val="tx1"/>
              </a:solidFill>
            </a:ln>
          </p:spPr>
          <p:txBody>
            <a:bodyPr wrap="square">
              <a:spAutoFit/>
            </a:bodyPr>
            <a:lstStyle/>
            <a:p>
              <a:pPr marL="0" marR="0" lvl="0" indent="0" algn="l" rtl="0">
                <a:spcBef>
                  <a:spcPts val="0"/>
                </a:spcBef>
                <a:spcAft>
                  <a:spcPts val="0"/>
                </a:spcAft>
                <a:buNone/>
              </a:pPr>
              <a:r>
                <a:rPr lang="en-US" dirty="0" err="1">
                  <a:solidFill>
                    <a:schemeClr val="dk1"/>
                  </a:solidFill>
                  <a:latin typeface="Consolas" panose="020B0609020204030204" pitchFamily="49" charset="0"/>
                  <a:ea typeface="Courier New"/>
                  <a:cs typeface="Consolas" panose="020B0609020204030204" pitchFamily="49" charset="0"/>
                  <a:sym typeface="Courier New"/>
                </a:rPr>
                <a:t>absdiff</a:t>
              </a:r>
              <a:r>
                <a:rPr lang="en-US" dirty="0">
                  <a:solidFill>
                    <a:schemeClr val="dk1"/>
                  </a:solidFill>
                  <a:latin typeface="Consolas" panose="020B0609020204030204" pitchFamily="49" charset="0"/>
                  <a:ea typeface="Courier New"/>
                  <a:cs typeface="Consolas" panose="020B0609020204030204" pitchFamily="49" charset="0"/>
                  <a:sym typeface="Courier New"/>
                </a:rPr>
                <a:t>:</a:t>
              </a:r>
              <a:endParaRPr lang="en-US" dirty="0">
                <a:latin typeface="Consolas" panose="020B0609020204030204" pitchFamily="49" charset="0"/>
                <a:cs typeface="Consolas" panose="020B0609020204030204" pitchFamily="49" charset="0"/>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dirty="0">
                  <a:solidFill>
                    <a:schemeClr val="dk1"/>
                  </a:solidFill>
                  <a:latin typeface="Consolas" panose="020B0609020204030204" pitchFamily="49" charset="0"/>
                  <a:ea typeface="Courier New"/>
                  <a:cs typeface="Consolas" panose="020B0609020204030204" pitchFamily="49" charset="0"/>
                  <a:sym typeface="Courier New"/>
                </a:rPr>
                <a:t>  # x</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subq</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rsi</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rax</a:t>
              </a:r>
              <a:r>
                <a:rPr lang="en-US" dirty="0">
                  <a:solidFill>
                    <a:schemeClr val="tx2">
                      <a:lumMod val="75000"/>
                      <a:lumOff val="25000"/>
                    </a:schemeClr>
                  </a:solidFill>
                  <a:latin typeface="Consolas" panose="020B0609020204030204" pitchFamily="49" charset="0"/>
                  <a:ea typeface="Courier New"/>
                  <a:cs typeface="Consolas" panose="020B0609020204030204" pitchFamily="49" charset="0"/>
                  <a:sym typeface="Courier New"/>
                </a:rPr>
                <a:t>  # result = x-y</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rsi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rdx</a:t>
              </a:r>
              <a:endParaRPr lang="en-US" dirty="0">
                <a:solidFill>
                  <a:schemeClr val="dk1"/>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subq</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rdi</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a:t>
              </a:r>
              <a:r>
                <a:rPr lang="en-US" dirty="0" err="1">
                  <a:solidFill>
                    <a:schemeClr val="accent5">
                      <a:lumMod val="75000"/>
                    </a:schemeClr>
                  </a:solidFill>
                  <a:latin typeface="Consolas" panose="020B0609020204030204" pitchFamily="49" charset="0"/>
                  <a:ea typeface="Courier New"/>
                  <a:cs typeface="Consolas" panose="020B0609020204030204" pitchFamily="49" charset="0"/>
                  <a:sym typeface="Courier New"/>
                </a:rPr>
                <a:t>rdx</a:t>
              </a:r>
              <a:r>
                <a:rPr lang="en-US" dirty="0">
                  <a:solidFill>
                    <a:schemeClr val="accent5">
                      <a:lumMod val="75000"/>
                    </a:schemeClr>
                  </a:solidFill>
                  <a:latin typeface="Consolas" panose="020B0609020204030204" pitchFamily="49" charset="0"/>
                  <a:ea typeface="Courier New"/>
                  <a:cs typeface="Consolas" panose="020B0609020204030204" pitchFamily="49" charset="0"/>
                  <a:sym typeface="Courier New"/>
                </a:rPr>
                <a:t>  # eval = y-x</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cmpq</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rsi</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dirty="0">
                  <a:solidFill>
                    <a:schemeClr val="dk1"/>
                  </a:solidFill>
                  <a:latin typeface="Consolas" panose="020B0609020204030204" pitchFamily="49" charset="0"/>
                  <a:ea typeface="Courier New"/>
                  <a:cs typeface="Consolas" panose="020B0609020204030204" pitchFamily="49" charset="0"/>
                  <a:sym typeface="Courier New"/>
                </a:rPr>
                <a:t>  # </a:t>
              </a:r>
              <a:r>
                <a:rPr lang="en-US" dirty="0" err="1">
                  <a:solidFill>
                    <a:schemeClr val="dk1"/>
                  </a:solidFill>
                  <a:latin typeface="Consolas" panose="020B0609020204030204" pitchFamily="49" charset="0"/>
                  <a:ea typeface="Courier New"/>
                  <a:cs typeface="Consolas" panose="020B0609020204030204" pitchFamily="49" charset="0"/>
                  <a:sym typeface="Courier New"/>
                </a:rPr>
                <a:t>x:y</a:t>
              </a:r>
              <a:endParaRPr lang="en-US" dirty="0">
                <a:solidFill>
                  <a:schemeClr val="dk1"/>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cmovle</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dirty="0">
                  <a:solidFill>
                    <a:schemeClr val="dk1"/>
                  </a:solidFill>
                  <a:latin typeface="Consolas" panose="020B0609020204030204" pitchFamily="49" charset="0"/>
                  <a:ea typeface="Courier New"/>
                  <a:cs typeface="Consolas" panose="020B0609020204030204" pitchFamily="49" charset="0"/>
                  <a:sym typeface="Courier New"/>
                </a:rPr>
                <a:t>, %</a:t>
              </a:r>
              <a:r>
                <a:rPr lang="en-US"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dirty="0">
                  <a:solidFill>
                    <a:schemeClr val="dk1"/>
                  </a:solidFill>
                  <a:latin typeface="Consolas" panose="020B0609020204030204" pitchFamily="49" charset="0"/>
                  <a:ea typeface="Courier New"/>
                  <a:cs typeface="Consolas" panose="020B0609020204030204" pitchFamily="49" charset="0"/>
                  <a:sym typeface="Courier New"/>
                </a:rPr>
                <a:t>  # if &lt;=, result = eval</a:t>
              </a:r>
            </a:p>
            <a:p>
              <a:pPr marL="0" marR="0" lvl="0" indent="0" algn="l" rtl="0">
                <a:spcBef>
                  <a:spcPts val="0"/>
                </a:spcBef>
                <a:spcAft>
                  <a:spcPts val="0"/>
                </a:spcAft>
                <a:buNone/>
              </a:pPr>
              <a:r>
                <a:rPr lang="en-US" dirty="0">
                  <a:solidFill>
                    <a:schemeClr val="dk1"/>
                  </a:solidFill>
                  <a:latin typeface="Consolas" panose="020B0609020204030204" pitchFamily="49" charset="0"/>
                  <a:ea typeface="Courier New"/>
                  <a:cs typeface="Consolas" panose="020B0609020204030204" pitchFamily="49" charset="0"/>
                  <a:sym typeface="Courier New"/>
                </a:rPr>
                <a:t>   ret</a:t>
              </a:r>
            </a:p>
          </p:txBody>
        </p:sp>
        <p:sp>
          <p:nvSpPr>
            <p:cNvPr id="12" name="TextBox 11">
              <a:extLst>
                <a:ext uri="{FF2B5EF4-FFF2-40B4-BE49-F238E27FC236}">
                  <a16:creationId xmlns:a16="http://schemas.microsoft.com/office/drawing/2014/main" id="{3A8CD0BD-216E-0DC7-904E-738CD6989BDF}"/>
                </a:ext>
              </a:extLst>
            </p:cNvPr>
            <p:cNvSpPr txBox="1"/>
            <p:nvPr/>
          </p:nvSpPr>
          <p:spPr>
            <a:xfrm>
              <a:off x="5775871" y="2688426"/>
              <a:ext cx="537327" cy="2308324"/>
            </a:xfrm>
            <a:prstGeom prst="rect">
              <a:avLst/>
            </a:prstGeom>
            <a:solidFill>
              <a:schemeClr val="bg1">
                <a:lumMod val="95000"/>
              </a:schemeClr>
            </a:solidFill>
            <a:ln w="19050">
              <a:solidFill>
                <a:schemeClr val="tx1"/>
              </a:solidFill>
            </a:ln>
          </p:spPr>
          <p:txBody>
            <a:bodyPr wrap="square" lIns="182880"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p:txBody>
        </p:sp>
      </p:grpSp>
      <p:graphicFrame>
        <p:nvGraphicFramePr>
          <p:cNvPr id="13" name="Content Placeholder 12">
            <a:extLst>
              <a:ext uri="{FF2B5EF4-FFF2-40B4-BE49-F238E27FC236}">
                <a16:creationId xmlns:a16="http://schemas.microsoft.com/office/drawing/2014/main" id="{041A34EC-92EA-51B3-2744-42FEABE85E1E}"/>
              </a:ext>
            </a:extLst>
          </p:cNvPr>
          <p:cNvGraphicFramePr>
            <a:graphicFrameLocks/>
          </p:cNvGraphicFramePr>
          <p:nvPr>
            <p:extLst>
              <p:ext uri="{D42A27DB-BD31-4B8C-83A1-F6EECF244321}">
                <p14:modId xmlns:p14="http://schemas.microsoft.com/office/powerpoint/2010/main" val="898693299"/>
              </p:ext>
            </p:extLst>
          </p:nvPr>
        </p:nvGraphicFramePr>
        <p:xfrm>
          <a:off x="9133400" y="4431939"/>
          <a:ext cx="2457268" cy="1584960"/>
        </p:xfrm>
        <a:graphic>
          <a:graphicData uri="http://schemas.openxmlformats.org/drawingml/2006/table">
            <a:tbl>
              <a:tblPr firstRow="1" bandRow="1">
                <a:tableStyleId>{5940675A-B579-460E-94D1-54222C63F5DA}</a:tableStyleId>
              </a:tblPr>
              <a:tblGrid>
                <a:gridCol w="1376516">
                  <a:extLst>
                    <a:ext uri="{9D8B030D-6E8A-4147-A177-3AD203B41FA5}">
                      <a16:colId xmlns:a16="http://schemas.microsoft.com/office/drawing/2014/main" val="1594560985"/>
                    </a:ext>
                  </a:extLst>
                </a:gridCol>
                <a:gridCol w="1080752">
                  <a:extLst>
                    <a:ext uri="{9D8B030D-6E8A-4147-A177-3AD203B41FA5}">
                      <a16:colId xmlns:a16="http://schemas.microsoft.com/office/drawing/2014/main" val="865408301"/>
                    </a:ext>
                  </a:extLst>
                </a:gridCol>
              </a:tblGrid>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a:t>
                      </a:r>
                    </a:p>
                  </a:txBody>
                  <a:tcPr/>
                </a:tc>
                <a:extLst>
                  <a:ext uri="{0D108BD9-81ED-4DB2-BD59-A6C34878D82A}">
                    <a16:rowId xmlns:a16="http://schemas.microsoft.com/office/drawing/2014/main" val="2672200733"/>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rsi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y</a:t>
                      </a:r>
                    </a:p>
                  </a:txBody>
                  <a:tcPr/>
                </a:tc>
                <a:extLst>
                  <a:ext uri="{0D108BD9-81ED-4DB2-BD59-A6C34878D82A}">
                    <a16:rowId xmlns:a16="http://schemas.microsoft.com/office/drawing/2014/main" val="570236436"/>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mn-lt"/>
                          <a:cs typeface="Consolas" panose="020B0609020204030204" pitchFamily="49" charset="0"/>
                        </a:rPr>
                        <a:t>y - x</a:t>
                      </a:r>
                    </a:p>
                  </a:txBody>
                  <a:tcPr/>
                </a:tc>
                <a:extLst>
                  <a:ext uri="{0D108BD9-81ED-4DB2-BD59-A6C34878D82A}">
                    <a16:rowId xmlns:a16="http://schemas.microsoft.com/office/drawing/2014/main" val="1085879574"/>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rax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mn-lt"/>
                          <a:cs typeface="Consolas" panose="020B0609020204030204" pitchFamily="49" charset="0"/>
                        </a:rPr>
                        <a:t>result</a:t>
                      </a:r>
                    </a:p>
                  </a:txBody>
                  <a:tcPr/>
                </a:tc>
                <a:extLst>
                  <a:ext uri="{0D108BD9-81ED-4DB2-BD59-A6C34878D82A}">
                    <a16:rowId xmlns:a16="http://schemas.microsoft.com/office/drawing/2014/main" val="1484104206"/>
                  </a:ext>
                </a:extLst>
              </a:tr>
            </a:tbl>
          </a:graphicData>
        </a:graphic>
      </p:graphicFrame>
      <p:sp>
        <p:nvSpPr>
          <p:cNvPr id="16" name="TextBox 15">
            <a:extLst>
              <a:ext uri="{FF2B5EF4-FFF2-40B4-BE49-F238E27FC236}">
                <a16:creationId xmlns:a16="http://schemas.microsoft.com/office/drawing/2014/main" id="{4DE2DE34-A215-7560-EBE3-B642B661BF30}"/>
              </a:ext>
            </a:extLst>
          </p:cNvPr>
          <p:cNvSpPr txBox="1"/>
          <p:nvPr/>
        </p:nvSpPr>
        <p:spPr>
          <a:xfrm>
            <a:off x="5397119" y="4766163"/>
            <a:ext cx="3394263" cy="954107"/>
          </a:xfrm>
          <a:prstGeom prst="rect">
            <a:avLst/>
          </a:prstGeom>
          <a:noFill/>
        </p:spPr>
        <p:txBody>
          <a:bodyPr wrap="none" rtlCol="0">
            <a:spAutoFit/>
          </a:bodyPr>
          <a:lstStyle/>
          <a:p>
            <a:r>
              <a:rPr lang="en-US" sz="2800" dirty="0"/>
              <a:t>After executing line 6</a:t>
            </a:r>
          </a:p>
          <a:p>
            <a:r>
              <a:rPr lang="en-US" sz="2800" dirty="0"/>
              <a:t>and 7:</a:t>
            </a:r>
          </a:p>
        </p:txBody>
      </p:sp>
    </p:spTree>
    <p:extLst>
      <p:ext uri="{BB962C8B-B14F-4D97-AF65-F5344CB8AC3E}">
        <p14:creationId xmlns:p14="http://schemas.microsoft.com/office/powerpoint/2010/main" val="1079334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p:cNvSpPr>
          <p:nvPr/>
        </p:nvSpPr>
        <p:spPr bwMode="auto">
          <a:xfrm>
            <a:off x="1981200" y="1111088"/>
            <a:ext cx="4724400" cy="444500"/>
          </a:xfrm>
          <a:prstGeom prst="rect">
            <a:avLst/>
          </a:prstGeom>
          <a:noFill/>
          <a:ln w="12700" cap="flat">
            <a:noFill/>
            <a:miter lim="800000"/>
            <a:headEnd type="none" w="med" len="med"/>
            <a:tailEnd type="none" w="med" len="med"/>
          </a:ln>
        </p:spPr>
        <p:txBody>
          <a:bodyPr lIns="38100" tIns="38100" rIns="38100" bIns="38100"/>
          <a:lstStyle/>
          <a:p>
            <a:pPr marL="185738" indent="-185738" defTabSz="914400" fontAlgn="base">
              <a:spcBef>
                <a:spcPts val="863"/>
              </a:spcBef>
              <a:spcAft>
                <a:spcPct val="0"/>
              </a:spcAft>
              <a:defRPr/>
            </a:pPr>
            <a:r>
              <a:rPr lang="en-US" sz="2400" dirty="0">
                <a:solidFill>
                  <a:srgbClr val="000000"/>
                </a:solidFill>
                <a:latin typeface="Calibri Bold" charset="0"/>
                <a:ea typeface="Calibri Bold" charset="0"/>
                <a:cs typeface="Calibri Bold" charset="0"/>
                <a:sym typeface="Calibri Bold" charset="0"/>
              </a:rPr>
              <a:t>Expensive Computations</a:t>
            </a:r>
          </a:p>
        </p:txBody>
      </p:sp>
      <p:sp>
        <p:nvSpPr>
          <p:cNvPr id="52230" name="Rectangle 6"/>
          <p:cNvSpPr>
            <a:spLocks noGrp="1" noChangeArrowheads="1"/>
          </p:cNvSpPr>
          <p:nvPr>
            <p:ph type="title"/>
          </p:nvPr>
        </p:nvSpPr>
        <p:spPr>
          <a:xfrm>
            <a:off x="1897640" y="149062"/>
            <a:ext cx="8382000" cy="1143000"/>
          </a:xfrm>
          <a:ln/>
        </p:spPr>
        <p:txBody>
          <a:bodyPr/>
          <a:lstStyle/>
          <a:p>
            <a:pPr marL="119063" indent="-119063"/>
            <a:r>
              <a:rPr lang="en-US" dirty="0"/>
              <a:t>Bad Cases for Conditional Move</a:t>
            </a:r>
          </a:p>
        </p:txBody>
      </p:sp>
      <p:sp>
        <p:nvSpPr>
          <p:cNvPr id="52231" name="Rectangle 7"/>
          <p:cNvSpPr>
            <a:spLocks noGrp="1" noChangeArrowheads="1"/>
          </p:cNvSpPr>
          <p:nvPr>
            <p:ph type="body" idx="1"/>
          </p:nvPr>
        </p:nvSpPr>
        <p:spPr>
          <a:xfrm>
            <a:off x="2209800" y="2119150"/>
            <a:ext cx="6108700" cy="609600"/>
          </a:xfrm>
          <a:ln/>
        </p:spPr>
        <p:txBody>
          <a:bodyPr>
            <a:noAutofit/>
          </a:bodyPr>
          <a:lstStyle/>
          <a:p>
            <a:pPr marL="0" indent="0">
              <a:buNone/>
            </a:pPr>
            <a:r>
              <a:rPr lang="en-US" sz="2000" dirty="0"/>
              <a:t>Both values get computed</a:t>
            </a:r>
          </a:p>
          <a:p>
            <a:pPr marL="0" indent="0">
              <a:buNone/>
            </a:pPr>
            <a:r>
              <a:rPr lang="en-US" sz="2000" dirty="0"/>
              <a:t>Only makes sense when computations are very simple</a:t>
            </a:r>
          </a:p>
        </p:txBody>
      </p:sp>
      <p:sp>
        <p:nvSpPr>
          <p:cNvPr id="52232" name="Rectangle 8"/>
          <p:cNvSpPr>
            <a:spLocks/>
          </p:cNvSpPr>
          <p:nvPr/>
        </p:nvSpPr>
        <p:spPr bwMode="auto">
          <a:xfrm>
            <a:off x="2057400" y="1585750"/>
            <a:ext cx="5410200" cy="398462"/>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defTabSz="914400" fontAlgn="base">
              <a:spcBef>
                <a:spcPct val="0"/>
              </a:spcBef>
              <a:spcAft>
                <a:spcPct val="0"/>
              </a:spcAft>
              <a:defRPr/>
            </a:pPr>
            <a:r>
              <a:rPr lang="en-US" b="1" dirty="0" err="1">
                <a:solidFill>
                  <a:srgbClr val="000000"/>
                </a:solidFill>
                <a:latin typeface="Courier New" pitchFamily="49" charset="0"/>
                <a:cs typeface="Courier New" pitchFamily="49" charset="0"/>
                <a:sym typeface="Courier New Bold" charset="0"/>
              </a:rPr>
              <a:t>val</a:t>
            </a:r>
            <a:r>
              <a:rPr lang="en-US" b="1" dirty="0">
                <a:solidFill>
                  <a:srgbClr val="000000"/>
                </a:solidFill>
                <a:latin typeface="Courier New" pitchFamily="49" charset="0"/>
                <a:cs typeface="Courier New" pitchFamily="49" charset="0"/>
                <a:sym typeface="Courier New Bold" charset="0"/>
              </a:rPr>
              <a:t> = </a:t>
            </a:r>
            <a:r>
              <a:rPr lang="en-US" b="1" dirty="0">
                <a:solidFill>
                  <a:srgbClr val="000000"/>
                </a:solidFill>
                <a:latin typeface="Courier New" pitchFamily="49" charset="0"/>
                <a:ea typeface="Calibri Bold Italic" charset="0"/>
                <a:cs typeface="Courier New" pitchFamily="49" charset="0"/>
                <a:sym typeface="Calibri Bold Italic" charset="0"/>
              </a:rPr>
              <a:t>Test(x)</a:t>
            </a:r>
            <a:r>
              <a:rPr lang="en-US" b="1" dirty="0">
                <a:solidFill>
                  <a:srgbClr val="000000"/>
                </a:solidFill>
                <a:latin typeface="Courier New" pitchFamily="49" charset="0"/>
                <a:cs typeface="Courier New" pitchFamily="49" charset="0"/>
                <a:sym typeface="Courier New Bold" charset="0"/>
              </a:rPr>
              <a:t> ? </a:t>
            </a:r>
            <a:r>
              <a:rPr lang="en-US" b="1" dirty="0">
                <a:solidFill>
                  <a:srgbClr val="000000"/>
                </a:solidFill>
                <a:latin typeface="Courier New" pitchFamily="49" charset="0"/>
                <a:ea typeface="Calibri Bold Italic" charset="0"/>
                <a:cs typeface="Courier New" pitchFamily="49" charset="0"/>
                <a:sym typeface="Calibri Bold Italic" charset="0"/>
              </a:rPr>
              <a:t>Hard1(x)</a:t>
            </a:r>
            <a:r>
              <a:rPr lang="en-US" b="1" dirty="0">
                <a:solidFill>
                  <a:srgbClr val="000000"/>
                </a:solidFill>
                <a:latin typeface="Courier New" pitchFamily="49" charset="0"/>
                <a:cs typeface="Courier New" pitchFamily="49" charset="0"/>
                <a:sym typeface="Courier New Bold" charset="0"/>
              </a:rPr>
              <a:t> : Hard2(x);</a:t>
            </a:r>
          </a:p>
        </p:txBody>
      </p:sp>
      <p:grpSp>
        <p:nvGrpSpPr>
          <p:cNvPr id="3" name="Group 2">
            <a:extLst>
              <a:ext uri="{FF2B5EF4-FFF2-40B4-BE49-F238E27FC236}">
                <a16:creationId xmlns:a16="http://schemas.microsoft.com/office/drawing/2014/main" id="{7EC6B92B-037F-4402-ADDF-2D08D7B87816}"/>
              </a:ext>
            </a:extLst>
          </p:cNvPr>
          <p:cNvGrpSpPr/>
          <p:nvPr/>
        </p:nvGrpSpPr>
        <p:grpSpPr>
          <a:xfrm>
            <a:off x="1981200" y="3022438"/>
            <a:ext cx="5486400" cy="1617662"/>
            <a:chOff x="457200" y="3117850"/>
            <a:chExt cx="5486400" cy="1617662"/>
          </a:xfrm>
        </p:grpSpPr>
        <p:sp>
          <p:nvSpPr>
            <p:cNvPr id="10" name="Rectangle 3"/>
            <p:cNvSpPr>
              <a:spLocks/>
            </p:cNvSpPr>
            <p:nvPr/>
          </p:nvSpPr>
          <p:spPr bwMode="auto">
            <a:xfrm>
              <a:off x="457200" y="3117850"/>
              <a:ext cx="4724400" cy="444500"/>
            </a:xfrm>
            <a:prstGeom prst="rect">
              <a:avLst/>
            </a:prstGeom>
            <a:noFill/>
            <a:ln w="12700" cap="flat">
              <a:noFill/>
              <a:miter lim="800000"/>
              <a:headEnd type="none" w="med" len="med"/>
              <a:tailEnd type="none" w="med" len="med"/>
            </a:ln>
          </p:spPr>
          <p:txBody>
            <a:bodyPr lIns="38100" tIns="38100" rIns="38100" bIns="38100"/>
            <a:lstStyle/>
            <a:p>
              <a:pPr marL="185738" indent="-185738" defTabSz="914400" fontAlgn="base">
                <a:spcBef>
                  <a:spcPts val="863"/>
                </a:spcBef>
                <a:spcAft>
                  <a:spcPct val="0"/>
                </a:spcAft>
                <a:defRPr/>
              </a:pPr>
              <a:r>
                <a:rPr lang="en-US" sz="2400" dirty="0">
                  <a:solidFill>
                    <a:srgbClr val="000000"/>
                  </a:solidFill>
                  <a:latin typeface="Calibri Bold" charset="0"/>
                  <a:ea typeface="Calibri Bold" charset="0"/>
                  <a:cs typeface="Calibri Bold" charset="0"/>
                  <a:sym typeface="Calibri Bold" charset="0"/>
                </a:rPr>
                <a:t>Risky Computations</a:t>
              </a:r>
            </a:p>
          </p:txBody>
        </p:sp>
        <p:sp>
          <p:nvSpPr>
            <p:cNvPr id="11" name="Rectangle 7"/>
            <p:cNvSpPr txBox="1">
              <a:spLocks noChangeArrowheads="1"/>
            </p:cNvSpPr>
            <p:nvPr/>
          </p:nvSpPr>
          <p:spPr bwMode="auto">
            <a:xfrm>
              <a:off x="685800" y="4125912"/>
              <a:ext cx="4724400" cy="609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defTabSz="914400" fontAlgn="base">
                <a:spcBef>
                  <a:spcPts val="600"/>
                </a:spcBef>
                <a:spcAft>
                  <a:spcPct val="0"/>
                </a:spcAft>
                <a:buClr>
                  <a:srgbClr val="990000"/>
                </a:buClr>
                <a:buSzPct val="60000"/>
                <a:defRPr/>
              </a:pPr>
              <a:r>
                <a:rPr lang="en-US" sz="2000" kern="0" dirty="0">
                  <a:solidFill>
                    <a:srgbClr val="000000"/>
                  </a:solidFill>
                  <a:latin typeface="Calibri Bold"/>
                  <a:sym typeface="Calibri Bold" charset="0"/>
                </a:rPr>
                <a:t>Both values get computed</a:t>
              </a:r>
            </a:p>
            <a:p>
              <a:pPr defTabSz="914400" fontAlgn="base">
                <a:spcBef>
                  <a:spcPts val="600"/>
                </a:spcBef>
                <a:spcAft>
                  <a:spcPct val="0"/>
                </a:spcAft>
                <a:buClr>
                  <a:srgbClr val="990000"/>
                </a:buClr>
                <a:buSzPct val="60000"/>
                <a:defRPr/>
              </a:pPr>
              <a:r>
                <a:rPr lang="en-US" sz="2000" kern="0" dirty="0">
                  <a:solidFill>
                    <a:srgbClr val="000000"/>
                  </a:solidFill>
                  <a:latin typeface="Calibri Bold"/>
                  <a:sym typeface="Calibri Bold" charset="0"/>
                </a:rPr>
                <a:t>May have undesirable effects</a:t>
              </a:r>
            </a:p>
          </p:txBody>
        </p:sp>
        <p:sp>
          <p:nvSpPr>
            <p:cNvPr id="12" name="Rectangle 8"/>
            <p:cNvSpPr>
              <a:spLocks/>
            </p:cNvSpPr>
            <p:nvPr/>
          </p:nvSpPr>
          <p:spPr bwMode="auto">
            <a:xfrm>
              <a:off x="533400" y="3592512"/>
              <a:ext cx="5410200" cy="398462"/>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defTabSz="914400" fontAlgn="base">
                <a:spcBef>
                  <a:spcPct val="0"/>
                </a:spcBef>
                <a:spcAft>
                  <a:spcPct val="0"/>
                </a:spcAft>
                <a:defRPr/>
              </a:pPr>
              <a:r>
                <a:rPr lang="en-US" b="1" dirty="0" err="1">
                  <a:solidFill>
                    <a:srgbClr val="000000"/>
                  </a:solidFill>
                  <a:latin typeface="Courier New" pitchFamily="49" charset="0"/>
                  <a:cs typeface="Courier New" pitchFamily="49" charset="0"/>
                  <a:sym typeface="Courier New Bold" charset="0"/>
                </a:rPr>
                <a:t>val</a:t>
              </a:r>
              <a:r>
                <a:rPr lang="en-US" b="1" dirty="0">
                  <a:solidFill>
                    <a:srgbClr val="000000"/>
                  </a:solidFill>
                  <a:latin typeface="Courier New" pitchFamily="49" charset="0"/>
                  <a:cs typeface="Courier New" pitchFamily="49" charset="0"/>
                  <a:sym typeface="Courier New Bold" charset="0"/>
                </a:rPr>
                <a:t> = </a:t>
              </a:r>
              <a:r>
                <a:rPr lang="en-US" b="1" dirty="0">
                  <a:solidFill>
                    <a:srgbClr val="000000"/>
                  </a:solidFill>
                  <a:latin typeface="Courier New" pitchFamily="49" charset="0"/>
                  <a:ea typeface="Calibri Bold Italic" charset="0"/>
                  <a:cs typeface="Courier New" pitchFamily="49" charset="0"/>
                  <a:sym typeface="Calibri Bold Italic" charset="0"/>
                </a:rPr>
                <a:t>p</a:t>
              </a:r>
              <a:r>
                <a:rPr lang="en-US" b="1" dirty="0">
                  <a:solidFill>
                    <a:srgbClr val="000000"/>
                  </a:solidFill>
                  <a:latin typeface="Courier New" pitchFamily="49" charset="0"/>
                  <a:cs typeface="Courier New" pitchFamily="49" charset="0"/>
                  <a:sym typeface="Courier New Bold" charset="0"/>
                </a:rPr>
                <a:t> ? </a:t>
              </a:r>
              <a:r>
                <a:rPr lang="en-US" b="1" dirty="0">
                  <a:solidFill>
                    <a:srgbClr val="000000"/>
                  </a:solidFill>
                  <a:latin typeface="Courier New" pitchFamily="49" charset="0"/>
                  <a:ea typeface="Calibri Bold Italic" charset="0"/>
                  <a:cs typeface="Courier New" pitchFamily="49" charset="0"/>
                  <a:sym typeface="Calibri Bold Italic" charset="0"/>
                </a:rPr>
                <a:t>*p</a:t>
              </a:r>
              <a:r>
                <a:rPr lang="en-US" b="1" dirty="0">
                  <a:solidFill>
                    <a:srgbClr val="000000"/>
                  </a:solidFill>
                  <a:latin typeface="Courier New" pitchFamily="49" charset="0"/>
                  <a:cs typeface="Courier New" pitchFamily="49" charset="0"/>
                  <a:sym typeface="Courier New Bold" charset="0"/>
                </a:rPr>
                <a:t> : 0;</a:t>
              </a:r>
            </a:p>
          </p:txBody>
        </p:sp>
      </p:grpSp>
      <p:grpSp>
        <p:nvGrpSpPr>
          <p:cNvPr id="4" name="Group 3">
            <a:extLst>
              <a:ext uri="{FF2B5EF4-FFF2-40B4-BE49-F238E27FC236}">
                <a16:creationId xmlns:a16="http://schemas.microsoft.com/office/drawing/2014/main" id="{74F4C416-640D-404C-9772-F2F4A1C247C7}"/>
              </a:ext>
            </a:extLst>
          </p:cNvPr>
          <p:cNvGrpSpPr/>
          <p:nvPr/>
        </p:nvGrpSpPr>
        <p:grpSpPr>
          <a:xfrm>
            <a:off x="1981200" y="4882988"/>
            <a:ext cx="5486400" cy="1617662"/>
            <a:chOff x="457200" y="4978400"/>
            <a:chExt cx="5486400" cy="1617662"/>
          </a:xfrm>
        </p:grpSpPr>
        <p:sp>
          <p:nvSpPr>
            <p:cNvPr id="13" name="Rectangle 3"/>
            <p:cNvSpPr>
              <a:spLocks/>
            </p:cNvSpPr>
            <p:nvPr/>
          </p:nvSpPr>
          <p:spPr bwMode="auto">
            <a:xfrm>
              <a:off x="457200" y="4978400"/>
              <a:ext cx="4724400" cy="444500"/>
            </a:xfrm>
            <a:prstGeom prst="rect">
              <a:avLst/>
            </a:prstGeom>
            <a:noFill/>
            <a:ln w="12700" cap="flat">
              <a:noFill/>
              <a:miter lim="800000"/>
              <a:headEnd type="none" w="med" len="med"/>
              <a:tailEnd type="none" w="med" len="med"/>
            </a:ln>
          </p:spPr>
          <p:txBody>
            <a:bodyPr lIns="38100" tIns="38100" rIns="38100" bIns="38100"/>
            <a:lstStyle/>
            <a:p>
              <a:pPr marL="185738" indent="-185738" defTabSz="914400" fontAlgn="base">
                <a:spcBef>
                  <a:spcPts val="863"/>
                </a:spcBef>
                <a:spcAft>
                  <a:spcPct val="0"/>
                </a:spcAft>
                <a:defRPr/>
              </a:pPr>
              <a:r>
                <a:rPr lang="en-US" sz="2400" dirty="0">
                  <a:solidFill>
                    <a:srgbClr val="000000"/>
                  </a:solidFill>
                  <a:latin typeface="Calibri Bold" charset="0"/>
                  <a:ea typeface="Calibri Bold" charset="0"/>
                  <a:cs typeface="Calibri Bold" charset="0"/>
                  <a:sym typeface="Calibri Bold" charset="0"/>
                </a:rPr>
                <a:t>Computations with side effects</a:t>
              </a:r>
            </a:p>
          </p:txBody>
        </p:sp>
        <p:sp>
          <p:nvSpPr>
            <p:cNvPr id="14" name="Rectangle 7"/>
            <p:cNvSpPr txBox="1">
              <a:spLocks noChangeArrowheads="1"/>
            </p:cNvSpPr>
            <p:nvPr/>
          </p:nvSpPr>
          <p:spPr bwMode="auto">
            <a:xfrm>
              <a:off x="685800" y="5986462"/>
              <a:ext cx="4724400" cy="609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defTabSz="914400" fontAlgn="base">
                <a:spcBef>
                  <a:spcPts val="600"/>
                </a:spcBef>
                <a:spcAft>
                  <a:spcPct val="0"/>
                </a:spcAft>
                <a:buClr>
                  <a:srgbClr val="990000"/>
                </a:buClr>
                <a:buSzPct val="60000"/>
                <a:defRPr/>
              </a:pPr>
              <a:r>
                <a:rPr lang="en-US" sz="2000" kern="0" dirty="0">
                  <a:solidFill>
                    <a:srgbClr val="000000"/>
                  </a:solidFill>
                  <a:latin typeface="Calibri Bold"/>
                  <a:sym typeface="Calibri Bold" charset="0"/>
                </a:rPr>
                <a:t>Both values get computed</a:t>
              </a:r>
            </a:p>
            <a:p>
              <a:pPr defTabSz="914400" fontAlgn="base">
                <a:spcBef>
                  <a:spcPts val="600"/>
                </a:spcBef>
                <a:spcAft>
                  <a:spcPct val="0"/>
                </a:spcAft>
                <a:buClr>
                  <a:srgbClr val="990000"/>
                </a:buClr>
                <a:buSzPct val="60000"/>
                <a:defRPr/>
              </a:pPr>
              <a:r>
                <a:rPr lang="en-US" sz="2000" kern="0" dirty="0">
                  <a:solidFill>
                    <a:srgbClr val="000000"/>
                  </a:solidFill>
                  <a:latin typeface="Calibri Bold"/>
                  <a:sym typeface="Calibri Bold" charset="0"/>
                </a:rPr>
                <a:t>Must be side-effect free</a:t>
              </a:r>
            </a:p>
          </p:txBody>
        </p:sp>
        <p:sp>
          <p:nvSpPr>
            <p:cNvPr id="15" name="Rectangle 8"/>
            <p:cNvSpPr>
              <a:spLocks/>
            </p:cNvSpPr>
            <p:nvPr/>
          </p:nvSpPr>
          <p:spPr bwMode="auto">
            <a:xfrm>
              <a:off x="533400" y="5453062"/>
              <a:ext cx="5410200" cy="398462"/>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defTabSz="914400" fontAlgn="base">
                <a:spcBef>
                  <a:spcPct val="0"/>
                </a:spcBef>
                <a:spcAft>
                  <a:spcPct val="0"/>
                </a:spcAft>
                <a:defRPr/>
              </a:pPr>
              <a:r>
                <a:rPr lang="en-US" b="1" dirty="0" err="1">
                  <a:solidFill>
                    <a:srgbClr val="000000"/>
                  </a:solidFill>
                  <a:latin typeface="Courier New" pitchFamily="49" charset="0"/>
                  <a:cs typeface="Courier New" pitchFamily="49" charset="0"/>
                  <a:sym typeface="Courier New Bold" charset="0"/>
                </a:rPr>
                <a:t>val</a:t>
              </a:r>
              <a:r>
                <a:rPr lang="en-US" b="1" dirty="0">
                  <a:solidFill>
                    <a:srgbClr val="000000"/>
                  </a:solidFill>
                  <a:latin typeface="Courier New" pitchFamily="49" charset="0"/>
                  <a:cs typeface="Courier New" pitchFamily="49" charset="0"/>
                  <a:sym typeface="Courier New Bold" charset="0"/>
                </a:rPr>
                <a:t> = </a:t>
              </a:r>
              <a:r>
                <a:rPr lang="en-US" b="1" dirty="0">
                  <a:solidFill>
                    <a:srgbClr val="000000"/>
                  </a:solidFill>
                  <a:latin typeface="Courier New" pitchFamily="49" charset="0"/>
                  <a:ea typeface="Calibri Bold Italic" charset="0"/>
                  <a:cs typeface="Courier New" pitchFamily="49" charset="0"/>
                  <a:sym typeface="Calibri Bold Italic" charset="0"/>
                </a:rPr>
                <a:t>x &gt; 0</a:t>
              </a:r>
              <a:r>
                <a:rPr lang="en-US" b="1" dirty="0">
                  <a:solidFill>
                    <a:srgbClr val="000000"/>
                  </a:solidFill>
                  <a:latin typeface="Courier New" pitchFamily="49" charset="0"/>
                  <a:cs typeface="Courier New" pitchFamily="49" charset="0"/>
                  <a:sym typeface="Courier New Bold" charset="0"/>
                </a:rPr>
                <a:t> ? </a:t>
              </a:r>
              <a:r>
                <a:rPr lang="en-US" b="1" dirty="0">
                  <a:solidFill>
                    <a:srgbClr val="000000"/>
                  </a:solidFill>
                  <a:latin typeface="Courier New" pitchFamily="49" charset="0"/>
                  <a:ea typeface="Calibri Bold Italic" charset="0"/>
                  <a:cs typeface="Courier New" pitchFamily="49" charset="0"/>
                  <a:sym typeface="Calibri Bold Italic" charset="0"/>
                </a:rPr>
                <a:t>x*=7</a:t>
              </a:r>
              <a:r>
                <a:rPr lang="en-US" b="1" dirty="0">
                  <a:solidFill>
                    <a:srgbClr val="000000"/>
                  </a:solidFill>
                  <a:latin typeface="Courier New" pitchFamily="49" charset="0"/>
                  <a:cs typeface="Courier New" pitchFamily="49" charset="0"/>
                  <a:sym typeface="Courier New Bold" charset="0"/>
                </a:rPr>
                <a:t> : x+=3;</a:t>
              </a:r>
            </a:p>
          </p:txBody>
        </p:sp>
      </p:grpSp>
      <p:sp>
        <p:nvSpPr>
          <p:cNvPr id="2" name="TextBox 1"/>
          <p:cNvSpPr txBox="1"/>
          <p:nvPr/>
        </p:nvSpPr>
        <p:spPr>
          <a:xfrm>
            <a:off x="8950943" y="1857540"/>
            <a:ext cx="2697854" cy="523220"/>
          </a:xfrm>
          <a:prstGeom prst="rect">
            <a:avLst/>
          </a:prstGeom>
          <a:noFill/>
        </p:spPr>
        <p:txBody>
          <a:bodyPr wrap="none" rtlCol="0">
            <a:spAutoFit/>
          </a:bodyPr>
          <a:lstStyle/>
          <a:p>
            <a:pPr algn="ctr" defTabSz="914400" fontAlgn="base">
              <a:spcBef>
                <a:spcPct val="0"/>
              </a:spcBef>
              <a:spcAft>
                <a:spcPct val="0"/>
              </a:spcAft>
              <a:defRPr/>
            </a:pPr>
            <a:r>
              <a:rPr lang="en-US" sz="2800" dirty="0">
                <a:solidFill>
                  <a:srgbClr val="000000"/>
                </a:solidFill>
                <a:latin typeface="Calibri" panose="020F0502020204030204" pitchFamily="34" charset="0"/>
                <a:cs typeface="Calibri" panose="020F0502020204030204" pitchFamily="34" charset="0"/>
                <a:sym typeface="Gill Sans" charset="0"/>
              </a:rPr>
              <a:t>Bad Performance</a:t>
            </a:r>
          </a:p>
        </p:txBody>
      </p:sp>
      <p:sp>
        <p:nvSpPr>
          <p:cNvPr id="16" name="TextBox 15"/>
          <p:cNvSpPr txBox="1"/>
          <p:nvPr/>
        </p:nvSpPr>
        <p:spPr>
          <a:xfrm>
            <a:off x="9086494" y="4057862"/>
            <a:ext cx="1193147" cy="523220"/>
          </a:xfrm>
          <a:prstGeom prst="rect">
            <a:avLst/>
          </a:prstGeom>
          <a:noFill/>
        </p:spPr>
        <p:txBody>
          <a:bodyPr wrap="none" rtlCol="0">
            <a:spAutoFit/>
          </a:bodyPr>
          <a:lstStyle/>
          <a:p>
            <a:pPr algn="ctr" defTabSz="914400" fontAlgn="base">
              <a:spcBef>
                <a:spcPct val="0"/>
              </a:spcBef>
              <a:spcAft>
                <a:spcPct val="0"/>
              </a:spcAft>
              <a:defRPr/>
            </a:pPr>
            <a:r>
              <a:rPr lang="en-US" sz="2800" dirty="0">
                <a:solidFill>
                  <a:srgbClr val="000000"/>
                </a:solidFill>
                <a:latin typeface="Calibri" panose="020F0502020204030204" pitchFamily="34" charset="0"/>
                <a:cs typeface="Calibri" panose="020F0502020204030204" pitchFamily="34" charset="0"/>
                <a:sym typeface="Gill Sans" charset="0"/>
              </a:rPr>
              <a:t>Unsafe</a:t>
            </a:r>
          </a:p>
        </p:txBody>
      </p:sp>
      <p:sp>
        <p:nvSpPr>
          <p:cNvPr id="17" name="TextBox 16"/>
          <p:cNvSpPr txBox="1"/>
          <p:nvPr/>
        </p:nvSpPr>
        <p:spPr>
          <a:xfrm>
            <a:off x="9269075" y="5761986"/>
            <a:ext cx="1030795" cy="523220"/>
          </a:xfrm>
          <a:prstGeom prst="rect">
            <a:avLst/>
          </a:prstGeom>
          <a:noFill/>
        </p:spPr>
        <p:txBody>
          <a:bodyPr wrap="none" rtlCol="0">
            <a:spAutoFit/>
          </a:bodyPr>
          <a:lstStyle/>
          <a:p>
            <a:pPr algn="ctr" defTabSz="914400" fontAlgn="base">
              <a:spcBef>
                <a:spcPct val="0"/>
              </a:spcBef>
              <a:spcAft>
                <a:spcPct val="0"/>
              </a:spcAft>
              <a:defRPr/>
            </a:pPr>
            <a:r>
              <a:rPr lang="en-US" sz="2800" dirty="0">
                <a:solidFill>
                  <a:srgbClr val="000000"/>
                </a:solidFill>
                <a:latin typeface="Calibri" panose="020F0502020204030204" pitchFamily="34" charset="0"/>
                <a:cs typeface="Calibri" panose="020F0502020204030204" pitchFamily="34" charset="0"/>
                <a:sym typeface="Gill Sans" charset="0"/>
              </a:rPr>
              <a:t>Illegal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E90B2-3AA8-6337-CE7A-0263116D93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8DD73-60A7-5D8A-BD91-320D12473D70}"/>
              </a:ext>
            </a:extLst>
          </p:cNvPr>
          <p:cNvSpPr>
            <a:spLocks noGrp="1"/>
          </p:cNvSpPr>
          <p:nvPr>
            <p:ph type="title"/>
          </p:nvPr>
        </p:nvSpPr>
        <p:spPr/>
        <p:txBody>
          <a:bodyPr>
            <a:normAutofit/>
          </a:bodyPr>
          <a:lstStyle/>
          <a:p>
            <a:r>
              <a:rPr lang="en-US" dirty="0"/>
              <a:t>Today: How does x86-64 implement C structures that change control flow?</a:t>
            </a:r>
          </a:p>
        </p:txBody>
      </p:sp>
      <p:sp>
        <p:nvSpPr>
          <p:cNvPr id="3" name="Content Placeholder 2">
            <a:extLst>
              <a:ext uri="{FF2B5EF4-FFF2-40B4-BE49-F238E27FC236}">
                <a16:creationId xmlns:a16="http://schemas.microsoft.com/office/drawing/2014/main" id="{F26ECA84-4347-CF08-60C8-52200309769A}"/>
              </a:ext>
            </a:extLst>
          </p:cNvPr>
          <p:cNvSpPr>
            <a:spLocks noGrp="1"/>
          </p:cNvSpPr>
          <p:nvPr>
            <p:ph idx="1"/>
          </p:nvPr>
        </p:nvSpPr>
        <p:spPr/>
        <p:txBody>
          <a:bodyPr>
            <a:normAutofit/>
          </a:bodyPr>
          <a:lstStyle/>
          <a:p>
            <a:r>
              <a:rPr lang="en-US" sz="4000" dirty="0"/>
              <a:t>Condition codes</a:t>
            </a:r>
          </a:p>
          <a:p>
            <a:r>
              <a:rPr lang="en-US" sz="4000" dirty="0"/>
              <a:t>Conditional branches</a:t>
            </a:r>
          </a:p>
          <a:p>
            <a:r>
              <a:rPr lang="en-US" sz="4000" b="1" dirty="0"/>
              <a:t>Loops</a:t>
            </a:r>
          </a:p>
          <a:p>
            <a:r>
              <a:rPr lang="en-US" sz="4000" dirty="0"/>
              <a:t>Switch statements (we won’t have time for this)</a:t>
            </a:r>
          </a:p>
        </p:txBody>
      </p:sp>
      <p:sp>
        <p:nvSpPr>
          <p:cNvPr id="4" name="Slide Number Placeholder 3">
            <a:extLst>
              <a:ext uri="{FF2B5EF4-FFF2-40B4-BE49-F238E27FC236}">
                <a16:creationId xmlns:a16="http://schemas.microsoft.com/office/drawing/2014/main" id="{1C7F89B6-29E3-695E-D20B-4B738D36DD3E}"/>
              </a:ext>
            </a:extLst>
          </p:cNvPr>
          <p:cNvSpPr>
            <a:spLocks noGrp="1"/>
          </p:cNvSpPr>
          <p:nvPr>
            <p:ph type="sldNum" sz="quarter" idx="12"/>
          </p:nvPr>
        </p:nvSpPr>
        <p:spPr/>
        <p:txBody>
          <a:bodyPr/>
          <a:lstStyle/>
          <a:p>
            <a:fld id="{8908FB5B-1F60-994B-8E33-8E782B4CF041}" type="slidenum">
              <a:rPr lang="en-US" smtClean="0"/>
              <a:t>58</a:t>
            </a:fld>
            <a:endParaRPr lang="en-US"/>
          </a:p>
        </p:txBody>
      </p:sp>
    </p:spTree>
    <p:extLst>
      <p:ext uri="{BB962C8B-B14F-4D97-AF65-F5344CB8AC3E}">
        <p14:creationId xmlns:p14="http://schemas.microsoft.com/office/powerpoint/2010/main" val="33615170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36C08F-5342-1BF8-174D-B2F40D3A57CD}"/>
              </a:ext>
            </a:extLst>
          </p:cNvPr>
          <p:cNvSpPr>
            <a:spLocks noGrp="1"/>
          </p:cNvSpPr>
          <p:nvPr>
            <p:ph idx="1"/>
          </p:nvPr>
        </p:nvSpPr>
        <p:spPr/>
        <p:txBody>
          <a:bodyPr/>
          <a:lstStyle/>
          <a:p>
            <a:pPr marL="0" indent="0">
              <a:buNone/>
            </a:pPr>
            <a:r>
              <a:rPr lang="en-US" dirty="0"/>
              <a:t>do { … body … } while (condition)</a:t>
            </a:r>
          </a:p>
          <a:p>
            <a:pPr marL="0" indent="0">
              <a:buNone/>
            </a:pPr>
            <a:br>
              <a:rPr lang="en-US" dirty="0"/>
            </a:br>
            <a:br>
              <a:rPr lang="en-US" dirty="0"/>
            </a:br>
            <a:r>
              <a:rPr lang="en-US" dirty="0"/>
              <a:t>while (condition) { … body … }</a:t>
            </a:r>
          </a:p>
          <a:p>
            <a:pPr marL="0" indent="0">
              <a:buNone/>
            </a:pPr>
            <a:br>
              <a:rPr lang="en-US" dirty="0"/>
            </a:br>
            <a:br>
              <a:rPr lang="en-US" dirty="0"/>
            </a:br>
            <a:r>
              <a:rPr lang="en-US" dirty="0"/>
              <a:t>for (</a:t>
            </a:r>
            <a:r>
              <a:rPr lang="en-US" dirty="0" err="1"/>
              <a:t>init</a:t>
            </a:r>
            <a:r>
              <a:rPr lang="en-US" dirty="0"/>
              <a:t>; condition; update) { … body … }</a:t>
            </a:r>
          </a:p>
        </p:txBody>
      </p:sp>
      <p:sp>
        <p:nvSpPr>
          <p:cNvPr id="4" name="Slide Number Placeholder 3">
            <a:extLst>
              <a:ext uri="{FF2B5EF4-FFF2-40B4-BE49-F238E27FC236}">
                <a16:creationId xmlns:a16="http://schemas.microsoft.com/office/drawing/2014/main" id="{56199846-EB9B-48C9-44FD-85356043B9C5}"/>
              </a:ext>
            </a:extLst>
          </p:cNvPr>
          <p:cNvSpPr>
            <a:spLocks noGrp="1"/>
          </p:cNvSpPr>
          <p:nvPr>
            <p:ph type="sldNum" sz="quarter" idx="12"/>
          </p:nvPr>
        </p:nvSpPr>
        <p:spPr/>
        <p:txBody>
          <a:bodyPr/>
          <a:lstStyle/>
          <a:p>
            <a:fld id="{8908FB5B-1F60-994B-8E33-8E782B4CF041}" type="slidenum">
              <a:rPr lang="en-US" smtClean="0"/>
              <a:t>59</a:t>
            </a:fld>
            <a:endParaRPr lang="en-US"/>
          </a:p>
        </p:txBody>
      </p:sp>
    </p:spTree>
    <p:extLst>
      <p:ext uri="{BB962C8B-B14F-4D97-AF65-F5344CB8AC3E}">
        <p14:creationId xmlns:p14="http://schemas.microsoft.com/office/powerpoint/2010/main" val="49375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4B94-F179-926D-D407-E115CC10F4B4}"/>
              </a:ext>
            </a:extLst>
          </p:cNvPr>
          <p:cNvSpPr>
            <a:spLocks noGrp="1"/>
          </p:cNvSpPr>
          <p:nvPr>
            <p:ph type="title"/>
          </p:nvPr>
        </p:nvSpPr>
        <p:spPr/>
        <p:txBody>
          <a:bodyPr>
            <a:normAutofit/>
          </a:bodyPr>
          <a:lstStyle/>
          <a:p>
            <a:r>
              <a:rPr lang="en-US" dirty="0"/>
              <a:t>Activities are posted on the website (we won’t have time today, but you can do after lecture)</a:t>
            </a:r>
          </a:p>
        </p:txBody>
      </p:sp>
      <p:sp>
        <p:nvSpPr>
          <p:cNvPr id="3" name="Content Placeholder 2">
            <a:extLst>
              <a:ext uri="{FF2B5EF4-FFF2-40B4-BE49-F238E27FC236}">
                <a16:creationId xmlns:a16="http://schemas.microsoft.com/office/drawing/2014/main" id="{5039E2B1-264E-B6A9-F0F2-471CF2B8CC98}"/>
              </a:ext>
            </a:extLst>
          </p:cNvPr>
          <p:cNvSpPr>
            <a:spLocks noGrp="1"/>
          </p:cNvSpPr>
          <p:nvPr>
            <p:ph idx="1"/>
          </p:nvPr>
        </p:nvSpPr>
        <p:spPr/>
        <p:txBody>
          <a:bodyPr>
            <a:normAutofit/>
          </a:bodyPr>
          <a:lstStyle/>
          <a:p>
            <a:pPr marL="0" indent="0">
              <a:buNone/>
            </a:pPr>
            <a:r>
              <a:rPr lang="en-US" b="1" dirty="0"/>
              <a:t>On shark machines:</a:t>
            </a:r>
          </a:p>
          <a:p>
            <a:pPr marL="0" indent="0">
              <a:buNone/>
            </a:pPr>
            <a:r>
              <a:rPr lang="en-US" sz="2300" dirty="0" err="1">
                <a:latin typeface="Consolas" panose="020B0609020204030204" pitchFamily="49" charset="0"/>
                <a:cs typeface="Consolas" panose="020B0609020204030204" pitchFamily="49" charset="0"/>
              </a:rPr>
              <a:t>wget</a:t>
            </a:r>
            <a:r>
              <a:rPr lang="en-US" sz="2300" dirty="0">
                <a:latin typeface="Consolas" panose="020B0609020204030204" pitchFamily="49" charset="0"/>
                <a:cs typeface="Consolas" panose="020B0609020204030204" pitchFamily="49" charset="0"/>
              </a:rPr>
              <a:t> http://</a:t>
            </a:r>
            <a:r>
              <a:rPr lang="en-US" sz="2300" dirty="0" err="1">
                <a:latin typeface="Consolas" panose="020B0609020204030204" pitchFamily="49" charset="0"/>
                <a:cs typeface="Consolas" panose="020B0609020204030204" pitchFamily="49" charset="0"/>
              </a:rPr>
              <a:t>www.cs.cmu.edu</a:t>
            </a:r>
            <a:r>
              <a:rPr lang="en-US" sz="2300" dirty="0">
                <a:latin typeface="Consolas" panose="020B0609020204030204" pitchFamily="49" charset="0"/>
                <a:cs typeface="Consolas" panose="020B0609020204030204" pitchFamily="49" charset="0"/>
              </a:rPr>
              <a:t>/~213/activities/machine-</a:t>
            </a:r>
            <a:r>
              <a:rPr lang="en-US" sz="2300" dirty="0" err="1">
                <a:latin typeface="Consolas" panose="020B0609020204030204" pitchFamily="49" charset="0"/>
                <a:cs typeface="Consolas" panose="020B0609020204030204" pitchFamily="49" charset="0"/>
              </a:rPr>
              <a:t>control.pdf</a:t>
            </a:r>
            <a:endParaRPr lang="en-US" sz="2300" dirty="0">
              <a:latin typeface="Consolas" panose="020B0609020204030204" pitchFamily="49" charset="0"/>
              <a:cs typeface="Consolas" panose="020B0609020204030204" pitchFamily="49" charset="0"/>
            </a:endParaRPr>
          </a:p>
          <a:p>
            <a:pPr marL="0" indent="0">
              <a:buNone/>
            </a:pPr>
            <a:r>
              <a:rPr lang="en-US" sz="2300" dirty="0" err="1">
                <a:latin typeface="Consolas" panose="020B0609020204030204" pitchFamily="49" charset="0"/>
                <a:cs typeface="Consolas" panose="020B0609020204030204" pitchFamily="49" charset="0"/>
              </a:rPr>
              <a:t>wget</a:t>
            </a:r>
            <a:r>
              <a:rPr lang="en-US" sz="2300" dirty="0">
                <a:latin typeface="Consolas" panose="020B0609020204030204" pitchFamily="49" charset="0"/>
                <a:cs typeface="Consolas" panose="020B0609020204030204" pitchFamily="49" charset="0"/>
              </a:rPr>
              <a:t> http://</a:t>
            </a:r>
            <a:r>
              <a:rPr lang="en-US" sz="2300" dirty="0" err="1">
                <a:latin typeface="Consolas" panose="020B0609020204030204" pitchFamily="49" charset="0"/>
                <a:cs typeface="Consolas" panose="020B0609020204030204" pitchFamily="49" charset="0"/>
              </a:rPr>
              <a:t>www.cs.cmu.edu</a:t>
            </a:r>
            <a:r>
              <a:rPr lang="en-US" sz="2300" dirty="0">
                <a:latin typeface="Consolas" panose="020B0609020204030204" pitchFamily="49" charset="0"/>
                <a:cs typeface="Consolas" panose="020B0609020204030204" pitchFamily="49" charset="0"/>
              </a:rPr>
              <a:t>/~213/activities/machine-</a:t>
            </a:r>
            <a:r>
              <a:rPr lang="en-US" sz="2300" dirty="0" err="1">
                <a:latin typeface="Consolas" panose="020B0609020204030204" pitchFamily="49" charset="0"/>
                <a:cs typeface="Consolas" panose="020B0609020204030204" pitchFamily="49" charset="0"/>
              </a:rPr>
              <a:t>control.tar</a:t>
            </a:r>
            <a:endParaRPr lang="en-US" sz="2300" dirty="0">
              <a:latin typeface="Consolas" panose="020B0609020204030204" pitchFamily="49" charset="0"/>
              <a:cs typeface="Consolas" panose="020B0609020204030204" pitchFamily="49" charset="0"/>
            </a:endParaRPr>
          </a:p>
          <a:p>
            <a:pPr marL="0" indent="0">
              <a:buNone/>
            </a:pPr>
            <a:r>
              <a:rPr lang="en-US" sz="2300" dirty="0">
                <a:latin typeface="Consolas" panose="020B0609020204030204" pitchFamily="49" charset="0"/>
                <a:cs typeface="Consolas" panose="020B0609020204030204" pitchFamily="49" charset="0"/>
              </a:rPr>
              <a:t>tar </a:t>
            </a:r>
            <a:r>
              <a:rPr lang="en-US" sz="2300" dirty="0" err="1">
                <a:latin typeface="Consolas" panose="020B0609020204030204" pitchFamily="49" charset="0"/>
                <a:cs typeface="Consolas" panose="020B0609020204030204" pitchFamily="49" charset="0"/>
              </a:rPr>
              <a:t>xf</a:t>
            </a:r>
            <a:r>
              <a:rPr lang="en-US" sz="2300" dirty="0">
                <a:latin typeface="Consolas" panose="020B0609020204030204" pitchFamily="49" charset="0"/>
                <a:cs typeface="Consolas" panose="020B0609020204030204" pitchFamily="49" charset="0"/>
              </a:rPr>
              <a:t> machine-</a:t>
            </a:r>
            <a:r>
              <a:rPr lang="en-US" sz="2300" dirty="0" err="1">
                <a:latin typeface="Consolas" panose="020B0609020204030204" pitchFamily="49" charset="0"/>
                <a:cs typeface="Consolas" panose="020B0609020204030204" pitchFamily="49" charset="0"/>
              </a:rPr>
              <a:t>control.tar</a:t>
            </a:r>
            <a:endParaRPr lang="en-US" sz="2300" dirty="0">
              <a:latin typeface="Consolas" panose="020B0609020204030204" pitchFamily="49" charset="0"/>
              <a:cs typeface="Consolas" panose="020B0609020204030204" pitchFamily="49" charset="0"/>
            </a:endParaRPr>
          </a:p>
          <a:p>
            <a:pPr marL="0" indent="0">
              <a:buNone/>
            </a:pPr>
            <a:r>
              <a:rPr lang="en-US" sz="2300" dirty="0">
                <a:latin typeface="Consolas" panose="020B0609020204030204" pitchFamily="49" charset="0"/>
                <a:cs typeface="Consolas" panose="020B0609020204030204" pitchFamily="49" charset="0"/>
              </a:rPr>
              <a:t>cd machine-control</a:t>
            </a:r>
          </a:p>
          <a:p>
            <a:pPr marL="0" indent="0">
              <a:buNone/>
            </a:pPr>
            <a:endParaRPr lang="en-US" dirty="0"/>
          </a:p>
        </p:txBody>
      </p:sp>
      <p:sp>
        <p:nvSpPr>
          <p:cNvPr id="4" name="Slide Number Placeholder 3">
            <a:extLst>
              <a:ext uri="{FF2B5EF4-FFF2-40B4-BE49-F238E27FC236}">
                <a16:creationId xmlns:a16="http://schemas.microsoft.com/office/drawing/2014/main" id="{20183EBD-F34F-28C2-29E3-7636F5BE82AE}"/>
              </a:ext>
            </a:extLst>
          </p:cNvPr>
          <p:cNvSpPr>
            <a:spLocks noGrp="1"/>
          </p:cNvSpPr>
          <p:nvPr>
            <p:ph type="sldNum" sz="quarter" idx="12"/>
          </p:nvPr>
        </p:nvSpPr>
        <p:spPr/>
        <p:txBody>
          <a:bodyPr/>
          <a:lstStyle/>
          <a:p>
            <a:fld id="{8908FB5B-1F60-994B-8E33-8E782B4CF041}" type="slidenum">
              <a:rPr lang="en-US" smtClean="0"/>
              <a:t>6</a:t>
            </a:fld>
            <a:endParaRPr lang="en-US"/>
          </a:p>
        </p:txBody>
      </p:sp>
    </p:spTree>
    <p:extLst>
      <p:ext uri="{BB962C8B-B14F-4D97-AF65-F5344CB8AC3E}">
        <p14:creationId xmlns:p14="http://schemas.microsoft.com/office/powerpoint/2010/main" val="2874345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p:nvPr/>
        </p:nvSpPr>
        <p:spPr>
          <a:xfrm>
            <a:off x="1980075" y="2096826"/>
            <a:ext cx="2616200" cy="444500"/>
          </a:xfrm>
          <a:prstGeom prst="rect">
            <a:avLst/>
          </a:prstGeom>
          <a:noFill/>
          <a:ln>
            <a:noFill/>
          </a:ln>
        </p:spPr>
        <p:txBody>
          <a:bodyPr spcFirstLastPara="1" wrap="square" lIns="38100" tIns="38100" rIns="38100" bIns="38100" anchor="t" anchorCtr="0">
            <a:noAutofit/>
          </a:bodyPr>
          <a:lstStyle/>
          <a:p>
            <a:pPr marL="185738" indent="-185738"/>
            <a:r>
              <a:rPr lang="en-US" sz="2400" b="1">
                <a:solidFill>
                  <a:schemeClr val="dk1"/>
                </a:solidFill>
                <a:latin typeface="Calibri"/>
                <a:ea typeface="Calibri"/>
                <a:cs typeface="Calibri"/>
                <a:sym typeface="Calibri"/>
              </a:rPr>
              <a:t>C Code</a:t>
            </a:r>
            <a:endParaRPr/>
          </a:p>
        </p:txBody>
      </p:sp>
      <p:sp>
        <p:nvSpPr>
          <p:cNvPr id="603" name="Shape 603"/>
          <p:cNvSpPr/>
          <p:nvPr/>
        </p:nvSpPr>
        <p:spPr>
          <a:xfrm>
            <a:off x="2068975" y="2509576"/>
            <a:ext cx="2895600" cy="12192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sz="2400" dirty="0">
                <a:solidFill>
                  <a:schemeClr val="dk1"/>
                </a:solidFill>
                <a:latin typeface="Courier New"/>
                <a:ea typeface="Courier New"/>
                <a:cs typeface="Courier New"/>
                <a:sym typeface="Courier New"/>
              </a:rPr>
              <a:t>do </a:t>
            </a:r>
            <a:endParaRPr sz="3200" dirty="0">
              <a:solidFill>
                <a:schemeClr val="dk1"/>
              </a:solidFill>
              <a:latin typeface="Courier New"/>
              <a:ea typeface="Courier New"/>
              <a:cs typeface="Courier New"/>
              <a:sym typeface="Courier New"/>
            </a:endParaRPr>
          </a:p>
          <a:p>
            <a:r>
              <a:rPr lang="en-US" sz="2400" dirty="0">
                <a:solidFill>
                  <a:schemeClr val="dk1"/>
                </a:solidFill>
                <a:latin typeface="Courier New"/>
                <a:ea typeface="Courier New"/>
                <a:cs typeface="Courier New"/>
                <a:sym typeface="Courier New"/>
              </a:rPr>
              <a:t>  </a:t>
            </a:r>
            <a:r>
              <a:rPr lang="en-US" sz="2400" b="1" i="1" dirty="0">
                <a:solidFill>
                  <a:schemeClr val="dk1"/>
                </a:solidFill>
                <a:latin typeface="Calibri"/>
                <a:ea typeface="Calibri"/>
                <a:cs typeface="Calibri"/>
                <a:sym typeface="Calibri"/>
              </a:rPr>
              <a:t>Body</a:t>
            </a:r>
            <a:endParaRPr sz="3200" b="1" i="1" dirty="0">
              <a:solidFill>
                <a:schemeClr val="dk1"/>
              </a:solidFill>
              <a:latin typeface="Calibri"/>
              <a:ea typeface="Calibri"/>
              <a:cs typeface="Calibri"/>
              <a:sym typeface="Calibri"/>
            </a:endParaRPr>
          </a:p>
          <a:p>
            <a:r>
              <a:rPr lang="en-US" sz="2400" dirty="0">
                <a:solidFill>
                  <a:schemeClr val="dk1"/>
                </a:solidFill>
                <a:latin typeface="Courier New"/>
                <a:ea typeface="Courier New"/>
                <a:cs typeface="Courier New"/>
                <a:sym typeface="Courier New"/>
              </a:rPr>
              <a:t>  while (</a:t>
            </a:r>
            <a:r>
              <a:rPr lang="en-US" sz="2400" b="1" i="1" dirty="0">
                <a:solidFill>
                  <a:schemeClr val="dk1"/>
                </a:solidFill>
                <a:latin typeface="Calibri"/>
                <a:ea typeface="Calibri"/>
                <a:cs typeface="Calibri"/>
                <a:sym typeface="Calibri"/>
              </a:rPr>
              <a:t>Test</a:t>
            </a:r>
            <a:r>
              <a:rPr lang="en-US" sz="2400" dirty="0">
                <a:solidFill>
                  <a:schemeClr val="dk1"/>
                </a:solidFill>
                <a:latin typeface="Courier New"/>
                <a:ea typeface="Courier New"/>
                <a:cs typeface="Courier New"/>
                <a:sym typeface="Courier New"/>
              </a:rPr>
              <a:t>);</a:t>
            </a:r>
            <a:endParaRPr dirty="0"/>
          </a:p>
        </p:txBody>
      </p:sp>
      <p:sp>
        <p:nvSpPr>
          <p:cNvPr id="604" name="Shape 604"/>
          <p:cNvSpPr/>
          <p:nvPr/>
        </p:nvSpPr>
        <p:spPr>
          <a:xfrm>
            <a:off x="5345575" y="2087301"/>
            <a:ext cx="2311400" cy="444500"/>
          </a:xfrm>
          <a:prstGeom prst="rect">
            <a:avLst/>
          </a:prstGeom>
          <a:noFill/>
          <a:ln>
            <a:noFill/>
          </a:ln>
        </p:spPr>
        <p:txBody>
          <a:bodyPr spcFirstLastPara="1" wrap="square" lIns="38100" tIns="38100" rIns="38100" bIns="38100" anchor="t" anchorCtr="0">
            <a:noAutofit/>
          </a:bodyPr>
          <a:lstStyle/>
          <a:p>
            <a:pPr marL="185738" indent="-185738"/>
            <a:r>
              <a:rPr lang="en-US" sz="2400" b="1" dirty="0">
                <a:solidFill>
                  <a:schemeClr val="dk1"/>
                </a:solidFill>
                <a:latin typeface="Calibri"/>
                <a:ea typeface="Calibri"/>
                <a:cs typeface="Calibri"/>
                <a:sym typeface="Calibri"/>
              </a:rPr>
              <a:t>Goto Version</a:t>
            </a:r>
            <a:endParaRPr dirty="0"/>
          </a:p>
        </p:txBody>
      </p:sp>
      <p:sp>
        <p:nvSpPr>
          <p:cNvPr id="605" name="Shape 605"/>
          <p:cNvSpPr/>
          <p:nvPr/>
        </p:nvSpPr>
        <p:spPr>
          <a:xfrm>
            <a:off x="5421775" y="2500051"/>
            <a:ext cx="2743200" cy="1685925"/>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    goto loop</a:t>
            </a:r>
            <a:endParaRPr/>
          </a:p>
        </p:txBody>
      </p:sp>
      <p:sp>
        <p:nvSpPr>
          <p:cNvPr id="607" name="Shape 607"/>
          <p:cNvSpPr txBox="1">
            <a:spLocks noGrp="1"/>
          </p:cNvSpPr>
          <p:nvPr>
            <p:ph type="body" idx="1"/>
          </p:nvPr>
        </p:nvSpPr>
        <p:spPr>
          <a:xfrm>
            <a:off x="1916575" y="3903401"/>
            <a:ext cx="8382000" cy="3797300"/>
          </a:xfrm>
          <a:prstGeom prst="rect">
            <a:avLst/>
          </a:prstGeom>
          <a:noFill/>
          <a:ln>
            <a:noFill/>
          </a:ln>
        </p:spPr>
        <p:txBody>
          <a:bodyPr spcFirstLastPara="1" vert="horz" wrap="square" lIns="38100" tIns="38100" rIns="38100" bIns="38100" rtlCol="0" anchor="t" anchorCtr="0">
            <a:noAutofit/>
          </a:bodyPr>
          <a:lstStyle/>
          <a:p>
            <a:pPr marL="254000" indent="-254000">
              <a:spcBef>
                <a:spcPts val="0"/>
              </a:spcBef>
              <a:buClr>
                <a:srgbClr val="990000"/>
              </a:buClr>
              <a:buSzPts val="1440"/>
              <a:buFont typeface="Noto Sans Symbols"/>
              <a:buChar char="⬛"/>
            </a:pPr>
            <a:r>
              <a:rPr lang="en-US" sz="2400" b="1">
                <a:solidFill>
                  <a:schemeClr val="dk1"/>
                </a:solidFill>
                <a:latin typeface="Calibri"/>
                <a:ea typeface="Calibri"/>
                <a:cs typeface="Calibri"/>
                <a:sym typeface="Calibri"/>
              </a:rPr>
              <a:t>Body:</a:t>
            </a:r>
            <a:endParaRPr/>
          </a:p>
          <a:p>
            <a:pPr marL="234950" lvl="1" indent="-95250">
              <a:buClr>
                <a:srgbClr val="990000"/>
              </a:buClr>
              <a:buSzPts val="2200"/>
              <a:buNone/>
            </a:pPr>
            <a:endParaRPr sz="2000">
              <a:solidFill>
                <a:schemeClr val="dk1"/>
              </a:solidFill>
              <a:latin typeface="Calibri"/>
              <a:ea typeface="Calibri"/>
              <a:cs typeface="Calibri"/>
              <a:sym typeface="Calibri"/>
            </a:endParaRPr>
          </a:p>
          <a:p>
            <a:pPr marL="234950" lvl="1" indent="-95250">
              <a:buClr>
                <a:srgbClr val="990000"/>
              </a:buClr>
              <a:buSzPts val="2200"/>
              <a:buNone/>
            </a:pPr>
            <a:endParaRPr sz="2000">
              <a:solidFill>
                <a:schemeClr val="dk1"/>
              </a:solidFill>
              <a:latin typeface="Calibri"/>
              <a:ea typeface="Calibri"/>
              <a:cs typeface="Calibri"/>
              <a:sym typeface="Calibri"/>
            </a:endParaRPr>
          </a:p>
          <a:p>
            <a:pPr marL="234950" lvl="1" indent="-95250">
              <a:buClr>
                <a:srgbClr val="990000"/>
              </a:buClr>
              <a:buSzPts val="2200"/>
              <a:buNone/>
            </a:pPr>
            <a:endParaRPr sz="2000">
              <a:solidFill>
                <a:schemeClr val="dk1"/>
              </a:solidFill>
              <a:latin typeface="Calibri"/>
              <a:ea typeface="Calibri"/>
              <a:cs typeface="Calibri"/>
              <a:sym typeface="Calibri"/>
            </a:endParaRPr>
          </a:p>
          <a:p>
            <a:pPr marL="234950" lvl="1" indent="-95250">
              <a:buClr>
                <a:srgbClr val="990000"/>
              </a:buClr>
              <a:buSzPts val="2200"/>
              <a:buNone/>
            </a:pPr>
            <a:endParaRPr sz="2000">
              <a:solidFill>
                <a:schemeClr val="dk1"/>
              </a:solidFill>
              <a:latin typeface="Calibri"/>
              <a:ea typeface="Calibri"/>
              <a:cs typeface="Calibri"/>
              <a:sym typeface="Calibri"/>
            </a:endParaRPr>
          </a:p>
          <a:p>
            <a:pPr marL="254000" indent="-162560">
              <a:spcBef>
                <a:spcPts val="600"/>
              </a:spcBef>
              <a:buClr>
                <a:srgbClr val="990000"/>
              </a:buClr>
              <a:buSzPts val="1440"/>
              <a:buNone/>
            </a:pPr>
            <a:endParaRPr sz="2400" b="1">
              <a:solidFill>
                <a:schemeClr val="dk1"/>
              </a:solidFill>
              <a:latin typeface="Calibri"/>
              <a:ea typeface="Calibri"/>
              <a:cs typeface="Calibri"/>
              <a:sym typeface="Calibri"/>
            </a:endParaRPr>
          </a:p>
        </p:txBody>
      </p:sp>
      <p:sp>
        <p:nvSpPr>
          <p:cNvPr id="608" name="Shape 608"/>
          <p:cNvSpPr/>
          <p:nvPr/>
        </p:nvSpPr>
        <p:spPr>
          <a:xfrm>
            <a:off x="3161175" y="4014526"/>
            <a:ext cx="2222500" cy="2260600"/>
          </a:xfrm>
          <a:prstGeom prst="rect">
            <a:avLst/>
          </a:prstGeom>
          <a:noFill/>
          <a:ln>
            <a:noFill/>
          </a:ln>
        </p:spPr>
        <p:txBody>
          <a:bodyPr spcFirstLastPara="1" wrap="square" lIns="38100" tIns="38100" rIns="38100" bIns="38100" anchor="t" anchorCtr="0">
            <a:noAutofit/>
          </a:bodyPr>
          <a:lstStyle/>
          <a:p>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1</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2</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r>
              <a:rPr lang="en-US" sz="2000" b="1">
                <a:solidFill>
                  <a:schemeClr val="dk1"/>
                </a:solidFill>
                <a:latin typeface="Courier New"/>
                <a:ea typeface="Courier New"/>
                <a:cs typeface="Courier New"/>
                <a:sym typeface="Courier New"/>
              </a:rPr>
              <a:t>    …</a:t>
            </a:r>
            <a:endParaRPr sz="4200" b="1">
              <a:solidFill>
                <a:schemeClr val="dk1"/>
              </a:solidFill>
              <a:latin typeface="Courier New"/>
              <a:ea typeface="Courier New"/>
              <a:cs typeface="Courier New"/>
              <a:sym typeface="Courier New"/>
            </a:endParaRPr>
          </a:p>
          <a:p>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n</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r>
              <a:rPr lang="en-US" sz="2000" b="1">
                <a:solidFill>
                  <a:schemeClr val="dk1"/>
                </a:solidFill>
                <a:latin typeface="Courier New"/>
                <a:ea typeface="Courier New"/>
                <a:cs typeface="Courier New"/>
                <a:sym typeface="Courier New"/>
              </a:rPr>
              <a:t>}</a:t>
            </a:r>
            <a:endParaRPr/>
          </a:p>
        </p:txBody>
      </p:sp>
      <p:sp>
        <p:nvSpPr>
          <p:cNvPr id="8" name="Title 1">
            <a:extLst>
              <a:ext uri="{FF2B5EF4-FFF2-40B4-BE49-F238E27FC236}">
                <a16:creationId xmlns:a16="http://schemas.microsoft.com/office/drawing/2014/main" id="{51911890-A063-4BC6-FA05-5405AEEFA3A8}"/>
              </a:ext>
            </a:extLst>
          </p:cNvPr>
          <p:cNvSpPr>
            <a:spLocks noGrp="1"/>
          </p:cNvSpPr>
          <p:nvPr>
            <p:ph type="title"/>
          </p:nvPr>
        </p:nvSpPr>
        <p:spPr/>
        <p:txBody>
          <a:bodyPr/>
          <a:lstStyle/>
          <a:p>
            <a:r>
              <a:rPr lang="en-US" dirty="0"/>
              <a:t>Generic do … while </a:t>
            </a:r>
            <a:r>
              <a:rPr lang="en-US" dirty="0" err="1"/>
              <a:t>goto</a:t>
            </a:r>
            <a:r>
              <a:rPr lang="en-US" dirty="0"/>
              <a:t> conversion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A8EB-22C7-0DF3-6063-D2D172133081}"/>
              </a:ext>
            </a:extLst>
          </p:cNvPr>
          <p:cNvSpPr>
            <a:spLocks noGrp="1"/>
          </p:cNvSpPr>
          <p:nvPr>
            <p:ph type="title"/>
          </p:nvPr>
        </p:nvSpPr>
        <p:spPr/>
        <p:txBody>
          <a:bodyPr/>
          <a:lstStyle/>
          <a:p>
            <a:r>
              <a:rPr lang="en-US" dirty="0"/>
              <a:t>“Do-While” Loop example: Count number of 1s in argument</a:t>
            </a:r>
            <a:r>
              <a:rPr lang="en-US" dirty="0">
                <a:latin typeface="Consolas" panose="020B0609020204030204" pitchFamily="49" charset="0"/>
                <a:cs typeface="Consolas" panose="020B0609020204030204" pitchFamily="49" charset="0"/>
              </a:rPr>
              <a:t> x</a:t>
            </a:r>
          </a:p>
        </p:txBody>
      </p:sp>
      <p:sp>
        <p:nvSpPr>
          <p:cNvPr id="3" name="Content Placeholder 2">
            <a:extLst>
              <a:ext uri="{FF2B5EF4-FFF2-40B4-BE49-F238E27FC236}">
                <a16:creationId xmlns:a16="http://schemas.microsoft.com/office/drawing/2014/main" id="{E63A6155-A36C-F9D3-3D48-D526A4A15B3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449BAE9-B410-7ED3-B671-4A3FFCB7FA62}"/>
              </a:ext>
            </a:extLst>
          </p:cNvPr>
          <p:cNvSpPr>
            <a:spLocks noGrp="1"/>
          </p:cNvSpPr>
          <p:nvPr>
            <p:ph type="sldNum" sz="quarter" idx="12"/>
          </p:nvPr>
        </p:nvSpPr>
        <p:spPr/>
        <p:txBody>
          <a:bodyPr/>
          <a:lstStyle/>
          <a:p>
            <a:fld id="{8908FB5B-1F60-994B-8E33-8E782B4CF041}" type="slidenum">
              <a:rPr lang="en-US" smtClean="0"/>
              <a:t>61</a:t>
            </a:fld>
            <a:endParaRPr lang="en-US"/>
          </a:p>
        </p:txBody>
      </p:sp>
      <p:grpSp>
        <p:nvGrpSpPr>
          <p:cNvPr id="5" name="Group 4">
            <a:extLst>
              <a:ext uri="{FF2B5EF4-FFF2-40B4-BE49-F238E27FC236}">
                <a16:creationId xmlns:a16="http://schemas.microsoft.com/office/drawing/2014/main" id="{1C39C609-6B7D-D927-25D8-D92C0991EA3B}"/>
              </a:ext>
            </a:extLst>
          </p:cNvPr>
          <p:cNvGrpSpPr/>
          <p:nvPr/>
        </p:nvGrpSpPr>
        <p:grpSpPr>
          <a:xfrm>
            <a:off x="838200" y="2392785"/>
            <a:ext cx="4081145" cy="2862324"/>
            <a:chOff x="838200" y="1932079"/>
            <a:chExt cx="4081145" cy="2862324"/>
          </a:xfrm>
        </p:grpSpPr>
        <p:sp>
          <p:nvSpPr>
            <p:cNvPr id="6" name="TextBox 5">
              <a:extLst>
                <a:ext uri="{FF2B5EF4-FFF2-40B4-BE49-F238E27FC236}">
                  <a16:creationId xmlns:a16="http://schemas.microsoft.com/office/drawing/2014/main" id="{A212A3DC-BBEF-1C39-44CE-D4359D19C973}"/>
                </a:ext>
              </a:extLst>
            </p:cNvPr>
            <p:cNvSpPr txBox="1"/>
            <p:nvPr/>
          </p:nvSpPr>
          <p:spPr>
            <a:xfrm>
              <a:off x="838200" y="1932081"/>
              <a:ext cx="537327" cy="2862322"/>
            </a:xfrm>
            <a:prstGeom prst="rect">
              <a:avLst/>
            </a:prstGeom>
            <a:solidFill>
              <a:schemeClr val="bg1">
                <a:lumMod val="95000"/>
              </a:schemeClr>
            </a:solidFill>
            <a:ln w="19050">
              <a:solidFill>
                <a:schemeClr val="tx1"/>
              </a:solidFill>
            </a:ln>
          </p:spPr>
          <p:txBody>
            <a:bodyPr wrap="square" rtlCol="0">
              <a:spAutoFit/>
            </a:bodyPr>
            <a:lstStyle/>
            <a:p>
              <a:pPr algn="r"/>
              <a:r>
                <a:rPr lang="en-US" sz="2000" dirty="0">
                  <a:latin typeface="Consolas" panose="020B0609020204030204" pitchFamily="49" charset="0"/>
                  <a:cs typeface="Consolas" panose="020B0609020204030204" pitchFamily="49" charset="0"/>
                </a:rPr>
                <a:t>1</a:t>
              </a:r>
            </a:p>
            <a:p>
              <a:pPr algn="r"/>
              <a:r>
                <a:rPr lang="en-US" sz="2000" dirty="0">
                  <a:latin typeface="Consolas" panose="020B0609020204030204" pitchFamily="49" charset="0"/>
                  <a:cs typeface="Consolas" panose="020B0609020204030204" pitchFamily="49" charset="0"/>
                </a:rPr>
                <a:t>2</a:t>
              </a:r>
            </a:p>
            <a:p>
              <a:pPr algn="r"/>
              <a:r>
                <a:rPr lang="en-US" sz="2000" dirty="0">
                  <a:latin typeface="Consolas" panose="020B0609020204030204" pitchFamily="49" charset="0"/>
                  <a:cs typeface="Consolas" panose="020B0609020204030204" pitchFamily="49" charset="0"/>
                </a:rPr>
                <a:t>3</a:t>
              </a:r>
            </a:p>
            <a:p>
              <a:pPr algn="r"/>
              <a:r>
                <a:rPr lang="en-US" sz="2000" dirty="0">
                  <a:latin typeface="Consolas" panose="020B0609020204030204" pitchFamily="49" charset="0"/>
                  <a:cs typeface="Consolas" panose="020B0609020204030204" pitchFamily="49" charset="0"/>
                </a:rPr>
                <a:t>4</a:t>
              </a:r>
            </a:p>
            <a:p>
              <a:pPr algn="r"/>
              <a:r>
                <a:rPr lang="en-US" sz="2000" dirty="0">
                  <a:latin typeface="Consolas" panose="020B0609020204030204" pitchFamily="49" charset="0"/>
                  <a:cs typeface="Consolas" panose="020B0609020204030204" pitchFamily="49" charset="0"/>
                </a:rPr>
                <a:t>5</a:t>
              </a:r>
            </a:p>
            <a:p>
              <a:pPr algn="r"/>
              <a:r>
                <a:rPr lang="en-US" sz="2000" dirty="0">
                  <a:latin typeface="Consolas" panose="020B0609020204030204" pitchFamily="49" charset="0"/>
                  <a:cs typeface="Consolas" panose="020B0609020204030204" pitchFamily="49" charset="0"/>
                </a:rPr>
                <a:t>6</a:t>
              </a:r>
            </a:p>
            <a:p>
              <a:pPr algn="r"/>
              <a:r>
                <a:rPr lang="en-US" sz="2000" dirty="0">
                  <a:latin typeface="Consolas" panose="020B0609020204030204" pitchFamily="49" charset="0"/>
                  <a:cs typeface="Consolas" panose="020B0609020204030204" pitchFamily="49" charset="0"/>
                </a:rPr>
                <a:t>7</a:t>
              </a:r>
            </a:p>
            <a:p>
              <a:pPr algn="r"/>
              <a:r>
                <a:rPr lang="en-US" sz="2000" dirty="0">
                  <a:latin typeface="Consolas" panose="020B0609020204030204" pitchFamily="49" charset="0"/>
                  <a:cs typeface="Consolas" panose="020B0609020204030204" pitchFamily="49" charset="0"/>
                </a:rPr>
                <a:t>8</a:t>
              </a:r>
            </a:p>
            <a:p>
              <a:pPr algn="r"/>
              <a:r>
                <a:rPr lang="en-US" sz="2000" dirty="0">
                  <a:latin typeface="Consolas" panose="020B0609020204030204" pitchFamily="49" charset="0"/>
                  <a:cs typeface="Consolas" panose="020B0609020204030204" pitchFamily="49" charset="0"/>
                </a:rPr>
                <a:t>9</a:t>
              </a:r>
            </a:p>
          </p:txBody>
        </p:sp>
        <p:sp>
          <p:nvSpPr>
            <p:cNvPr id="7" name="TextBox 6">
              <a:extLst>
                <a:ext uri="{FF2B5EF4-FFF2-40B4-BE49-F238E27FC236}">
                  <a16:creationId xmlns:a16="http://schemas.microsoft.com/office/drawing/2014/main" id="{8EAC7749-280F-1E55-7550-1D697DD08F94}"/>
                </a:ext>
              </a:extLst>
            </p:cNvPr>
            <p:cNvSpPr txBox="1"/>
            <p:nvPr/>
          </p:nvSpPr>
          <p:spPr>
            <a:xfrm>
              <a:off x="1375526" y="1932079"/>
              <a:ext cx="3543819" cy="2862322"/>
            </a:xfrm>
            <a:prstGeom prst="rect">
              <a:avLst/>
            </a:prstGeom>
            <a:solidFill>
              <a:srgbClr val="FDF6E3"/>
            </a:solidFill>
            <a:ln w="19050">
              <a:solidFill>
                <a:schemeClr val="tx1"/>
              </a:solidFill>
            </a:ln>
          </p:spPr>
          <p:txBody>
            <a:bodyPr wrap="square" lIns="182880" rIns="182880" rtlCol="0">
              <a:spAutoFit/>
            </a:bodyPr>
            <a:lstStyle/>
            <a:p>
              <a:pPr marL="0" marR="0" lvl="0" indent="0" algn="l" rtl="0">
                <a:spcBef>
                  <a:spcPts val="0"/>
                </a:spcBef>
                <a:spcAft>
                  <a:spcPts val="0"/>
                </a:spcAft>
                <a:buNone/>
              </a:pPr>
              <a:r>
                <a:rPr lang="en-US" sz="2000" dirty="0">
                  <a:solidFill>
                    <a:schemeClr val="dk1"/>
                  </a:solidFill>
                  <a:latin typeface="Consolas" panose="020B0609020204030204" pitchFamily="49" charset="0"/>
                  <a:ea typeface="Courier New"/>
                  <a:cs typeface="Consolas" panose="020B0609020204030204" pitchFamily="49" charset="0"/>
                  <a:sym typeface="Courier New"/>
                </a:rPr>
                <a:t>long </a:t>
              </a:r>
              <a:r>
                <a:rPr lang="en-US" sz="2000" dirty="0" err="1">
                  <a:solidFill>
                    <a:schemeClr val="dk1"/>
                  </a:solidFill>
                  <a:latin typeface="Consolas" panose="020B0609020204030204" pitchFamily="49" charset="0"/>
                  <a:ea typeface="Courier New"/>
                  <a:cs typeface="Consolas" panose="020B0609020204030204" pitchFamily="49" charset="0"/>
                  <a:sym typeface="Courier New"/>
                </a:rPr>
                <a:t>pcount_do</a:t>
              </a:r>
              <a:endParaRPr lang="en-US" sz="2000" dirty="0">
                <a:solidFill>
                  <a:schemeClr val="dk1"/>
                </a:solidFill>
                <a:latin typeface="Consolas" panose="020B0609020204030204" pitchFamily="49" charset="0"/>
                <a:ea typeface="Courier New"/>
                <a:cs typeface="Consolas" panose="020B0609020204030204" pitchFamily="49" charset="0"/>
                <a:sym typeface="Courier New"/>
              </a:endParaRPr>
            </a:p>
            <a:p>
              <a:pPr marL="0" marR="0" lvl="0" indent="0" algn="l" rtl="0">
                <a:spcBef>
                  <a:spcPts val="0"/>
                </a:spcBef>
                <a:spcAft>
                  <a:spcPts val="0"/>
                </a:spcAft>
                <a:buNone/>
              </a:pPr>
              <a:r>
                <a:rPr lang="en-US" sz="2000" dirty="0">
                  <a:solidFill>
                    <a:schemeClr val="dk1"/>
                  </a:solidFill>
                  <a:latin typeface="Consolas" panose="020B0609020204030204" pitchFamily="49" charset="0"/>
                  <a:ea typeface="Courier New"/>
                  <a:cs typeface="Consolas" panose="020B0609020204030204" pitchFamily="49" charset="0"/>
                  <a:sym typeface="Courier New"/>
                </a:rPr>
                <a:t>  (unsigned long x) {</a:t>
              </a:r>
              <a:endParaRPr lang="en-US" sz="2000" dirty="0">
                <a:latin typeface="Consolas" panose="020B0609020204030204" pitchFamily="49" charset="0"/>
                <a:cs typeface="Consolas" panose="020B0609020204030204" pitchFamily="49" charset="0"/>
              </a:endParaRPr>
            </a:p>
            <a:p>
              <a:pPr marL="0" marR="0" lvl="0" indent="0" algn="l" rtl="0">
                <a:spcBef>
                  <a:spcPts val="0"/>
                </a:spcBef>
                <a:spcAft>
                  <a:spcPts val="0"/>
                </a:spcAft>
                <a:buNone/>
              </a:pPr>
              <a:r>
                <a:rPr lang="en-US" sz="2000" dirty="0">
                  <a:solidFill>
                    <a:schemeClr val="dk1"/>
                  </a:solidFill>
                  <a:latin typeface="Consolas" panose="020B0609020204030204" pitchFamily="49" charset="0"/>
                  <a:ea typeface="Courier New"/>
                  <a:cs typeface="Consolas" panose="020B0609020204030204" pitchFamily="49" charset="0"/>
                  <a:sym typeface="Courier New"/>
                </a:rPr>
                <a:t>  long result = 0;</a:t>
              </a:r>
              <a:endParaRPr lang="en-US" sz="2000" dirty="0">
                <a:latin typeface="Consolas" panose="020B0609020204030204" pitchFamily="49" charset="0"/>
                <a:cs typeface="Consolas" panose="020B0609020204030204" pitchFamily="49" charset="0"/>
              </a:endParaRPr>
            </a:p>
            <a:p>
              <a:pPr marL="0" marR="0" lvl="0" indent="0" algn="l" rtl="0">
                <a:spcBef>
                  <a:spcPts val="0"/>
                </a:spcBef>
                <a:spcAft>
                  <a:spcPts val="0"/>
                </a:spcAft>
                <a:buNone/>
              </a:pPr>
              <a:r>
                <a:rPr lang="en-US" sz="2000" dirty="0">
                  <a:solidFill>
                    <a:schemeClr val="dk1"/>
                  </a:solidFill>
                  <a:latin typeface="Consolas" panose="020B0609020204030204" pitchFamily="49" charset="0"/>
                  <a:ea typeface="Courier New"/>
                  <a:cs typeface="Consolas" panose="020B0609020204030204" pitchFamily="49" charset="0"/>
                  <a:sym typeface="Courier New"/>
                </a:rPr>
                <a:t>  do {</a:t>
              </a:r>
              <a:endParaRPr lang="en-US" sz="2000" dirty="0">
                <a:latin typeface="Consolas" panose="020B0609020204030204" pitchFamily="49" charset="0"/>
                <a:cs typeface="Consolas" panose="020B0609020204030204" pitchFamily="49" charset="0"/>
              </a:endParaRPr>
            </a:p>
            <a:p>
              <a:pPr marL="0" marR="0" lvl="0" indent="0" algn="l" rtl="0">
                <a:spcBef>
                  <a:spcPts val="0"/>
                </a:spcBef>
                <a:spcAft>
                  <a:spcPts val="0"/>
                </a:spcAft>
                <a:buNone/>
              </a:pPr>
              <a:r>
                <a:rPr lang="en-US" sz="2000" dirty="0">
                  <a:solidFill>
                    <a:schemeClr val="dk1"/>
                  </a:solidFill>
                  <a:latin typeface="Consolas" panose="020B0609020204030204" pitchFamily="49" charset="0"/>
                  <a:ea typeface="Courier New"/>
                  <a:cs typeface="Consolas" panose="020B0609020204030204" pitchFamily="49" charset="0"/>
                  <a:sym typeface="Courier New"/>
                </a:rPr>
                <a:t>    result += x &amp; 0x1;</a:t>
              </a:r>
              <a:endParaRPr lang="en-US" sz="2000" dirty="0">
                <a:latin typeface="Consolas" panose="020B0609020204030204" pitchFamily="49" charset="0"/>
                <a:cs typeface="Consolas" panose="020B0609020204030204" pitchFamily="49" charset="0"/>
              </a:endParaRPr>
            </a:p>
            <a:p>
              <a:pPr marL="0" marR="0" lvl="0" indent="0" algn="l" rtl="0">
                <a:spcBef>
                  <a:spcPts val="0"/>
                </a:spcBef>
                <a:spcAft>
                  <a:spcPts val="0"/>
                </a:spcAft>
                <a:buNone/>
              </a:pPr>
              <a:r>
                <a:rPr lang="en-US" sz="2000" dirty="0">
                  <a:solidFill>
                    <a:schemeClr val="dk1"/>
                  </a:solidFill>
                  <a:latin typeface="Consolas" panose="020B0609020204030204" pitchFamily="49" charset="0"/>
                  <a:ea typeface="Courier New"/>
                  <a:cs typeface="Consolas" panose="020B0609020204030204" pitchFamily="49" charset="0"/>
                  <a:sym typeface="Courier New"/>
                </a:rPr>
                <a:t>    x &gt;&gt;= 1;</a:t>
              </a:r>
              <a:endParaRPr lang="en-US" sz="2000" dirty="0">
                <a:latin typeface="Consolas" panose="020B0609020204030204" pitchFamily="49" charset="0"/>
                <a:cs typeface="Consolas" panose="020B0609020204030204" pitchFamily="49" charset="0"/>
              </a:endParaRPr>
            </a:p>
            <a:p>
              <a:pPr marL="0" marR="0" lvl="0" indent="0" algn="l" rtl="0">
                <a:spcBef>
                  <a:spcPts val="0"/>
                </a:spcBef>
                <a:spcAft>
                  <a:spcPts val="0"/>
                </a:spcAft>
                <a:buNone/>
              </a:pPr>
              <a:r>
                <a:rPr lang="en-US" sz="2000" dirty="0">
                  <a:solidFill>
                    <a:schemeClr val="dk1"/>
                  </a:solidFill>
                  <a:latin typeface="Consolas" panose="020B0609020204030204" pitchFamily="49" charset="0"/>
                  <a:ea typeface="Courier New"/>
                  <a:cs typeface="Consolas" panose="020B0609020204030204" pitchFamily="49" charset="0"/>
                  <a:sym typeface="Courier New"/>
                </a:rPr>
                <a:t>  } while (x);</a:t>
              </a:r>
              <a:endParaRPr lang="en-US" sz="2000" dirty="0">
                <a:latin typeface="Consolas" panose="020B0609020204030204" pitchFamily="49" charset="0"/>
                <a:cs typeface="Consolas" panose="020B0609020204030204" pitchFamily="49" charset="0"/>
              </a:endParaRPr>
            </a:p>
            <a:p>
              <a:pPr marL="0" marR="0" lvl="0" indent="0" algn="l" rtl="0">
                <a:spcBef>
                  <a:spcPts val="0"/>
                </a:spcBef>
                <a:spcAft>
                  <a:spcPts val="0"/>
                </a:spcAft>
                <a:buNone/>
              </a:pPr>
              <a:r>
                <a:rPr lang="en-US" sz="2000" dirty="0">
                  <a:solidFill>
                    <a:schemeClr val="dk1"/>
                  </a:solidFill>
                  <a:latin typeface="Consolas" panose="020B0609020204030204" pitchFamily="49" charset="0"/>
                  <a:ea typeface="Courier New"/>
                  <a:cs typeface="Consolas" panose="020B0609020204030204" pitchFamily="49" charset="0"/>
                  <a:sym typeface="Courier New"/>
                </a:rPr>
                <a:t>  return result;</a:t>
              </a:r>
              <a:endParaRPr lang="en-US" sz="2000" dirty="0">
                <a:latin typeface="Consolas" panose="020B0609020204030204" pitchFamily="49" charset="0"/>
                <a:cs typeface="Consolas" panose="020B0609020204030204" pitchFamily="49" charset="0"/>
              </a:endParaRPr>
            </a:p>
            <a:p>
              <a:pPr marL="0" marR="0" lvl="0" indent="0" algn="l" rtl="0">
                <a:spcBef>
                  <a:spcPts val="0"/>
                </a:spcBef>
                <a:spcAft>
                  <a:spcPts val="0"/>
                </a:spcAft>
                <a:buNone/>
              </a:pPr>
              <a:r>
                <a:rPr lang="en-US" sz="2000" dirty="0">
                  <a:solidFill>
                    <a:schemeClr val="dk1"/>
                  </a:solidFill>
                  <a:latin typeface="Consolas" panose="020B0609020204030204" pitchFamily="49" charset="0"/>
                  <a:ea typeface="Courier New"/>
                  <a:cs typeface="Consolas" panose="020B0609020204030204" pitchFamily="49" charset="0"/>
                  <a:sym typeface="Courier New"/>
                </a:rPr>
                <a:t>}</a:t>
              </a:r>
              <a:endParaRPr lang="en-US" sz="2000" dirty="0">
                <a:latin typeface="Consolas" panose="020B0609020204030204" pitchFamily="49" charset="0"/>
                <a:cs typeface="Consolas" panose="020B0609020204030204" pitchFamily="49" charset="0"/>
              </a:endParaRPr>
            </a:p>
          </p:txBody>
        </p:sp>
      </p:grpSp>
      <p:grpSp>
        <p:nvGrpSpPr>
          <p:cNvPr id="8" name="Group 7">
            <a:extLst>
              <a:ext uri="{FF2B5EF4-FFF2-40B4-BE49-F238E27FC236}">
                <a16:creationId xmlns:a16="http://schemas.microsoft.com/office/drawing/2014/main" id="{9E39C6FE-89EC-0F20-C7C8-D5176E98740D}"/>
              </a:ext>
            </a:extLst>
          </p:cNvPr>
          <p:cNvGrpSpPr/>
          <p:nvPr/>
        </p:nvGrpSpPr>
        <p:grpSpPr>
          <a:xfrm>
            <a:off x="5687810" y="2392785"/>
            <a:ext cx="3965476" cy="3170101"/>
            <a:chOff x="838200" y="1932079"/>
            <a:chExt cx="3965476" cy="3170101"/>
          </a:xfrm>
        </p:grpSpPr>
        <p:sp>
          <p:nvSpPr>
            <p:cNvPr id="9" name="TextBox 8">
              <a:extLst>
                <a:ext uri="{FF2B5EF4-FFF2-40B4-BE49-F238E27FC236}">
                  <a16:creationId xmlns:a16="http://schemas.microsoft.com/office/drawing/2014/main" id="{2779C7EB-6EEF-7EF0-3BD3-857205F88DE6}"/>
                </a:ext>
              </a:extLst>
            </p:cNvPr>
            <p:cNvSpPr txBox="1"/>
            <p:nvPr/>
          </p:nvSpPr>
          <p:spPr>
            <a:xfrm>
              <a:off x="838200" y="1932081"/>
              <a:ext cx="537327" cy="3170099"/>
            </a:xfrm>
            <a:prstGeom prst="rect">
              <a:avLst/>
            </a:prstGeom>
            <a:solidFill>
              <a:schemeClr val="bg1">
                <a:lumMod val="95000"/>
              </a:schemeClr>
            </a:solidFill>
            <a:ln w="19050">
              <a:solidFill>
                <a:schemeClr val="tx1"/>
              </a:solidFill>
            </a:ln>
          </p:spPr>
          <p:txBody>
            <a:bodyPr wrap="square" rtlCol="0">
              <a:spAutoFit/>
            </a:bodyPr>
            <a:lstStyle/>
            <a:p>
              <a:pPr algn="r"/>
              <a:r>
                <a:rPr lang="en-US" sz="2000" dirty="0">
                  <a:latin typeface="Consolas" panose="020B0609020204030204" pitchFamily="49" charset="0"/>
                  <a:cs typeface="Consolas" panose="020B0609020204030204" pitchFamily="49" charset="0"/>
                </a:rPr>
                <a:t>1</a:t>
              </a:r>
            </a:p>
            <a:p>
              <a:pPr algn="r"/>
              <a:r>
                <a:rPr lang="en-US" sz="2000" dirty="0">
                  <a:latin typeface="Consolas" panose="020B0609020204030204" pitchFamily="49" charset="0"/>
                  <a:cs typeface="Consolas" panose="020B0609020204030204" pitchFamily="49" charset="0"/>
                </a:rPr>
                <a:t>2</a:t>
              </a:r>
            </a:p>
            <a:p>
              <a:pPr algn="r"/>
              <a:r>
                <a:rPr lang="en-US" sz="2000" dirty="0">
                  <a:latin typeface="Consolas" panose="020B0609020204030204" pitchFamily="49" charset="0"/>
                  <a:cs typeface="Consolas" panose="020B0609020204030204" pitchFamily="49" charset="0"/>
                </a:rPr>
                <a:t>3</a:t>
              </a:r>
            </a:p>
            <a:p>
              <a:pPr algn="r"/>
              <a:r>
                <a:rPr lang="en-US" sz="2000" dirty="0">
                  <a:latin typeface="Consolas" panose="020B0609020204030204" pitchFamily="49" charset="0"/>
                  <a:cs typeface="Consolas" panose="020B0609020204030204" pitchFamily="49" charset="0"/>
                </a:rPr>
                <a:t>4</a:t>
              </a:r>
            </a:p>
            <a:p>
              <a:pPr algn="r"/>
              <a:r>
                <a:rPr lang="en-US" sz="2000" dirty="0">
                  <a:latin typeface="Consolas" panose="020B0609020204030204" pitchFamily="49" charset="0"/>
                  <a:cs typeface="Consolas" panose="020B0609020204030204" pitchFamily="49" charset="0"/>
                </a:rPr>
                <a:t>5</a:t>
              </a:r>
            </a:p>
            <a:p>
              <a:pPr algn="r"/>
              <a:r>
                <a:rPr lang="en-US" sz="2000" dirty="0">
                  <a:latin typeface="Consolas" panose="020B0609020204030204" pitchFamily="49" charset="0"/>
                  <a:cs typeface="Consolas" panose="020B0609020204030204" pitchFamily="49" charset="0"/>
                </a:rPr>
                <a:t>6</a:t>
              </a:r>
            </a:p>
            <a:p>
              <a:pPr algn="r"/>
              <a:r>
                <a:rPr lang="en-US" sz="2000" dirty="0">
                  <a:latin typeface="Consolas" panose="020B0609020204030204" pitchFamily="49" charset="0"/>
                  <a:cs typeface="Consolas" panose="020B0609020204030204" pitchFamily="49" charset="0"/>
                </a:rPr>
                <a:t>7</a:t>
              </a:r>
            </a:p>
            <a:p>
              <a:pPr algn="r"/>
              <a:r>
                <a:rPr lang="en-US" sz="2000" dirty="0">
                  <a:latin typeface="Consolas" panose="020B0609020204030204" pitchFamily="49" charset="0"/>
                  <a:cs typeface="Consolas" panose="020B0609020204030204" pitchFamily="49" charset="0"/>
                </a:rPr>
                <a:t>8</a:t>
              </a:r>
            </a:p>
            <a:p>
              <a:pPr algn="r"/>
              <a:r>
                <a:rPr lang="en-US" sz="2000" dirty="0">
                  <a:latin typeface="Consolas" panose="020B0609020204030204" pitchFamily="49" charset="0"/>
                  <a:cs typeface="Consolas" panose="020B0609020204030204" pitchFamily="49" charset="0"/>
                </a:rPr>
                <a:t>9</a:t>
              </a:r>
            </a:p>
            <a:p>
              <a:pPr algn="r"/>
              <a:r>
                <a:rPr lang="en-US" sz="2000" dirty="0">
                  <a:latin typeface="Consolas" panose="020B0609020204030204" pitchFamily="49" charset="0"/>
                  <a:cs typeface="Consolas" panose="020B0609020204030204" pitchFamily="49" charset="0"/>
                </a:rPr>
                <a:t>10</a:t>
              </a:r>
            </a:p>
          </p:txBody>
        </p:sp>
        <p:sp>
          <p:nvSpPr>
            <p:cNvPr id="10" name="TextBox 9">
              <a:extLst>
                <a:ext uri="{FF2B5EF4-FFF2-40B4-BE49-F238E27FC236}">
                  <a16:creationId xmlns:a16="http://schemas.microsoft.com/office/drawing/2014/main" id="{94E8799E-742E-DEE6-4163-5EA3D9B011E2}"/>
                </a:ext>
              </a:extLst>
            </p:cNvPr>
            <p:cNvSpPr txBox="1"/>
            <p:nvPr/>
          </p:nvSpPr>
          <p:spPr>
            <a:xfrm>
              <a:off x="1375525" y="1932079"/>
              <a:ext cx="3428151" cy="3170099"/>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sz="2000" dirty="0">
                  <a:latin typeface="Consolas" panose="020B0609020204030204" pitchFamily="49" charset="0"/>
                  <a:cs typeface="Consolas" panose="020B0609020204030204" pitchFamily="49" charset="0"/>
                </a:rPr>
                <a:t>long </a:t>
              </a:r>
              <a:r>
                <a:rPr lang="en-US" sz="2000" dirty="0" err="1">
                  <a:latin typeface="Consolas" panose="020B0609020204030204" pitchFamily="49" charset="0"/>
                  <a:cs typeface="Consolas" panose="020B0609020204030204" pitchFamily="49" charset="0"/>
                </a:rPr>
                <a:t>pcount_goto</a:t>
              </a:r>
              <a:endParaRPr lang="en-US"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(unsigned long x) {</a:t>
              </a:r>
            </a:p>
            <a:p>
              <a:pPr marL="0" indent="0">
                <a:buNone/>
              </a:pPr>
              <a:r>
                <a:rPr lang="en-US" sz="2000" dirty="0">
                  <a:latin typeface="Consolas" panose="020B0609020204030204" pitchFamily="49" charset="0"/>
                  <a:cs typeface="Consolas" panose="020B0609020204030204" pitchFamily="49" charset="0"/>
                </a:rPr>
                <a:t>  long result = 0;</a:t>
              </a:r>
            </a:p>
            <a:p>
              <a:pPr marL="0" indent="0">
                <a:buNone/>
              </a:pPr>
              <a:r>
                <a:rPr lang="en-US" sz="2000" b="1" dirty="0">
                  <a:solidFill>
                    <a:srgbClr val="C41230"/>
                  </a:solidFill>
                  <a:latin typeface="Consolas" panose="020B0609020204030204" pitchFamily="49" charset="0"/>
                  <a:cs typeface="Consolas" panose="020B0609020204030204" pitchFamily="49" charset="0"/>
                </a:rPr>
                <a:t>loop:</a:t>
              </a:r>
            </a:p>
            <a:p>
              <a:pPr marL="0" indent="0">
                <a:buNone/>
              </a:pPr>
              <a:r>
                <a:rPr lang="en-US" sz="2000" dirty="0">
                  <a:latin typeface="Consolas" panose="020B0609020204030204" pitchFamily="49" charset="0"/>
                  <a:cs typeface="Consolas" panose="020B0609020204030204" pitchFamily="49" charset="0"/>
                </a:rPr>
                <a:t>  result += x &amp; 0x1;</a:t>
              </a:r>
            </a:p>
            <a:p>
              <a:pPr marL="0" indent="0">
                <a:buNone/>
              </a:pPr>
              <a:r>
                <a:rPr lang="en-US" sz="2000" dirty="0">
                  <a:latin typeface="Consolas" panose="020B0609020204030204" pitchFamily="49" charset="0"/>
                  <a:cs typeface="Consolas" panose="020B0609020204030204" pitchFamily="49" charset="0"/>
                </a:rPr>
                <a:t>  x &gt;&gt;= 1;</a:t>
              </a:r>
            </a:p>
            <a:p>
              <a:pPr marL="0" indent="0">
                <a:buNone/>
              </a:pPr>
              <a:r>
                <a:rPr lang="en-US" sz="2000" dirty="0">
                  <a:latin typeface="Consolas" panose="020B0609020204030204" pitchFamily="49" charset="0"/>
                  <a:cs typeface="Consolas" panose="020B0609020204030204" pitchFamily="49" charset="0"/>
                </a:rPr>
                <a:t>  if(x) </a:t>
              </a:r>
              <a:r>
                <a:rPr lang="en-US" sz="2000" dirty="0" err="1">
                  <a:latin typeface="Consolas" panose="020B0609020204030204" pitchFamily="49" charset="0"/>
                  <a:cs typeface="Consolas" panose="020B0609020204030204" pitchFamily="49" charset="0"/>
                </a:rPr>
                <a:t>goto</a:t>
              </a:r>
              <a:r>
                <a:rPr lang="en-US" sz="2000" dirty="0">
                  <a:latin typeface="Consolas" panose="020B0609020204030204" pitchFamily="49" charset="0"/>
                  <a:cs typeface="Consolas" panose="020B0609020204030204" pitchFamily="49" charset="0"/>
                </a:rPr>
                <a:t> </a:t>
              </a:r>
              <a:r>
                <a:rPr lang="en-US" sz="2000" b="1" dirty="0">
                  <a:solidFill>
                    <a:srgbClr val="C41230"/>
                  </a:solidFill>
                  <a:latin typeface="Consolas" panose="020B0609020204030204" pitchFamily="49" charset="0"/>
                  <a:cs typeface="Consolas" panose="020B0609020204030204" pitchFamily="49" charset="0"/>
                </a:rPr>
                <a:t>loop</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return result;</a:t>
              </a:r>
            </a:p>
            <a:p>
              <a:pPr marL="0" indent="0">
                <a:buNone/>
              </a:pPr>
              <a:r>
                <a:rPr lang="en-US" sz="2000" dirty="0">
                  <a:latin typeface="Consolas" panose="020B0609020204030204" pitchFamily="49" charset="0"/>
                  <a:cs typeface="Consolas" panose="020B0609020204030204" pitchFamily="49" charset="0"/>
                </a:rPr>
                <a:t>}</a:t>
              </a:r>
            </a:p>
            <a:p>
              <a:pPr marL="0" indent="0">
                <a:buNone/>
              </a:pPr>
              <a:endParaRPr lang="en-US" sz="2000" dirty="0">
                <a:latin typeface="Consolas" panose="020B0609020204030204" pitchFamily="49" charset="0"/>
                <a:cs typeface="Consolas" panose="020B0609020204030204" pitchFamily="49" charset="0"/>
              </a:endParaRPr>
            </a:p>
          </p:txBody>
        </p:sp>
      </p:grpSp>
    </p:spTree>
    <p:extLst>
      <p:ext uri="{BB962C8B-B14F-4D97-AF65-F5344CB8AC3E}">
        <p14:creationId xmlns:p14="http://schemas.microsoft.com/office/powerpoint/2010/main" val="24235036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1CD7-07BF-3164-29C2-F01A6B2AEEFD}"/>
              </a:ext>
            </a:extLst>
          </p:cNvPr>
          <p:cNvSpPr>
            <a:spLocks noGrp="1"/>
          </p:cNvSpPr>
          <p:nvPr>
            <p:ph type="title"/>
          </p:nvPr>
        </p:nvSpPr>
        <p:spPr/>
        <p:txBody>
          <a:bodyPr/>
          <a:lstStyle/>
          <a:p>
            <a:r>
              <a:rPr lang="en-US" dirty="0"/>
              <a:t>“Do-While” Loop Compilation</a:t>
            </a:r>
          </a:p>
        </p:txBody>
      </p:sp>
      <p:sp>
        <p:nvSpPr>
          <p:cNvPr id="3" name="Content Placeholder 2">
            <a:extLst>
              <a:ext uri="{FF2B5EF4-FFF2-40B4-BE49-F238E27FC236}">
                <a16:creationId xmlns:a16="http://schemas.microsoft.com/office/drawing/2014/main" id="{32091BA6-0D77-3815-604B-90C0C346E0AC}"/>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D2FD688-6931-F9F5-361B-D70611E1E895}"/>
              </a:ext>
            </a:extLst>
          </p:cNvPr>
          <p:cNvSpPr>
            <a:spLocks noGrp="1"/>
          </p:cNvSpPr>
          <p:nvPr>
            <p:ph type="sldNum" sz="quarter" idx="12"/>
          </p:nvPr>
        </p:nvSpPr>
        <p:spPr/>
        <p:txBody>
          <a:bodyPr/>
          <a:lstStyle/>
          <a:p>
            <a:fld id="{8908FB5B-1F60-994B-8E33-8E782B4CF041}" type="slidenum">
              <a:rPr lang="en-US" smtClean="0"/>
              <a:t>62</a:t>
            </a:fld>
            <a:endParaRPr lang="en-US"/>
          </a:p>
        </p:txBody>
      </p:sp>
      <p:grpSp>
        <p:nvGrpSpPr>
          <p:cNvPr id="5" name="Group 4">
            <a:extLst>
              <a:ext uri="{FF2B5EF4-FFF2-40B4-BE49-F238E27FC236}">
                <a16:creationId xmlns:a16="http://schemas.microsoft.com/office/drawing/2014/main" id="{5CE7F97D-A9FB-5B23-136A-A2AA0EC3DFC0}"/>
              </a:ext>
            </a:extLst>
          </p:cNvPr>
          <p:cNvGrpSpPr/>
          <p:nvPr/>
        </p:nvGrpSpPr>
        <p:grpSpPr>
          <a:xfrm>
            <a:off x="838200" y="1825625"/>
            <a:ext cx="3965476" cy="3170101"/>
            <a:chOff x="838200" y="1932079"/>
            <a:chExt cx="3965476" cy="3170101"/>
          </a:xfrm>
        </p:grpSpPr>
        <p:sp>
          <p:nvSpPr>
            <p:cNvPr id="6" name="TextBox 5">
              <a:extLst>
                <a:ext uri="{FF2B5EF4-FFF2-40B4-BE49-F238E27FC236}">
                  <a16:creationId xmlns:a16="http://schemas.microsoft.com/office/drawing/2014/main" id="{AA23680E-A9B4-FEC3-D4D8-30445C3D2720}"/>
                </a:ext>
              </a:extLst>
            </p:cNvPr>
            <p:cNvSpPr txBox="1"/>
            <p:nvPr/>
          </p:nvSpPr>
          <p:spPr>
            <a:xfrm>
              <a:off x="838200" y="1932081"/>
              <a:ext cx="537327" cy="3170099"/>
            </a:xfrm>
            <a:prstGeom prst="rect">
              <a:avLst/>
            </a:prstGeom>
            <a:solidFill>
              <a:schemeClr val="bg1">
                <a:lumMod val="95000"/>
              </a:schemeClr>
            </a:solidFill>
            <a:ln w="19050">
              <a:solidFill>
                <a:schemeClr val="tx1"/>
              </a:solidFill>
            </a:ln>
          </p:spPr>
          <p:txBody>
            <a:bodyPr wrap="square" rtlCol="0">
              <a:spAutoFit/>
            </a:bodyPr>
            <a:lstStyle/>
            <a:p>
              <a:pPr algn="r"/>
              <a:r>
                <a:rPr lang="en-US" sz="2000" dirty="0">
                  <a:latin typeface="Consolas" panose="020B0609020204030204" pitchFamily="49" charset="0"/>
                  <a:cs typeface="Consolas" panose="020B0609020204030204" pitchFamily="49" charset="0"/>
                </a:rPr>
                <a:t>1</a:t>
              </a:r>
            </a:p>
            <a:p>
              <a:pPr algn="r"/>
              <a:r>
                <a:rPr lang="en-US" sz="2000" dirty="0">
                  <a:latin typeface="Consolas" panose="020B0609020204030204" pitchFamily="49" charset="0"/>
                  <a:cs typeface="Consolas" panose="020B0609020204030204" pitchFamily="49" charset="0"/>
                </a:rPr>
                <a:t>2</a:t>
              </a:r>
            </a:p>
            <a:p>
              <a:pPr algn="r"/>
              <a:r>
                <a:rPr lang="en-US" sz="2000" dirty="0">
                  <a:latin typeface="Consolas" panose="020B0609020204030204" pitchFamily="49" charset="0"/>
                  <a:cs typeface="Consolas" panose="020B0609020204030204" pitchFamily="49" charset="0"/>
                </a:rPr>
                <a:t>3</a:t>
              </a:r>
            </a:p>
            <a:p>
              <a:pPr algn="r"/>
              <a:r>
                <a:rPr lang="en-US" sz="2000" dirty="0">
                  <a:latin typeface="Consolas" panose="020B0609020204030204" pitchFamily="49" charset="0"/>
                  <a:cs typeface="Consolas" panose="020B0609020204030204" pitchFamily="49" charset="0"/>
                </a:rPr>
                <a:t>4</a:t>
              </a:r>
            </a:p>
            <a:p>
              <a:pPr algn="r"/>
              <a:r>
                <a:rPr lang="en-US" sz="2000" dirty="0">
                  <a:latin typeface="Consolas" panose="020B0609020204030204" pitchFamily="49" charset="0"/>
                  <a:cs typeface="Consolas" panose="020B0609020204030204" pitchFamily="49" charset="0"/>
                </a:rPr>
                <a:t>5</a:t>
              </a:r>
            </a:p>
            <a:p>
              <a:pPr algn="r"/>
              <a:r>
                <a:rPr lang="en-US" sz="2000" dirty="0">
                  <a:latin typeface="Consolas" panose="020B0609020204030204" pitchFamily="49" charset="0"/>
                  <a:cs typeface="Consolas" panose="020B0609020204030204" pitchFamily="49" charset="0"/>
                </a:rPr>
                <a:t>6</a:t>
              </a:r>
            </a:p>
            <a:p>
              <a:pPr algn="r"/>
              <a:r>
                <a:rPr lang="en-US" sz="2000" dirty="0">
                  <a:latin typeface="Consolas" panose="020B0609020204030204" pitchFamily="49" charset="0"/>
                  <a:cs typeface="Consolas" panose="020B0609020204030204" pitchFamily="49" charset="0"/>
                </a:rPr>
                <a:t>7</a:t>
              </a:r>
            </a:p>
            <a:p>
              <a:pPr algn="r"/>
              <a:r>
                <a:rPr lang="en-US" sz="2000" dirty="0">
                  <a:latin typeface="Consolas" panose="020B0609020204030204" pitchFamily="49" charset="0"/>
                  <a:cs typeface="Consolas" panose="020B0609020204030204" pitchFamily="49" charset="0"/>
                </a:rPr>
                <a:t>8</a:t>
              </a:r>
            </a:p>
            <a:p>
              <a:pPr algn="r"/>
              <a:r>
                <a:rPr lang="en-US" sz="2000" dirty="0">
                  <a:latin typeface="Consolas" panose="020B0609020204030204" pitchFamily="49" charset="0"/>
                  <a:cs typeface="Consolas" panose="020B0609020204030204" pitchFamily="49" charset="0"/>
                </a:rPr>
                <a:t>9</a:t>
              </a:r>
            </a:p>
            <a:p>
              <a:pPr algn="r"/>
              <a:r>
                <a:rPr lang="en-US" sz="2000" dirty="0">
                  <a:latin typeface="Consolas" panose="020B0609020204030204" pitchFamily="49" charset="0"/>
                  <a:cs typeface="Consolas" panose="020B0609020204030204" pitchFamily="49" charset="0"/>
                </a:rPr>
                <a:t>10</a:t>
              </a:r>
            </a:p>
          </p:txBody>
        </p:sp>
        <p:sp>
          <p:nvSpPr>
            <p:cNvPr id="7" name="TextBox 6">
              <a:extLst>
                <a:ext uri="{FF2B5EF4-FFF2-40B4-BE49-F238E27FC236}">
                  <a16:creationId xmlns:a16="http://schemas.microsoft.com/office/drawing/2014/main" id="{F437000C-1BD0-2078-86C1-17DB56A9C8D2}"/>
                </a:ext>
              </a:extLst>
            </p:cNvPr>
            <p:cNvSpPr txBox="1"/>
            <p:nvPr/>
          </p:nvSpPr>
          <p:spPr>
            <a:xfrm>
              <a:off x="1375525" y="1932079"/>
              <a:ext cx="3428151" cy="3170099"/>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sz="2000" dirty="0">
                  <a:latin typeface="Consolas" panose="020B0609020204030204" pitchFamily="49" charset="0"/>
                  <a:cs typeface="Consolas" panose="020B0609020204030204" pitchFamily="49" charset="0"/>
                </a:rPr>
                <a:t>long </a:t>
              </a:r>
              <a:r>
                <a:rPr lang="en-US" sz="2000" dirty="0" err="1">
                  <a:latin typeface="Consolas" panose="020B0609020204030204" pitchFamily="49" charset="0"/>
                  <a:cs typeface="Consolas" panose="020B0609020204030204" pitchFamily="49" charset="0"/>
                </a:rPr>
                <a:t>pcount_goto</a:t>
              </a:r>
              <a:endParaRPr lang="en-US"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(unsigned long x) {</a:t>
              </a:r>
            </a:p>
            <a:p>
              <a:pPr marL="0" indent="0">
                <a:buNone/>
              </a:pPr>
              <a:r>
                <a:rPr lang="en-US" sz="2000" dirty="0">
                  <a:latin typeface="Consolas" panose="020B0609020204030204" pitchFamily="49" charset="0"/>
                  <a:cs typeface="Consolas" panose="020B0609020204030204" pitchFamily="49" charset="0"/>
                </a:rPr>
                <a:t>  long result = 0;</a:t>
              </a:r>
            </a:p>
            <a:p>
              <a:pPr marL="0" indent="0">
                <a:buNone/>
              </a:pPr>
              <a:r>
                <a:rPr lang="en-US" sz="2000" b="1" dirty="0">
                  <a:solidFill>
                    <a:srgbClr val="C41230"/>
                  </a:solidFill>
                  <a:latin typeface="Consolas" panose="020B0609020204030204" pitchFamily="49" charset="0"/>
                  <a:cs typeface="Consolas" panose="020B0609020204030204" pitchFamily="49" charset="0"/>
                </a:rPr>
                <a:t>loop:</a:t>
              </a:r>
            </a:p>
            <a:p>
              <a:pPr marL="0" indent="0">
                <a:buNone/>
              </a:pPr>
              <a:r>
                <a:rPr lang="en-US" sz="2000" dirty="0">
                  <a:latin typeface="Consolas" panose="020B0609020204030204" pitchFamily="49" charset="0"/>
                  <a:cs typeface="Consolas" panose="020B0609020204030204" pitchFamily="49" charset="0"/>
                </a:rPr>
                <a:t>  result += x &amp; 0x1;</a:t>
              </a:r>
            </a:p>
            <a:p>
              <a:pPr marL="0" indent="0">
                <a:buNone/>
              </a:pPr>
              <a:r>
                <a:rPr lang="en-US" sz="2000" dirty="0">
                  <a:latin typeface="Consolas" panose="020B0609020204030204" pitchFamily="49" charset="0"/>
                  <a:cs typeface="Consolas" panose="020B0609020204030204" pitchFamily="49" charset="0"/>
                </a:rPr>
                <a:t>  x &gt;&gt;= 1;</a:t>
              </a:r>
            </a:p>
            <a:p>
              <a:pPr marL="0" indent="0">
                <a:buNone/>
              </a:pPr>
              <a:r>
                <a:rPr lang="en-US" sz="2000" dirty="0">
                  <a:latin typeface="Consolas" panose="020B0609020204030204" pitchFamily="49" charset="0"/>
                  <a:cs typeface="Consolas" panose="020B0609020204030204" pitchFamily="49" charset="0"/>
                </a:rPr>
                <a:t>  if(x) </a:t>
              </a:r>
              <a:r>
                <a:rPr lang="en-US" sz="2000" dirty="0" err="1">
                  <a:latin typeface="Consolas" panose="020B0609020204030204" pitchFamily="49" charset="0"/>
                  <a:cs typeface="Consolas" panose="020B0609020204030204" pitchFamily="49" charset="0"/>
                </a:rPr>
                <a:t>goto</a:t>
              </a:r>
              <a:r>
                <a:rPr lang="en-US" sz="2000" dirty="0">
                  <a:latin typeface="Consolas" panose="020B0609020204030204" pitchFamily="49" charset="0"/>
                  <a:cs typeface="Consolas" panose="020B0609020204030204" pitchFamily="49" charset="0"/>
                </a:rPr>
                <a:t> </a:t>
              </a:r>
              <a:r>
                <a:rPr lang="en-US" sz="2000" b="1" dirty="0">
                  <a:solidFill>
                    <a:srgbClr val="C41230"/>
                  </a:solidFill>
                  <a:latin typeface="Consolas" panose="020B0609020204030204" pitchFamily="49" charset="0"/>
                  <a:cs typeface="Consolas" panose="020B0609020204030204" pitchFamily="49" charset="0"/>
                </a:rPr>
                <a:t>loop</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return result;</a:t>
              </a:r>
            </a:p>
            <a:p>
              <a:pPr marL="0" indent="0">
                <a:buNone/>
              </a:pPr>
              <a:r>
                <a:rPr lang="en-US" sz="2000" dirty="0">
                  <a:latin typeface="Consolas" panose="020B0609020204030204" pitchFamily="49" charset="0"/>
                  <a:cs typeface="Consolas" panose="020B0609020204030204" pitchFamily="49" charset="0"/>
                </a:rPr>
                <a:t>}</a:t>
              </a:r>
            </a:p>
            <a:p>
              <a:pPr marL="0" indent="0">
                <a:buNone/>
              </a:pPr>
              <a:endParaRPr lang="en-US" sz="2000" dirty="0">
                <a:latin typeface="Consolas" panose="020B0609020204030204" pitchFamily="49" charset="0"/>
                <a:cs typeface="Consolas" panose="020B0609020204030204" pitchFamily="49" charset="0"/>
              </a:endParaRPr>
            </a:p>
          </p:txBody>
        </p:sp>
      </p:grpSp>
      <p:grpSp>
        <p:nvGrpSpPr>
          <p:cNvPr id="10" name="Group 9">
            <a:extLst>
              <a:ext uri="{FF2B5EF4-FFF2-40B4-BE49-F238E27FC236}">
                <a16:creationId xmlns:a16="http://schemas.microsoft.com/office/drawing/2014/main" id="{E5BF3834-CFB9-DA78-A1BD-4946B68B39DB}"/>
              </a:ext>
            </a:extLst>
          </p:cNvPr>
          <p:cNvGrpSpPr/>
          <p:nvPr/>
        </p:nvGrpSpPr>
        <p:grpSpPr>
          <a:xfrm>
            <a:off x="5341001" y="1825625"/>
            <a:ext cx="6386400" cy="2308324"/>
            <a:chOff x="5775871" y="2688426"/>
            <a:chExt cx="6386400" cy="2308324"/>
          </a:xfrm>
        </p:grpSpPr>
        <p:sp>
          <p:nvSpPr>
            <p:cNvPr id="11" name="TextBox 10">
              <a:extLst>
                <a:ext uri="{FF2B5EF4-FFF2-40B4-BE49-F238E27FC236}">
                  <a16:creationId xmlns:a16="http://schemas.microsoft.com/office/drawing/2014/main" id="{878F0A43-CDE5-9BB8-8A2B-80E9117EAD97}"/>
                </a:ext>
              </a:extLst>
            </p:cNvPr>
            <p:cNvSpPr txBox="1"/>
            <p:nvPr/>
          </p:nvSpPr>
          <p:spPr>
            <a:xfrm>
              <a:off x="6313198" y="2688426"/>
              <a:ext cx="5849073" cy="2308324"/>
            </a:xfrm>
            <a:prstGeom prst="rect">
              <a:avLst/>
            </a:prstGeom>
            <a:noFill/>
            <a:ln w="19050">
              <a:solidFill>
                <a:schemeClr val="tx1"/>
              </a:solidFill>
            </a:ln>
          </p:spPr>
          <p:txBody>
            <a:bodyPr wrap="square">
              <a:spAutoFit/>
            </a:bodyPr>
            <a:lstStyle/>
            <a:p>
              <a:pPr marL="0" marR="0" lvl="0" indent="0" algn="l" rtl="0">
                <a:spcBef>
                  <a:spcPts val="0"/>
                </a:spcBef>
                <a:spcAft>
                  <a:spcPts val="0"/>
                </a:spcAft>
                <a:buNone/>
              </a:pPr>
              <a:r>
                <a:rPr lang="en-US" sz="1800" dirty="0" err="1">
                  <a:solidFill>
                    <a:schemeClr val="dk1"/>
                  </a:solidFill>
                  <a:latin typeface="Consolas" panose="020B0609020204030204" pitchFamily="49" charset="0"/>
                  <a:ea typeface="Courier New"/>
                  <a:cs typeface="Consolas" panose="020B0609020204030204" pitchFamily="49" charset="0"/>
                  <a:sym typeface="Courier New"/>
                </a:rPr>
                <a:t>movl</a:t>
              </a:r>
              <a:r>
                <a:rPr lang="en-US" sz="1800" dirty="0">
                  <a:solidFill>
                    <a:schemeClr val="dk1"/>
                  </a:solidFill>
                  <a:latin typeface="Consolas" panose="020B0609020204030204" pitchFamily="49" charset="0"/>
                  <a:ea typeface="Courier New"/>
                  <a:cs typeface="Consolas" panose="020B0609020204030204" pitchFamily="49" charset="0"/>
                  <a:sym typeface="Courier New"/>
                </a:rPr>
                <a:t>    	$0,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eax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result = 0</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.L2:						# loop:</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andl</a:t>
              </a:r>
              <a:r>
                <a:rPr lang="en-US" sz="1800" dirty="0">
                  <a:solidFill>
                    <a:schemeClr val="dk1"/>
                  </a:solidFill>
                  <a:latin typeface="Consolas" panose="020B0609020204030204" pitchFamily="49" charset="0"/>
                  <a:ea typeface="Courier New"/>
                  <a:cs typeface="Consolas" panose="020B0609020204030204" pitchFamily="49" charset="0"/>
                  <a:sym typeface="Courier New"/>
                </a:rPr>
                <a:t>    $1,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edx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t = x &amp; 0x1</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addq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result += t</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shrq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x &gt;&gt;= 1</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jne</a:t>
              </a:r>
              <a:r>
                <a:rPr lang="en-US" sz="1800" dirty="0">
                  <a:solidFill>
                    <a:schemeClr val="dk1"/>
                  </a:solidFill>
                  <a:latin typeface="Consolas" panose="020B0609020204030204" pitchFamily="49" charset="0"/>
                  <a:ea typeface="Courier New"/>
                  <a:cs typeface="Consolas" panose="020B0609020204030204" pitchFamily="49" charset="0"/>
                  <a:sym typeface="Courier New"/>
                </a:rPr>
                <a:t>     .L2				#  if (x)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goto</a:t>
              </a:r>
              <a:r>
                <a:rPr lang="en-US" sz="1800" dirty="0">
                  <a:solidFill>
                    <a:schemeClr val="dk1"/>
                  </a:solidFill>
                  <a:latin typeface="Consolas" panose="020B0609020204030204" pitchFamily="49" charset="0"/>
                  <a:ea typeface="Courier New"/>
                  <a:cs typeface="Consolas" panose="020B0609020204030204" pitchFamily="49" charset="0"/>
                  <a:sym typeface="Courier New"/>
                </a:rPr>
                <a:t> loop</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rep; ret</a:t>
              </a:r>
            </a:p>
          </p:txBody>
        </p:sp>
        <p:sp>
          <p:nvSpPr>
            <p:cNvPr id="12" name="TextBox 11">
              <a:extLst>
                <a:ext uri="{FF2B5EF4-FFF2-40B4-BE49-F238E27FC236}">
                  <a16:creationId xmlns:a16="http://schemas.microsoft.com/office/drawing/2014/main" id="{467F80B5-1D43-678A-13F7-32935D4BF924}"/>
                </a:ext>
              </a:extLst>
            </p:cNvPr>
            <p:cNvSpPr txBox="1"/>
            <p:nvPr/>
          </p:nvSpPr>
          <p:spPr>
            <a:xfrm>
              <a:off x="5775871" y="2688426"/>
              <a:ext cx="537327" cy="2308324"/>
            </a:xfrm>
            <a:prstGeom prst="rect">
              <a:avLst/>
            </a:prstGeom>
            <a:solidFill>
              <a:schemeClr val="bg1">
                <a:lumMod val="95000"/>
              </a:schemeClr>
            </a:solidFill>
            <a:ln w="19050">
              <a:solidFill>
                <a:schemeClr val="tx1"/>
              </a:solidFill>
            </a:ln>
          </p:spPr>
          <p:txBody>
            <a:bodyPr wrap="square" lIns="182880"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p:txBody>
        </p:sp>
      </p:grpSp>
      <p:graphicFrame>
        <p:nvGraphicFramePr>
          <p:cNvPr id="13" name="Content Placeholder 12">
            <a:extLst>
              <a:ext uri="{FF2B5EF4-FFF2-40B4-BE49-F238E27FC236}">
                <a16:creationId xmlns:a16="http://schemas.microsoft.com/office/drawing/2014/main" id="{FA7B90FD-F181-143E-CF82-571D8ACE6D17}"/>
              </a:ext>
            </a:extLst>
          </p:cNvPr>
          <p:cNvGraphicFramePr>
            <a:graphicFrameLocks/>
          </p:cNvGraphicFramePr>
          <p:nvPr>
            <p:extLst>
              <p:ext uri="{D42A27DB-BD31-4B8C-83A1-F6EECF244321}">
                <p14:modId xmlns:p14="http://schemas.microsoft.com/office/powerpoint/2010/main" val="2926397916"/>
              </p:ext>
            </p:extLst>
          </p:nvPr>
        </p:nvGraphicFramePr>
        <p:xfrm>
          <a:off x="9362595" y="4848909"/>
          <a:ext cx="2457268" cy="1188720"/>
        </p:xfrm>
        <a:graphic>
          <a:graphicData uri="http://schemas.openxmlformats.org/drawingml/2006/table">
            <a:tbl>
              <a:tblPr firstRow="1" bandRow="1">
                <a:tableStyleId>{5940675A-B579-460E-94D1-54222C63F5DA}</a:tableStyleId>
              </a:tblPr>
              <a:tblGrid>
                <a:gridCol w="1376516">
                  <a:extLst>
                    <a:ext uri="{9D8B030D-6E8A-4147-A177-3AD203B41FA5}">
                      <a16:colId xmlns:a16="http://schemas.microsoft.com/office/drawing/2014/main" val="1594560985"/>
                    </a:ext>
                  </a:extLst>
                </a:gridCol>
                <a:gridCol w="1080752">
                  <a:extLst>
                    <a:ext uri="{9D8B030D-6E8A-4147-A177-3AD203B41FA5}">
                      <a16:colId xmlns:a16="http://schemas.microsoft.com/office/drawing/2014/main" val="865408301"/>
                    </a:ext>
                  </a:extLst>
                </a:gridCol>
              </a:tblGrid>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a:t>
                      </a:r>
                    </a:p>
                  </a:txBody>
                  <a:tcPr/>
                </a:tc>
                <a:extLst>
                  <a:ext uri="{0D108BD9-81ED-4DB2-BD59-A6C34878D82A}">
                    <a16:rowId xmlns:a16="http://schemas.microsoft.com/office/drawing/2014/main" val="2672200733"/>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rax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mn-lt"/>
                          <a:cs typeface="Consolas" panose="020B0609020204030204" pitchFamily="49" charset="0"/>
                        </a:rPr>
                        <a:t>0</a:t>
                      </a:r>
                    </a:p>
                  </a:txBody>
                  <a:tcPr/>
                </a:tc>
                <a:extLst>
                  <a:ext uri="{0D108BD9-81ED-4DB2-BD59-A6C34878D82A}">
                    <a16:rowId xmlns:a16="http://schemas.microsoft.com/office/drawing/2014/main" val="1484104206"/>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rdx</a:t>
                      </a:r>
                      <a:endParaRPr lang="en-US" sz="2000" dirty="0">
                        <a:latin typeface="Consolas" panose="020B0609020204030204" pitchFamily="49" charset="0"/>
                        <a:cs typeface="Consolas" panose="020B0609020204030204" pitchFamily="49" charset="0"/>
                      </a:endParaRPr>
                    </a:p>
                  </a:txBody>
                  <a:tcPr/>
                </a:tc>
                <a:tc>
                  <a:txBody>
                    <a:bodyPr/>
                    <a:lstStyle/>
                    <a:p>
                      <a:endParaRPr lang="en-US" sz="2000" dirty="0">
                        <a:latin typeface="+mn-lt"/>
                        <a:cs typeface="Consolas" panose="020B0609020204030204" pitchFamily="49" charset="0"/>
                      </a:endParaRPr>
                    </a:p>
                  </a:txBody>
                  <a:tcPr/>
                </a:tc>
                <a:extLst>
                  <a:ext uri="{0D108BD9-81ED-4DB2-BD59-A6C34878D82A}">
                    <a16:rowId xmlns:a16="http://schemas.microsoft.com/office/drawing/2014/main" val="2833288461"/>
                  </a:ext>
                </a:extLst>
              </a:tr>
            </a:tbl>
          </a:graphicData>
        </a:graphic>
      </p:graphicFrame>
      <p:sp>
        <p:nvSpPr>
          <p:cNvPr id="14" name="TextBox 13">
            <a:extLst>
              <a:ext uri="{FF2B5EF4-FFF2-40B4-BE49-F238E27FC236}">
                <a16:creationId xmlns:a16="http://schemas.microsoft.com/office/drawing/2014/main" id="{7BAC7D28-4121-27B2-3A4F-A2FCF956011B}"/>
              </a:ext>
            </a:extLst>
          </p:cNvPr>
          <p:cNvSpPr txBox="1"/>
          <p:nvPr/>
        </p:nvSpPr>
        <p:spPr>
          <a:xfrm>
            <a:off x="5341001" y="4983539"/>
            <a:ext cx="3764300" cy="523220"/>
          </a:xfrm>
          <a:prstGeom prst="rect">
            <a:avLst/>
          </a:prstGeom>
          <a:noFill/>
        </p:spPr>
        <p:txBody>
          <a:bodyPr wrap="none" rtlCol="0">
            <a:spAutoFit/>
          </a:bodyPr>
          <a:lstStyle/>
          <a:p>
            <a:r>
              <a:rPr lang="en-US" sz="2800" dirty="0"/>
              <a:t>Before executing line 3:</a:t>
            </a:r>
          </a:p>
        </p:txBody>
      </p:sp>
      <p:sp>
        <p:nvSpPr>
          <p:cNvPr id="16" name="TextBox 15">
            <a:extLst>
              <a:ext uri="{FF2B5EF4-FFF2-40B4-BE49-F238E27FC236}">
                <a16:creationId xmlns:a16="http://schemas.microsoft.com/office/drawing/2014/main" id="{B9E0274E-50E2-9819-F4BD-EFF151BB9FD3}"/>
              </a:ext>
            </a:extLst>
          </p:cNvPr>
          <p:cNvSpPr txBox="1"/>
          <p:nvPr/>
        </p:nvSpPr>
        <p:spPr>
          <a:xfrm>
            <a:off x="5341001" y="4519831"/>
            <a:ext cx="6096000" cy="523220"/>
          </a:xfrm>
          <a:prstGeom prst="rect">
            <a:avLst/>
          </a:prstGeom>
          <a:noFill/>
        </p:spPr>
        <p:txBody>
          <a:bodyPr wrap="square">
            <a:spAutoFit/>
          </a:bodyPr>
          <a:lstStyle/>
          <a:p>
            <a:r>
              <a:rPr lang="en-US" sz="2800" dirty="0"/>
              <a:t>Loop iteration #1:</a:t>
            </a:r>
          </a:p>
        </p:txBody>
      </p:sp>
    </p:spTree>
    <p:extLst>
      <p:ext uri="{BB962C8B-B14F-4D97-AF65-F5344CB8AC3E}">
        <p14:creationId xmlns:p14="http://schemas.microsoft.com/office/powerpoint/2010/main" val="11934940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987C9-D092-E10C-4BAC-52B2F93E0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9718D9-9815-E3F4-9056-B00B6399D4CC}"/>
              </a:ext>
            </a:extLst>
          </p:cNvPr>
          <p:cNvSpPr>
            <a:spLocks noGrp="1"/>
          </p:cNvSpPr>
          <p:nvPr>
            <p:ph type="title"/>
          </p:nvPr>
        </p:nvSpPr>
        <p:spPr/>
        <p:txBody>
          <a:bodyPr/>
          <a:lstStyle/>
          <a:p>
            <a:r>
              <a:rPr lang="en-US" dirty="0"/>
              <a:t>“Do-While” Loop Compilation</a:t>
            </a:r>
          </a:p>
        </p:txBody>
      </p:sp>
      <p:sp>
        <p:nvSpPr>
          <p:cNvPr id="3" name="Content Placeholder 2">
            <a:extLst>
              <a:ext uri="{FF2B5EF4-FFF2-40B4-BE49-F238E27FC236}">
                <a16:creationId xmlns:a16="http://schemas.microsoft.com/office/drawing/2014/main" id="{0CE9F594-B7B5-1D5B-BEDA-7F3346E31D62}"/>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A07ECC7-6941-CB17-C679-9C08CE3F88F1}"/>
              </a:ext>
            </a:extLst>
          </p:cNvPr>
          <p:cNvSpPr>
            <a:spLocks noGrp="1"/>
          </p:cNvSpPr>
          <p:nvPr>
            <p:ph type="sldNum" sz="quarter" idx="12"/>
          </p:nvPr>
        </p:nvSpPr>
        <p:spPr/>
        <p:txBody>
          <a:bodyPr/>
          <a:lstStyle/>
          <a:p>
            <a:fld id="{8908FB5B-1F60-994B-8E33-8E782B4CF041}" type="slidenum">
              <a:rPr lang="en-US" smtClean="0"/>
              <a:t>63</a:t>
            </a:fld>
            <a:endParaRPr lang="en-US"/>
          </a:p>
        </p:txBody>
      </p:sp>
      <p:grpSp>
        <p:nvGrpSpPr>
          <p:cNvPr id="5" name="Group 4">
            <a:extLst>
              <a:ext uri="{FF2B5EF4-FFF2-40B4-BE49-F238E27FC236}">
                <a16:creationId xmlns:a16="http://schemas.microsoft.com/office/drawing/2014/main" id="{1E188D80-E3A2-3153-2F1A-B9BFA0D4C18E}"/>
              </a:ext>
            </a:extLst>
          </p:cNvPr>
          <p:cNvGrpSpPr/>
          <p:nvPr/>
        </p:nvGrpSpPr>
        <p:grpSpPr>
          <a:xfrm>
            <a:off x="838200" y="1825625"/>
            <a:ext cx="3965476" cy="3170101"/>
            <a:chOff x="838200" y="1932079"/>
            <a:chExt cx="3965476" cy="3170101"/>
          </a:xfrm>
        </p:grpSpPr>
        <p:sp>
          <p:nvSpPr>
            <p:cNvPr id="6" name="TextBox 5">
              <a:extLst>
                <a:ext uri="{FF2B5EF4-FFF2-40B4-BE49-F238E27FC236}">
                  <a16:creationId xmlns:a16="http://schemas.microsoft.com/office/drawing/2014/main" id="{7D30928A-7D7C-A9AE-C0D6-475EFFB5A20E}"/>
                </a:ext>
              </a:extLst>
            </p:cNvPr>
            <p:cNvSpPr txBox="1"/>
            <p:nvPr/>
          </p:nvSpPr>
          <p:spPr>
            <a:xfrm>
              <a:off x="838200" y="1932081"/>
              <a:ext cx="537327" cy="3170099"/>
            </a:xfrm>
            <a:prstGeom prst="rect">
              <a:avLst/>
            </a:prstGeom>
            <a:solidFill>
              <a:schemeClr val="bg1">
                <a:lumMod val="95000"/>
              </a:schemeClr>
            </a:solidFill>
            <a:ln w="19050">
              <a:solidFill>
                <a:schemeClr val="tx1"/>
              </a:solidFill>
            </a:ln>
          </p:spPr>
          <p:txBody>
            <a:bodyPr wrap="square" rtlCol="0">
              <a:spAutoFit/>
            </a:bodyPr>
            <a:lstStyle/>
            <a:p>
              <a:pPr algn="r"/>
              <a:r>
                <a:rPr lang="en-US" sz="2000" dirty="0">
                  <a:latin typeface="Consolas" panose="020B0609020204030204" pitchFamily="49" charset="0"/>
                  <a:cs typeface="Consolas" panose="020B0609020204030204" pitchFamily="49" charset="0"/>
                </a:rPr>
                <a:t>1</a:t>
              </a:r>
            </a:p>
            <a:p>
              <a:pPr algn="r"/>
              <a:r>
                <a:rPr lang="en-US" sz="2000" dirty="0">
                  <a:latin typeface="Consolas" panose="020B0609020204030204" pitchFamily="49" charset="0"/>
                  <a:cs typeface="Consolas" panose="020B0609020204030204" pitchFamily="49" charset="0"/>
                </a:rPr>
                <a:t>2</a:t>
              </a:r>
            </a:p>
            <a:p>
              <a:pPr algn="r"/>
              <a:r>
                <a:rPr lang="en-US" sz="2000" dirty="0">
                  <a:latin typeface="Consolas" panose="020B0609020204030204" pitchFamily="49" charset="0"/>
                  <a:cs typeface="Consolas" panose="020B0609020204030204" pitchFamily="49" charset="0"/>
                </a:rPr>
                <a:t>3</a:t>
              </a:r>
            </a:p>
            <a:p>
              <a:pPr algn="r"/>
              <a:r>
                <a:rPr lang="en-US" sz="2000" dirty="0">
                  <a:latin typeface="Consolas" panose="020B0609020204030204" pitchFamily="49" charset="0"/>
                  <a:cs typeface="Consolas" panose="020B0609020204030204" pitchFamily="49" charset="0"/>
                </a:rPr>
                <a:t>4</a:t>
              </a:r>
            </a:p>
            <a:p>
              <a:pPr algn="r"/>
              <a:r>
                <a:rPr lang="en-US" sz="2000" dirty="0">
                  <a:latin typeface="Consolas" panose="020B0609020204030204" pitchFamily="49" charset="0"/>
                  <a:cs typeface="Consolas" panose="020B0609020204030204" pitchFamily="49" charset="0"/>
                </a:rPr>
                <a:t>5</a:t>
              </a:r>
            </a:p>
            <a:p>
              <a:pPr algn="r"/>
              <a:r>
                <a:rPr lang="en-US" sz="2000" dirty="0">
                  <a:latin typeface="Consolas" panose="020B0609020204030204" pitchFamily="49" charset="0"/>
                  <a:cs typeface="Consolas" panose="020B0609020204030204" pitchFamily="49" charset="0"/>
                </a:rPr>
                <a:t>6</a:t>
              </a:r>
            </a:p>
            <a:p>
              <a:pPr algn="r"/>
              <a:r>
                <a:rPr lang="en-US" sz="2000" dirty="0">
                  <a:latin typeface="Consolas" panose="020B0609020204030204" pitchFamily="49" charset="0"/>
                  <a:cs typeface="Consolas" panose="020B0609020204030204" pitchFamily="49" charset="0"/>
                </a:rPr>
                <a:t>7</a:t>
              </a:r>
            </a:p>
            <a:p>
              <a:pPr algn="r"/>
              <a:r>
                <a:rPr lang="en-US" sz="2000" dirty="0">
                  <a:latin typeface="Consolas" panose="020B0609020204030204" pitchFamily="49" charset="0"/>
                  <a:cs typeface="Consolas" panose="020B0609020204030204" pitchFamily="49" charset="0"/>
                </a:rPr>
                <a:t>8</a:t>
              </a:r>
            </a:p>
            <a:p>
              <a:pPr algn="r"/>
              <a:r>
                <a:rPr lang="en-US" sz="2000" dirty="0">
                  <a:latin typeface="Consolas" panose="020B0609020204030204" pitchFamily="49" charset="0"/>
                  <a:cs typeface="Consolas" panose="020B0609020204030204" pitchFamily="49" charset="0"/>
                </a:rPr>
                <a:t>9</a:t>
              </a:r>
            </a:p>
            <a:p>
              <a:pPr algn="r"/>
              <a:r>
                <a:rPr lang="en-US" sz="2000" dirty="0">
                  <a:latin typeface="Consolas" panose="020B0609020204030204" pitchFamily="49" charset="0"/>
                  <a:cs typeface="Consolas" panose="020B0609020204030204" pitchFamily="49" charset="0"/>
                </a:rPr>
                <a:t>10</a:t>
              </a:r>
            </a:p>
          </p:txBody>
        </p:sp>
        <p:sp>
          <p:nvSpPr>
            <p:cNvPr id="7" name="TextBox 6">
              <a:extLst>
                <a:ext uri="{FF2B5EF4-FFF2-40B4-BE49-F238E27FC236}">
                  <a16:creationId xmlns:a16="http://schemas.microsoft.com/office/drawing/2014/main" id="{ACAA89DB-39CE-C915-016E-0F7F90A857B5}"/>
                </a:ext>
              </a:extLst>
            </p:cNvPr>
            <p:cNvSpPr txBox="1"/>
            <p:nvPr/>
          </p:nvSpPr>
          <p:spPr>
            <a:xfrm>
              <a:off x="1375525" y="1932079"/>
              <a:ext cx="3428151" cy="3170099"/>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sz="2000" dirty="0">
                  <a:latin typeface="Consolas" panose="020B0609020204030204" pitchFamily="49" charset="0"/>
                  <a:cs typeface="Consolas" panose="020B0609020204030204" pitchFamily="49" charset="0"/>
                </a:rPr>
                <a:t>long </a:t>
              </a:r>
              <a:r>
                <a:rPr lang="en-US" sz="2000" dirty="0" err="1">
                  <a:latin typeface="Consolas" panose="020B0609020204030204" pitchFamily="49" charset="0"/>
                  <a:cs typeface="Consolas" panose="020B0609020204030204" pitchFamily="49" charset="0"/>
                </a:rPr>
                <a:t>pcount_goto</a:t>
              </a:r>
              <a:endParaRPr lang="en-US"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(unsigned long x) {</a:t>
              </a:r>
            </a:p>
            <a:p>
              <a:pPr marL="0" indent="0">
                <a:buNone/>
              </a:pPr>
              <a:r>
                <a:rPr lang="en-US" sz="2000" dirty="0">
                  <a:latin typeface="Consolas" panose="020B0609020204030204" pitchFamily="49" charset="0"/>
                  <a:cs typeface="Consolas" panose="020B0609020204030204" pitchFamily="49" charset="0"/>
                </a:rPr>
                <a:t>  long result = 0;</a:t>
              </a:r>
            </a:p>
            <a:p>
              <a:pPr marL="0" indent="0">
                <a:buNone/>
              </a:pPr>
              <a:r>
                <a:rPr lang="en-US" sz="2000" b="1" dirty="0">
                  <a:solidFill>
                    <a:srgbClr val="C41230"/>
                  </a:solidFill>
                  <a:latin typeface="Consolas" panose="020B0609020204030204" pitchFamily="49" charset="0"/>
                  <a:cs typeface="Consolas" panose="020B0609020204030204" pitchFamily="49" charset="0"/>
                </a:rPr>
                <a:t>loop:</a:t>
              </a:r>
            </a:p>
            <a:p>
              <a:pPr marL="0" indent="0">
                <a:buNone/>
              </a:pPr>
              <a:r>
                <a:rPr lang="en-US" sz="2000" dirty="0">
                  <a:latin typeface="Consolas" panose="020B0609020204030204" pitchFamily="49" charset="0"/>
                  <a:cs typeface="Consolas" panose="020B0609020204030204" pitchFamily="49" charset="0"/>
                </a:rPr>
                <a:t>  result += x &amp; 0x1;</a:t>
              </a:r>
            </a:p>
            <a:p>
              <a:pPr marL="0" indent="0">
                <a:buNone/>
              </a:pPr>
              <a:r>
                <a:rPr lang="en-US" sz="2000" dirty="0">
                  <a:latin typeface="Consolas" panose="020B0609020204030204" pitchFamily="49" charset="0"/>
                  <a:cs typeface="Consolas" panose="020B0609020204030204" pitchFamily="49" charset="0"/>
                </a:rPr>
                <a:t>  x &gt;&gt;= 1;</a:t>
              </a:r>
            </a:p>
            <a:p>
              <a:pPr marL="0" indent="0">
                <a:buNone/>
              </a:pPr>
              <a:r>
                <a:rPr lang="en-US" sz="2000" dirty="0">
                  <a:latin typeface="Consolas" panose="020B0609020204030204" pitchFamily="49" charset="0"/>
                  <a:cs typeface="Consolas" panose="020B0609020204030204" pitchFamily="49" charset="0"/>
                </a:rPr>
                <a:t>  if(x) </a:t>
              </a:r>
              <a:r>
                <a:rPr lang="en-US" sz="2000" dirty="0" err="1">
                  <a:latin typeface="Consolas" panose="020B0609020204030204" pitchFamily="49" charset="0"/>
                  <a:cs typeface="Consolas" panose="020B0609020204030204" pitchFamily="49" charset="0"/>
                </a:rPr>
                <a:t>goto</a:t>
              </a:r>
              <a:r>
                <a:rPr lang="en-US" sz="2000" dirty="0">
                  <a:latin typeface="Consolas" panose="020B0609020204030204" pitchFamily="49" charset="0"/>
                  <a:cs typeface="Consolas" panose="020B0609020204030204" pitchFamily="49" charset="0"/>
                </a:rPr>
                <a:t> </a:t>
              </a:r>
              <a:r>
                <a:rPr lang="en-US" sz="2000" b="1" dirty="0">
                  <a:solidFill>
                    <a:srgbClr val="C41230"/>
                  </a:solidFill>
                  <a:latin typeface="Consolas" panose="020B0609020204030204" pitchFamily="49" charset="0"/>
                  <a:cs typeface="Consolas" panose="020B0609020204030204" pitchFamily="49" charset="0"/>
                </a:rPr>
                <a:t>loop</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return result;</a:t>
              </a:r>
            </a:p>
            <a:p>
              <a:pPr marL="0" indent="0">
                <a:buNone/>
              </a:pPr>
              <a:r>
                <a:rPr lang="en-US" sz="2000" dirty="0">
                  <a:latin typeface="Consolas" panose="020B0609020204030204" pitchFamily="49" charset="0"/>
                  <a:cs typeface="Consolas" panose="020B0609020204030204" pitchFamily="49" charset="0"/>
                </a:rPr>
                <a:t>}</a:t>
              </a:r>
            </a:p>
            <a:p>
              <a:pPr marL="0" indent="0">
                <a:buNone/>
              </a:pPr>
              <a:endParaRPr lang="en-US" sz="2000" dirty="0">
                <a:latin typeface="Consolas" panose="020B0609020204030204" pitchFamily="49" charset="0"/>
                <a:cs typeface="Consolas" panose="020B0609020204030204" pitchFamily="49" charset="0"/>
              </a:endParaRPr>
            </a:p>
          </p:txBody>
        </p:sp>
      </p:grpSp>
      <p:grpSp>
        <p:nvGrpSpPr>
          <p:cNvPr id="10" name="Group 9">
            <a:extLst>
              <a:ext uri="{FF2B5EF4-FFF2-40B4-BE49-F238E27FC236}">
                <a16:creationId xmlns:a16="http://schemas.microsoft.com/office/drawing/2014/main" id="{9F8A57A2-4E0E-C485-3D08-BF97A4C5FBC4}"/>
              </a:ext>
            </a:extLst>
          </p:cNvPr>
          <p:cNvGrpSpPr/>
          <p:nvPr/>
        </p:nvGrpSpPr>
        <p:grpSpPr>
          <a:xfrm>
            <a:off x="5341001" y="1825625"/>
            <a:ext cx="6386400" cy="2308324"/>
            <a:chOff x="5775871" y="2688426"/>
            <a:chExt cx="6386400" cy="2308324"/>
          </a:xfrm>
        </p:grpSpPr>
        <p:sp>
          <p:nvSpPr>
            <p:cNvPr id="11" name="TextBox 10">
              <a:extLst>
                <a:ext uri="{FF2B5EF4-FFF2-40B4-BE49-F238E27FC236}">
                  <a16:creationId xmlns:a16="http://schemas.microsoft.com/office/drawing/2014/main" id="{3E7B8710-B6EE-934F-C4BD-6B626D9A7784}"/>
                </a:ext>
              </a:extLst>
            </p:cNvPr>
            <p:cNvSpPr txBox="1"/>
            <p:nvPr/>
          </p:nvSpPr>
          <p:spPr>
            <a:xfrm>
              <a:off x="6313198" y="2688426"/>
              <a:ext cx="5849073" cy="2308324"/>
            </a:xfrm>
            <a:prstGeom prst="rect">
              <a:avLst/>
            </a:prstGeom>
            <a:noFill/>
            <a:ln w="19050">
              <a:solidFill>
                <a:schemeClr val="tx1"/>
              </a:solidFill>
            </a:ln>
          </p:spPr>
          <p:txBody>
            <a:bodyPr wrap="square">
              <a:spAutoFit/>
            </a:bodyPr>
            <a:lstStyle/>
            <a:p>
              <a:pPr marL="0" marR="0" lvl="0" indent="0" algn="l" rtl="0">
                <a:spcBef>
                  <a:spcPts val="0"/>
                </a:spcBef>
                <a:spcAft>
                  <a:spcPts val="0"/>
                </a:spcAft>
                <a:buNone/>
              </a:pPr>
              <a:r>
                <a:rPr lang="en-US" sz="1800" dirty="0" err="1">
                  <a:solidFill>
                    <a:schemeClr val="dk1"/>
                  </a:solidFill>
                  <a:latin typeface="Consolas" panose="020B0609020204030204" pitchFamily="49" charset="0"/>
                  <a:ea typeface="Courier New"/>
                  <a:cs typeface="Consolas" panose="020B0609020204030204" pitchFamily="49" charset="0"/>
                  <a:sym typeface="Courier New"/>
                </a:rPr>
                <a:t>movl</a:t>
              </a:r>
              <a:r>
                <a:rPr lang="en-US" sz="1800" dirty="0">
                  <a:solidFill>
                    <a:schemeClr val="dk1"/>
                  </a:solidFill>
                  <a:latin typeface="Consolas" panose="020B0609020204030204" pitchFamily="49" charset="0"/>
                  <a:ea typeface="Courier New"/>
                  <a:cs typeface="Consolas" panose="020B0609020204030204" pitchFamily="49" charset="0"/>
                  <a:sym typeface="Courier New"/>
                </a:rPr>
                <a:t>    	$0,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eax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result = 0</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.L2:						# loop:</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andl</a:t>
              </a:r>
              <a:r>
                <a:rPr lang="en-US" sz="1800" dirty="0">
                  <a:solidFill>
                    <a:schemeClr val="dk1"/>
                  </a:solidFill>
                  <a:latin typeface="Consolas" panose="020B0609020204030204" pitchFamily="49" charset="0"/>
                  <a:ea typeface="Courier New"/>
                  <a:cs typeface="Consolas" panose="020B0609020204030204" pitchFamily="49" charset="0"/>
                  <a:sym typeface="Courier New"/>
                </a:rPr>
                <a:t>    $1,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edx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t = x &amp; 0x1</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addq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result += t</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shrq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x &gt;&gt;= 1</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jne</a:t>
              </a:r>
              <a:r>
                <a:rPr lang="en-US" sz="1800" dirty="0">
                  <a:solidFill>
                    <a:schemeClr val="dk1"/>
                  </a:solidFill>
                  <a:latin typeface="Consolas" panose="020B0609020204030204" pitchFamily="49" charset="0"/>
                  <a:ea typeface="Courier New"/>
                  <a:cs typeface="Consolas" panose="020B0609020204030204" pitchFamily="49" charset="0"/>
                  <a:sym typeface="Courier New"/>
                </a:rPr>
                <a:t>     .L2				#  if (x)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goto</a:t>
              </a:r>
              <a:r>
                <a:rPr lang="en-US" sz="1800" dirty="0">
                  <a:solidFill>
                    <a:schemeClr val="dk1"/>
                  </a:solidFill>
                  <a:latin typeface="Consolas" panose="020B0609020204030204" pitchFamily="49" charset="0"/>
                  <a:ea typeface="Courier New"/>
                  <a:cs typeface="Consolas" panose="020B0609020204030204" pitchFamily="49" charset="0"/>
                  <a:sym typeface="Courier New"/>
                </a:rPr>
                <a:t> loop</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rep; ret</a:t>
              </a:r>
            </a:p>
          </p:txBody>
        </p:sp>
        <p:sp>
          <p:nvSpPr>
            <p:cNvPr id="12" name="TextBox 11">
              <a:extLst>
                <a:ext uri="{FF2B5EF4-FFF2-40B4-BE49-F238E27FC236}">
                  <a16:creationId xmlns:a16="http://schemas.microsoft.com/office/drawing/2014/main" id="{5A08A988-1683-B151-EC8A-858F21E5AF9D}"/>
                </a:ext>
              </a:extLst>
            </p:cNvPr>
            <p:cNvSpPr txBox="1"/>
            <p:nvPr/>
          </p:nvSpPr>
          <p:spPr>
            <a:xfrm>
              <a:off x="5775871" y="2688426"/>
              <a:ext cx="537327" cy="2308324"/>
            </a:xfrm>
            <a:prstGeom prst="rect">
              <a:avLst/>
            </a:prstGeom>
            <a:solidFill>
              <a:schemeClr val="bg1">
                <a:lumMod val="95000"/>
              </a:schemeClr>
            </a:solidFill>
            <a:ln w="19050">
              <a:solidFill>
                <a:schemeClr val="tx1"/>
              </a:solidFill>
            </a:ln>
          </p:spPr>
          <p:txBody>
            <a:bodyPr wrap="square" lIns="182880"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p:txBody>
        </p:sp>
      </p:grpSp>
      <p:sp>
        <p:nvSpPr>
          <p:cNvPr id="14" name="TextBox 13">
            <a:extLst>
              <a:ext uri="{FF2B5EF4-FFF2-40B4-BE49-F238E27FC236}">
                <a16:creationId xmlns:a16="http://schemas.microsoft.com/office/drawing/2014/main" id="{BD55C6EE-0FD9-9AE2-0A02-490F41C6A6E4}"/>
              </a:ext>
            </a:extLst>
          </p:cNvPr>
          <p:cNvSpPr txBox="1"/>
          <p:nvPr/>
        </p:nvSpPr>
        <p:spPr>
          <a:xfrm>
            <a:off x="5341001" y="4983539"/>
            <a:ext cx="3496855" cy="523220"/>
          </a:xfrm>
          <a:prstGeom prst="rect">
            <a:avLst/>
          </a:prstGeom>
          <a:noFill/>
        </p:spPr>
        <p:txBody>
          <a:bodyPr wrap="none" rtlCol="0">
            <a:spAutoFit/>
          </a:bodyPr>
          <a:lstStyle/>
          <a:p>
            <a:r>
              <a:rPr lang="en-US" sz="2800" dirty="0"/>
              <a:t>After executing line 3:</a:t>
            </a:r>
          </a:p>
        </p:txBody>
      </p:sp>
      <p:sp>
        <p:nvSpPr>
          <p:cNvPr id="8" name="TextBox 7">
            <a:extLst>
              <a:ext uri="{FF2B5EF4-FFF2-40B4-BE49-F238E27FC236}">
                <a16:creationId xmlns:a16="http://schemas.microsoft.com/office/drawing/2014/main" id="{544D89DC-6790-9B91-B4E3-6ABFB918C1A2}"/>
              </a:ext>
            </a:extLst>
          </p:cNvPr>
          <p:cNvSpPr txBox="1"/>
          <p:nvPr/>
        </p:nvSpPr>
        <p:spPr>
          <a:xfrm>
            <a:off x="5341001" y="4519831"/>
            <a:ext cx="6096000" cy="523220"/>
          </a:xfrm>
          <a:prstGeom prst="rect">
            <a:avLst/>
          </a:prstGeom>
          <a:noFill/>
        </p:spPr>
        <p:txBody>
          <a:bodyPr wrap="square">
            <a:spAutoFit/>
          </a:bodyPr>
          <a:lstStyle/>
          <a:p>
            <a:r>
              <a:rPr lang="en-US" sz="2800" dirty="0"/>
              <a:t>Loop iteration #1:</a:t>
            </a:r>
          </a:p>
        </p:txBody>
      </p:sp>
      <p:graphicFrame>
        <p:nvGraphicFramePr>
          <p:cNvPr id="9" name="Content Placeholder 12">
            <a:extLst>
              <a:ext uri="{FF2B5EF4-FFF2-40B4-BE49-F238E27FC236}">
                <a16:creationId xmlns:a16="http://schemas.microsoft.com/office/drawing/2014/main" id="{D1314363-F472-EB2C-9BB9-9D996A4D0CFE}"/>
              </a:ext>
            </a:extLst>
          </p:cNvPr>
          <p:cNvGraphicFramePr>
            <a:graphicFrameLocks/>
          </p:cNvGraphicFramePr>
          <p:nvPr>
            <p:extLst>
              <p:ext uri="{D42A27DB-BD31-4B8C-83A1-F6EECF244321}">
                <p14:modId xmlns:p14="http://schemas.microsoft.com/office/powerpoint/2010/main" val="3514129220"/>
              </p:ext>
            </p:extLst>
          </p:nvPr>
        </p:nvGraphicFramePr>
        <p:xfrm>
          <a:off x="9095788" y="4912399"/>
          <a:ext cx="2743200" cy="1188720"/>
        </p:xfrm>
        <a:graphic>
          <a:graphicData uri="http://schemas.openxmlformats.org/drawingml/2006/table">
            <a:tbl>
              <a:tblPr firstRow="1" bandRow="1">
                <a:tableStyleId>{5940675A-B579-460E-94D1-54222C63F5DA}</a:tableStyleId>
              </a:tblPr>
              <a:tblGrid>
                <a:gridCol w="1536690">
                  <a:extLst>
                    <a:ext uri="{9D8B030D-6E8A-4147-A177-3AD203B41FA5}">
                      <a16:colId xmlns:a16="http://schemas.microsoft.com/office/drawing/2014/main" val="1594560985"/>
                    </a:ext>
                  </a:extLst>
                </a:gridCol>
                <a:gridCol w="1206510">
                  <a:extLst>
                    <a:ext uri="{9D8B030D-6E8A-4147-A177-3AD203B41FA5}">
                      <a16:colId xmlns:a16="http://schemas.microsoft.com/office/drawing/2014/main" val="865408301"/>
                    </a:ext>
                  </a:extLst>
                </a:gridCol>
              </a:tblGrid>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a:t>
                      </a:r>
                    </a:p>
                  </a:txBody>
                  <a:tcPr/>
                </a:tc>
                <a:extLst>
                  <a:ext uri="{0D108BD9-81ED-4DB2-BD59-A6C34878D82A}">
                    <a16:rowId xmlns:a16="http://schemas.microsoft.com/office/drawing/2014/main" val="2672200733"/>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rax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mn-lt"/>
                          <a:cs typeface="Consolas" panose="020B0609020204030204" pitchFamily="49" charset="0"/>
                        </a:rPr>
                        <a:t>0</a:t>
                      </a:r>
                    </a:p>
                  </a:txBody>
                  <a:tcPr/>
                </a:tc>
                <a:extLst>
                  <a:ext uri="{0D108BD9-81ED-4DB2-BD59-A6C34878D82A}">
                    <a16:rowId xmlns:a16="http://schemas.microsoft.com/office/drawing/2014/main" val="1484104206"/>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a:t>
                      </a:r>
                    </a:p>
                  </a:txBody>
                  <a:tcPr/>
                </a:tc>
                <a:extLst>
                  <a:ext uri="{0D108BD9-81ED-4DB2-BD59-A6C34878D82A}">
                    <a16:rowId xmlns:a16="http://schemas.microsoft.com/office/drawing/2014/main" val="2610721144"/>
                  </a:ext>
                </a:extLst>
              </a:tr>
            </a:tbl>
          </a:graphicData>
        </a:graphic>
      </p:graphicFrame>
    </p:spTree>
    <p:extLst>
      <p:ext uri="{BB962C8B-B14F-4D97-AF65-F5344CB8AC3E}">
        <p14:creationId xmlns:p14="http://schemas.microsoft.com/office/powerpoint/2010/main" val="18631480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EDBA1-8B66-DE45-870B-9A7CC94E1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95CA40-C9DF-D462-958E-9CA5BE370903}"/>
              </a:ext>
            </a:extLst>
          </p:cNvPr>
          <p:cNvSpPr>
            <a:spLocks noGrp="1"/>
          </p:cNvSpPr>
          <p:nvPr>
            <p:ph type="title"/>
          </p:nvPr>
        </p:nvSpPr>
        <p:spPr/>
        <p:txBody>
          <a:bodyPr/>
          <a:lstStyle/>
          <a:p>
            <a:r>
              <a:rPr lang="en-US" dirty="0"/>
              <a:t>“Do-While” Loop Compilation</a:t>
            </a:r>
          </a:p>
        </p:txBody>
      </p:sp>
      <p:sp>
        <p:nvSpPr>
          <p:cNvPr id="3" name="Content Placeholder 2">
            <a:extLst>
              <a:ext uri="{FF2B5EF4-FFF2-40B4-BE49-F238E27FC236}">
                <a16:creationId xmlns:a16="http://schemas.microsoft.com/office/drawing/2014/main" id="{5CCF1C4F-6DAE-342B-E4E8-500C3ACFF2D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041FED0-D4D1-000E-0773-A0EC8CEC7401}"/>
              </a:ext>
            </a:extLst>
          </p:cNvPr>
          <p:cNvSpPr>
            <a:spLocks noGrp="1"/>
          </p:cNvSpPr>
          <p:nvPr>
            <p:ph type="sldNum" sz="quarter" idx="12"/>
          </p:nvPr>
        </p:nvSpPr>
        <p:spPr/>
        <p:txBody>
          <a:bodyPr/>
          <a:lstStyle/>
          <a:p>
            <a:fld id="{8908FB5B-1F60-994B-8E33-8E782B4CF041}" type="slidenum">
              <a:rPr lang="en-US" smtClean="0"/>
              <a:t>64</a:t>
            </a:fld>
            <a:endParaRPr lang="en-US"/>
          </a:p>
        </p:txBody>
      </p:sp>
      <p:grpSp>
        <p:nvGrpSpPr>
          <p:cNvPr id="5" name="Group 4">
            <a:extLst>
              <a:ext uri="{FF2B5EF4-FFF2-40B4-BE49-F238E27FC236}">
                <a16:creationId xmlns:a16="http://schemas.microsoft.com/office/drawing/2014/main" id="{01D90F46-EFF5-5429-18A1-8ADD047D28D1}"/>
              </a:ext>
            </a:extLst>
          </p:cNvPr>
          <p:cNvGrpSpPr/>
          <p:nvPr/>
        </p:nvGrpSpPr>
        <p:grpSpPr>
          <a:xfrm>
            <a:off x="838200" y="1825625"/>
            <a:ext cx="3965476" cy="3170101"/>
            <a:chOff x="838200" y="1932079"/>
            <a:chExt cx="3965476" cy="3170101"/>
          </a:xfrm>
        </p:grpSpPr>
        <p:sp>
          <p:nvSpPr>
            <p:cNvPr id="6" name="TextBox 5">
              <a:extLst>
                <a:ext uri="{FF2B5EF4-FFF2-40B4-BE49-F238E27FC236}">
                  <a16:creationId xmlns:a16="http://schemas.microsoft.com/office/drawing/2014/main" id="{5F8851BE-A691-1A1D-B857-C025B4A9CBC9}"/>
                </a:ext>
              </a:extLst>
            </p:cNvPr>
            <p:cNvSpPr txBox="1"/>
            <p:nvPr/>
          </p:nvSpPr>
          <p:spPr>
            <a:xfrm>
              <a:off x="838200" y="1932081"/>
              <a:ext cx="537327" cy="3170099"/>
            </a:xfrm>
            <a:prstGeom prst="rect">
              <a:avLst/>
            </a:prstGeom>
            <a:solidFill>
              <a:schemeClr val="bg1">
                <a:lumMod val="95000"/>
              </a:schemeClr>
            </a:solidFill>
            <a:ln w="19050">
              <a:solidFill>
                <a:schemeClr val="tx1"/>
              </a:solidFill>
            </a:ln>
          </p:spPr>
          <p:txBody>
            <a:bodyPr wrap="square" rtlCol="0">
              <a:spAutoFit/>
            </a:bodyPr>
            <a:lstStyle/>
            <a:p>
              <a:pPr algn="r"/>
              <a:r>
                <a:rPr lang="en-US" sz="2000" dirty="0">
                  <a:latin typeface="Consolas" panose="020B0609020204030204" pitchFamily="49" charset="0"/>
                  <a:cs typeface="Consolas" panose="020B0609020204030204" pitchFamily="49" charset="0"/>
                </a:rPr>
                <a:t>1</a:t>
              </a:r>
            </a:p>
            <a:p>
              <a:pPr algn="r"/>
              <a:r>
                <a:rPr lang="en-US" sz="2000" dirty="0">
                  <a:latin typeface="Consolas" panose="020B0609020204030204" pitchFamily="49" charset="0"/>
                  <a:cs typeface="Consolas" panose="020B0609020204030204" pitchFamily="49" charset="0"/>
                </a:rPr>
                <a:t>2</a:t>
              </a:r>
            </a:p>
            <a:p>
              <a:pPr algn="r"/>
              <a:r>
                <a:rPr lang="en-US" sz="2000" dirty="0">
                  <a:latin typeface="Consolas" panose="020B0609020204030204" pitchFamily="49" charset="0"/>
                  <a:cs typeface="Consolas" panose="020B0609020204030204" pitchFamily="49" charset="0"/>
                </a:rPr>
                <a:t>3</a:t>
              </a:r>
            </a:p>
            <a:p>
              <a:pPr algn="r"/>
              <a:r>
                <a:rPr lang="en-US" sz="2000" dirty="0">
                  <a:latin typeface="Consolas" panose="020B0609020204030204" pitchFamily="49" charset="0"/>
                  <a:cs typeface="Consolas" panose="020B0609020204030204" pitchFamily="49" charset="0"/>
                </a:rPr>
                <a:t>4</a:t>
              </a:r>
            </a:p>
            <a:p>
              <a:pPr algn="r"/>
              <a:r>
                <a:rPr lang="en-US" sz="2000" dirty="0">
                  <a:latin typeface="Consolas" panose="020B0609020204030204" pitchFamily="49" charset="0"/>
                  <a:cs typeface="Consolas" panose="020B0609020204030204" pitchFamily="49" charset="0"/>
                </a:rPr>
                <a:t>5</a:t>
              </a:r>
            </a:p>
            <a:p>
              <a:pPr algn="r"/>
              <a:r>
                <a:rPr lang="en-US" sz="2000" dirty="0">
                  <a:latin typeface="Consolas" panose="020B0609020204030204" pitchFamily="49" charset="0"/>
                  <a:cs typeface="Consolas" panose="020B0609020204030204" pitchFamily="49" charset="0"/>
                </a:rPr>
                <a:t>6</a:t>
              </a:r>
            </a:p>
            <a:p>
              <a:pPr algn="r"/>
              <a:r>
                <a:rPr lang="en-US" sz="2000" dirty="0">
                  <a:latin typeface="Consolas" panose="020B0609020204030204" pitchFamily="49" charset="0"/>
                  <a:cs typeface="Consolas" panose="020B0609020204030204" pitchFamily="49" charset="0"/>
                </a:rPr>
                <a:t>7</a:t>
              </a:r>
            </a:p>
            <a:p>
              <a:pPr algn="r"/>
              <a:r>
                <a:rPr lang="en-US" sz="2000" dirty="0">
                  <a:latin typeface="Consolas" panose="020B0609020204030204" pitchFamily="49" charset="0"/>
                  <a:cs typeface="Consolas" panose="020B0609020204030204" pitchFamily="49" charset="0"/>
                </a:rPr>
                <a:t>8</a:t>
              </a:r>
            </a:p>
            <a:p>
              <a:pPr algn="r"/>
              <a:r>
                <a:rPr lang="en-US" sz="2000" dirty="0">
                  <a:latin typeface="Consolas" panose="020B0609020204030204" pitchFamily="49" charset="0"/>
                  <a:cs typeface="Consolas" panose="020B0609020204030204" pitchFamily="49" charset="0"/>
                </a:rPr>
                <a:t>9</a:t>
              </a:r>
            </a:p>
            <a:p>
              <a:pPr algn="r"/>
              <a:r>
                <a:rPr lang="en-US" sz="2000" dirty="0">
                  <a:latin typeface="Consolas" panose="020B0609020204030204" pitchFamily="49" charset="0"/>
                  <a:cs typeface="Consolas" panose="020B0609020204030204" pitchFamily="49" charset="0"/>
                </a:rPr>
                <a:t>10</a:t>
              </a:r>
            </a:p>
          </p:txBody>
        </p:sp>
        <p:sp>
          <p:nvSpPr>
            <p:cNvPr id="7" name="TextBox 6">
              <a:extLst>
                <a:ext uri="{FF2B5EF4-FFF2-40B4-BE49-F238E27FC236}">
                  <a16:creationId xmlns:a16="http://schemas.microsoft.com/office/drawing/2014/main" id="{A5134A4B-76C3-BB32-2044-5E9831E0819F}"/>
                </a:ext>
              </a:extLst>
            </p:cNvPr>
            <p:cNvSpPr txBox="1"/>
            <p:nvPr/>
          </p:nvSpPr>
          <p:spPr>
            <a:xfrm>
              <a:off x="1375525" y="1932079"/>
              <a:ext cx="3428151" cy="3170099"/>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sz="2000" dirty="0">
                  <a:latin typeface="Consolas" panose="020B0609020204030204" pitchFamily="49" charset="0"/>
                  <a:cs typeface="Consolas" panose="020B0609020204030204" pitchFamily="49" charset="0"/>
                </a:rPr>
                <a:t>long </a:t>
              </a:r>
              <a:r>
                <a:rPr lang="en-US" sz="2000" dirty="0" err="1">
                  <a:latin typeface="Consolas" panose="020B0609020204030204" pitchFamily="49" charset="0"/>
                  <a:cs typeface="Consolas" panose="020B0609020204030204" pitchFamily="49" charset="0"/>
                </a:rPr>
                <a:t>pcount_goto</a:t>
              </a:r>
              <a:endParaRPr lang="en-US"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(unsigned long x) {</a:t>
              </a:r>
            </a:p>
            <a:p>
              <a:pPr marL="0" indent="0">
                <a:buNone/>
              </a:pPr>
              <a:r>
                <a:rPr lang="en-US" sz="2000" dirty="0">
                  <a:latin typeface="Consolas" panose="020B0609020204030204" pitchFamily="49" charset="0"/>
                  <a:cs typeface="Consolas" panose="020B0609020204030204" pitchFamily="49" charset="0"/>
                </a:rPr>
                <a:t>  long result = 0;</a:t>
              </a:r>
            </a:p>
            <a:p>
              <a:pPr marL="0" indent="0">
                <a:buNone/>
              </a:pPr>
              <a:r>
                <a:rPr lang="en-US" sz="2000" b="1" dirty="0">
                  <a:solidFill>
                    <a:srgbClr val="C41230"/>
                  </a:solidFill>
                  <a:latin typeface="Consolas" panose="020B0609020204030204" pitchFamily="49" charset="0"/>
                  <a:cs typeface="Consolas" panose="020B0609020204030204" pitchFamily="49" charset="0"/>
                </a:rPr>
                <a:t>loop:</a:t>
              </a:r>
            </a:p>
            <a:p>
              <a:pPr marL="0" indent="0">
                <a:buNone/>
              </a:pPr>
              <a:r>
                <a:rPr lang="en-US" sz="2000" dirty="0">
                  <a:latin typeface="Consolas" panose="020B0609020204030204" pitchFamily="49" charset="0"/>
                  <a:cs typeface="Consolas" panose="020B0609020204030204" pitchFamily="49" charset="0"/>
                </a:rPr>
                <a:t>  result += x &amp; 0x1;</a:t>
              </a:r>
            </a:p>
            <a:p>
              <a:pPr marL="0" indent="0">
                <a:buNone/>
              </a:pPr>
              <a:r>
                <a:rPr lang="en-US" sz="2000" dirty="0">
                  <a:latin typeface="Consolas" panose="020B0609020204030204" pitchFamily="49" charset="0"/>
                  <a:cs typeface="Consolas" panose="020B0609020204030204" pitchFamily="49" charset="0"/>
                </a:rPr>
                <a:t>  x &gt;&gt;= 1;</a:t>
              </a:r>
            </a:p>
            <a:p>
              <a:pPr marL="0" indent="0">
                <a:buNone/>
              </a:pPr>
              <a:r>
                <a:rPr lang="en-US" sz="2000" dirty="0">
                  <a:latin typeface="Consolas" panose="020B0609020204030204" pitchFamily="49" charset="0"/>
                  <a:cs typeface="Consolas" panose="020B0609020204030204" pitchFamily="49" charset="0"/>
                </a:rPr>
                <a:t>  if(x) </a:t>
              </a:r>
              <a:r>
                <a:rPr lang="en-US" sz="2000" dirty="0" err="1">
                  <a:latin typeface="Consolas" panose="020B0609020204030204" pitchFamily="49" charset="0"/>
                  <a:cs typeface="Consolas" panose="020B0609020204030204" pitchFamily="49" charset="0"/>
                </a:rPr>
                <a:t>goto</a:t>
              </a:r>
              <a:r>
                <a:rPr lang="en-US" sz="2000" dirty="0">
                  <a:latin typeface="Consolas" panose="020B0609020204030204" pitchFamily="49" charset="0"/>
                  <a:cs typeface="Consolas" panose="020B0609020204030204" pitchFamily="49" charset="0"/>
                </a:rPr>
                <a:t> </a:t>
              </a:r>
              <a:r>
                <a:rPr lang="en-US" sz="2000" b="1" dirty="0">
                  <a:solidFill>
                    <a:srgbClr val="C41230"/>
                  </a:solidFill>
                  <a:latin typeface="Consolas" panose="020B0609020204030204" pitchFamily="49" charset="0"/>
                  <a:cs typeface="Consolas" panose="020B0609020204030204" pitchFamily="49" charset="0"/>
                </a:rPr>
                <a:t>loop</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return result;</a:t>
              </a:r>
            </a:p>
            <a:p>
              <a:pPr marL="0" indent="0">
                <a:buNone/>
              </a:pPr>
              <a:r>
                <a:rPr lang="en-US" sz="2000" dirty="0">
                  <a:latin typeface="Consolas" panose="020B0609020204030204" pitchFamily="49" charset="0"/>
                  <a:cs typeface="Consolas" panose="020B0609020204030204" pitchFamily="49" charset="0"/>
                </a:rPr>
                <a:t>}</a:t>
              </a:r>
            </a:p>
            <a:p>
              <a:pPr marL="0" indent="0">
                <a:buNone/>
              </a:pPr>
              <a:endParaRPr lang="en-US" sz="2000" dirty="0">
                <a:latin typeface="Consolas" panose="020B0609020204030204" pitchFamily="49" charset="0"/>
                <a:cs typeface="Consolas" panose="020B0609020204030204" pitchFamily="49" charset="0"/>
              </a:endParaRPr>
            </a:p>
          </p:txBody>
        </p:sp>
      </p:grpSp>
      <p:grpSp>
        <p:nvGrpSpPr>
          <p:cNvPr id="10" name="Group 9">
            <a:extLst>
              <a:ext uri="{FF2B5EF4-FFF2-40B4-BE49-F238E27FC236}">
                <a16:creationId xmlns:a16="http://schemas.microsoft.com/office/drawing/2014/main" id="{66229CD3-3245-ABEB-87C6-4AAA38DC2EA2}"/>
              </a:ext>
            </a:extLst>
          </p:cNvPr>
          <p:cNvGrpSpPr/>
          <p:nvPr/>
        </p:nvGrpSpPr>
        <p:grpSpPr>
          <a:xfrm>
            <a:off x="5341001" y="1825625"/>
            <a:ext cx="6386400" cy="2308324"/>
            <a:chOff x="5775871" y="2688426"/>
            <a:chExt cx="6386400" cy="2308324"/>
          </a:xfrm>
        </p:grpSpPr>
        <p:sp>
          <p:nvSpPr>
            <p:cNvPr id="11" name="TextBox 10">
              <a:extLst>
                <a:ext uri="{FF2B5EF4-FFF2-40B4-BE49-F238E27FC236}">
                  <a16:creationId xmlns:a16="http://schemas.microsoft.com/office/drawing/2014/main" id="{000F139C-99CC-1582-6766-39CF1CA6189A}"/>
                </a:ext>
              </a:extLst>
            </p:cNvPr>
            <p:cNvSpPr txBox="1"/>
            <p:nvPr/>
          </p:nvSpPr>
          <p:spPr>
            <a:xfrm>
              <a:off x="6313198" y="2688426"/>
              <a:ext cx="5849073" cy="2308324"/>
            </a:xfrm>
            <a:prstGeom prst="rect">
              <a:avLst/>
            </a:prstGeom>
            <a:noFill/>
            <a:ln w="19050">
              <a:solidFill>
                <a:schemeClr val="tx1"/>
              </a:solidFill>
            </a:ln>
          </p:spPr>
          <p:txBody>
            <a:bodyPr wrap="square">
              <a:spAutoFit/>
            </a:bodyPr>
            <a:lstStyle/>
            <a:p>
              <a:pPr marL="0" marR="0" lvl="0" indent="0" algn="l" rtl="0">
                <a:spcBef>
                  <a:spcPts val="0"/>
                </a:spcBef>
                <a:spcAft>
                  <a:spcPts val="0"/>
                </a:spcAft>
                <a:buNone/>
              </a:pPr>
              <a:r>
                <a:rPr lang="en-US" sz="1800" dirty="0" err="1">
                  <a:solidFill>
                    <a:schemeClr val="dk1"/>
                  </a:solidFill>
                  <a:latin typeface="Consolas" panose="020B0609020204030204" pitchFamily="49" charset="0"/>
                  <a:ea typeface="Courier New"/>
                  <a:cs typeface="Consolas" panose="020B0609020204030204" pitchFamily="49" charset="0"/>
                  <a:sym typeface="Courier New"/>
                </a:rPr>
                <a:t>movl</a:t>
              </a:r>
              <a:r>
                <a:rPr lang="en-US" sz="1800" dirty="0">
                  <a:solidFill>
                    <a:schemeClr val="dk1"/>
                  </a:solidFill>
                  <a:latin typeface="Consolas" panose="020B0609020204030204" pitchFamily="49" charset="0"/>
                  <a:ea typeface="Courier New"/>
                  <a:cs typeface="Consolas" panose="020B0609020204030204" pitchFamily="49" charset="0"/>
                  <a:sym typeface="Courier New"/>
                </a:rPr>
                <a:t>    	$0,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eax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result = 0</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.L2:						# loop:</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andl</a:t>
              </a:r>
              <a:r>
                <a:rPr lang="en-US" sz="1800" dirty="0">
                  <a:solidFill>
                    <a:schemeClr val="dk1"/>
                  </a:solidFill>
                  <a:latin typeface="Consolas" panose="020B0609020204030204" pitchFamily="49" charset="0"/>
                  <a:ea typeface="Courier New"/>
                  <a:cs typeface="Consolas" panose="020B0609020204030204" pitchFamily="49" charset="0"/>
                  <a:sym typeface="Courier New"/>
                </a:rPr>
                <a:t>    $1,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edx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t = x &amp; 0x1</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addq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result += t</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shrq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x &gt;&gt;= 1</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jne</a:t>
              </a:r>
              <a:r>
                <a:rPr lang="en-US" sz="1800" dirty="0">
                  <a:solidFill>
                    <a:schemeClr val="dk1"/>
                  </a:solidFill>
                  <a:latin typeface="Consolas" panose="020B0609020204030204" pitchFamily="49" charset="0"/>
                  <a:ea typeface="Courier New"/>
                  <a:cs typeface="Consolas" panose="020B0609020204030204" pitchFamily="49" charset="0"/>
                  <a:sym typeface="Courier New"/>
                </a:rPr>
                <a:t>     .L2				#  if (x)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goto</a:t>
              </a:r>
              <a:r>
                <a:rPr lang="en-US" sz="1800" dirty="0">
                  <a:solidFill>
                    <a:schemeClr val="dk1"/>
                  </a:solidFill>
                  <a:latin typeface="Consolas" panose="020B0609020204030204" pitchFamily="49" charset="0"/>
                  <a:ea typeface="Courier New"/>
                  <a:cs typeface="Consolas" panose="020B0609020204030204" pitchFamily="49" charset="0"/>
                  <a:sym typeface="Courier New"/>
                </a:rPr>
                <a:t> loop</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rep; ret</a:t>
              </a:r>
            </a:p>
          </p:txBody>
        </p:sp>
        <p:sp>
          <p:nvSpPr>
            <p:cNvPr id="12" name="TextBox 11">
              <a:extLst>
                <a:ext uri="{FF2B5EF4-FFF2-40B4-BE49-F238E27FC236}">
                  <a16:creationId xmlns:a16="http://schemas.microsoft.com/office/drawing/2014/main" id="{36301576-23EF-986C-60BB-2B30B631466F}"/>
                </a:ext>
              </a:extLst>
            </p:cNvPr>
            <p:cNvSpPr txBox="1"/>
            <p:nvPr/>
          </p:nvSpPr>
          <p:spPr>
            <a:xfrm>
              <a:off x="5775871" y="2688426"/>
              <a:ext cx="537327" cy="2308324"/>
            </a:xfrm>
            <a:prstGeom prst="rect">
              <a:avLst/>
            </a:prstGeom>
            <a:solidFill>
              <a:schemeClr val="bg1">
                <a:lumMod val="95000"/>
              </a:schemeClr>
            </a:solidFill>
            <a:ln w="19050">
              <a:solidFill>
                <a:schemeClr val="tx1"/>
              </a:solidFill>
            </a:ln>
          </p:spPr>
          <p:txBody>
            <a:bodyPr wrap="square" lIns="182880"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p:txBody>
        </p:sp>
      </p:grpSp>
      <p:graphicFrame>
        <p:nvGraphicFramePr>
          <p:cNvPr id="13" name="Content Placeholder 12">
            <a:extLst>
              <a:ext uri="{FF2B5EF4-FFF2-40B4-BE49-F238E27FC236}">
                <a16:creationId xmlns:a16="http://schemas.microsoft.com/office/drawing/2014/main" id="{F3B752D4-F460-D589-29B2-7E48AF29064E}"/>
              </a:ext>
            </a:extLst>
          </p:cNvPr>
          <p:cNvGraphicFramePr>
            <a:graphicFrameLocks/>
          </p:cNvGraphicFramePr>
          <p:nvPr>
            <p:extLst>
              <p:ext uri="{D42A27DB-BD31-4B8C-83A1-F6EECF244321}">
                <p14:modId xmlns:p14="http://schemas.microsoft.com/office/powerpoint/2010/main" val="2197815128"/>
              </p:ext>
            </p:extLst>
          </p:nvPr>
        </p:nvGraphicFramePr>
        <p:xfrm>
          <a:off x="9095788" y="4912399"/>
          <a:ext cx="2743200" cy="1188720"/>
        </p:xfrm>
        <a:graphic>
          <a:graphicData uri="http://schemas.openxmlformats.org/drawingml/2006/table">
            <a:tbl>
              <a:tblPr firstRow="1" bandRow="1">
                <a:tableStyleId>{5940675A-B579-460E-94D1-54222C63F5DA}</a:tableStyleId>
              </a:tblPr>
              <a:tblGrid>
                <a:gridCol w="1536690">
                  <a:extLst>
                    <a:ext uri="{9D8B030D-6E8A-4147-A177-3AD203B41FA5}">
                      <a16:colId xmlns:a16="http://schemas.microsoft.com/office/drawing/2014/main" val="1594560985"/>
                    </a:ext>
                  </a:extLst>
                </a:gridCol>
                <a:gridCol w="1206510">
                  <a:extLst>
                    <a:ext uri="{9D8B030D-6E8A-4147-A177-3AD203B41FA5}">
                      <a16:colId xmlns:a16="http://schemas.microsoft.com/office/drawing/2014/main" val="865408301"/>
                    </a:ext>
                  </a:extLst>
                </a:gridCol>
              </a:tblGrid>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a:t>
                      </a:r>
                    </a:p>
                  </a:txBody>
                  <a:tcPr/>
                </a:tc>
                <a:extLst>
                  <a:ext uri="{0D108BD9-81ED-4DB2-BD59-A6C34878D82A}">
                    <a16:rowId xmlns:a16="http://schemas.microsoft.com/office/drawing/2014/main" val="2672200733"/>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rax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mn-lt"/>
                          <a:cs typeface="Consolas" panose="020B0609020204030204" pitchFamily="49" charset="0"/>
                        </a:rPr>
                        <a:t>0</a:t>
                      </a:r>
                    </a:p>
                  </a:txBody>
                  <a:tcPr/>
                </a:tc>
                <a:extLst>
                  <a:ext uri="{0D108BD9-81ED-4DB2-BD59-A6C34878D82A}">
                    <a16:rowId xmlns:a16="http://schemas.microsoft.com/office/drawing/2014/main" val="1484104206"/>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 &amp; 0x1</a:t>
                      </a:r>
                    </a:p>
                  </a:txBody>
                  <a:tcPr/>
                </a:tc>
                <a:extLst>
                  <a:ext uri="{0D108BD9-81ED-4DB2-BD59-A6C34878D82A}">
                    <a16:rowId xmlns:a16="http://schemas.microsoft.com/office/drawing/2014/main" val="2610721144"/>
                  </a:ext>
                </a:extLst>
              </a:tr>
            </a:tbl>
          </a:graphicData>
        </a:graphic>
      </p:graphicFrame>
      <p:sp>
        <p:nvSpPr>
          <p:cNvPr id="14" name="TextBox 13">
            <a:extLst>
              <a:ext uri="{FF2B5EF4-FFF2-40B4-BE49-F238E27FC236}">
                <a16:creationId xmlns:a16="http://schemas.microsoft.com/office/drawing/2014/main" id="{99915A9A-09D4-A3D4-E98F-08D86B5721B4}"/>
              </a:ext>
            </a:extLst>
          </p:cNvPr>
          <p:cNvSpPr txBox="1"/>
          <p:nvPr/>
        </p:nvSpPr>
        <p:spPr>
          <a:xfrm>
            <a:off x="5341001" y="4983539"/>
            <a:ext cx="3496855" cy="523220"/>
          </a:xfrm>
          <a:prstGeom prst="rect">
            <a:avLst/>
          </a:prstGeom>
          <a:noFill/>
        </p:spPr>
        <p:txBody>
          <a:bodyPr wrap="none" rtlCol="0">
            <a:spAutoFit/>
          </a:bodyPr>
          <a:lstStyle/>
          <a:p>
            <a:r>
              <a:rPr lang="en-US" sz="2800" dirty="0"/>
              <a:t>After executing line 4:</a:t>
            </a:r>
          </a:p>
        </p:txBody>
      </p:sp>
      <p:sp>
        <p:nvSpPr>
          <p:cNvPr id="8" name="TextBox 7">
            <a:extLst>
              <a:ext uri="{FF2B5EF4-FFF2-40B4-BE49-F238E27FC236}">
                <a16:creationId xmlns:a16="http://schemas.microsoft.com/office/drawing/2014/main" id="{1B13FF9F-AC5C-8306-464E-BD23712B8EC1}"/>
              </a:ext>
            </a:extLst>
          </p:cNvPr>
          <p:cNvSpPr txBox="1"/>
          <p:nvPr/>
        </p:nvSpPr>
        <p:spPr>
          <a:xfrm>
            <a:off x="5341001" y="4519831"/>
            <a:ext cx="6096000" cy="523220"/>
          </a:xfrm>
          <a:prstGeom prst="rect">
            <a:avLst/>
          </a:prstGeom>
          <a:noFill/>
        </p:spPr>
        <p:txBody>
          <a:bodyPr wrap="square">
            <a:spAutoFit/>
          </a:bodyPr>
          <a:lstStyle/>
          <a:p>
            <a:r>
              <a:rPr lang="en-US" sz="2800" dirty="0"/>
              <a:t>Loop iteration #1:</a:t>
            </a:r>
          </a:p>
        </p:txBody>
      </p:sp>
    </p:spTree>
    <p:extLst>
      <p:ext uri="{BB962C8B-B14F-4D97-AF65-F5344CB8AC3E}">
        <p14:creationId xmlns:p14="http://schemas.microsoft.com/office/powerpoint/2010/main" val="2436119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EB8EA-4655-4AE3-37B6-B6CAFAE1E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72FA1-5470-D477-97CD-7110B38D076B}"/>
              </a:ext>
            </a:extLst>
          </p:cNvPr>
          <p:cNvSpPr>
            <a:spLocks noGrp="1"/>
          </p:cNvSpPr>
          <p:nvPr>
            <p:ph type="title"/>
          </p:nvPr>
        </p:nvSpPr>
        <p:spPr/>
        <p:txBody>
          <a:bodyPr/>
          <a:lstStyle/>
          <a:p>
            <a:r>
              <a:rPr lang="en-US" dirty="0"/>
              <a:t>“Do-While” Loop Compilation</a:t>
            </a:r>
          </a:p>
        </p:txBody>
      </p:sp>
      <p:sp>
        <p:nvSpPr>
          <p:cNvPr id="3" name="Content Placeholder 2">
            <a:extLst>
              <a:ext uri="{FF2B5EF4-FFF2-40B4-BE49-F238E27FC236}">
                <a16:creationId xmlns:a16="http://schemas.microsoft.com/office/drawing/2014/main" id="{684EDED1-C48C-BB72-563D-F058A1006ADA}"/>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0CBC799-BE3C-C973-80C1-EC148FCD1656}"/>
              </a:ext>
            </a:extLst>
          </p:cNvPr>
          <p:cNvSpPr>
            <a:spLocks noGrp="1"/>
          </p:cNvSpPr>
          <p:nvPr>
            <p:ph type="sldNum" sz="quarter" idx="12"/>
          </p:nvPr>
        </p:nvSpPr>
        <p:spPr/>
        <p:txBody>
          <a:bodyPr/>
          <a:lstStyle/>
          <a:p>
            <a:fld id="{8908FB5B-1F60-994B-8E33-8E782B4CF041}" type="slidenum">
              <a:rPr lang="en-US" smtClean="0"/>
              <a:t>65</a:t>
            </a:fld>
            <a:endParaRPr lang="en-US"/>
          </a:p>
        </p:txBody>
      </p:sp>
      <p:grpSp>
        <p:nvGrpSpPr>
          <p:cNvPr id="5" name="Group 4">
            <a:extLst>
              <a:ext uri="{FF2B5EF4-FFF2-40B4-BE49-F238E27FC236}">
                <a16:creationId xmlns:a16="http://schemas.microsoft.com/office/drawing/2014/main" id="{A3505553-CE76-355E-3821-1F88FADAF326}"/>
              </a:ext>
            </a:extLst>
          </p:cNvPr>
          <p:cNvGrpSpPr/>
          <p:nvPr/>
        </p:nvGrpSpPr>
        <p:grpSpPr>
          <a:xfrm>
            <a:off x="838200" y="1825625"/>
            <a:ext cx="3965476" cy="3170101"/>
            <a:chOff x="838200" y="1932079"/>
            <a:chExt cx="3965476" cy="3170101"/>
          </a:xfrm>
        </p:grpSpPr>
        <p:sp>
          <p:nvSpPr>
            <p:cNvPr id="6" name="TextBox 5">
              <a:extLst>
                <a:ext uri="{FF2B5EF4-FFF2-40B4-BE49-F238E27FC236}">
                  <a16:creationId xmlns:a16="http://schemas.microsoft.com/office/drawing/2014/main" id="{6DB85CAF-5F1C-71AF-B7A1-81F0F25FEC67}"/>
                </a:ext>
              </a:extLst>
            </p:cNvPr>
            <p:cNvSpPr txBox="1"/>
            <p:nvPr/>
          </p:nvSpPr>
          <p:spPr>
            <a:xfrm>
              <a:off x="838200" y="1932081"/>
              <a:ext cx="537327" cy="3170099"/>
            </a:xfrm>
            <a:prstGeom prst="rect">
              <a:avLst/>
            </a:prstGeom>
            <a:solidFill>
              <a:schemeClr val="bg1">
                <a:lumMod val="95000"/>
              </a:schemeClr>
            </a:solidFill>
            <a:ln w="19050">
              <a:solidFill>
                <a:schemeClr val="tx1"/>
              </a:solidFill>
            </a:ln>
          </p:spPr>
          <p:txBody>
            <a:bodyPr wrap="square" rtlCol="0">
              <a:spAutoFit/>
            </a:bodyPr>
            <a:lstStyle/>
            <a:p>
              <a:pPr algn="r"/>
              <a:r>
                <a:rPr lang="en-US" sz="2000" dirty="0">
                  <a:latin typeface="Consolas" panose="020B0609020204030204" pitchFamily="49" charset="0"/>
                  <a:cs typeface="Consolas" panose="020B0609020204030204" pitchFamily="49" charset="0"/>
                </a:rPr>
                <a:t>1</a:t>
              </a:r>
            </a:p>
            <a:p>
              <a:pPr algn="r"/>
              <a:r>
                <a:rPr lang="en-US" sz="2000" dirty="0">
                  <a:latin typeface="Consolas" panose="020B0609020204030204" pitchFamily="49" charset="0"/>
                  <a:cs typeface="Consolas" panose="020B0609020204030204" pitchFamily="49" charset="0"/>
                </a:rPr>
                <a:t>2</a:t>
              </a:r>
            </a:p>
            <a:p>
              <a:pPr algn="r"/>
              <a:r>
                <a:rPr lang="en-US" sz="2000" dirty="0">
                  <a:latin typeface="Consolas" panose="020B0609020204030204" pitchFamily="49" charset="0"/>
                  <a:cs typeface="Consolas" panose="020B0609020204030204" pitchFamily="49" charset="0"/>
                </a:rPr>
                <a:t>3</a:t>
              </a:r>
            </a:p>
            <a:p>
              <a:pPr algn="r"/>
              <a:r>
                <a:rPr lang="en-US" sz="2000" dirty="0">
                  <a:latin typeface="Consolas" panose="020B0609020204030204" pitchFamily="49" charset="0"/>
                  <a:cs typeface="Consolas" panose="020B0609020204030204" pitchFamily="49" charset="0"/>
                </a:rPr>
                <a:t>4</a:t>
              </a:r>
            </a:p>
            <a:p>
              <a:pPr algn="r"/>
              <a:r>
                <a:rPr lang="en-US" sz="2000" dirty="0">
                  <a:latin typeface="Consolas" panose="020B0609020204030204" pitchFamily="49" charset="0"/>
                  <a:cs typeface="Consolas" panose="020B0609020204030204" pitchFamily="49" charset="0"/>
                </a:rPr>
                <a:t>5</a:t>
              </a:r>
            </a:p>
            <a:p>
              <a:pPr algn="r"/>
              <a:r>
                <a:rPr lang="en-US" sz="2000" dirty="0">
                  <a:latin typeface="Consolas" panose="020B0609020204030204" pitchFamily="49" charset="0"/>
                  <a:cs typeface="Consolas" panose="020B0609020204030204" pitchFamily="49" charset="0"/>
                </a:rPr>
                <a:t>6</a:t>
              </a:r>
            </a:p>
            <a:p>
              <a:pPr algn="r"/>
              <a:r>
                <a:rPr lang="en-US" sz="2000" dirty="0">
                  <a:latin typeface="Consolas" panose="020B0609020204030204" pitchFamily="49" charset="0"/>
                  <a:cs typeface="Consolas" panose="020B0609020204030204" pitchFamily="49" charset="0"/>
                </a:rPr>
                <a:t>7</a:t>
              </a:r>
            </a:p>
            <a:p>
              <a:pPr algn="r"/>
              <a:r>
                <a:rPr lang="en-US" sz="2000" dirty="0">
                  <a:latin typeface="Consolas" panose="020B0609020204030204" pitchFamily="49" charset="0"/>
                  <a:cs typeface="Consolas" panose="020B0609020204030204" pitchFamily="49" charset="0"/>
                </a:rPr>
                <a:t>8</a:t>
              </a:r>
            </a:p>
            <a:p>
              <a:pPr algn="r"/>
              <a:r>
                <a:rPr lang="en-US" sz="2000" dirty="0">
                  <a:latin typeface="Consolas" panose="020B0609020204030204" pitchFamily="49" charset="0"/>
                  <a:cs typeface="Consolas" panose="020B0609020204030204" pitchFamily="49" charset="0"/>
                </a:rPr>
                <a:t>9</a:t>
              </a:r>
            </a:p>
            <a:p>
              <a:pPr algn="r"/>
              <a:r>
                <a:rPr lang="en-US" sz="2000" dirty="0">
                  <a:latin typeface="Consolas" panose="020B0609020204030204" pitchFamily="49" charset="0"/>
                  <a:cs typeface="Consolas" panose="020B0609020204030204" pitchFamily="49" charset="0"/>
                </a:rPr>
                <a:t>10</a:t>
              </a:r>
            </a:p>
          </p:txBody>
        </p:sp>
        <p:sp>
          <p:nvSpPr>
            <p:cNvPr id="7" name="TextBox 6">
              <a:extLst>
                <a:ext uri="{FF2B5EF4-FFF2-40B4-BE49-F238E27FC236}">
                  <a16:creationId xmlns:a16="http://schemas.microsoft.com/office/drawing/2014/main" id="{50FF9A96-4A9E-F28D-F239-E5E40403B397}"/>
                </a:ext>
              </a:extLst>
            </p:cNvPr>
            <p:cNvSpPr txBox="1"/>
            <p:nvPr/>
          </p:nvSpPr>
          <p:spPr>
            <a:xfrm>
              <a:off x="1375525" y="1932079"/>
              <a:ext cx="3428151" cy="3170099"/>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sz="2000" dirty="0">
                  <a:latin typeface="Consolas" panose="020B0609020204030204" pitchFamily="49" charset="0"/>
                  <a:cs typeface="Consolas" panose="020B0609020204030204" pitchFamily="49" charset="0"/>
                </a:rPr>
                <a:t>long </a:t>
              </a:r>
              <a:r>
                <a:rPr lang="en-US" sz="2000" dirty="0" err="1">
                  <a:latin typeface="Consolas" panose="020B0609020204030204" pitchFamily="49" charset="0"/>
                  <a:cs typeface="Consolas" panose="020B0609020204030204" pitchFamily="49" charset="0"/>
                </a:rPr>
                <a:t>pcount_goto</a:t>
              </a:r>
              <a:endParaRPr lang="en-US"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(unsigned long x) {</a:t>
              </a:r>
            </a:p>
            <a:p>
              <a:pPr marL="0" indent="0">
                <a:buNone/>
              </a:pPr>
              <a:r>
                <a:rPr lang="en-US" sz="2000" dirty="0">
                  <a:latin typeface="Consolas" panose="020B0609020204030204" pitchFamily="49" charset="0"/>
                  <a:cs typeface="Consolas" panose="020B0609020204030204" pitchFamily="49" charset="0"/>
                </a:rPr>
                <a:t>  long result = 0;</a:t>
              </a:r>
            </a:p>
            <a:p>
              <a:pPr marL="0" indent="0">
                <a:buNone/>
              </a:pPr>
              <a:r>
                <a:rPr lang="en-US" sz="2000" b="1" dirty="0">
                  <a:solidFill>
                    <a:srgbClr val="C41230"/>
                  </a:solidFill>
                  <a:latin typeface="Consolas" panose="020B0609020204030204" pitchFamily="49" charset="0"/>
                  <a:cs typeface="Consolas" panose="020B0609020204030204" pitchFamily="49" charset="0"/>
                </a:rPr>
                <a:t>loop:</a:t>
              </a:r>
            </a:p>
            <a:p>
              <a:pPr marL="0" indent="0">
                <a:buNone/>
              </a:pPr>
              <a:r>
                <a:rPr lang="en-US" sz="2000" dirty="0">
                  <a:latin typeface="Consolas" panose="020B0609020204030204" pitchFamily="49" charset="0"/>
                  <a:cs typeface="Consolas" panose="020B0609020204030204" pitchFamily="49" charset="0"/>
                </a:rPr>
                <a:t>  result += x &amp; 0x1;</a:t>
              </a:r>
            </a:p>
            <a:p>
              <a:pPr marL="0" indent="0">
                <a:buNone/>
              </a:pPr>
              <a:r>
                <a:rPr lang="en-US" sz="2000" dirty="0">
                  <a:latin typeface="Consolas" panose="020B0609020204030204" pitchFamily="49" charset="0"/>
                  <a:cs typeface="Consolas" panose="020B0609020204030204" pitchFamily="49" charset="0"/>
                </a:rPr>
                <a:t>  x &gt;&gt;= 1;</a:t>
              </a:r>
            </a:p>
            <a:p>
              <a:pPr marL="0" indent="0">
                <a:buNone/>
              </a:pPr>
              <a:r>
                <a:rPr lang="en-US" sz="2000" dirty="0">
                  <a:latin typeface="Consolas" panose="020B0609020204030204" pitchFamily="49" charset="0"/>
                  <a:cs typeface="Consolas" panose="020B0609020204030204" pitchFamily="49" charset="0"/>
                </a:rPr>
                <a:t>  if(x) </a:t>
              </a:r>
              <a:r>
                <a:rPr lang="en-US" sz="2000" dirty="0" err="1">
                  <a:latin typeface="Consolas" panose="020B0609020204030204" pitchFamily="49" charset="0"/>
                  <a:cs typeface="Consolas" panose="020B0609020204030204" pitchFamily="49" charset="0"/>
                </a:rPr>
                <a:t>goto</a:t>
              </a:r>
              <a:r>
                <a:rPr lang="en-US" sz="2000" dirty="0">
                  <a:latin typeface="Consolas" panose="020B0609020204030204" pitchFamily="49" charset="0"/>
                  <a:cs typeface="Consolas" panose="020B0609020204030204" pitchFamily="49" charset="0"/>
                </a:rPr>
                <a:t> </a:t>
              </a:r>
              <a:r>
                <a:rPr lang="en-US" sz="2000" b="1" dirty="0">
                  <a:solidFill>
                    <a:srgbClr val="C41230"/>
                  </a:solidFill>
                  <a:latin typeface="Consolas" panose="020B0609020204030204" pitchFamily="49" charset="0"/>
                  <a:cs typeface="Consolas" panose="020B0609020204030204" pitchFamily="49" charset="0"/>
                </a:rPr>
                <a:t>loop</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return result;</a:t>
              </a:r>
            </a:p>
            <a:p>
              <a:pPr marL="0" indent="0">
                <a:buNone/>
              </a:pPr>
              <a:r>
                <a:rPr lang="en-US" sz="2000" dirty="0">
                  <a:latin typeface="Consolas" panose="020B0609020204030204" pitchFamily="49" charset="0"/>
                  <a:cs typeface="Consolas" panose="020B0609020204030204" pitchFamily="49" charset="0"/>
                </a:rPr>
                <a:t>}</a:t>
              </a:r>
            </a:p>
            <a:p>
              <a:pPr marL="0" indent="0">
                <a:buNone/>
              </a:pPr>
              <a:endParaRPr lang="en-US" sz="2000" dirty="0">
                <a:latin typeface="Consolas" panose="020B0609020204030204" pitchFamily="49" charset="0"/>
                <a:cs typeface="Consolas" panose="020B0609020204030204" pitchFamily="49" charset="0"/>
              </a:endParaRPr>
            </a:p>
          </p:txBody>
        </p:sp>
      </p:grpSp>
      <p:grpSp>
        <p:nvGrpSpPr>
          <p:cNvPr id="10" name="Group 9">
            <a:extLst>
              <a:ext uri="{FF2B5EF4-FFF2-40B4-BE49-F238E27FC236}">
                <a16:creationId xmlns:a16="http://schemas.microsoft.com/office/drawing/2014/main" id="{70B05020-1F36-1B05-7DCE-9BC0130F62E9}"/>
              </a:ext>
            </a:extLst>
          </p:cNvPr>
          <p:cNvGrpSpPr/>
          <p:nvPr/>
        </p:nvGrpSpPr>
        <p:grpSpPr>
          <a:xfrm>
            <a:off x="5341001" y="1825625"/>
            <a:ext cx="6386400" cy="2308324"/>
            <a:chOff x="5775871" y="2688426"/>
            <a:chExt cx="6386400" cy="2308324"/>
          </a:xfrm>
        </p:grpSpPr>
        <p:sp>
          <p:nvSpPr>
            <p:cNvPr id="11" name="TextBox 10">
              <a:extLst>
                <a:ext uri="{FF2B5EF4-FFF2-40B4-BE49-F238E27FC236}">
                  <a16:creationId xmlns:a16="http://schemas.microsoft.com/office/drawing/2014/main" id="{05F37E81-632B-58D1-DACC-8583F138F669}"/>
                </a:ext>
              </a:extLst>
            </p:cNvPr>
            <p:cNvSpPr txBox="1"/>
            <p:nvPr/>
          </p:nvSpPr>
          <p:spPr>
            <a:xfrm>
              <a:off x="6313198" y="2688426"/>
              <a:ext cx="5849073" cy="2308324"/>
            </a:xfrm>
            <a:prstGeom prst="rect">
              <a:avLst/>
            </a:prstGeom>
            <a:noFill/>
            <a:ln w="19050">
              <a:solidFill>
                <a:schemeClr val="tx1"/>
              </a:solidFill>
            </a:ln>
          </p:spPr>
          <p:txBody>
            <a:bodyPr wrap="square">
              <a:spAutoFit/>
            </a:bodyPr>
            <a:lstStyle/>
            <a:p>
              <a:pPr marL="0" marR="0" lvl="0" indent="0" algn="l" rtl="0">
                <a:spcBef>
                  <a:spcPts val="0"/>
                </a:spcBef>
                <a:spcAft>
                  <a:spcPts val="0"/>
                </a:spcAft>
                <a:buNone/>
              </a:pPr>
              <a:r>
                <a:rPr lang="en-US" sz="1800" dirty="0" err="1">
                  <a:solidFill>
                    <a:schemeClr val="dk1"/>
                  </a:solidFill>
                  <a:latin typeface="Consolas" panose="020B0609020204030204" pitchFamily="49" charset="0"/>
                  <a:ea typeface="Courier New"/>
                  <a:cs typeface="Consolas" panose="020B0609020204030204" pitchFamily="49" charset="0"/>
                  <a:sym typeface="Courier New"/>
                </a:rPr>
                <a:t>movl</a:t>
              </a:r>
              <a:r>
                <a:rPr lang="en-US" sz="1800" dirty="0">
                  <a:solidFill>
                    <a:schemeClr val="dk1"/>
                  </a:solidFill>
                  <a:latin typeface="Consolas" panose="020B0609020204030204" pitchFamily="49" charset="0"/>
                  <a:ea typeface="Courier New"/>
                  <a:cs typeface="Consolas" panose="020B0609020204030204" pitchFamily="49" charset="0"/>
                  <a:sym typeface="Courier New"/>
                </a:rPr>
                <a:t>    	$0,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eax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result = 0</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.L2:						# loop:</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andl</a:t>
              </a:r>
              <a:r>
                <a:rPr lang="en-US" sz="1800" dirty="0">
                  <a:solidFill>
                    <a:schemeClr val="dk1"/>
                  </a:solidFill>
                  <a:latin typeface="Consolas" panose="020B0609020204030204" pitchFamily="49" charset="0"/>
                  <a:ea typeface="Courier New"/>
                  <a:cs typeface="Consolas" panose="020B0609020204030204" pitchFamily="49" charset="0"/>
                  <a:sym typeface="Courier New"/>
                </a:rPr>
                <a:t>    $1,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edx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t = x &amp; 0x1</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addq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result += t</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shrq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x &gt;&gt;= 1</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jne</a:t>
              </a:r>
              <a:r>
                <a:rPr lang="en-US" sz="1800" dirty="0">
                  <a:solidFill>
                    <a:schemeClr val="dk1"/>
                  </a:solidFill>
                  <a:latin typeface="Consolas" panose="020B0609020204030204" pitchFamily="49" charset="0"/>
                  <a:ea typeface="Courier New"/>
                  <a:cs typeface="Consolas" panose="020B0609020204030204" pitchFamily="49" charset="0"/>
                  <a:sym typeface="Courier New"/>
                </a:rPr>
                <a:t>     .L2				#  if (x)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goto</a:t>
              </a:r>
              <a:r>
                <a:rPr lang="en-US" sz="1800" dirty="0">
                  <a:solidFill>
                    <a:schemeClr val="dk1"/>
                  </a:solidFill>
                  <a:latin typeface="Consolas" panose="020B0609020204030204" pitchFamily="49" charset="0"/>
                  <a:ea typeface="Courier New"/>
                  <a:cs typeface="Consolas" panose="020B0609020204030204" pitchFamily="49" charset="0"/>
                  <a:sym typeface="Courier New"/>
                </a:rPr>
                <a:t> loop</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rep; ret</a:t>
              </a:r>
            </a:p>
          </p:txBody>
        </p:sp>
        <p:sp>
          <p:nvSpPr>
            <p:cNvPr id="12" name="TextBox 11">
              <a:extLst>
                <a:ext uri="{FF2B5EF4-FFF2-40B4-BE49-F238E27FC236}">
                  <a16:creationId xmlns:a16="http://schemas.microsoft.com/office/drawing/2014/main" id="{56C113F1-0258-380E-19C4-7CC244373F05}"/>
                </a:ext>
              </a:extLst>
            </p:cNvPr>
            <p:cNvSpPr txBox="1"/>
            <p:nvPr/>
          </p:nvSpPr>
          <p:spPr>
            <a:xfrm>
              <a:off x="5775871" y="2688426"/>
              <a:ext cx="537327" cy="2308324"/>
            </a:xfrm>
            <a:prstGeom prst="rect">
              <a:avLst/>
            </a:prstGeom>
            <a:solidFill>
              <a:schemeClr val="bg1">
                <a:lumMod val="95000"/>
              </a:schemeClr>
            </a:solidFill>
            <a:ln w="19050">
              <a:solidFill>
                <a:schemeClr val="tx1"/>
              </a:solidFill>
            </a:ln>
          </p:spPr>
          <p:txBody>
            <a:bodyPr wrap="square" lIns="182880"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p:txBody>
        </p:sp>
      </p:grpSp>
      <p:graphicFrame>
        <p:nvGraphicFramePr>
          <p:cNvPr id="13" name="Content Placeholder 12">
            <a:extLst>
              <a:ext uri="{FF2B5EF4-FFF2-40B4-BE49-F238E27FC236}">
                <a16:creationId xmlns:a16="http://schemas.microsoft.com/office/drawing/2014/main" id="{CCD8F221-2806-08AA-3889-3FFC4FC7345B}"/>
              </a:ext>
            </a:extLst>
          </p:cNvPr>
          <p:cNvGraphicFramePr>
            <a:graphicFrameLocks/>
          </p:cNvGraphicFramePr>
          <p:nvPr>
            <p:extLst>
              <p:ext uri="{D42A27DB-BD31-4B8C-83A1-F6EECF244321}">
                <p14:modId xmlns:p14="http://schemas.microsoft.com/office/powerpoint/2010/main" val="728015879"/>
              </p:ext>
            </p:extLst>
          </p:nvPr>
        </p:nvGraphicFramePr>
        <p:xfrm>
          <a:off x="9095788" y="4912399"/>
          <a:ext cx="2743200" cy="1188720"/>
        </p:xfrm>
        <a:graphic>
          <a:graphicData uri="http://schemas.openxmlformats.org/drawingml/2006/table">
            <a:tbl>
              <a:tblPr firstRow="1" bandRow="1">
                <a:tableStyleId>{5940675A-B579-460E-94D1-54222C63F5DA}</a:tableStyleId>
              </a:tblPr>
              <a:tblGrid>
                <a:gridCol w="1536690">
                  <a:extLst>
                    <a:ext uri="{9D8B030D-6E8A-4147-A177-3AD203B41FA5}">
                      <a16:colId xmlns:a16="http://schemas.microsoft.com/office/drawing/2014/main" val="1594560985"/>
                    </a:ext>
                  </a:extLst>
                </a:gridCol>
                <a:gridCol w="1206510">
                  <a:extLst>
                    <a:ext uri="{9D8B030D-6E8A-4147-A177-3AD203B41FA5}">
                      <a16:colId xmlns:a16="http://schemas.microsoft.com/office/drawing/2014/main" val="865408301"/>
                    </a:ext>
                  </a:extLst>
                </a:gridCol>
              </a:tblGrid>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a:t>
                      </a:r>
                    </a:p>
                  </a:txBody>
                  <a:tcPr/>
                </a:tc>
                <a:extLst>
                  <a:ext uri="{0D108BD9-81ED-4DB2-BD59-A6C34878D82A}">
                    <a16:rowId xmlns:a16="http://schemas.microsoft.com/office/drawing/2014/main" val="2672200733"/>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rax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 &amp; 0x1</a:t>
                      </a:r>
                    </a:p>
                  </a:txBody>
                  <a:tcPr/>
                </a:tc>
                <a:extLst>
                  <a:ext uri="{0D108BD9-81ED-4DB2-BD59-A6C34878D82A}">
                    <a16:rowId xmlns:a16="http://schemas.microsoft.com/office/drawing/2014/main" val="1484104206"/>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 &amp; 0x1</a:t>
                      </a:r>
                    </a:p>
                  </a:txBody>
                  <a:tcPr/>
                </a:tc>
                <a:extLst>
                  <a:ext uri="{0D108BD9-81ED-4DB2-BD59-A6C34878D82A}">
                    <a16:rowId xmlns:a16="http://schemas.microsoft.com/office/drawing/2014/main" val="2610721144"/>
                  </a:ext>
                </a:extLst>
              </a:tr>
            </a:tbl>
          </a:graphicData>
        </a:graphic>
      </p:graphicFrame>
      <p:sp>
        <p:nvSpPr>
          <p:cNvPr id="14" name="TextBox 13">
            <a:extLst>
              <a:ext uri="{FF2B5EF4-FFF2-40B4-BE49-F238E27FC236}">
                <a16:creationId xmlns:a16="http://schemas.microsoft.com/office/drawing/2014/main" id="{E71367A2-78BC-2EC4-0B12-F1592AA30E93}"/>
              </a:ext>
            </a:extLst>
          </p:cNvPr>
          <p:cNvSpPr txBox="1"/>
          <p:nvPr/>
        </p:nvSpPr>
        <p:spPr>
          <a:xfrm>
            <a:off x="5341001" y="4983539"/>
            <a:ext cx="3496855" cy="523220"/>
          </a:xfrm>
          <a:prstGeom prst="rect">
            <a:avLst/>
          </a:prstGeom>
          <a:noFill/>
        </p:spPr>
        <p:txBody>
          <a:bodyPr wrap="none" rtlCol="0">
            <a:spAutoFit/>
          </a:bodyPr>
          <a:lstStyle/>
          <a:p>
            <a:r>
              <a:rPr lang="en-US" sz="2800" dirty="0"/>
              <a:t>After executing line 5:</a:t>
            </a:r>
          </a:p>
        </p:txBody>
      </p:sp>
      <p:sp>
        <p:nvSpPr>
          <p:cNvPr id="8" name="TextBox 7">
            <a:extLst>
              <a:ext uri="{FF2B5EF4-FFF2-40B4-BE49-F238E27FC236}">
                <a16:creationId xmlns:a16="http://schemas.microsoft.com/office/drawing/2014/main" id="{D596495F-603A-52E1-D0EC-18194BF02602}"/>
              </a:ext>
            </a:extLst>
          </p:cNvPr>
          <p:cNvSpPr txBox="1"/>
          <p:nvPr/>
        </p:nvSpPr>
        <p:spPr>
          <a:xfrm>
            <a:off x="5341001" y="4519831"/>
            <a:ext cx="6096000" cy="523220"/>
          </a:xfrm>
          <a:prstGeom prst="rect">
            <a:avLst/>
          </a:prstGeom>
          <a:noFill/>
        </p:spPr>
        <p:txBody>
          <a:bodyPr wrap="square">
            <a:spAutoFit/>
          </a:bodyPr>
          <a:lstStyle/>
          <a:p>
            <a:r>
              <a:rPr lang="en-US" sz="2800" dirty="0"/>
              <a:t>Loop iteration #1:</a:t>
            </a:r>
          </a:p>
        </p:txBody>
      </p:sp>
    </p:spTree>
    <p:extLst>
      <p:ext uri="{BB962C8B-B14F-4D97-AF65-F5344CB8AC3E}">
        <p14:creationId xmlns:p14="http://schemas.microsoft.com/office/powerpoint/2010/main" val="9863713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0B791-EDC2-283E-62EE-608966790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FD218-1E6C-422C-00FB-618DDF4F13FE}"/>
              </a:ext>
            </a:extLst>
          </p:cNvPr>
          <p:cNvSpPr>
            <a:spLocks noGrp="1"/>
          </p:cNvSpPr>
          <p:nvPr>
            <p:ph type="title"/>
          </p:nvPr>
        </p:nvSpPr>
        <p:spPr/>
        <p:txBody>
          <a:bodyPr/>
          <a:lstStyle/>
          <a:p>
            <a:r>
              <a:rPr lang="en-US" dirty="0"/>
              <a:t>“Do-While” Loop Compilation</a:t>
            </a:r>
          </a:p>
        </p:txBody>
      </p:sp>
      <p:sp>
        <p:nvSpPr>
          <p:cNvPr id="3" name="Content Placeholder 2">
            <a:extLst>
              <a:ext uri="{FF2B5EF4-FFF2-40B4-BE49-F238E27FC236}">
                <a16:creationId xmlns:a16="http://schemas.microsoft.com/office/drawing/2014/main" id="{15342CEA-AD02-3D10-1F31-EC99854335C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ACA4EC0-A603-A8D1-72B3-B1E5BA97F133}"/>
              </a:ext>
            </a:extLst>
          </p:cNvPr>
          <p:cNvSpPr>
            <a:spLocks noGrp="1"/>
          </p:cNvSpPr>
          <p:nvPr>
            <p:ph type="sldNum" sz="quarter" idx="12"/>
          </p:nvPr>
        </p:nvSpPr>
        <p:spPr/>
        <p:txBody>
          <a:bodyPr/>
          <a:lstStyle/>
          <a:p>
            <a:fld id="{8908FB5B-1F60-994B-8E33-8E782B4CF041}" type="slidenum">
              <a:rPr lang="en-US" smtClean="0"/>
              <a:t>66</a:t>
            </a:fld>
            <a:endParaRPr lang="en-US"/>
          </a:p>
        </p:txBody>
      </p:sp>
      <p:grpSp>
        <p:nvGrpSpPr>
          <p:cNvPr id="5" name="Group 4">
            <a:extLst>
              <a:ext uri="{FF2B5EF4-FFF2-40B4-BE49-F238E27FC236}">
                <a16:creationId xmlns:a16="http://schemas.microsoft.com/office/drawing/2014/main" id="{14DD6B03-F562-BE24-1E55-E853B77E8184}"/>
              </a:ext>
            </a:extLst>
          </p:cNvPr>
          <p:cNvGrpSpPr/>
          <p:nvPr/>
        </p:nvGrpSpPr>
        <p:grpSpPr>
          <a:xfrm>
            <a:off x="838200" y="1825625"/>
            <a:ext cx="3965476" cy="3170101"/>
            <a:chOff x="838200" y="1932079"/>
            <a:chExt cx="3965476" cy="3170101"/>
          </a:xfrm>
        </p:grpSpPr>
        <p:sp>
          <p:nvSpPr>
            <p:cNvPr id="6" name="TextBox 5">
              <a:extLst>
                <a:ext uri="{FF2B5EF4-FFF2-40B4-BE49-F238E27FC236}">
                  <a16:creationId xmlns:a16="http://schemas.microsoft.com/office/drawing/2014/main" id="{AF8574B4-CC54-7C7E-D37C-BD38A70E7E92}"/>
                </a:ext>
              </a:extLst>
            </p:cNvPr>
            <p:cNvSpPr txBox="1"/>
            <p:nvPr/>
          </p:nvSpPr>
          <p:spPr>
            <a:xfrm>
              <a:off x="838200" y="1932081"/>
              <a:ext cx="537327" cy="3170099"/>
            </a:xfrm>
            <a:prstGeom prst="rect">
              <a:avLst/>
            </a:prstGeom>
            <a:solidFill>
              <a:schemeClr val="bg1">
                <a:lumMod val="95000"/>
              </a:schemeClr>
            </a:solidFill>
            <a:ln w="19050">
              <a:solidFill>
                <a:schemeClr val="tx1"/>
              </a:solidFill>
            </a:ln>
          </p:spPr>
          <p:txBody>
            <a:bodyPr wrap="square" rtlCol="0">
              <a:spAutoFit/>
            </a:bodyPr>
            <a:lstStyle/>
            <a:p>
              <a:pPr algn="r"/>
              <a:r>
                <a:rPr lang="en-US" sz="2000" dirty="0">
                  <a:latin typeface="Consolas" panose="020B0609020204030204" pitchFamily="49" charset="0"/>
                  <a:cs typeface="Consolas" panose="020B0609020204030204" pitchFamily="49" charset="0"/>
                </a:rPr>
                <a:t>1</a:t>
              </a:r>
            </a:p>
            <a:p>
              <a:pPr algn="r"/>
              <a:r>
                <a:rPr lang="en-US" sz="2000" dirty="0">
                  <a:latin typeface="Consolas" panose="020B0609020204030204" pitchFamily="49" charset="0"/>
                  <a:cs typeface="Consolas" panose="020B0609020204030204" pitchFamily="49" charset="0"/>
                </a:rPr>
                <a:t>2</a:t>
              </a:r>
            </a:p>
            <a:p>
              <a:pPr algn="r"/>
              <a:r>
                <a:rPr lang="en-US" sz="2000" dirty="0">
                  <a:latin typeface="Consolas" panose="020B0609020204030204" pitchFamily="49" charset="0"/>
                  <a:cs typeface="Consolas" panose="020B0609020204030204" pitchFamily="49" charset="0"/>
                </a:rPr>
                <a:t>3</a:t>
              </a:r>
            </a:p>
            <a:p>
              <a:pPr algn="r"/>
              <a:r>
                <a:rPr lang="en-US" sz="2000" dirty="0">
                  <a:latin typeface="Consolas" panose="020B0609020204030204" pitchFamily="49" charset="0"/>
                  <a:cs typeface="Consolas" panose="020B0609020204030204" pitchFamily="49" charset="0"/>
                </a:rPr>
                <a:t>4</a:t>
              </a:r>
            </a:p>
            <a:p>
              <a:pPr algn="r"/>
              <a:r>
                <a:rPr lang="en-US" sz="2000" dirty="0">
                  <a:latin typeface="Consolas" panose="020B0609020204030204" pitchFamily="49" charset="0"/>
                  <a:cs typeface="Consolas" panose="020B0609020204030204" pitchFamily="49" charset="0"/>
                </a:rPr>
                <a:t>5</a:t>
              </a:r>
            </a:p>
            <a:p>
              <a:pPr algn="r"/>
              <a:r>
                <a:rPr lang="en-US" sz="2000" dirty="0">
                  <a:latin typeface="Consolas" panose="020B0609020204030204" pitchFamily="49" charset="0"/>
                  <a:cs typeface="Consolas" panose="020B0609020204030204" pitchFamily="49" charset="0"/>
                </a:rPr>
                <a:t>6</a:t>
              </a:r>
            </a:p>
            <a:p>
              <a:pPr algn="r"/>
              <a:r>
                <a:rPr lang="en-US" sz="2000" dirty="0">
                  <a:latin typeface="Consolas" panose="020B0609020204030204" pitchFamily="49" charset="0"/>
                  <a:cs typeface="Consolas" panose="020B0609020204030204" pitchFamily="49" charset="0"/>
                </a:rPr>
                <a:t>7</a:t>
              </a:r>
            </a:p>
            <a:p>
              <a:pPr algn="r"/>
              <a:r>
                <a:rPr lang="en-US" sz="2000" dirty="0">
                  <a:latin typeface="Consolas" panose="020B0609020204030204" pitchFamily="49" charset="0"/>
                  <a:cs typeface="Consolas" panose="020B0609020204030204" pitchFamily="49" charset="0"/>
                </a:rPr>
                <a:t>8</a:t>
              </a:r>
            </a:p>
            <a:p>
              <a:pPr algn="r"/>
              <a:r>
                <a:rPr lang="en-US" sz="2000" dirty="0">
                  <a:latin typeface="Consolas" panose="020B0609020204030204" pitchFamily="49" charset="0"/>
                  <a:cs typeface="Consolas" panose="020B0609020204030204" pitchFamily="49" charset="0"/>
                </a:rPr>
                <a:t>9</a:t>
              </a:r>
            </a:p>
            <a:p>
              <a:pPr algn="r"/>
              <a:r>
                <a:rPr lang="en-US" sz="2000" dirty="0">
                  <a:latin typeface="Consolas" panose="020B0609020204030204" pitchFamily="49" charset="0"/>
                  <a:cs typeface="Consolas" panose="020B0609020204030204" pitchFamily="49" charset="0"/>
                </a:rPr>
                <a:t>10</a:t>
              </a:r>
            </a:p>
          </p:txBody>
        </p:sp>
        <p:sp>
          <p:nvSpPr>
            <p:cNvPr id="7" name="TextBox 6">
              <a:extLst>
                <a:ext uri="{FF2B5EF4-FFF2-40B4-BE49-F238E27FC236}">
                  <a16:creationId xmlns:a16="http://schemas.microsoft.com/office/drawing/2014/main" id="{09210C5D-8422-9EB3-CA4C-CAF9C8425969}"/>
                </a:ext>
              </a:extLst>
            </p:cNvPr>
            <p:cNvSpPr txBox="1"/>
            <p:nvPr/>
          </p:nvSpPr>
          <p:spPr>
            <a:xfrm>
              <a:off x="1375525" y="1932079"/>
              <a:ext cx="3428151" cy="3170099"/>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sz="2000" dirty="0">
                  <a:latin typeface="Consolas" panose="020B0609020204030204" pitchFamily="49" charset="0"/>
                  <a:cs typeface="Consolas" panose="020B0609020204030204" pitchFamily="49" charset="0"/>
                </a:rPr>
                <a:t>long </a:t>
              </a:r>
              <a:r>
                <a:rPr lang="en-US" sz="2000" dirty="0" err="1">
                  <a:latin typeface="Consolas" panose="020B0609020204030204" pitchFamily="49" charset="0"/>
                  <a:cs typeface="Consolas" panose="020B0609020204030204" pitchFamily="49" charset="0"/>
                </a:rPr>
                <a:t>pcount_goto</a:t>
              </a:r>
              <a:endParaRPr lang="en-US"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(unsigned long x) {</a:t>
              </a:r>
            </a:p>
            <a:p>
              <a:pPr marL="0" indent="0">
                <a:buNone/>
              </a:pPr>
              <a:r>
                <a:rPr lang="en-US" sz="2000" dirty="0">
                  <a:latin typeface="Consolas" panose="020B0609020204030204" pitchFamily="49" charset="0"/>
                  <a:cs typeface="Consolas" panose="020B0609020204030204" pitchFamily="49" charset="0"/>
                </a:rPr>
                <a:t>  long result = 0;</a:t>
              </a:r>
            </a:p>
            <a:p>
              <a:pPr marL="0" indent="0">
                <a:buNone/>
              </a:pPr>
              <a:r>
                <a:rPr lang="en-US" sz="2000" b="1" dirty="0">
                  <a:solidFill>
                    <a:srgbClr val="C41230"/>
                  </a:solidFill>
                  <a:latin typeface="Consolas" panose="020B0609020204030204" pitchFamily="49" charset="0"/>
                  <a:cs typeface="Consolas" panose="020B0609020204030204" pitchFamily="49" charset="0"/>
                </a:rPr>
                <a:t>loop:</a:t>
              </a:r>
            </a:p>
            <a:p>
              <a:pPr marL="0" indent="0">
                <a:buNone/>
              </a:pPr>
              <a:r>
                <a:rPr lang="en-US" sz="2000" dirty="0">
                  <a:latin typeface="Consolas" panose="020B0609020204030204" pitchFamily="49" charset="0"/>
                  <a:cs typeface="Consolas" panose="020B0609020204030204" pitchFamily="49" charset="0"/>
                </a:rPr>
                <a:t>  result += x &amp; 0x1;</a:t>
              </a:r>
            </a:p>
            <a:p>
              <a:pPr marL="0" indent="0">
                <a:buNone/>
              </a:pPr>
              <a:r>
                <a:rPr lang="en-US" sz="2000" dirty="0">
                  <a:latin typeface="Consolas" panose="020B0609020204030204" pitchFamily="49" charset="0"/>
                  <a:cs typeface="Consolas" panose="020B0609020204030204" pitchFamily="49" charset="0"/>
                </a:rPr>
                <a:t>  x &gt;&gt;= 1;</a:t>
              </a:r>
            </a:p>
            <a:p>
              <a:pPr marL="0" indent="0">
                <a:buNone/>
              </a:pPr>
              <a:r>
                <a:rPr lang="en-US" sz="2000" dirty="0">
                  <a:latin typeface="Consolas" panose="020B0609020204030204" pitchFamily="49" charset="0"/>
                  <a:cs typeface="Consolas" panose="020B0609020204030204" pitchFamily="49" charset="0"/>
                </a:rPr>
                <a:t>  if(x) </a:t>
              </a:r>
              <a:r>
                <a:rPr lang="en-US" sz="2000" dirty="0" err="1">
                  <a:latin typeface="Consolas" panose="020B0609020204030204" pitchFamily="49" charset="0"/>
                  <a:cs typeface="Consolas" panose="020B0609020204030204" pitchFamily="49" charset="0"/>
                </a:rPr>
                <a:t>goto</a:t>
              </a:r>
              <a:r>
                <a:rPr lang="en-US" sz="2000" dirty="0">
                  <a:latin typeface="Consolas" panose="020B0609020204030204" pitchFamily="49" charset="0"/>
                  <a:cs typeface="Consolas" panose="020B0609020204030204" pitchFamily="49" charset="0"/>
                </a:rPr>
                <a:t> </a:t>
              </a:r>
              <a:r>
                <a:rPr lang="en-US" sz="2000" b="1" dirty="0">
                  <a:solidFill>
                    <a:srgbClr val="C41230"/>
                  </a:solidFill>
                  <a:latin typeface="Consolas" panose="020B0609020204030204" pitchFamily="49" charset="0"/>
                  <a:cs typeface="Consolas" panose="020B0609020204030204" pitchFamily="49" charset="0"/>
                </a:rPr>
                <a:t>loop</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return result;</a:t>
              </a:r>
            </a:p>
            <a:p>
              <a:pPr marL="0" indent="0">
                <a:buNone/>
              </a:pPr>
              <a:r>
                <a:rPr lang="en-US" sz="2000" dirty="0">
                  <a:latin typeface="Consolas" panose="020B0609020204030204" pitchFamily="49" charset="0"/>
                  <a:cs typeface="Consolas" panose="020B0609020204030204" pitchFamily="49" charset="0"/>
                </a:rPr>
                <a:t>}</a:t>
              </a:r>
            </a:p>
            <a:p>
              <a:pPr marL="0" indent="0">
                <a:buNone/>
              </a:pPr>
              <a:endParaRPr lang="en-US" sz="2000" dirty="0">
                <a:latin typeface="Consolas" panose="020B0609020204030204" pitchFamily="49" charset="0"/>
                <a:cs typeface="Consolas" panose="020B0609020204030204" pitchFamily="49" charset="0"/>
              </a:endParaRPr>
            </a:p>
          </p:txBody>
        </p:sp>
      </p:grpSp>
      <p:grpSp>
        <p:nvGrpSpPr>
          <p:cNvPr id="10" name="Group 9">
            <a:extLst>
              <a:ext uri="{FF2B5EF4-FFF2-40B4-BE49-F238E27FC236}">
                <a16:creationId xmlns:a16="http://schemas.microsoft.com/office/drawing/2014/main" id="{22CFECD4-2039-59D8-6222-BCA77688CB70}"/>
              </a:ext>
            </a:extLst>
          </p:cNvPr>
          <p:cNvGrpSpPr/>
          <p:nvPr/>
        </p:nvGrpSpPr>
        <p:grpSpPr>
          <a:xfrm>
            <a:off x="5341001" y="1825625"/>
            <a:ext cx="6386400" cy="2308324"/>
            <a:chOff x="5775871" y="2688426"/>
            <a:chExt cx="6386400" cy="2308324"/>
          </a:xfrm>
        </p:grpSpPr>
        <p:sp>
          <p:nvSpPr>
            <p:cNvPr id="11" name="TextBox 10">
              <a:extLst>
                <a:ext uri="{FF2B5EF4-FFF2-40B4-BE49-F238E27FC236}">
                  <a16:creationId xmlns:a16="http://schemas.microsoft.com/office/drawing/2014/main" id="{3F11EC41-505B-888E-8442-A66644991E23}"/>
                </a:ext>
              </a:extLst>
            </p:cNvPr>
            <p:cNvSpPr txBox="1"/>
            <p:nvPr/>
          </p:nvSpPr>
          <p:spPr>
            <a:xfrm>
              <a:off x="6313198" y="2688426"/>
              <a:ext cx="5849073" cy="2308324"/>
            </a:xfrm>
            <a:prstGeom prst="rect">
              <a:avLst/>
            </a:prstGeom>
            <a:noFill/>
            <a:ln w="19050">
              <a:solidFill>
                <a:schemeClr val="tx1"/>
              </a:solidFill>
            </a:ln>
          </p:spPr>
          <p:txBody>
            <a:bodyPr wrap="square">
              <a:spAutoFit/>
            </a:bodyPr>
            <a:lstStyle/>
            <a:p>
              <a:pPr marL="0" marR="0" lvl="0" indent="0" algn="l" rtl="0">
                <a:spcBef>
                  <a:spcPts val="0"/>
                </a:spcBef>
                <a:spcAft>
                  <a:spcPts val="0"/>
                </a:spcAft>
                <a:buNone/>
              </a:pPr>
              <a:r>
                <a:rPr lang="en-US" sz="1800" dirty="0" err="1">
                  <a:solidFill>
                    <a:schemeClr val="dk1"/>
                  </a:solidFill>
                  <a:latin typeface="Consolas" panose="020B0609020204030204" pitchFamily="49" charset="0"/>
                  <a:ea typeface="Courier New"/>
                  <a:cs typeface="Consolas" panose="020B0609020204030204" pitchFamily="49" charset="0"/>
                  <a:sym typeface="Courier New"/>
                </a:rPr>
                <a:t>movl</a:t>
              </a:r>
              <a:r>
                <a:rPr lang="en-US" sz="1800" dirty="0">
                  <a:solidFill>
                    <a:schemeClr val="dk1"/>
                  </a:solidFill>
                  <a:latin typeface="Consolas" panose="020B0609020204030204" pitchFamily="49" charset="0"/>
                  <a:ea typeface="Courier New"/>
                  <a:cs typeface="Consolas" panose="020B0609020204030204" pitchFamily="49" charset="0"/>
                  <a:sym typeface="Courier New"/>
                </a:rPr>
                <a:t>    	$0,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eax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result = 0</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.L2:						# loop:</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andl</a:t>
              </a:r>
              <a:r>
                <a:rPr lang="en-US" sz="1800" dirty="0">
                  <a:solidFill>
                    <a:schemeClr val="dk1"/>
                  </a:solidFill>
                  <a:latin typeface="Consolas" panose="020B0609020204030204" pitchFamily="49" charset="0"/>
                  <a:ea typeface="Courier New"/>
                  <a:cs typeface="Consolas" panose="020B0609020204030204" pitchFamily="49" charset="0"/>
                  <a:sym typeface="Courier New"/>
                </a:rPr>
                <a:t>    $1,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edx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t = x &amp; 0x1</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addq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result += t</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shrq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x &gt;&gt;= 1</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jne</a:t>
              </a:r>
              <a:r>
                <a:rPr lang="en-US" sz="1800" dirty="0">
                  <a:solidFill>
                    <a:schemeClr val="dk1"/>
                  </a:solidFill>
                  <a:latin typeface="Consolas" panose="020B0609020204030204" pitchFamily="49" charset="0"/>
                  <a:ea typeface="Courier New"/>
                  <a:cs typeface="Consolas" panose="020B0609020204030204" pitchFamily="49" charset="0"/>
                  <a:sym typeface="Courier New"/>
                </a:rPr>
                <a:t>     .L2				#  if (x)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goto</a:t>
              </a:r>
              <a:r>
                <a:rPr lang="en-US" sz="1800" dirty="0">
                  <a:solidFill>
                    <a:schemeClr val="dk1"/>
                  </a:solidFill>
                  <a:latin typeface="Consolas" panose="020B0609020204030204" pitchFamily="49" charset="0"/>
                  <a:ea typeface="Courier New"/>
                  <a:cs typeface="Consolas" panose="020B0609020204030204" pitchFamily="49" charset="0"/>
                  <a:sym typeface="Courier New"/>
                </a:rPr>
                <a:t> loop</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rep; ret</a:t>
              </a:r>
            </a:p>
          </p:txBody>
        </p:sp>
        <p:sp>
          <p:nvSpPr>
            <p:cNvPr id="12" name="TextBox 11">
              <a:extLst>
                <a:ext uri="{FF2B5EF4-FFF2-40B4-BE49-F238E27FC236}">
                  <a16:creationId xmlns:a16="http://schemas.microsoft.com/office/drawing/2014/main" id="{2674FF79-5F06-4C82-21FE-3DE0A4CA9812}"/>
                </a:ext>
              </a:extLst>
            </p:cNvPr>
            <p:cNvSpPr txBox="1"/>
            <p:nvPr/>
          </p:nvSpPr>
          <p:spPr>
            <a:xfrm>
              <a:off x="5775871" y="2688426"/>
              <a:ext cx="537327" cy="2308324"/>
            </a:xfrm>
            <a:prstGeom prst="rect">
              <a:avLst/>
            </a:prstGeom>
            <a:solidFill>
              <a:schemeClr val="bg1">
                <a:lumMod val="95000"/>
              </a:schemeClr>
            </a:solidFill>
            <a:ln w="19050">
              <a:solidFill>
                <a:schemeClr val="tx1"/>
              </a:solidFill>
            </a:ln>
          </p:spPr>
          <p:txBody>
            <a:bodyPr wrap="square" lIns="182880"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p:txBody>
        </p:sp>
      </p:grpSp>
      <p:graphicFrame>
        <p:nvGraphicFramePr>
          <p:cNvPr id="13" name="Content Placeholder 12">
            <a:extLst>
              <a:ext uri="{FF2B5EF4-FFF2-40B4-BE49-F238E27FC236}">
                <a16:creationId xmlns:a16="http://schemas.microsoft.com/office/drawing/2014/main" id="{3098786C-6CB0-1C64-983B-320ABA2EE52D}"/>
              </a:ext>
            </a:extLst>
          </p:cNvPr>
          <p:cNvGraphicFramePr>
            <a:graphicFrameLocks/>
          </p:cNvGraphicFramePr>
          <p:nvPr>
            <p:extLst>
              <p:ext uri="{D42A27DB-BD31-4B8C-83A1-F6EECF244321}">
                <p14:modId xmlns:p14="http://schemas.microsoft.com/office/powerpoint/2010/main" val="3721533288"/>
              </p:ext>
            </p:extLst>
          </p:nvPr>
        </p:nvGraphicFramePr>
        <p:xfrm>
          <a:off x="9095788" y="4912399"/>
          <a:ext cx="2743200" cy="1188720"/>
        </p:xfrm>
        <a:graphic>
          <a:graphicData uri="http://schemas.openxmlformats.org/drawingml/2006/table">
            <a:tbl>
              <a:tblPr firstRow="1" bandRow="1">
                <a:tableStyleId>{5940675A-B579-460E-94D1-54222C63F5DA}</a:tableStyleId>
              </a:tblPr>
              <a:tblGrid>
                <a:gridCol w="1536690">
                  <a:extLst>
                    <a:ext uri="{9D8B030D-6E8A-4147-A177-3AD203B41FA5}">
                      <a16:colId xmlns:a16="http://schemas.microsoft.com/office/drawing/2014/main" val="1594560985"/>
                    </a:ext>
                  </a:extLst>
                </a:gridCol>
                <a:gridCol w="1206510">
                  <a:extLst>
                    <a:ext uri="{9D8B030D-6E8A-4147-A177-3AD203B41FA5}">
                      <a16:colId xmlns:a16="http://schemas.microsoft.com/office/drawing/2014/main" val="865408301"/>
                    </a:ext>
                  </a:extLst>
                </a:gridCol>
              </a:tblGrid>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 &gt;&gt; 1</a:t>
                      </a:r>
                    </a:p>
                  </a:txBody>
                  <a:tcPr/>
                </a:tc>
                <a:extLst>
                  <a:ext uri="{0D108BD9-81ED-4DB2-BD59-A6C34878D82A}">
                    <a16:rowId xmlns:a16="http://schemas.microsoft.com/office/drawing/2014/main" val="2672200733"/>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rax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 &amp; 0x1</a:t>
                      </a:r>
                    </a:p>
                  </a:txBody>
                  <a:tcPr/>
                </a:tc>
                <a:extLst>
                  <a:ext uri="{0D108BD9-81ED-4DB2-BD59-A6C34878D82A}">
                    <a16:rowId xmlns:a16="http://schemas.microsoft.com/office/drawing/2014/main" val="1484104206"/>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 &amp; 0x1</a:t>
                      </a:r>
                    </a:p>
                  </a:txBody>
                  <a:tcPr/>
                </a:tc>
                <a:extLst>
                  <a:ext uri="{0D108BD9-81ED-4DB2-BD59-A6C34878D82A}">
                    <a16:rowId xmlns:a16="http://schemas.microsoft.com/office/drawing/2014/main" val="2610721144"/>
                  </a:ext>
                </a:extLst>
              </a:tr>
            </a:tbl>
          </a:graphicData>
        </a:graphic>
      </p:graphicFrame>
      <p:sp>
        <p:nvSpPr>
          <p:cNvPr id="14" name="TextBox 13">
            <a:extLst>
              <a:ext uri="{FF2B5EF4-FFF2-40B4-BE49-F238E27FC236}">
                <a16:creationId xmlns:a16="http://schemas.microsoft.com/office/drawing/2014/main" id="{A157275F-4780-374C-A219-5A01ADFF2CFB}"/>
              </a:ext>
            </a:extLst>
          </p:cNvPr>
          <p:cNvSpPr txBox="1"/>
          <p:nvPr/>
        </p:nvSpPr>
        <p:spPr>
          <a:xfrm>
            <a:off x="5341001" y="4983539"/>
            <a:ext cx="3496855" cy="523220"/>
          </a:xfrm>
          <a:prstGeom prst="rect">
            <a:avLst/>
          </a:prstGeom>
          <a:noFill/>
        </p:spPr>
        <p:txBody>
          <a:bodyPr wrap="none" rtlCol="0">
            <a:spAutoFit/>
          </a:bodyPr>
          <a:lstStyle/>
          <a:p>
            <a:r>
              <a:rPr lang="en-US" sz="2800" dirty="0"/>
              <a:t>After executing line 6:</a:t>
            </a:r>
          </a:p>
        </p:txBody>
      </p:sp>
      <p:sp>
        <p:nvSpPr>
          <p:cNvPr id="8" name="TextBox 7">
            <a:extLst>
              <a:ext uri="{FF2B5EF4-FFF2-40B4-BE49-F238E27FC236}">
                <a16:creationId xmlns:a16="http://schemas.microsoft.com/office/drawing/2014/main" id="{8C7CECC7-9AD9-F74D-8D0B-5DE330445AFF}"/>
              </a:ext>
            </a:extLst>
          </p:cNvPr>
          <p:cNvSpPr txBox="1"/>
          <p:nvPr/>
        </p:nvSpPr>
        <p:spPr>
          <a:xfrm>
            <a:off x="5341001" y="4519831"/>
            <a:ext cx="6096000" cy="523220"/>
          </a:xfrm>
          <a:prstGeom prst="rect">
            <a:avLst/>
          </a:prstGeom>
          <a:noFill/>
        </p:spPr>
        <p:txBody>
          <a:bodyPr wrap="square">
            <a:spAutoFit/>
          </a:bodyPr>
          <a:lstStyle/>
          <a:p>
            <a:r>
              <a:rPr lang="en-US" sz="2800" dirty="0"/>
              <a:t>Loop iteration #1:</a:t>
            </a:r>
          </a:p>
        </p:txBody>
      </p:sp>
    </p:spTree>
    <p:extLst>
      <p:ext uri="{BB962C8B-B14F-4D97-AF65-F5344CB8AC3E}">
        <p14:creationId xmlns:p14="http://schemas.microsoft.com/office/powerpoint/2010/main" val="38829826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B467C-AF99-B7D4-F2C1-6F1F47E962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16BB6-25A3-4F88-62FB-526817039862}"/>
              </a:ext>
            </a:extLst>
          </p:cNvPr>
          <p:cNvSpPr>
            <a:spLocks noGrp="1"/>
          </p:cNvSpPr>
          <p:nvPr>
            <p:ph type="title"/>
          </p:nvPr>
        </p:nvSpPr>
        <p:spPr/>
        <p:txBody>
          <a:bodyPr/>
          <a:lstStyle/>
          <a:p>
            <a:r>
              <a:rPr lang="en-US" dirty="0"/>
              <a:t>“Do-While” Loop Compilation</a:t>
            </a:r>
          </a:p>
        </p:txBody>
      </p:sp>
      <p:sp>
        <p:nvSpPr>
          <p:cNvPr id="3" name="Content Placeholder 2">
            <a:extLst>
              <a:ext uri="{FF2B5EF4-FFF2-40B4-BE49-F238E27FC236}">
                <a16:creationId xmlns:a16="http://schemas.microsoft.com/office/drawing/2014/main" id="{16DEEFEC-4D02-D788-CE09-6E2E92D5340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32A756A-2966-4332-F693-EDC0440DC7FE}"/>
              </a:ext>
            </a:extLst>
          </p:cNvPr>
          <p:cNvSpPr>
            <a:spLocks noGrp="1"/>
          </p:cNvSpPr>
          <p:nvPr>
            <p:ph type="sldNum" sz="quarter" idx="12"/>
          </p:nvPr>
        </p:nvSpPr>
        <p:spPr/>
        <p:txBody>
          <a:bodyPr/>
          <a:lstStyle/>
          <a:p>
            <a:fld id="{8908FB5B-1F60-994B-8E33-8E782B4CF041}" type="slidenum">
              <a:rPr lang="en-US" smtClean="0"/>
              <a:t>67</a:t>
            </a:fld>
            <a:endParaRPr lang="en-US"/>
          </a:p>
        </p:txBody>
      </p:sp>
      <p:grpSp>
        <p:nvGrpSpPr>
          <p:cNvPr id="5" name="Group 4">
            <a:extLst>
              <a:ext uri="{FF2B5EF4-FFF2-40B4-BE49-F238E27FC236}">
                <a16:creationId xmlns:a16="http://schemas.microsoft.com/office/drawing/2014/main" id="{753C1D40-3AE9-7312-B8BF-C9E7843EB305}"/>
              </a:ext>
            </a:extLst>
          </p:cNvPr>
          <p:cNvGrpSpPr/>
          <p:nvPr/>
        </p:nvGrpSpPr>
        <p:grpSpPr>
          <a:xfrm>
            <a:off x="838200" y="1825625"/>
            <a:ext cx="3965476" cy="3170101"/>
            <a:chOff x="838200" y="1932079"/>
            <a:chExt cx="3965476" cy="3170101"/>
          </a:xfrm>
        </p:grpSpPr>
        <p:sp>
          <p:nvSpPr>
            <p:cNvPr id="6" name="TextBox 5">
              <a:extLst>
                <a:ext uri="{FF2B5EF4-FFF2-40B4-BE49-F238E27FC236}">
                  <a16:creationId xmlns:a16="http://schemas.microsoft.com/office/drawing/2014/main" id="{F113735D-7CF2-25AF-8DBD-BD6D77426D2F}"/>
                </a:ext>
              </a:extLst>
            </p:cNvPr>
            <p:cNvSpPr txBox="1"/>
            <p:nvPr/>
          </p:nvSpPr>
          <p:spPr>
            <a:xfrm>
              <a:off x="838200" y="1932081"/>
              <a:ext cx="537327" cy="3170099"/>
            </a:xfrm>
            <a:prstGeom prst="rect">
              <a:avLst/>
            </a:prstGeom>
            <a:solidFill>
              <a:schemeClr val="bg1">
                <a:lumMod val="95000"/>
              </a:schemeClr>
            </a:solidFill>
            <a:ln w="19050">
              <a:solidFill>
                <a:schemeClr val="tx1"/>
              </a:solidFill>
            </a:ln>
          </p:spPr>
          <p:txBody>
            <a:bodyPr wrap="square" rtlCol="0">
              <a:spAutoFit/>
            </a:bodyPr>
            <a:lstStyle/>
            <a:p>
              <a:pPr algn="r"/>
              <a:r>
                <a:rPr lang="en-US" sz="2000" dirty="0">
                  <a:latin typeface="Consolas" panose="020B0609020204030204" pitchFamily="49" charset="0"/>
                  <a:cs typeface="Consolas" panose="020B0609020204030204" pitchFamily="49" charset="0"/>
                </a:rPr>
                <a:t>1</a:t>
              </a:r>
            </a:p>
            <a:p>
              <a:pPr algn="r"/>
              <a:r>
                <a:rPr lang="en-US" sz="2000" dirty="0">
                  <a:latin typeface="Consolas" panose="020B0609020204030204" pitchFamily="49" charset="0"/>
                  <a:cs typeface="Consolas" panose="020B0609020204030204" pitchFamily="49" charset="0"/>
                </a:rPr>
                <a:t>2</a:t>
              </a:r>
            </a:p>
            <a:p>
              <a:pPr algn="r"/>
              <a:r>
                <a:rPr lang="en-US" sz="2000" dirty="0">
                  <a:latin typeface="Consolas" panose="020B0609020204030204" pitchFamily="49" charset="0"/>
                  <a:cs typeface="Consolas" panose="020B0609020204030204" pitchFamily="49" charset="0"/>
                </a:rPr>
                <a:t>3</a:t>
              </a:r>
            </a:p>
            <a:p>
              <a:pPr algn="r"/>
              <a:r>
                <a:rPr lang="en-US" sz="2000" dirty="0">
                  <a:latin typeface="Consolas" panose="020B0609020204030204" pitchFamily="49" charset="0"/>
                  <a:cs typeface="Consolas" panose="020B0609020204030204" pitchFamily="49" charset="0"/>
                </a:rPr>
                <a:t>4</a:t>
              </a:r>
            </a:p>
            <a:p>
              <a:pPr algn="r"/>
              <a:r>
                <a:rPr lang="en-US" sz="2000" dirty="0">
                  <a:latin typeface="Consolas" panose="020B0609020204030204" pitchFamily="49" charset="0"/>
                  <a:cs typeface="Consolas" panose="020B0609020204030204" pitchFamily="49" charset="0"/>
                </a:rPr>
                <a:t>5</a:t>
              </a:r>
            </a:p>
            <a:p>
              <a:pPr algn="r"/>
              <a:r>
                <a:rPr lang="en-US" sz="2000" dirty="0">
                  <a:latin typeface="Consolas" panose="020B0609020204030204" pitchFamily="49" charset="0"/>
                  <a:cs typeface="Consolas" panose="020B0609020204030204" pitchFamily="49" charset="0"/>
                </a:rPr>
                <a:t>6</a:t>
              </a:r>
            </a:p>
            <a:p>
              <a:pPr algn="r"/>
              <a:r>
                <a:rPr lang="en-US" sz="2000" dirty="0">
                  <a:latin typeface="Consolas" panose="020B0609020204030204" pitchFamily="49" charset="0"/>
                  <a:cs typeface="Consolas" panose="020B0609020204030204" pitchFamily="49" charset="0"/>
                </a:rPr>
                <a:t>7</a:t>
              </a:r>
            </a:p>
            <a:p>
              <a:pPr algn="r"/>
              <a:r>
                <a:rPr lang="en-US" sz="2000" dirty="0">
                  <a:latin typeface="Consolas" panose="020B0609020204030204" pitchFamily="49" charset="0"/>
                  <a:cs typeface="Consolas" panose="020B0609020204030204" pitchFamily="49" charset="0"/>
                </a:rPr>
                <a:t>8</a:t>
              </a:r>
            </a:p>
            <a:p>
              <a:pPr algn="r"/>
              <a:r>
                <a:rPr lang="en-US" sz="2000" dirty="0">
                  <a:latin typeface="Consolas" panose="020B0609020204030204" pitchFamily="49" charset="0"/>
                  <a:cs typeface="Consolas" panose="020B0609020204030204" pitchFamily="49" charset="0"/>
                </a:rPr>
                <a:t>9</a:t>
              </a:r>
            </a:p>
            <a:p>
              <a:pPr algn="r"/>
              <a:r>
                <a:rPr lang="en-US" sz="2000" dirty="0">
                  <a:latin typeface="Consolas" panose="020B0609020204030204" pitchFamily="49" charset="0"/>
                  <a:cs typeface="Consolas" panose="020B0609020204030204" pitchFamily="49" charset="0"/>
                </a:rPr>
                <a:t>10</a:t>
              </a:r>
            </a:p>
          </p:txBody>
        </p:sp>
        <p:sp>
          <p:nvSpPr>
            <p:cNvPr id="7" name="TextBox 6">
              <a:extLst>
                <a:ext uri="{FF2B5EF4-FFF2-40B4-BE49-F238E27FC236}">
                  <a16:creationId xmlns:a16="http://schemas.microsoft.com/office/drawing/2014/main" id="{581BF799-8BF8-B792-CF7B-FB5CABE88551}"/>
                </a:ext>
              </a:extLst>
            </p:cNvPr>
            <p:cNvSpPr txBox="1"/>
            <p:nvPr/>
          </p:nvSpPr>
          <p:spPr>
            <a:xfrm>
              <a:off x="1375525" y="1932079"/>
              <a:ext cx="3428151" cy="3170099"/>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sz="2000" dirty="0">
                  <a:latin typeface="Consolas" panose="020B0609020204030204" pitchFamily="49" charset="0"/>
                  <a:cs typeface="Consolas" panose="020B0609020204030204" pitchFamily="49" charset="0"/>
                </a:rPr>
                <a:t>long </a:t>
              </a:r>
              <a:r>
                <a:rPr lang="en-US" sz="2000" dirty="0" err="1">
                  <a:latin typeface="Consolas" panose="020B0609020204030204" pitchFamily="49" charset="0"/>
                  <a:cs typeface="Consolas" panose="020B0609020204030204" pitchFamily="49" charset="0"/>
                </a:rPr>
                <a:t>pcount_goto</a:t>
              </a:r>
              <a:endParaRPr lang="en-US"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(unsigned long x) {</a:t>
              </a:r>
            </a:p>
            <a:p>
              <a:pPr marL="0" indent="0">
                <a:buNone/>
              </a:pPr>
              <a:r>
                <a:rPr lang="en-US" sz="2000" dirty="0">
                  <a:latin typeface="Consolas" panose="020B0609020204030204" pitchFamily="49" charset="0"/>
                  <a:cs typeface="Consolas" panose="020B0609020204030204" pitchFamily="49" charset="0"/>
                </a:rPr>
                <a:t>  long result = 0;</a:t>
              </a:r>
            </a:p>
            <a:p>
              <a:pPr marL="0" indent="0">
                <a:buNone/>
              </a:pPr>
              <a:r>
                <a:rPr lang="en-US" sz="2000" b="1" dirty="0">
                  <a:solidFill>
                    <a:srgbClr val="C41230"/>
                  </a:solidFill>
                  <a:latin typeface="Consolas" panose="020B0609020204030204" pitchFamily="49" charset="0"/>
                  <a:cs typeface="Consolas" panose="020B0609020204030204" pitchFamily="49" charset="0"/>
                </a:rPr>
                <a:t>loop:</a:t>
              </a:r>
            </a:p>
            <a:p>
              <a:pPr marL="0" indent="0">
                <a:buNone/>
              </a:pPr>
              <a:r>
                <a:rPr lang="en-US" sz="2000" dirty="0">
                  <a:latin typeface="Consolas" panose="020B0609020204030204" pitchFamily="49" charset="0"/>
                  <a:cs typeface="Consolas" panose="020B0609020204030204" pitchFamily="49" charset="0"/>
                </a:rPr>
                <a:t>  result += x &amp; 0x1;</a:t>
              </a:r>
            </a:p>
            <a:p>
              <a:pPr marL="0" indent="0">
                <a:buNone/>
              </a:pPr>
              <a:r>
                <a:rPr lang="en-US" sz="2000" dirty="0">
                  <a:latin typeface="Consolas" panose="020B0609020204030204" pitchFamily="49" charset="0"/>
                  <a:cs typeface="Consolas" panose="020B0609020204030204" pitchFamily="49" charset="0"/>
                </a:rPr>
                <a:t>  x &gt;&gt;= 1;</a:t>
              </a:r>
            </a:p>
            <a:p>
              <a:pPr marL="0" indent="0">
                <a:buNone/>
              </a:pPr>
              <a:r>
                <a:rPr lang="en-US" sz="2000" dirty="0">
                  <a:latin typeface="Consolas" panose="020B0609020204030204" pitchFamily="49" charset="0"/>
                  <a:cs typeface="Consolas" panose="020B0609020204030204" pitchFamily="49" charset="0"/>
                </a:rPr>
                <a:t>  if(x) </a:t>
              </a:r>
              <a:r>
                <a:rPr lang="en-US" sz="2000" dirty="0" err="1">
                  <a:latin typeface="Consolas" panose="020B0609020204030204" pitchFamily="49" charset="0"/>
                  <a:cs typeface="Consolas" panose="020B0609020204030204" pitchFamily="49" charset="0"/>
                </a:rPr>
                <a:t>goto</a:t>
              </a:r>
              <a:r>
                <a:rPr lang="en-US" sz="2000" dirty="0">
                  <a:latin typeface="Consolas" panose="020B0609020204030204" pitchFamily="49" charset="0"/>
                  <a:cs typeface="Consolas" panose="020B0609020204030204" pitchFamily="49" charset="0"/>
                </a:rPr>
                <a:t> </a:t>
              </a:r>
              <a:r>
                <a:rPr lang="en-US" sz="2000" b="1" dirty="0">
                  <a:solidFill>
                    <a:srgbClr val="C41230"/>
                  </a:solidFill>
                  <a:latin typeface="Consolas" panose="020B0609020204030204" pitchFamily="49" charset="0"/>
                  <a:cs typeface="Consolas" panose="020B0609020204030204" pitchFamily="49" charset="0"/>
                </a:rPr>
                <a:t>loop</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return result;</a:t>
              </a:r>
            </a:p>
            <a:p>
              <a:pPr marL="0" indent="0">
                <a:buNone/>
              </a:pPr>
              <a:r>
                <a:rPr lang="en-US" sz="2000" dirty="0">
                  <a:latin typeface="Consolas" panose="020B0609020204030204" pitchFamily="49" charset="0"/>
                  <a:cs typeface="Consolas" panose="020B0609020204030204" pitchFamily="49" charset="0"/>
                </a:rPr>
                <a:t>}</a:t>
              </a:r>
            </a:p>
            <a:p>
              <a:pPr marL="0" indent="0">
                <a:buNone/>
              </a:pPr>
              <a:endParaRPr lang="en-US" sz="2000" dirty="0">
                <a:latin typeface="Consolas" panose="020B0609020204030204" pitchFamily="49" charset="0"/>
                <a:cs typeface="Consolas" panose="020B0609020204030204" pitchFamily="49" charset="0"/>
              </a:endParaRPr>
            </a:p>
          </p:txBody>
        </p:sp>
      </p:grpSp>
      <p:grpSp>
        <p:nvGrpSpPr>
          <p:cNvPr id="10" name="Group 9">
            <a:extLst>
              <a:ext uri="{FF2B5EF4-FFF2-40B4-BE49-F238E27FC236}">
                <a16:creationId xmlns:a16="http://schemas.microsoft.com/office/drawing/2014/main" id="{CC14130D-C143-1F6B-77A7-E30159FF45BE}"/>
              </a:ext>
            </a:extLst>
          </p:cNvPr>
          <p:cNvGrpSpPr/>
          <p:nvPr/>
        </p:nvGrpSpPr>
        <p:grpSpPr>
          <a:xfrm>
            <a:off x="5341001" y="1825625"/>
            <a:ext cx="6386400" cy="2308324"/>
            <a:chOff x="5775871" y="2688426"/>
            <a:chExt cx="6386400" cy="2308324"/>
          </a:xfrm>
        </p:grpSpPr>
        <p:sp>
          <p:nvSpPr>
            <p:cNvPr id="11" name="TextBox 10">
              <a:extLst>
                <a:ext uri="{FF2B5EF4-FFF2-40B4-BE49-F238E27FC236}">
                  <a16:creationId xmlns:a16="http://schemas.microsoft.com/office/drawing/2014/main" id="{2DE9EADF-6B28-15BE-3EAA-4ECDDD71F344}"/>
                </a:ext>
              </a:extLst>
            </p:cNvPr>
            <p:cNvSpPr txBox="1"/>
            <p:nvPr/>
          </p:nvSpPr>
          <p:spPr>
            <a:xfrm>
              <a:off x="6313198" y="2688426"/>
              <a:ext cx="5849073" cy="2308324"/>
            </a:xfrm>
            <a:prstGeom prst="rect">
              <a:avLst/>
            </a:prstGeom>
            <a:noFill/>
            <a:ln w="19050">
              <a:solidFill>
                <a:schemeClr val="tx1"/>
              </a:solidFill>
            </a:ln>
          </p:spPr>
          <p:txBody>
            <a:bodyPr wrap="square">
              <a:spAutoFit/>
            </a:bodyPr>
            <a:lstStyle/>
            <a:p>
              <a:pPr marL="0" marR="0" lvl="0" indent="0" algn="l" rtl="0">
                <a:spcBef>
                  <a:spcPts val="0"/>
                </a:spcBef>
                <a:spcAft>
                  <a:spcPts val="0"/>
                </a:spcAft>
                <a:buNone/>
              </a:pPr>
              <a:r>
                <a:rPr lang="en-US" sz="1800" dirty="0" err="1">
                  <a:solidFill>
                    <a:schemeClr val="dk1"/>
                  </a:solidFill>
                  <a:latin typeface="Consolas" panose="020B0609020204030204" pitchFamily="49" charset="0"/>
                  <a:ea typeface="Courier New"/>
                  <a:cs typeface="Consolas" panose="020B0609020204030204" pitchFamily="49" charset="0"/>
                  <a:sym typeface="Courier New"/>
                </a:rPr>
                <a:t>movl</a:t>
              </a:r>
              <a:r>
                <a:rPr lang="en-US" sz="1800" dirty="0">
                  <a:solidFill>
                    <a:schemeClr val="dk1"/>
                  </a:solidFill>
                  <a:latin typeface="Consolas" panose="020B0609020204030204" pitchFamily="49" charset="0"/>
                  <a:ea typeface="Courier New"/>
                  <a:cs typeface="Consolas" panose="020B0609020204030204" pitchFamily="49" charset="0"/>
                  <a:sym typeface="Courier New"/>
                </a:rPr>
                <a:t>    	$0,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eax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result = 0</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.L2:						# loop:</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andl</a:t>
              </a:r>
              <a:r>
                <a:rPr lang="en-US" sz="1800" dirty="0">
                  <a:solidFill>
                    <a:schemeClr val="dk1"/>
                  </a:solidFill>
                  <a:latin typeface="Consolas" panose="020B0609020204030204" pitchFamily="49" charset="0"/>
                  <a:ea typeface="Courier New"/>
                  <a:cs typeface="Consolas" panose="020B0609020204030204" pitchFamily="49" charset="0"/>
                  <a:sym typeface="Courier New"/>
                </a:rPr>
                <a:t>    $1,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edx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t = x &amp; 0x1</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addq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result += t</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shrq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x &gt;&gt;= 1</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jne</a:t>
              </a:r>
              <a:r>
                <a:rPr lang="en-US" sz="1800" dirty="0">
                  <a:solidFill>
                    <a:schemeClr val="dk1"/>
                  </a:solidFill>
                  <a:latin typeface="Consolas" panose="020B0609020204030204" pitchFamily="49" charset="0"/>
                  <a:ea typeface="Courier New"/>
                  <a:cs typeface="Consolas" panose="020B0609020204030204" pitchFamily="49" charset="0"/>
                  <a:sym typeface="Courier New"/>
                </a:rPr>
                <a:t>     .L2				#  if (x)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goto</a:t>
              </a:r>
              <a:r>
                <a:rPr lang="en-US" sz="1800" dirty="0">
                  <a:solidFill>
                    <a:schemeClr val="dk1"/>
                  </a:solidFill>
                  <a:latin typeface="Consolas" panose="020B0609020204030204" pitchFamily="49" charset="0"/>
                  <a:ea typeface="Courier New"/>
                  <a:cs typeface="Consolas" panose="020B0609020204030204" pitchFamily="49" charset="0"/>
                  <a:sym typeface="Courier New"/>
                </a:rPr>
                <a:t> loop</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rep; ret</a:t>
              </a:r>
            </a:p>
          </p:txBody>
        </p:sp>
        <p:sp>
          <p:nvSpPr>
            <p:cNvPr id="12" name="TextBox 11">
              <a:extLst>
                <a:ext uri="{FF2B5EF4-FFF2-40B4-BE49-F238E27FC236}">
                  <a16:creationId xmlns:a16="http://schemas.microsoft.com/office/drawing/2014/main" id="{786292FD-130C-D09F-8570-D1B238CAA6AB}"/>
                </a:ext>
              </a:extLst>
            </p:cNvPr>
            <p:cNvSpPr txBox="1"/>
            <p:nvPr/>
          </p:nvSpPr>
          <p:spPr>
            <a:xfrm>
              <a:off x="5775871" y="2688426"/>
              <a:ext cx="537327" cy="2308324"/>
            </a:xfrm>
            <a:prstGeom prst="rect">
              <a:avLst/>
            </a:prstGeom>
            <a:solidFill>
              <a:schemeClr val="bg1">
                <a:lumMod val="95000"/>
              </a:schemeClr>
            </a:solidFill>
            <a:ln w="19050">
              <a:solidFill>
                <a:schemeClr val="tx1"/>
              </a:solidFill>
            </a:ln>
          </p:spPr>
          <p:txBody>
            <a:bodyPr wrap="square" lIns="182880"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p:txBody>
        </p:sp>
      </p:grpSp>
      <p:graphicFrame>
        <p:nvGraphicFramePr>
          <p:cNvPr id="13" name="Content Placeholder 12">
            <a:extLst>
              <a:ext uri="{FF2B5EF4-FFF2-40B4-BE49-F238E27FC236}">
                <a16:creationId xmlns:a16="http://schemas.microsoft.com/office/drawing/2014/main" id="{9F8A1456-DE93-9B21-6D53-5C0B319F94C5}"/>
              </a:ext>
            </a:extLst>
          </p:cNvPr>
          <p:cNvGraphicFramePr>
            <a:graphicFrameLocks/>
          </p:cNvGraphicFramePr>
          <p:nvPr/>
        </p:nvGraphicFramePr>
        <p:xfrm>
          <a:off x="9095788" y="4912399"/>
          <a:ext cx="2743200" cy="1188720"/>
        </p:xfrm>
        <a:graphic>
          <a:graphicData uri="http://schemas.openxmlformats.org/drawingml/2006/table">
            <a:tbl>
              <a:tblPr firstRow="1" bandRow="1">
                <a:tableStyleId>{5940675A-B579-460E-94D1-54222C63F5DA}</a:tableStyleId>
              </a:tblPr>
              <a:tblGrid>
                <a:gridCol w="1536690">
                  <a:extLst>
                    <a:ext uri="{9D8B030D-6E8A-4147-A177-3AD203B41FA5}">
                      <a16:colId xmlns:a16="http://schemas.microsoft.com/office/drawing/2014/main" val="1594560985"/>
                    </a:ext>
                  </a:extLst>
                </a:gridCol>
                <a:gridCol w="1206510">
                  <a:extLst>
                    <a:ext uri="{9D8B030D-6E8A-4147-A177-3AD203B41FA5}">
                      <a16:colId xmlns:a16="http://schemas.microsoft.com/office/drawing/2014/main" val="865408301"/>
                    </a:ext>
                  </a:extLst>
                </a:gridCol>
              </a:tblGrid>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 &gt;&gt; 1</a:t>
                      </a:r>
                    </a:p>
                  </a:txBody>
                  <a:tcPr/>
                </a:tc>
                <a:extLst>
                  <a:ext uri="{0D108BD9-81ED-4DB2-BD59-A6C34878D82A}">
                    <a16:rowId xmlns:a16="http://schemas.microsoft.com/office/drawing/2014/main" val="2672200733"/>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rax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 &amp; 0x1</a:t>
                      </a:r>
                    </a:p>
                  </a:txBody>
                  <a:tcPr/>
                </a:tc>
                <a:extLst>
                  <a:ext uri="{0D108BD9-81ED-4DB2-BD59-A6C34878D82A}">
                    <a16:rowId xmlns:a16="http://schemas.microsoft.com/office/drawing/2014/main" val="1484104206"/>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 &amp; 0x1</a:t>
                      </a:r>
                    </a:p>
                  </a:txBody>
                  <a:tcPr/>
                </a:tc>
                <a:extLst>
                  <a:ext uri="{0D108BD9-81ED-4DB2-BD59-A6C34878D82A}">
                    <a16:rowId xmlns:a16="http://schemas.microsoft.com/office/drawing/2014/main" val="2610721144"/>
                  </a:ext>
                </a:extLst>
              </a:tr>
            </a:tbl>
          </a:graphicData>
        </a:graphic>
      </p:graphicFrame>
      <p:sp>
        <p:nvSpPr>
          <p:cNvPr id="14" name="TextBox 13">
            <a:extLst>
              <a:ext uri="{FF2B5EF4-FFF2-40B4-BE49-F238E27FC236}">
                <a16:creationId xmlns:a16="http://schemas.microsoft.com/office/drawing/2014/main" id="{335790A6-8A32-58B6-26CE-8BC618CF3646}"/>
              </a:ext>
            </a:extLst>
          </p:cNvPr>
          <p:cNvSpPr txBox="1"/>
          <p:nvPr/>
        </p:nvSpPr>
        <p:spPr>
          <a:xfrm>
            <a:off x="5341001" y="4983539"/>
            <a:ext cx="3201902" cy="1384995"/>
          </a:xfrm>
          <a:prstGeom prst="rect">
            <a:avLst/>
          </a:prstGeom>
          <a:noFill/>
        </p:spPr>
        <p:txBody>
          <a:bodyPr wrap="none" rtlCol="0">
            <a:spAutoFit/>
          </a:bodyPr>
          <a:lstStyle/>
          <a:p>
            <a:r>
              <a:rPr lang="en-US" sz="2800" dirty="0"/>
              <a:t>After executing line </a:t>
            </a:r>
            <a:br>
              <a:rPr lang="en-US" sz="2800" dirty="0"/>
            </a:br>
            <a:r>
              <a:rPr lang="en-US" sz="2800" dirty="0"/>
              <a:t>6 &amp; 7:</a:t>
            </a:r>
          </a:p>
          <a:p>
            <a:r>
              <a:rPr lang="en-US" sz="2800" dirty="0"/>
              <a:t>(</a:t>
            </a:r>
            <a:r>
              <a:rPr lang="en-US" sz="2800" dirty="0" err="1"/>
              <a:t>goto</a:t>
            </a:r>
            <a:r>
              <a:rPr lang="en-US" sz="2800" dirty="0"/>
              <a:t> .L2)</a:t>
            </a:r>
          </a:p>
        </p:txBody>
      </p:sp>
      <p:sp>
        <p:nvSpPr>
          <p:cNvPr id="8" name="TextBox 7">
            <a:extLst>
              <a:ext uri="{FF2B5EF4-FFF2-40B4-BE49-F238E27FC236}">
                <a16:creationId xmlns:a16="http://schemas.microsoft.com/office/drawing/2014/main" id="{5DA14596-1D9C-20CE-E021-978BA385376E}"/>
              </a:ext>
            </a:extLst>
          </p:cNvPr>
          <p:cNvSpPr txBox="1"/>
          <p:nvPr/>
        </p:nvSpPr>
        <p:spPr>
          <a:xfrm>
            <a:off x="5341001" y="4519831"/>
            <a:ext cx="6096000" cy="523220"/>
          </a:xfrm>
          <a:prstGeom prst="rect">
            <a:avLst/>
          </a:prstGeom>
          <a:noFill/>
        </p:spPr>
        <p:txBody>
          <a:bodyPr wrap="square">
            <a:spAutoFit/>
          </a:bodyPr>
          <a:lstStyle/>
          <a:p>
            <a:r>
              <a:rPr lang="en-US" sz="2800" dirty="0"/>
              <a:t>Loop iteration #2:</a:t>
            </a:r>
          </a:p>
        </p:txBody>
      </p:sp>
    </p:spTree>
    <p:extLst>
      <p:ext uri="{BB962C8B-B14F-4D97-AF65-F5344CB8AC3E}">
        <p14:creationId xmlns:p14="http://schemas.microsoft.com/office/powerpoint/2010/main" val="4074956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36730-1802-6D8B-D7E0-48867A074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897C8-098E-7B30-B19D-59EBFB35810D}"/>
              </a:ext>
            </a:extLst>
          </p:cNvPr>
          <p:cNvSpPr>
            <a:spLocks noGrp="1"/>
          </p:cNvSpPr>
          <p:nvPr>
            <p:ph type="title"/>
          </p:nvPr>
        </p:nvSpPr>
        <p:spPr/>
        <p:txBody>
          <a:bodyPr/>
          <a:lstStyle/>
          <a:p>
            <a:r>
              <a:rPr lang="en-US" dirty="0"/>
              <a:t>“Do-While” Loop Compilation</a:t>
            </a:r>
          </a:p>
        </p:txBody>
      </p:sp>
      <p:sp>
        <p:nvSpPr>
          <p:cNvPr id="3" name="Content Placeholder 2">
            <a:extLst>
              <a:ext uri="{FF2B5EF4-FFF2-40B4-BE49-F238E27FC236}">
                <a16:creationId xmlns:a16="http://schemas.microsoft.com/office/drawing/2014/main" id="{6674A6A5-8B7E-1287-972D-3463FEA12A1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E060C8C4-D895-A691-57E0-8BC505EF3073}"/>
              </a:ext>
            </a:extLst>
          </p:cNvPr>
          <p:cNvSpPr>
            <a:spLocks noGrp="1"/>
          </p:cNvSpPr>
          <p:nvPr>
            <p:ph type="sldNum" sz="quarter" idx="12"/>
          </p:nvPr>
        </p:nvSpPr>
        <p:spPr/>
        <p:txBody>
          <a:bodyPr/>
          <a:lstStyle/>
          <a:p>
            <a:fld id="{8908FB5B-1F60-994B-8E33-8E782B4CF041}" type="slidenum">
              <a:rPr lang="en-US" smtClean="0"/>
              <a:t>68</a:t>
            </a:fld>
            <a:endParaRPr lang="en-US"/>
          </a:p>
        </p:txBody>
      </p:sp>
      <p:grpSp>
        <p:nvGrpSpPr>
          <p:cNvPr id="5" name="Group 4">
            <a:extLst>
              <a:ext uri="{FF2B5EF4-FFF2-40B4-BE49-F238E27FC236}">
                <a16:creationId xmlns:a16="http://schemas.microsoft.com/office/drawing/2014/main" id="{0C27A8EF-5A5D-D9F3-DF40-10C985C1BB5F}"/>
              </a:ext>
            </a:extLst>
          </p:cNvPr>
          <p:cNvGrpSpPr/>
          <p:nvPr/>
        </p:nvGrpSpPr>
        <p:grpSpPr>
          <a:xfrm>
            <a:off x="838200" y="1825625"/>
            <a:ext cx="3965476" cy="3170101"/>
            <a:chOff x="838200" y="1932079"/>
            <a:chExt cx="3965476" cy="3170101"/>
          </a:xfrm>
        </p:grpSpPr>
        <p:sp>
          <p:nvSpPr>
            <p:cNvPr id="6" name="TextBox 5">
              <a:extLst>
                <a:ext uri="{FF2B5EF4-FFF2-40B4-BE49-F238E27FC236}">
                  <a16:creationId xmlns:a16="http://schemas.microsoft.com/office/drawing/2014/main" id="{353DD0AD-42CC-EE24-A2D1-0AB2EA76C2A5}"/>
                </a:ext>
              </a:extLst>
            </p:cNvPr>
            <p:cNvSpPr txBox="1"/>
            <p:nvPr/>
          </p:nvSpPr>
          <p:spPr>
            <a:xfrm>
              <a:off x="838200" y="1932081"/>
              <a:ext cx="537327" cy="3170099"/>
            </a:xfrm>
            <a:prstGeom prst="rect">
              <a:avLst/>
            </a:prstGeom>
            <a:solidFill>
              <a:schemeClr val="bg1">
                <a:lumMod val="95000"/>
              </a:schemeClr>
            </a:solidFill>
            <a:ln w="19050">
              <a:solidFill>
                <a:schemeClr val="tx1"/>
              </a:solidFill>
            </a:ln>
          </p:spPr>
          <p:txBody>
            <a:bodyPr wrap="square" rtlCol="0">
              <a:spAutoFit/>
            </a:bodyPr>
            <a:lstStyle/>
            <a:p>
              <a:pPr algn="r"/>
              <a:r>
                <a:rPr lang="en-US" sz="2000" dirty="0">
                  <a:latin typeface="Consolas" panose="020B0609020204030204" pitchFamily="49" charset="0"/>
                  <a:cs typeface="Consolas" panose="020B0609020204030204" pitchFamily="49" charset="0"/>
                </a:rPr>
                <a:t>1</a:t>
              </a:r>
            </a:p>
            <a:p>
              <a:pPr algn="r"/>
              <a:r>
                <a:rPr lang="en-US" sz="2000" dirty="0">
                  <a:latin typeface="Consolas" panose="020B0609020204030204" pitchFamily="49" charset="0"/>
                  <a:cs typeface="Consolas" panose="020B0609020204030204" pitchFamily="49" charset="0"/>
                </a:rPr>
                <a:t>2</a:t>
              </a:r>
            </a:p>
            <a:p>
              <a:pPr algn="r"/>
              <a:r>
                <a:rPr lang="en-US" sz="2000" dirty="0">
                  <a:latin typeface="Consolas" panose="020B0609020204030204" pitchFamily="49" charset="0"/>
                  <a:cs typeface="Consolas" panose="020B0609020204030204" pitchFamily="49" charset="0"/>
                </a:rPr>
                <a:t>3</a:t>
              </a:r>
            </a:p>
            <a:p>
              <a:pPr algn="r"/>
              <a:r>
                <a:rPr lang="en-US" sz="2000" dirty="0">
                  <a:latin typeface="Consolas" panose="020B0609020204030204" pitchFamily="49" charset="0"/>
                  <a:cs typeface="Consolas" panose="020B0609020204030204" pitchFamily="49" charset="0"/>
                </a:rPr>
                <a:t>4</a:t>
              </a:r>
            </a:p>
            <a:p>
              <a:pPr algn="r"/>
              <a:r>
                <a:rPr lang="en-US" sz="2000" dirty="0">
                  <a:latin typeface="Consolas" panose="020B0609020204030204" pitchFamily="49" charset="0"/>
                  <a:cs typeface="Consolas" panose="020B0609020204030204" pitchFamily="49" charset="0"/>
                </a:rPr>
                <a:t>5</a:t>
              </a:r>
            </a:p>
            <a:p>
              <a:pPr algn="r"/>
              <a:r>
                <a:rPr lang="en-US" sz="2000" dirty="0">
                  <a:latin typeface="Consolas" panose="020B0609020204030204" pitchFamily="49" charset="0"/>
                  <a:cs typeface="Consolas" panose="020B0609020204030204" pitchFamily="49" charset="0"/>
                </a:rPr>
                <a:t>6</a:t>
              </a:r>
            </a:p>
            <a:p>
              <a:pPr algn="r"/>
              <a:r>
                <a:rPr lang="en-US" sz="2000" dirty="0">
                  <a:latin typeface="Consolas" panose="020B0609020204030204" pitchFamily="49" charset="0"/>
                  <a:cs typeface="Consolas" panose="020B0609020204030204" pitchFamily="49" charset="0"/>
                </a:rPr>
                <a:t>7</a:t>
              </a:r>
            </a:p>
            <a:p>
              <a:pPr algn="r"/>
              <a:r>
                <a:rPr lang="en-US" sz="2000" dirty="0">
                  <a:latin typeface="Consolas" panose="020B0609020204030204" pitchFamily="49" charset="0"/>
                  <a:cs typeface="Consolas" panose="020B0609020204030204" pitchFamily="49" charset="0"/>
                </a:rPr>
                <a:t>8</a:t>
              </a:r>
            </a:p>
            <a:p>
              <a:pPr algn="r"/>
              <a:r>
                <a:rPr lang="en-US" sz="2000" dirty="0">
                  <a:latin typeface="Consolas" panose="020B0609020204030204" pitchFamily="49" charset="0"/>
                  <a:cs typeface="Consolas" panose="020B0609020204030204" pitchFamily="49" charset="0"/>
                </a:rPr>
                <a:t>9</a:t>
              </a:r>
            </a:p>
            <a:p>
              <a:pPr algn="r"/>
              <a:r>
                <a:rPr lang="en-US" sz="2000" dirty="0">
                  <a:latin typeface="Consolas" panose="020B0609020204030204" pitchFamily="49" charset="0"/>
                  <a:cs typeface="Consolas" panose="020B0609020204030204" pitchFamily="49" charset="0"/>
                </a:rPr>
                <a:t>10</a:t>
              </a:r>
            </a:p>
          </p:txBody>
        </p:sp>
        <p:sp>
          <p:nvSpPr>
            <p:cNvPr id="7" name="TextBox 6">
              <a:extLst>
                <a:ext uri="{FF2B5EF4-FFF2-40B4-BE49-F238E27FC236}">
                  <a16:creationId xmlns:a16="http://schemas.microsoft.com/office/drawing/2014/main" id="{4E98D8B5-2712-5FF6-4C7F-469D46619BED}"/>
                </a:ext>
              </a:extLst>
            </p:cNvPr>
            <p:cNvSpPr txBox="1"/>
            <p:nvPr/>
          </p:nvSpPr>
          <p:spPr>
            <a:xfrm>
              <a:off x="1375525" y="1932079"/>
              <a:ext cx="3428151" cy="3170099"/>
            </a:xfrm>
            <a:prstGeom prst="rect">
              <a:avLst/>
            </a:prstGeom>
            <a:solidFill>
              <a:srgbClr val="FDF6E3"/>
            </a:solidFill>
            <a:ln w="19050">
              <a:solidFill>
                <a:schemeClr val="tx1"/>
              </a:solidFill>
            </a:ln>
          </p:spPr>
          <p:txBody>
            <a:bodyPr wrap="square" lIns="182880" rIns="182880" rtlCol="0">
              <a:spAutoFit/>
            </a:bodyPr>
            <a:lstStyle/>
            <a:p>
              <a:pPr marL="0" indent="0">
                <a:buNone/>
              </a:pPr>
              <a:r>
                <a:rPr lang="en-US" sz="2000" dirty="0">
                  <a:latin typeface="Consolas" panose="020B0609020204030204" pitchFamily="49" charset="0"/>
                  <a:cs typeface="Consolas" panose="020B0609020204030204" pitchFamily="49" charset="0"/>
                </a:rPr>
                <a:t>long </a:t>
              </a:r>
              <a:r>
                <a:rPr lang="en-US" sz="2000" dirty="0" err="1">
                  <a:latin typeface="Consolas" panose="020B0609020204030204" pitchFamily="49" charset="0"/>
                  <a:cs typeface="Consolas" panose="020B0609020204030204" pitchFamily="49" charset="0"/>
                </a:rPr>
                <a:t>pcount_goto</a:t>
              </a:r>
              <a:endParaRPr lang="en-US"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(unsigned long x) {</a:t>
              </a:r>
            </a:p>
            <a:p>
              <a:pPr marL="0" indent="0">
                <a:buNone/>
              </a:pPr>
              <a:r>
                <a:rPr lang="en-US" sz="2000" dirty="0">
                  <a:latin typeface="Consolas" panose="020B0609020204030204" pitchFamily="49" charset="0"/>
                  <a:cs typeface="Consolas" panose="020B0609020204030204" pitchFamily="49" charset="0"/>
                </a:rPr>
                <a:t>  long result = 0;</a:t>
              </a:r>
            </a:p>
            <a:p>
              <a:pPr marL="0" indent="0">
                <a:buNone/>
              </a:pPr>
              <a:r>
                <a:rPr lang="en-US" sz="2000" b="1" dirty="0">
                  <a:solidFill>
                    <a:srgbClr val="C41230"/>
                  </a:solidFill>
                  <a:latin typeface="Consolas" panose="020B0609020204030204" pitchFamily="49" charset="0"/>
                  <a:cs typeface="Consolas" panose="020B0609020204030204" pitchFamily="49" charset="0"/>
                </a:rPr>
                <a:t>loop:</a:t>
              </a:r>
            </a:p>
            <a:p>
              <a:pPr marL="0" indent="0">
                <a:buNone/>
              </a:pPr>
              <a:r>
                <a:rPr lang="en-US" sz="2000" dirty="0">
                  <a:latin typeface="Consolas" panose="020B0609020204030204" pitchFamily="49" charset="0"/>
                  <a:cs typeface="Consolas" panose="020B0609020204030204" pitchFamily="49" charset="0"/>
                </a:rPr>
                <a:t>  result += x &amp; 0x1;</a:t>
              </a:r>
            </a:p>
            <a:p>
              <a:pPr marL="0" indent="0">
                <a:buNone/>
              </a:pPr>
              <a:r>
                <a:rPr lang="en-US" sz="2000" dirty="0">
                  <a:latin typeface="Consolas" panose="020B0609020204030204" pitchFamily="49" charset="0"/>
                  <a:cs typeface="Consolas" panose="020B0609020204030204" pitchFamily="49" charset="0"/>
                </a:rPr>
                <a:t>  x &gt;&gt;= 1;</a:t>
              </a:r>
            </a:p>
            <a:p>
              <a:pPr marL="0" indent="0">
                <a:buNone/>
              </a:pPr>
              <a:r>
                <a:rPr lang="en-US" sz="2000" dirty="0">
                  <a:latin typeface="Consolas" panose="020B0609020204030204" pitchFamily="49" charset="0"/>
                  <a:cs typeface="Consolas" panose="020B0609020204030204" pitchFamily="49" charset="0"/>
                </a:rPr>
                <a:t>  if(x) </a:t>
              </a:r>
              <a:r>
                <a:rPr lang="en-US" sz="2000" dirty="0" err="1">
                  <a:latin typeface="Consolas" panose="020B0609020204030204" pitchFamily="49" charset="0"/>
                  <a:cs typeface="Consolas" panose="020B0609020204030204" pitchFamily="49" charset="0"/>
                </a:rPr>
                <a:t>goto</a:t>
              </a:r>
              <a:r>
                <a:rPr lang="en-US" sz="2000" dirty="0">
                  <a:latin typeface="Consolas" panose="020B0609020204030204" pitchFamily="49" charset="0"/>
                  <a:cs typeface="Consolas" panose="020B0609020204030204" pitchFamily="49" charset="0"/>
                </a:rPr>
                <a:t> </a:t>
              </a:r>
              <a:r>
                <a:rPr lang="en-US" sz="2000" b="1" dirty="0">
                  <a:solidFill>
                    <a:srgbClr val="C41230"/>
                  </a:solidFill>
                  <a:latin typeface="Consolas" panose="020B0609020204030204" pitchFamily="49" charset="0"/>
                  <a:cs typeface="Consolas" panose="020B0609020204030204" pitchFamily="49" charset="0"/>
                </a:rPr>
                <a:t>loop</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return result;</a:t>
              </a:r>
            </a:p>
            <a:p>
              <a:pPr marL="0" indent="0">
                <a:buNone/>
              </a:pPr>
              <a:r>
                <a:rPr lang="en-US" sz="2000" dirty="0">
                  <a:latin typeface="Consolas" panose="020B0609020204030204" pitchFamily="49" charset="0"/>
                  <a:cs typeface="Consolas" panose="020B0609020204030204" pitchFamily="49" charset="0"/>
                </a:rPr>
                <a:t>}</a:t>
              </a:r>
            </a:p>
            <a:p>
              <a:pPr marL="0" indent="0">
                <a:buNone/>
              </a:pPr>
              <a:endParaRPr lang="en-US" sz="2000" dirty="0">
                <a:latin typeface="Consolas" panose="020B0609020204030204" pitchFamily="49" charset="0"/>
                <a:cs typeface="Consolas" panose="020B0609020204030204" pitchFamily="49" charset="0"/>
              </a:endParaRPr>
            </a:p>
          </p:txBody>
        </p:sp>
      </p:grpSp>
      <p:grpSp>
        <p:nvGrpSpPr>
          <p:cNvPr id="10" name="Group 9">
            <a:extLst>
              <a:ext uri="{FF2B5EF4-FFF2-40B4-BE49-F238E27FC236}">
                <a16:creationId xmlns:a16="http://schemas.microsoft.com/office/drawing/2014/main" id="{4A49F3F7-5936-6C82-60A8-210944E678F2}"/>
              </a:ext>
            </a:extLst>
          </p:cNvPr>
          <p:cNvGrpSpPr/>
          <p:nvPr/>
        </p:nvGrpSpPr>
        <p:grpSpPr>
          <a:xfrm>
            <a:off x="5341001" y="1825625"/>
            <a:ext cx="6386400" cy="2308324"/>
            <a:chOff x="5775871" y="2688426"/>
            <a:chExt cx="6386400" cy="2308324"/>
          </a:xfrm>
        </p:grpSpPr>
        <p:sp>
          <p:nvSpPr>
            <p:cNvPr id="11" name="TextBox 10">
              <a:extLst>
                <a:ext uri="{FF2B5EF4-FFF2-40B4-BE49-F238E27FC236}">
                  <a16:creationId xmlns:a16="http://schemas.microsoft.com/office/drawing/2014/main" id="{7FFC0E4E-3B0E-D0F5-EFAC-01C51F6A5FF8}"/>
                </a:ext>
              </a:extLst>
            </p:cNvPr>
            <p:cNvSpPr txBox="1"/>
            <p:nvPr/>
          </p:nvSpPr>
          <p:spPr>
            <a:xfrm>
              <a:off x="6313198" y="2688426"/>
              <a:ext cx="5849073" cy="2308324"/>
            </a:xfrm>
            <a:prstGeom prst="rect">
              <a:avLst/>
            </a:prstGeom>
            <a:noFill/>
            <a:ln w="19050">
              <a:solidFill>
                <a:schemeClr val="tx1"/>
              </a:solidFill>
            </a:ln>
          </p:spPr>
          <p:txBody>
            <a:bodyPr wrap="square">
              <a:spAutoFit/>
            </a:bodyPr>
            <a:lstStyle/>
            <a:p>
              <a:pPr marL="0" marR="0" lvl="0" indent="0" algn="l" rtl="0">
                <a:spcBef>
                  <a:spcPts val="0"/>
                </a:spcBef>
                <a:spcAft>
                  <a:spcPts val="0"/>
                </a:spcAft>
                <a:buNone/>
              </a:pPr>
              <a:r>
                <a:rPr lang="en-US" sz="1800" dirty="0" err="1">
                  <a:solidFill>
                    <a:schemeClr val="dk1"/>
                  </a:solidFill>
                  <a:latin typeface="Consolas" panose="020B0609020204030204" pitchFamily="49" charset="0"/>
                  <a:ea typeface="Courier New"/>
                  <a:cs typeface="Consolas" panose="020B0609020204030204" pitchFamily="49" charset="0"/>
                  <a:sym typeface="Courier New"/>
                </a:rPr>
                <a:t>movl</a:t>
              </a:r>
              <a:r>
                <a:rPr lang="en-US" sz="1800" dirty="0">
                  <a:solidFill>
                    <a:schemeClr val="dk1"/>
                  </a:solidFill>
                  <a:latin typeface="Consolas" panose="020B0609020204030204" pitchFamily="49" charset="0"/>
                  <a:ea typeface="Courier New"/>
                  <a:cs typeface="Consolas" panose="020B0609020204030204" pitchFamily="49" charset="0"/>
                  <a:sym typeface="Courier New"/>
                </a:rPr>
                <a:t>    	$0,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eax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result = 0</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.L2:						# loop:</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movq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andl</a:t>
              </a:r>
              <a:r>
                <a:rPr lang="en-US" sz="1800" dirty="0">
                  <a:solidFill>
                    <a:schemeClr val="dk1"/>
                  </a:solidFill>
                  <a:latin typeface="Consolas" panose="020B0609020204030204" pitchFamily="49" charset="0"/>
                  <a:ea typeface="Courier New"/>
                  <a:cs typeface="Consolas" panose="020B0609020204030204" pitchFamily="49" charset="0"/>
                  <a:sym typeface="Courier New"/>
                </a:rPr>
                <a:t>    $1,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edx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t = x &amp; 0x1</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addq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rax</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result += t</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shrq</a:t>
              </a: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rdi</a:t>
              </a:r>
              <a:r>
                <a:rPr lang="en-US" sz="1800" dirty="0">
                  <a:solidFill>
                    <a:schemeClr val="dk1"/>
                  </a:solidFill>
                  <a:latin typeface="Consolas" panose="020B0609020204030204" pitchFamily="49" charset="0"/>
                  <a:ea typeface="Courier New"/>
                  <a:cs typeface="Consolas" panose="020B0609020204030204" pitchFamily="49" charset="0"/>
                  <a:sym typeface="Courier New"/>
                </a:rPr>
                <a:t>			#  x &gt;&gt;= 1</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jne</a:t>
              </a:r>
              <a:r>
                <a:rPr lang="en-US" sz="1800" dirty="0">
                  <a:solidFill>
                    <a:schemeClr val="dk1"/>
                  </a:solidFill>
                  <a:latin typeface="Consolas" panose="020B0609020204030204" pitchFamily="49" charset="0"/>
                  <a:ea typeface="Courier New"/>
                  <a:cs typeface="Consolas" panose="020B0609020204030204" pitchFamily="49" charset="0"/>
                  <a:sym typeface="Courier New"/>
                </a:rPr>
                <a:t>     .L2				#  if (x) </a:t>
              </a:r>
              <a:r>
                <a:rPr lang="en-US" sz="1800" dirty="0" err="1">
                  <a:solidFill>
                    <a:schemeClr val="dk1"/>
                  </a:solidFill>
                  <a:latin typeface="Consolas" panose="020B0609020204030204" pitchFamily="49" charset="0"/>
                  <a:ea typeface="Courier New"/>
                  <a:cs typeface="Consolas" panose="020B0609020204030204" pitchFamily="49" charset="0"/>
                  <a:sym typeface="Courier New"/>
                </a:rPr>
                <a:t>goto</a:t>
              </a:r>
              <a:r>
                <a:rPr lang="en-US" sz="1800" dirty="0">
                  <a:solidFill>
                    <a:schemeClr val="dk1"/>
                  </a:solidFill>
                  <a:latin typeface="Consolas" panose="020B0609020204030204" pitchFamily="49" charset="0"/>
                  <a:ea typeface="Courier New"/>
                  <a:cs typeface="Consolas" panose="020B0609020204030204" pitchFamily="49" charset="0"/>
                  <a:sym typeface="Courier New"/>
                </a:rPr>
                <a:t> loop</a:t>
              </a:r>
            </a:p>
            <a:p>
              <a:pPr marL="0" marR="0" lvl="0" indent="0" algn="l" rtl="0">
                <a:spcBef>
                  <a:spcPts val="0"/>
                </a:spcBef>
                <a:spcAft>
                  <a:spcPts val="0"/>
                </a:spcAft>
                <a:buNone/>
              </a:pPr>
              <a:r>
                <a:rPr lang="en-US" sz="1800" dirty="0">
                  <a:solidFill>
                    <a:schemeClr val="dk1"/>
                  </a:solidFill>
                  <a:latin typeface="Consolas" panose="020B0609020204030204" pitchFamily="49" charset="0"/>
                  <a:ea typeface="Courier New"/>
                  <a:cs typeface="Consolas" panose="020B0609020204030204" pitchFamily="49" charset="0"/>
                  <a:sym typeface="Courier New"/>
                </a:rPr>
                <a:t>   rep; ret</a:t>
              </a:r>
            </a:p>
          </p:txBody>
        </p:sp>
        <p:sp>
          <p:nvSpPr>
            <p:cNvPr id="12" name="TextBox 11">
              <a:extLst>
                <a:ext uri="{FF2B5EF4-FFF2-40B4-BE49-F238E27FC236}">
                  <a16:creationId xmlns:a16="http://schemas.microsoft.com/office/drawing/2014/main" id="{D57EEACB-79AC-5905-F207-5963C13CD9D6}"/>
                </a:ext>
              </a:extLst>
            </p:cNvPr>
            <p:cNvSpPr txBox="1"/>
            <p:nvPr/>
          </p:nvSpPr>
          <p:spPr>
            <a:xfrm>
              <a:off x="5775871" y="2688426"/>
              <a:ext cx="537327" cy="2308324"/>
            </a:xfrm>
            <a:prstGeom prst="rect">
              <a:avLst/>
            </a:prstGeom>
            <a:solidFill>
              <a:schemeClr val="bg1">
                <a:lumMod val="95000"/>
              </a:schemeClr>
            </a:solidFill>
            <a:ln w="19050">
              <a:solidFill>
                <a:schemeClr val="tx1"/>
              </a:solidFill>
            </a:ln>
          </p:spPr>
          <p:txBody>
            <a:bodyPr wrap="square" lIns="182880" rtlCol="0">
              <a:spAutoFit/>
            </a:bodyPr>
            <a:lstStyle/>
            <a:p>
              <a:pPr algn="r"/>
              <a:r>
                <a:rPr lang="en-US" dirty="0">
                  <a:latin typeface="Consolas" panose="020B0609020204030204" pitchFamily="49" charset="0"/>
                  <a:cs typeface="Consolas" panose="020B0609020204030204" pitchFamily="49" charset="0"/>
                </a:rPr>
                <a:t>1</a:t>
              </a:r>
            </a:p>
            <a:p>
              <a:pPr algn="r"/>
              <a:r>
                <a:rPr lang="en-US" dirty="0">
                  <a:latin typeface="Consolas" panose="020B0609020204030204" pitchFamily="49" charset="0"/>
                  <a:cs typeface="Consolas" panose="020B0609020204030204" pitchFamily="49" charset="0"/>
                </a:rPr>
                <a:t>2</a:t>
              </a:r>
            </a:p>
            <a:p>
              <a:pPr algn="r"/>
              <a:r>
                <a:rPr lang="en-US" dirty="0">
                  <a:latin typeface="Consolas" panose="020B0609020204030204" pitchFamily="49" charset="0"/>
                  <a:cs typeface="Consolas" panose="020B0609020204030204" pitchFamily="49" charset="0"/>
                </a:rPr>
                <a:t>3</a:t>
              </a:r>
            </a:p>
            <a:p>
              <a:pPr algn="r"/>
              <a:r>
                <a:rPr lang="en-US" dirty="0">
                  <a:latin typeface="Consolas" panose="020B0609020204030204" pitchFamily="49" charset="0"/>
                  <a:cs typeface="Consolas" panose="020B0609020204030204" pitchFamily="49" charset="0"/>
                </a:rPr>
                <a:t>4</a:t>
              </a:r>
            </a:p>
            <a:p>
              <a:pPr algn="r"/>
              <a:r>
                <a:rPr lang="en-US" dirty="0">
                  <a:latin typeface="Consolas" panose="020B0609020204030204" pitchFamily="49" charset="0"/>
                  <a:cs typeface="Consolas" panose="020B0609020204030204" pitchFamily="49" charset="0"/>
                </a:rPr>
                <a:t>5</a:t>
              </a:r>
            </a:p>
            <a:p>
              <a:pPr algn="r"/>
              <a:r>
                <a:rPr lang="en-US" dirty="0">
                  <a:latin typeface="Consolas" panose="020B0609020204030204" pitchFamily="49" charset="0"/>
                  <a:cs typeface="Consolas" panose="020B0609020204030204" pitchFamily="49" charset="0"/>
                </a:rPr>
                <a:t>6</a:t>
              </a:r>
            </a:p>
            <a:p>
              <a:pPr algn="r"/>
              <a:r>
                <a:rPr lang="en-US" dirty="0">
                  <a:latin typeface="Consolas" panose="020B0609020204030204" pitchFamily="49" charset="0"/>
                  <a:cs typeface="Consolas" panose="020B0609020204030204" pitchFamily="49" charset="0"/>
                </a:rPr>
                <a:t>7</a:t>
              </a:r>
            </a:p>
            <a:p>
              <a:pPr algn="r"/>
              <a:r>
                <a:rPr lang="en-US" dirty="0">
                  <a:latin typeface="Consolas" panose="020B0609020204030204" pitchFamily="49" charset="0"/>
                  <a:cs typeface="Consolas" panose="020B0609020204030204" pitchFamily="49" charset="0"/>
                </a:rPr>
                <a:t>8</a:t>
              </a:r>
            </a:p>
          </p:txBody>
        </p:sp>
      </p:grpSp>
      <p:graphicFrame>
        <p:nvGraphicFramePr>
          <p:cNvPr id="13" name="Content Placeholder 12">
            <a:extLst>
              <a:ext uri="{FF2B5EF4-FFF2-40B4-BE49-F238E27FC236}">
                <a16:creationId xmlns:a16="http://schemas.microsoft.com/office/drawing/2014/main" id="{47BC5077-7148-0231-CA39-724CFD41AF01}"/>
              </a:ext>
            </a:extLst>
          </p:cNvPr>
          <p:cNvGraphicFramePr>
            <a:graphicFrameLocks/>
          </p:cNvGraphicFramePr>
          <p:nvPr>
            <p:extLst>
              <p:ext uri="{D42A27DB-BD31-4B8C-83A1-F6EECF244321}">
                <p14:modId xmlns:p14="http://schemas.microsoft.com/office/powerpoint/2010/main" val="4065828131"/>
              </p:ext>
            </p:extLst>
          </p:nvPr>
        </p:nvGraphicFramePr>
        <p:xfrm>
          <a:off x="9095788" y="4912399"/>
          <a:ext cx="2743200" cy="1188720"/>
        </p:xfrm>
        <a:graphic>
          <a:graphicData uri="http://schemas.openxmlformats.org/drawingml/2006/table">
            <a:tbl>
              <a:tblPr firstRow="1" bandRow="1">
                <a:tableStyleId>{5940675A-B579-460E-94D1-54222C63F5DA}</a:tableStyleId>
              </a:tblPr>
              <a:tblGrid>
                <a:gridCol w="1536690">
                  <a:extLst>
                    <a:ext uri="{9D8B030D-6E8A-4147-A177-3AD203B41FA5}">
                      <a16:colId xmlns:a16="http://schemas.microsoft.com/office/drawing/2014/main" val="1594560985"/>
                    </a:ext>
                  </a:extLst>
                </a:gridCol>
                <a:gridCol w="1206510">
                  <a:extLst>
                    <a:ext uri="{9D8B030D-6E8A-4147-A177-3AD203B41FA5}">
                      <a16:colId xmlns:a16="http://schemas.microsoft.com/office/drawing/2014/main" val="865408301"/>
                    </a:ext>
                  </a:extLst>
                </a:gridCol>
              </a:tblGrid>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rdi</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 &gt;&gt; 1</a:t>
                      </a:r>
                    </a:p>
                  </a:txBody>
                  <a:tcPr/>
                </a:tc>
                <a:extLst>
                  <a:ext uri="{0D108BD9-81ED-4DB2-BD59-A6C34878D82A}">
                    <a16:rowId xmlns:a16="http://schemas.microsoft.com/office/drawing/2014/main" val="2672200733"/>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rax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 &amp; 0x1</a:t>
                      </a:r>
                    </a:p>
                  </a:txBody>
                  <a:tcPr/>
                </a:tc>
                <a:extLst>
                  <a:ext uri="{0D108BD9-81ED-4DB2-BD59-A6C34878D82A}">
                    <a16:rowId xmlns:a16="http://schemas.microsoft.com/office/drawing/2014/main" val="1484104206"/>
                  </a:ext>
                </a:extLst>
              </a:tr>
              <a:tr h="370840">
                <a:tc>
                  <a:txBody>
                    <a:bodyPr/>
                    <a:lstStyle/>
                    <a:p>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rdx</a:t>
                      </a:r>
                      <a:endParaRPr lang="en-US" sz="2000" dirty="0">
                        <a:latin typeface="Consolas" panose="020B0609020204030204" pitchFamily="49" charset="0"/>
                        <a:cs typeface="Consolas" panose="020B0609020204030204" pitchFamily="49" charset="0"/>
                      </a:endParaRPr>
                    </a:p>
                  </a:txBody>
                  <a:tcPr/>
                </a:tc>
                <a:tc>
                  <a:txBody>
                    <a:bodyPr/>
                    <a:lstStyle/>
                    <a:p>
                      <a:r>
                        <a:rPr lang="en-US" sz="2000" dirty="0">
                          <a:latin typeface="Consolas" panose="020B0609020204030204" pitchFamily="49" charset="0"/>
                          <a:cs typeface="Consolas" panose="020B0609020204030204" pitchFamily="49" charset="0"/>
                        </a:rPr>
                        <a:t>x &gt;&gt; 1</a:t>
                      </a:r>
                    </a:p>
                  </a:txBody>
                  <a:tcPr/>
                </a:tc>
                <a:extLst>
                  <a:ext uri="{0D108BD9-81ED-4DB2-BD59-A6C34878D82A}">
                    <a16:rowId xmlns:a16="http://schemas.microsoft.com/office/drawing/2014/main" val="2610721144"/>
                  </a:ext>
                </a:extLst>
              </a:tr>
            </a:tbl>
          </a:graphicData>
        </a:graphic>
      </p:graphicFrame>
      <p:sp>
        <p:nvSpPr>
          <p:cNvPr id="14" name="TextBox 13">
            <a:extLst>
              <a:ext uri="{FF2B5EF4-FFF2-40B4-BE49-F238E27FC236}">
                <a16:creationId xmlns:a16="http://schemas.microsoft.com/office/drawing/2014/main" id="{0C4E8055-1579-07BD-0986-2B70FA215D53}"/>
              </a:ext>
            </a:extLst>
          </p:cNvPr>
          <p:cNvSpPr txBox="1"/>
          <p:nvPr/>
        </p:nvSpPr>
        <p:spPr>
          <a:xfrm>
            <a:off x="5341001" y="4983539"/>
            <a:ext cx="3496855" cy="523220"/>
          </a:xfrm>
          <a:prstGeom prst="rect">
            <a:avLst/>
          </a:prstGeom>
          <a:noFill/>
        </p:spPr>
        <p:txBody>
          <a:bodyPr wrap="none" rtlCol="0">
            <a:spAutoFit/>
          </a:bodyPr>
          <a:lstStyle/>
          <a:p>
            <a:r>
              <a:rPr lang="en-US" sz="2800" dirty="0"/>
              <a:t>After executing line 3:</a:t>
            </a:r>
          </a:p>
        </p:txBody>
      </p:sp>
      <p:sp>
        <p:nvSpPr>
          <p:cNvPr id="8" name="TextBox 7">
            <a:extLst>
              <a:ext uri="{FF2B5EF4-FFF2-40B4-BE49-F238E27FC236}">
                <a16:creationId xmlns:a16="http://schemas.microsoft.com/office/drawing/2014/main" id="{8571C87C-98D1-3E25-C902-F77F8F9BFE9E}"/>
              </a:ext>
            </a:extLst>
          </p:cNvPr>
          <p:cNvSpPr txBox="1"/>
          <p:nvPr/>
        </p:nvSpPr>
        <p:spPr>
          <a:xfrm>
            <a:off x="5341001" y="4519831"/>
            <a:ext cx="6096000" cy="523220"/>
          </a:xfrm>
          <a:prstGeom prst="rect">
            <a:avLst/>
          </a:prstGeom>
          <a:noFill/>
        </p:spPr>
        <p:txBody>
          <a:bodyPr wrap="square">
            <a:spAutoFit/>
          </a:bodyPr>
          <a:lstStyle/>
          <a:p>
            <a:r>
              <a:rPr lang="en-US" sz="2800" dirty="0"/>
              <a:t>Loop iteration #2:</a:t>
            </a:r>
          </a:p>
        </p:txBody>
      </p:sp>
      <p:sp>
        <p:nvSpPr>
          <p:cNvPr id="9" name="TextBox 8">
            <a:extLst>
              <a:ext uri="{FF2B5EF4-FFF2-40B4-BE49-F238E27FC236}">
                <a16:creationId xmlns:a16="http://schemas.microsoft.com/office/drawing/2014/main" id="{8B01B71C-0969-03FF-521C-CE4A60299E12}"/>
              </a:ext>
            </a:extLst>
          </p:cNvPr>
          <p:cNvSpPr txBox="1"/>
          <p:nvPr/>
        </p:nvSpPr>
        <p:spPr>
          <a:xfrm>
            <a:off x="2906360" y="5650188"/>
            <a:ext cx="5619936" cy="954107"/>
          </a:xfrm>
          <a:prstGeom prst="rect">
            <a:avLst/>
          </a:prstGeom>
          <a:noFill/>
          <a:ln>
            <a:solidFill>
              <a:schemeClr val="tx1"/>
            </a:solidFill>
          </a:ln>
        </p:spPr>
        <p:txBody>
          <a:bodyPr wrap="none" rtlCol="0">
            <a:spAutoFit/>
          </a:bodyPr>
          <a:lstStyle/>
          <a:p>
            <a:r>
              <a:rPr lang="en-US" sz="2800" dirty="0">
                <a:latin typeface="Consolas" panose="020B0609020204030204" pitchFamily="49" charset="0"/>
                <a:cs typeface="Consolas" panose="020B0609020204030204" pitchFamily="49" charset="0"/>
              </a:rPr>
              <a:t>%</a:t>
            </a:r>
            <a:r>
              <a:rPr lang="en-US" sz="2800" dirty="0" err="1">
                <a:latin typeface="Consolas" panose="020B0609020204030204" pitchFamily="49" charset="0"/>
                <a:cs typeface="Consolas" panose="020B0609020204030204" pitchFamily="49" charset="0"/>
              </a:rPr>
              <a:t>rdi</a:t>
            </a:r>
            <a:r>
              <a:rPr lang="en-US" sz="2800" dirty="0">
                <a:latin typeface="Consolas" panose="020B0609020204030204" pitchFamily="49" charset="0"/>
                <a:cs typeface="Consolas" panose="020B0609020204030204" pitchFamily="49" charset="0"/>
              </a:rPr>
              <a:t> </a:t>
            </a:r>
            <a:r>
              <a:rPr lang="en-US" sz="2800" dirty="0"/>
              <a:t>stores loop control variable </a:t>
            </a:r>
            <a:r>
              <a:rPr lang="en-US" sz="2800" dirty="0">
                <a:latin typeface="Consolas" panose="020B0609020204030204" pitchFamily="49" charset="0"/>
                <a:cs typeface="Consolas" panose="020B0609020204030204" pitchFamily="49" charset="0"/>
              </a:rPr>
              <a:t>x</a:t>
            </a:r>
          </a:p>
          <a:p>
            <a:r>
              <a:rPr lang="en-US" sz="2800" dirty="0">
                <a:latin typeface="Consolas" panose="020B0609020204030204" pitchFamily="49" charset="0"/>
                <a:cs typeface="Consolas" panose="020B0609020204030204" pitchFamily="49" charset="0"/>
              </a:rPr>
              <a:t>%</a:t>
            </a:r>
            <a:r>
              <a:rPr lang="en-US" sz="2800" dirty="0" err="1">
                <a:latin typeface="Consolas" panose="020B0609020204030204" pitchFamily="49" charset="0"/>
                <a:cs typeface="Consolas" panose="020B0609020204030204" pitchFamily="49" charset="0"/>
              </a:rPr>
              <a:t>rax</a:t>
            </a:r>
            <a:r>
              <a:rPr lang="en-US" sz="2800" dirty="0">
                <a:latin typeface="Consolas" panose="020B0609020204030204" pitchFamily="49" charset="0"/>
                <a:cs typeface="Consolas" panose="020B0609020204030204" pitchFamily="49" charset="0"/>
              </a:rPr>
              <a:t> </a:t>
            </a:r>
            <a:r>
              <a:rPr lang="en-US" sz="2800" dirty="0"/>
              <a:t>stores return value </a:t>
            </a:r>
            <a:r>
              <a:rPr lang="en-US" sz="2800" dirty="0">
                <a:latin typeface="Consolas" panose="020B0609020204030204" pitchFamily="49" charset="0"/>
                <a:cs typeface="Consolas" panose="020B0609020204030204" pitchFamily="49" charset="0"/>
              </a:rPr>
              <a:t>result</a:t>
            </a:r>
          </a:p>
        </p:txBody>
      </p:sp>
    </p:spTree>
    <p:extLst>
      <p:ext uri="{BB962C8B-B14F-4D97-AF65-F5344CB8AC3E}">
        <p14:creationId xmlns:p14="http://schemas.microsoft.com/office/powerpoint/2010/main" val="740462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E833-5215-87EE-C935-2525A31EE142}"/>
              </a:ext>
            </a:extLst>
          </p:cNvPr>
          <p:cNvSpPr>
            <a:spLocks noGrp="1"/>
          </p:cNvSpPr>
          <p:nvPr>
            <p:ph type="title"/>
          </p:nvPr>
        </p:nvSpPr>
        <p:spPr/>
        <p:txBody>
          <a:bodyPr/>
          <a:lstStyle/>
          <a:p>
            <a:r>
              <a:rPr lang="en-US" dirty="0"/>
              <a:t>Quiz Time!</a:t>
            </a:r>
          </a:p>
        </p:txBody>
      </p:sp>
      <p:sp>
        <p:nvSpPr>
          <p:cNvPr id="3" name="Content Placeholder 2">
            <a:extLst>
              <a:ext uri="{FF2B5EF4-FFF2-40B4-BE49-F238E27FC236}">
                <a16:creationId xmlns:a16="http://schemas.microsoft.com/office/drawing/2014/main" id="{CC3D91F0-D80E-46B4-D77C-6F9C0AAD1E6F}"/>
              </a:ext>
            </a:extLst>
          </p:cNvPr>
          <p:cNvSpPr>
            <a:spLocks noGrp="1"/>
          </p:cNvSpPr>
          <p:nvPr>
            <p:ph idx="1"/>
          </p:nvPr>
        </p:nvSpPr>
        <p:spPr>
          <a:xfrm>
            <a:off x="838200" y="1825625"/>
            <a:ext cx="5257800" cy="4351338"/>
          </a:xfrm>
        </p:spPr>
        <p:txBody>
          <a:bodyPr/>
          <a:lstStyle/>
          <a:p>
            <a:r>
              <a:rPr lang="en-US" dirty="0"/>
              <a:t>Quizzes are not graded for correctness</a:t>
            </a:r>
          </a:p>
          <a:p>
            <a:r>
              <a:rPr lang="en-US" dirty="0"/>
              <a:t>Quizzes do not negatively impact your grade</a:t>
            </a:r>
          </a:p>
          <a:p>
            <a:r>
              <a:rPr lang="en-US" dirty="0"/>
              <a:t>Quizzes are for YOU to check if you understood the material in this lecture</a:t>
            </a:r>
          </a:p>
          <a:p>
            <a:r>
              <a:rPr lang="en-US" dirty="0"/>
              <a:t>You have until the end of lecture to complete the quiz</a:t>
            </a:r>
          </a:p>
        </p:txBody>
      </p:sp>
      <p:sp>
        <p:nvSpPr>
          <p:cNvPr id="4" name="Slide Number Placeholder 3">
            <a:extLst>
              <a:ext uri="{FF2B5EF4-FFF2-40B4-BE49-F238E27FC236}">
                <a16:creationId xmlns:a16="http://schemas.microsoft.com/office/drawing/2014/main" id="{1B8D956C-0900-B0EB-49E0-67018FF75579}"/>
              </a:ext>
            </a:extLst>
          </p:cNvPr>
          <p:cNvSpPr>
            <a:spLocks noGrp="1"/>
          </p:cNvSpPr>
          <p:nvPr>
            <p:ph type="sldNum" sz="quarter" idx="12"/>
          </p:nvPr>
        </p:nvSpPr>
        <p:spPr/>
        <p:txBody>
          <a:bodyPr/>
          <a:lstStyle/>
          <a:p>
            <a:fld id="{8908FB5B-1F60-994B-8E33-8E782B4CF041}" type="slidenum">
              <a:rPr lang="en-US" smtClean="0"/>
              <a:t>69</a:t>
            </a:fld>
            <a:endParaRPr lang="en-US"/>
          </a:p>
        </p:txBody>
      </p:sp>
      <p:sp>
        <p:nvSpPr>
          <p:cNvPr id="6" name="TextBox 5">
            <a:hlinkClick r:id="rId2"/>
            <a:extLst>
              <a:ext uri="{FF2B5EF4-FFF2-40B4-BE49-F238E27FC236}">
                <a16:creationId xmlns:a16="http://schemas.microsoft.com/office/drawing/2014/main" id="{D0F67C86-3581-1994-F257-E6BF172ECD5C}"/>
              </a:ext>
            </a:extLst>
          </p:cNvPr>
          <p:cNvSpPr txBox="1"/>
          <p:nvPr/>
        </p:nvSpPr>
        <p:spPr>
          <a:xfrm>
            <a:off x="7283115" y="1102392"/>
            <a:ext cx="4070685" cy="477054"/>
          </a:xfrm>
          <a:prstGeom prst="rect">
            <a:avLst/>
          </a:prstGeom>
          <a:noFill/>
        </p:spPr>
        <p:txBody>
          <a:bodyPr wrap="square">
            <a:spAutoFit/>
          </a:bodyPr>
          <a:lstStyle/>
          <a:p>
            <a:r>
              <a:rPr lang="en-US" sz="2500" dirty="0"/>
              <a:t>https://</a:t>
            </a:r>
            <a:r>
              <a:rPr lang="en-US" sz="2500" dirty="0" err="1"/>
              <a:t>tinyurl.com</a:t>
            </a:r>
            <a:r>
              <a:rPr lang="en-US" sz="2500" dirty="0"/>
              <a:t>/213-lec4</a:t>
            </a:r>
          </a:p>
        </p:txBody>
      </p:sp>
      <p:pic>
        <p:nvPicPr>
          <p:cNvPr id="25602" name="Picture 2">
            <a:extLst>
              <a:ext uri="{FF2B5EF4-FFF2-40B4-BE49-F238E27FC236}">
                <a16:creationId xmlns:a16="http://schemas.microsoft.com/office/drawing/2014/main" id="{11D43549-3B20-AF19-2393-9AC0675B0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526" y="1938797"/>
            <a:ext cx="3818022" cy="381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1368B9-2E97-0F33-3522-CFFD82A777C9}"/>
              </a:ext>
            </a:extLst>
          </p:cNvPr>
          <p:cNvSpPr>
            <a:spLocks noGrp="1"/>
          </p:cNvSpPr>
          <p:nvPr>
            <p:ph idx="1"/>
          </p:nvPr>
        </p:nvSpPr>
        <p:spPr/>
        <p:txBody>
          <a:bodyPr/>
          <a:lstStyle/>
          <a:p>
            <a:pPr marL="0" indent="0">
              <a:buNone/>
            </a:pPr>
            <a:r>
              <a:rPr lang="en-US" dirty="0"/>
              <a:t>Today’s slides differ from the ones I posted before class</a:t>
            </a:r>
            <a:br>
              <a:rPr lang="en-US" dirty="0"/>
            </a:br>
            <a:br>
              <a:rPr lang="en-US" dirty="0"/>
            </a:br>
            <a:r>
              <a:rPr lang="en-US" dirty="0"/>
              <a:t>(quiz solution…)</a:t>
            </a:r>
            <a:br>
              <a:rPr lang="en-US" dirty="0"/>
            </a:br>
            <a:br>
              <a:rPr lang="en-US" dirty="0"/>
            </a:br>
            <a:r>
              <a:rPr lang="en-US" dirty="0"/>
              <a:t>But content overall is the same.</a:t>
            </a:r>
          </a:p>
        </p:txBody>
      </p:sp>
      <p:sp>
        <p:nvSpPr>
          <p:cNvPr id="4" name="Slide Number Placeholder 3">
            <a:extLst>
              <a:ext uri="{FF2B5EF4-FFF2-40B4-BE49-F238E27FC236}">
                <a16:creationId xmlns:a16="http://schemas.microsoft.com/office/drawing/2014/main" id="{ED673880-B91B-5EF9-44B2-4E810E99A022}"/>
              </a:ext>
            </a:extLst>
          </p:cNvPr>
          <p:cNvSpPr>
            <a:spLocks noGrp="1"/>
          </p:cNvSpPr>
          <p:nvPr>
            <p:ph type="sldNum" sz="quarter" idx="12"/>
          </p:nvPr>
        </p:nvSpPr>
        <p:spPr/>
        <p:txBody>
          <a:bodyPr/>
          <a:lstStyle/>
          <a:p>
            <a:fld id="{8908FB5B-1F60-994B-8E33-8E782B4CF041}" type="slidenum">
              <a:rPr lang="en-US" smtClean="0"/>
              <a:t>7</a:t>
            </a:fld>
            <a:endParaRPr lang="en-US"/>
          </a:p>
        </p:txBody>
      </p:sp>
    </p:spTree>
    <p:extLst>
      <p:ext uri="{BB962C8B-B14F-4D97-AF65-F5344CB8AC3E}">
        <p14:creationId xmlns:p14="http://schemas.microsoft.com/office/powerpoint/2010/main" val="29590614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p:nvPr/>
        </p:nvSpPr>
        <p:spPr>
          <a:xfrm>
            <a:off x="1828800" y="3452811"/>
            <a:ext cx="2616200" cy="444500"/>
          </a:xfrm>
          <a:prstGeom prst="rect">
            <a:avLst/>
          </a:prstGeom>
          <a:noFill/>
          <a:ln>
            <a:noFill/>
          </a:ln>
        </p:spPr>
        <p:txBody>
          <a:bodyPr spcFirstLastPara="1" wrap="square" lIns="38100" tIns="38100" rIns="38100" bIns="38100" anchor="t" anchorCtr="0">
            <a:noAutofit/>
          </a:bodyPr>
          <a:lstStyle/>
          <a:p>
            <a:pPr marL="185738" indent="-185738"/>
            <a:r>
              <a:rPr lang="en-US" sz="2400" b="1">
                <a:solidFill>
                  <a:schemeClr val="dk1"/>
                </a:solidFill>
                <a:latin typeface="Calibri"/>
                <a:ea typeface="Calibri"/>
                <a:cs typeface="Calibri"/>
                <a:sym typeface="Calibri"/>
              </a:rPr>
              <a:t>While version</a:t>
            </a:r>
            <a:endParaRPr/>
          </a:p>
        </p:txBody>
      </p:sp>
      <p:sp>
        <p:nvSpPr>
          <p:cNvPr id="614" name="Shape 614"/>
          <p:cNvSpPr/>
          <p:nvPr/>
        </p:nvSpPr>
        <p:spPr>
          <a:xfrm>
            <a:off x="1905000" y="3871911"/>
            <a:ext cx="2514600" cy="800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sz="2400">
                <a:solidFill>
                  <a:schemeClr val="dk1"/>
                </a:solidFill>
                <a:latin typeface="Courier New"/>
                <a:ea typeface="Courier New"/>
                <a:cs typeface="Courier New"/>
                <a:sym typeface="Courier New"/>
              </a:rPr>
              <a:t>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a:p>
        </p:txBody>
      </p:sp>
      <p:sp>
        <p:nvSpPr>
          <p:cNvPr id="616" name="Shape 616"/>
          <p:cNvSpPr txBox="1">
            <a:spLocks noGrp="1"/>
          </p:cNvSpPr>
          <p:nvPr>
            <p:ph type="body" idx="1"/>
          </p:nvPr>
        </p:nvSpPr>
        <p:spPr>
          <a:xfrm>
            <a:off x="1981200" y="1966912"/>
            <a:ext cx="8229600"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600"/>
              </a:spcBef>
              <a:buClr>
                <a:srgbClr val="990000"/>
              </a:buClr>
              <a:buSzPts val="1440"/>
              <a:buFont typeface="Noto Sans Symbols"/>
              <a:buChar char="⬛"/>
            </a:pPr>
            <a:r>
              <a:rPr lang="en-US" sz="2400" b="1" dirty="0">
                <a:solidFill>
                  <a:schemeClr val="dk1"/>
                </a:solidFill>
                <a:latin typeface="Calibri"/>
                <a:ea typeface="Calibri"/>
                <a:cs typeface="Calibri"/>
                <a:sym typeface="Calibri"/>
              </a:rPr>
              <a:t>Used with </a:t>
            </a:r>
            <a:r>
              <a:rPr lang="en-US" sz="2400" b="1" dirty="0">
                <a:solidFill>
                  <a:schemeClr val="dk1"/>
                </a:solidFill>
                <a:latin typeface="Courier New"/>
                <a:ea typeface="Courier New"/>
                <a:cs typeface="Courier New"/>
                <a:sym typeface="Courier New"/>
              </a:rPr>
              <a:t>-Og</a:t>
            </a:r>
            <a:endParaRPr sz="2400" b="1" dirty="0">
              <a:solidFill>
                <a:schemeClr val="dk1"/>
              </a:solidFill>
              <a:latin typeface="Courier New"/>
              <a:ea typeface="Courier New"/>
              <a:cs typeface="Courier New"/>
              <a:sym typeface="Courier New"/>
            </a:endParaRPr>
          </a:p>
        </p:txBody>
      </p:sp>
      <p:sp>
        <p:nvSpPr>
          <p:cNvPr id="617" name="Shape 617"/>
          <p:cNvSpPr/>
          <p:nvPr/>
        </p:nvSpPr>
        <p:spPr>
          <a:xfrm>
            <a:off x="6705600" y="2462212"/>
            <a:ext cx="2908300" cy="444500"/>
          </a:xfrm>
          <a:prstGeom prst="rect">
            <a:avLst/>
          </a:prstGeom>
          <a:noFill/>
          <a:ln>
            <a:noFill/>
          </a:ln>
        </p:spPr>
        <p:txBody>
          <a:bodyPr spcFirstLastPara="1" wrap="square" lIns="38100" tIns="38100" rIns="38100" bIns="38100" anchor="t" anchorCtr="0">
            <a:noAutofit/>
          </a:bodyPr>
          <a:lstStyle/>
          <a:p>
            <a:pPr marL="185738" indent="-185738"/>
            <a:r>
              <a:rPr lang="en-US" sz="2400" b="1">
                <a:solidFill>
                  <a:schemeClr val="dk1"/>
                </a:solidFill>
                <a:latin typeface="Calibri"/>
                <a:ea typeface="Calibri"/>
                <a:cs typeface="Calibri"/>
                <a:sym typeface="Calibri"/>
              </a:rPr>
              <a:t>Goto Version</a:t>
            </a:r>
            <a:endParaRPr/>
          </a:p>
        </p:txBody>
      </p:sp>
      <p:sp>
        <p:nvSpPr>
          <p:cNvPr id="618" name="Shape 618"/>
          <p:cNvSpPr/>
          <p:nvPr/>
        </p:nvSpPr>
        <p:spPr>
          <a:xfrm>
            <a:off x="6781800" y="2881311"/>
            <a:ext cx="3429000" cy="2624138"/>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sz="2400">
                <a:solidFill>
                  <a:schemeClr val="dk1"/>
                </a:solidFill>
                <a:latin typeface="Courier New"/>
                <a:ea typeface="Courier New"/>
                <a:cs typeface="Courier New"/>
                <a:sym typeface="Courier New"/>
              </a:rPr>
              <a:t>  goto test;</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r>
              <a:rPr lang="en-US" sz="2400">
                <a:solidFill>
                  <a:schemeClr val="dk1"/>
                </a:solidFill>
                <a:latin typeface="Courier New"/>
                <a:ea typeface="Courier New"/>
                <a:cs typeface="Courier New"/>
                <a:sym typeface="Courier New"/>
              </a:rPr>
              <a:t>test:</a:t>
            </a:r>
            <a:endParaRPr/>
          </a:p>
          <a:p>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    goto loop;</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done:</a:t>
            </a:r>
            <a:endParaRPr/>
          </a:p>
        </p:txBody>
      </p:sp>
      <p:sp>
        <p:nvSpPr>
          <p:cNvPr id="619" name="Shape 619"/>
          <p:cNvSpPr/>
          <p:nvPr/>
        </p:nvSpPr>
        <p:spPr>
          <a:xfrm rot="-5400000">
            <a:off x="5181600" y="3414711"/>
            <a:ext cx="762000" cy="1524000"/>
          </a:xfrm>
          <a:custGeom>
            <a:avLst/>
            <a:gdLst/>
            <a:ahLst/>
            <a:cxnLst/>
            <a:rect l="0" t="0" r="0" b="0"/>
            <a:pathLst>
              <a:path w="21600" h="21600" extrusionOk="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algn="ctr"/>
            <a:endParaRPr sz="4200">
              <a:solidFill>
                <a:srgbClr val="000000"/>
              </a:solidFill>
              <a:latin typeface="Gill Sans"/>
              <a:ea typeface="Gill Sans"/>
              <a:cs typeface="Gill Sans"/>
              <a:sym typeface="Gill Sans"/>
            </a:endParaRPr>
          </a:p>
        </p:txBody>
      </p:sp>
      <p:sp>
        <p:nvSpPr>
          <p:cNvPr id="2" name="Title 1">
            <a:extLst>
              <a:ext uri="{FF2B5EF4-FFF2-40B4-BE49-F238E27FC236}">
                <a16:creationId xmlns:a16="http://schemas.microsoft.com/office/drawing/2014/main" id="{22901182-EEAD-AAD3-9A3E-8561F4E2D85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41230"/>
                </a:solidFill>
              </a:rPr>
              <a:t>“jump-to-middle” </a:t>
            </a:r>
            <a:r>
              <a:rPr lang="en-US" dirty="0"/>
              <a:t>while (test) loop implementation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p:nvPr/>
        </p:nvSpPr>
        <p:spPr>
          <a:xfrm>
            <a:off x="1981200" y="1447800"/>
            <a:ext cx="2616200" cy="444500"/>
          </a:xfrm>
          <a:prstGeom prst="rect">
            <a:avLst/>
          </a:prstGeom>
          <a:noFill/>
          <a:ln>
            <a:noFill/>
          </a:ln>
        </p:spPr>
        <p:txBody>
          <a:bodyPr spcFirstLastPara="1" wrap="square" lIns="38100" tIns="38100" rIns="38100" bIns="38100" anchor="t" anchorCtr="0">
            <a:noAutofit/>
          </a:bodyPr>
          <a:lstStyle/>
          <a:p>
            <a:pPr marL="185738" indent="-185738"/>
            <a:r>
              <a:rPr lang="en-US" sz="2400" b="1">
                <a:solidFill>
                  <a:schemeClr val="dk1"/>
                </a:solidFill>
                <a:latin typeface="Calibri"/>
                <a:ea typeface="Calibri"/>
                <a:cs typeface="Calibri"/>
                <a:sym typeface="Calibri"/>
              </a:rPr>
              <a:t>C Code</a:t>
            </a:r>
            <a:endParaRPr/>
          </a:p>
        </p:txBody>
      </p:sp>
      <p:sp>
        <p:nvSpPr>
          <p:cNvPr id="625" name="Shape 625"/>
          <p:cNvSpPr/>
          <p:nvPr/>
        </p:nvSpPr>
        <p:spPr>
          <a:xfrm>
            <a:off x="2054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b="1" dirty="0">
                <a:solidFill>
                  <a:schemeClr val="dk1"/>
                </a:solidFill>
                <a:latin typeface="Courier New"/>
                <a:ea typeface="Courier New"/>
                <a:cs typeface="Courier New"/>
                <a:sym typeface="Courier New"/>
              </a:rPr>
              <a:t>long </a:t>
            </a:r>
            <a:r>
              <a:rPr lang="en-US" b="1" dirty="0" err="1">
                <a:solidFill>
                  <a:schemeClr val="dk1"/>
                </a:solidFill>
                <a:latin typeface="Courier New"/>
                <a:ea typeface="Courier New"/>
                <a:cs typeface="Courier New"/>
                <a:sym typeface="Courier New"/>
              </a:rPr>
              <a:t>pcount_while</a:t>
            </a:r>
            <a:endParaRPr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(unsigned long x) {</a:t>
            </a:r>
            <a:endParaRPr dirty="0"/>
          </a:p>
          <a:p>
            <a:r>
              <a:rPr lang="en-US" b="1" dirty="0">
                <a:solidFill>
                  <a:schemeClr val="dk1"/>
                </a:solidFill>
                <a:latin typeface="Courier New"/>
                <a:ea typeface="Courier New"/>
                <a:cs typeface="Courier New"/>
                <a:sym typeface="Courier New"/>
              </a:rPr>
              <a:t>  long result </a:t>
            </a:r>
            <a:r>
              <a:rPr lang="en-US" b="1">
                <a:solidFill>
                  <a:schemeClr val="dk1"/>
                </a:solidFill>
                <a:latin typeface="Courier New"/>
                <a:ea typeface="Courier New"/>
                <a:cs typeface="Courier New"/>
                <a:sym typeface="Courier New"/>
              </a:rPr>
              <a:t>= 0;</a:t>
            </a:r>
            <a:endParaRPr dirty="0"/>
          </a:p>
          <a:p>
            <a:r>
              <a:rPr lang="en-US" b="1" dirty="0">
                <a:solidFill>
                  <a:schemeClr val="dk1"/>
                </a:solidFill>
                <a:latin typeface="Courier New"/>
                <a:ea typeface="Courier New"/>
                <a:cs typeface="Courier New"/>
                <a:sym typeface="Courier New"/>
              </a:rPr>
              <a:t>  while (x) {</a:t>
            </a:r>
            <a:endParaRPr dirty="0"/>
          </a:p>
          <a:p>
            <a:r>
              <a:rPr lang="en-US" b="1" dirty="0">
                <a:solidFill>
                  <a:schemeClr val="dk1"/>
                </a:solidFill>
                <a:latin typeface="Courier New"/>
                <a:ea typeface="Courier New"/>
                <a:cs typeface="Courier New"/>
                <a:sym typeface="Courier New"/>
              </a:rPr>
              <a:t>    result += x </a:t>
            </a:r>
            <a:r>
              <a:rPr lang="en-US" b="1">
                <a:solidFill>
                  <a:schemeClr val="dk1"/>
                </a:solidFill>
                <a:latin typeface="Courier New"/>
                <a:ea typeface="Courier New"/>
                <a:cs typeface="Courier New"/>
                <a:sym typeface="Courier New"/>
              </a:rPr>
              <a:t>&amp; 0x1</a:t>
            </a:r>
            <a:r>
              <a:rPr lang="en-US" b="1" dirty="0">
                <a:solidFill>
                  <a:schemeClr val="dk1"/>
                </a:solidFill>
                <a:latin typeface="Courier New"/>
                <a:ea typeface="Courier New"/>
                <a:cs typeface="Courier New"/>
                <a:sym typeface="Courier New"/>
              </a:rPr>
              <a:t>;</a:t>
            </a:r>
            <a:endParaRPr dirty="0"/>
          </a:p>
          <a:p>
            <a:r>
              <a:rPr lang="en-US" b="1" dirty="0">
                <a:solidFill>
                  <a:schemeClr val="dk1"/>
                </a:solidFill>
                <a:latin typeface="Courier New"/>
                <a:ea typeface="Courier New"/>
                <a:cs typeface="Courier New"/>
                <a:sym typeface="Courier New"/>
              </a:rPr>
              <a:t>    x &gt;&gt;= 1;</a:t>
            </a:r>
            <a:endParaRPr dirty="0"/>
          </a:p>
          <a:p>
            <a:r>
              <a:rPr lang="en-US" b="1" dirty="0">
                <a:solidFill>
                  <a:schemeClr val="dk1"/>
                </a:solidFill>
                <a:latin typeface="Courier New"/>
                <a:ea typeface="Courier New"/>
                <a:cs typeface="Courier New"/>
                <a:sym typeface="Courier New"/>
              </a:rPr>
              <a:t>  }</a:t>
            </a:r>
            <a:endParaRPr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return result;</a:t>
            </a:r>
            <a:endParaRPr dirty="0"/>
          </a:p>
          <a:p>
            <a:r>
              <a:rPr lang="en-US" b="1" dirty="0">
                <a:solidFill>
                  <a:schemeClr val="dk1"/>
                </a:solidFill>
                <a:latin typeface="Courier New"/>
                <a:ea typeface="Courier New"/>
                <a:cs typeface="Courier New"/>
                <a:sym typeface="Courier New"/>
              </a:rPr>
              <a:t>}</a:t>
            </a:r>
            <a:endParaRPr dirty="0"/>
          </a:p>
        </p:txBody>
      </p:sp>
      <p:sp>
        <p:nvSpPr>
          <p:cNvPr id="626" name="Shape 626"/>
          <p:cNvSpPr/>
          <p:nvPr/>
        </p:nvSpPr>
        <p:spPr>
          <a:xfrm>
            <a:off x="6248400" y="1447800"/>
            <a:ext cx="2311400" cy="444500"/>
          </a:xfrm>
          <a:prstGeom prst="rect">
            <a:avLst/>
          </a:prstGeom>
          <a:noFill/>
          <a:ln>
            <a:noFill/>
          </a:ln>
        </p:spPr>
        <p:txBody>
          <a:bodyPr spcFirstLastPara="1" wrap="square" lIns="38100" tIns="38100" rIns="38100" bIns="38100" anchor="t" anchorCtr="0">
            <a:noAutofit/>
          </a:bodyPr>
          <a:lstStyle/>
          <a:p>
            <a:pPr marL="185738" indent="-185738"/>
            <a:r>
              <a:rPr lang="en-US" sz="2400" b="1">
                <a:solidFill>
                  <a:schemeClr val="dk1"/>
                </a:solidFill>
                <a:latin typeface="Calibri"/>
                <a:ea typeface="Calibri"/>
                <a:cs typeface="Calibri"/>
                <a:sym typeface="Calibri"/>
              </a:rPr>
              <a:t>Jump to Middle Version</a:t>
            </a:r>
            <a:endParaRPr/>
          </a:p>
        </p:txBody>
      </p:sp>
      <p:sp>
        <p:nvSpPr>
          <p:cNvPr id="627" name="Shape 627"/>
          <p:cNvSpPr/>
          <p:nvPr/>
        </p:nvSpPr>
        <p:spPr>
          <a:xfrm>
            <a:off x="6321425" y="1863724"/>
            <a:ext cx="4041775" cy="3165476"/>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b="1" dirty="0">
                <a:solidFill>
                  <a:schemeClr val="dk1"/>
                </a:solidFill>
                <a:latin typeface="Courier New"/>
                <a:ea typeface="Courier New"/>
                <a:cs typeface="Courier New"/>
                <a:sym typeface="Courier New"/>
              </a:rPr>
              <a:t>long </a:t>
            </a:r>
            <a:r>
              <a:rPr lang="en-US" b="1" dirty="0" err="1">
                <a:solidFill>
                  <a:schemeClr val="dk1"/>
                </a:solidFill>
                <a:latin typeface="Courier New"/>
                <a:ea typeface="Courier New"/>
                <a:cs typeface="Courier New"/>
                <a:sym typeface="Courier New"/>
              </a:rPr>
              <a:t>pcount_goto_jtm</a:t>
            </a:r>
            <a:endParaRPr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(unsigned long x) {</a:t>
            </a:r>
            <a:endParaRPr dirty="0"/>
          </a:p>
          <a:p>
            <a:r>
              <a:rPr lang="en-US" b="1" dirty="0">
                <a:solidFill>
                  <a:schemeClr val="dk1"/>
                </a:solidFill>
                <a:latin typeface="Courier New"/>
                <a:ea typeface="Courier New"/>
                <a:cs typeface="Courier New"/>
                <a:sym typeface="Courier New"/>
              </a:rPr>
              <a:t>  long result </a:t>
            </a:r>
            <a:r>
              <a:rPr lang="en-US" b="1">
                <a:solidFill>
                  <a:schemeClr val="dk1"/>
                </a:solidFill>
                <a:latin typeface="Courier New"/>
                <a:ea typeface="Courier New"/>
                <a:cs typeface="Courier New"/>
                <a:sym typeface="Courier New"/>
              </a:rPr>
              <a:t>= 0;</a:t>
            </a:r>
            <a:endParaRPr dirty="0"/>
          </a:p>
          <a:p>
            <a:r>
              <a:rPr lang="en-US" b="1" dirty="0">
                <a:solidFill>
                  <a:schemeClr val="dk1"/>
                </a:solidFill>
                <a:latin typeface="Courier New"/>
                <a:ea typeface="Courier New"/>
                <a:cs typeface="Courier New"/>
                <a:sym typeface="Courier New"/>
              </a:rPr>
              <a:t>  </a:t>
            </a:r>
            <a:r>
              <a:rPr lang="en-US" b="1" dirty="0" err="1">
                <a:solidFill>
                  <a:schemeClr val="dk1"/>
                </a:solidFill>
                <a:latin typeface="Courier New"/>
                <a:ea typeface="Courier New"/>
                <a:cs typeface="Courier New"/>
                <a:sym typeface="Courier New"/>
              </a:rPr>
              <a:t>goto</a:t>
            </a:r>
            <a:r>
              <a:rPr lang="en-US" b="1" dirty="0">
                <a:solidFill>
                  <a:schemeClr val="dk1"/>
                </a:solidFill>
                <a:latin typeface="Courier New"/>
                <a:ea typeface="Courier New"/>
                <a:cs typeface="Courier New"/>
                <a:sym typeface="Courier New"/>
              </a:rPr>
              <a:t> </a:t>
            </a:r>
            <a:r>
              <a:rPr lang="en-US" b="1" dirty="0">
                <a:solidFill>
                  <a:srgbClr val="0000FF"/>
                </a:solidFill>
                <a:latin typeface="Courier New"/>
                <a:ea typeface="Courier New"/>
                <a:cs typeface="Courier New"/>
                <a:sym typeface="Courier New"/>
              </a:rPr>
              <a:t>test</a:t>
            </a:r>
            <a:r>
              <a:rPr lang="en-US" b="1" dirty="0">
                <a:solidFill>
                  <a:schemeClr val="dk1"/>
                </a:solidFill>
                <a:latin typeface="Courier New"/>
                <a:ea typeface="Courier New"/>
                <a:cs typeface="Courier New"/>
                <a:sym typeface="Courier New"/>
              </a:rPr>
              <a:t>;</a:t>
            </a:r>
            <a:endParaRPr b="1" dirty="0">
              <a:solidFill>
                <a:schemeClr val="dk1"/>
              </a:solidFill>
              <a:latin typeface="Courier New"/>
              <a:ea typeface="Courier New"/>
              <a:cs typeface="Courier New"/>
              <a:sym typeface="Courier New"/>
            </a:endParaRPr>
          </a:p>
          <a:p>
            <a:r>
              <a:rPr lang="en-US" b="1" dirty="0">
                <a:solidFill>
                  <a:srgbClr val="CC0000"/>
                </a:solidFill>
                <a:latin typeface="Courier New"/>
                <a:ea typeface="Courier New"/>
                <a:cs typeface="Courier New"/>
                <a:sym typeface="Courier New"/>
              </a:rPr>
              <a:t> loop:</a:t>
            </a:r>
            <a:endParaRPr dirty="0"/>
          </a:p>
          <a:p>
            <a:r>
              <a:rPr lang="en-US" b="1" dirty="0">
                <a:solidFill>
                  <a:schemeClr val="dk1"/>
                </a:solidFill>
                <a:latin typeface="Courier New"/>
                <a:ea typeface="Courier New"/>
                <a:cs typeface="Courier New"/>
                <a:sym typeface="Courier New"/>
              </a:rPr>
              <a:t>  result += x </a:t>
            </a:r>
            <a:r>
              <a:rPr lang="en-US" b="1">
                <a:solidFill>
                  <a:schemeClr val="dk1"/>
                </a:solidFill>
                <a:latin typeface="Courier New"/>
                <a:ea typeface="Courier New"/>
                <a:cs typeface="Courier New"/>
                <a:sym typeface="Courier New"/>
              </a:rPr>
              <a:t>&amp; 0x1</a:t>
            </a:r>
            <a:r>
              <a:rPr lang="en-US" b="1" dirty="0">
                <a:solidFill>
                  <a:schemeClr val="dk1"/>
                </a:solidFill>
                <a:latin typeface="Courier New"/>
                <a:ea typeface="Courier New"/>
                <a:cs typeface="Courier New"/>
                <a:sym typeface="Courier New"/>
              </a:rPr>
              <a:t>;</a:t>
            </a:r>
            <a:endParaRPr dirty="0"/>
          </a:p>
          <a:p>
            <a:r>
              <a:rPr lang="en-US" b="1" dirty="0">
                <a:solidFill>
                  <a:schemeClr val="dk1"/>
                </a:solidFill>
                <a:latin typeface="Courier New"/>
                <a:ea typeface="Courier New"/>
                <a:cs typeface="Courier New"/>
                <a:sym typeface="Courier New"/>
              </a:rPr>
              <a:t>  x &gt;&gt;= 1;</a:t>
            </a:r>
            <a:endParaRPr dirty="0"/>
          </a:p>
          <a:p>
            <a:r>
              <a:rPr lang="en-US" b="1" dirty="0">
                <a:solidFill>
                  <a:schemeClr val="dk1"/>
                </a:solidFill>
                <a:latin typeface="Courier New"/>
                <a:ea typeface="Courier New"/>
                <a:cs typeface="Courier New"/>
                <a:sym typeface="Courier New"/>
              </a:rPr>
              <a:t> </a:t>
            </a:r>
            <a:r>
              <a:rPr lang="en-US" b="1" dirty="0">
                <a:solidFill>
                  <a:srgbClr val="0000FF"/>
                </a:solidFill>
                <a:latin typeface="Courier New"/>
                <a:ea typeface="Courier New"/>
                <a:cs typeface="Courier New"/>
                <a:sym typeface="Courier New"/>
              </a:rPr>
              <a:t>test:</a:t>
            </a:r>
            <a:endParaRPr b="1" dirty="0">
              <a:solidFill>
                <a:srgbClr val="0000FF"/>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if(x) </a:t>
            </a:r>
            <a:r>
              <a:rPr lang="en-US" b="1" dirty="0" err="1">
                <a:solidFill>
                  <a:schemeClr val="dk1"/>
                </a:solidFill>
                <a:latin typeface="Courier New"/>
                <a:ea typeface="Courier New"/>
                <a:cs typeface="Courier New"/>
                <a:sym typeface="Courier New"/>
              </a:rPr>
              <a:t>goto</a:t>
            </a:r>
            <a:r>
              <a:rPr lang="en-US" b="1" dirty="0">
                <a:solidFill>
                  <a:schemeClr val="dk1"/>
                </a:solidFill>
                <a:latin typeface="Courier New"/>
                <a:ea typeface="Courier New"/>
                <a:cs typeface="Courier New"/>
                <a:sym typeface="Courier New"/>
              </a:rPr>
              <a:t> </a:t>
            </a:r>
            <a:r>
              <a:rPr lang="en-US" b="1" dirty="0">
                <a:solidFill>
                  <a:srgbClr val="CC0000"/>
                </a:solidFill>
                <a:latin typeface="Courier New"/>
                <a:ea typeface="Courier New"/>
                <a:cs typeface="Courier New"/>
                <a:sym typeface="Courier New"/>
              </a:rPr>
              <a:t>loop</a:t>
            </a:r>
            <a:r>
              <a:rPr lang="en-US" b="1" dirty="0">
                <a:solidFill>
                  <a:schemeClr val="dk1"/>
                </a:solidFill>
                <a:latin typeface="Courier New"/>
                <a:ea typeface="Courier New"/>
                <a:cs typeface="Courier New"/>
                <a:sym typeface="Courier New"/>
              </a:rPr>
              <a:t>;</a:t>
            </a:r>
            <a:endParaRPr dirty="0"/>
          </a:p>
          <a:p>
            <a:r>
              <a:rPr lang="en-US" b="1" dirty="0">
                <a:solidFill>
                  <a:schemeClr val="dk1"/>
                </a:solidFill>
                <a:latin typeface="Courier New"/>
                <a:ea typeface="Courier New"/>
                <a:cs typeface="Courier New"/>
                <a:sym typeface="Courier New"/>
              </a:rPr>
              <a:t>  return result;</a:t>
            </a:r>
            <a:endParaRPr dirty="0"/>
          </a:p>
          <a:p>
            <a:r>
              <a:rPr lang="en-US" b="1" dirty="0">
                <a:solidFill>
                  <a:schemeClr val="dk1"/>
                </a:solidFill>
                <a:latin typeface="Courier New"/>
                <a:ea typeface="Courier New"/>
                <a:cs typeface="Courier New"/>
                <a:sym typeface="Courier New"/>
              </a:rPr>
              <a:t>}</a:t>
            </a:r>
            <a:endParaRPr dirty="0"/>
          </a:p>
        </p:txBody>
      </p:sp>
      <p:sp>
        <p:nvSpPr>
          <p:cNvPr id="628" name="Shape 628"/>
          <p:cNvSpPr txBox="1">
            <a:spLocks noGrp="1"/>
          </p:cNvSpPr>
          <p:nvPr>
            <p:ph type="title"/>
          </p:nvPr>
        </p:nvSpPr>
        <p:spPr>
          <a:xfrm>
            <a:off x="1905000" y="254000"/>
            <a:ext cx="8382000" cy="1143000"/>
          </a:xfrm>
          <a:prstGeom prst="rect">
            <a:avLst/>
          </a:prstGeom>
          <a:noFill/>
          <a:ln>
            <a:noFill/>
          </a:ln>
        </p:spPr>
        <p:txBody>
          <a:bodyPr spcFirstLastPara="1" vert="horz" wrap="square" lIns="38100" tIns="38100" rIns="38100" bIns="38100" rtlCol="0" anchor="ctr" anchorCtr="0">
            <a:noAutofit/>
          </a:bodyPr>
          <a:lstStyle/>
          <a:p>
            <a:pPr marL="119063" indent="-119063">
              <a:spcBef>
                <a:spcPts val="0"/>
              </a:spcBef>
            </a:pPr>
            <a:r>
              <a:rPr lang="en-US" sz="3600" dirty="0">
                <a:solidFill>
                  <a:schemeClr val="dk1"/>
                </a:solidFill>
                <a:latin typeface="+mn-lt"/>
                <a:ea typeface="Calibri"/>
                <a:cs typeface="Calibri"/>
                <a:sym typeface="Calibri"/>
              </a:rPr>
              <a:t>While Loop Example #1</a:t>
            </a:r>
            <a:endParaRPr sz="3600" dirty="0">
              <a:solidFill>
                <a:schemeClr val="dk1"/>
              </a:solidFill>
              <a:latin typeface="+mn-lt"/>
              <a:ea typeface="Calibri"/>
              <a:cs typeface="Calibri"/>
              <a:sym typeface="Calibri"/>
            </a:endParaRPr>
          </a:p>
        </p:txBody>
      </p:sp>
      <p:sp>
        <p:nvSpPr>
          <p:cNvPr id="629" name="Shape 629"/>
          <p:cNvSpPr txBox="1">
            <a:spLocks noGrp="1"/>
          </p:cNvSpPr>
          <p:nvPr>
            <p:ph type="body" idx="1"/>
          </p:nvPr>
        </p:nvSpPr>
        <p:spPr>
          <a:xfrm>
            <a:off x="1905000" y="5118100"/>
            <a:ext cx="8382000" cy="1282700"/>
          </a:xfrm>
          <a:prstGeom prst="rect">
            <a:avLst/>
          </a:prstGeom>
          <a:noFill/>
          <a:ln>
            <a:noFill/>
          </a:ln>
        </p:spPr>
        <p:txBody>
          <a:bodyPr spcFirstLastPara="1" vert="horz" wrap="square" lIns="38100" tIns="38100" rIns="38100" bIns="38100" rtlCol="0" anchor="t" anchorCtr="0">
            <a:noAutofit/>
          </a:bodyPr>
          <a:lstStyle/>
          <a:p>
            <a:pPr marL="254000" indent="-254000">
              <a:spcBef>
                <a:spcPts val="0"/>
              </a:spcBef>
              <a:buClr>
                <a:srgbClr val="990000"/>
              </a:buClr>
              <a:buSzPts val="1440"/>
              <a:buFont typeface="Noto Sans Symbols"/>
              <a:buChar char="⬛"/>
            </a:pPr>
            <a:r>
              <a:rPr lang="en-US" sz="2400" b="1">
                <a:solidFill>
                  <a:schemeClr val="dk1"/>
                </a:solidFill>
                <a:latin typeface="Calibri"/>
                <a:ea typeface="Calibri"/>
                <a:cs typeface="Calibri"/>
                <a:sym typeface="Calibri"/>
              </a:rPr>
              <a:t>Compare to do-while version of function</a:t>
            </a:r>
            <a:endParaRPr/>
          </a:p>
          <a:p>
            <a:pPr marL="254000" indent="-254000">
              <a:spcBef>
                <a:spcPts val="600"/>
              </a:spcBef>
              <a:buClr>
                <a:srgbClr val="990000"/>
              </a:buClr>
              <a:buSzPts val="1440"/>
              <a:buFont typeface="Noto Sans Symbols"/>
              <a:buChar char="⬛"/>
            </a:pPr>
            <a:r>
              <a:rPr lang="en-US" sz="2400" b="1">
                <a:solidFill>
                  <a:schemeClr val="dk1"/>
                </a:solidFill>
                <a:latin typeface="Calibri"/>
                <a:ea typeface="Calibri"/>
                <a:cs typeface="Calibri"/>
                <a:sym typeface="Calibri"/>
              </a:rPr>
              <a:t>Initial goto starts loop at test</a:t>
            </a:r>
            <a:endParaRPr sz="2400" b="1">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p:nvPr/>
        </p:nvSpPr>
        <p:spPr>
          <a:xfrm>
            <a:off x="2057400" y="1524000"/>
            <a:ext cx="2616200" cy="444500"/>
          </a:xfrm>
          <a:prstGeom prst="rect">
            <a:avLst/>
          </a:prstGeom>
          <a:noFill/>
          <a:ln>
            <a:noFill/>
          </a:ln>
        </p:spPr>
        <p:txBody>
          <a:bodyPr spcFirstLastPara="1" wrap="square" lIns="38100" tIns="38100" rIns="38100" bIns="38100" anchor="t" anchorCtr="0">
            <a:noAutofit/>
          </a:bodyPr>
          <a:lstStyle/>
          <a:p>
            <a:pPr marL="185738" indent="-185738"/>
            <a:r>
              <a:rPr lang="en-US" sz="2400" b="1">
                <a:solidFill>
                  <a:schemeClr val="dk1"/>
                </a:solidFill>
                <a:latin typeface="Calibri"/>
                <a:ea typeface="Calibri"/>
                <a:cs typeface="Calibri"/>
                <a:sym typeface="Calibri"/>
              </a:rPr>
              <a:t>While version</a:t>
            </a:r>
            <a:endParaRPr/>
          </a:p>
        </p:txBody>
      </p:sp>
      <p:sp>
        <p:nvSpPr>
          <p:cNvPr id="635" name="Shape 635"/>
          <p:cNvSpPr/>
          <p:nvPr/>
        </p:nvSpPr>
        <p:spPr>
          <a:xfrm>
            <a:off x="2133600" y="2006601"/>
            <a:ext cx="2514600" cy="800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sz="2400">
                <a:solidFill>
                  <a:schemeClr val="dk1"/>
                </a:solidFill>
                <a:latin typeface="Courier New"/>
                <a:ea typeface="Courier New"/>
                <a:cs typeface="Courier New"/>
                <a:sym typeface="Courier New"/>
              </a:rPr>
              <a:t>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a:p>
        </p:txBody>
      </p:sp>
      <p:sp>
        <p:nvSpPr>
          <p:cNvPr id="636" name="Shape 636"/>
          <p:cNvSpPr/>
          <p:nvPr/>
        </p:nvSpPr>
        <p:spPr>
          <a:xfrm>
            <a:off x="2057400" y="3687764"/>
            <a:ext cx="2908300" cy="444500"/>
          </a:xfrm>
          <a:prstGeom prst="rect">
            <a:avLst/>
          </a:prstGeom>
          <a:noFill/>
          <a:ln>
            <a:noFill/>
          </a:ln>
        </p:spPr>
        <p:txBody>
          <a:bodyPr spcFirstLastPara="1" wrap="square" lIns="38100" tIns="38100" rIns="38100" bIns="38100" anchor="t" anchorCtr="0">
            <a:noAutofit/>
          </a:bodyPr>
          <a:lstStyle/>
          <a:p>
            <a:pPr marL="185738" indent="-185738"/>
            <a:r>
              <a:rPr lang="en-US" sz="2400" b="1">
                <a:solidFill>
                  <a:schemeClr val="dk1"/>
                </a:solidFill>
                <a:latin typeface="Calibri"/>
                <a:ea typeface="Calibri"/>
                <a:cs typeface="Calibri"/>
                <a:sym typeface="Calibri"/>
              </a:rPr>
              <a:t>Do-While Version</a:t>
            </a:r>
            <a:endParaRPr/>
          </a:p>
        </p:txBody>
      </p:sp>
      <p:sp>
        <p:nvSpPr>
          <p:cNvPr id="637" name="Shape 637"/>
          <p:cNvSpPr/>
          <p:nvPr/>
        </p:nvSpPr>
        <p:spPr>
          <a:xfrm>
            <a:off x="1981200" y="4106864"/>
            <a:ext cx="3048000" cy="2205037"/>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 </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    goto done;</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  do</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r>
              <a:rPr lang="en-US" sz="2400">
                <a:solidFill>
                  <a:schemeClr val="dk1"/>
                </a:solidFill>
                <a:latin typeface="Courier New"/>
                <a:ea typeface="Courier New"/>
                <a:cs typeface="Courier New"/>
                <a:sym typeface="Courier New"/>
              </a:rPr>
              <a:t>    while(</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done:</a:t>
            </a:r>
            <a:endParaRPr/>
          </a:p>
        </p:txBody>
      </p:sp>
      <p:sp>
        <p:nvSpPr>
          <p:cNvPr id="638" name="Shape 638"/>
          <p:cNvSpPr txBox="1">
            <a:spLocks noGrp="1"/>
          </p:cNvSpPr>
          <p:nvPr>
            <p:ph type="title"/>
          </p:nvPr>
        </p:nvSpPr>
        <p:spPr>
          <a:xfrm>
            <a:off x="1905000" y="254000"/>
            <a:ext cx="8382000" cy="1143000"/>
          </a:xfrm>
          <a:prstGeom prst="rect">
            <a:avLst/>
          </a:prstGeom>
          <a:noFill/>
          <a:ln>
            <a:noFill/>
          </a:ln>
        </p:spPr>
        <p:txBody>
          <a:bodyPr spcFirstLastPara="1" vert="horz" wrap="square" lIns="38100" tIns="38100" rIns="38100" bIns="38100" rtlCol="0" anchor="ctr" anchorCtr="0">
            <a:noAutofit/>
          </a:bodyPr>
          <a:lstStyle/>
          <a:p>
            <a:pPr marL="119063" indent="-119063">
              <a:spcBef>
                <a:spcPts val="0"/>
              </a:spcBef>
            </a:pPr>
            <a:r>
              <a:rPr lang="en-US" sz="3600" dirty="0">
                <a:solidFill>
                  <a:schemeClr val="dk1"/>
                </a:solidFill>
                <a:latin typeface="+mn-lt"/>
                <a:ea typeface="Calibri"/>
                <a:cs typeface="Consolas" panose="020B0609020204030204" pitchFamily="49" charset="0"/>
                <a:sym typeface="Calibri"/>
              </a:rPr>
              <a:t>“guarded-do” do-while loop implementation</a:t>
            </a:r>
          </a:p>
        </p:txBody>
      </p:sp>
      <p:sp>
        <p:nvSpPr>
          <p:cNvPr id="639" name="Shape 639"/>
          <p:cNvSpPr txBox="1">
            <a:spLocks noGrp="1"/>
          </p:cNvSpPr>
          <p:nvPr>
            <p:ph type="body" idx="1"/>
          </p:nvPr>
        </p:nvSpPr>
        <p:spPr>
          <a:xfrm>
            <a:off x="5791200" y="1752601"/>
            <a:ext cx="4419600" cy="39925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rgbClr val="990000"/>
              </a:buClr>
              <a:buSzPts val="1440"/>
              <a:buFont typeface="Noto Sans Symbols"/>
              <a:buChar char="⬛"/>
            </a:pPr>
            <a:r>
              <a:rPr lang="en-US" sz="2400" b="1" dirty="0">
                <a:solidFill>
                  <a:schemeClr val="dk1"/>
                </a:solidFill>
                <a:latin typeface="Calibri"/>
                <a:ea typeface="Calibri"/>
                <a:cs typeface="Calibri"/>
                <a:sym typeface="Calibri"/>
              </a:rPr>
              <a:t>“Do-while” conversion</a:t>
            </a:r>
            <a:endParaRPr dirty="0"/>
          </a:p>
          <a:p>
            <a:pPr marL="342900" indent="-342900">
              <a:spcBef>
                <a:spcPts val="600"/>
              </a:spcBef>
              <a:buClr>
                <a:srgbClr val="990000"/>
              </a:buClr>
              <a:buSzPts val="1440"/>
              <a:buFont typeface="Noto Sans Symbols"/>
              <a:buChar char="⬛"/>
            </a:pPr>
            <a:r>
              <a:rPr lang="en-US" sz="2400" b="1" dirty="0">
                <a:solidFill>
                  <a:schemeClr val="dk1"/>
                </a:solidFill>
                <a:latin typeface="Calibri"/>
                <a:ea typeface="Calibri"/>
                <a:cs typeface="Calibri"/>
                <a:sym typeface="Calibri"/>
              </a:rPr>
              <a:t>Used with </a:t>
            </a:r>
            <a:r>
              <a:rPr lang="en-US" sz="2400" b="1" dirty="0">
                <a:solidFill>
                  <a:schemeClr val="dk1"/>
                </a:solidFill>
                <a:latin typeface="Courier New"/>
                <a:ea typeface="Courier New"/>
                <a:cs typeface="Courier New"/>
                <a:sym typeface="Courier New"/>
              </a:rPr>
              <a:t>–O1</a:t>
            </a:r>
            <a:endParaRPr sz="2400" b="1" dirty="0">
              <a:solidFill>
                <a:schemeClr val="dk1"/>
              </a:solidFill>
              <a:latin typeface="Courier New"/>
              <a:ea typeface="Courier New"/>
              <a:cs typeface="Courier New"/>
              <a:sym typeface="Courier New"/>
            </a:endParaRPr>
          </a:p>
        </p:txBody>
      </p:sp>
      <p:sp>
        <p:nvSpPr>
          <p:cNvPr id="640" name="Shape 640"/>
          <p:cNvSpPr/>
          <p:nvPr/>
        </p:nvSpPr>
        <p:spPr>
          <a:xfrm>
            <a:off x="6781800" y="3352800"/>
            <a:ext cx="2908300" cy="444500"/>
          </a:xfrm>
          <a:prstGeom prst="rect">
            <a:avLst/>
          </a:prstGeom>
          <a:noFill/>
          <a:ln>
            <a:noFill/>
          </a:ln>
        </p:spPr>
        <p:txBody>
          <a:bodyPr spcFirstLastPara="1" wrap="square" lIns="38100" tIns="38100" rIns="38100" bIns="38100" anchor="t" anchorCtr="0">
            <a:noAutofit/>
          </a:bodyPr>
          <a:lstStyle/>
          <a:p>
            <a:pPr marL="185738" indent="-185738"/>
            <a:r>
              <a:rPr lang="en-US" sz="2400" b="1">
                <a:solidFill>
                  <a:schemeClr val="dk1"/>
                </a:solidFill>
                <a:latin typeface="Calibri"/>
                <a:ea typeface="Calibri"/>
                <a:cs typeface="Calibri"/>
                <a:sym typeface="Calibri"/>
              </a:rPr>
              <a:t>Goto Version</a:t>
            </a:r>
            <a:endParaRPr/>
          </a:p>
        </p:txBody>
      </p:sp>
      <p:sp>
        <p:nvSpPr>
          <p:cNvPr id="641" name="Shape 641"/>
          <p:cNvSpPr/>
          <p:nvPr/>
        </p:nvSpPr>
        <p:spPr>
          <a:xfrm>
            <a:off x="6858000" y="3771899"/>
            <a:ext cx="3429000" cy="2624138"/>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    goto done;</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    goto loop;</a:t>
            </a:r>
            <a:endParaRPr sz="3200">
              <a:solidFill>
                <a:schemeClr val="dk1"/>
              </a:solidFill>
              <a:latin typeface="Courier New"/>
              <a:ea typeface="Courier New"/>
              <a:cs typeface="Courier New"/>
              <a:sym typeface="Courier New"/>
            </a:endParaRPr>
          </a:p>
          <a:p>
            <a:r>
              <a:rPr lang="en-US" sz="2400">
                <a:solidFill>
                  <a:schemeClr val="dk1"/>
                </a:solidFill>
                <a:latin typeface="Courier New"/>
                <a:ea typeface="Courier New"/>
                <a:cs typeface="Courier New"/>
                <a:sym typeface="Courier New"/>
              </a:rPr>
              <a:t>done:</a:t>
            </a:r>
            <a:endParaRPr/>
          </a:p>
        </p:txBody>
      </p:sp>
      <p:sp>
        <p:nvSpPr>
          <p:cNvPr id="642" name="Shape 642"/>
          <p:cNvSpPr/>
          <p:nvPr/>
        </p:nvSpPr>
        <p:spPr>
          <a:xfrm>
            <a:off x="2895600" y="2878139"/>
            <a:ext cx="762000" cy="842963"/>
          </a:xfrm>
          <a:custGeom>
            <a:avLst/>
            <a:gdLst/>
            <a:ahLst/>
            <a:cxnLst/>
            <a:rect l="0" t="0" r="0" b="0"/>
            <a:pathLst>
              <a:path w="21600" h="21600" extrusionOk="0">
                <a:moveTo>
                  <a:pt x="0" y="11842"/>
                </a:moveTo>
                <a:lnTo>
                  <a:pt x="5400" y="11842"/>
                </a:lnTo>
                <a:lnTo>
                  <a:pt x="5400" y="0"/>
                </a:lnTo>
                <a:lnTo>
                  <a:pt x="16200" y="0"/>
                </a:lnTo>
                <a:lnTo>
                  <a:pt x="16200" y="11842"/>
                </a:lnTo>
                <a:lnTo>
                  <a:pt x="21600" y="11842"/>
                </a:lnTo>
                <a:lnTo>
                  <a:pt x="10800" y="21600"/>
                </a:lnTo>
                <a:close/>
                <a:moveTo>
                  <a:pt x="0" y="11842"/>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algn="ctr"/>
            <a:endParaRPr sz="4200">
              <a:solidFill>
                <a:srgbClr val="000000"/>
              </a:solidFill>
              <a:latin typeface="Gill Sans"/>
              <a:ea typeface="Gill Sans"/>
              <a:cs typeface="Gill Sans"/>
              <a:sym typeface="Gill Sans"/>
            </a:endParaRPr>
          </a:p>
        </p:txBody>
      </p:sp>
      <p:sp>
        <p:nvSpPr>
          <p:cNvPr id="643" name="Shape 643"/>
          <p:cNvSpPr/>
          <p:nvPr/>
        </p:nvSpPr>
        <p:spPr>
          <a:xfrm rot="-5400000">
            <a:off x="5562600" y="4178301"/>
            <a:ext cx="762000" cy="1524000"/>
          </a:xfrm>
          <a:custGeom>
            <a:avLst/>
            <a:gdLst/>
            <a:ahLst/>
            <a:cxnLst/>
            <a:rect l="0" t="0" r="0" b="0"/>
            <a:pathLst>
              <a:path w="21600" h="21600" extrusionOk="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algn="ctr"/>
            <a:endParaRPr sz="4200">
              <a:solidFill>
                <a:srgbClr val="000000"/>
              </a:solidFill>
              <a:latin typeface="Gill Sans"/>
              <a:ea typeface="Gill Sans"/>
              <a:cs typeface="Gill Sans"/>
              <a:sym typeface="Gill San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p:nvPr/>
        </p:nvSpPr>
        <p:spPr>
          <a:xfrm>
            <a:off x="1981200" y="1447800"/>
            <a:ext cx="2616200" cy="444500"/>
          </a:xfrm>
          <a:prstGeom prst="rect">
            <a:avLst/>
          </a:prstGeom>
          <a:noFill/>
          <a:ln>
            <a:noFill/>
          </a:ln>
        </p:spPr>
        <p:txBody>
          <a:bodyPr spcFirstLastPara="1" wrap="square" lIns="38100" tIns="38100" rIns="38100" bIns="38100" anchor="t" anchorCtr="0">
            <a:noAutofit/>
          </a:bodyPr>
          <a:lstStyle/>
          <a:p>
            <a:pPr marL="185738" indent="-185738"/>
            <a:r>
              <a:rPr lang="en-US" sz="2400" b="1">
                <a:solidFill>
                  <a:schemeClr val="dk1"/>
                </a:solidFill>
                <a:latin typeface="Calibri"/>
                <a:ea typeface="Calibri"/>
                <a:cs typeface="Calibri"/>
                <a:sym typeface="Calibri"/>
              </a:rPr>
              <a:t>C Code</a:t>
            </a:r>
            <a:endParaRPr/>
          </a:p>
        </p:txBody>
      </p:sp>
      <p:sp>
        <p:nvSpPr>
          <p:cNvPr id="649" name="Shape 649"/>
          <p:cNvSpPr/>
          <p:nvPr/>
        </p:nvSpPr>
        <p:spPr>
          <a:xfrm>
            <a:off x="2054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b="1" dirty="0">
                <a:solidFill>
                  <a:schemeClr val="dk1"/>
                </a:solidFill>
                <a:latin typeface="Courier New"/>
                <a:ea typeface="Courier New"/>
                <a:cs typeface="Courier New"/>
                <a:sym typeface="Courier New"/>
              </a:rPr>
              <a:t>long </a:t>
            </a:r>
            <a:r>
              <a:rPr lang="en-US" b="1" dirty="0" err="1">
                <a:solidFill>
                  <a:schemeClr val="dk1"/>
                </a:solidFill>
                <a:latin typeface="Courier New"/>
                <a:ea typeface="Courier New"/>
                <a:cs typeface="Courier New"/>
                <a:sym typeface="Courier New"/>
              </a:rPr>
              <a:t>pcount_while</a:t>
            </a:r>
            <a:endParaRPr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(unsigned long x) {</a:t>
            </a:r>
            <a:endParaRPr dirty="0"/>
          </a:p>
          <a:p>
            <a:r>
              <a:rPr lang="en-US" b="1" dirty="0">
                <a:solidFill>
                  <a:schemeClr val="dk1"/>
                </a:solidFill>
                <a:latin typeface="Courier New"/>
                <a:ea typeface="Courier New"/>
                <a:cs typeface="Courier New"/>
                <a:sym typeface="Courier New"/>
              </a:rPr>
              <a:t>  long result </a:t>
            </a:r>
            <a:r>
              <a:rPr lang="en-US" b="1">
                <a:solidFill>
                  <a:schemeClr val="dk1"/>
                </a:solidFill>
                <a:latin typeface="Courier New"/>
                <a:ea typeface="Courier New"/>
                <a:cs typeface="Courier New"/>
                <a:sym typeface="Courier New"/>
              </a:rPr>
              <a:t>= 0;</a:t>
            </a:r>
            <a:endParaRPr dirty="0"/>
          </a:p>
          <a:p>
            <a:r>
              <a:rPr lang="en-US" b="1" dirty="0">
                <a:solidFill>
                  <a:schemeClr val="dk1"/>
                </a:solidFill>
                <a:latin typeface="Courier New"/>
                <a:ea typeface="Courier New"/>
                <a:cs typeface="Courier New"/>
                <a:sym typeface="Courier New"/>
              </a:rPr>
              <a:t>  while (x) {</a:t>
            </a:r>
            <a:endParaRPr dirty="0"/>
          </a:p>
          <a:p>
            <a:r>
              <a:rPr lang="en-US" b="1" dirty="0">
                <a:solidFill>
                  <a:schemeClr val="dk1"/>
                </a:solidFill>
                <a:latin typeface="Courier New"/>
                <a:ea typeface="Courier New"/>
                <a:cs typeface="Courier New"/>
                <a:sym typeface="Courier New"/>
              </a:rPr>
              <a:t>    result += x </a:t>
            </a:r>
            <a:r>
              <a:rPr lang="en-US" b="1">
                <a:solidFill>
                  <a:schemeClr val="dk1"/>
                </a:solidFill>
                <a:latin typeface="Courier New"/>
                <a:ea typeface="Courier New"/>
                <a:cs typeface="Courier New"/>
                <a:sym typeface="Courier New"/>
              </a:rPr>
              <a:t>&amp; 0x1</a:t>
            </a:r>
            <a:r>
              <a:rPr lang="en-US" b="1" dirty="0">
                <a:solidFill>
                  <a:schemeClr val="dk1"/>
                </a:solidFill>
                <a:latin typeface="Courier New"/>
                <a:ea typeface="Courier New"/>
                <a:cs typeface="Courier New"/>
                <a:sym typeface="Courier New"/>
              </a:rPr>
              <a:t>;</a:t>
            </a:r>
            <a:endParaRPr dirty="0"/>
          </a:p>
          <a:p>
            <a:r>
              <a:rPr lang="en-US" b="1" dirty="0">
                <a:solidFill>
                  <a:schemeClr val="dk1"/>
                </a:solidFill>
                <a:latin typeface="Courier New"/>
                <a:ea typeface="Courier New"/>
                <a:cs typeface="Courier New"/>
                <a:sym typeface="Courier New"/>
              </a:rPr>
              <a:t>    x &gt;&gt;= 1;</a:t>
            </a:r>
            <a:endParaRPr dirty="0"/>
          </a:p>
          <a:p>
            <a:r>
              <a:rPr lang="en-US" b="1" dirty="0">
                <a:solidFill>
                  <a:schemeClr val="dk1"/>
                </a:solidFill>
                <a:latin typeface="Courier New"/>
                <a:ea typeface="Courier New"/>
                <a:cs typeface="Courier New"/>
                <a:sym typeface="Courier New"/>
              </a:rPr>
              <a:t>  }</a:t>
            </a:r>
            <a:endParaRPr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return result;</a:t>
            </a:r>
            <a:endParaRPr dirty="0"/>
          </a:p>
          <a:p>
            <a:r>
              <a:rPr lang="en-US" b="1" dirty="0">
                <a:solidFill>
                  <a:schemeClr val="dk1"/>
                </a:solidFill>
                <a:latin typeface="Courier New"/>
                <a:ea typeface="Courier New"/>
                <a:cs typeface="Courier New"/>
                <a:sym typeface="Courier New"/>
              </a:rPr>
              <a:t>}</a:t>
            </a:r>
            <a:endParaRPr dirty="0"/>
          </a:p>
        </p:txBody>
      </p:sp>
      <p:sp>
        <p:nvSpPr>
          <p:cNvPr id="650" name="Shape 650"/>
          <p:cNvSpPr/>
          <p:nvPr/>
        </p:nvSpPr>
        <p:spPr>
          <a:xfrm>
            <a:off x="6248400" y="1447800"/>
            <a:ext cx="2311400" cy="444500"/>
          </a:xfrm>
          <a:prstGeom prst="rect">
            <a:avLst/>
          </a:prstGeom>
          <a:noFill/>
          <a:ln>
            <a:noFill/>
          </a:ln>
        </p:spPr>
        <p:txBody>
          <a:bodyPr spcFirstLastPara="1" wrap="square" lIns="38100" tIns="38100" rIns="38100" bIns="38100" anchor="t" anchorCtr="0">
            <a:noAutofit/>
          </a:bodyPr>
          <a:lstStyle/>
          <a:p>
            <a:pPr marL="185738" indent="-185738"/>
            <a:r>
              <a:rPr lang="en-US" sz="2400" b="1">
                <a:solidFill>
                  <a:schemeClr val="dk1"/>
                </a:solidFill>
                <a:latin typeface="Calibri"/>
                <a:ea typeface="Calibri"/>
                <a:cs typeface="Calibri"/>
                <a:sym typeface="Calibri"/>
              </a:rPr>
              <a:t>Do-While Version</a:t>
            </a:r>
            <a:endParaRPr sz="2400" b="1">
              <a:solidFill>
                <a:schemeClr val="dk1"/>
              </a:solidFill>
              <a:latin typeface="Calibri"/>
              <a:ea typeface="Calibri"/>
              <a:cs typeface="Calibri"/>
              <a:sym typeface="Calibri"/>
            </a:endParaRPr>
          </a:p>
        </p:txBody>
      </p:sp>
      <p:sp>
        <p:nvSpPr>
          <p:cNvPr id="651" name="Shape 651"/>
          <p:cNvSpPr/>
          <p:nvPr/>
        </p:nvSpPr>
        <p:spPr>
          <a:xfrm>
            <a:off x="6321425" y="1863724"/>
            <a:ext cx="4041775" cy="3165476"/>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b="1" dirty="0">
                <a:solidFill>
                  <a:schemeClr val="dk1"/>
                </a:solidFill>
                <a:latin typeface="Courier New"/>
                <a:ea typeface="Courier New"/>
                <a:cs typeface="Courier New"/>
                <a:sym typeface="Courier New"/>
              </a:rPr>
              <a:t>long </a:t>
            </a:r>
            <a:r>
              <a:rPr lang="en-US" b="1" dirty="0" err="1">
                <a:solidFill>
                  <a:schemeClr val="dk1"/>
                </a:solidFill>
                <a:latin typeface="Courier New"/>
                <a:ea typeface="Courier New"/>
                <a:cs typeface="Courier New"/>
                <a:sym typeface="Courier New"/>
              </a:rPr>
              <a:t>pcount_goto_dw</a:t>
            </a:r>
            <a:endParaRPr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(unsigned long x) {</a:t>
            </a:r>
            <a:endParaRPr dirty="0"/>
          </a:p>
          <a:p>
            <a:r>
              <a:rPr lang="en-US" b="1" dirty="0">
                <a:solidFill>
                  <a:schemeClr val="dk1"/>
                </a:solidFill>
                <a:latin typeface="Courier New"/>
                <a:ea typeface="Courier New"/>
                <a:cs typeface="Courier New"/>
                <a:sym typeface="Courier New"/>
              </a:rPr>
              <a:t>  long result </a:t>
            </a:r>
            <a:r>
              <a:rPr lang="en-US" b="1">
                <a:solidFill>
                  <a:schemeClr val="dk1"/>
                </a:solidFill>
                <a:latin typeface="Courier New"/>
                <a:ea typeface="Courier New"/>
                <a:cs typeface="Courier New"/>
                <a:sym typeface="Courier New"/>
              </a:rPr>
              <a:t>= 0;</a:t>
            </a:r>
            <a:endParaRPr dirty="0"/>
          </a:p>
          <a:p>
            <a:r>
              <a:rPr lang="en-US" b="1" dirty="0">
                <a:solidFill>
                  <a:schemeClr val="dk1"/>
                </a:solidFill>
                <a:latin typeface="Courier New"/>
                <a:ea typeface="Courier New"/>
                <a:cs typeface="Courier New"/>
                <a:sym typeface="Courier New"/>
              </a:rPr>
              <a:t>  if (!x) </a:t>
            </a:r>
            <a:r>
              <a:rPr lang="en-US" b="1" dirty="0" err="1">
                <a:solidFill>
                  <a:schemeClr val="dk1"/>
                </a:solidFill>
                <a:latin typeface="Courier New"/>
                <a:ea typeface="Courier New"/>
                <a:cs typeface="Courier New"/>
                <a:sym typeface="Courier New"/>
              </a:rPr>
              <a:t>goto</a:t>
            </a:r>
            <a:r>
              <a:rPr lang="en-US" b="1" dirty="0">
                <a:solidFill>
                  <a:schemeClr val="dk1"/>
                </a:solidFill>
                <a:latin typeface="Courier New"/>
                <a:ea typeface="Courier New"/>
                <a:cs typeface="Courier New"/>
                <a:sym typeface="Courier New"/>
              </a:rPr>
              <a:t> </a:t>
            </a:r>
            <a:r>
              <a:rPr lang="en-US" b="1" dirty="0">
                <a:solidFill>
                  <a:srgbClr val="0000FF"/>
                </a:solidFill>
                <a:latin typeface="Courier New"/>
                <a:ea typeface="Courier New"/>
                <a:cs typeface="Courier New"/>
                <a:sym typeface="Courier New"/>
              </a:rPr>
              <a:t>done</a:t>
            </a:r>
            <a:r>
              <a:rPr lang="en-US" b="1" dirty="0">
                <a:solidFill>
                  <a:schemeClr val="dk1"/>
                </a:solidFill>
                <a:latin typeface="Courier New"/>
                <a:ea typeface="Courier New"/>
                <a:cs typeface="Courier New"/>
                <a:sym typeface="Courier New"/>
              </a:rPr>
              <a:t>;</a:t>
            </a:r>
            <a:endParaRPr dirty="0"/>
          </a:p>
          <a:p>
            <a:r>
              <a:rPr lang="en-US" b="1" dirty="0">
                <a:solidFill>
                  <a:srgbClr val="CC0000"/>
                </a:solidFill>
                <a:latin typeface="Courier New"/>
                <a:ea typeface="Courier New"/>
                <a:cs typeface="Courier New"/>
                <a:sym typeface="Courier New"/>
              </a:rPr>
              <a:t> loop:</a:t>
            </a:r>
            <a:endParaRPr dirty="0"/>
          </a:p>
          <a:p>
            <a:r>
              <a:rPr lang="en-US" b="1" dirty="0">
                <a:solidFill>
                  <a:schemeClr val="dk1"/>
                </a:solidFill>
                <a:latin typeface="Courier New"/>
                <a:ea typeface="Courier New"/>
                <a:cs typeface="Courier New"/>
                <a:sym typeface="Courier New"/>
              </a:rPr>
              <a:t>  result += x </a:t>
            </a:r>
            <a:r>
              <a:rPr lang="en-US" b="1">
                <a:solidFill>
                  <a:schemeClr val="dk1"/>
                </a:solidFill>
                <a:latin typeface="Courier New"/>
                <a:ea typeface="Courier New"/>
                <a:cs typeface="Courier New"/>
                <a:sym typeface="Courier New"/>
              </a:rPr>
              <a:t>&amp; 0x1</a:t>
            </a:r>
            <a:r>
              <a:rPr lang="en-US" b="1" dirty="0">
                <a:solidFill>
                  <a:schemeClr val="dk1"/>
                </a:solidFill>
                <a:latin typeface="Courier New"/>
                <a:ea typeface="Courier New"/>
                <a:cs typeface="Courier New"/>
                <a:sym typeface="Courier New"/>
              </a:rPr>
              <a:t>;</a:t>
            </a:r>
            <a:endParaRPr dirty="0"/>
          </a:p>
          <a:p>
            <a:r>
              <a:rPr lang="en-US" b="1" dirty="0">
                <a:solidFill>
                  <a:schemeClr val="dk1"/>
                </a:solidFill>
                <a:latin typeface="Courier New"/>
                <a:ea typeface="Courier New"/>
                <a:cs typeface="Courier New"/>
                <a:sym typeface="Courier New"/>
              </a:rPr>
              <a:t>  x &gt;&gt;= 1;</a:t>
            </a:r>
            <a:endParaRPr dirty="0"/>
          </a:p>
          <a:p>
            <a:r>
              <a:rPr lang="en-US" b="1" dirty="0">
                <a:solidFill>
                  <a:schemeClr val="dk1"/>
                </a:solidFill>
                <a:latin typeface="Courier New"/>
                <a:ea typeface="Courier New"/>
                <a:cs typeface="Courier New"/>
                <a:sym typeface="Courier New"/>
              </a:rPr>
              <a:t>  if(x) </a:t>
            </a:r>
            <a:r>
              <a:rPr lang="en-US" b="1" dirty="0" err="1">
                <a:solidFill>
                  <a:schemeClr val="dk1"/>
                </a:solidFill>
                <a:latin typeface="Courier New"/>
                <a:ea typeface="Courier New"/>
                <a:cs typeface="Courier New"/>
                <a:sym typeface="Courier New"/>
              </a:rPr>
              <a:t>goto</a:t>
            </a:r>
            <a:r>
              <a:rPr lang="en-US" b="1" dirty="0">
                <a:solidFill>
                  <a:schemeClr val="dk1"/>
                </a:solidFill>
                <a:latin typeface="Courier New"/>
                <a:ea typeface="Courier New"/>
                <a:cs typeface="Courier New"/>
                <a:sym typeface="Courier New"/>
              </a:rPr>
              <a:t> </a:t>
            </a:r>
            <a:r>
              <a:rPr lang="en-US" b="1" dirty="0">
                <a:solidFill>
                  <a:srgbClr val="CC0000"/>
                </a:solidFill>
                <a:latin typeface="Courier New"/>
                <a:ea typeface="Courier New"/>
                <a:cs typeface="Courier New"/>
                <a:sym typeface="Courier New"/>
              </a:rPr>
              <a:t>loop</a:t>
            </a:r>
            <a:r>
              <a:rPr lang="en-US" b="1" dirty="0">
                <a:solidFill>
                  <a:schemeClr val="dk1"/>
                </a:solidFill>
                <a:latin typeface="Courier New"/>
                <a:ea typeface="Courier New"/>
                <a:cs typeface="Courier New"/>
                <a:sym typeface="Courier New"/>
              </a:rPr>
              <a:t>;</a:t>
            </a:r>
            <a:endParaRPr dirty="0"/>
          </a:p>
          <a:p>
            <a:r>
              <a:rPr lang="en-US" b="1" dirty="0">
                <a:solidFill>
                  <a:srgbClr val="CC0000"/>
                </a:solidFill>
                <a:latin typeface="Courier New"/>
                <a:ea typeface="Courier New"/>
                <a:cs typeface="Courier New"/>
                <a:sym typeface="Courier New"/>
              </a:rPr>
              <a:t> </a:t>
            </a:r>
            <a:r>
              <a:rPr lang="en-US" b="1" dirty="0">
                <a:solidFill>
                  <a:srgbClr val="0000FF"/>
                </a:solidFill>
                <a:latin typeface="Courier New"/>
                <a:ea typeface="Courier New"/>
                <a:cs typeface="Courier New"/>
                <a:sym typeface="Courier New"/>
              </a:rPr>
              <a:t>done:</a:t>
            </a:r>
            <a:endParaRPr b="1" dirty="0">
              <a:solidFill>
                <a:srgbClr val="0000FF"/>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return result;</a:t>
            </a:r>
            <a:endParaRPr dirty="0"/>
          </a:p>
          <a:p>
            <a:r>
              <a:rPr lang="en-US" b="1" dirty="0">
                <a:solidFill>
                  <a:schemeClr val="dk1"/>
                </a:solidFill>
                <a:latin typeface="Courier New"/>
                <a:ea typeface="Courier New"/>
                <a:cs typeface="Courier New"/>
                <a:sym typeface="Courier New"/>
              </a:rPr>
              <a:t>}</a:t>
            </a:r>
            <a:endParaRPr dirty="0"/>
          </a:p>
        </p:txBody>
      </p:sp>
      <p:sp>
        <p:nvSpPr>
          <p:cNvPr id="652" name="Shape 652"/>
          <p:cNvSpPr txBox="1">
            <a:spLocks noGrp="1"/>
          </p:cNvSpPr>
          <p:nvPr>
            <p:ph type="title"/>
          </p:nvPr>
        </p:nvSpPr>
        <p:spPr>
          <a:xfrm>
            <a:off x="1905000" y="254000"/>
            <a:ext cx="8382000" cy="1143000"/>
          </a:xfrm>
          <a:prstGeom prst="rect">
            <a:avLst/>
          </a:prstGeom>
          <a:noFill/>
          <a:ln>
            <a:noFill/>
          </a:ln>
        </p:spPr>
        <p:txBody>
          <a:bodyPr spcFirstLastPara="1" vert="horz" wrap="square" lIns="38100" tIns="38100" rIns="38100" bIns="38100" rtlCol="0" anchor="ctr" anchorCtr="0">
            <a:noAutofit/>
          </a:bodyPr>
          <a:lstStyle/>
          <a:p>
            <a:pPr marL="119063" indent="-119063">
              <a:spcBef>
                <a:spcPts val="0"/>
              </a:spcBef>
            </a:pPr>
            <a:r>
              <a:rPr lang="en-US" sz="3600" dirty="0">
                <a:solidFill>
                  <a:schemeClr val="dk1"/>
                </a:solidFill>
                <a:latin typeface="+mn-lt"/>
                <a:ea typeface="Calibri"/>
                <a:cs typeface="Calibri"/>
                <a:sym typeface="Calibri"/>
              </a:rPr>
              <a:t>While Loop Example #2</a:t>
            </a:r>
            <a:endParaRPr sz="3600" dirty="0">
              <a:solidFill>
                <a:schemeClr val="dk1"/>
              </a:solidFill>
              <a:latin typeface="+mn-lt"/>
              <a:ea typeface="Calibri"/>
              <a:cs typeface="Calibri"/>
              <a:sym typeface="Calibri"/>
            </a:endParaRPr>
          </a:p>
        </p:txBody>
      </p:sp>
      <p:sp>
        <p:nvSpPr>
          <p:cNvPr id="653" name="Shape 653"/>
          <p:cNvSpPr txBox="1">
            <a:spLocks noGrp="1"/>
          </p:cNvSpPr>
          <p:nvPr>
            <p:ph type="body" idx="1"/>
          </p:nvPr>
        </p:nvSpPr>
        <p:spPr>
          <a:xfrm>
            <a:off x="1905000" y="5118100"/>
            <a:ext cx="8382000" cy="1282700"/>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rgbClr val="990000"/>
              </a:buClr>
              <a:buSzPts val="1440"/>
              <a:buFont typeface="Noto Sans Symbols"/>
              <a:buChar char="⬛"/>
            </a:pPr>
            <a:r>
              <a:rPr lang="en-US" sz="2400" b="1">
                <a:solidFill>
                  <a:schemeClr val="dk1"/>
                </a:solidFill>
                <a:latin typeface="Calibri"/>
                <a:ea typeface="Calibri"/>
                <a:cs typeface="Calibri"/>
                <a:sym typeface="Calibri"/>
              </a:rPr>
              <a:t>Compare to do-while version of function</a:t>
            </a:r>
            <a:endParaRPr/>
          </a:p>
          <a:p>
            <a:pPr marL="342900" indent="-342900">
              <a:spcBef>
                <a:spcPts val="600"/>
              </a:spcBef>
              <a:buClr>
                <a:srgbClr val="990000"/>
              </a:buClr>
              <a:buSzPts val="1440"/>
              <a:buFont typeface="Noto Sans Symbols"/>
              <a:buChar char="⬛"/>
            </a:pPr>
            <a:r>
              <a:rPr lang="en-US" sz="2400" b="1">
                <a:solidFill>
                  <a:schemeClr val="dk1"/>
                </a:solidFill>
                <a:latin typeface="Calibri"/>
                <a:ea typeface="Calibri"/>
                <a:cs typeface="Calibri"/>
                <a:sym typeface="Calibri"/>
              </a:rPr>
              <a:t>Initial conditional guards entrance to loop</a:t>
            </a:r>
            <a:endParaRPr sz="2400" b="1">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p:cNvSpPr>
          <p:nvPr/>
        </p:nvSpPr>
        <p:spPr bwMode="auto">
          <a:xfrm>
            <a:off x="1968500" y="1239701"/>
            <a:ext cx="2616200" cy="444500"/>
          </a:xfrm>
          <a:prstGeom prst="rect">
            <a:avLst/>
          </a:prstGeom>
          <a:noFill/>
          <a:ln w="12700" cap="flat">
            <a:noFill/>
            <a:miter lim="800000"/>
            <a:headEnd type="none" w="med" len="med"/>
            <a:tailEnd type="none" w="med" len="med"/>
          </a:ln>
        </p:spPr>
        <p:txBody>
          <a:bodyPr lIns="38100" tIns="38100" rIns="38100" bIns="38100"/>
          <a:lstStyle/>
          <a:p>
            <a:pPr marL="185738" indent="-185738" defTabSz="914400" fontAlgn="base">
              <a:spcBef>
                <a:spcPts val="863"/>
              </a:spcBef>
              <a:spcAft>
                <a:spcPct val="0"/>
              </a:spcAft>
              <a:defRPr/>
            </a:pPr>
            <a:r>
              <a:rPr lang="en-US" sz="2400" dirty="0">
                <a:solidFill>
                  <a:srgbClr val="000000"/>
                </a:solidFill>
                <a:latin typeface="Calibri Bold" charset="0"/>
                <a:ea typeface="Calibri Bold" charset="0"/>
                <a:cs typeface="Calibri Bold" charset="0"/>
                <a:sym typeface="Calibri Bold" charset="0"/>
              </a:rPr>
              <a:t>For version</a:t>
            </a:r>
          </a:p>
        </p:txBody>
      </p:sp>
      <p:sp>
        <p:nvSpPr>
          <p:cNvPr id="59397" name="Rectangle 5"/>
          <p:cNvSpPr>
            <a:spLocks/>
          </p:cNvSpPr>
          <p:nvPr/>
        </p:nvSpPr>
        <p:spPr bwMode="auto">
          <a:xfrm>
            <a:off x="2057400" y="3687764"/>
            <a:ext cx="2908300" cy="444500"/>
          </a:xfrm>
          <a:prstGeom prst="rect">
            <a:avLst/>
          </a:prstGeom>
          <a:noFill/>
          <a:ln w="12700" cap="flat">
            <a:noFill/>
            <a:miter lim="800000"/>
            <a:headEnd type="none" w="med" len="med"/>
            <a:tailEnd type="none" w="med" len="med"/>
          </a:ln>
        </p:spPr>
        <p:txBody>
          <a:bodyPr lIns="38100" tIns="38100" rIns="38100" bIns="38100"/>
          <a:lstStyle/>
          <a:p>
            <a:pPr marL="185738" indent="-185738" defTabSz="914400" fontAlgn="base">
              <a:spcBef>
                <a:spcPts val="863"/>
              </a:spcBef>
              <a:spcAft>
                <a:spcPct val="0"/>
              </a:spcAft>
              <a:defRPr/>
            </a:pPr>
            <a:r>
              <a:rPr lang="en-US" sz="2400">
                <a:solidFill>
                  <a:srgbClr val="000000"/>
                </a:solidFill>
                <a:latin typeface="Calibri Bold" charset="0"/>
                <a:ea typeface="Calibri Bold" charset="0"/>
                <a:cs typeface="Calibri Bold" charset="0"/>
                <a:sym typeface="Calibri Bold" charset="0"/>
              </a:rPr>
              <a:t>Do-While Version</a:t>
            </a:r>
          </a:p>
        </p:txBody>
      </p:sp>
      <p:sp>
        <p:nvSpPr>
          <p:cNvPr id="59398" name="Rectangle 6"/>
          <p:cNvSpPr>
            <a:spLocks/>
          </p:cNvSpPr>
          <p:nvPr/>
        </p:nvSpPr>
        <p:spPr bwMode="auto">
          <a:xfrm>
            <a:off x="1981200" y="4106863"/>
            <a:ext cx="3048000" cy="2624138"/>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defTabSz="914400" fontAlgn="base">
              <a:spcBef>
                <a:spcPct val="0"/>
              </a:spcBef>
              <a:spcAft>
                <a:spcPct val="0"/>
              </a:spcAft>
              <a:defRPr/>
            </a:pPr>
            <a:r>
              <a:rPr lang="en-US" sz="2400" dirty="0">
                <a:solidFill>
                  <a:srgbClr val="000000"/>
                </a:solidFill>
                <a:latin typeface="Courier New" pitchFamily="49" charset="0"/>
                <a:cs typeface="Courier New" pitchFamily="49" charset="0"/>
                <a:sym typeface="Courier New Bold" charset="0"/>
              </a:rPr>
              <a:t>  if (!</a:t>
            </a:r>
            <a:r>
              <a:rPr lang="en-US" sz="2400" i="1" dirty="0">
                <a:solidFill>
                  <a:srgbClr val="000000"/>
                </a:solidFill>
                <a:latin typeface="Calibri Bold"/>
                <a:ea typeface="Calibri Bold Italic" charset="0"/>
                <a:cs typeface="Courier New" pitchFamily="49" charset="0"/>
                <a:sym typeface="Calibri Bold Italic" charset="0"/>
              </a:rPr>
              <a:t>Test</a:t>
            </a:r>
            <a:r>
              <a:rPr lang="en-US" sz="2400" dirty="0">
                <a:solidFill>
                  <a:srgbClr val="000000"/>
                </a:solidFill>
                <a:latin typeface="Courier New" pitchFamily="49" charset="0"/>
                <a:cs typeface="Courier New" pitchFamily="49" charset="0"/>
                <a:sym typeface="Courier New Bold" charset="0"/>
              </a:rPr>
              <a:t>) </a:t>
            </a:r>
            <a:endParaRPr lang="en-US" sz="3200"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sz="2400" dirty="0">
                <a:solidFill>
                  <a:srgbClr val="000000"/>
                </a:solidFill>
                <a:latin typeface="Courier New" pitchFamily="49" charset="0"/>
                <a:cs typeface="Courier New" pitchFamily="49" charset="0"/>
                <a:sym typeface="Courier New Bold" charset="0"/>
              </a:rPr>
              <a:t>    </a:t>
            </a:r>
            <a:r>
              <a:rPr lang="en-US" sz="2400" dirty="0" err="1">
                <a:solidFill>
                  <a:srgbClr val="000000"/>
                </a:solidFill>
                <a:latin typeface="Courier New" pitchFamily="49" charset="0"/>
                <a:cs typeface="Courier New" pitchFamily="49" charset="0"/>
                <a:sym typeface="Courier New Bold" charset="0"/>
              </a:rPr>
              <a:t>goto</a:t>
            </a:r>
            <a:r>
              <a:rPr lang="en-US" sz="2400" dirty="0">
                <a:solidFill>
                  <a:srgbClr val="000000"/>
                </a:solidFill>
                <a:latin typeface="Courier New" pitchFamily="49" charset="0"/>
                <a:cs typeface="Courier New" pitchFamily="49" charset="0"/>
                <a:sym typeface="Courier New Bold" charset="0"/>
              </a:rPr>
              <a:t> </a:t>
            </a:r>
            <a:r>
              <a:rPr lang="en-US" sz="2400" dirty="0">
                <a:solidFill>
                  <a:srgbClr val="000000"/>
                </a:solidFill>
                <a:latin typeface="Courier New" pitchFamily="49" charset="0"/>
                <a:cs typeface="Courier New" pitchFamily="49" charset="0"/>
                <a:sym typeface="Courier New Bold Italic" charset="0"/>
              </a:rPr>
              <a:t>done</a:t>
            </a:r>
            <a:r>
              <a:rPr lang="en-US" sz="2400" dirty="0">
                <a:solidFill>
                  <a:srgbClr val="000000"/>
                </a:solidFill>
                <a:latin typeface="Courier New" pitchFamily="49" charset="0"/>
                <a:cs typeface="Courier New" pitchFamily="49" charset="0"/>
                <a:sym typeface="Courier New Bold" charset="0"/>
              </a:rPr>
              <a:t>;</a:t>
            </a:r>
            <a:endParaRPr lang="en-US" sz="3200"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sz="2400" dirty="0">
                <a:solidFill>
                  <a:srgbClr val="000000"/>
                </a:solidFill>
                <a:latin typeface="Courier New" pitchFamily="49" charset="0"/>
                <a:cs typeface="Courier New" pitchFamily="49" charset="0"/>
                <a:sym typeface="Courier New Bold" charset="0"/>
              </a:rPr>
              <a:t>  do {</a:t>
            </a:r>
            <a:endParaRPr lang="en-US" sz="3200"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sz="2400" dirty="0">
                <a:solidFill>
                  <a:srgbClr val="000000"/>
                </a:solidFill>
                <a:latin typeface="Courier New" pitchFamily="49" charset="0"/>
                <a:cs typeface="Courier New" pitchFamily="49" charset="0"/>
                <a:sym typeface="Courier New Bold" charset="0"/>
              </a:rPr>
              <a:t>    </a:t>
            </a:r>
            <a:r>
              <a:rPr lang="en-US" sz="2400" i="1" dirty="0">
                <a:solidFill>
                  <a:srgbClr val="000000"/>
                </a:solidFill>
                <a:latin typeface="Calibri Bold"/>
                <a:ea typeface="Calibri Bold Italic" charset="0"/>
                <a:cs typeface="Courier New" pitchFamily="49" charset="0"/>
                <a:sym typeface="Calibri Bold Italic" charset="0"/>
              </a:rPr>
              <a:t>Body</a:t>
            </a:r>
          </a:p>
          <a:p>
            <a:pPr defTabSz="914400" fontAlgn="base">
              <a:spcBef>
                <a:spcPct val="0"/>
              </a:spcBef>
              <a:spcAft>
                <a:spcPct val="0"/>
              </a:spcAft>
              <a:defRPr/>
            </a:pPr>
            <a:r>
              <a:rPr lang="en-US" sz="2400" i="1" dirty="0">
                <a:solidFill>
                  <a:srgbClr val="000000"/>
                </a:solidFill>
                <a:latin typeface="Calibri Bold"/>
                <a:ea typeface="Lucida Grande" charset="0"/>
                <a:cs typeface="Courier New" pitchFamily="49" charset="0"/>
                <a:sym typeface="Calibri Bold Italic" charset="0"/>
              </a:rPr>
              <a:t>          Update</a:t>
            </a:r>
            <a:endParaRPr lang="en-US" sz="3200" i="1" dirty="0">
              <a:solidFill>
                <a:srgbClr val="000000"/>
              </a:solidFill>
              <a:latin typeface="Calibri Bold"/>
              <a:ea typeface="Lucida Grande" charset="0"/>
              <a:cs typeface="Courier New" pitchFamily="49" charset="0"/>
              <a:sym typeface="Arial Narrow Bold" charset="0"/>
            </a:endParaRPr>
          </a:p>
          <a:p>
            <a:pPr defTabSz="914400" fontAlgn="base">
              <a:spcBef>
                <a:spcPct val="0"/>
              </a:spcBef>
              <a:spcAft>
                <a:spcPct val="0"/>
              </a:spcAft>
              <a:defRPr/>
            </a:pPr>
            <a:r>
              <a:rPr lang="en-US" sz="2400" dirty="0">
                <a:solidFill>
                  <a:srgbClr val="000000"/>
                </a:solidFill>
                <a:latin typeface="Courier New" pitchFamily="49" charset="0"/>
                <a:cs typeface="Courier New" pitchFamily="49" charset="0"/>
                <a:sym typeface="Courier New Bold" charset="0"/>
              </a:rPr>
              <a:t>  } while(</a:t>
            </a:r>
            <a:r>
              <a:rPr lang="en-US" sz="2400" i="1" dirty="0">
                <a:solidFill>
                  <a:srgbClr val="000000"/>
                </a:solidFill>
                <a:latin typeface="Calibri Bold"/>
                <a:ea typeface="Calibri Bold Italic" charset="0"/>
                <a:cs typeface="Courier New" pitchFamily="49" charset="0"/>
                <a:sym typeface="Calibri Bold Italic" charset="0"/>
              </a:rPr>
              <a:t>Test</a:t>
            </a:r>
            <a:r>
              <a:rPr lang="en-US" sz="2400" dirty="0">
                <a:solidFill>
                  <a:srgbClr val="000000"/>
                </a:solidFill>
                <a:latin typeface="Courier New" pitchFamily="49" charset="0"/>
                <a:cs typeface="Courier New" pitchFamily="49" charset="0"/>
                <a:sym typeface="Courier New Bold" charset="0"/>
              </a:rPr>
              <a:t>);</a:t>
            </a:r>
            <a:endParaRPr lang="en-US" sz="3200"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sz="2400" dirty="0">
                <a:solidFill>
                  <a:srgbClr val="000000"/>
                </a:solidFill>
                <a:latin typeface="Courier New" pitchFamily="49" charset="0"/>
                <a:cs typeface="Courier New" pitchFamily="49" charset="0"/>
                <a:sym typeface="Courier New Bold" charset="0"/>
              </a:rPr>
              <a:t>done:</a:t>
            </a:r>
          </a:p>
        </p:txBody>
      </p:sp>
      <p:sp>
        <p:nvSpPr>
          <p:cNvPr id="59400" name="Rectangle 8"/>
          <p:cNvSpPr>
            <a:spLocks/>
          </p:cNvSpPr>
          <p:nvPr/>
        </p:nvSpPr>
        <p:spPr bwMode="auto">
          <a:xfrm>
            <a:off x="6781800" y="3352800"/>
            <a:ext cx="2908300" cy="444500"/>
          </a:xfrm>
          <a:prstGeom prst="rect">
            <a:avLst/>
          </a:prstGeom>
          <a:noFill/>
          <a:ln w="12700" cap="flat">
            <a:noFill/>
            <a:miter lim="800000"/>
            <a:headEnd type="none" w="med" len="med"/>
            <a:tailEnd type="none" w="med" len="med"/>
          </a:ln>
        </p:spPr>
        <p:txBody>
          <a:bodyPr lIns="38100" tIns="38100" rIns="38100" bIns="38100"/>
          <a:lstStyle/>
          <a:p>
            <a:pPr marL="185738" indent="-185738" defTabSz="914400" fontAlgn="base">
              <a:spcBef>
                <a:spcPts val="863"/>
              </a:spcBef>
              <a:spcAft>
                <a:spcPct val="0"/>
              </a:spcAft>
              <a:defRPr/>
            </a:pPr>
            <a:r>
              <a:rPr lang="en-US" sz="2400">
                <a:solidFill>
                  <a:srgbClr val="000000"/>
                </a:solidFill>
                <a:latin typeface="Calibri Bold" charset="0"/>
                <a:ea typeface="Calibri Bold" charset="0"/>
                <a:cs typeface="Calibri Bold" charset="0"/>
                <a:sym typeface="Calibri Bold" charset="0"/>
              </a:rPr>
              <a:t>Goto Version</a:t>
            </a:r>
          </a:p>
        </p:txBody>
      </p:sp>
      <p:sp>
        <p:nvSpPr>
          <p:cNvPr id="59401" name="Rectangle 9"/>
          <p:cNvSpPr>
            <a:spLocks/>
          </p:cNvSpPr>
          <p:nvPr/>
        </p:nvSpPr>
        <p:spPr bwMode="auto">
          <a:xfrm>
            <a:off x="6858000" y="3771899"/>
            <a:ext cx="3429000" cy="2959102"/>
          </a:xfrm>
          <a:prstGeom prst="rect">
            <a:avLst/>
          </a:prstGeom>
          <a:solidFill>
            <a:srgbClr val="D5F1CF"/>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defTabSz="914400" fontAlgn="base">
              <a:spcBef>
                <a:spcPct val="0"/>
              </a:spcBef>
              <a:spcAft>
                <a:spcPct val="0"/>
              </a:spcAft>
              <a:defRPr/>
            </a:pPr>
            <a:r>
              <a:rPr lang="en-US" sz="2400" dirty="0">
                <a:solidFill>
                  <a:srgbClr val="000000"/>
                </a:solidFill>
                <a:latin typeface="Courier New" pitchFamily="49" charset="0"/>
                <a:cs typeface="Courier New" pitchFamily="49" charset="0"/>
                <a:sym typeface="Courier New Bold" charset="0"/>
              </a:rPr>
              <a:t>  if (!</a:t>
            </a:r>
            <a:r>
              <a:rPr lang="en-US" sz="2400" i="1" dirty="0">
                <a:solidFill>
                  <a:srgbClr val="000000"/>
                </a:solidFill>
                <a:latin typeface="Calibri Bold"/>
                <a:ea typeface="Calibri Bold Italic" charset="0"/>
                <a:cs typeface="Courier New" pitchFamily="49" charset="0"/>
                <a:sym typeface="Calibri Bold Italic" charset="0"/>
              </a:rPr>
              <a:t>Test</a:t>
            </a:r>
            <a:r>
              <a:rPr lang="en-US" sz="2400" dirty="0">
                <a:solidFill>
                  <a:srgbClr val="000000"/>
                </a:solidFill>
                <a:latin typeface="Courier New" pitchFamily="49" charset="0"/>
                <a:cs typeface="Courier New" pitchFamily="49" charset="0"/>
                <a:sym typeface="Courier New Bold" charset="0"/>
              </a:rPr>
              <a:t>)</a:t>
            </a:r>
            <a:endParaRPr lang="en-US" sz="3200"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sz="2400" dirty="0">
                <a:solidFill>
                  <a:srgbClr val="000000"/>
                </a:solidFill>
                <a:latin typeface="Courier New" pitchFamily="49" charset="0"/>
                <a:cs typeface="Courier New" pitchFamily="49" charset="0"/>
                <a:sym typeface="Courier New Bold" charset="0"/>
              </a:rPr>
              <a:t>    </a:t>
            </a:r>
            <a:r>
              <a:rPr lang="en-US" sz="2400" dirty="0" err="1">
                <a:solidFill>
                  <a:srgbClr val="000000"/>
                </a:solidFill>
                <a:latin typeface="Courier New" pitchFamily="49" charset="0"/>
                <a:cs typeface="Courier New" pitchFamily="49" charset="0"/>
                <a:sym typeface="Courier New Bold" charset="0"/>
              </a:rPr>
              <a:t>goto</a:t>
            </a:r>
            <a:r>
              <a:rPr lang="en-US" sz="2400" dirty="0">
                <a:solidFill>
                  <a:srgbClr val="000000"/>
                </a:solidFill>
                <a:latin typeface="Courier New" pitchFamily="49" charset="0"/>
                <a:cs typeface="Courier New" pitchFamily="49" charset="0"/>
                <a:sym typeface="Courier New Bold" charset="0"/>
              </a:rPr>
              <a:t> </a:t>
            </a:r>
            <a:r>
              <a:rPr lang="en-US" sz="2400" dirty="0">
                <a:solidFill>
                  <a:srgbClr val="000000"/>
                </a:solidFill>
                <a:latin typeface="Courier New" pitchFamily="49" charset="0"/>
                <a:cs typeface="Courier New" pitchFamily="49" charset="0"/>
                <a:sym typeface="Courier New Bold Italic" charset="0"/>
              </a:rPr>
              <a:t>done</a:t>
            </a:r>
            <a:r>
              <a:rPr lang="en-US" sz="2400" dirty="0">
                <a:solidFill>
                  <a:srgbClr val="000000"/>
                </a:solidFill>
                <a:latin typeface="Courier New" pitchFamily="49" charset="0"/>
                <a:cs typeface="Courier New" pitchFamily="49" charset="0"/>
                <a:sym typeface="Courier New Bold" charset="0"/>
              </a:rPr>
              <a:t>;</a:t>
            </a:r>
            <a:endParaRPr lang="en-US" sz="3200"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sz="2400" dirty="0">
                <a:solidFill>
                  <a:srgbClr val="000000"/>
                </a:solidFill>
                <a:latin typeface="Courier New" pitchFamily="49" charset="0"/>
                <a:cs typeface="Courier New" pitchFamily="49" charset="0"/>
                <a:sym typeface="Courier New Bold Italic" charset="0"/>
              </a:rPr>
              <a:t>loop:</a:t>
            </a:r>
            <a:endParaRPr lang="en-US" sz="3200"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sz="2400" dirty="0">
                <a:solidFill>
                  <a:srgbClr val="000000"/>
                </a:solidFill>
                <a:latin typeface="Courier New" pitchFamily="49" charset="0"/>
                <a:cs typeface="Courier New" pitchFamily="49" charset="0"/>
                <a:sym typeface="Courier New Bold" charset="0"/>
              </a:rPr>
              <a:t>  </a:t>
            </a:r>
            <a:r>
              <a:rPr lang="en-US" sz="2400" i="1" dirty="0">
                <a:solidFill>
                  <a:srgbClr val="000000"/>
                </a:solidFill>
                <a:latin typeface="Calibri Bold"/>
                <a:ea typeface="Calibri Bold Italic" charset="0"/>
                <a:cs typeface="Courier New" pitchFamily="49" charset="0"/>
                <a:sym typeface="Calibri Bold Italic" charset="0"/>
              </a:rPr>
              <a:t>Body</a:t>
            </a:r>
          </a:p>
          <a:p>
            <a:pPr defTabSz="914400" fontAlgn="base">
              <a:spcBef>
                <a:spcPct val="0"/>
              </a:spcBef>
              <a:spcAft>
                <a:spcPct val="0"/>
              </a:spcAft>
              <a:defRPr/>
            </a:pPr>
            <a:r>
              <a:rPr lang="en-US" sz="2400" i="1" dirty="0">
                <a:solidFill>
                  <a:srgbClr val="000000"/>
                </a:solidFill>
                <a:latin typeface="Calibri Bold"/>
                <a:ea typeface="Lucida Grande" charset="0"/>
                <a:cs typeface="Courier New" pitchFamily="49" charset="0"/>
                <a:sym typeface="Calibri Bold Italic" charset="0"/>
              </a:rPr>
              <a:t>     Update</a:t>
            </a:r>
            <a:endParaRPr lang="en-US" sz="3200" i="1" dirty="0">
              <a:solidFill>
                <a:srgbClr val="000000"/>
              </a:solidFill>
              <a:latin typeface="Calibri Bold"/>
              <a:ea typeface="Lucida Grande" charset="0"/>
              <a:cs typeface="Courier New" pitchFamily="49" charset="0"/>
              <a:sym typeface="Arial Narrow Bold" charset="0"/>
            </a:endParaRPr>
          </a:p>
          <a:p>
            <a:pPr defTabSz="914400" fontAlgn="base">
              <a:spcBef>
                <a:spcPct val="0"/>
              </a:spcBef>
              <a:spcAft>
                <a:spcPct val="0"/>
              </a:spcAft>
              <a:defRPr/>
            </a:pPr>
            <a:r>
              <a:rPr lang="en-US" sz="2400" dirty="0">
                <a:solidFill>
                  <a:srgbClr val="000000"/>
                </a:solidFill>
                <a:latin typeface="Courier New" pitchFamily="49" charset="0"/>
                <a:cs typeface="Courier New" pitchFamily="49" charset="0"/>
                <a:sym typeface="Courier New Bold" charset="0"/>
              </a:rPr>
              <a:t>  if (</a:t>
            </a:r>
            <a:r>
              <a:rPr lang="en-US" sz="2400" i="1" dirty="0">
                <a:solidFill>
                  <a:srgbClr val="000000"/>
                </a:solidFill>
                <a:latin typeface="Calibri Bold"/>
                <a:ea typeface="Calibri Bold Italic" charset="0"/>
                <a:cs typeface="Courier New" pitchFamily="49" charset="0"/>
                <a:sym typeface="Calibri Bold Italic" charset="0"/>
              </a:rPr>
              <a:t>Test</a:t>
            </a:r>
            <a:r>
              <a:rPr lang="en-US" sz="2400" dirty="0">
                <a:solidFill>
                  <a:srgbClr val="000000"/>
                </a:solidFill>
                <a:latin typeface="Courier New" pitchFamily="49" charset="0"/>
                <a:cs typeface="Courier New" pitchFamily="49" charset="0"/>
                <a:sym typeface="Courier New Bold" charset="0"/>
              </a:rPr>
              <a:t>)</a:t>
            </a:r>
            <a:endParaRPr lang="en-US" sz="3200"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sz="2400" dirty="0">
                <a:solidFill>
                  <a:srgbClr val="000000"/>
                </a:solidFill>
                <a:latin typeface="Courier New" pitchFamily="49" charset="0"/>
                <a:cs typeface="Courier New" pitchFamily="49" charset="0"/>
                <a:sym typeface="Courier New Bold" charset="0"/>
              </a:rPr>
              <a:t>    </a:t>
            </a:r>
            <a:r>
              <a:rPr lang="en-US" sz="2400" dirty="0" err="1">
                <a:solidFill>
                  <a:srgbClr val="000000"/>
                </a:solidFill>
                <a:latin typeface="Courier New" pitchFamily="49" charset="0"/>
                <a:cs typeface="Courier New" pitchFamily="49" charset="0"/>
                <a:sym typeface="Courier New Bold" charset="0"/>
              </a:rPr>
              <a:t>goto</a:t>
            </a:r>
            <a:r>
              <a:rPr lang="en-US" sz="2400" dirty="0">
                <a:solidFill>
                  <a:srgbClr val="000000"/>
                </a:solidFill>
                <a:latin typeface="Courier New" pitchFamily="49" charset="0"/>
                <a:cs typeface="Courier New" pitchFamily="49" charset="0"/>
                <a:sym typeface="Courier New Bold" charset="0"/>
              </a:rPr>
              <a:t> </a:t>
            </a:r>
            <a:r>
              <a:rPr lang="en-US" sz="2400" dirty="0">
                <a:solidFill>
                  <a:srgbClr val="000000"/>
                </a:solidFill>
                <a:latin typeface="Courier New" pitchFamily="49" charset="0"/>
                <a:cs typeface="Courier New" pitchFamily="49" charset="0"/>
                <a:sym typeface="Courier New Bold Italic" charset="0"/>
              </a:rPr>
              <a:t>loop</a:t>
            </a:r>
            <a:r>
              <a:rPr lang="en-US" sz="2400" dirty="0">
                <a:solidFill>
                  <a:srgbClr val="000000"/>
                </a:solidFill>
                <a:latin typeface="Courier New" pitchFamily="49" charset="0"/>
                <a:cs typeface="Courier New" pitchFamily="49" charset="0"/>
                <a:sym typeface="Courier New Bold" charset="0"/>
              </a:rPr>
              <a:t>;</a:t>
            </a:r>
            <a:endParaRPr lang="en-US" sz="3200"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sz="2400" dirty="0">
                <a:solidFill>
                  <a:srgbClr val="000000"/>
                </a:solidFill>
                <a:latin typeface="Courier New" pitchFamily="49" charset="0"/>
                <a:cs typeface="Courier New" pitchFamily="49" charset="0"/>
                <a:sym typeface="Courier New Bold Italic" charset="0"/>
              </a:rPr>
              <a:t>done:</a:t>
            </a:r>
          </a:p>
        </p:txBody>
      </p:sp>
      <p:sp>
        <p:nvSpPr>
          <p:cNvPr id="59402" name="AutoShape 10"/>
          <p:cNvSpPr>
            <a:spLocks/>
          </p:cNvSpPr>
          <p:nvPr/>
        </p:nvSpPr>
        <p:spPr bwMode="auto">
          <a:xfrm>
            <a:off x="2895600" y="2878139"/>
            <a:ext cx="762000" cy="842963"/>
          </a:xfrm>
          <a:custGeom>
            <a:avLst/>
            <a:gdLst>
              <a:gd name="T0" fmla="*/ 10800 w 21600"/>
              <a:gd name="T1" fmla="*/ 10800 h 21600"/>
            </a:gdLst>
            <a:ahLst/>
            <a:cxnLst>
              <a:cxn ang="0">
                <a:pos x="T0" y="T1"/>
              </a:cxn>
            </a:cxnLst>
            <a:rect l="0" t="0" r="r" b="b"/>
            <a:pathLst>
              <a:path w="21600" h="21600">
                <a:moveTo>
                  <a:pt x="0" y="11842"/>
                </a:moveTo>
                <a:lnTo>
                  <a:pt x="5400" y="11842"/>
                </a:lnTo>
                <a:lnTo>
                  <a:pt x="5400" y="0"/>
                </a:lnTo>
                <a:lnTo>
                  <a:pt x="16200" y="0"/>
                </a:lnTo>
                <a:lnTo>
                  <a:pt x="16200" y="11842"/>
                </a:lnTo>
                <a:lnTo>
                  <a:pt x="21600" y="11842"/>
                </a:lnTo>
                <a:lnTo>
                  <a:pt x="10800" y="21600"/>
                </a:lnTo>
                <a:close/>
                <a:moveTo>
                  <a:pt x="0" y="11842"/>
                </a:moveTo>
              </a:path>
            </a:pathLst>
          </a:custGeom>
          <a:solidFill>
            <a:srgbClr val="980002"/>
          </a:solidFill>
          <a:ln w="25400" cap="flat">
            <a:noFill/>
            <a:round/>
            <a:headEnd type="none" w="med" len="med"/>
            <a:tailEnd type="triangle" w="med" len="med"/>
          </a:ln>
          <a:effectLst>
            <a:outerShdw dist="50799" dir="5400000" algn="ctr" rotWithShape="0">
              <a:schemeClr val="bg2">
                <a:alpha val="50000"/>
              </a:schemeClr>
            </a:outerShdw>
          </a:effectLst>
        </p:spPr>
        <p:txBody>
          <a:bodyPr lIns="0" tIns="0" rIns="0" bIns="0"/>
          <a:lstStyle/>
          <a:p>
            <a:pPr algn="ctr" defTabSz="914400" fontAlgn="base">
              <a:spcBef>
                <a:spcPct val="0"/>
              </a:spcBef>
              <a:spcAft>
                <a:spcPct val="0"/>
              </a:spcAft>
              <a:defRPr/>
            </a:pPr>
            <a:endParaRPr lang="en-US" sz="4200">
              <a:solidFill>
                <a:srgbClr val="000000"/>
              </a:solidFill>
              <a:latin typeface="Gill Sans" charset="0"/>
              <a:sym typeface="Gill Sans" charset="0"/>
            </a:endParaRPr>
          </a:p>
        </p:txBody>
      </p:sp>
      <p:sp>
        <p:nvSpPr>
          <p:cNvPr id="59403" name="AutoShape 11"/>
          <p:cNvSpPr>
            <a:spLocks/>
          </p:cNvSpPr>
          <p:nvPr/>
        </p:nvSpPr>
        <p:spPr bwMode="auto">
          <a:xfrm rot="16200000">
            <a:off x="5562600" y="4178301"/>
            <a:ext cx="762000" cy="1524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w="25400" cap="flat">
            <a:noFill/>
            <a:round/>
            <a:headEnd type="none" w="med" len="med"/>
            <a:tailEnd type="triangle" w="med" len="med"/>
          </a:ln>
          <a:effectLst>
            <a:outerShdw dist="50799" dir="5400000" algn="ctr" rotWithShape="0">
              <a:schemeClr val="bg2">
                <a:alpha val="50000"/>
              </a:schemeClr>
            </a:outerShdw>
          </a:effectLst>
        </p:spPr>
        <p:txBody>
          <a:bodyPr lIns="0" tIns="0" rIns="0" bIns="0"/>
          <a:lstStyle/>
          <a:p>
            <a:pPr algn="ctr" defTabSz="914400" fontAlgn="base">
              <a:spcBef>
                <a:spcPct val="0"/>
              </a:spcBef>
              <a:spcAft>
                <a:spcPct val="0"/>
              </a:spcAft>
              <a:defRPr/>
            </a:pPr>
            <a:endParaRPr lang="en-US" sz="4200">
              <a:solidFill>
                <a:srgbClr val="000000"/>
              </a:solidFill>
              <a:latin typeface="Gill Sans" charset="0"/>
              <a:sym typeface="Gill Sans" charset="0"/>
            </a:endParaRPr>
          </a:p>
        </p:txBody>
      </p:sp>
      <p:sp>
        <p:nvSpPr>
          <p:cNvPr id="3" name="Rectangle 3">
            <a:extLst>
              <a:ext uri="{FF2B5EF4-FFF2-40B4-BE49-F238E27FC236}">
                <a16:creationId xmlns:a16="http://schemas.microsoft.com/office/drawing/2014/main" id="{F09DF164-9B19-458A-B4A9-FDBD3C1DFF95}"/>
              </a:ext>
            </a:extLst>
          </p:cNvPr>
          <p:cNvSpPr>
            <a:spLocks noChangeArrowheads="1"/>
          </p:cNvSpPr>
          <p:nvPr/>
        </p:nvSpPr>
        <p:spPr bwMode="auto">
          <a:xfrm>
            <a:off x="1769827" y="1763304"/>
            <a:ext cx="4419600" cy="1013098"/>
          </a:xfrm>
          <a:prstGeom prst="rect">
            <a:avLst/>
          </a:prstGeom>
          <a:solidFill>
            <a:srgbClr val="F6F5BD"/>
          </a:solidFill>
          <a:ln w="57150" cmpd="thickThin">
            <a:solidFill>
              <a:schemeClr val="tx1"/>
            </a:solidFill>
            <a:miter lim="800000"/>
            <a:headEnd/>
            <a:tailEnd/>
          </a:ln>
          <a:effectLst/>
        </p:spPr>
        <p:txBody>
          <a:bodyPr wrap="square" lIns="90487" tIns="44450" rIns="90487" bIns="44450">
            <a:spAutoFit/>
          </a:bodyPr>
          <a:lstStyle/>
          <a:p>
            <a:pPr algn="ctr" defTabSz="914400" fontAlgn="base">
              <a:spcBef>
                <a:spcPct val="50000"/>
              </a:spcBef>
              <a:spcAft>
                <a:spcPct val="0"/>
              </a:spcAft>
              <a:defRPr/>
            </a:pPr>
            <a:r>
              <a:rPr lang="en-US" sz="2400" dirty="0">
                <a:solidFill>
                  <a:srgbClr val="000000"/>
                </a:solidFill>
                <a:latin typeface="Courier New" charset="0"/>
                <a:sym typeface="Gill Sans" charset="0"/>
              </a:rPr>
              <a:t>for (</a:t>
            </a:r>
            <a:r>
              <a:rPr lang="en-US" sz="2400" i="1" dirty="0">
                <a:solidFill>
                  <a:srgbClr val="000000"/>
                </a:solidFill>
                <a:latin typeface="Calibri Bold"/>
                <a:sym typeface="Gill Sans" charset="0"/>
              </a:rPr>
              <a:t>Init</a:t>
            </a:r>
            <a:r>
              <a:rPr lang="en-US" sz="2400" dirty="0">
                <a:solidFill>
                  <a:srgbClr val="000000"/>
                </a:solidFill>
                <a:latin typeface="Courier New" charset="0"/>
                <a:sym typeface="Gill Sans" charset="0"/>
              </a:rPr>
              <a:t>; </a:t>
            </a:r>
            <a:r>
              <a:rPr lang="en-US" sz="2400" i="1" dirty="0">
                <a:solidFill>
                  <a:srgbClr val="000000"/>
                </a:solidFill>
                <a:latin typeface="Calibri Bold"/>
                <a:sym typeface="Gill Sans" charset="0"/>
              </a:rPr>
              <a:t>Test</a:t>
            </a:r>
            <a:r>
              <a:rPr lang="en-US" sz="2400" dirty="0">
                <a:solidFill>
                  <a:srgbClr val="000000"/>
                </a:solidFill>
                <a:latin typeface="Courier New" charset="0"/>
                <a:sym typeface="Gill Sans" charset="0"/>
              </a:rPr>
              <a:t>; </a:t>
            </a:r>
            <a:r>
              <a:rPr lang="en-US" sz="2400" i="1" dirty="0">
                <a:solidFill>
                  <a:srgbClr val="000000"/>
                </a:solidFill>
                <a:latin typeface="Calibri Bold"/>
                <a:sym typeface="Gill Sans" charset="0"/>
              </a:rPr>
              <a:t>Update</a:t>
            </a:r>
            <a:r>
              <a:rPr lang="en-US" sz="2400" i="1" dirty="0">
                <a:solidFill>
                  <a:srgbClr val="000000"/>
                </a:solidFill>
                <a:latin typeface="Gill Sans" charset="0"/>
                <a:sym typeface="Gill Sans" charset="0"/>
              </a:rPr>
              <a:t> </a:t>
            </a:r>
            <a:r>
              <a:rPr lang="en-US" sz="2400" dirty="0">
                <a:solidFill>
                  <a:srgbClr val="000000"/>
                </a:solidFill>
                <a:latin typeface="Courier New" charset="0"/>
                <a:sym typeface="Gill Sans" charset="0"/>
              </a:rPr>
              <a:t>)</a:t>
            </a:r>
          </a:p>
          <a:p>
            <a:pPr algn="ctr" defTabSz="914400" fontAlgn="base">
              <a:spcBef>
                <a:spcPct val="50000"/>
              </a:spcBef>
              <a:spcAft>
                <a:spcPct val="0"/>
              </a:spcAft>
              <a:defRPr/>
            </a:pPr>
            <a:r>
              <a:rPr lang="en-US" sz="2400" dirty="0">
                <a:solidFill>
                  <a:srgbClr val="000000"/>
                </a:solidFill>
                <a:latin typeface="Courier New" charset="0"/>
                <a:sym typeface="Gill Sans" charset="0"/>
              </a:rPr>
              <a:t>    </a:t>
            </a:r>
            <a:r>
              <a:rPr lang="en-US" sz="2400" i="1" dirty="0">
                <a:solidFill>
                  <a:srgbClr val="000000"/>
                </a:solidFill>
                <a:latin typeface="Calibri Bold"/>
                <a:sym typeface="Gill Sans" charset="0"/>
              </a:rPr>
              <a:t>Body</a:t>
            </a:r>
          </a:p>
        </p:txBody>
      </p:sp>
      <p:sp>
        <p:nvSpPr>
          <p:cNvPr id="18" name="Rectangle 11">
            <a:extLst>
              <a:ext uri="{FF2B5EF4-FFF2-40B4-BE49-F238E27FC236}">
                <a16:creationId xmlns:a16="http://schemas.microsoft.com/office/drawing/2014/main" id="{41E64E47-AD15-4E04-9813-0D12FE256BFF}"/>
              </a:ext>
            </a:extLst>
          </p:cNvPr>
          <p:cNvSpPr>
            <a:spLocks noGrp="1" noChangeArrowheads="1"/>
          </p:cNvSpPr>
          <p:nvPr>
            <p:ph type="title"/>
          </p:nvPr>
        </p:nvSpPr>
        <p:spPr>
          <a:xfrm>
            <a:off x="1905000" y="254000"/>
            <a:ext cx="8382000" cy="1143000"/>
          </a:xfrm>
          <a:ln/>
        </p:spPr>
        <p:txBody>
          <a:bodyPr/>
          <a:lstStyle/>
          <a:p>
            <a:pPr marL="119063" indent="-119063"/>
            <a:r>
              <a:rPr lang="en-US" dirty="0"/>
              <a:t>“For” Loop </a:t>
            </a:r>
            <a:r>
              <a:rPr lang="en-US" dirty="0">
                <a:sym typeface="Wingdings" pitchFamily="2" charset="2"/>
              </a:rPr>
              <a:t> Do-While Loop</a:t>
            </a:r>
            <a:endParaRPr lang="en-US" dirty="0"/>
          </a:p>
        </p:txBody>
      </p:sp>
      <p:sp>
        <p:nvSpPr>
          <p:cNvPr id="19" name="Rectangle 12">
            <a:extLst>
              <a:ext uri="{FF2B5EF4-FFF2-40B4-BE49-F238E27FC236}">
                <a16:creationId xmlns:a16="http://schemas.microsoft.com/office/drawing/2014/main" id="{B79F3680-09D4-4739-ABBA-0FBE3F23EF62}"/>
              </a:ext>
            </a:extLst>
          </p:cNvPr>
          <p:cNvSpPr txBox="1">
            <a:spLocks noChangeArrowheads="1"/>
          </p:cNvSpPr>
          <p:nvPr/>
        </p:nvSpPr>
        <p:spPr>
          <a:xfrm>
            <a:off x="6858000" y="2176629"/>
            <a:ext cx="3810001" cy="876300"/>
          </a:xfrm>
          <a:prstGeom prst="rect">
            <a:avLst/>
          </a:prstGeom>
          <a:ln/>
        </p:spPr>
        <p:txBody>
          <a:bodyPr/>
          <a:lstStyle>
            <a:lvl1pPr marL="342900" indent="-3429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742950" indent="-2857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1143000" indent="-2286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600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20574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25146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9718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3429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886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a:lstStyle>
          <a:p>
            <a:pPr defTabSz="914400">
              <a:defRPr/>
            </a:pPr>
            <a:r>
              <a:rPr lang="en-US" kern="0" dirty="0">
                <a:solidFill>
                  <a:srgbClr val="000000"/>
                </a:solidFill>
                <a:latin typeface="Calibri Bold"/>
              </a:rPr>
              <a:t>Initial test can often be optimized away – </a:t>
            </a:r>
            <a:r>
              <a:rPr lang="en-US" kern="0" dirty="0">
                <a:solidFill>
                  <a:srgbClr val="FF0000"/>
                </a:solidFill>
                <a:latin typeface="Calibri Bold"/>
              </a:rPr>
              <a:t>why?</a:t>
            </a:r>
          </a:p>
        </p:txBody>
      </p:sp>
    </p:spTree>
    <p:extLst>
      <p:ext uri="{BB962C8B-B14F-4D97-AF65-F5344CB8AC3E}">
        <p14:creationId xmlns:p14="http://schemas.microsoft.com/office/powerpoint/2010/main" val="38496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4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4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p:bldP spid="59401" grpId="0" animBg="1"/>
      <p:bldP spid="5940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p:nvPr/>
        </p:nvSpPr>
        <p:spPr>
          <a:xfrm>
            <a:off x="1905000" y="1354138"/>
            <a:ext cx="2616200" cy="444500"/>
          </a:xfrm>
          <a:prstGeom prst="rect">
            <a:avLst/>
          </a:prstGeom>
          <a:noFill/>
          <a:ln>
            <a:noFill/>
          </a:ln>
        </p:spPr>
        <p:txBody>
          <a:bodyPr spcFirstLastPara="1" wrap="square" lIns="38100" tIns="38100" rIns="38100" bIns="38100" anchor="t" anchorCtr="0">
            <a:noAutofit/>
          </a:bodyPr>
          <a:lstStyle/>
          <a:p>
            <a:pPr marL="185738" indent="-185738"/>
            <a:r>
              <a:rPr lang="en-US" sz="2400" b="1">
                <a:solidFill>
                  <a:schemeClr val="dk1"/>
                </a:solidFill>
                <a:latin typeface="Calibri"/>
                <a:ea typeface="Calibri"/>
                <a:cs typeface="Calibri"/>
                <a:sym typeface="Calibri"/>
              </a:rPr>
              <a:t>C Code</a:t>
            </a:r>
            <a:endParaRPr/>
          </a:p>
        </p:txBody>
      </p:sp>
      <p:sp>
        <p:nvSpPr>
          <p:cNvPr id="699" name="Shape 699"/>
          <p:cNvSpPr txBox="1">
            <a:spLocks noGrp="1"/>
          </p:cNvSpPr>
          <p:nvPr>
            <p:ph type="title"/>
          </p:nvPr>
        </p:nvSpPr>
        <p:spPr>
          <a:xfrm>
            <a:off x="1905000" y="254000"/>
            <a:ext cx="8382000" cy="1143000"/>
          </a:xfrm>
          <a:prstGeom prst="rect">
            <a:avLst/>
          </a:prstGeom>
          <a:noFill/>
          <a:ln>
            <a:noFill/>
          </a:ln>
        </p:spPr>
        <p:txBody>
          <a:bodyPr spcFirstLastPara="1" vert="horz" wrap="square" lIns="38100" tIns="38100" rIns="38100" bIns="38100" rtlCol="0" anchor="ctr" anchorCtr="0">
            <a:noAutofit/>
          </a:bodyPr>
          <a:lstStyle/>
          <a:p>
            <a:pPr marL="119063" indent="-119063">
              <a:spcBef>
                <a:spcPts val="0"/>
              </a:spcBef>
            </a:pPr>
            <a:r>
              <a:rPr lang="en-US" sz="3600" dirty="0">
                <a:solidFill>
                  <a:schemeClr val="dk1"/>
                </a:solidFill>
                <a:latin typeface="+mn-lt"/>
                <a:ea typeface="Calibri"/>
                <a:cs typeface="Calibri"/>
                <a:sym typeface="Calibri"/>
              </a:rPr>
              <a:t>“For” Loop Do-While Conversion</a:t>
            </a:r>
            <a:endParaRPr sz="3600" dirty="0">
              <a:solidFill>
                <a:schemeClr val="dk1"/>
              </a:solidFill>
              <a:latin typeface="+mn-lt"/>
              <a:ea typeface="Calibri"/>
              <a:cs typeface="Calibri"/>
              <a:sym typeface="Calibri"/>
            </a:endParaRPr>
          </a:p>
        </p:txBody>
      </p:sp>
      <p:sp>
        <p:nvSpPr>
          <p:cNvPr id="700" name="Shape 700"/>
          <p:cNvSpPr txBox="1">
            <a:spLocks noGrp="1"/>
          </p:cNvSpPr>
          <p:nvPr>
            <p:ph type="body" idx="1"/>
          </p:nvPr>
        </p:nvSpPr>
        <p:spPr>
          <a:xfrm>
            <a:off x="1905000" y="5676900"/>
            <a:ext cx="4191000" cy="876300"/>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rgbClr val="990000"/>
              </a:buClr>
              <a:buSzPts val="1440"/>
              <a:buFont typeface="Noto Sans Symbols"/>
              <a:buChar char="⬛"/>
            </a:pPr>
            <a:r>
              <a:rPr lang="en-US" sz="2400" b="1">
                <a:solidFill>
                  <a:schemeClr val="dk1"/>
                </a:solidFill>
                <a:latin typeface="Calibri"/>
                <a:ea typeface="Calibri"/>
                <a:cs typeface="Calibri"/>
                <a:sym typeface="Calibri"/>
              </a:rPr>
              <a:t>Initial test can be optimized away</a:t>
            </a:r>
            <a:endParaRPr sz="2400" b="1">
              <a:solidFill>
                <a:schemeClr val="dk1"/>
              </a:solidFill>
              <a:latin typeface="Calibri"/>
              <a:ea typeface="Calibri"/>
              <a:cs typeface="Calibri"/>
              <a:sym typeface="Calibri"/>
            </a:endParaRPr>
          </a:p>
        </p:txBody>
      </p:sp>
      <p:sp>
        <p:nvSpPr>
          <p:cNvPr id="701" name="Shape 701"/>
          <p:cNvSpPr/>
          <p:nvPr/>
        </p:nvSpPr>
        <p:spPr>
          <a:xfrm>
            <a:off x="1752600" y="1905000"/>
            <a:ext cx="4191000" cy="37338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b="1" dirty="0">
                <a:solidFill>
                  <a:schemeClr val="dk1"/>
                </a:solidFill>
                <a:latin typeface="Courier New"/>
                <a:ea typeface="Courier New"/>
                <a:cs typeface="Courier New"/>
                <a:sym typeface="Courier New"/>
              </a:rPr>
              <a:t>long </a:t>
            </a:r>
            <a:r>
              <a:rPr lang="en-US" b="1" dirty="0" err="1">
                <a:solidFill>
                  <a:schemeClr val="dk1"/>
                </a:solidFill>
                <a:latin typeface="Courier New"/>
                <a:ea typeface="Courier New"/>
                <a:cs typeface="Courier New"/>
                <a:sym typeface="Courier New"/>
              </a:rPr>
              <a:t>pcount_for</a:t>
            </a:r>
            <a:endParaRPr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(unsigned long x)</a:t>
            </a:r>
            <a:endParaRPr dirty="0"/>
          </a:p>
          <a:p>
            <a:r>
              <a:rPr lang="en-US" b="1" dirty="0">
                <a:solidFill>
                  <a:schemeClr val="dk1"/>
                </a:solidFill>
                <a:latin typeface="Courier New"/>
                <a:ea typeface="Courier New"/>
                <a:cs typeface="Courier New"/>
                <a:sym typeface="Courier New"/>
              </a:rPr>
              <a:t>{</a:t>
            </a:r>
            <a:endParaRPr dirty="0"/>
          </a:p>
          <a:p>
            <a:r>
              <a:rPr lang="en-US" b="1" dirty="0">
                <a:solidFill>
                  <a:schemeClr val="dk1"/>
                </a:solidFill>
                <a:latin typeface="Courier New"/>
                <a:ea typeface="Courier New"/>
                <a:cs typeface="Courier New"/>
                <a:sym typeface="Courier New"/>
              </a:rPr>
              <a:t>  </a:t>
            </a:r>
            <a:r>
              <a:rPr lang="en-US" b="1" dirty="0" err="1">
                <a:solidFill>
                  <a:schemeClr val="dk1"/>
                </a:solidFill>
                <a:latin typeface="Courier New"/>
                <a:ea typeface="Courier New"/>
                <a:cs typeface="Courier New"/>
                <a:sym typeface="Courier New"/>
              </a:rPr>
              <a:t>size_t</a:t>
            </a:r>
            <a:r>
              <a:rPr lang="en-US" b="1" dirty="0">
                <a:solidFill>
                  <a:schemeClr val="dk1"/>
                </a:solidFill>
                <a:latin typeface="Courier New"/>
                <a:ea typeface="Courier New"/>
                <a:cs typeface="Courier New"/>
                <a:sym typeface="Courier New"/>
              </a:rPr>
              <a:t> </a:t>
            </a:r>
            <a:r>
              <a:rPr lang="en-US" b="1" dirty="0" err="1">
                <a:solidFill>
                  <a:schemeClr val="dk1"/>
                </a:solidFill>
                <a:latin typeface="Courier New"/>
                <a:ea typeface="Courier New"/>
                <a:cs typeface="Courier New"/>
                <a:sym typeface="Courier New"/>
              </a:rPr>
              <a:t>i</a:t>
            </a:r>
            <a:r>
              <a:rPr lang="en-US" b="1" dirty="0">
                <a:solidFill>
                  <a:schemeClr val="dk1"/>
                </a:solidFill>
                <a:latin typeface="Courier New"/>
                <a:ea typeface="Courier New"/>
                <a:cs typeface="Courier New"/>
                <a:sym typeface="Courier New"/>
              </a:rPr>
              <a:t>;</a:t>
            </a:r>
            <a:endParaRPr dirty="0"/>
          </a:p>
          <a:p>
            <a:r>
              <a:rPr lang="en-US" b="1" dirty="0">
                <a:solidFill>
                  <a:schemeClr val="dk1"/>
                </a:solidFill>
                <a:latin typeface="Courier New"/>
                <a:ea typeface="Courier New"/>
                <a:cs typeface="Courier New"/>
                <a:sym typeface="Courier New"/>
              </a:rPr>
              <a:t>  long result </a:t>
            </a:r>
            <a:r>
              <a:rPr lang="en-US" b="1">
                <a:solidFill>
                  <a:schemeClr val="dk1"/>
                </a:solidFill>
                <a:latin typeface="Courier New"/>
                <a:ea typeface="Courier New"/>
                <a:cs typeface="Courier New"/>
                <a:sym typeface="Courier New"/>
              </a:rPr>
              <a:t>= 0;</a:t>
            </a:r>
            <a:endParaRPr dirty="0"/>
          </a:p>
          <a:p>
            <a:r>
              <a:rPr lang="en-US" b="1" dirty="0">
                <a:solidFill>
                  <a:schemeClr val="dk1"/>
                </a:solidFill>
                <a:latin typeface="Courier New"/>
                <a:ea typeface="Courier New"/>
                <a:cs typeface="Courier New"/>
                <a:sym typeface="Courier New"/>
              </a:rPr>
              <a:t>  for (</a:t>
            </a:r>
            <a:r>
              <a:rPr lang="en-US" b="1" dirty="0" err="1">
                <a:solidFill>
                  <a:schemeClr val="dk1"/>
                </a:solidFill>
                <a:latin typeface="Courier New"/>
                <a:ea typeface="Courier New"/>
                <a:cs typeface="Courier New"/>
                <a:sym typeface="Courier New"/>
              </a:rPr>
              <a:t>i</a:t>
            </a:r>
            <a:r>
              <a:rPr lang="en-US" b="1" dirty="0">
                <a:solidFill>
                  <a:schemeClr val="dk1"/>
                </a:solidFill>
                <a:latin typeface="Courier New"/>
                <a:ea typeface="Courier New"/>
                <a:cs typeface="Courier New"/>
                <a:sym typeface="Courier New"/>
              </a:rPr>
              <a:t> </a:t>
            </a:r>
            <a:r>
              <a:rPr lang="en-US" b="1">
                <a:solidFill>
                  <a:schemeClr val="dk1"/>
                </a:solidFill>
                <a:latin typeface="Courier New"/>
                <a:ea typeface="Courier New"/>
                <a:cs typeface="Courier New"/>
                <a:sym typeface="Courier New"/>
              </a:rPr>
              <a:t>= 0; </a:t>
            </a:r>
            <a:r>
              <a:rPr lang="en-US" b="1" dirty="0" err="1">
                <a:solidFill>
                  <a:schemeClr val="dk1"/>
                </a:solidFill>
                <a:latin typeface="Courier New"/>
                <a:ea typeface="Courier New"/>
                <a:cs typeface="Courier New"/>
                <a:sym typeface="Courier New"/>
              </a:rPr>
              <a:t>i</a:t>
            </a:r>
            <a:r>
              <a:rPr lang="en-US" b="1" dirty="0">
                <a:solidFill>
                  <a:schemeClr val="dk1"/>
                </a:solidFill>
                <a:latin typeface="Courier New"/>
                <a:ea typeface="Courier New"/>
                <a:cs typeface="Courier New"/>
                <a:sym typeface="Courier New"/>
              </a:rPr>
              <a:t> &lt; WSIZE; </a:t>
            </a:r>
            <a:r>
              <a:rPr lang="en-US" b="1" dirty="0" err="1">
                <a:solidFill>
                  <a:schemeClr val="dk1"/>
                </a:solidFill>
                <a:latin typeface="Courier New"/>
                <a:ea typeface="Courier New"/>
                <a:cs typeface="Courier New"/>
                <a:sym typeface="Courier New"/>
              </a:rPr>
              <a:t>i</a:t>
            </a:r>
            <a:r>
              <a:rPr lang="en-US" b="1" dirty="0">
                <a:solidFill>
                  <a:schemeClr val="dk1"/>
                </a:solidFill>
                <a:latin typeface="Courier New"/>
                <a:ea typeface="Courier New"/>
                <a:cs typeface="Courier New"/>
                <a:sym typeface="Courier New"/>
              </a:rPr>
              <a:t>++)</a:t>
            </a:r>
            <a:endParaRPr dirty="0"/>
          </a:p>
          <a:p>
            <a:r>
              <a:rPr lang="en-US" b="1" dirty="0">
                <a:solidFill>
                  <a:schemeClr val="dk1"/>
                </a:solidFill>
                <a:latin typeface="Courier New"/>
                <a:ea typeface="Courier New"/>
                <a:cs typeface="Courier New"/>
                <a:sym typeface="Courier New"/>
              </a:rPr>
              <a:t>  {</a:t>
            </a:r>
            <a:endParaRPr dirty="0"/>
          </a:p>
          <a:p>
            <a:r>
              <a:rPr lang="en-US" b="1" dirty="0">
                <a:solidFill>
                  <a:schemeClr val="dk1"/>
                </a:solidFill>
                <a:latin typeface="Courier New"/>
                <a:ea typeface="Courier New"/>
                <a:cs typeface="Courier New"/>
                <a:sym typeface="Courier New"/>
              </a:rPr>
              <a:t>    unsigned bit = </a:t>
            </a:r>
            <a:endParaRPr dirty="0"/>
          </a:p>
          <a:p>
            <a:r>
              <a:rPr lang="en-US" b="1" dirty="0">
                <a:solidFill>
                  <a:schemeClr val="dk1"/>
                </a:solidFill>
                <a:latin typeface="Courier New"/>
                <a:ea typeface="Courier New"/>
                <a:cs typeface="Courier New"/>
                <a:sym typeface="Courier New"/>
              </a:rPr>
              <a:t>      (x &gt;&gt; </a:t>
            </a:r>
            <a:r>
              <a:rPr lang="en-US" b="1" dirty="0" err="1">
                <a:solidFill>
                  <a:schemeClr val="dk1"/>
                </a:solidFill>
                <a:latin typeface="Courier New"/>
                <a:ea typeface="Courier New"/>
                <a:cs typeface="Courier New"/>
                <a:sym typeface="Courier New"/>
              </a:rPr>
              <a:t>i</a:t>
            </a:r>
            <a:r>
              <a:rPr lang="en-US" b="1" dirty="0">
                <a:solidFill>
                  <a:schemeClr val="dk1"/>
                </a:solidFill>
                <a:latin typeface="Courier New"/>
                <a:ea typeface="Courier New"/>
                <a:cs typeface="Courier New"/>
                <a:sym typeface="Courier New"/>
              </a:rPr>
              <a:t>) </a:t>
            </a:r>
            <a:r>
              <a:rPr lang="en-US" b="1">
                <a:solidFill>
                  <a:schemeClr val="dk1"/>
                </a:solidFill>
                <a:latin typeface="Courier New"/>
                <a:ea typeface="Courier New"/>
                <a:cs typeface="Courier New"/>
                <a:sym typeface="Courier New"/>
              </a:rPr>
              <a:t>&amp; 0x1</a:t>
            </a:r>
            <a:r>
              <a:rPr lang="en-US" b="1" dirty="0">
                <a:solidFill>
                  <a:schemeClr val="dk1"/>
                </a:solidFill>
                <a:latin typeface="Courier New"/>
                <a:ea typeface="Courier New"/>
                <a:cs typeface="Courier New"/>
                <a:sym typeface="Courier New"/>
              </a:rPr>
              <a:t>;</a:t>
            </a:r>
            <a:endParaRPr dirty="0"/>
          </a:p>
          <a:p>
            <a:r>
              <a:rPr lang="en-US" b="1" dirty="0">
                <a:solidFill>
                  <a:schemeClr val="dk1"/>
                </a:solidFill>
                <a:latin typeface="Courier New"/>
                <a:ea typeface="Courier New"/>
                <a:cs typeface="Courier New"/>
                <a:sym typeface="Courier New"/>
              </a:rPr>
              <a:t>    result += bit;</a:t>
            </a:r>
            <a:endParaRPr dirty="0"/>
          </a:p>
          <a:p>
            <a:r>
              <a:rPr lang="en-US" b="1" dirty="0">
                <a:solidFill>
                  <a:schemeClr val="dk1"/>
                </a:solidFill>
                <a:latin typeface="Courier New"/>
                <a:ea typeface="Courier New"/>
                <a:cs typeface="Courier New"/>
                <a:sym typeface="Courier New"/>
              </a:rPr>
              <a:t>  }</a:t>
            </a:r>
            <a:endParaRPr dirty="0"/>
          </a:p>
          <a:p>
            <a:r>
              <a:rPr lang="en-US" b="1" dirty="0">
                <a:solidFill>
                  <a:schemeClr val="dk1"/>
                </a:solidFill>
                <a:latin typeface="Courier New"/>
                <a:ea typeface="Courier New"/>
                <a:cs typeface="Courier New"/>
                <a:sym typeface="Courier New"/>
              </a:rPr>
              <a:t>  return result;</a:t>
            </a:r>
            <a:endParaRPr dirty="0"/>
          </a:p>
          <a:p>
            <a:r>
              <a:rPr lang="en-US" b="1" dirty="0">
                <a:solidFill>
                  <a:schemeClr val="dk1"/>
                </a:solidFill>
                <a:latin typeface="Courier New"/>
                <a:ea typeface="Courier New"/>
                <a:cs typeface="Courier New"/>
                <a:sym typeface="Courier New"/>
              </a:rPr>
              <a:t>}</a:t>
            </a:r>
            <a:endParaRPr dirty="0"/>
          </a:p>
        </p:txBody>
      </p:sp>
      <p:sp>
        <p:nvSpPr>
          <p:cNvPr id="702" name="Shape 702"/>
          <p:cNvSpPr/>
          <p:nvPr/>
        </p:nvSpPr>
        <p:spPr>
          <a:xfrm>
            <a:off x="3581400" y="1143000"/>
            <a:ext cx="2616200" cy="444500"/>
          </a:xfrm>
          <a:prstGeom prst="rect">
            <a:avLst/>
          </a:prstGeom>
          <a:noFill/>
          <a:ln>
            <a:noFill/>
          </a:ln>
        </p:spPr>
        <p:txBody>
          <a:bodyPr spcFirstLastPara="1" wrap="square" lIns="38100" tIns="38100" rIns="38100" bIns="38100" anchor="t" anchorCtr="0">
            <a:noAutofit/>
          </a:bodyPr>
          <a:lstStyle/>
          <a:p>
            <a:pPr marL="185738" indent="-185738"/>
            <a:r>
              <a:rPr lang="en-US" sz="2400" b="1">
                <a:solidFill>
                  <a:schemeClr val="dk1"/>
                </a:solidFill>
                <a:latin typeface="Calibri"/>
                <a:ea typeface="Calibri"/>
                <a:cs typeface="Calibri"/>
                <a:sym typeface="Calibri"/>
              </a:rPr>
              <a:t>Goto Version</a:t>
            </a:r>
            <a:endParaRPr sz="2400" b="1">
              <a:solidFill>
                <a:schemeClr val="dk1"/>
              </a:solidFill>
              <a:latin typeface="Calibri"/>
              <a:ea typeface="Calibri"/>
              <a:cs typeface="Calibri"/>
              <a:sym typeface="Calibri"/>
            </a:endParaRPr>
          </a:p>
        </p:txBody>
      </p:sp>
      <p:sp>
        <p:nvSpPr>
          <p:cNvPr id="703" name="Shape 703"/>
          <p:cNvSpPr/>
          <p:nvPr/>
        </p:nvSpPr>
        <p:spPr>
          <a:xfrm>
            <a:off x="6248400" y="1371600"/>
            <a:ext cx="4343400" cy="54102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r>
              <a:rPr lang="en-US" b="1" dirty="0">
                <a:solidFill>
                  <a:schemeClr val="dk1"/>
                </a:solidFill>
                <a:latin typeface="Courier New"/>
                <a:ea typeface="Courier New"/>
                <a:cs typeface="Courier New"/>
                <a:sym typeface="Courier New"/>
              </a:rPr>
              <a:t>long </a:t>
            </a:r>
            <a:r>
              <a:rPr lang="en-US" b="1" dirty="0" err="1">
                <a:solidFill>
                  <a:schemeClr val="dk1"/>
                </a:solidFill>
                <a:latin typeface="Courier New"/>
                <a:ea typeface="Courier New"/>
                <a:cs typeface="Courier New"/>
                <a:sym typeface="Courier New"/>
              </a:rPr>
              <a:t>pcount_for_goto_dw</a:t>
            </a:r>
            <a:endParaRPr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(unsigned long x) {</a:t>
            </a:r>
            <a:endParaRPr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a:t>
            </a:r>
            <a:r>
              <a:rPr lang="en-US" b="1" dirty="0" err="1">
                <a:solidFill>
                  <a:schemeClr val="dk1"/>
                </a:solidFill>
                <a:latin typeface="Courier New"/>
                <a:ea typeface="Courier New"/>
                <a:cs typeface="Courier New"/>
                <a:sym typeface="Courier New"/>
              </a:rPr>
              <a:t>size_t</a:t>
            </a:r>
            <a:r>
              <a:rPr lang="en-US" b="1" dirty="0">
                <a:solidFill>
                  <a:schemeClr val="dk1"/>
                </a:solidFill>
                <a:latin typeface="Courier New"/>
                <a:ea typeface="Courier New"/>
                <a:cs typeface="Courier New"/>
                <a:sym typeface="Courier New"/>
              </a:rPr>
              <a:t> </a:t>
            </a:r>
            <a:r>
              <a:rPr lang="en-US" b="1" dirty="0" err="1">
                <a:solidFill>
                  <a:schemeClr val="dk1"/>
                </a:solidFill>
                <a:latin typeface="Courier New"/>
                <a:ea typeface="Courier New"/>
                <a:cs typeface="Courier New"/>
                <a:sym typeface="Courier New"/>
              </a:rPr>
              <a:t>i</a:t>
            </a:r>
            <a:r>
              <a:rPr lang="en-US" b="1" dirty="0">
                <a:solidFill>
                  <a:schemeClr val="dk1"/>
                </a:solidFill>
                <a:latin typeface="Courier New"/>
                <a:ea typeface="Courier New"/>
                <a:cs typeface="Courier New"/>
                <a:sym typeface="Courier New"/>
              </a:rPr>
              <a:t>;</a:t>
            </a:r>
            <a:endParaRPr dirty="0"/>
          </a:p>
          <a:p>
            <a:r>
              <a:rPr lang="en-US" b="1" dirty="0">
                <a:solidFill>
                  <a:schemeClr val="dk1"/>
                </a:solidFill>
                <a:latin typeface="Courier New"/>
                <a:ea typeface="Courier New"/>
                <a:cs typeface="Courier New"/>
                <a:sym typeface="Courier New"/>
              </a:rPr>
              <a:t>  long result </a:t>
            </a:r>
            <a:r>
              <a:rPr lang="en-US" b="1">
                <a:solidFill>
                  <a:schemeClr val="dk1"/>
                </a:solidFill>
                <a:latin typeface="Courier New"/>
                <a:ea typeface="Courier New"/>
                <a:cs typeface="Courier New"/>
                <a:sym typeface="Courier New"/>
              </a:rPr>
              <a:t>= 0;</a:t>
            </a:r>
            <a:endParaRPr dirty="0"/>
          </a:p>
          <a:p>
            <a:r>
              <a:rPr lang="en-US" b="1" dirty="0">
                <a:solidFill>
                  <a:schemeClr val="dk1"/>
                </a:solidFill>
                <a:latin typeface="Courier New"/>
                <a:ea typeface="Courier New"/>
                <a:cs typeface="Courier New"/>
                <a:sym typeface="Courier New"/>
              </a:rPr>
              <a:t>  </a:t>
            </a:r>
            <a:r>
              <a:rPr lang="en-US" b="1" dirty="0" err="1">
                <a:solidFill>
                  <a:schemeClr val="dk1"/>
                </a:solidFill>
                <a:latin typeface="Courier New"/>
                <a:ea typeface="Courier New"/>
                <a:cs typeface="Courier New"/>
                <a:sym typeface="Courier New"/>
              </a:rPr>
              <a:t>i</a:t>
            </a:r>
            <a:r>
              <a:rPr lang="en-US" b="1" dirty="0">
                <a:solidFill>
                  <a:schemeClr val="dk1"/>
                </a:solidFill>
                <a:latin typeface="Courier New"/>
                <a:ea typeface="Courier New"/>
                <a:cs typeface="Courier New"/>
                <a:sym typeface="Courier New"/>
              </a:rPr>
              <a:t> </a:t>
            </a:r>
            <a:r>
              <a:rPr lang="en-US" b="1">
                <a:solidFill>
                  <a:schemeClr val="dk1"/>
                </a:solidFill>
                <a:latin typeface="Courier New"/>
                <a:ea typeface="Courier New"/>
                <a:cs typeface="Courier New"/>
                <a:sym typeface="Courier New"/>
              </a:rPr>
              <a:t>= 0;</a:t>
            </a:r>
            <a:endParaRPr dirty="0"/>
          </a:p>
          <a:p>
            <a:r>
              <a:rPr lang="en-US" b="1" dirty="0">
                <a:solidFill>
                  <a:schemeClr val="dk1"/>
                </a:solidFill>
                <a:latin typeface="Courier New"/>
                <a:ea typeface="Courier New"/>
                <a:cs typeface="Courier New"/>
                <a:sym typeface="Courier New"/>
              </a:rPr>
              <a:t>  if (!(</a:t>
            </a:r>
            <a:r>
              <a:rPr lang="en-US" b="1" dirty="0" err="1">
                <a:solidFill>
                  <a:schemeClr val="dk1"/>
                </a:solidFill>
                <a:latin typeface="Courier New"/>
                <a:ea typeface="Courier New"/>
                <a:cs typeface="Courier New"/>
                <a:sym typeface="Courier New"/>
              </a:rPr>
              <a:t>i</a:t>
            </a:r>
            <a:r>
              <a:rPr lang="en-US" b="1" dirty="0">
                <a:solidFill>
                  <a:schemeClr val="dk1"/>
                </a:solidFill>
                <a:latin typeface="Courier New"/>
                <a:ea typeface="Courier New"/>
                <a:cs typeface="Courier New"/>
                <a:sym typeface="Courier New"/>
              </a:rPr>
              <a:t> &lt; WSIZE))</a:t>
            </a:r>
            <a:endParaRPr dirty="0"/>
          </a:p>
          <a:p>
            <a:r>
              <a:rPr lang="en-US" b="1" dirty="0">
                <a:solidFill>
                  <a:schemeClr val="dk1"/>
                </a:solidFill>
                <a:latin typeface="Courier New"/>
                <a:ea typeface="Courier New"/>
                <a:cs typeface="Courier New"/>
                <a:sym typeface="Courier New"/>
              </a:rPr>
              <a:t>    </a:t>
            </a:r>
            <a:r>
              <a:rPr lang="en-US" b="1" dirty="0" err="1">
                <a:solidFill>
                  <a:schemeClr val="dk1"/>
                </a:solidFill>
                <a:latin typeface="Courier New"/>
                <a:ea typeface="Courier New"/>
                <a:cs typeface="Courier New"/>
                <a:sym typeface="Courier New"/>
              </a:rPr>
              <a:t>goto</a:t>
            </a:r>
            <a:r>
              <a:rPr lang="en-US" b="1" dirty="0">
                <a:solidFill>
                  <a:schemeClr val="dk1"/>
                </a:solidFill>
                <a:latin typeface="Courier New"/>
                <a:ea typeface="Courier New"/>
                <a:cs typeface="Courier New"/>
                <a:sym typeface="Courier New"/>
              </a:rPr>
              <a:t> done;</a:t>
            </a:r>
            <a:endParaRPr dirty="0"/>
          </a:p>
          <a:p>
            <a:r>
              <a:rPr lang="en-US" b="1" dirty="0">
                <a:solidFill>
                  <a:schemeClr val="dk1"/>
                </a:solidFill>
                <a:latin typeface="Courier New"/>
                <a:ea typeface="Courier New"/>
                <a:cs typeface="Courier New"/>
                <a:sym typeface="Courier New"/>
              </a:rPr>
              <a:t> loop:</a:t>
            </a:r>
            <a:endParaRPr dirty="0"/>
          </a:p>
          <a:p>
            <a:r>
              <a:rPr lang="en-US" b="1" dirty="0">
                <a:solidFill>
                  <a:schemeClr val="dk1"/>
                </a:solidFill>
                <a:latin typeface="Courier New"/>
                <a:ea typeface="Courier New"/>
                <a:cs typeface="Courier New"/>
                <a:sym typeface="Courier New"/>
              </a:rPr>
              <a:t>  {</a:t>
            </a:r>
            <a:endParaRPr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unsigned bit = </a:t>
            </a:r>
            <a:endParaRPr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(x &gt;&gt; </a:t>
            </a:r>
            <a:r>
              <a:rPr lang="en-US" b="1" dirty="0" err="1">
                <a:solidFill>
                  <a:schemeClr val="dk1"/>
                </a:solidFill>
                <a:latin typeface="Courier New"/>
                <a:ea typeface="Courier New"/>
                <a:cs typeface="Courier New"/>
                <a:sym typeface="Courier New"/>
              </a:rPr>
              <a:t>i</a:t>
            </a:r>
            <a:r>
              <a:rPr lang="en-US" b="1" dirty="0">
                <a:solidFill>
                  <a:schemeClr val="dk1"/>
                </a:solidFill>
                <a:latin typeface="Courier New"/>
                <a:ea typeface="Courier New"/>
                <a:cs typeface="Courier New"/>
                <a:sym typeface="Courier New"/>
              </a:rPr>
              <a:t>) </a:t>
            </a:r>
            <a:r>
              <a:rPr lang="en-US" b="1">
                <a:solidFill>
                  <a:schemeClr val="dk1"/>
                </a:solidFill>
                <a:latin typeface="Courier New"/>
                <a:ea typeface="Courier New"/>
                <a:cs typeface="Courier New"/>
                <a:sym typeface="Courier New"/>
              </a:rPr>
              <a:t>&amp; 0x1</a:t>
            </a:r>
            <a:r>
              <a:rPr lang="en-US" b="1" dirty="0">
                <a:solidFill>
                  <a:schemeClr val="dk1"/>
                </a:solidFill>
                <a:latin typeface="Courier New"/>
                <a:ea typeface="Courier New"/>
                <a:cs typeface="Courier New"/>
                <a:sym typeface="Courier New"/>
              </a:rPr>
              <a:t>;</a:t>
            </a:r>
            <a:endParaRPr dirty="0"/>
          </a:p>
          <a:p>
            <a:r>
              <a:rPr lang="en-US" b="1" dirty="0">
                <a:solidFill>
                  <a:schemeClr val="dk1"/>
                </a:solidFill>
                <a:latin typeface="Courier New"/>
                <a:ea typeface="Courier New"/>
                <a:cs typeface="Courier New"/>
                <a:sym typeface="Courier New"/>
              </a:rPr>
              <a:t>    result += bit;</a:t>
            </a:r>
            <a:endParaRPr dirty="0"/>
          </a:p>
          <a:p>
            <a:r>
              <a:rPr lang="en-US" b="1" dirty="0">
                <a:solidFill>
                  <a:schemeClr val="dk1"/>
                </a:solidFill>
                <a:latin typeface="Courier New"/>
                <a:ea typeface="Courier New"/>
                <a:cs typeface="Courier New"/>
                <a:sym typeface="Courier New"/>
              </a:rPr>
              <a:t>  }</a:t>
            </a:r>
            <a:endParaRPr b="1" dirty="0">
              <a:solidFill>
                <a:schemeClr val="dk1"/>
              </a:solidFill>
              <a:latin typeface="Courier New"/>
              <a:ea typeface="Courier New"/>
              <a:cs typeface="Courier New"/>
              <a:sym typeface="Courier New"/>
            </a:endParaRPr>
          </a:p>
          <a:p>
            <a:r>
              <a:rPr lang="en-US" b="1" dirty="0">
                <a:solidFill>
                  <a:schemeClr val="dk1"/>
                </a:solidFill>
                <a:latin typeface="Courier New"/>
                <a:ea typeface="Courier New"/>
                <a:cs typeface="Courier New"/>
                <a:sym typeface="Courier New"/>
              </a:rPr>
              <a:t>  </a:t>
            </a:r>
            <a:r>
              <a:rPr lang="en-US" b="1" dirty="0" err="1">
                <a:solidFill>
                  <a:schemeClr val="dk1"/>
                </a:solidFill>
                <a:latin typeface="Courier New"/>
                <a:ea typeface="Courier New"/>
                <a:cs typeface="Courier New"/>
                <a:sym typeface="Courier New"/>
              </a:rPr>
              <a:t>i</a:t>
            </a:r>
            <a:r>
              <a:rPr lang="en-US" b="1" dirty="0">
                <a:solidFill>
                  <a:schemeClr val="dk1"/>
                </a:solidFill>
                <a:latin typeface="Courier New"/>
                <a:ea typeface="Courier New"/>
                <a:cs typeface="Courier New"/>
                <a:sym typeface="Courier New"/>
              </a:rPr>
              <a:t>++;</a:t>
            </a:r>
            <a:endParaRPr dirty="0"/>
          </a:p>
          <a:p>
            <a:r>
              <a:rPr lang="en-US" b="1" dirty="0">
                <a:solidFill>
                  <a:schemeClr val="dk1"/>
                </a:solidFill>
                <a:latin typeface="Courier New"/>
                <a:ea typeface="Courier New"/>
                <a:cs typeface="Courier New"/>
                <a:sym typeface="Courier New"/>
              </a:rPr>
              <a:t>  if (</a:t>
            </a:r>
            <a:r>
              <a:rPr lang="en-US" b="1" dirty="0" err="1">
                <a:solidFill>
                  <a:schemeClr val="dk1"/>
                </a:solidFill>
                <a:latin typeface="Courier New"/>
                <a:ea typeface="Courier New"/>
                <a:cs typeface="Courier New"/>
                <a:sym typeface="Courier New"/>
              </a:rPr>
              <a:t>i</a:t>
            </a:r>
            <a:r>
              <a:rPr lang="en-US" b="1" dirty="0">
                <a:solidFill>
                  <a:schemeClr val="dk1"/>
                </a:solidFill>
                <a:latin typeface="Courier New"/>
                <a:ea typeface="Courier New"/>
                <a:cs typeface="Courier New"/>
                <a:sym typeface="Courier New"/>
              </a:rPr>
              <a:t> &lt; WSIZE)</a:t>
            </a:r>
            <a:endParaRPr dirty="0"/>
          </a:p>
          <a:p>
            <a:r>
              <a:rPr lang="en-US" b="1" dirty="0">
                <a:solidFill>
                  <a:schemeClr val="dk1"/>
                </a:solidFill>
                <a:latin typeface="Courier New"/>
                <a:ea typeface="Courier New"/>
                <a:cs typeface="Courier New"/>
                <a:sym typeface="Courier New"/>
              </a:rPr>
              <a:t>    </a:t>
            </a:r>
            <a:r>
              <a:rPr lang="en-US" b="1" dirty="0" err="1">
                <a:solidFill>
                  <a:schemeClr val="dk1"/>
                </a:solidFill>
                <a:latin typeface="Courier New"/>
                <a:ea typeface="Courier New"/>
                <a:cs typeface="Courier New"/>
                <a:sym typeface="Courier New"/>
              </a:rPr>
              <a:t>goto</a:t>
            </a:r>
            <a:r>
              <a:rPr lang="en-US" b="1" dirty="0">
                <a:solidFill>
                  <a:schemeClr val="dk1"/>
                </a:solidFill>
                <a:latin typeface="Courier New"/>
                <a:ea typeface="Courier New"/>
                <a:cs typeface="Courier New"/>
                <a:sym typeface="Courier New"/>
              </a:rPr>
              <a:t> loop;</a:t>
            </a:r>
            <a:endParaRPr dirty="0"/>
          </a:p>
          <a:p>
            <a:r>
              <a:rPr lang="en-US" b="1" dirty="0">
                <a:solidFill>
                  <a:schemeClr val="dk1"/>
                </a:solidFill>
                <a:latin typeface="Courier New"/>
                <a:ea typeface="Courier New"/>
                <a:cs typeface="Courier New"/>
                <a:sym typeface="Courier New"/>
              </a:rPr>
              <a:t> done:</a:t>
            </a:r>
            <a:endParaRPr dirty="0"/>
          </a:p>
          <a:p>
            <a:r>
              <a:rPr lang="en-US" b="1" dirty="0">
                <a:solidFill>
                  <a:schemeClr val="dk1"/>
                </a:solidFill>
                <a:latin typeface="Courier New"/>
                <a:ea typeface="Courier New"/>
                <a:cs typeface="Courier New"/>
                <a:sym typeface="Courier New"/>
              </a:rPr>
              <a:t>  return result;</a:t>
            </a:r>
            <a:endParaRPr dirty="0"/>
          </a:p>
          <a:p>
            <a:r>
              <a:rPr lang="en-US" b="1" dirty="0">
                <a:solidFill>
                  <a:schemeClr val="dk1"/>
                </a:solidFill>
                <a:latin typeface="Courier New"/>
                <a:ea typeface="Courier New"/>
                <a:cs typeface="Courier New"/>
                <a:sym typeface="Courier New"/>
              </a:rPr>
              <a:t>}</a:t>
            </a:r>
            <a:endParaRPr dirty="0"/>
          </a:p>
        </p:txBody>
      </p:sp>
      <p:sp>
        <p:nvSpPr>
          <p:cNvPr id="704" name="Shape 704"/>
          <p:cNvSpPr txBox="1"/>
          <p:nvPr/>
        </p:nvSpPr>
        <p:spPr>
          <a:xfrm>
            <a:off x="8839200" y="2514600"/>
            <a:ext cx="492444" cy="369332"/>
          </a:xfrm>
          <a:prstGeom prst="rect">
            <a:avLst/>
          </a:prstGeom>
          <a:solidFill>
            <a:srgbClr val="FFB7B7"/>
          </a:solidFill>
          <a:ln>
            <a:noFill/>
          </a:ln>
        </p:spPr>
        <p:txBody>
          <a:bodyPr spcFirstLastPara="1" wrap="square" lIns="91425" tIns="45700" rIns="91425" bIns="45700" anchor="t" anchorCtr="0">
            <a:noAutofit/>
          </a:bodyPr>
          <a:lstStyle/>
          <a:p>
            <a:pPr algn="ctr"/>
            <a:r>
              <a:rPr lang="en-US" b="1" i="1">
                <a:solidFill>
                  <a:srgbClr val="000000"/>
                </a:solidFill>
                <a:latin typeface="Calibri"/>
                <a:ea typeface="Calibri"/>
                <a:cs typeface="Calibri"/>
                <a:sym typeface="Calibri"/>
              </a:rPr>
              <a:t>Init</a:t>
            </a:r>
            <a:endParaRPr b="1" i="1">
              <a:solidFill>
                <a:srgbClr val="000000"/>
              </a:solidFill>
              <a:latin typeface="Calibri"/>
              <a:ea typeface="Calibri"/>
              <a:cs typeface="Calibri"/>
              <a:sym typeface="Calibri"/>
            </a:endParaRPr>
          </a:p>
        </p:txBody>
      </p:sp>
      <p:sp>
        <p:nvSpPr>
          <p:cNvPr id="705" name="Shape 705"/>
          <p:cNvSpPr txBox="1"/>
          <p:nvPr/>
        </p:nvSpPr>
        <p:spPr>
          <a:xfrm>
            <a:off x="8839200" y="2971800"/>
            <a:ext cx="750206" cy="369332"/>
          </a:xfrm>
          <a:prstGeom prst="rect">
            <a:avLst/>
          </a:prstGeom>
          <a:solidFill>
            <a:srgbClr val="FFB7B7"/>
          </a:solidFill>
          <a:ln>
            <a:noFill/>
          </a:ln>
        </p:spPr>
        <p:txBody>
          <a:bodyPr spcFirstLastPara="1" wrap="square" lIns="91425" tIns="45700" rIns="91425" bIns="45700" anchor="t" anchorCtr="0">
            <a:noAutofit/>
          </a:bodyPr>
          <a:lstStyle/>
          <a:p>
            <a:pPr algn="ctr"/>
            <a:r>
              <a:rPr lang="en-US">
                <a:solidFill>
                  <a:srgbClr val="000000"/>
                </a:solidFill>
                <a:latin typeface="Courier New"/>
                <a:ea typeface="Courier New"/>
                <a:cs typeface="Courier New"/>
                <a:sym typeface="Courier New"/>
              </a:rPr>
              <a:t>!</a:t>
            </a:r>
            <a:r>
              <a:rPr lang="en-US" b="1" i="1">
                <a:solidFill>
                  <a:srgbClr val="000000"/>
                </a:solidFill>
                <a:latin typeface="Calibri"/>
                <a:ea typeface="Calibri"/>
                <a:cs typeface="Calibri"/>
                <a:sym typeface="Calibri"/>
              </a:rPr>
              <a:t>Test</a:t>
            </a:r>
            <a:endParaRPr b="1" i="1">
              <a:solidFill>
                <a:srgbClr val="000000"/>
              </a:solidFill>
              <a:latin typeface="Calibri"/>
              <a:ea typeface="Calibri"/>
              <a:cs typeface="Calibri"/>
              <a:sym typeface="Calibri"/>
            </a:endParaRPr>
          </a:p>
        </p:txBody>
      </p:sp>
      <p:sp>
        <p:nvSpPr>
          <p:cNvPr id="706" name="Shape 706"/>
          <p:cNvSpPr txBox="1"/>
          <p:nvPr/>
        </p:nvSpPr>
        <p:spPr>
          <a:xfrm>
            <a:off x="9220201" y="4038600"/>
            <a:ext cx="710451" cy="369332"/>
          </a:xfrm>
          <a:prstGeom prst="rect">
            <a:avLst/>
          </a:prstGeom>
          <a:solidFill>
            <a:srgbClr val="FFB7B7"/>
          </a:solidFill>
          <a:ln>
            <a:noFill/>
          </a:ln>
        </p:spPr>
        <p:txBody>
          <a:bodyPr spcFirstLastPara="1" wrap="square" lIns="91425" tIns="45700" rIns="91425" bIns="45700" anchor="t" anchorCtr="0">
            <a:noAutofit/>
          </a:bodyPr>
          <a:lstStyle/>
          <a:p>
            <a:pPr algn="ctr"/>
            <a:r>
              <a:rPr lang="en-US" b="1" i="1">
                <a:solidFill>
                  <a:srgbClr val="000000"/>
                </a:solidFill>
                <a:latin typeface="Calibri"/>
                <a:ea typeface="Calibri"/>
                <a:cs typeface="Calibri"/>
                <a:sym typeface="Calibri"/>
              </a:rPr>
              <a:t>Body</a:t>
            </a:r>
            <a:endParaRPr b="1" i="1">
              <a:solidFill>
                <a:srgbClr val="000000"/>
              </a:solidFill>
              <a:latin typeface="Calibri"/>
              <a:ea typeface="Calibri"/>
              <a:cs typeface="Calibri"/>
              <a:sym typeface="Calibri"/>
            </a:endParaRPr>
          </a:p>
        </p:txBody>
      </p:sp>
      <p:sp>
        <p:nvSpPr>
          <p:cNvPr id="707" name="Shape 707"/>
          <p:cNvSpPr txBox="1"/>
          <p:nvPr/>
        </p:nvSpPr>
        <p:spPr>
          <a:xfrm>
            <a:off x="7162801" y="4876800"/>
            <a:ext cx="928459" cy="369332"/>
          </a:xfrm>
          <a:prstGeom prst="rect">
            <a:avLst/>
          </a:prstGeom>
          <a:solidFill>
            <a:srgbClr val="FFB7B7"/>
          </a:solidFill>
          <a:ln>
            <a:noFill/>
          </a:ln>
        </p:spPr>
        <p:txBody>
          <a:bodyPr spcFirstLastPara="1" wrap="square" lIns="91425" tIns="45700" rIns="91425" bIns="45700" anchor="t" anchorCtr="0">
            <a:noAutofit/>
          </a:bodyPr>
          <a:lstStyle/>
          <a:p>
            <a:pPr algn="ctr"/>
            <a:r>
              <a:rPr lang="en-US" b="1" i="1">
                <a:solidFill>
                  <a:srgbClr val="000000"/>
                </a:solidFill>
                <a:latin typeface="Calibri"/>
                <a:ea typeface="Calibri"/>
                <a:cs typeface="Calibri"/>
                <a:sym typeface="Calibri"/>
              </a:rPr>
              <a:t>Update</a:t>
            </a:r>
            <a:endParaRPr b="1" i="1">
              <a:solidFill>
                <a:srgbClr val="000000"/>
              </a:solidFill>
              <a:latin typeface="Calibri"/>
              <a:ea typeface="Calibri"/>
              <a:cs typeface="Calibri"/>
              <a:sym typeface="Calibri"/>
            </a:endParaRPr>
          </a:p>
        </p:txBody>
      </p:sp>
      <p:sp>
        <p:nvSpPr>
          <p:cNvPr id="708" name="Shape 708"/>
          <p:cNvSpPr txBox="1"/>
          <p:nvPr/>
        </p:nvSpPr>
        <p:spPr>
          <a:xfrm>
            <a:off x="8534401" y="5334000"/>
            <a:ext cx="612347" cy="369332"/>
          </a:xfrm>
          <a:prstGeom prst="rect">
            <a:avLst/>
          </a:prstGeom>
          <a:solidFill>
            <a:srgbClr val="FFB7B7"/>
          </a:solidFill>
          <a:ln>
            <a:noFill/>
          </a:ln>
        </p:spPr>
        <p:txBody>
          <a:bodyPr spcFirstLastPara="1" wrap="square" lIns="91425" tIns="45700" rIns="91425" bIns="45700" anchor="t" anchorCtr="0">
            <a:noAutofit/>
          </a:bodyPr>
          <a:lstStyle/>
          <a:p>
            <a:pPr algn="ctr"/>
            <a:r>
              <a:rPr lang="en-US" b="1" i="1">
                <a:solidFill>
                  <a:srgbClr val="000000"/>
                </a:solidFill>
                <a:latin typeface="Calibri"/>
                <a:ea typeface="Calibri"/>
                <a:cs typeface="Calibri"/>
                <a:sym typeface="Calibri"/>
              </a:rPr>
              <a:t>Test</a:t>
            </a:r>
            <a:endParaRPr b="1" i="1">
              <a:solidFill>
                <a:srgbClr val="000000"/>
              </a:solidFill>
              <a:latin typeface="Calibri"/>
              <a:ea typeface="Calibri"/>
              <a:cs typeface="Calibri"/>
              <a:sym typeface="Calibri"/>
            </a:endParaRPr>
          </a:p>
        </p:txBody>
      </p:sp>
      <p:grpSp>
        <p:nvGrpSpPr>
          <p:cNvPr id="709" name="Shape 709"/>
          <p:cNvGrpSpPr/>
          <p:nvPr/>
        </p:nvGrpSpPr>
        <p:grpSpPr>
          <a:xfrm>
            <a:off x="6553200" y="2819400"/>
            <a:ext cx="2209800" cy="533400"/>
            <a:chOff x="5029200" y="2743200"/>
            <a:chExt cx="2209800" cy="533400"/>
          </a:xfrm>
        </p:grpSpPr>
        <p:cxnSp>
          <p:nvCxnSpPr>
            <p:cNvPr id="710" name="Shape 710"/>
            <p:cNvCxnSpPr/>
            <p:nvPr/>
          </p:nvCxnSpPr>
          <p:spPr>
            <a:xfrm>
              <a:off x="5029200" y="2743200"/>
              <a:ext cx="2209800" cy="533400"/>
            </a:xfrm>
            <a:prstGeom prst="straightConnector1">
              <a:avLst/>
            </a:prstGeom>
            <a:solidFill>
              <a:schemeClr val="accent1"/>
            </a:solidFill>
            <a:ln w="25400" cap="flat" cmpd="sng">
              <a:solidFill>
                <a:srgbClr val="000000"/>
              </a:solidFill>
              <a:prstDash val="solid"/>
              <a:round/>
              <a:headEnd type="none" w="sm" len="sm"/>
              <a:tailEnd type="none" w="sm" len="sm"/>
            </a:ln>
          </p:spPr>
        </p:cxnSp>
        <p:cxnSp>
          <p:nvCxnSpPr>
            <p:cNvPr id="711" name="Shape 711"/>
            <p:cNvCxnSpPr/>
            <p:nvPr/>
          </p:nvCxnSpPr>
          <p:spPr>
            <a:xfrm flipH="1">
              <a:off x="5029200" y="2743200"/>
              <a:ext cx="2209800" cy="533400"/>
            </a:xfrm>
            <a:prstGeom prst="straightConnector1">
              <a:avLst/>
            </a:prstGeom>
            <a:solidFill>
              <a:schemeClr val="accent1"/>
            </a:solidFill>
            <a:ln w="25400" cap="flat" cmpd="sng">
              <a:solidFill>
                <a:srgbClr val="000000"/>
              </a:solidFill>
              <a:prstDash val="solid"/>
              <a:round/>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B5DE-60DF-6FED-CFC6-CC7B9163DB2D}"/>
              </a:ext>
            </a:extLst>
          </p:cNvPr>
          <p:cNvSpPr>
            <a:spLocks noGrp="1"/>
          </p:cNvSpPr>
          <p:nvPr>
            <p:ph type="title"/>
          </p:nvPr>
        </p:nvSpPr>
        <p:spPr/>
        <p:txBody>
          <a:bodyPr/>
          <a:lstStyle/>
          <a:p>
            <a:r>
              <a:rPr lang="en-US" dirty="0"/>
              <a:t>Reverse engineering loops is challenging!</a:t>
            </a:r>
          </a:p>
        </p:txBody>
      </p:sp>
      <p:sp>
        <p:nvSpPr>
          <p:cNvPr id="3" name="Content Placeholder 2">
            <a:extLst>
              <a:ext uri="{FF2B5EF4-FFF2-40B4-BE49-F238E27FC236}">
                <a16:creationId xmlns:a16="http://schemas.microsoft.com/office/drawing/2014/main" id="{18491421-835A-CA97-23B4-E8709CB788EA}"/>
              </a:ext>
            </a:extLst>
          </p:cNvPr>
          <p:cNvSpPr>
            <a:spLocks noGrp="1"/>
          </p:cNvSpPr>
          <p:nvPr>
            <p:ph idx="1"/>
          </p:nvPr>
        </p:nvSpPr>
        <p:spPr/>
        <p:txBody>
          <a:bodyPr/>
          <a:lstStyle/>
          <a:p>
            <a:r>
              <a:rPr lang="en-US" dirty="0"/>
              <a:t>Compiler may use variables in assembly code that have no C equivalent and vice-versa</a:t>
            </a:r>
          </a:p>
          <a:p>
            <a:r>
              <a:rPr lang="en-US" dirty="0"/>
              <a:t>Compiler may “optimize” away conditional checks</a:t>
            </a:r>
          </a:p>
          <a:p>
            <a:r>
              <a:rPr lang="en-US" dirty="0"/>
              <a:t>Compiler may reuse registers</a:t>
            </a:r>
          </a:p>
        </p:txBody>
      </p:sp>
      <p:sp>
        <p:nvSpPr>
          <p:cNvPr id="4" name="Slide Number Placeholder 3">
            <a:extLst>
              <a:ext uri="{FF2B5EF4-FFF2-40B4-BE49-F238E27FC236}">
                <a16:creationId xmlns:a16="http://schemas.microsoft.com/office/drawing/2014/main" id="{C4E13F7F-29CA-5F94-7C58-5CC9E16DD42E}"/>
              </a:ext>
            </a:extLst>
          </p:cNvPr>
          <p:cNvSpPr>
            <a:spLocks noGrp="1"/>
          </p:cNvSpPr>
          <p:nvPr>
            <p:ph type="sldNum" sz="quarter" idx="12"/>
          </p:nvPr>
        </p:nvSpPr>
        <p:spPr/>
        <p:txBody>
          <a:bodyPr/>
          <a:lstStyle/>
          <a:p>
            <a:fld id="{8908FB5B-1F60-994B-8E33-8E782B4CF041}" type="slidenum">
              <a:rPr lang="en-US" smtClean="0"/>
              <a:t>76</a:t>
            </a:fld>
            <a:endParaRPr lang="en-US"/>
          </a:p>
        </p:txBody>
      </p:sp>
    </p:spTree>
    <p:extLst>
      <p:ext uri="{BB962C8B-B14F-4D97-AF65-F5344CB8AC3E}">
        <p14:creationId xmlns:p14="http://schemas.microsoft.com/office/powerpoint/2010/main" val="2277100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0053-42B9-0F10-7822-3BB54033882B}"/>
              </a:ext>
            </a:extLst>
          </p:cNvPr>
          <p:cNvSpPr>
            <a:spLocks noGrp="1"/>
          </p:cNvSpPr>
          <p:nvPr>
            <p:ph type="title"/>
          </p:nvPr>
        </p:nvSpPr>
        <p:spPr/>
        <p:txBody>
          <a:bodyPr/>
          <a:lstStyle/>
          <a:p>
            <a:r>
              <a:rPr lang="en-US" dirty="0"/>
              <a:t>If you remember nothing else from this lecture…</a:t>
            </a:r>
          </a:p>
        </p:txBody>
      </p:sp>
      <p:sp>
        <p:nvSpPr>
          <p:cNvPr id="3" name="Content Placeholder 2">
            <a:extLst>
              <a:ext uri="{FF2B5EF4-FFF2-40B4-BE49-F238E27FC236}">
                <a16:creationId xmlns:a16="http://schemas.microsoft.com/office/drawing/2014/main" id="{B77F8B6D-64B3-BD8C-F530-6D62316A02E0}"/>
              </a:ext>
            </a:extLst>
          </p:cNvPr>
          <p:cNvSpPr>
            <a:spLocks noGrp="1"/>
          </p:cNvSpPr>
          <p:nvPr>
            <p:ph idx="1"/>
          </p:nvPr>
        </p:nvSpPr>
        <p:spPr/>
        <p:txBody>
          <a:bodyPr>
            <a:normAutofit fontScale="77500" lnSpcReduction="20000"/>
          </a:bodyPr>
          <a:lstStyle/>
          <a:p>
            <a:pPr marL="0" indent="0">
              <a:buNone/>
            </a:pPr>
            <a:r>
              <a:rPr lang="en-US" dirty="0"/>
              <a:t>There are three ways to set condition codes:</a:t>
            </a:r>
          </a:p>
          <a:p>
            <a:pPr>
              <a:buFontTx/>
              <a:buChar char="-"/>
            </a:pPr>
            <a:r>
              <a:rPr lang="en-US" dirty="0"/>
              <a:t>Arithmetic and logical operations (not lea)</a:t>
            </a:r>
          </a:p>
          <a:p>
            <a:pPr>
              <a:buFontTx/>
              <a:buChar char="-"/>
            </a:pPr>
            <a:r>
              <a:rPr lang="en-US" dirty="0"/>
              <a:t>Test</a:t>
            </a:r>
          </a:p>
          <a:p>
            <a:pPr>
              <a:buFontTx/>
              <a:buChar char="-"/>
            </a:pPr>
            <a:r>
              <a:rPr lang="en-US" dirty="0" err="1"/>
              <a:t>Cmp</a:t>
            </a:r>
            <a:endParaRPr lang="en-US" dirty="0"/>
          </a:p>
          <a:p>
            <a:pPr>
              <a:buFontTx/>
              <a:buChar char="-"/>
            </a:pPr>
            <a:endParaRPr lang="en-US" dirty="0"/>
          </a:p>
          <a:p>
            <a:pPr marL="0" indent="0">
              <a:buNone/>
            </a:pPr>
            <a:r>
              <a:rPr lang="en-US" dirty="0"/>
              <a:t>There are many ways to do things different depending on condition condes:</a:t>
            </a:r>
          </a:p>
          <a:p>
            <a:pPr>
              <a:buFontTx/>
              <a:buChar char="-"/>
            </a:pPr>
            <a:r>
              <a:rPr lang="en-US" dirty="0"/>
              <a:t>Set bytes</a:t>
            </a:r>
          </a:p>
          <a:p>
            <a:pPr>
              <a:buFontTx/>
              <a:buChar char="-"/>
            </a:pPr>
            <a:r>
              <a:rPr lang="en-US" dirty="0"/>
              <a:t>Jumps</a:t>
            </a:r>
          </a:p>
          <a:p>
            <a:pPr>
              <a:buFontTx/>
              <a:buChar char="-"/>
            </a:pPr>
            <a:r>
              <a:rPr lang="en-US" dirty="0"/>
              <a:t>Conditional moves</a:t>
            </a:r>
          </a:p>
          <a:p>
            <a:pPr>
              <a:buFontTx/>
              <a:buChar char="-"/>
            </a:pPr>
            <a:endParaRPr lang="en-US" dirty="0"/>
          </a:p>
          <a:p>
            <a:pPr marL="0" indent="0">
              <a:buNone/>
            </a:pPr>
            <a:r>
              <a:rPr lang="en-US" dirty="0"/>
              <a:t>You can mix and match these combinations. You’ll understand the details as you do the labs, attend recitation and lecture in the next few weeks.</a:t>
            </a:r>
          </a:p>
          <a:p>
            <a:pPr>
              <a:buFontTx/>
              <a:buChar char="-"/>
            </a:pPr>
            <a:endParaRPr lang="en-US" dirty="0"/>
          </a:p>
        </p:txBody>
      </p:sp>
      <p:sp>
        <p:nvSpPr>
          <p:cNvPr id="4" name="Slide Number Placeholder 3">
            <a:extLst>
              <a:ext uri="{FF2B5EF4-FFF2-40B4-BE49-F238E27FC236}">
                <a16:creationId xmlns:a16="http://schemas.microsoft.com/office/drawing/2014/main" id="{5DE6E5C0-260D-C126-41E2-756E76A052B9}"/>
              </a:ext>
            </a:extLst>
          </p:cNvPr>
          <p:cNvSpPr>
            <a:spLocks noGrp="1"/>
          </p:cNvSpPr>
          <p:nvPr>
            <p:ph type="sldNum" sz="quarter" idx="12"/>
          </p:nvPr>
        </p:nvSpPr>
        <p:spPr/>
        <p:txBody>
          <a:bodyPr/>
          <a:lstStyle/>
          <a:p>
            <a:fld id="{8908FB5B-1F60-994B-8E33-8E782B4CF041}" type="slidenum">
              <a:rPr lang="en-US" smtClean="0"/>
              <a:t>77</a:t>
            </a:fld>
            <a:endParaRPr lang="en-US"/>
          </a:p>
        </p:txBody>
      </p:sp>
    </p:spTree>
    <p:extLst>
      <p:ext uri="{BB962C8B-B14F-4D97-AF65-F5344CB8AC3E}">
        <p14:creationId xmlns:p14="http://schemas.microsoft.com/office/powerpoint/2010/main" val="14031879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6B48-8F18-D198-F866-2511C3647E4B}"/>
              </a:ext>
            </a:extLst>
          </p:cNvPr>
          <p:cNvSpPr>
            <a:spLocks noGrp="1"/>
          </p:cNvSpPr>
          <p:nvPr>
            <p:ph type="title"/>
          </p:nvPr>
        </p:nvSpPr>
        <p:spPr/>
        <p:txBody>
          <a:bodyPr/>
          <a:lstStyle/>
          <a:p>
            <a:r>
              <a:rPr lang="en-US" dirty="0"/>
              <a:t>x86-64 code reading tips..</a:t>
            </a:r>
          </a:p>
        </p:txBody>
      </p:sp>
      <p:sp>
        <p:nvSpPr>
          <p:cNvPr id="3" name="Content Placeholder 2">
            <a:extLst>
              <a:ext uri="{FF2B5EF4-FFF2-40B4-BE49-F238E27FC236}">
                <a16:creationId xmlns:a16="http://schemas.microsoft.com/office/drawing/2014/main" id="{1628230D-CAB1-5D0B-B650-C69FBC9B510F}"/>
              </a:ext>
            </a:extLst>
          </p:cNvPr>
          <p:cNvSpPr>
            <a:spLocks noGrp="1"/>
          </p:cNvSpPr>
          <p:nvPr>
            <p:ph idx="1"/>
          </p:nvPr>
        </p:nvSpPr>
        <p:spPr/>
        <p:txBody>
          <a:bodyPr>
            <a:normAutofit lnSpcReduction="10000"/>
          </a:bodyPr>
          <a:lstStyle/>
          <a:p>
            <a:r>
              <a:rPr lang="en-US" dirty="0"/>
              <a:t>Use an x86-64 reference while reading code (you don’t need to memorize everything!)</a:t>
            </a:r>
          </a:p>
          <a:p>
            <a:r>
              <a:rPr lang="en-US" dirty="0"/>
              <a:t>You can use </a:t>
            </a:r>
            <a:r>
              <a:rPr lang="en-US" dirty="0" err="1"/>
              <a:t>gdb</a:t>
            </a:r>
            <a:r>
              <a:rPr lang="en-US" dirty="0"/>
              <a:t> hex to decimal conversions!</a:t>
            </a:r>
          </a:p>
          <a:p>
            <a:pPr marL="0" indent="0">
              <a:buNone/>
            </a:pP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gdb</a:t>
            </a:r>
            <a:r>
              <a:rPr lang="en-US" dirty="0">
                <a:latin typeface="Consolas" panose="020B0609020204030204" pitchFamily="49" charset="0"/>
                <a:cs typeface="Consolas" panose="020B0609020204030204" pitchFamily="49" charset="0"/>
              </a:rPr>
              <a:t>) print /x 0x8 + 0x8</a:t>
            </a:r>
          </a:p>
          <a:p>
            <a:pPr marL="0" indent="0">
              <a:buNone/>
            </a:pPr>
            <a:r>
              <a:rPr lang="en-US" dirty="0">
                <a:latin typeface="Consolas" panose="020B0609020204030204" pitchFamily="49" charset="0"/>
                <a:cs typeface="Consolas" panose="020B0609020204030204" pitchFamily="49" charset="0"/>
              </a:rPr>
              <a:t>0x10</a:t>
            </a:r>
          </a:p>
          <a:p>
            <a:r>
              <a:rPr lang="en-US" dirty="0"/>
              <a:t>Put a breakpoint before the function that that you want to inspect</a:t>
            </a:r>
          </a:p>
          <a:p>
            <a:pPr marL="0" indent="0">
              <a:buNone/>
            </a:pP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gdb</a:t>
            </a:r>
            <a:r>
              <a:rPr lang="en-US" dirty="0">
                <a:latin typeface="Consolas" panose="020B0609020204030204" pitchFamily="49" charset="0"/>
                <a:cs typeface="Consolas" panose="020B0609020204030204" pitchFamily="49" charset="0"/>
              </a:rPr>
              <a:t>) break phase_1</a:t>
            </a:r>
          </a:p>
          <a:p>
            <a:r>
              <a:rPr lang="en-US" dirty="0"/>
              <a:t>Code trace with simulated inputs like what happens if x is in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rsi</a:t>
            </a:r>
            <a:r>
              <a:rPr lang="en-US" dirty="0">
                <a:latin typeface="Consolas" panose="020B0609020204030204" pitchFamily="49" charset="0"/>
                <a:cs typeface="Consolas" panose="020B0609020204030204" pitchFamily="49" charset="0"/>
              </a:rPr>
              <a:t> </a:t>
            </a:r>
            <a:r>
              <a:rPr lang="en-US" dirty="0"/>
              <a:t>and y is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rdi</a:t>
            </a:r>
            <a:r>
              <a:rPr lang="en-US" dirty="0"/>
              <a:t>, etc. Write things down and draw things like register state after each instruction.</a:t>
            </a:r>
          </a:p>
        </p:txBody>
      </p:sp>
      <p:sp>
        <p:nvSpPr>
          <p:cNvPr id="4" name="Slide Number Placeholder 3">
            <a:extLst>
              <a:ext uri="{FF2B5EF4-FFF2-40B4-BE49-F238E27FC236}">
                <a16:creationId xmlns:a16="http://schemas.microsoft.com/office/drawing/2014/main" id="{D5BEACEA-8EC7-8ECA-710B-4456322CB445}"/>
              </a:ext>
            </a:extLst>
          </p:cNvPr>
          <p:cNvSpPr>
            <a:spLocks noGrp="1"/>
          </p:cNvSpPr>
          <p:nvPr>
            <p:ph type="sldNum" sz="quarter" idx="12"/>
          </p:nvPr>
        </p:nvSpPr>
        <p:spPr/>
        <p:txBody>
          <a:bodyPr/>
          <a:lstStyle/>
          <a:p>
            <a:fld id="{8908FB5B-1F60-994B-8E33-8E782B4CF041}" type="slidenum">
              <a:rPr lang="en-US" smtClean="0"/>
              <a:t>78</a:t>
            </a:fld>
            <a:endParaRPr lang="en-US"/>
          </a:p>
        </p:txBody>
      </p:sp>
    </p:spTree>
    <p:extLst>
      <p:ext uri="{BB962C8B-B14F-4D97-AF65-F5344CB8AC3E}">
        <p14:creationId xmlns:p14="http://schemas.microsoft.com/office/powerpoint/2010/main" val="35222283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[If Time] 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838199" y="4059492"/>
            <a:ext cx="9566549" cy="1569660"/>
          </a:xfrm>
          <a:prstGeom prst="rect">
            <a:avLst/>
          </a:prstGeom>
          <a:noFill/>
        </p:spPr>
        <p:txBody>
          <a:bodyPr wrap="square">
            <a:spAutoFit/>
          </a:bodyPr>
          <a:lstStyle/>
          <a:p>
            <a:r>
              <a:rPr lang="en-US" sz="2400" dirty="0"/>
              <a:t>Do parts 6 (pages 6-7) now, then stop.</a:t>
            </a:r>
          </a:p>
          <a:p>
            <a:endParaRPr lang="en-US" sz="2400" dirty="0"/>
          </a:p>
          <a:p>
            <a:endParaRPr lang="en-US" sz="2400" dirty="0"/>
          </a:p>
          <a:p>
            <a:endParaRPr lang="en-US" sz="2400" dirty="0"/>
          </a:p>
        </p:txBody>
      </p:sp>
      <p:sp>
        <p:nvSpPr>
          <p:cNvPr id="5" name="TextBox 4">
            <a:extLst>
              <a:ext uri="{FF2B5EF4-FFF2-40B4-BE49-F238E27FC236}">
                <a16:creationId xmlns:a16="http://schemas.microsoft.com/office/drawing/2014/main" id="{3F9AA256-752C-0D48-92C0-7C853B121552}"/>
              </a:ext>
            </a:extLst>
          </p:cNvPr>
          <p:cNvSpPr txBox="1"/>
          <p:nvPr/>
        </p:nvSpPr>
        <p:spPr>
          <a:xfrm>
            <a:off x="838200" y="1582429"/>
            <a:ext cx="10984832" cy="2215991"/>
          </a:xfrm>
          <a:prstGeom prst="rect">
            <a:avLst/>
          </a:prstGeom>
          <a:noFill/>
        </p:spPr>
        <p:txBody>
          <a:bodyPr wrap="square">
            <a:spAutoFit/>
          </a:bodyPr>
          <a:lstStyle/>
          <a:p>
            <a:pPr marL="0" indent="0">
              <a:buNone/>
            </a:pPr>
            <a:r>
              <a:rPr lang="en-US" sz="2300" dirty="0">
                <a:cs typeface="Consolas" panose="020B0609020204030204" pitchFamily="49" charset="0"/>
              </a:rPr>
              <a:t>Log into shark machines:</a:t>
            </a:r>
          </a:p>
          <a:p>
            <a:pPr marL="0" indent="0">
              <a:buNone/>
            </a:pPr>
            <a:endParaRPr lang="en-US" sz="2300" dirty="0">
              <a:latin typeface="Consolas" panose="020B0609020204030204" pitchFamily="49" charset="0"/>
              <a:cs typeface="Consolas" panose="020B0609020204030204" pitchFamily="49" charset="0"/>
            </a:endParaRPr>
          </a:p>
          <a:p>
            <a:pPr marL="0" indent="0">
              <a:buNone/>
            </a:pPr>
            <a:r>
              <a:rPr lang="en-US" sz="2300" dirty="0" err="1">
                <a:latin typeface="Consolas" panose="020B0609020204030204" pitchFamily="49" charset="0"/>
                <a:cs typeface="Consolas" panose="020B0609020204030204" pitchFamily="49" charset="0"/>
              </a:rPr>
              <a:t>wget</a:t>
            </a:r>
            <a:r>
              <a:rPr lang="en-US" sz="2300" dirty="0">
                <a:latin typeface="Consolas" panose="020B0609020204030204" pitchFamily="49" charset="0"/>
                <a:cs typeface="Consolas" panose="020B0609020204030204" pitchFamily="49" charset="0"/>
              </a:rPr>
              <a:t> http://</a:t>
            </a:r>
            <a:r>
              <a:rPr lang="en-US" sz="2300" dirty="0" err="1">
                <a:latin typeface="Consolas" panose="020B0609020204030204" pitchFamily="49" charset="0"/>
                <a:cs typeface="Consolas" panose="020B0609020204030204" pitchFamily="49" charset="0"/>
              </a:rPr>
              <a:t>www.cs.cmu.edu</a:t>
            </a:r>
            <a:r>
              <a:rPr lang="en-US" sz="2300" dirty="0">
                <a:latin typeface="Consolas" panose="020B0609020204030204" pitchFamily="49" charset="0"/>
                <a:cs typeface="Consolas" panose="020B0609020204030204" pitchFamily="49" charset="0"/>
              </a:rPr>
              <a:t>/~213/activities/machine-</a:t>
            </a:r>
            <a:r>
              <a:rPr lang="en-US" sz="2300" dirty="0" err="1">
                <a:latin typeface="Consolas" panose="020B0609020204030204" pitchFamily="49" charset="0"/>
                <a:cs typeface="Consolas" panose="020B0609020204030204" pitchFamily="49" charset="0"/>
              </a:rPr>
              <a:t>control.pdf</a:t>
            </a:r>
            <a:endParaRPr lang="en-US" sz="2300" dirty="0">
              <a:latin typeface="Consolas" panose="020B0609020204030204" pitchFamily="49" charset="0"/>
              <a:cs typeface="Consolas" panose="020B0609020204030204" pitchFamily="49" charset="0"/>
            </a:endParaRPr>
          </a:p>
          <a:p>
            <a:pPr marL="0" indent="0">
              <a:buNone/>
            </a:pPr>
            <a:r>
              <a:rPr lang="en-US" sz="2300" dirty="0" err="1">
                <a:latin typeface="Consolas" panose="020B0609020204030204" pitchFamily="49" charset="0"/>
                <a:cs typeface="Consolas" panose="020B0609020204030204" pitchFamily="49" charset="0"/>
              </a:rPr>
              <a:t>wget</a:t>
            </a:r>
            <a:r>
              <a:rPr lang="en-US" sz="2300" dirty="0">
                <a:latin typeface="Consolas" panose="020B0609020204030204" pitchFamily="49" charset="0"/>
                <a:cs typeface="Consolas" panose="020B0609020204030204" pitchFamily="49" charset="0"/>
              </a:rPr>
              <a:t> http://</a:t>
            </a:r>
            <a:r>
              <a:rPr lang="en-US" sz="2300" dirty="0" err="1">
                <a:latin typeface="Consolas" panose="020B0609020204030204" pitchFamily="49" charset="0"/>
                <a:cs typeface="Consolas" panose="020B0609020204030204" pitchFamily="49" charset="0"/>
              </a:rPr>
              <a:t>www.cs.cmu.edu</a:t>
            </a:r>
            <a:r>
              <a:rPr lang="en-US" sz="2300" dirty="0">
                <a:latin typeface="Consolas" panose="020B0609020204030204" pitchFamily="49" charset="0"/>
                <a:cs typeface="Consolas" panose="020B0609020204030204" pitchFamily="49" charset="0"/>
              </a:rPr>
              <a:t>/~213/activities/machine-</a:t>
            </a:r>
            <a:r>
              <a:rPr lang="en-US" sz="2300" dirty="0" err="1">
                <a:latin typeface="Consolas" panose="020B0609020204030204" pitchFamily="49" charset="0"/>
                <a:cs typeface="Consolas" panose="020B0609020204030204" pitchFamily="49" charset="0"/>
              </a:rPr>
              <a:t>control.tar</a:t>
            </a:r>
            <a:endParaRPr lang="en-US" sz="2300" dirty="0">
              <a:latin typeface="Consolas" panose="020B0609020204030204" pitchFamily="49" charset="0"/>
              <a:cs typeface="Consolas" panose="020B0609020204030204" pitchFamily="49" charset="0"/>
            </a:endParaRPr>
          </a:p>
          <a:p>
            <a:pPr marL="0" indent="0">
              <a:buNone/>
            </a:pPr>
            <a:r>
              <a:rPr lang="en-US" sz="2300" dirty="0">
                <a:latin typeface="Consolas" panose="020B0609020204030204" pitchFamily="49" charset="0"/>
                <a:cs typeface="Consolas" panose="020B0609020204030204" pitchFamily="49" charset="0"/>
              </a:rPr>
              <a:t>tar </a:t>
            </a:r>
            <a:r>
              <a:rPr lang="en-US" sz="2300" dirty="0" err="1">
                <a:latin typeface="Consolas" panose="020B0609020204030204" pitchFamily="49" charset="0"/>
                <a:cs typeface="Consolas" panose="020B0609020204030204" pitchFamily="49" charset="0"/>
              </a:rPr>
              <a:t>xf</a:t>
            </a:r>
            <a:r>
              <a:rPr lang="en-US" sz="2300" dirty="0">
                <a:latin typeface="Consolas" panose="020B0609020204030204" pitchFamily="49" charset="0"/>
                <a:cs typeface="Consolas" panose="020B0609020204030204" pitchFamily="49" charset="0"/>
              </a:rPr>
              <a:t> machine-</a:t>
            </a:r>
            <a:r>
              <a:rPr lang="en-US" sz="2300" dirty="0" err="1">
                <a:latin typeface="Consolas" panose="020B0609020204030204" pitchFamily="49" charset="0"/>
                <a:cs typeface="Consolas" panose="020B0609020204030204" pitchFamily="49" charset="0"/>
              </a:rPr>
              <a:t>control.tar</a:t>
            </a:r>
            <a:endParaRPr lang="en-US" sz="2300" dirty="0">
              <a:latin typeface="Consolas" panose="020B0609020204030204" pitchFamily="49" charset="0"/>
              <a:cs typeface="Consolas" panose="020B0609020204030204" pitchFamily="49" charset="0"/>
            </a:endParaRPr>
          </a:p>
          <a:p>
            <a:pPr marL="0" indent="0">
              <a:buNone/>
            </a:pPr>
            <a:r>
              <a:rPr lang="en-US" sz="2300" dirty="0">
                <a:latin typeface="Consolas" panose="020B0609020204030204" pitchFamily="49" charset="0"/>
                <a:cs typeface="Consolas" panose="020B0609020204030204" pitchFamily="49" charset="0"/>
              </a:rPr>
              <a:t>cd machine-control</a:t>
            </a:r>
          </a:p>
        </p:txBody>
      </p:sp>
    </p:spTree>
    <p:extLst>
      <p:ext uri="{BB962C8B-B14F-4D97-AF65-F5344CB8AC3E}">
        <p14:creationId xmlns:p14="http://schemas.microsoft.com/office/powerpoint/2010/main" val="43995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1C9FA-F8EC-9043-9DAE-8F16EC83F450}"/>
              </a:ext>
            </a:extLst>
          </p:cNvPr>
          <p:cNvSpPr>
            <a:spLocks noGrp="1"/>
          </p:cNvSpPr>
          <p:nvPr>
            <p:ph type="title"/>
          </p:nvPr>
        </p:nvSpPr>
        <p:spPr/>
        <p:txBody>
          <a:bodyPr/>
          <a:lstStyle/>
          <a:p>
            <a:r>
              <a:rPr lang="en-US" dirty="0"/>
              <a:t>Some review from last time, for your records</a:t>
            </a:r>
          </a:p>
        </p:txBody>
      </p:sp>
      <p:sp>
        <p:nvSpPr>
          <p:cNvPr id="3" name="Content Placeholder 2">
            <a:extLst>
              <a:ext uri="{FF2B5EF4-FFF2-40B4-BE49-F238E27FC236}">
                <a16:creationId xmlns:a16="http://schemas.microsoft.com/office/drawing/2014/main" id="{BED34B58-E3E8-75D9-FCE1-19C97933FDD6}"/>
              </a:ext>
            </a:extLst>
          </p:cNvPr>
          <p:cNvSpPr>
            <a:spLocks noGrp="1"/>
          </p:cNvSpPr>
          <p:nvPr>
            <p:ph idx="1"/>
          </p:nvPr>
        </p:nvSpPr>
        <p:spPr/>
        <p:txBody>
          <a:bodyPr/>
          <a:lstStyle/>
          <a:p>
            <a:r>
              <a:rPr lang="en-US" dirty="0"/>
              <a:t>Programs can do arithmetic on the same register!</a:t>
            </a:r>
          </a:p>
          <a:p>
            <a:pPr marL="0" indent="0">
              <a:buNone/>
            </a:pPr>
            <a:r>
              <a:rPr lang="en-US" dirty="0" err="1">
                <a:latin typeface="Consolas" panose="020B0609020204030204" pitchFamily="49" charset="0"/>
                <a:cs typeface="Consolas" panose="020B0609020204030204" pitchFamily="49" charset="0"/>
              </a:rPr>
              <a:t>imul</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rax</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rax</a:t>
            </a:r>
            <a:endParaRPr lang="en-US" dirty="0">
              <a:latin typeface="Consolas" panose="020B0609020204030204" pitchFamily="49" charset="0"/>
              <a:cs typeface="Consolas" panose="020B0609020204030204" pitchFamily="49" charset="0"/>
            </a:endParaRPr>
          </a:p>
          <a:p>
            <a:r>
              <a:rPr lang="en-US" dirty="0"/>
              <a:t>C translation to assembly</a:t>
            </a:r>
          </a:p>
          <a:p>
            <a:r>
              <a:rPr lang="en-US" dirty="0"/>
              <a:t>An x86 program’s view</a:t>
            </a:r>
          </a:p>
          <a:p>
            <a:r>
              <a:rPr lang="en-US" dirty="0"/>
              <a:t>Instruction register destinations</a:t>
            </a:r>
          </a:p>
          <a:p>
            <a:r>
              <a:rPr lang="en-US" dirty="0"/>
              <a:t>Addressing modes</a:t>
            </a:r>
          </a:p>
          <a:p>
            <a:r>
              <a:rPr lang="en-US" dirty="0">
                <a:latin typeface="Consolas" panose="020B0609020204030204" pitchFamily="49" charset="0"/>
                <a:cs typeface="Consolas" panose="020B0609020204030204" pitchFamily="49" charset="0"/>
              </a:rPr>
              <a:t>lea</a:t>
            </a:r>
          </a:p>
        </p:txBody>
      </p:sp>
      <p:sp>
        <p:nvSpPr>
          <p:cNvPr id="4" name="Slide Number Placeholder 3">
            <a:extLst>
              <a:ext uri="{FF2B5EF4-FFF2-40B4-BE49-F238E27FC236}">
                <a16:creationId xmlns:a16="http://schemas.microsoft.com/office/drawing/2014/main" id="{2D7CCEA5-0B8D-52B9-B604-04DCE0B6D2F3}"/>
              </a:ext>
            </a:extLst>
          </p:cNvPr>
          <p:cNvSpPr>
            <a:spLocks noGrp="1"/>
          </p:cNvSpPr>
          <p:nvPr>
            <p:ph type="sldNum" sz="quarter" idx="12"/>
          </p:nvPr>
        </p:nvSpPr>
        <p:spPr/>
        <p:txBody>
          <a:bodyPr/>
          <a:lstStyle/>
          <a:p>
            <a:fld id="{8908FB5B-1F60-994B-8E33-8E782B4CF041}" type="slidenum">
              <a:rPr lang="en-US" smtClean="0"/>
              <a:t>8</a:t>
            </a:fld>
            <a:endParaRPr lang="en-US"/>
          </a:p>
        </p:txBody>
      </p:sp>
    </p:spTree>
    <p:extLst>
      <p:ext uri="{BB962C8B-B14F-4D97-AF65-F5344CB8AC3E}">
        <p14:creationId xmlns:p14="http://schemas.microsoft.com/office/powerpoint/2010/main" val="6546844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220FA-4DA4-76E3-C86C-9084A69ADC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30BC19-EB1A-9E3B-C5AB-EAF77B886047}"/>
              </a:ext>
            </a:extLst>
          </p:cNvPr>
          <p:cNvSpPr>
            <a:spLocks noGrp="1"/>
          </p:cNvSpPr>
          <p:nvPr>
            <p:ph type="title"/>
          </p:nvPr>
        </p:nvSpPr>
        <p:spPr/>
        <p:txBody>
          <a:bodyPr>
            <a:normAutofit/>
          </a:bodyPr>
          <a:lstStyle/>
          <a:p>
            <a:r>
              <a:rPr lang="en-US" dirty="0"/>
              <a:t>Today: How does x86-64 implement C structures that change control flow?</a:t>
            </a:r>
          </a:p>
        </p:txBody>
      </p:sp>
      <p:sp>
        <p:nvSpPr>
          <p:cNvPr id="3" name="Content Placeholder 2">
            <a:extLst>
              <a:ext uri="{FF2B5EF4-FFF2-40B4-BE49-F238E27FC236}">
                <a16:creationId xmlns:a16="http://schemas.microsoft.com/office/drawing/2014/main" id="{3D69B8A0-C1AD-537A-D3F6-2F3931D94361}"/>
              </a:ext>
            </a:extLst>
          </p:cNvPr>
          <p:cNvSpPr>
            <a:spLocks noGrp="1"/>
          </p:cNvSpPr>
          <p:nvPr>
            <p:ph idx="1"/>
          </p:nvPr>
        </p:nvSpPr>
        <p:spPr/>
        <p:txBody>
          <a:bodyPr>
            <a:normAutofit/>
          </a:bodyPr>
          <a:lstStyle/>
          <a:p>
            <a:r>
              <a:rPr lang="en-US" sz="4000" dirty="0"/>
              <a:t>Condition codes</a:t>
            </a:r>
          </a:p>
          <a:p>
            <a:r>
              <a:rPr lang="en-US" sz="4000" dirty="0"/>
              <a:t>Conditional branches</a:t>
            </a:r>
          </a:p>
          <a:p>
            <a:r>
              <a:rPr lang="en-US" sz="4000" dirty="0"/>
              <a:t>Loops</a:t>
            </a:r>
          </a:p>
          <a:p>
            <a:r>
              <a:rPr lang="en-US" sz="4000" b="1" dirty="0"/>
              <a:t>Switch statements (we won’t have time for this)</a:t>
            </a:r>
          </a:p>
        </p:txBody>
      </p:sp>
      <p:sp>
        <p:nvSpPr>
          <p:cNvPr id="4" name="Slide Number Placeholder 3">
            <a:extLst>
              <a:ext uri="{FF2B5EF4-FFF2-40B4-BE49-F238E27FC236}">
                <a16:creationId xmlns:a16="http://schemas.microsoft.com/office/drawing/2014/main" id="{972DD24A-DE70-9AD6-4E01-0F1006CF0C46}"/>
              </a:ext>
            </a:extLst>
          </p:cNvPr>
          <p:cNvSpPr>
            <a:spLocks noGrp="1"/>
          </p:cNvSpPr>
          <p:nvPr>
            <p:ph type="sldNum" sz="quarter" idx="12"/>
          </p:nvPr>
        </p:nvSpPr>
        <p:spPr/>
        <p:txBody>
          <a:bodyPr/>
          <a:lstStyle/>
          <a:p>
            <a:fld id="{8908FB5B-1F60-994B-8E33-8E782B4CF041}" type="slidenum">
              <a:rPr lang="en-US" smtClean="0"/>
              <a:t>80</a:t>
            </a:fld>
            <a:endParaRPr lang="en-US"/>
          </a:p>
        </p:txBody>
      </p:sp>
    </p:spTree>
    <p:extLst>
      <p:ext uri="{BB962C8B-B14F-4D97-AF65-F5344CB8AC3E}">
        <p14:creationId xmlns:p14="http://schemas.microsoft.com/office/powerpoint/2010/main" val="38817071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6146800" y="254000"/>
            <a:ext cx="4140200" cy="1143000"/>
          </a:xfrm>
          <a:prstGeom prst="rect">
            <a:avLst/>
          </a:prstGeom>
          <a:noFill/>
          <a:ln>
            <a:noFill/>
          </a:ln>
        </p:spPr>
        <p:txBody>
          <a:bodyPr spcFirstLastPara="1" vert="horz" wrap="square" lIns="38100" tIns="38100" rIns="38100" bIns="38100" rtlCol="0" anchor="ctr" anchorCtr="0">
            <a:noAutofit/>
          </a:bodyPr>
          <a:lstStyle/>
          <a:p>
            <a:pPr marL="119063" indent="-119063">
              <a:spcBef>
                <a:spcPts val="0"/>
              </a:spcBef>
            </a:pPr>
            <a:r>
              <a:rPr lang="en-US" sz="3600" b="1">
                <a:solidFill>
                  <a:schemeClr val="dk1"/>
                </a:solidFill>
                <a:latin typeface="Calibri"/>
                <a:ea typeface="Calibri"/>
                <a:cs typeface="Calibri"/>
                <a:sym typeface="Calibri"/>
              </a:rPr>
              <a:t>Switch Statement Example</a:t>
            </a:r>
            <a:endParaRPr/>
          </a:p>
        </p:txBody>
      </p:sp>
      <p:sp>
        <p:nvSpPr>
          <p:cNvPr id="723" name="Shape 723"/>
          <p:cNvSpPr txBox="1">
            <a:spLocks noGrp="1"/>
          </p:cNvSpPr>
          <p:nvPr>
            <p:ph type="body" idx="1"/>
          </p:nvPr>
        </p:nvSpPr>
        <p:spPr>
          <a:xfrm>
            <a:off x="6477000" y="1803400"/>
            <a:ext cx="3810000" cy="5029200"/>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rgbClr val="990000"/>
              </a:buClr>
              <a:buSzPts val="1440"/>
              <a:buFont typeface="Noto Sans Symbols"/>
              <a:buChar char="⬛"/>
            </a:pPr>
            <a:r>
              <a:rPr lang="en-US" sz="2400" b="1">
                <a:solidFill>
                  <a:schemeClr val="dk1"/>
                </a:solidFill>
                <a:latin typeface="Calibri"/>
                <a:ea typeface="Calibri"/>
                <a:cs typeface="Calibri"/>
                <a:sym typeface="Calibri"/>
              </a:rPr>
              <a:t>Multiple case labels</a:t>
            </a:r>
            <a:endParaRPr/>
          </a:p>
          <a:p>
            <a:pPr marL="552450" lvl="1" indent="-285750">
              <a:buClr>
                <a:srgbClr val="990000"/>
              </a:buClr>
              <a:buSzPts val="2200"/>
              <a:buFont typeface="Noto Sans Symbols"/>
              <a:buChar char="▪"/>
            </a:pPr>
            <a:r>
              <a:rPr lang="en-US" sz="2000">
                <a:solidFill>
                  <a:schemeClr val="dk1"/>
                </a:solidFill>
                <a:latin typeface="Calibri"/>
                <a:ea typeface="Calibri"/>
                <a:cs typeface="Calibri"/>
                <a:sym typeface="Calibri"/>
              </a:rPr>
              <a:t>Here: 5 &amp; 6</a:t>
            </a:r>
            <a:endParaRPr/>
          </a:p>
          <a:p>
            <a:pPr marL="342900" indent="-342900">
              <a:spcBef>
                <a:spcPts val="600"/>
              </a:spcBef>
              <a:buClr>
                <a:srgbClr val="990000"/>
              </a:buClr>
              <a:buSzPts val="1440"/>
              <a:buFont typeface="Noto Sans Symbols"/>
              <a:buChar char="⬛"/>
            </a:pPr>
            <a:r>
              <a:rPr lang="en-US" sz="2400" b="1">
                <a:solidFill>
                  <a:schemeClr val="dk1"/>
                </a:solidFill>
                <a:latin typeface="Calibri"/>
                <a:ea typeface="Calibri"/>
                <a:cs typeface="Calibri"/>
                <a:sym typeface="Calibri"/>
              </a:rPr>
              <a:t>Fall through cases</a:t>
            </a:r>
            <a:endParaRPr/>
          </a:p>
          <a:p>
            <a:pPr marL="552450" lvl="1" indent="-285750">
              <a:buClr>
                <a:srgbClr val="990000"/>
              </a:buClr>
              <a:buSzPts val="2200"/>
              <a:buFont typeface="Noto Sans Symbols"/>
              <a:buChar char="▪"/>
            </a:pPr>
            <a:r>
              <a:rPr lang="en-US" sz="2000">
                <a:solidFill>
                  <a:schemeClr val="dk1"/>
                </a:solidFill>
                <a:latin typeface="Calibri"/>
                <a:ea typeface="Calibri"/>
                <a:cs typeface="Calibri"/>
                <a:sym typeface="Calibri"/>
              </a:rPr>
              <a:t>Here: 2</a:t>
            </a:r>
            <a:endParaRPr/>
          </a:p>
          <a:p>
            <a:pPr marL="342900" indent="-342900">
              <a:spcBef>
                <a:spcPts val="600"/>
              </a:spcBef>
              <a:buClr>
                <a:srgbClr val="990000"/>
              </a:buClr>
              <a:buSzPts val="1440"/>
              <a:buFont typeface="Noto Sans Symbols"/>
              <a:buChar char="⬛"/>
            </a:pPr>
            <a:r>
              <a:rPr lang="en-US" sz="2400" b="1">
                <a:solidFill>
                  <a:schemeClr val="dk1"/>
                </a:solidFill>
                <a:latin typeface="Calibri"/>
                <a:ea typeface="Calibri"/>
                <a:cs typeface="Calibri"/>
                <a:sym typeface="Calibri"/>
              </a:rPr>
              <a:t>Missing cases</a:t>
            </a:r>
            <a:endParaRPr/>
          </a:p>
          <a:p>
            <a:pPr marL="552450" lvl="1" indent="-285750">
              <a:buClr>
                <a:srgbClr val="990000"/>
              </a:buClr>
              <a:buSzPts val="2200"/>
              <a:buFont typeface="Noto Sans Symbols"/>
              <a:buChar char="▪"/>
            </a:pPr>
            <a:r>
              <a:rPr lang="en-US" sz="2000">
                <a:solidFill>
                  <a:schemeClr val="dk1"/>
                </a:solidFill>
                <a:latin typeface="Calibri"/>
                <a:ea typeface="Calibri"/>
                <a:cs typeface="Calibri"/>
                <a:sym typeface="Calibri"/>
              </a:rPr>
              <a:t>Here: 4</a:t>
            </a:r>
            <a:endParaRPr/>
          </a:p>
        </p:txBody>
      </p:sp>
      <p:sp>
        <p:nvSpPr>
          <p:cNvPr id="724" name="Shape 724"/>
          <p:cNvSpPr/>
          <p:nvPr/>
        </p:nvSpPr>
        <p:spPr>
          <a:xfrm>
            <a:off x="1778000" y="304800"/>
            <a:ext cx="4127500" cy="64008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b="1">
                <a:solidFill>
                  <a:schemeClr val="dk1"/>
                </a:solidFill>
                <a:latin typeface="Courier New"/>
                <a:ea typeface="Courier New"/>
                <a:cs typeface="Courier New"/>
                <a:sym typeface="Courier New"/>
              </a:rPr>
              <a:t>long switch_eg</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(long x, long y, long z)</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long w = 1;</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case 1:</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case 5:</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case 6:</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default:</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w = 2;</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return w;</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1905000" y="254000"/>
            <a:ext cx="8382000" cy="1143000"/>
          </a:xfrm>
          <a:prstGeom prst="rect">
            <a:avLst/>
          </a:prstGeom>
          <a:noFill/>
          <a:ln>
            <a:noFill/>
          </a:ln>
        </p:spPr>
        <p:txBody>
          <a:bodyPr spcFirstLastPara="1" vert="horz" wrap="square" lIns="38100" tIns="38100" rIns="38100" bIns="38100" rtlCol="0" anchor="ctr" anchorCtr="0">
            <a:noAutofit/>
          </a:bodyPr>
          <a:lstStyle/>
          <a:p>
            <a:pPr marL="119063" indent="-119063">
              <a:spcBef>
                <a:spcPts val="0"/>
              </a:spcBef>
            </a:pPr>
            <a:r>
              <a:rPr lang="en-US" sz="3600" b="1">
                <a:solidFill>
                  <a:schemeClr val="dk1"/>
                </a:solidFill>
                <a:latin typeface="Calibri"/>
                <a:ea typeface="Calibri"/>
                <a:cs typeface="Calibri"/>
                <a:sym typeface="Calibri"/>
              </a:rPr>
              <a:t>Jump Table Structure</a:t>
            </a:r>
            <a:endParaRPr/>
          </a:p>
        </p:txBody>
      </p:sp>
      <p:sp>
        <p:nvSpPr>
          <p:cNvPr id="730" name="Shape 730"/>
          <p:cNvSpPr/>
          <p:nvPr/>
        </p:nvSpPr>
        <p:spPr>
          <a:xfrm>
            <a:off x="8759826" y="15875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algn="ctr"/>
            <a:r>
              <a:rPr lang="en-US" b="1" dirty="0">
                <a:solidFill>
                  <a:schemeClr val="dk1"/>
                </a:solidFill>
                <a:latin typeface="Calibri"/>
                <a:ea typeface="Calibri"/>
                <a:cs typeface="Calibri"/>
                <a:sym typeface="Calibri"/>
              </a:rPr>
              <a:t>Code Block</a:t>
            </a:r>
            <a:endParaRPr sz="2400" b="1" dirty="0">
              <a:solidFill>
                <a:schemeClr val="dk1"/>
              </a:solidFill>
              <a:latin typeface="Arial Narrow"/>
              <a:ea typeface="Arial Narrow"/>
              <a:cs typeface="Arial Narrow"/>
              <a:sym typeface="Arial Narrow"/>
            </a:endParaRPr>
          </a:p>
          <a:p>
            <a:pPr algn="ctr"/>
            <a:r>
              <a:rPr lang="en-US" b="1">
                <a:solidFill>
                  <a:schemeClr val="dk1"/>
                </a:solidFill>
                <a:latin typeface="Calibri"/>
                <a:ea typeface="Calibri"/>
                <a:cs typeface="Calibri"/>
                <a:sym typeface="Calibri"/>
              </a:rPr>
              <a:t>0</a:t>
            </a:r>
            <a:endParaRPr dirty="0"/>
          </a:p>
        </p:txBody>
      </p:sp>
      <p:sp>
        <p:nvSpPr>
          <p:cNvPr id="731" name="Shape 731"/>
          <p:cNvSpPr/>
          <p:nvPr/>
        </p:nvSpPr>
        <p:spPr>
          <a:xfrm>
            <a:off x="7554914" y="1587500"/>
            <a:ext cx="1004887" cy="368300"/>
          </a:xfrm>
          <a:prstGeom prst="rect">
            <a:avLst/>
          </a:prstGeom>
          <a:noFill/>
          <a:ln>
            <a:noFill/>
          </a:ln>
        </p:spPr>
        <p:txBody>
          <a:bodyPr spcFirstLastPara="1" wrap="square" lIns="38100" tIns="38100" rIns="38100" bIns="38100" anchor="t" anchorCtr="0">
            <a:noAutofit/>
          </a:bodyPr>
          <a:lstStyle/>
          <a:p>
            <a:pPr algn="r"/>
            <a:r>
              <a:rPr lang="en-US" sz="2000" b="1" dirty="0">
                <a:solidFill>
                  <a:schemeClr val="dk1"/>
                </a:solidFill>
                <a:latin typeface="Courier New" panose="02070309020205020404" pitchFamily="49" charset="0"/>
                <a:ea typeface="Courier"/>
                <a:cs typeface="Courier New" panose="02070309020205020404" pitchFamily="49" charset="0"/>
                <a:sym typeface="Courier"/>
              </a:rPr>
              <a:t>Targ0:</a:t>
            </a:r>
            <a:endParaRPr dirty="0"/>
          </a:p>
        </p:txBody>
      </p:sp>
      <p:sp>
        <p:nvSpPr>
          <p:cNvPr id="732" name="Shape 732"/>
          <p:cNvSpPr/>
          <p:nvPr/>
        </p:nvSpPr>
        <p:spPr>
          <a:xfrm>
            <a:off x="8759826" y="25781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algn="ctr"/>
            <a:r>
              <a:rPr lang="en-US"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algn="ctr"/>
            <a:r>
              <a:rPr lang="en-US" b="1">
                <a:solidFill>
                  <a:schemeClr val="dk1"/>
                </a:solidFill>
                <a:latin typeface="Calibri"/>
                <a:ea typeface="Calibri"/>
                <a:cs typeface="Calibri"/>
                <a:sym typeface="Calibri"/>
              </a:rPr>
              <a:t>1</a:t>
            </a:r>
            <a:endParaRPr/>
          </a:p>
        </p:txBody>
      </p:sp>
      <p:sp>
        <p:nvSpPr>
          <p:cNvPr id="733" name="Shape 733"/>
          <p:cNvSpPr/>
          <p:nvPr/>
        </p:nvSpPr>
        <p:spPr>
          <a:xfrm>
            <a:off x="7554914" y="2578100"/>
            <a:ext cx="1004887" cy="368300"/>
          </a:xfrm>
          <a:prstGeom prst="rect">
            <a:avLst/>
          </a:prstGeom>
          <a:noFill/>
          <a:ln>
            <a:noFill/>
          </a:ln>
        </p:spPr>
        <p:txBody>
          <a:bodyPr spcFirstLastPara="1" wrap="square" lIns="38100" tIns="38100" rIns="38100" bIns="38100" anchor="t" anchorCtr="0">
            <a:noAutofit/>
          </a:bodyPr>
          <a:lstStyle/>
          <a:p>
            <a:pPr algn="r"/>
            <a:r>
              <a:rPr lang="en-US" sz="2000" b="1" dirty="0">
                <a:solidFill>
                  <a:schemeClr val="dk1"/>
                </a:solidFill>
                <a:latin typeface="Courier New" panose="02070309020205020404" pitchFamily="49" charset="0"/>
                <a:ea typeface="Courier"/>
                <a:cs typeface="Courier New" panose="02070309020205020404" pitchFamily="49" charset="0"/>
                <a:sym typeface="Courier"/>
              </a:rPr>
              <a:t>Targ1:</a:t>
            </a:r>
            <a:endParaRPr dirty="0"/>
          </a:p>
        </p:txBody>
      </p:sp>
      <p:sp>
        <p:nvSpPr>
          <p:cNvPr id="734" name="Shape 734"/>
          <p:cNvSpPr/>
          <p:nvPr/>
        </p:nvSpPr>
        <p:spPr>
          <a:xfrm>
            <a:off x="8759826" y="35687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algn="ctr"/>
            <a:r>
              <a:rPr lang="en-US"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algn="ctr"/>
            <a:r>
              <a:rPr lang="en-US" b="1">
                <a:solidFill>
                  <a:schemeClr val="dk1"/>
                </a:solidFill>
                <a:latin typeface="Calibri"/>
                <a:ea typeface="Calibri"/>
                <a:cs typeface="Calibri"/>
                <a:sym typeface="Calibri"/>
              </a:rPr>
              <a:t>2</a:t>
            </a:r>
            <a:endParaRPr/>
          </a:p>
        </p:txBody>
      </p:sp>
      <p:sp>
        <p:nvSpPr>
          <p:cNvPr id="735" name="Shape 735"/>
          <p:cNvSpPr/>
          <p:nvPr/>
        </p:nvSpPr>
        <p:spPr>
          <a:xfrm>
            <a:off x="7554914" y="3568700"/>
            <a:ext cx="1004887" cy="368300"/>
          </a:xfrm>
          <a:prstGeom prst="rect">
            <a:avLst/>
          </a:prstGeom>
          <a:noFill/>
          <a:ln>
            <a:noFill/>
          </a:ln>
        </p:spPr>
        <p:txBody>
          <a:bodyPr spcFirstLastPara="1" wrap="square" lIns="38100" tIns="38100" rIns="38100" bIns="38100" anchor="t" anchorCtr="0">
            <a:noAutofit/>
          </a:bodyPr>
          <a:lstStyle/>
          <a:p>
            <a:pPr algn="r"/>
            <a:r>
              <a:rPr lang="en-US" sz="2000" b="1" dirty="0">
                <a:solidFill>
                  <a:schemeClr val="dk1"/>
                </a:solidFill>
                <a:latin typeface="Courier New" panose="02070309020205020404" pitchFamily="49" charset="0"/>
                <a:ea typeface="Courier"/>
                <a:cs typeface="Courier New" panose="02070309020205020404" pitchFamily="49" charset="0"/>
                <a:sym typeface="Courier"/>
              </a:rPr>
              <a:t>Targ2:</a:t>
            </a:r>
            <a:endParaRPr dirty="0"/>
          </a:p>
        </p:txBody>
      </p:sp>
      <p:sp>
        <p:nvSpPr>
          <p:cNvPr id="736" name="Shape 736"/>
          <p:cNvSpPr/>
          <p:nvPr/>
        </p:nvSpPr>
        <p:spPr>
          <a:xfrm>
            <a:off x="8728076" y="57023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algn="ctr"/>
            <a:r>
              <a:rPr lang="en-US"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algn="ctr"/>
            <a:r>
              <a:rPr lang="en-US" b="1" i="1">
                <a:solidFill>
                  <a:schemeClr val="dk1"/>
                </a:solidFill>
                <a:latin typeface="Calibri"/>
                <a:ea typeface="Calibri"/>
                <a:cs typeface="Calibri"/>
                <a:sym typeface="Calibri"/>
              </a:rPr>
              <a:t>n</a:t>
            </a:r>
            <a:r>
              <a:rPr lang="en-US" b="1">
                <a:solidFill>
                  <a:schemeClr val="dk1"/>
                </a:solidFill>
                <a:latin typeface="Calibri"/>
                <a:ea typeface="Calibri"/>
                <a:cs typeface="Calibri"/>
                <a:sym typeface="Calibri"/>
              </a:rPr>
              <a:t>–1</a:t>
            </a:r>
            <a:endParaRPr/>
          </a:p>
        </p:txBody>
      </p:sp>
      <p:sp>
        <p:nvSpPr>
          <p:cNvPr id="737" name="Shape 737"/>
          <p:cNvSpPr/>
          <p:nvPr/>
        </p:nvSpPr>
        <p:spPr>
          <a:xfrm>
            <a:off x="7218364" y="5702300"/>
            <a:ext cx="1309687" cy="368300"/>
          </a:xfrm>
          <a:prstGeom prst="rect">
            <a:avLst/>
          </a:prstGeom>
          <a:noFill/>
          <a:ln>
            <a:noFill/>
          </a:ln>
        </p:spPr>
        <p:txBody>
          <a:bodyPr spcFirstLastPara="1" wrap="square" lIns="38100" tIns="38100" rIns="38100" bIns="38100" anchor="t" anchorCtr="0">
            <a:noAutofit/>
          </a:bodyPr>
          <a:lstStyle/>
          <a:p>
            <a:pPr algn="r"/>
            <a:r>
              <a:rPr lang="en-US" sz="2000" b="1" dirty="0">
                <a:solidFill>
                  <a:schemeClr val="dk1"/>
                </a:solidFill>
                <a:latin typeface="Courier New" panose="02070309020205020404" pitchFamily="49" charset="0"/>
                <a:ea typeface="Courier"/>
                <a:cs typeface="Courier New" panose="02070309020205020404" pitchFamily="49" charset="0"/>
                <a:sym typeface="Courier"/>
              </a:rPr>
              <a:t>Targ</a:t>
            </a:r>
            <a:r>
              <a:rPr lang="en-US" sz="20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2000" b="1" dirty="0">
                <a:solidFill>
                  <a:schemeClr val="dk1"/>
                </a:solidFill>
                <a:latin typeface="Courier New" panose="02070309020205020404" pitchFamily="49" charset="0"/>
                <a:ea typeface="Courier"/>
                <a:cs typeface="Courier New" panose="02070309020205020404" pitchFamily="49" charset="0"/>
                <a:sym typeface="Courier"/>
              </a:rPr>
              <a:t>-1:</a:t>
            </a:r>
            <a:endParaRPr dirty="0"/>
          </a:p>
        </p:txBody>
      </p:sp>
      <p:sp>
        <p:nvSpPr>
          <p:cNvPr id="738" name="Shape 738"/>
          <p:cNvSpPr/>
          <p:nvPr/>
        </p:nvSpPr>
        <p:spPr>
          <a:xfrm>
            <a:off x="9226551" y="4559300"/>
            <a:ext cx="227013" cy="914400"/>
          </a:xfrm>
          <a:prstGeom prst="rect">
            <a:avLst/>
          </a:prstGeom>
          <a:solidFill>
            <a:srgbClr val="FFFFFF"/>
          </a:solidFill>
          <a:ln>
            <a:noFill/>
          </a:ln>
        </p:spPr>
        <p:txBody>
          <a:bodyPr spcFirstLastPara="1" wrap="square" lIns="38100" tIns="38100" rIns="38100" bIns="38100" anchor="ctr" anchorCtr="0">
            <a:noAutofit/>
          </a:bodyPr>
          <a:lstStyle/>
          <a:p>
            <a:pPr algn="ctr"/>
            <a:r>
              <a:rPr lang="en-US"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algn="ctr"/>
            <a:r>
              <a:rPr lang="en-US"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algn="ctr"/>
            <a:r>
              <a:rPr lang="en-US"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39" name="Shape 739"/>
          <p:cNvSpPr/>
          <p:nvPr/>
        </p:nvSpPr>
        <p:spPr>
          <a:xfrm>
            <a:off x="5461000" y="1714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algn="ctr"/>
            <a:r>
              <a:rPr lang="en-US" b="1" dirty="0">
                <a:solidFill>
                  <a:schemeClr val="dk1"/>
                </a:solidFill>
                <a:latin typeface="Courier New" panose="02070309020205020404" pitchFamily="49" charset="0"/>
                <a:ea typeface="Courier"/>
                <a:cs typeface="Courier New" panose="02070309020205020404" pitchFamily="49" charset="0"/>
                <a:sym typeface="Courier"/>
              </a:rPr>
              <a:t>Targ0</a:t>
            </a:r>
            <a:endParaRPr dirty="0"/>
          </a:p>
        </p:txBody>
      </p:sp>
      <p:sp>
        <p:nvSpPr>
          <p:cNvPr id="740" name="Shape 740"/>
          <p:cNvSpPr/>
          <p:nvPr/>
        </p:nvSpPr>
        <p:spPr>
          <a:xfrm>
            <a:off x="5461000" y="2095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algn="ctr"/>
            <a:r>
              <a:rPr lang="en-US" b="1" dirty="0">
                <a:solidFill>
                  <a:schemeClr val="dk1"/>
                </a:solidFill>
                <a:latin typeface="Courier New" panose="02070309020205020404" pitchFamily="49" charset="0"/>
                <a:ea typeface="Courier"/>
                <a:cs typeface="Courier New" panose="02070309020205020404" pitchFamily="49" charset="0"/>
                <a:sym typeface="Courier"/>
              </a:rPr>
              <a:t>Targ1</a:t>
            </a:r>
            <a:endParaRPr dirty="0"/>
          </a:p>
        </p:txBody>
      </p:sp>
      <p:sp>
        <p:nvSpPr>
          <p:cNvPr id="741" name="Shape 741"/>
          <p:cNvSpPr/>
          <p:nvPr/>
        </p:nvSpPr>
        <p:spPr>
          <a:xfrm>
            <a:off x="5461000" y="2476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algn="ctr"/>
            <a:r>
              <a:rPr lang="en-US" b="1" dirty="0">
                <a:solidFill>
                  <a:schemeClr val="dk1"/>
                </a:solidFill>
                <a:latin typeface="Courier New" panose="02070309020205020404" pitchFamily="49" charset="0"/>
                <a:ea typeface="Courier"/>
                <a:cs typeface="Courier New" panose="02070309020205020404" pitchFamily="49" charset="0"/>
                <a:sym typeface="Courier"/>
              </a:rPr>
              <a:t>Targ2</a:t>
            </a:r>
            <a:endParaRPr dirty="0"/>
          </a:p>
        </p:txBody>
      </p:sp>
      <p:sp>
        <p:nvSpPr>
          <p:cNvPr id="742" name="Shape 742"/>
          <p:cNvSpPr/>
          <p:nvPr/>
        </p:nvSpPr>
        <p:spPr>
          <a:xfrm>
            <a:off x="5461000" y="37719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algn="ctr"/>
            <a:r>
              <a:rPr lang="en-US" b="1" dirty="0">
                <a:solidFill>
                  <a:schemeClr val="dk1"/>
                </a:solidFill>
                <a:latin typeface="Courier New" panose="02070309020205020404" pitchFamily="49" charset="0"/>
                <a:ea typeface="Courier"/>
                <a:cs typeface="Courier New" panose="02070309020205020404" pitchFamily="49" charset="0"/>
                <a:sym typeface="Courier"/>
              </a:rPr>
              <a:t>Targ</a:t>
            </a:r>
            <a:r>
              <a:rPr lang="en-US" b="1" i="1" dirty="0">
                <a:solidFill>
                  <a:schemeClr val="dk1"/>
                </a:solidFill>
                <a:latin typeface="Courier New" panose="02070309020205020404" pitchFamily="49" charset="0"/>
                <a:ea typeface="Courier"/>
                <a:cs typeface="Courier New" panose="02070309020205020404" pitchFamily="49" charset="0"/>
                <a:sym typeface="Courier"/>
              </a:rPr>
              <a:t>n</a:t>
            </a:r>
            <a:r>
              <a:rPr lang="en-US" b="1" dirty="0">
                <a:solidFill>
                  <a:schemeClr val="dk1"/>
                </a:solidFill>
                <a:latin typeface="Courier New" panose="02070309020205020404" pitchFamily="49" charset="0"/>
                <a:ea typeface="Courier"/>
                <a:cs typeface="Courier New" panose="02070309020205020404" pitchFamily="49" charset="0"/>
                <a:sym typeface="Courier"/>
              </a:rPr>
              <a:t>-1</a:t>
            </a:r>
            <a:endParaRPr dirty="0"/>
          </a:p>
        </p:txBody>
      </p:sp>
      <p:sp>
        <p:nvSpPr>
          <p:cNvPr id="743" name="Shape 743"/>
          <p:cNvSpPr/>
          <p:nvPr/>
        </p:nvSpPr>
        <p:spPr>
          <a:xfrm>
            <a:off x="5461000" y="2857500"/>
            <a:ext cx="1270000" cy="9144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algn="ctr"/>
            <a:r>
              <a:rPr lang="en-US"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algn="ctr"/>
            <a:r>
              <a:rPr lang="en-US"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algn="ctr"/>
            <a:r>
              <a:rPr lang="en-US"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4" name="Shape 744"/>
          <p:cNvSpPr/>
          <p:nvPr/>
        </p:nvSpPr>
        <p:spPr>
          <a:xfrm>
            <a:off x="4635500" y="1701800"/>
            <a:ext cx="852488" cy="368300"/>
          </a:xfrm>
          <a:prstGeom prst="rect">
            <a:avLst/>
          </a:prstGeom>
          <a:noFill/>
          <a:ln>
            <a:noFill/>
          </a:ln>
        </p:spPr>
        <p:txBody>
          <a:bodyPr spcFirstLastPara="1" wrap="square" lIns="38100" tIns="38100" rIns="38100" bIns="38100" anchor="t" anchorCtr="0">
            <a:noAutofit/>
          </a:bodyPr>
          <a:lstStyle/>
          <a:p>
            <a:pPr algn="ctr"/>
            <a:r>
              <a:rPr lang="en-US" sz="2000" b="1" dirty="0" err="1">
                <a:solidFill>
                  <a:schemeClr val="dk1"/>
                </a:solidFill>
                <a:latin typeface="Courier New" panose="02070309020205020404" pitchFamily="49" charset="0"/>
                <a:ea typeface="Courier"/>
                <a:cs typeface="Courier New" panose="02070309020205020404" pitchFamily="49" charset="0"/>
                <a:sym typeface="Courier"/>
              </a:rPr>
              <a:t>jtab</a:t>
            </a:r>
            <a:r>
              <a:rPr lang="en-US" sz="20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5" name="Shape 745"/>
          <p:cNvSpPr/>
          <p:nvPr/>
        </p:nvSpPr>
        <p:spPr>
          <a:xfrm>
            <a:off x="1828800" y="5092700"/>
            <a:ext cx="2667000" cy="3937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b="1" dirty="0" err="1">
                <a:solidFill>
                  <a:schemeClr val="dk1"/>
                </a:solidFill>
                <a:latin typeface="Courier New" panose="02070309020205020404" pitchFamily="49" charset="0"/>
                <a:ea typeface="Courier"/>
                <a:cs typeface="Courier New" panose="02070309020205020404" pitchFamily="49" charset="0"/>
                <a:sym typeface="Courier"/>
              </a:rPr>
              <a:t>goto</a:t>
            </a:r>
            <a:r>
              <a:rPr lang="en-US" b="1" dirty="0">
                <a:solidFill>
                  <a:schemeClr val="dk1"/>
                </a:solidFill>
                <a:latin typeface="Courier New" panose="02070309020205020404" pitchFamily="49" charset="0"/>
                <a:ea typeface="Courier"/>
                <a:cs typeface="Courier New" panose="02070309020205020404" pitchFamily="49" charset="0"/>
                <a:sym typeface="Courier"/>
              </a:rPr>
              <a:t> *</a:t>
            </a:r>
            <a:r>
              <a:rPr lang="en-US" b="1" dirty="0" err="1">
                <a:solidFill>
                  <a:schemeClr val="dk1"/>
                </a:solidFill>
                <a:latin typeface="Courier New" panose="02070309020205020404" pitchFamily="49" charset="0"/>
                <a:ea typeface="Courier"/>
                <a:cs typeface="Courier New" panose="02070309020205020404" pitchFamily="49" charset="0"/>
                <a:sym typeface="Courier"/>
              </a:rPr>
              <a:t>JTab</a:t>
            </a:r>
            <a:r>
              <a:rPr lang="en-US" b="1" dirty="0">
                <a:solidFill>
                  <a:schemeClr val="dk1"/>
                </a:solidFill>
                <a:latin typeface="Courier New" panose="02070309020205020404" pitchFamily="49" charset="0"/>
                <a:ea typeface="Courier"/>
                <a:cs typeface="Courier New" panose="02070309020205020404" pitchFamily="49" charset="0"/>
                <a:sym typeface="Courier"/>
              </a:rPr>
              <a:t>[x];</a:t>
            </a:r>
            <a:endParaRPr sz="2400" b="1" dirty="0">
              <a:solidFill>
                <a:schemeClr val="dk1"/>
              </a:solidFill>
              <a:latin typeface="Arial Narrow"/>
              <a:ea typeface="Arial Narrow"/>
              <a:cs typeface="Arial Narrow"/>
              <a:sym typeface="Arial Narrow"/>
            </a:endParaRPr>
          </a:p>
        </p:txBody>
      </p:sp>
      <p:sp>
        <p:nvSpPr>
          <p:cNvPr id="746" name="Shape 746"/>
          <p:cNvSpPr/>
          <p:nvPr/>
        </p:nvSpPr>
        <p:spPr>
          <a:xfrm>
            <a:off x="1828800" y="1663700"/>
            <a:ext cx="2298700" cy="26035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b="1" dirty="0">
                <a:solidFill>
                  <a:schemeClr val="dk1"/>
                </a:solidFill>
                <a:latin typeface="Courier New" panose="02070309020205020404" pitchFamily="49" charset="0"/>
                <a:ea typeface="Courier"/>
                <a:cs typeface="Courier New" panose="02070309020205020404" pitchFamily="49" charset="0"/>
                <a:sym typeface="Courier"/>
              </a:rPr>
              <a:t>switch(x) {</a:t>
            </a:r>
            <a:endParaRPr sz="2400" b="1" dirty="0">
              <a:solidFill>
                <a:schemeClr val="dk1"/>
              </a:solidFill>
              <a:latin typeface="Arial Narrow"/>
              <a:ea typeface="Arial Narrow"/>
              <a:cs typeface="Arial Narrow"/>
              <a:sym typeface="Arial Narrow"/>
            </a:endParaRPr>
          </a:p>
          <a:p>
            <a:r>
              <a:rPr lang="en-US" b="1" dirty="0">
                <a:solidFill>
                  <a:schemeClr val="dk1"/>
                </a:solidFill>
                <a:latin typeface="Courier New" panose="02070309020205020404" pitchFamily="49" charset="0"/>
                <a:ea typeface="Courier"/>
                <a:cs typeface="Courier New" panose="02070309020205020404" pitchFamily="49" charset="0"/>
                <a:sym typeface="Courier"/>
              </a:rPr>
              <a:t>  case val_0:</a:t>
            </a:r>
            <a:endParaRPr sz="2400" b="1" dirty="0">
              <a:solidFill>
                <a:schemeClr val="dk1"/>
              </a:solidFill>
              <a:latin typeface="Arial Narrow"/>
              <a:ea typeface="Arial Narrow"/>
              <a:cs typeface="Arial Narrow"/>
              <a:sym typeface="Arial Narrow"/>
            </a:endParaRPr>
          </a:p>
          <a:p>
            <a:r>
              <a:rPr lang="en-US" b="1" dirty="0">
                <a:solidFill>
                  <a:schemeClr val="dk1"/>
                </a:solidFill>
                <a:latin typeface="Courier New" panose="02070309020205020404" pitchFamily="49" charset="0"/>
                <a:ea typeface="Courier"/>
                <a:cs typeface="Courier New" panose="02070309020205020404" pitchFamily="49" charset="0"/>
                <a:sym typeface="Courier"/>
              </a:rPr>
              <a:t>    </a:t>
            </a:r>
            <a:r>
              <a:rPr lang="en-US" b="1" i="1" dirty="0">
                <a:solidFill>
                  <a:schemeClr val="dk1"/>
                </a:solidFill>
                <a:latin typeface="Calibri"/>
                <a:ea typeface="Calibri"/>
                <a:cs typeface="Calibri"/>
                <a:sym typeface="Calibri"/>
              </a:rPr>
              <a:t>Block</a:t>
            </a:r>
            <a:r>
              <a:rPr lang="en-US" b="1" dirty="0">
                <a:solidFill>
                  <a:schemeClr val="dk1"/>
                </a:solidFill>
                <a:latin typeface="Calibri"/>
                <a:ea typeface="Calibri"/>
                <a:cs typeface="Calibri"/>
                <a:sym typeface="Calibri"/>
              </a:rPr>
              <a:t> 0</a:t>
            </a:r>
            <a:endParaRPr sz="2400" b="1" dirty="0">
              <a:solidFill>
                <a:schemeClr val="dk1"/>
              </a:solidFill>
              <a:latin typeface="Arial Narrow"/>
              <a:ea typeface="Arial Narrow"/>
              <a:cs typeface="Arial Narrow"/>
              <a:sym typeface="Arial Narrow"/>
            </a:endParaRPr>
          </a:p>
          <a:p>
            <a:r>
              <a:rPr lang="en-US" b="1" dirty="0">
                <a:solidFill>
                  <a:schemeClr val="dk1"/>
                </a:solidFill>
                <a:latin typeface="Courier New" panose="02070309020205020404" pitchFamily="49" charset="0"/>
                <a:ea typeface="Courier"/>
                <a:cs typeface="Courier New" panose="02070309020205020404" pitchFamily="49" charset="0"/>
                <a:sym typeface="Courier"/>
              </a:rPr>
              <a:t>  case val_1:</a:t>
            </a:r>
            <a:endParaRPr sz="2400" b="1" dirty="0">
              <a:solidFill>
                <a:schemeClr val="dk1"/>
              </a:solidFill>
              <a:latin typeface="Arial Narrow"/>
              <a:ea typeface="Arial Narrow"/>
              <a:cs typeface="Arial Narrow"/>
              <a:sym typeface="Arial Narrow"/>
            </a:endParaRPr>
          </a:p>
          <a:p>
            <a:r>
              <a:rPr lang="en-US" b="1" dirty="0">
                <a:solidFill>
                  <a:schemeClr val="dk1"/>
                </a:solidFill>
                <a:latin typeface="Courier New" panose="02070309020205020404" pitchFamily="49" charset="0"/>
                <a:ea typeface="Courier"/>
                <a:cs typeface="Courier New" panose="02070309020205020404" pitchFamily="49" charset="0"/>
                <a:sym typeface="Courier"/>
              </a:rPr>
              <a:t>    </a:t>
            </a:r>
            <a:r>
              <a:rPr lang="en-US" b="1" i="1" dirty="0">
                <a:solidFill>
                  <a:schemeClr val="dk1"/>
                </a:solidFill>
                <a:latin typeface="Calibri"/>
                <a:ea typeface="Calibri"/>
                <a:cs typeface="Calibri"/>
                <a:sym typeface="Calibri"/>
              </a:rPr>
              <a:t>Block</a:t>
            </a:r>
            <a:r>
              <a:rPr lang="en-US" b="1" dirty="0">
                <a:solidFill>
                  <a:schemeClr val="dk1"/>
                </a:solidFill>
                <a:latin typeface="Calibri"/>
                <a:ea typeface="Calibri"/>
                <a:cs typeface="Calibri"/>
                <a:sym typeface="Calibri"/>
              </a:rPr>
              <a:t> 1</a:t>
            </a:r>
            <a:endParaRPr sz="2400" b="1" dirty="0">
              <a:solidFill>
                <a:schemeClr val="dk1"/>
              </a:solidFill>
              <a:latin typeface="Arial Narrow"/>
              <a:ea typeface="Arial Narrow"/>
              <a:cs typeface="Arial Narrow"/>
              <a:sym typeface="Arial Narrow"/>
            </a:endParaRPr>
          </a:p>
          <a:p>
            <a:r>
              <a:rPr lang="en-US" b="1" dirty="0">
                <a:solidFill>
                  <a:schemeClr val="dk1"/>
                </a:solidFill>
                <a:latin typeface="Courier New" panose="02070309020205020404" pitchFamily="49" charset="0"/>
                <a:ea typeface="Courier"/>
                <a:cs typeface="Courier New" panose="02070309020205020404" pitchFamily="49" charset="0"/>
                <a:sym typeface="Courier"/>
              </a:rPr>
              <a:t>    • • •</a:t>
            </a:r>
            <a:endParaRPr sz="2400" b="1" dirty="0">
              <a:solidFill>
                <a:schemeClr val="dk1"/>
              </a:solidFill>
              <a:latin typeface="Arial Narrow"/>
              <a:ea typeface="Arial Narrow"/>
              <a:cs typeface="Arial Narrow"/>
              <a:sym typeface="Arial Narrow"/>
            </a:endParaRPr>
          </a:p>
          <a:p>
            <a:r>
              <a:rPr lang="en-US" b="1" dirty="0">
                <a:solidFill>
                  <a:schemeClr val="dk1"/>
                </a:solidFill>
                <a:latin typeface="Courier New" panose="02070309020205020404" pitchFamily="49" charset="0"/>
                <a:ea typeface="Courier"/>
                <a:cs typeface="Courier New" panose="02070309020205020404" pitchFamily="49" charset="0"/>
                <a:sym typeface="Courier"/>
              </a:rPr>
              <a:t>  case val_</a:t>
            </a:r>
            <a:r>
              <a:rPr lang="en-US" b="1" i="1" dirty="0">
                <a:solidFill>
                  <a:schemeClr val="dk1"/>
                </a:solidFill>
                <a:latin typeface="Courier New" panose="02070309020205020404" pitchFamily="49" charset="0"/>
                <a:ea typeface="Courier"/>
                <a:cs typeface="Courier New" panose="02070309020205020404" pitchFamily="49" charset="0"/>
                <a:sym typeface="Courier"/>
              </a:rPr>
              <a:t>n</a:t>
            </a:r>
            <a:r>
              <a:rPr lang="en-US" b="1" dirty="0">
                <a:solidFill>
                  <a:schemeClr val="dk1"/>
                </a:solidFill>
                <a:latin typeface="Courier New" panose="02070309020205020404" pitchFamily="49" charset="0"/>
                <a:ea typeface="Courier"/>
                <a:cs typeface="Courier New" panose="02070309020205020404" pitchFamily="49" charset="0"/>
                <a:sym typeface="Courier"/>
              </a:rPr>
              <a:t>-1:</a:t>
            </a:r>
            <a:endParaRPr sz="2400" b="1" dirty="0">
              <a:solidFill>
                <a:schemeClr val="dk1"/>
              </a:solidFill>
              <a:latin typeface="Arial Narrow"/>
              <a:ea typeface="Arial Narrow"/>
              <a:cs typeface="Arial Narrow"/>
              <a:sym typeface="Arial Narrow"/>
            </a:endParaRPr>
          </a:p>
          <a:p>
            <a:r>
              <a:rPr lang="en-US" b="1" dirty="0">
                <a:solidFill>
                  <a:schemeClr val="dk1"/>
                </a:solidFill>
                <a:latin typeface="Courier New" panose="02070309020205020404" pitchFamily="49" charset="0"/>
                <a:ea typeface="Courier"/>
                <a:cs typeface="Courier New" panose="02070309020205020404" pitchFamily="49" charset="0"/>
                <a:sym typeface="Courier"/>
              </a:rPr>
              <a:t>    </a:t>
            </a:r>
            <a:r>
              <a:rPr lang="en-US" b="1" i="1" dirty="0">
                <a:solidFill>
                  <a:schemeClr val="dk1"/>
                </a:solidFill>
                <a:latin typeface="Calibri"/>
                <a:ea typeface="Calibri"/>
                <a:cs typeface="Calibri"/>
                <a:sym typeface="Calibri"/>
              </a:rPr>
              <a:t>Block</a:t>
            </a:r>
            <a:r>
              <a:rPr lang="en-US" b="1" dirty="0">
                <a:solidFill>
                  <a:schemeClr val="dk1"/>
                </a:solidFill>
                <a:latin typeface="Calibri"/>
                <a:ea typeface="Calibri"/>
                <a:cs typeface="Calibri"/>
                <a:sym typeface="Calibri"/>
              </a:rPr>
              <a:t> </a:t>
            </a:r>
            <a:r>
              <a:rPr lang="en-US" b="1" i="1" dirty="0">
                <a:solidFill>
                  <a:schemeClr val="dk1"/>
                </a:solidFill>
                <a:latin typeface="Calibri"/>
                <a:ea typeface="Calibri"/>
                <a:cs typeface="Calibri"/>
                <a:sym typeface="Calibri"/>
              </a:rPr>
              <a:t>n</a:t>
            </a:r>
            <a:r>
              <a:rPr lang="en-US" b="1" dirty="0">
                <a:solidFill>
                  <a:schemeClr val="dk1"/>
                </a:solidFill>
                <a:latin typeface="Calibri"/>
                <a:ea typeface="Calibri"/>
                <a:cs typeface="Calibri"/>
                <a:sym typeface="Calibri"/>
              </a:rPr>
              <a:t>–1</a:t>
            </a:r>
            <a:endParaRPr sz="2400" b="1" dirty="0">
              <a:solidFill>
                <a:schemeClr val="dk1"/>
              </a:solidFill>
              <a:latin typeface="Arial Narrow"/>
              <a:ea typeface="Arial Narrow"/>
              <a:cs typeface="Arial Narrow"/>
              <a:sym typeface="Arial Narrow"/>
            </a:endParaRPr>
          </a:p>
          <a:p>
            <a:r>
              <a:rPr lang="en-US"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7" name="Shape 747"/>
          <p:cNvSpPr/>
          <p:nvPr/>
        </p:nvSpPr>
        <p:spPr>
          <a:xfrm>
            <a:off x="1809750" y="1295400"/>
            <a:ext cx="1390650" cy="381000"/>
          </a:xfrm>
          <a:prstGeom prst="rect">
            <a:avLst/>
          </a:prstGeom>
          <a:noFill/>
          <a:ln>
            <a:noFill/>
          </a:ln>
        </p:spPr>
        <p:txBody>
          <a:bodyPr spcFirstLastPara="1" wrap="square" lIns="38100" tIns="38100" rIns="38100" bIns="38100" anchor="t" anchorCtr="0">
            <a:noAutofit/>
          </a:bodyPr>
          <a:lstStyle/>
          <a:p>
            <a:r>
              <a:rPr lang="en-US" sz="2000" b="1">
                <a:solidFill>
                  <a:schemeClr val="dk1"/>
                </a:solidFill>
                <a:latin typeface="Calibri"/>
                <a:ea typeface="Calibri"/>
                <a:cs typeface="Calibri"/>
                <a:sym typeface="Calibri"/>
              </a:rPr>
              <a:t>Switch Form</a:t>
            </a:r>
            <a:endParaRPr/>
          </a:p>
        </p:txBody>
      </p:sp>
      <p:sp>
        <p:nvSpPr>
          <p:cNvPr id="748" name="Shape 748"/>
          <p:cNvSpPr/>
          <p:nvPr/>
        </p:nvSpPr>
        <p:spPr>
          <a:xfrm>
            <a:off x="1795464" y="4724401"/>
            <a:ext cx="2889483" cy="384721"/>
          </a:xfrm>
          <a:prstGeom prst="rect">
            <a:avLst/>
          </a:prstGeom>
          <a:noFill/>
          <a:ln>
            <a:noFill/>
          </a:ln>
        </p:spPr>
        <p:txBody>
          <a:bodyPr spcFirstLastPara="1" wrap="square" lIns="38100" tIns="38100" rIns="38100" bIns="38100" anchor="t" anchorCtr="0">
            <a:noAutofit/>
          </a:bodyPr>
          <a:lstStyle/>
          <a:p>
            <a:r>
              <a:rPr lang="en-US" sz="2000" b="1" dirty="0">
                <a:solidFill>
                  <a:schemeClr val="dk1"/>
                </a:solidFill>
                <a:latin typeface="Calibri"/>
                <a:ea typeface="Calibri"/>
                <a:cs typeface="Calibri"/>
                <a:sym typeface="Calibri"/>
              </a:rPr>
              <a:t>Translation (Extended C)</a:t>
            </a:r>
            <a:endParaRPr sz="2000" b="1" dirty="0">
              <a:solidFill>
                <a:schemeClr val="dk1"/>
              </a:solidFill>
              <a:latin typeface="Calibri"/>
              <a:ea typeface="Calibri"/>
              <a:cs typeface="Calibri"/>
              <a:sym typeface="Calibri"/>
            </a:endParaRPr>
          </a:p>
        </p:txBody>
      </p:sp>
      <p:sp>
        <p:nvSpPr>
          <p:cNvPr id="749" name="Shape 749"/>
          <p:cNvSpPr/>
          <p:nvPr/>
        </p:nvSpPr>
        <p:spPr>
          <a:xfrm>
            <a:off x="5249863" y="1282700"/>
            <a:ext cx="1653781" cy="381000"/>
          </a:xfrm>
          <a:prstGeom prst="rect">
            <a:avLst/>
          </a:prstGeom>
          <a:noFill/>
          <a:ln>
            <a:noFill/>
          </a:ln>
        </p:spPr>
        <p:txBody>
          <a:bodyPr spcFirstLastPara="1" wrap="square" lIns="38100" tIns="38100" rIns="38100" bIns="38100" anchor="t" anchorCtr="0">
            <a:noAutofit/>
          </a:bodyPr>
          <a:lstStyle/>
          <a:p>
            <a:pPr algn="ctr"/>
            <a:r>
              <a:rPr lang="en-US" sz="2000" b="1" dirty="0">
                <a:solidFill>
                  <a:schemeClr val="dk1"/>
                </a:solidFill>
                <a:latin typeface="Calibri"/>
                <a:ea typeface="Calibri"/>
                <a:cs typeface="Calibri"/>
                <a:sym typeface="Calibri"/>
              </a:rPr>
              <a:t>Jump Table</a:t>
            </a:r>
            <a:endParaRPr dirty="0"/>
          </a:p>
        </p:txBody>
      </p:sp>
      <p:sp>
        <p:nvSpPr>
          <p:cNvPr id="750" name="Shape 750"/>
          <p:cNvSpPr/>
          <p:nvPr/>
        </p:nvSpPr>
        <p:spPr>
          <a:xfrm>
            <a:off x="8447089" y="1219200"/>
            <a:ext cx="1653781" cy="381000"/>
          </a:xfrm>
          <a:prstGeom prst="rect">
            <a:avLst/>
          </a:prstGeom>
          <a:noFill/>
          <a:ln>
            <a:noFill/>
          </a:ln>
        </p:spPr>
        <p:txBody>
          <a:bodyPr spcFirstLastPara="1" wrap="square" lIns="38100" tIns="38100" rIns="38100" bIns="38100" anchor="t" anchorCtr="0">
            <a:noAutofit/>
          </a:bodyPr>
          <a:lstStyle/>
          <a:p>
            <a:pPr algn="ctr"/>
            <a:r>
              <a:rPr lang="en-US" sz="2000" b="1" dirty="0">
                <a:solidFill>
                  <a:schemeClr val="dk1"/>
                </a:solidFill>
                <a:latin typeface="Calibri"/>
                <a:ea typeface="Calibri"/>
                <a:cs typeface="Calibri"/>
                <a:sym typeface="Calibri"/>
              </a:rPr>
              <a:t>Jump Targets</a:t>
            </a:r>
            <a:endParaRP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6146800" y="254000"/>
            <a:ext cx="4140200" cy="1143000"/>
          </a:xfrm>
          <a:ln/>
        </p:spPr>
        <p:txBody>
          <a:bodyPr>
            <a:normAutofit fontScale="90000"/>
          </a:bodyPr>
          <a:lstStyle/>
          <a:p>
            <a:pPr marL="119063" indent="-119063"/>
            <a:r>
              <a:rPr lang="en-US" dirty="0"/>
              <a:t>Switch Statement   Example</a:t>
            </a:r>
          </a:p>
        </p:txBody>
      </p:sp>
      <p:sp>
        <p:nvSpPr>
          <p:cNvPr id="21509" name="Rectangle 5"/>
          <p:cNvSpPr>
            <a:spLocks/>
          </p:cNvSpPr>
          <p:nvPr/>
        </p:nvSpPr>
        <p:spPr bwMode="auto">
          <a:xfrm>
            <a:off x="1778000" y="304800"/>
            <a:ext cx="4127500" cy="6400800"/>
          </a:xfrm>
          <a:prstGeom prst="rect">
            <a:avLst/>
          </a:prstGeom>
          <a:solidFill>
            <a:srgbClr val="F6F5BD"/>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long </a:t>
            </a:r>
            <a:r>
              <a:rPr lang="en-US" b="1" dirty="0" err="1">
                <a:solidFill>
                  <a:srgbClr val="000000"/>
                </a:solidFill>
                <a:latin typeface="Courier New" pitchFamily="49" charset="0"/>
                <a:cs typeface="Courier New" pitchFamily="49" charset="0"/>
                <a:sym typeface="Courier New Bold" charset="0"/>
              </a:rPr>
              <a:t>my_switch</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(long x, long y, long z)</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long w = 1;</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switch(x) {</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case 1:		</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w = y*z;</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break;</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case 2:		</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w = y/z;</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 Fall Through */</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case 3:		</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w += z;</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break;</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case 5:</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case 6:</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w -= z;</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break;</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default:</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w = 2;</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return w;</a:t>
            </a:r>
            <a:endParaRPr lang="en-US" sz="2400" b="1" dirty="0">
              <a:solidFill>
                <a:srgbClr val="000000"/>
              </a:solidFill>
              <a:latin typeface="Courier New" pitchFamily="49" charset="0"/>
              <a:ea typeface="Lucida Grande" charset="0"/>
              <a:cs typeface="Courier New" pitchFamily="49" charset="0"/>
              <a:sym typeface="Arial Narrow Bold" charset="0"/>
            </a:endParaRP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a:t>
            </a:r>
          </a:p>
        </p:txBody>
      </p:sp>
      <p:sp>
        <p:nvSpPr>
          <p:cNvPr id="8" name="Rectangle 8">
            <a:extLst>
              <a:ext uri="{FF2B5EF4-FFF2-40B4-BE49-F238E27FC236}">
                <a16:creationId xmlns:a16="http://schemas.microsoft.com/office/drawing/2014/main" id="{BC822C58-10F0-4DE7-AD58-CEF6D74DE859}"/>
              </a:ext>
            </a:extLst>
          </p:cNvPr>
          <p:cNvSpPr>
            <a:spLocks/>
          </p:cNvSpPr>
          <p:nvPr/>
        </p:nvSpPr>
        <p:spPr bwMode="auto">
          <a:xfrm>
            <a:off x="6885709" y="3974869"/>
            <a:ext cx="2832100" cy="2286000"/>
          </a:xfrm>
          <a:prstGeom prst="rect">
            <a:avLst/>
          </a:prstGeom>
          <a:solidFill>
            <a:srgbClr val="D6D6F4"/>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defTabSz="914400" fontAlgn="base">
              <a:spcBef>
                <a:spcPct val="0"/>
              </a:spcBef>
              <a:spcAft>
                <a:spcPct val="0"/>
              </a:spcAft>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lang="en-US" sz="1400" b="1" dirty="0">
                <a:solidFill>
                  <a:srgbClr val="000000"/>
                </a:solidFill>
                <a:latin typeface="Courier New" pitchFamily="49" charset="0"/>
                <a:cs typeface="Courier New" pitchFamily="49" charset="0"/>
                <a:sym typeface="Courier New Bold" charset="0"/>
              </a:rPr>
              <a:t>.section	.</a:t>
            </a:r>
            <a:r>
              <a:rPr lang="en-US" sz="1400" b="1" dirty="0" err="1">
                <a:solidFill>
                  <a:srgbClr val="000000"/>
                </a:solidFill>
                <a:latin typeface="Courier New" pitchFamily="49" charset="0"/>
                <a:cs typeface="Courier New" pitchFamily="49" charset="0"/>
                <a:sym typeface="Courier New Bold" charset="0"/>
              </a:rPr>
              <a:t>rodata</a:t>
            </a:r>
            <a:endParaRPr lang="en-US" sz="1400" b="1" dirty="0">
              <a:solidFill>
                <a:srgbClr val="000000"/>
              </a:solidFill>
              <a:latin typeface="Courier New" pitchFamily="49" charset="0"/>
              <a:cs typeface="Courier New" pitchFamily="49" charset="0"/>
              <a:sym typeface="Courier New Bold" charset="0"/>
            </a:endParaRPr>
          </a:p>
          <a:p>
            <a:pPr defTabSz="914400" fontAlgn="base">
              <a:spcBef>
                <a:spcPct val="0"/>
              </a:spcBef>
              <a:spcAft>
                <a:spcPct val="0"/>
              </a:spcAft>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lang="en-US" sz="1400" b="1" dirty="0">
                <a:solidFill>
                  <a:srgbClr val="000000"/>
                </a:solidFill>
                <a:latin typeface="Courier New" pitchFamily="49" charset="0"/>
                <a:cs typeface="Courier New" pitchFamily="49" charset="0"/>
                <a:sym typeface="Courier New Bold" charset="0"/>
              </a:rPr>
              <a:t>	.align 8</a:t>
            </a:r>
          </a:p>
          <a:p>
            <a:pPr defTabSz="914400" fontAlgn="base">
              <a:spcBef>
                <a:spcPct val="0"/>
              </a:spcBef>
              <a:spcAft>
                <a:spcPct val="0"/>
              </a:spcAft>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lang="en-US" sz="1400" b="1" dirty="0">
                <a:solidFill>
                  <a:srgbClr val="000000"/>
                </a:solidFill>
                <a:latin typeface="Courier New" pitchFamily="49" charset="0"/>
                <a:cs typeface="Courier New" pitchFamily="49" charset="0"/>
                <a:sym typeface="Courier New Bold" charset="0"/>
              </a:rPr>
              <a:t>.L4:</a:t>
            </a:r>
          </a:p>
          <a:p>
            <a:pPr defTabSz="914400" fontAlgn="base">
              <a:spcBef>
                <a:spcPct val="0"/>
              </a:spcBef>
              <a:spcAft>
                <a:spcPct val="0"/>
              </a:spcAft>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lang="en-US" sz="1400" b="1" dirty="0">
                <a:solidFill>
                  <a:srgbClr val="000000"/>
                </a:solidFill>
                <a:latin typeface="Courier New" pitchFamily="49" charset="0"/>
                <a:cs typeface="Courier New" pitchFamily="49" charset="0"/>
                <a:sym typeface="Courier New Bold" charset="0"/>
              </a:rPr>
              <a:t>	.quad	.L8	# x = 0</a:t>
            </a:r>
          </a:p>
          <a:p>
            <a:pPr defTabSz="914400" fontAlgn="base">
              <a:spcBef>
                <a:spcPct val="0"/>
              </a:spcBef>
              <a:spcAft>
                <a:spcPct val="0"/>
              </a:spcAft>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lang="en-US" sz="1400" b="1" dirty="0">
                <a:solidFill>
                  <a:srgbClr val="000000"/>
                </a:solidFill>
                <a:latin typeface="Courier New" pitchFamily="49" charset="0"/>
                <a:cs typeface="Courier New" pitchFamily="49" charset="0"/>
                <a:sym typeface="Courier New Bold" charset="0"/>
              </a:rPr>
              <a:t>	.quad	.L3	# x = 1</a:t>
            </a:r>
          </a:p>
          <a:p>
            <a:pPr defTabSz="914400" fontAlgn="base">
              <a:spcBef>
                <a:spcPct val="0"/>
              </a:spcBef>
              <a:spcAft>
                <a:spcPct val="0"/>
              </a:spcAft>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lang="en-US" sz="1400" b="1" dirty="0">
                <a:solidFill>
                  <a:srgbClr val="000000"/>
                </a:solidFill>
                <a:latin typeface="Courier New" pitchFamily="49" charset="0"/>
                <a:cs typeface="Courier New" pitchFamily="49" charset="0"/>
                <a:sym typeface="Courier New Bold" charset="0"/>
              </a:rPr>
              <a:t>	.quad	.L5	# x = 2</a:t>
            </a:r>
          </a:p>
          <a:p>
            <a:pPr defTabSz="914400" fontAlgn="base">
              <a:spcBef>
                <a:spcPct val="0"/>
              </a:spcBef>
              <a:spcAft>
                <a:spcPct val="0"/>
              </a:spcAft>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lang="en-US" sz="1400" b="1" dirty="0">
                <a:solidFill>
                  <a:srgbClr val="000000"/>
                </a:solidFill>
                <a:latin typeface="Courier New" pitchFamily="49" charset="0"/>
                <a:cs typeface="Courier New" pitchFamily="49" charset="0"/>
                <a:sym typeface="Courier New Bold" charset="0"/>
              </a:rPr>
              <a:t>	.quad	.L9	# x = 3</a:t>
            </a:r>
          </a:p>
          <a:p>
            <a:pPr defTabSz="914400" fontAlgn="base">
              <a:spcBef>
                <a:spcPct val="0"/>
              </a:spcBef>
              <a:spcAft>
                <a:spcPct val="0"/>
              </a:spcAft>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lang="en-US" sz="1400" b="1" dirty="0">
                <a:solidFill>
                  <a:srgbClr val="000000"/>
                </a:solidFill>
                <a:latin typeface="Courier New" pitchFamily="49" charset="0"/>
                <a:cs typeface="Courier New" pitchFamily="49" charset="0"/>
                <a:sym typeface="Courier New Bold" charset="0"/>
              </a:rPr>
              <a:t>	.quad	.L8	# x = 4</a:t>
            </a:r>
          </a:p>
          <a:p>
            <a:pPr defTabSz="914400" fontAlgn="base">
              <a:spcBef>
                <a:spcPct val="0"/>
              </a:spcBef>
              <a:spcAft>
                <a:spcPct val="0"/>
              </a:spcAft>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lang="en-US" sz="1400" b="1" dirty="0">
                <a:solidFill>
                  <a:srgbClr val="000000"/>
                </a:solidFill>
                <a:latin typeface="Courier New" pitchFamily="49" charset="0"/>
                <a:cs typeface="Courier New" pitchFamily="49" charset="0"/>
                <a:sym typeface="Courier New Bold" charset="0"/>
              </a:rPr>
              <a:t>	.quad	.L7	# x = 5</a:t>
            </a:r>
          </a:p>
          <a:p>
            <a:pPr defTabSz="914400" fontAlgn="base">
              <a:spcBef>
                <a:spcPct val="0"/>
              </a:spcBef>
              <a:spcAft>
                <a:spcPct val="0"/>
              </a:spcAft>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lang="en-US" sz="1400" b="1" dirty="0">
                <a:solidFill>
                  <a:srgbClr val="000000"/>
                </a:solidFill>
                <a:latin typeface="Courier New" pitchFamily="49" charset="0"/>
                <a:cs typeface="Courier New" pitchFamily="49" charset="0"/>
                <a:sym typeface="Courier New Bold" charset="0"/>
              </a:rPr>
              <a:t>	.quad	.L7	# x = 6</a:t>
            </a:r>
            <a:endParaRPr lang="en-US" sz="1400" b="1" dirty="0">
              <a:solidFill>
                <a:srgbClr val="000000"/>
              </a:solidFill>
              <a:latin typeface="Courier New" pitchFamily="49" charset="0"/>
              <a:ea typeface="Monaco" charset="0"/>
              <a:cs typeface="Courier New" pitchFamily="49" charset="0"/>
              <a:sym typeface="Courier New Bold" charset="0"/>
            </a:endParaRPr>
          </a:p>
        </p:txBody>
      </p:sp>
      <p:sp>
        <p:nvSpPr>
          <p:cNvPr id="4" name="TextBox 3">
            <a:extLst>
              <a:ext uri="{FF2B5EF4-FFF2-40B4-BE49-F238E27FC236}">
                <a16:creationId xmlns:a16="http://schemas.microsoft.com/office/drawing/2014/main" id="{0AE1173D-2AA4-4362-AB01-7E70B4A3D841}"/>
              </a:ext>
            </a:extLst>
          </p:cNvPr>
          <p:cNvSpPr txBox="1"/>
          <p:nvPr/>
        </p:nvSpPr>
        <p:spPr>
          <a:xfrm>
            <a:off x="1738092" y="1961803"/>
            <a:ext cx="736099" cy="3970318"/>
          </a:xfrm>
          <a:prstGeom prst="rect">
            <a:avLst/>
          </a:prstGeom>
          <a:noFill/>
        </p:spPr>
        <p:txBody>
          <a:bodyPr wrap="none" rtlCol="0">
            <a:spAutoFit/>
          </a:bodyPr>
          <a:lstStyle/>
          <a:p>
            <a:pPr algn="ctr" defTabSz="914400" fontAlgn="base">
              <a:spcBef>
                <a:spcPct val="0"/>
              </a:spcBef>
              <a:spcAft>
                <a:spcPct val="0"/>
              </a:spcAft>
              <a:defRPr/>
            </a:pPr>
            <a:r>
              <a:rPr lang="en-US" dirty="0">
                <a:solidFill>
                  <a:srgbClr val="FF0000"/>
                </a:solidFill>
                <a:latin typeface="Courier New Bold" panose="02070609020205020404" pitchFamily="49" charset="0"/>
                <a:cs typeface="Courier New Bold" panose="02070609020205020404" pitchFamily="49" charset="0"/>
                <a:sym typeface="Gill Sans" charset="0"/>
              </a:rPr>
              <a:t>.L3:</a:t>
            </a:r>
          </a:p>
          <a:p>
            <a:pPr algn="ctr" defTabSz="914400" fontAlgn="base">
              <a:spcBef>
                <a:spcPct val="0"/>
              </a:spcBef>
              <a:spcAft>
                <a:spcPct val="0"/>
              </a:spcAft>
              <a:defRPr/>
            </a:pPr>
            <a:endParaRPr lang="en-US" dirty="0">
              <a:solidFill>
                <a:srgbClr val="FF0000"/>
              </a:solidFill>
              <a:latin typeface="Courier New Bold" panose="02070609020205020404" pitchFamily="49" charset="0"/>
              <a:cs typeface="Courier New Bold" panose="02070609020205020404" pitchFamily="49" charset="0"/>
              <a:sym typeface="Gill Sans" charset="0"/>
            </a:endParaRPr>
          </a:p>
          <a:p>
            <a:pPr algn="ctr" defTabSz="914400" fontAlgn="base">
              <a:spcBef>
                <a:spcPct val="0"/>
              </a:spcBef>
              <a:spcAft>
                <a:spcPct val="0"/>
              </a:spcAft>
              <a:defRPr/>
            </a:pPr>
            <a:endParaRPr lang="en-US" dirty="0">
              <a:solidFill>
                <a:srgbClr val="FF0000"/>
              </a:solidFill>
              <a:latin typeface="Courier New Bold" panose="02070609020205020404" pitchFamily="49" charset="0"/>
              <a:cs typeface="Courier New Bold" panose="02070609020205020404" pitchFamily="49" charset="0"/>
              <a:sym typeface="Gill Sans" charset="0"/>
            </a:endParaRPr>
          </a:p>
          <a:p>
            <a:pPr algn="ctr" defTabSz="914400" fontAlgn="base">
              <a:spcBef>
                <a:spcPct val="0"/>
              </a:spcBef>
              <a:spcAft>
                <a:spcPct val="0"/>
              </a:spcAft>
              <a:defRPr/>
            </a:pPr>
            <a:r>
              <a:rPr lang="en-US" dirty="0">
                <a:solidFill>
                  <a:srgbClr val="FF0000"/>
                </a:solidFill>
                <a:latin typeface="Courier New Bold" panose="02070609020205020404" pitchFamily="49" charset="0"/>
                <a:cs typeface="Courier New Bold" panose="02070609020205020404" pitchFamily="49" charset="0"/>
                <a:sym typeface="Gill Sans" charset="0"/>
              </a:rPr>
              <a:t>.L5:</a:t>
            </a:r>
          </a:p>
          <a:p>
            <a:pPr algn="ctr" defTabSz="914400" fontAlgn="base">
              <a:spcBef>
                <a:spcPct val="0"/>
              </a:spcBef>
              <a:spcAft>
                <a:spcPct val="0"/>
              </a:spcAft>
              <a:defRPr/>
            </a:pPr>
            <a:endParaRPr lang="en-US" dirty="0">
              <a:solidFill>
                <a:srgbClr val="FF0000"/>
              </a:solidFill>
              <a:latin typeface="Courier New Bold" panose="02070609020205020404" pitchFamily="49" charset="0"/>
              <a:cs typeface="Courier New Bold" panose="02070609020205020404" pitchFamily="49" charset="0"/>
              <a:sym typeface="Gill Sans" charset="0"/>
            </a:endParaRPr>
          </a:p>
          <a:p>
            <a:pPr algn="ctr" defTabSz="914400" fontAlgn="base">
              <a:spcBef>
                <a:spcPct val="0"/>
              </a:spcBef>
              <a:spcAft>
                <a:spcPct val="0"/>
              </a:spcAft>
              <a:defRPr/>
            </a:pPr>
            <a:endParaRPr lang="en-US" dirty="0">
              <a:solidFill>
                <a:srgbClr val="FF0000"/>
              </a:solidFill>
              <a:latin typeface="Courier New Bold" panose="02070609020205020404" pitchFamily="49" charset="0"/>
              <a:cs typeface="Courier New Bold" panose="02070609020205020404" pitchFamily="49" charset="0"/>
              <a:sym typeface="Gill Sans" charset="0"/>
            </a:endParaRPr>
          </a:p>
          <a:p>
            <a:pPr algn="ctr" defTabSz="914400" fontAlgn="base">
              <a:spcBef>
                <a:spcPct val="0"/>
              </a:spcBef>
              <a:spcAft>
                <a:spcPct val="0"/>
              </a:spcAft>
              <a:defRPr/>
            </a:pPr>
            <a:r>
              <a:rPr lang="en-US" dirty="0">
                <a:solidFill>
                  <a:srgbClr val="FF0000"/>
                </a:solidFill>
                <a:latin typeface="Courier New Bold" panose="02070609020205020404" pitchFamily="49" charset="0"/>
                <a:cs typeface="Courier New Bold" panose="02070609020205020404" pitchFamily="49" charset="0"/>
                <a:sym typeface="Gill Sans" charset="0"/>
              </a:rPr>
              <a:t>.L9:</a:t>
            </a:r>
          </a:p>
          <a:p>
            <a:pPr algn="ctr" defTabSz="914400" fontAlgn="base">
              <a:spcBef>
                <a:spcPct val="0"/>
              </a:spcBef>
              <a:spcAft>
                <a:spcPct val="0"/>
              </a:spcAft>
              <a:defRPr/>
            </a:pPr>
            <a:endParaRPr lang="en-US" dirty="0">
              <a:solidFill>
                <a:srgbClr val="FF0000"/>
              </a:solidFill>
              <a:latin typeface="Courier New Bold" panose="02070609020205020404" pitchFamily="49" charset="0"/>
              <a:cs typeface="Courier New Bold" panose="02070609020205020404" pitchFamily="49" charset="0"/>
              <a:sym typeface="Gill Sans" charset="0"/>
            </a:endParaRPr>
          </a:p>
          <a:p>
            <a:pPr algn="ctr" defTabSz="914400" fontAlgn="base">
              <a:spcBef>
                <a:spcPct val="0"/>
              </a:spcBef>
              <a:spcAft>
                <a:spcPct val="0"/>
              </a:spcAft>
              <a:defRPr/>
            </a:pPr>
            <a:endParaRPr lang="en-US" dirty="0">
              <a:solidFill>
                <a:srgbClr val="FF0000"/>
              </a:solidFill>
              <a:latin typeface="Courier New Bold" panose="02070609020205020404" pitchFamily="49" charset="0"/>
              <a:cs typeface="Courier New Bold" panose="02070609020205020404" pitchFamily="49" charset="0"/>
              <a:sym typeface="Gill Sans" charset="0"/>
            </a:endParaRPr>
          </a:p>
          <a:p>
            <a:pPr algn="ctr" defTabSz="914400" fontAlgn="base">
              <a:spcBef>
                <a:spcPct val="0"/>
              </a:spcBef>
              <a:spcAft>
                <a:spcPct val="0"/>
              </a:spcAft>
              <a:defRPr/>
            </a:pPr>
            <a:endParaRPr lang="en-US" dirty="0">
              <a:solidFill>
                <a:srgbClr val="FF0000"/>
              </a:solidFill>
              <a:latin typeface="Courier New Bold" panose="02070609020205020404" pitchFamily="49" charset="0"/>
              <a:cs typeface="Courier New Bold" panose="02070609020205020404" pitchFamily="49" charset="0"/>
              <a:sym typeface="Gill Sans" charset="0"/>
            </a:endParaRPr>
          </a:p>
          <a:p>
            <a:pPr algn="ctr" defTabSz="914400" fontAlgn="base">
              <a:spcBef>
                <a:spcPct val="0"/>
              </a:spcBef>
              <a:spcAft>
                <a:spcPct val="0"/>
              </a:spcAft>
              <a:defRPr/>
            </a:pPr>
            <a:r>
              <a:rPr lang="en-US" dirty="0">
                <a:solidFill>
                  <a:srgbClr val="FF0000"/>
                </a:solidFill>
                <a:latin typeface="Courier New Bold" panose="02070609020205020404" pitchFamily="49" charset="0"/>
                <a:cs typeface="Courier New Bold" panose="02070609020205020404" pitchFamily="49" charset="0"/>
                <a:sym typeface="Gill Sans" charset="0"/>
              </a:rPr>
              <a:t>.L7:</a:t>
            </a:r>
          </a:p>
          <a:p>
            <a:pPr algn="ctr" defTabSz="914400" fontAlgn="base">
              <a:spcBef>
                <a:spcPct val="0"/>
              </a:spcBef>
              <a:spcAft>
                <a:spcPct val="0"/>
              </a:spcAft>
              <a:defRPr/>
            </a:pPr>
            <a:endParaRPr lang="en-US" dirty="0">
              <a:solidFill>
                <a:srgbClr val="FF0000"/>
              </a:solidFill>
              <a:latin typeface="Courier New Bold" panose="02070609020205020404" pitchFamily="49" charset="0"/>
              <a:cs typeface="Courier New Bold" panose="02070609020205020404" pitchFamily="49" charset="0"/>
              <a:sym typeface="Gill Sans" charset="0"/>
            </a:endParaRPr>
          </a:p>
          <a:p>
            <a:pPr algn="ctr" defTabSz="914400" fontAlgn="base">
              <a:spcBef>
                <a:spcPct val="0"/>
              </a:spcBef>
              <a:spcAft>
                <a:spcPct val="0"/>
              </a:spcAft>
              <a:defRPr/>
            </a:pPr>
            <a:endParaRPr lang="en-US" dirty="0">
              <a:solidFill>
                <a:srgbClr val="FF0000"/>
              </a:solidFill>
              <a:latin typeface="Courier New Bold" panose="02070609020205020404" pitchFamily="49" charset="0"/>
              <a:cs typeface="Courier New Bold" panose="02070609020205020404" pitchFamily="49" charset="0"/>
              <a:sym typeface="Gill Sans" charset="0"/>
            </a:endParaRPr>
          </a:p>
          <a:p>
            <a:pPr algn="ctr" defTabSz="914400" fontAlgn="base">
              <a:spcBef>
                <a:spcPct val="0"/>
              </a:spcBef>
              <a:spcAft>
                <a:spcPct val="0"/>
              </a:spcAft>
              <a:defRPr/>
            </a:pPr>
            <a:r>
              <a:rPr lang="en-US" dirty="0">
                <a:solidFill>
                  <a:srgbClr val="FF0000"/>
                </a:solidFill>
                <a:latin typeface="Courier New Bold" panose="02070609020205020404" pitchFamily="49" charset="0"/>
                <a:cs typeface="Courier New Bold" panose="02070609020205020404" pitchFamily="49" charset="0"/>
                <a:sym typeface="Gill Sans" charset="0"/>
              </a:rPr>
              <a:t>.L8:</a:t>
            </a:r>
          </a:p>
        </p:txBody>
      </p:sp>
      <p:sp>
        <p:nvSpPr>
          <p:cNvPr id="9" name="Rectangle 4">
            <a:extLst>
              <a:ext uri="{FF2B5EF4-FFF2-40B4-BE49-F238E27FC236}">
                <a16:creationId xmlns:a16="http://schemas.microsoft.com/office/drawing/2014/main" id="{D9ED643C-728E-44A6-B982-13C133AB5CF4}"/>
              </a:ext>
            </a:extLst>
          </p:cNvPr>
          <p:cNvSpPr>
            <a:spLocks/>
          </p:cNvSpPr>
          <p:nvPr/>
        </p:nvSpPr>
        <p:spPr bwMode="auto">
          <a:xfrm>
            <a:off x="6001789" y="1593273"/>
            <a:ext cx="4585970" cy="1526771"/>
          </a:xfrm>
          <a:prstGeom prst="rect">
            <a:avLst/>
          </a:prstGeom>
          <a:solidFill>
            <a:srgbClr val="F1C7C7"/>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defTabSz="914400" fontAlgn="base">
              <a:spcBef>
                <a:spcPct val="0"/>
              </a:spcBef>
              <a:spcAft>
                <a:spcPct val="0"/>
              </a:spcAft>
              <a:tabLst>
                <a:tab pos="342900" algn="l"/>
                <a:tab pos="342900" algn="l"/>
                <a:tab pos="1311275" algn="l"/>
                <a:tab pos="3251200" algn="l"/>
                <a:tab pos="342900" algn="l"/>
                <a:tab pos="3251200" algn="l"/>
                <a:tab pos="342900" algn="l"/>
                <a:tab pos="3251200" algn="l"/>
                <a:tab pos="342900" algn="l"/>
                <a:tab pos="3251200" algn="l"/>
                <a:tab pos="342900" algn="l"/>
                <a:tab pos="3251200" algn="l"/>
                <a:tab pos="342900" algn="l"/>
                <a:tab pos="3251200" algn="l"/>
                <a:tab pos="342900" algn="l"/>
                <a:tab pos="3251200" algn="l"/>
                <a:tab pos="342900" algn="l"/>
                <a:tab pos="3251200" algn="l"/>
                <a:tab pos="342900" algn="l"/>
                <a:tab pos="3251200" algn="l"/>
              </a:tabLst>
              <a:defRPr/>
            </a:pPr>
            <a:r>
              <a:rPr lang="en-US" b="1" dirty="0">
                <a:solidFill>
                  <a:srgbClr val="000000"/>
                </a:solidFill>
                <a:latin typeface="Courier New" pitchFamily="49" charset="0"/>
                <a:cs typeface="Courier New" pitchFamily="49" charset="0"/>
                <a:sym typeface="Courier New Bold" charset="0"/>
              </a:rPr>
              <a:t> </a:t>
            </a:r>
            <a:r>
              <a:rPr lang="en-US" b="1" dirty="0" err="1">
                <a:solidFill>
                  <a:srgbClr val="000000"/>
                </a:solidFill>
                <a:latin typeface="Courier New" pitchFamily="49" charset="0"/>
                <a:cs typeface="Courier New" pitchFamily="49" charset="0"/>
                <a:sym typeface="Courier New Bold" charset="0"/>
              </a:rPr>
              <a:t>my_switch</a:t>
            </a:r>
            <a:r>
              <a:rPr lang="en-US" b="1" dirty="0">
                <a:solidFill>
                  <a:srgbClr val="000000"/>
                </a:solidFill>
                <a:latin typeface="Courier New" pitchFamily="49" charset="0"/>
                <a:cs typeface="Courier New" pitchFamily="49" charset="0"/>
                <a:sym typeface="Courier New Bold" charset="0"/>
              </a:rPr>
              <a:t>:</a:t>
            </a:r>
          </a:p>
          <a:p>
            <a:pPr defTabSz="914400" fontAlgn="base">
              <a:spcBef>
                <a:spcPct val="0"/>
              </a:spcBef>
              <a:spcAft>
                <a:spcPct val="0"/>
              </a:spcAft>
              <a:defRPr/>
            </a:pPr>
            <a:r>
              <a:rPr lang="en-US" b="1" dirty="0">
                <a:solidFill>
                  <a:srgbClr val="000000"/>
                </a:solidFill>
                <a:latin typeface="Courier New" pitchFamily="49" charset="0"/>
                <a:cs typeface="Courier New" pitchFamily="49" charset="0"/>
                <a:sym typeface="Courier New Bold" charset="0"/>
              </a:rPr>
              <a:t>    </a:t>
            </a:r>
            <a:r>
              <a:rPr lang="cs-CZ" b="1" dirty="0">
                <a:solidFill>
                  <a:srgbClr val="000000"/>
                </a:solidFill>
                <a:latin typeface="Courier New" pitchFamily="49" charset="0"/>
                <a:cs typeface="Courier New" pitchFamily="49" charset="0"/>
                <a:sym typeface="Courier New Bold" charset="0"/>
              </a:rPr>
              <a:t>cmpq    $6, %rdi   # x:6</a:t>
            </a:r>
          </a:p>
          <a:p>
            <a:pPr defTabSz="914400" fontAlgn="base">
              <a:spcBef>
                <a:spcPct val="0"/>
              </a:spcBef>
              <a:spcAft>
                <a:spcPct val="0"/>
              </a:spcAft>
              <a:defRPr/>
            </a:pPr>
            <a:r>
              <a:rPr lang="cs-CZ" b="1" dirty="0">
                <a:solidFill>
                  <a:srgbClr val="000000"/>
                </a:solidFill>
                <a:latin typeface="Courier New" pitchFamily="49" charset="0"/>
                <a:cs typeface="Courier New" pitchFamily="49" charset="0"/>
                <a:sym typeface="Courier New Bold" charset="0"/>
              </a:rPr>
              <a:t>    ja      .L</a:t>
            </a:r>
            <a:r>
              <a:rPr lang="en-US" b="1" dirty="0">
                <a:solidFill>
                  <a:srgbClr val="000000"/>
                </a:solidFill>
                <a:latin typeface="Courier New" pitchFamily="49" charset="0"/>
                <a:cs typeface="Courier New" pitchFamily="49" charset="0"/>
                <a:sym typeface="Courier New Bold" charset="0"/>
              </a:rPr>
              <a:t>8   # if x &gt; 6 jump</a:t>
            </a:r>
            <a:br>
              <a:rPr lang="en-US" b="1" dirty="0">
                <a:solidFill>
                  <a:srgbClr val="000000"/>
                </a:solidFill>
                <a:latin typeface="Courier New" pitchFamily="49" charset="0"/>
                <a:cs typeface="Courier New" pitchFamily="49" charset="0"/>
                <a:sym typeface="Courier New Bold" charset="0"/>
              </a:rPr>
            </a:br>
            <a:r>
              <a:rPr lang="en-US" b="1" dirty="0">
                <a:solidFill>
                  <a:srgbClr val="000000"/>
                </a:solidFill>
                <a:latin typeface="Courier New" pitchFamily="49" charset="0"/>
                <a:cs typeface="Courier New" pitchFamily="49" charset="0"/>
                <a:sym typeface="Courier New Bold" charset="0"/>
              </a:rPr>
              <a:t>                  # to default</a:t>
            </a:r>
            <a:endParaRPr lang="cs-CZ" b="1" dirty="0">
              <a:solidFill>
                <a:srgbClr val="000000"/>
              </a:solidFill>
              <a:latin typeface="Courier New" pitchFamily="49" charset="0"/>
              <a:cs typeface="Courier New" pitchFamily="49" charset="0"/>
              <a:sym typeface="Courier New Bold" charset="0"/>
            </a:endParaRPr>
          </a:p>
          <a:p>
            <a:pPr defTabSz="914400" fontAlgn="base">
              <a:spcBef>
                <a:spcPct val="0"/>
              </a:spcBef>
              <a:spcAft>
                <a:spcPct val="0"/>
              </a:spcAft>
              <a:defRPr/>
            </a:pPr>
            <a:r>
              <a:rPr lang="cs-CZ" b="1" dirty="0">
                <a:solidFill>
                  <a:srgbClr val="000000"/>
                </a:solidFill>
                <a:latin typeface="Courier New" pitchFamily="49" charset="0"/>
                <a:cs typeface="Courier New" pitchFamily="49" charset="0"/>
                <a:sym typeface="Courier New Bold" charset="0"/>
              </a:rPr>
              <a:t>    jmp     *.L4(,%rdi,8)</a:t>
            </a:r>
            <a:endParaRPr lang="en-US" b="1" dirty="0">
              <a:solidFill>
                <a:srgbClr val="000000"/>
              </a:solidFill>
              <a:latin typeface="Courier New" pitchFamily="49" charset="0"/>
              <a:cs typeface="Courier New" pitchFamily="49" charset="0"/>
              <a:sym typeface="Courier New Bold" charset="0"/>
            </a:endParaRPr>
          </a:p>
          <a:p>
            <a:pPr defTabSz="914400" fontAlgn="base">
              <a:spcBef>
                <a:spcPct val="0"/>
              </a:spcBef>
              <a:spcAft>
                <a:spcPct val="0"/>
              </a:spcAft>
              <a:tabLst>
                <a:tab pos="342900" algn="l"/>
                <a:tab pos="342900" algn="l"/>
                <a:tab pos="1082675" algn="l"/>
                <a:tab pos="342900" algn="l"/>
                <a:tab pos="240665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Lst>
              <a:defRPr/>
            </a:pPr>
            <a:endParaRPr lang="en-US" b="1" dirty="0">
              <a:solidFill>
                <a:srgbClr val="000000"/>
              </a:solidFill>
              <a:latin typeface="Courier New" pitchFamily="49" charset="0"/>
              <a:cs typeface="Courier New" pitchFamily="49" charset="0"/>
              <a:sym typeface="Courier New Bold" charset="0"/>
            </a:endParaRPr>
          </a:p>
        </p:txBody>
      </p:sp>
    </p:spTree>
    <p:extLst>
      <p:ext uri="{BB962C8B-B14F-4D97-AF65-F5344CB8AC3E}">
        <p14:creationId xmlns:p14="http://schemas.microsoft.com/office/powerpoint/2010/main" val="24107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1905000" y="254000"/>
            <a:ext cx="8382000" cy="1143000"/>
          </a:xfrm>
          <a:prstGeom prst="rect">
            <a:avLst/>
          </a:prstGeom>
          <a:noFill/>
          <a:ln>
            <a:noFill/>
          </a:ln>
        </p:spPr>
        <p:txBody>
          <a:bodyPr spcFirstLastPara="1" vert="horz" wrap="square" lIns="38100" tIns="38100" rIns="38100" bIns="38100" rtlCol="0" anchor="ctr" anchorCtr="0">
            <a:noAutofit/>
          </a:bodyPr>
          <a:lstStyle/>
          <a:p>
            <a:pPr marL="119063" indent="-119063">
              <a:spcBef>
                <a:spcPts val="0"/>
              </a:spcBef>
            </a:pPr>
            <a:r>
              <a:rPr lang="en-US" sz="3600" b="1">
                <a:solidFill>
                  <a:schemeClr val="dk1"/>
                </a:solidFill>
                <a:latin typeface="Calibri"/>
                <a:ea typeface="Calibri"/>
                <a:cs typeface="Calibri"/>
                <a:sym typeface="Calibri"/>
              </a:rPr>
              <a:t>Assembly Setup Explanation</a:t>
            </a:r>
            <a:endParaRPr/>
          </a:p>
        </p:txBody>
      </p:sp>
      <p:sp>
        <p:nvSpPr>
          <p:cNvPr id="780" name="Shape 780"/>
          <p:cNvSpPr txBox="1">
            <a:spLocks noGrp="1"/>
          </p:cNvSpPr>
          <p:nvPr>
            <p:ph type="body" idx="1"/>
          </p:nvPr>
        </p:nvSpPr>
        <p:spPr>
          <a:xfrm>
            <a:off x="1905000" y="1447800"/>
            <a:ext cx="8382000" cy="5156200"/>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rgbClr val="990000"/>
              </a:buClr>
              <a:buSzPts val="1440"/>
              <a:buFont typeface="Noto Sans Symbols"/>
              <a:buChar char="⬛"/>
            </a:pPr>
            <a:r>
              <a:rPr lang="en-US" sz="2400" b="1" dirty="0">
                <a:solidFill>
                  <a:schemeClr val="dk1"/>
                </a:solidFill>
                <a:latin typeface="Calibri"/>
                <a:ea typeface="Calibri"/>
                <a:cs typeface="Calibri"/>
                <a:sym typeface="Calibri"/>
              </a:rPr>
              <a:t>Table Structure</a:t>
            </a:r>
            <a:endParaRPr dirty="0"/>
          </a:p>
          <a:p>
            <a:pPr marL="552450" lvl="1" indent="-285750">
              <a:buClr>
                <a:srgbClr val="990000"/>
              </a:buClr>
              <a:buSzPts val="2200"/>
              <a:buFont typeface="Noto Sans Symbols"/>
              <a:buChar char="▪"/>
            </a:pPr>
            <a:r>
              <a:rPr lang="en-US" sz="2000" dirty="0">
                <a:solidFill>
                  <a:schemeClr val="dk1"/>
                </a:solidFill>
                <a:latin typeface="Calibri"/>
                <a:ea typeface="Calibri"/>
                <a:cs typeface="Calibri"/>
                <a:sym typeface="Calibri"/>
              </a:rPr>
              <a:t>Each target requires 8 bytes</a:t>
            </a:r>
            <a:endParaRPr dirty="0"/>
          </a:p>
          <a:p>
            <a:pPr marL="552450" lvl="1" indent="-285750">
              <a:buClr>
                <a:srgbClr val="990000"/>
              </a:buClr>
              <a:buSzPts val="2200"/>
              <a:buFont typeface="Noto Sans Symbols"/>
              <a:buChar char="▪"/>
            </a:pPr>
            <a:r>
              <a:rPr lang="en-US" sz="2000" dirty="0">
                <a:solidFill>
                  <a:schemeClr val="dk1"/>
                </a:solidFill>
                <a:latin typeface="Calibri"/>
                <a:ea typeface="Calibri"/>
                <a:cs typeface="Calibri"/>
                <a:sym typeface="Calibri"/>
              </a:rPr>
              <a:t>Base address at </a:t>
            </a:r>
            <a:r>
              <a:rPr lang="en-US" sz="2000" b="1" dirty="0">
                <a:solidFill>
                  <a:schemeClr val="dk1"/>
                </a:solidFill>
                <a:latin typeface="Courier New" panose="02070309020205020404" pitchFamily="49" charset="0"/>
                <a:ea typeface="Courier"/>
                <a:cs typeface="Courier New" panose="02070309020205020404" pitchFamily="49" charset="0"/>
                <a:sym typeface="Courier"/>
              </a:rPr>
              <a:t>.L4</a:t>
            </a:r>
            <a:endParaRPr sz="2000" dirty="0">
              <a:solidFill>
                <a:schemeClr val="dk1"/>
              </a:solidFill>
              <a:latin typeface="Calibri"/>
              <a:ea typeface="Calibri"/>
              <a:cs typeface="Calibri"/>
              <a:sym typeface="Calibri"/>
            </a:endParaRPr>
          </a:p>
          <a:p>
            <a:pPr marL="342900" indent="-251459">
              <a:spcBef>
                <a:spcPts val="600"/>
              </a:spcBef>
              <a:buClr>
                <a:srgbClr val="990000"/>
              </a:buClr>
              <a:buSzPts val="1440"/>
              <a:buNone/>
            </a:pPr>
            <a:endParaRPr sz="2400" b="1" dirty="0">
              <a:solidFill>
                <a:schemeClr val="dk1"/>
              </a:solidFill>
              <a:latin typeface="Calibri"/>
              <a:ea typeface="Calibri"/>
              <a:cs typeface="Calibri"/>
              <a:sym typeface="Calibri"/>
            </a:endParaRPr>
          </a:p>
          <a:p>
            <a:pPr marL="342900" indent="-342900">
              <a:spcBef>
                <a:spcPts val="600"/>
              </a:spcBef>
              <a:buClr>
                <a:srgbClr val="990000"/>
              </a:buClr>
              <a:buSzPts val="1440"/>
              <a:buFont typeface="Noto Sans Symbols"/>
              <a:buChar char="⬛"/>
            </a:pPr>
            <a:r>
              <a:rPr lang="en-US" sz="2400" b="1" dirty="0">
                <a:solidFill>
                  <a:schemeClr val="dk1"/>
                </a:solidFill>
                <a:latin typeface="Calibri"/>
                <a:ea typeface="Calibri"/>
                <a:cs typeface="Calibri"/>
                <a:sym typeface="Calibri"/>
              </a:rPr>
              <a:t>Jumping</a:t>
            </a:r>
            <a:endParaRPr dirty="0"/>
          </a:p>
          <a:p>
            <a:pPr marL="552450" lvl="1" indent="-285750">
              <a:buClr>
                <a:srgbClr val="990000"/>
              </a:buClr>
              <a:buSzPts val="2200"/>
              <a:buFont typeface="Noto Sans Symbols"/>
              <a:buChar char="▪"/>
            </a:pPr>
            <a:r>
              <a:rPr lang="en-US" sz="2000" b="1" dirty="0">
                <a:solidFill>
                  <a:srgbClr val="980002"/>
                </a:solidFill>
                <a:latin typeface="Calibri"/>
                <a:ea typeface="Calibri"/>
                <a:cs typeface="Calibri"/>
                <a:sym typeface="Calibri"/>
              </a:rPr>
              <a:t>Direct:</a:t>
            </a:r>
            <a:r>
              <a:rPr lang="en-US" sz="2000" dirty="0">
                <a:solidFill>
                  <a:schemeClr val="dk1"/>
                </a:solidFill>
                <a:latin typeface="Calibri"/>
                <a:ea typeface="Calibri"/>
                <a:cs typeface="Calibri"/>
                <a:sym typeface="Calibri"/>
              </a:rPr>
              <a:t> </a:t>
            </a:r>
            <a:r>
              <a:rPr lang="en-US" sz="2000" b="1" dirty="0" err="1">
                <a:solidFill>
                  <a:schemeClr val="dk1"/>
                </a:solidFill>
                <a:latin typeface="Courier New"/>
                <a:ea typeface="Courier New"/>
                <a:cs typeface="Courier New"/>
                <a:sym typeface="Courier New"/>
              </a:rPr>
              <a:t>jmp</a:t>
            </a:r>
            <a:r>
              <a:rPr lang="en-US" sz="2000" b="1" dirty="0">
                <a:solidFill>
                  <a:schemeClr val="dk1"/>
                </a:solidFill>
                <a:latin typeface="Courier New"/>
                <a:ea typeface="Courier New"/>
                <a:cs typeface="Courier New"/>
                <a:sym typeface="Courier New"/>
              </a:rPr>
              <a:t> .L8</a:t>
            </a:r>
            <a:endParaRPr sz="2000" b="1" dirty="0">
              <a:solidFill>
                <a:schemeClr val="dk1"/>
              </a:solidFill>
              <a:latin typeface="Courier New"/>
              <a:ea typeface="Courier New"/>
              <a:cs typeface="Courier New"/>
              <a:sym typeface="Courier New"/>
            </a:endParaRPr>
          </a:p>
          <a:p>
            <a:pPr marL="552450" lvl="1" indent="-285750">
              <a:buClr>
                <a:srgbClr val="990000"/>
              </a:buClr>
              <a:buSzPts val="2200"/>
              <a:buFont typeface="Noto Sans Symbols"/>
              <a:buChar char="▪"/>
            </a:pPr>
            <a:r>
              <a:rPr lang="en-US" sz="2000" dirty="0">
                <a:solidFill>
                  <a:schemeClr val="dk1"/>
                </a:solidFill>
                <a:latin typeface="Calibri"/>
                <a:ea typeface="Calibri"/>
                <a:cs typeface="Calibri"/>
                <a:sym typeface="Calibri"/>
              </a:rPr>
              <a:t>Jump target is denoted by label </a:t>
            </a:r>
            <a:r>
              <a:rPr lang="en-US" sz="2000" b="1" dirty="0">
                <a:solidFill>
                  <a:schemeClr val="dk1"/>
                </a:solidFill>
                <a:latin typeface="Courier New" panose="02070309020205020404" pitchFamily="49" charset="0"/>
                <a:ea typeface="Courier"/>
                <a:cs typeface="Courier New" panose="02070309020205020404" pitchFamily="49" charset="0"/>
                <a:sym typeface="Courier"/>
              </a:rPr>
              <a:t>.L8</a:t>
            </a:r>
            <a:endParaRPr sz="2000" dirty="0">
              <a:solidFill>
                <a:schemeClr val="dk1"/>
              </a:solidFill>
              <a:latin typeface="Calibri"/>
              <a:ea typeface="Calibri"/>
              <a:cs typeface="Calibri"/>
              <a:sym typeface="Calibri"/>
            </a:endParaRPr>
          </a:p>
          <a:p>
            <a:pPr marL="552450" lvl="1" indent="-146050">
              <a:buClr>
                <a:srgbClr val="990000"/>
              </a:buClr>
              <a:buSzPts val="2200"/>
              <a:buNone/>
            </a:pPr>
            <a:endParaRPr sz="2000" dirty="0">
              <a:solidFill>
                <a:schemeClr val="dk1"/>
              </a:solidFill>
              <a:latin typeface="Calibri"/>
              <a:ea typeface="Calibri"/>
              <a:cs typeface="Calibri"/>
              <a:sym typeface="Calibri"/>
            </a:endParaRPr>
          </a:p>
          <a:p>
            <a:pPr marL="552450" lvl="1" indent="-285750">
              <a:buClr>
                <a:srgbClr val="990000"/>
              </a:buClr>
              <a:buSzPts val="2200"/>
              <a:buFont typeface="Noto Sans Symbols"/>
              <a:buChar char="▪"/>
            </a:pPr>
            <a:r>
              <a:rPr lang="en-US" sz="2000" b="1" dirty="0">
                <a:solidFill>
                  <a:srgbClr val="980002"/>
                </a:solidFill>
                <a:latin typeface="Calibri"/>
                <a:ea typeface="Calibri"/>
                <a:cs typeface="Calibri"/>
                <a:sym typeface="Calibri"/>
              </a:rPr>
              <a:t>Indirect:</a:t>
            </a:r>
            <a:r>
              <a:rPr lang="en-US" sz="2000" dirty="0">
                <a:solidFill>
                  <a:schemeClr val="dk1"/>
                </a:solidFill>
                <a:latin typeface="Calibri"/>
                <a:ea typeface="Calibri"/>
                <a:cs typeface="Calibri"/>
                <a:sym typeface="Calibri"/>
              </a:rPr>
              <a:t> </a:t>
            </a:r>
            <a:r>
              <a:rPr lang="en-US" sz="2000" b="1" dirty="0" err="1">
                <a:solidFill>
                  <a:schemeClr val="dk1"/>
                </a:solidFill>
                <a:latin typeface="Courier New"/>
                <a:ea typeface="Courier New"/>
                <a:cs typeface="Courier New"/>
                <a:sym typeface="Courier New"/>
              </a:rPr>
              <a:t>jmp</a:t>
            </a:r>
            <a:r>
              <a:rPr lang="en-US" sz="2000" b="1" dirty="0">
                <a:solidFill>
                  <a:schemeClr val="dk1"/>
                </a:solidFill>
                <a:latin typeface="Courier New"/>
                <a:ea typeface="Courier New"/>
                <a:cs typeface="Courier New"/>
                <a:sym typeface="Courier New"/>
              </a:rPr>
              <a:t> *.L4(,%rdi,8)</a:t>
            </a:r>
            <a:endParaRPr sz="2000" b="1" dirty="0">
              <a:solidFill>
                <a:schemeClr val="dk1"/>
              </a:solidFill>
              <a:latin typeface="Courier New"/>
              <a:ea typeface="Courier New"/>
              <a:cs typeface="Courier New"/>
              <a:sym typeface="Courier New"/>
            </a:endParaRPr>
          </a:p>
          <a:p>
            <a:pPr marL="552450" lvl="1" indent="-285750">
              <a:buClr>
                <a:srgbClr val="990000"/>
              </a:buClr>
              <a:buSzPts val="2200"/>
              <a:buFont typeface="Noto Sans Symbols"/>
              <a:buChar char="▪"/>
            </a:pPr>
            <a:r>
              <a:rPr lang="en-US" sz="2000" dirty="0">
                <a:solidFill>
                  <a:schemeClr val="dk1"/>
                </a:solidFill>
                <a:latin typeface="Calibri"/>
                <a:ea typeface="Calibri"/>
                <a:cs typeface="Calibri"/>
                <a:sym typeface="Calibri"/>
              </a:rPr>
              <a:t>Start of jump table: </a:t>
            </a:r>
            <a:r>
              <a:rPr lang="en-US" sz="2000" b="1" dirty="0">
                <a:solidFill>
                  <a:schemeClr val="dk1"/>
                </a:solidFill>
                <a:latin typeface="Courier New" panose="02070309020205020404" pitchFamily="49" charset="0"/>
                <a:ea typeface="Courier"/>
                <a:cs typeface="Courier New" panose="02070309020205020404" pitchFamily="49" charset="0"/>
                <a:sym typeface="Courier"/>
              </a:rPr>
              <a:t>.L4</a:t>
            </a:r>
            <a:endParaRPr sz="2000" dirty="0">
              <a:solidFill>
                <a:schemeClr val="dk1"/>
              </a:solidFill>
              <a:latin typeface="Calibri"/>
              <a:ea typeface="Calibri"/>
              <a:cs typeface="Calibri"/>
              <a:sym typeface="Calibri"/>
            </a:endParaRPr>
          </a:p>
          <a:p>
            <a:pPr marL="552450" lvl="1" indent="-285750">
              <a:buClr>
                <a:srgbClr val="990000"/>
              </a:buClr>
              <a:buSzPts val="2200"/>
              <a:buFont typeface="Noto Sans Symbols"/>
              <a:buChar char="▪"/>
            </a:pPr>
            <a:r>
              <a:rPr lang="en-US" sz="2000" dirty="0">
                <a:solidFill>
                  <a:schemeClr val="dk1"/>
                </a:solidFill>
                <a:latin typeface="Calibri"/>
                <a:ea typeface="Calibri"/>
                <a:cs typeface="Calibri"/>
                <a:sym typeface="Calibri"/>
              </a:rPr>
              <a:t>Must scale by factor of 8 (addresses are 8 bytes)</a:t>
            </a:r>
            <a:endParaRPr sz="2000" dirty="0">
              <a:solidFill>
                <a:schemeClr val="dk1"/>
              </a:solidFill>
              <a:latin typeface="Calibri"/>
              <a:ea typeface="Calibri"/>
              <a:cs typeface="Calibri"/>
              <a:sym typeface="Calibri"/>
            </a:endParaRPr>
          </a:p>
          <a:p>
            <a:pPr marL="552450" lvl="1" indent="-285750">
              <a:buClr>
                <a:srgbClr val="990000"/>
              </a:buClr>
              <a:buSzPts val="2200"/>
              <a:buFont typeface="Noto Sans Symbols"/>
              <a:buChar char="▪"/>
            </a:pPr>
            <a:r>
              <a:rPr lang="en-US" sz="2000" dirty="0">
                <a:solidFill>
                  <a:schemeClr val="dk1"/>
                </a:solidFill>
                <a:latin typeface="Calibri"/>
                <a:ea typeface="Calibri"/>
                <a:cs typeface="Calibri"/>
                <a:sym typeface="Calibri"/>
              </a:rPr>
              <a:t>Fetch target from effective Address </a:t>
            </a:r>
            <a:r>
              <a:rPr lang="en-US" sz="2000" b="1" dirty="0">
                <a:solidFill>
                  <a:schemeClr val="dk1"/>
                </a:solidFill>
                <a:latin typeface="Courier New" panose="02070309020205020404" pitchFamily="49" charset="0"/>
                <a:ea typeface="Courier"/>
                <a:cs typeface="Courier New" panose="02070309020205020404" pitchFamily="49" charset="0"/>
                <a:sym typeface="Courier"/>
              </a:rPr>
              <a:t>.L4 + x*8</a:t>
            </a:r>
            <a:endParaRPr sz="2000" dirty="0">
              <a:solidFill>
                <a:schemeClr val="dk1"/>
              </a:solidFill>
              <a:latin typeface="Calibri"/>
              <a:ea typeface="Calibri"/>
              <a:cs typeface="Calibri"/>
              <a:sym typeface="Calibri"/>
            </a:endParaRPr>
          </a:p>
          <a:p>
            <a:pPr marL="838200" lvl="2">
              <a:buClr>
                <a:srgbClr val="000000"/>
              </a:buClr>
              <a:buSzPts val="1600"/>
              <a:buFont typeface="Noto Sans Symbols"/>
              <a:buChar char="▪"/>
            </a:pPr>
            <a:r>
              <a:rPr lang="en-US" dirty="0">
                <a:solidFill>
                  <a:schemeClr val="dk1"/>
                </a:solidFill>
                <a:latin typeface="Calibri"/>
                <a:ea typeface="Calibri"/>
                <a:cs typeface="Calibri"/>
                <a:sym typeface="Calibri"/>
              </a:rPr>
              <a:t>Only for  0 ≤ </a:t>
            </a:r>
            <a:r>
              <a:rPr lang="en-US" b="1" dirty="0">
                <a:solidFill>
                  <a:schemeClr val="dk1"/>
                </a:solidFill>
                <a:latin typeface="Courier New" panose="02070309020205020404" pitchFamily="49" charset="0"/>
                <a:ea typeface="Courier"/>
                <a:cs typeface="Courier New" panose="02070309020205020404" pitchFamily="49" charset="0"/>
                <a:sym typeface="Courier"/>
              </a:rPr>
              <a:t>x</a:t>
            </a:r>
            <a:r>
              <a:rPr lang="en-US" dirty="0">
                <a:solidFill>
                  <a:schemeClr val="dk1"/>
                </a:solidFill>
                <a:latin typeface="Calibri"/>
                <a:ea typeface="Calibri"/>
                <a:cs typeface="Calibri"/>
                <a:sym typeface="Calibri"/>
              </a:rPr>
              <a:t> ≤ 6</a:t>
            </a:r>
            <a:endParaRPr dirty="0"/>
          </a:p>
        </p:txBody>
      </p:sp>
      <p:sp>
        <p:nvSpPr>
          <p:cNvPr id="781" name="Shape 781"/>
          <p:cNvSpPr/>
          <p:nvPr/>
        </p:nvSpPr>
        <p:spPr>
          <a:xfrm>
            <a:off x="6781800" y="1646238"/>
            <a:ext cx="1246188" cy="381000"/>
          </a:xfrm>
          <a:prstGeom prst="rect">
            <a:avLst/>
          </a:prstGeom>
          <a:noFill/>
          <a:ln>
            <a:noFill/>
          </a:ln>
        </p:spPr>
        <p:txBody>
          <a:bodyPr spcFirstLastPara="1" wrap="square" lIns="38100" tIns="38100" rIns="38100" bIns="38100" anchor="t" anchorCtr="0">
            <a:noAutofit/>
          </a:bodyPr>
          <a:lstStyle/>
          <a:p>
            <a:pPr algn="ctr"/>
            <a:r>
              <a:rPr lang="en-US" sz="2000" b="1">
                <a:solidFill>
                  <a:schemeClr val="dk1"/>
                </a:solidFill>
                <a:latin typeface="Calibri"/>
                <a:ea typeface="Calibri"/>
                <a:cs typeface="Calibri"/>
                <a:sym typeface="Calibri"/>
              </a:rPr>
              <a:t>Jump table</a:t>
            </a:r>
            <a:endParaRPr/>
          </a:p>
        </p:txBody>
      </p:sp>
      <p:sp>
        <p:nvSpPr>
          <p:cNvPr id="782" name="Shape 782"/>
          <p:cNvSpPr/>
          <p:nvPr/>
        </p:nvSpPr>
        <p:spPr>
          <a:xfrm>
            <a:off x="7010400" y="2133601"/>
            <a:ext cx="3583334" cy="2299151"/>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sz="1400" b="1" dirty="0">
                <a:solidFill>
                  <a:schemeClr val="dk1"/>
                </a:solidFill>
                <a:latin typeface="Courier New"/>
                <a:ea typeface="Courier New"/>
                <a:cs typeface="Courier New"/>
                <a:sym typeface="Courier New"/>
              </a:rPr>
              <a:t>.section	.</a:t>
            </a:r>
            <a:r>
              <a:rPr lang="en-US" sz="1400" b="1" dirty="0" err="1">
                <a:solidFill>
                  <a:schemeClr val="dk1"/>
                </a:solidFill>
                <a:latin typeface="Courier New"/>
                <a:ea typeface="Courier New"/>
                <a:cs typeface="Courier New"/>
                <a:sym typeface="Courier New"/>
              </a:rPr>
              <a:t>rodata</a:t>
            </a:r>
            <a:endParaRPr sz="1400" b="1" dirty="0">
              <a:solidFill>
                <a:schemeClr val="dk1"/>
              </a:solidFill>
              <a:latin typeface="Courier New"/>
              <a:ea typeface="Courier New"/>
              <a:cs typeface="Courier New"/>
              <a:sym typeface="Courier New"/>
            </a:endParaRPr>
          </a:p>
          <a:p>
            <a:r>
              <a:rPr lang="en-US" sz="1400" b="1" dirty="0">
                <a:solidFill>
                  <a:schemeClr val="dk1"/>
                </a:solidFill>
                <a:latin typeface="Courier New"/>
                <a:ea typeface="Courier New"/>
                <a:cs typeface="Courier New"/>
                <a:sym typeface="Courier New"/>
              </a:rPr>
              <a:t>	.align 8</a:t>
            </a:r>
            <a:endParaRPr dirty="0"/>
          </a:p>
          <a:p>
            <a:r>
              <a:rPr lang="en-US" sz="1400" b="1" dirty="0">
                <a:solidFill>
                  <a:schemeClr val="dk1"/>
                </a:solidFill>
                <a:latin typeface="Courier New"/>
                <a:ea typeface="Courier New"/>
                <a:cs typeface="Courier New"/>
                <a:sym typeface="Courier New"/>
              </a:rPr>
              <a:t>.L4:</a:t>
            </a:r>
            <a:endParaRPr dirty="0"/>
          </a:p>
          <a:p>
            <a:r>
              <a:rPr lang="en-US" sz="1400" b="1" dirty="0">
                <a:solidFill>
                  <a:schemeClr val="dk1"/>
                </a:solidFill>
                <a:latin typeface="Courier New"/>
                <a:ea typeface="Courier New"/>
                <a:cs typeface="Courier New"/>
                <a:sym typeface="Courier New"/>
              </a:rPr>
              <a:t>	.quad	.L8	# x = 0</a:t>
            </a:r>
            <a:endParaRPr dirty="0"/>
          </a:p>
          <a:p>
            <a:r>
              <a:rPr lang="en-US" sz="1400" b="1" dirty="0">
                <a:solidFill>
                  <a:schemeClr val="dk1"/>
                </a:solidFill>
                <a:latin typeface="Courier New"/>
                <a:ea typeface="Courier New"/>
                <a:cs typeface="Courier New"/>
                <a:sym typeface="Courier New"/>
              </a:rPr>
              <a:t>	.quad	.L3	# x = 1</a:t>
            </a:r>
            <a:endParaRPr dirty="0"/>
          </a:p>
          <a:p>
            <a:r>
              <a:rPr lang="en-US" sz="1400" b="1" dirty="0">
                <a:solidFill>
                  <a:schemeClr val="dk1"/>
                </a:solidFill>
                <a:latin typeface="Courier New"/>
                <a:ea typeface="Courier New"/>
                <a:cs typeface="Courier New"/>
                <a:sym typeface="Courier New"/>
              </a:rPr>
              <a:t>	.quad	.L5	# x = 2</a:t>
            </a:r>
            <a:endParaRPr dirty="0"/>
          </a:p>
          <a:p>
            <a:r>
              <a:rPr lang="en-US" sz="1400" b="1" dirty="0">
                <a:solidFill>
                  <a:schemeClr val="dk1"/>
                </a:solidFill>
                <a:latin typeface="Courier New"/>
                <a:ea typeface="Courier New"/>
                <a:cs typeface="Courier New"/>
                <a:sym typeface="Courier New"/>
              </a:rPr>
              <a:t>	.quad	.L9	# x = 3</a:t>
            </a:r>
            <a:endParaRPr dirty="0"/>
          </a:p>
          <a:p>
            <a:r>
              <a:rPr lang="en-US" sz="1400" b="1" dirty="0">
                <a:solidFill>
                  <a:schemeClr val="dk1"/>
                </a:solidFill>
                <a:latin typeface="Courier New"/>
                <a:ea typeface="Courier New"/>
                <a:cs typeface="Courier New"/>
                <a:sym typeface="Courier New"/>
              </a:rPr>
              <a:t>	.quad	.L8	# x = 4</a:t>
            </a:r>
            <a:endParaRPr dirty="0"/>
          </a:p>
          <a:p>
            <a:r>
              <a:rPr lang="en-US" sz="1400" b="1" dirty="0">
                <a:solidFill>
                  <a:schemeClr val="dk1"/>
                </a:solidFill>
                <a:latin typeface="Courier New"/>
                <a:ea typeface="Courier New"/>
                <a:cs typeface="Courier New"/>
                <a:sym typeface="Courier New"/>
              </a:rPr>
              <a:t>	.quad	.L7	# x = 5</a:t>
            </a:r>
            <a:endParaRPr dirty="0"/>
          </a:p>
          <a:p>
            <a:r>
              <a:rPr lang="en-US" sz="1400" b="1" dirty="0">
                <a:solidFill>
                  <a:schemeClr val="dk1"/>
                </a:solidFill>
                <a:latin typeface="Courier New"/>
                <a:ea typeface="Courier New"/>
                <a:cs typeface="Courier New"/>
                <a:sym typeface="Courier New"/>
              </a:rPr>
              <a:t>	.quad	.L7	# x = 6</a:t>
            </a:r>
            <a:endParaRPr sz="1400" b="1" dirty="0">
              <a:solidFill>
                <a:schemeClr val="dk1"/>
              </a:solidFill>
              <a:latin typeface="Courier New"/>
              <a:ea typeface="Courier New"/>
              <a:cs typeface="Courier New"/>
              <a:sym typeface="Courier New"/>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1905000" y="254000"/>
            <a:ext cx="8382000" cy="1143000"/>
          </a:xfrm>
          <a:prstGeom prst="rect">
            <a:avLst/>
          </a:prstGeom>
          <a:noFill/>
          <a:ln>
            <a:noFill/>
          </a:ln>
        </p:spPr>
        <p:txBody>
          <a:bodyPr spcFirstLastPara="1" vert="horz" wrap="square" lIns="38100" tIns="38100" rIns="38100" bIns="38100" rtlCol="0" anchor="ctr" anchorCtr="0">
            <a:noAutofit/>
          </a:bodyPr>
          <a:lstStyle/>
          <a:p>
            <a:pPr marL="119063" indent="-119063">
              <a:spcBef>
                <a:spcPts val="0"/>
              </a:spcBef>
            </a:pPr>
            <a:r>
              <a:rPr lang="en-US" sz="3600" b="1">
                <a:solidFill>
                  <a:schemeClr val="dk1"/>
                </a:solidFill>
                <a:latin typeface="Calibri"/>
                <a:ea typeface="Calibri"/>
                <a:cs typeface="Calibri"/>
                <a:sym typeface="Calibri"/>
              </a:rPr>
              <a:t>Code Blocks (x == 1)</a:t>
            </a:r>
            <a:endParaRPr sz="3600" b="1">
              <a:solidFill>
                <a:schemeClr val="dk1"/>
              </a:solidFill>
              <a:latin typeface="Calibri"/>
              <a:ea typeface="Calibri"/>
              <a:cs typeface="Calibri"/>
              <a:sym typeface="Calibri"/>
            </a:endParaRPr>
          </a:p>
        </p:txBody>
      </p:sp>
      <p:sp>
        <p:nvSpPr>
          <p:cNvPr id="804" name="Shape 804"/>
          <p:cNvSpPr/>
          <p:nvPr/>
        </p:nvSpPr>
        <p:spPr>
          <a:xfrm>
            <a:off x="5791200" y="1295400"/>
            <a:ext cx="4737100" cy="13716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b="1">
                <a:solidFill>
                  <a:schemeClr val="dk1"/>
                </a:solidFill>
                <a:latin typeface="Courier New"/>
                <a:ea typeface="Courier New"/>
                <a:cs typeface="Courier New"/>
                <a:sym typeface="Courier New"/>
              </a:rPr>
              <a:t>.L3:</a:t>
            </a:r>
            <a:endParaRPr/>
          </a:p>
          <a:p>
            <a:r>
              <a:rPr lang="en-US" b="1">
                <a:solidFill>
                  <a:schemeClr val="dk1"/>
                </a:solidFill>
                <a:latin typeface="Courier New"/>
                <a:ea typeface="Courier New"/>
                <a:cs typeface="Courier New"/>
                <a:sym typeface="Courier New"/>
              </a:rPr>
              <a:t>   movq    %rsi, %rax  # y</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imulq   %rdx, %rax  # y*z</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ret</a:t>
            </a:r>
            <a:endParaRPr b="1">
              <a:solidFill>
                <a:schemeClr val="dk1"/>
              </a:solidFill>
              <a:latin typeface="Courier New"/>
              <a:ea typeface="Courier New"/>
              <a:cs typeface="Courier New"/>
              <a:sym typeface="Courier New"/>
            </a:endParaRPr>
          </a:p>
        </p:txBody>
      </p:sp>
      <p:sp>
        <p:nvSpPr>
          <p:cNvPr id="805" name="Shape 805"/>
          <p:cNvSpPr/>
          <p:nvPr/>
        </p:nvSpPr>
        <p:spPr>
          <a:xfrm>
            <a:off x="1752600" y="1295400"/>
            <a:ext cx="3898900" cy="1981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case 1:	  // .L3</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break;</a:t>
            </a:r>
            <a:endParaRPr/>
          </a:p>
          <a:p>
            <a:r>
              <a:rPr lang="en-US"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a:t>
            </a:r>
            <a:endParaRPr b="1">
              <a:solidFill>
                <a:schemeClr val="dk1"/>
              </a:solidFill>
              <a:latin typeface="Courier New"/>
              <a:ea typeface="Courier New"/>
              <a:cs typeface="Courier New"/>
              <a:sym typeface="Courier New"/>
            </a:endParaRPr>
          </a:p>
        </p:txBody>
      </p:sp>
      <p:graphicFrame>
        <p:nvGraphicFramePr>
          <p:cNvPr id="806" name="Shape 806"/>
          <p:cNvGraphicFramePr/>
          <p:nvPr/>
        </p:nvGraphicFramePr>
        <p:xfrm>
          <a:off x="3276600" y="4114800"/>
          <a:ext cx="3352800" cy="1905000"/>
        </p:xfrm>
        <a:graphic>
          <a:graphicData uri="http://schemas.openxmlformats.org/drawingml/2006/table">
            <a:tbl>
              <a:tblPr firstRow="1" bandRow="1">
                <a:noFill/>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Shape 811"/>
          <p:cNvSpPr txBox="1">
            <a:spLocks noGrp="1"/>
          </p:cNvSpPr>
          <p:nvPr>
            <p:ph type="title"/>
          </p:nvPr>
        </p:nvSpPr>
        <p:spPr>
          <a:xfrm>
            <a:off x="1905000" y="254000"/>
            <a:ext cx="8382000" cy="1143000"/>
          </a:xfrm>
          <a:prstGeom prst="rect">
            <a:avLst/>
          </a:prstGeom>
          <a:noFill/>
          <a:ln>
            <a:noFill/>
          </a:ln>
        </p:spPr>
        <p:txBody>
          <a:bodyPr spcFirstLastPara="1" vert="horz" wrap="square" lIns="38100" tIns="38100" rIns="38100" bIns="38100" rtlCol="0" anchor="ctr" anchorCtr="0">
            <a:noAutofit/>
          </a:bodyPr>
          <a:lstStyle/>
          <a:p>
            <a:pPr marL="119063" indent="-119063">
              <a:spcBef>
                <a:spcPts val="0"/>
              </a:spcBef>
            </a:pPr>
            <a:r>
              <a:rPr lang="en-US" sz="3600" b="1">
                <a:solidFill>
                  <a:schemeClr val="dk1"/>
                </a:solidFill>
                <a:latin typeface="Calibri"/>
                <a:ea typeface="Calibri"/>
                <a:cs typeface="Calibri"/>
                <a:sym typeface="Calibri"/>
              </a:rPr>
              <a:t>Handling Fall-Through</a:t>
            </a:r>
            <a:endParaRPr sz="3600" b="1">
              <a:solidFill>
                <a:schemeClr val="dk1"/>
              </a:solidFill>
              <a:latin typeface="Calibri"/>
              <a:ea typeface="Calibri"/>
              <a:cs typeface="Calibri"/>
              <a:sym typeface="Calibri"/>
            </a:endParaRPr>
          </a:p>
        </p:txBody>
      </p:sp>
      <p:sp>
        <p:nvSpPr>
          <p:cNvPr id="812" name="Shape 812"/>
          <p:cNvSpPr/>
          <p:nvPr/>
        </p:nvSpPr>
        <p:spPr>
          <a:xfrm>
            <a:off x="1663700" y="1524000"/>
            <a:ext cx="3670300" cy="3505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b="1">
                <a:solidFill>
                  <a:schemeClr val="dk1"/>
                </a:solidFill>
                <a:latin typeface="Courier New"/>
                <a:ea typeface="Courier New"/>
                <a:cs typeface="Courier New"/>
                <a:sym typeface="Courier New"/>
              </a:rPr>
              <a:t>    long w = 1;</a:t>
            </a:r>
            <a:endParaRPr/>
          </a:p>
          <a:p>
            <a:r>
              <a:rPr lang="en-US" b="1">
                <a:solidFill>
                  <a:schemeClr val="dk1"/>
                </a:solidFill>
                <a:latin typeface="Courier New"/>
                <a:ea typeface="Courier New"/>
                <a:cs typeface="Courier New"/>
                <a:sym typeface="Courier New"/>
              </a:rPr>
              <a:t>	. . .</a:t>
            </a:r>
            <a:endParaRPr/>
          </a:p>
          <a:p>
            <a:r>
              <a:rPr lang="en-US"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 . .	</a:t>
            </a:r>
            <a:endParaRPr/>
          </a:p>
          <a:p>
            <a:r>
              <a:rPr lang="en-US"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a:t>
            </a:r>
            <a:endParaRPr/>
          </a:p>
        </p:txBody>
      </p:sp>
      <p:sp>
        <p:nvSpPr>
          <p:cNvPr id="813" name="Shape 813"/>
          <p:cNvSpPr/>
          <p:nvPr/>
        </p:nvSpPr>
        <p:spPr>
          <a:xfrm>
            <a:off x="7696200" y="4419600"/>
            <a:ext cx="2743200" cy="7620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b="1">
                <a:solidFill>
                  <a:schemeClr val="dk1"/>
                </a:solidFill>
                <a:latin typeface="Courier New"/>
                <a:ea typeface="Courier New"/>
                <a:cs typeface="Courier New"/>
                <a:sym typeface="Courier New"/>
              </a:rPr>
              <a:t>case 3:</a:t>
            </a:r>
            <a:endParaRPr/>
          </a:p>
          <a:p>
            <a:r>
              <a:rPr lang="en-US" b="1">
                <a:solidFill>
                  <a:schemeClr val="dk1"/>
                </a:solidFill>
                <a:latin typeface="Courier New"/>
                <a:ea typeface="Courier New"/>
                <a:cs typeface="Courier New"/>
                <a:sym typeface="Courier New"/>
              </a:rPr>
              <a:t>        w = 1;</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p:txBody>
      </p:sp>
      <p:sp>
        <p:nvSpPr>
          <p:cNvPr id="814" name="Shape 814"/>
          <p:cNvSpPr/>
          <p:nvPr/>
        </p:nvSpPr>
        <p:spPr>
          <a:xfrm>
            <a:off x="5715000" y="2133600"/>
            <a:ext cx="2743200" cy="9906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w = y/z;</a:t>
            </a:r>
            <a:endParaRPr/>
          </a:p>
          <a:p>
            <a:r>
              <a:rPr lang="en-US" b="1">
                <a:solidFill>
                  <a:schemeClr val="dk1"/>
                </a:solidFill>
                <a:latin typeface="Courier New"/>
                <a:ea typeface="Courier New"/>
                <a:cs typeface="Courier New"/>
                <a:sym typeface="Courier New"/>
              </a:rPr>
              <a:t>        goto merge;</a:t>
            </a:r>
            <a:endParaRPr sz="2400" b="1">
              <a:solidFill>
                <a:schemeClr val="dk1"/>
              </a:solidFill>
              <a:latin typeface="Courier New"/>
              <a:ea typeface="Courier New"/>
              <a:cs typeface="Courier New"/>
              <a:sym typeface="Courier New"/>
            </a:endParaRPr>
          </a:p>
        </p:txBody>
      </p:sp>
      <p:sp>
        <p:nvSpPr>
          <p:cNvPr id="815" name="Shape 815"/>
          <p:cNvSpPr/>
          <p:nvPr/>
        </p:nvSpPr>
        <p:spPr>
          <a:xfrm>
            <a:off x="7696200" y="5181600"/>
            <a:ext cx="2743200" cy="6858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b="1">
                <a:solidFill>
                  <a:schemeClr val="dk1"/>
                </a:solidFill>
                <a:latin typeface="Courier New"/>
                <a:ea typeface="Courier New"/>
                <a:cs typeface="Courier New"/>
                <a:sym typeface="Courier New"/>
              </a:rPr>
              <a:t>merge:</a:t>
            </a:r>
            <a:endParaRPr/>
          </a:p>
          <a:p>
            <a:r>
              <a:rPr lang="en-US"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p:txBody>
      </p:sp>
      <p:cxnSp>
        <p:nvCxnSpPr>
          <p:cNvPr id="816" name="Shape 816"/>
          <p:cNvCxnSpPr>
            <a:endCxn id="814" idx="1"/>
          </p:cNvCxnSpPr>
          <p:nvPr/>
        </p:nvCxnSpPr>
        <p:spPr>
          <a:xfrm rot="10800000" flipH="1">
            <a:off x="3276600" y="2628900"/>
            <a:ext cx="2438400" cy="190500"/>
          </a:xfrm>
          <a:prstGeom prst="straightConnector1">
            <a:avLst/>
          </a:prstGeom>
          <a:solidFill>
            <a:schemeClr val="accent1"/>
          </a:solidFill>
          <a:ln w="25400" cap="flat" cmpd="sng">
            <a:solidFill>
              <a:srgbClr val="C00000"/>
            </a:solidFill>
            <a:prstDash val="solid"/>
            <a:round/>
            <a:headEnd type="none" w="sm" len="sm"/>
            <a:tailEnd type="stealth" w="med" len="med"/>
          </a:ln>
        </p:spPr>
      </p:cxnSp>
      <p:cxnSp>
        <p:nvCxnSpPr>
          <p:cNvPr id="817" name="Shape 817"/>
          <p:cNvCxnSpPr>
            <a:endCxn id="813" idx="1"/>
          </p:cNvCxnSpPr>
          <p:nvPr/>
        </p:nvCxnSpPr>
        <p:spPr>
          <a:xfrm>
            <a:off x="3429000" y="3733800"/>
            <a:ext cx="4267200" cy="1066800"/>
          </a:xfrm>
          <a:prstGeom prst="straightConnector1">
            <a:avLst/>
          </a:prstGeom>
          <a:solidFill>
            <a:schemeClr val="accent1"/>
          </a:solidFill>
          <a:ln w="25400" cap="flat" cmpd="sng">
            <a:solidFill>
              <a:srgbClr val="C00000"/>
            </a:solidFill>
            <a:prstDash val="solid"/>
            <a:round/>
            <a:headEnd type="none" w="sm" len="sm"/>
            <a:tailEnd type="stealth" w="med" len="med"/>
          </a:ln>
        </p:spPr>
      </p:cxnSp>
      <p:cxnSp>
        <p:nvCxnSpPr>
          <p:cNvPr id="818" name="Shape 818"/>
          <p:cNvCxnSpPr>
            <a:stCxn id="814" idx="2"/>
          </p:cNvCxnSpPr>
          <p:nvPr/>
        </p:nvCxnSpPr>
        <p:spPr>
          <a:xfrm>
            <a:off x="7086600" y="3124200"/>
            <a:ext cx="609600" cy="2286000"/>
          </a:xfrm>
          <a:prstGeom prst="straightConnector1">
            <a:avLst/>
          </a:prstGeom>
          <a:solidFill>
            <a:schemeClr val="accent1"/>
          </a:solidFill>
          <a:ln w="25400" cap="flat" cmpd="sng">
            <a:solidFill>
              <a:srgbClr val="7030A0"/>
            </a:solidFill>
            <a:prstDash val="solid"/>
            <a:round/>
            <a:headEnd type="none" w="sm" len="sm"/>
            <a:tailEnd type="stealth" w="med" len="med"/>
          </a:ln>
        </p:spPr>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title"/>
          </p:nvPr>
        </p:nvSpPr>
        <p:spPr>
          <a:xfrm>
            <a:off x="1905000" y="254000"/>
            <a:ext cx="8382000" cy="1143000"/>
          </a:xfrm>
          <a:prstGeom prst="rect">
            <a:avLst/>
          </a:prstGeom>
          <a:noFill/>
          <a:ln>
            <a:noFill/>
          </a:ln>
        </p:spPr>
        <p:txBody>
          <a:bodyPr spcFirstLastPara="1" vert="horz" wrap="square" lIns="38100" tIns="38100" rIns="38100" bIns="38100" rtlCol="0" anchor="ctr" anchorCtr="0">
            <a:noAutofit/>
          </a:bodyPr>
          <a:lstStyle/>
          <a:p>
            <a:pPr marL="119063" indent="-119063">
              <a:spcBef>
                <a:spcPts val="0"/>
              </a:spcBef>
            </a:pPr>
            <a:r>
              <a:rPr lang="en-US" sz="3600" b="1">
                <a:solidFill>
                  <a:schemeClr val="dk1"/>
                </a:solidFill>
                <a:latin typeface="Calibri"/>
                <a:ea typeface="Calibri"/>
                <a:cs typeface="Calibri"/>
                <a:sym typeface="Calibri"/>
              </a:rPr>
              <a:t>Code Blocks (x == 2, x == 3)</a:t>
            </a:r>
            <a:endParaRPr sz="3600" b="1">
              <a:solidFill>
                <a:schemeClr val="dk1"/>
              </a:solidFill>
              <a:latin typeface="Calibri"/>
              <a:ea typeface="Calibri"/>
              <a:cs typeface="Calibri"/>
              <a:sym typeface="Calibri"/>
            </a:endParaRPr>
          </a:p>
        </p:txBody>
      </p:sp>
      <p:sp>
        <p:nvSpPr>
          <p:cNvPr id="824" name="Shape 824"/>
          <p:cNvSpPr/>
          <p:nvPr/>
        </p:nvSpPr>
        <p:spPr>
          <a:xfrm>
            <a:off x="5486400" y="1295400"/>
            <a:ext cx="5041900" cy="30480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b="1">
                <a:solidFill>
                  <a:schemeClr val="dk1"/>
                </a:solidFill>
                <a:latin typeface="Courier New"/>
                <a:ea typeface="Courier New"/>
                <a:cs typeface="Courier New"/>
                <a:sym typeface="Courier New"/>
              </a:rPr>
              <a:t>.L5:                  # Case 2</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movq    %rsi, %rax</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cqto</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idivq   %rcx       #  y/z</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jmp     .L6        #  goto merge</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.L9:                  # Case 3</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movl    $1, %eax   #  w = 1</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.L6:                  # merge:</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addq    %rcx, %rax #  w += z</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ret</a:t>
            </a:r>
            <a:endParaRPr b="1">
              <a:solidFill>
                <a:schemeClr val="dk1"/>
              </a:solidFill>
              <a:latin typeface="Courier New"/>
              <a:ea typeface="Courier New"/>
              <a:cs typeface="Courier New"/>
              <a:sym typeface="Courier New"/>
            </a:endParaRPr>
          </a:p>
        </p:txBody>
      </p:sp>
      <p:sp>
        <p:nvSpPr>
          <p:cNvPr id="825" name="Shape 825"/>
          <p:cNvSpPr/>
          <p:nvPr/>
        </p:nvSpPr>
        <p:spPr>
          <a:xfrm>
            <a:off x="1663700" y="1524000"/>
            <a:ext cx="3670300" cy="3505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b="1">
                <a:solidFill>
                  <a:schemeClr val="dk1"/>
                </a:solidFill>
                <a:latin typeface="Courier New"/>
                <a:ea typeface="Courier New"/>
                <a:cs typeface="Courier New"/>
                <a:sym typeface="Courier New"/>
              </a:rPr>
              <a:t>    long w = 1;</a:t>
            </a:r>
            <a:endParaRPr/>
          </a:p>
          <a:p>
            <a:r>
              <a:rPr lang="en-US" b="1">
                <a:solidFill>
                  <a:schemeClr val="dk1"/>
                </a:solidFill>
                <a:latin typeface="Courier New"/>
                <a:ea typeface="Courier New"/>
                <a:cs typeface="Courier New"/>
                <a:sym typeface="Courier New"/>
              </a:rPr>
              <a:t>	. . .</a:t>
            </a:r>
            <a:endParaRPr/>
          </a:p>
          <a:p>
            <a:r>
              <a:rPr lang="en-US"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 . .	</a:t>
            </a:r>
            <a:endParaRPr/>
          </a:p>
          <a:p>
            <a:r>
              <a:rPr lang="en-US"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a:t>
            </a:r>
            <a:endParaRPr/>
          </a:p>
        </p:txBody>
      </p:sp>
      <p:graphicFrame>
        <p:nvGraphicFramePr>
          <p:cNvPr id="826" name="Shape 826"/>
          <p:cNvGraphicFramePr/>
          <p:nvPr/>
        </p:nvGraphicFramePr>
        <p:xfrm>
          <a:off x="5334000" y="4572000"/>
          <a:ext cx="3352800" cy="1905000"/>
        </p:xfrm>
        <a:graphic>
          <a:graphicData uri="http://schemas.openxmlformats.org/drawingml/2006/table">
            <a:tbl>
              <a:tblPr firstRow="1" bandRow="1">
                <a:noFill/>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xfrm>
            <a:off x="1905000" y="254000"/>
            <a:ext cx="8382000" cy="1143000"/>
          </a:xfrm>
          <a:prstGeom prst="rect">
            <a:avLst/>
          </a:prstGeom>
          <a:noFill/>
          <a:ln>
            <a:noFill/>
          </a:ln>
        </p:spPr>
        <p:txBody>
          <a:bodyPr spcFirstLastPara="1" vert="horz" wrap="square" lIns="38100" tIns="38100" rIns="38100" bIns="38100" rtlCol="0" anchor="ctr" anchorCtr="0">
            <a:noAutofit/>
          </a:bodyPr>
          <a:lstStyle/>
          <a:p>
            <a:pPr marL="119063" indent="-119063">
              <a:spcBef>
                <a:spcPts val="0"/>
              </a:spcBef>
            </a:pPr>
            <a:r>
              <a:rPr lang="en-US" sz="3600" b="1">
                <a:solidFill>
                  <a:schemeClr val="dk1"/>
                </a:solidFill>
                <a:latin typeface="Calibri"/>
                <a:ea typeface="Calibri"/>
                <a:cs typeface="Calibri"/>
                <a:sym typeface="Calibri"/>
              </a:rPr>
              <a:t>Code Blocks (x == 5, x == 6, default)</a:t>
            </a:r>
            <a:endParaRPr sz="3600" b="1">
              <a:solidFill>
                <a:schemeClr val="dk1"/>
              </a:solidFill>
              <a:latin typeface="Calibri"/>
              <a:ea typeface="Calibri"/>
              <a:cs typeface="Calibri"/>
              <a:sym typeface="Calibri"/>
            </a:endParaRPr>
          </a:p>
        </p:txBody>
      </p:sp>
      <p:sp>
        <p:nvSpPr>
          <p:cNvPr id="832" name="Shape 832"/>
          <p:cNvSpPr/>
          <p:nvPr/>
        </p:nvSpPr>
        <p:spPr>
          <a:xfrm>
            <a:off x="5791200" y="1295400"/>
            <a:ext cx="4737100" cy="21336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b="1">
                <a:solidFill>
                  <a:schemeClr val="dk1"/>
                </a:solidFill>
                <a:latin typeface="Courier New"/>
                <a:ea typeface="Courier New"/>
                <a:cs typeface="Courier New"/>
                <a:sym typeface="Courier New"/>
              </a:rPr>
              <a:t>.L7:               # Case 5,6</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movl  $1, %eax   #  w = 1</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subq  %rdx, %rax #  w -= z</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ret</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.L8:               # Default:</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movl  $2, %eax   #  2</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ret</a:t>
            </a:r>
            <a:endParaRPr b="1">
              <a:solidFill>
                <a:schemeClr val="dk1"/>
              </a:solidFill>
              <a:latin typeface="Courier New"/>
              <a:ea typeface="Courier New"/>
              <a:cs typeface="Courier New"/>
              <a:sym typeface="Courier New"/>
            </a:endParaRPr>
          </a:p>
        </p:txBody>
      </p:sp>
      <p:sp>
        <p:nvSpPr>
          <p:cNvPr id="833" name="Shape 833"/>
          <p:cNvSpPr/>
          <p:nvPr/>
        </p:nvSpPr>
        <p:spPr>
          <a:xfrm>
            <a:off x="1752600" y="1295400"/>
            <a:ext cx="3898900" cy="28194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case 5:  // .L7</a:t>
            </a:r>
            <a:endParaRPr/>
          </a:p>
          <a:p>
            <a:r>
              <a:rPr lang="en-US" b="1">
                <a:solidFill>
                  <a:srgbClr val="000000"/>
                </a:solidFill>
                <a:latin typeface="Courier New"/>
                <a:ea typeface="Courier New"/>
                <a:cs typeface="Courier New"/>
                <a:sym typeface="Courier New"/>
              </a:rPr>
              <a:t>    case 6:  // .L7</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break;</a:t>
            </a:r>
            <a:endParaRPr/>
          </a:p>
          <a:p>
            <a:r>
              <a:rPr lang="en-US" b="1">
                <a:solidFill>
                  <a:schemeClr val="dk1"/>
                </a:solidFill>
                <a:latin typeface="Courier New"/>
                <a:ea typeface="Courier New"/>
                <a:cs typeface="Courier New"/>
                <a:sym typeface="Courier New"/>
              </a:rPr>
              <a:t>    default: // .L8</a:t>
            </a:r>
            <a:endParaRPr sz="2400"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        w = 2; </a:t>
            </a:r>
            <a:endParaRPr b="1">
              <a:solidFill>
                <a:schemeClr val="dk1"/>
              </a:solidFill>
              <a:latin typeface="Courier New"/>
              <a:ea typeface="Courier New"/>
              <a:cs typeface="Courier New"/>
              <a:sym typeface="Courier New"/>
            </a:endParaRPr>
          </a:p>
          <a:p>
            <a:r>
              <a:rPr lang="en-US" b="1">
                <a:solidFill>
                  <a:schemeClr val="dk1"/>
                </a:solidFill>
                <a:latin typeface="Courier New"/>
                <a:ea typeface="Courier New"/>
                <a:cs typeface="Courier New"/>
                <a:sym typeface="Courier New"/>
              </a:rPr>
              <a:t>}</a:t>
            </a:r>
            <a:endParaRPr b="1">
              <a:solidFill>
                <a:schemeClr val="dk1"/>
              </a:solidFill>
              <a:latin typeface="Courier New"/>
              <a:ea typeface="Courier New"/>
              <a:cs typeface="Courier New"/>
              <a:sym typeface="Courier New"/>
            </a:endParaRPr>
          </a:p>
        </p:txBody>
      </p:sp>
      <p:graphicFrame>
        <p:nvGraphicFramePr>
          <p:cNvPr id="834" name="Shape 834"/>
          <p:cNvGraphicFramePr/>
          <p:nvPr/>
        </p:nvGraphicFramePr>
        <p:xfrm>
          <a:off x="5334000" y="4572000"/>
          <a:ext cx="3352800" cy="1905000"/>
        </p:xfrm>
        <a:graphic>
          <a:graphicData uri="http://schemas.openxmlformats.org/drawingml/2006/table">
            <a:tbl>
              <a:tblPr firstRow="1" bandRow="1">
                <a:noFill/>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title"/>
          </p:nvPr>
        </p:nvSpPr>
        <p:spPr>
          <a:xfrm>
            <a:off x="1905000" y="254000"/>
            <a:ext cx="8382000" cy="1143000"/>
          </a:xfrm>
          <a:prstGeom prst="rect">
            <a:avLst/>
          </a:prstGeom>
          <a:noFill/>
          <a:ln>
            <a:noFill/>
          </a:ln>
        </p:spPr>
        <p:txBody>
          <a:bodyPr spcFirstLastPara="1" vert="horz" wrap="square" lIns="38100" tIns="38100" rIns="38100" bIns="38100" rtlCol="0" anchor="ctr" anchorCtr="0">
            <a:noAutofit/>
          </a:bodyPr>
          <a:lstStyle/>
          <a:p>
            <a:pPr>
              <a:spcBef>
                <a:spcPts val="0"/>
              </a:spcBef>
            </a:pPr>
            <a:r>
              <a:rPr lang="en-US" sz="3600" b="1">
                <a:solidFill>
                  <a:schemeClr val="dk1"/>
                </a:solidFill>
                <a:latin typeface="Calibri"/>
                <a:ea typeface="Calibri"/>
                <a:cs typeface="Calibri"/>
                <a:sym typeface="Calibri"/>
              </a:rPr>
              <a:t>Finding Jump Table in Binary</a:t>
            </a:r>
            <a:endParaRPr sz="3600" b="1">
              <a:solidFill>
                <a:schemeClr val="dk1"/>
              </a:solidFill>
              <a:latin typeface="Calibri"/>
              <a:ea typeface="Calibri"/>
              <a:cs typeface="Calibri"/>
              <a:sym typeface="Calibri"/>
            </a:endParaRPr>
          </a:p>
        </p:txBody>
      </p:sp>
      <p:sp>
        <p:nvSpPr>
          <p:cNvPr id="852" name="Shape 852"/>
          <p:cNvSpPr/>
          <p:nvPr/>
        </p:nvSpPr>
        <p:spPr>
          <a:xfrm>
            <a:off x="1846386" y="1371601"/>
            <a:ext cx="8379069" cy="4431323"/>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sz="1400" b="1">
                <a:solidFill>
                  <a:schemeClr val="dk1"/>
                </a:solidFill>
                <a:latin typeface="Courier New"/>
                <a:ea typeface="Courier New"/>
                <a:cs typeface="Courier New"/>
                <a:sym typeface="Courier New"/>
              </a:rPr>
              <a:t>   00000000004005e0 </a:t>
            </a:r>
            <a:r>
              <a:rPr lang="en-US" sz="1400" b="1" dirty="0">
                <a:solidFill>
                  <a:schemeClr val="dk1"/>
                </a:solidFill>
                <a:latin typeface="Courier New"/>
                <a:ea typeface="Courier New"/>
                <a:cs typeface="Courier New"/>
                <a:sym typeface="Courier New"/>
              </a:rPr>
              <a:t>&lt;</a:t>
            </a:r>
            <a:r>
              <a:rPr lang="en-US" sz="1400" b="1" dirty="0" err="1">
                <a:solidFill>
                  <a:schemeClr val="dk1"/>
                </a:solidFill>
                <a:latin typeface="Courier New"/>
                <a:ea typeface="Courier New"/>
                <a:cs typeface="Courier New"/>
                <a:sym typeface="Courier New"/>
              </a:rPr>
              <a:t>switch_eg</a:t>
            </a:r>
            <a:r>
              <a:rPr lang="en-US" sz="1400" b="1" dirty="0">
                <a:solidFill>
                  <a:schemeClr val="dk1"/>
                </a:solidFill>
                <a:latin typeface="Courier New"/>
                <a:ea typeface="Courier New"/>
                <a:cs typeface="Courier New"/>
                <a:sym typeface="Courier New"/>
              </a:rPr>
              <a:t>&gt;:</a:t>
            </a:r>
            <a:endParaRPr dirty="0"/>
          </a:p>
          <a:p>
            <a:r>
              <a:rPr lang="en-US" sz="1400" b="1">
                <a:solidFill>
                  <a:schemeClr val="dk1"/>
                </a:solidFill>
                <a:latin typeface="Courier New"/>
                <a:ea typeface="Courier New"/>
                <a:cs typeface="Courier New"/>
                <a:sym typeface="Courier New"/>
              </a:rPr>
              <a:t>  4005e0:       </a:t>
            </a:r>
            <a:r>
              <a:rPr lang="en-US" sz="1400" b="1" dirty="0">
                <a:solidFill>
                  <a:schemeClr val="dk1"/>
                </a:solidFill>
                <a:latin typeface="Courier New"/>
                <a:ea typeface="Courier New"/>
                <a:cs typeface="Courier New"/>
                <a:sym typeface="Courier New"/>
              </a:rPr>
              <a:t>48 89 d1                mov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r>
              <a:rPr lang="en-US" sz="1400" b="1">
                <a:solidFill>
                  <a:schemeClr val="dk1"/>
                </a:solidFill>
                <a:latin typeface="Courier New"/>
                <a:ea typeface="Courier New"/>
                <a:cs typeface="Courier New"/>
                <a:sym typeface="Courier New"/>
              </a:rPr>
              <a:t>  4005e3</a:t>
            </a:r>
            <a:r>
              <a:rPr lang="en-US" sz="1400" b="1" dirty="0">
                <a:solidFill>
                  <a:schemeClr val="dk1"/>
                </a:solidFill>
                <a:latin typeface="Courier New"/>
                <a:ea typeface="Courier New"/>
                <a:cs typeface="Courier New"/>
                <a:sym typeface="Courier New"/>
              </a:rPr>
              <a:t>:       48 83 </a:t>
            </a:r>
            <a:r>
              <a:rPr lang="en-US" sz="1400" b="1">
                <a:solidFill>
                  <a:schemeClr val="dk1"/>
                </a:solidFill>
                <a:latin typeface="Courier New"/>
                <a:ea typeface="Courier New"/>
                <a:cs typeface="Courier New"/>
                <a:sym typeface="Courier New"/>
              </a:rPr>
              <a:t>ff 06             </a:t>
            </a:r>
            <a:r>
              <a:rPr lang="en-US" sz="1400" b="1" err="1">
                <a:solidFill>
                  <a:schemeClr val="dk1"/>
                </a:solidFill>
                <a:latin typeface="Courier New"/>
                <a:ea typeface="Courier New"/>
                <a:cs typeface="Courier New"/>
                <a:sym typeface="Courier New"/>
              </a:rPr>
              <a:t>cmp</a:t>
            </a:r>
            <a:r>
              <a:rPr lang="en-US" sz="1400" b="1">
                <a:solidFill>
                  <a:schemeClr val="dk1"/>
                </a:solidFill>
                <a:latin typeface="Courier New"/>
                <a:ea typeface="Courier New"/>
                <a:cs typeface="Courier New"/>
                <a:sym typeface="Courier New"/>
              </a:rPr>
              <a:t>    $0x6</a:t>
            </a:r>
            <a:r>
              <a:rPr lang="en-US" sz="1400" b="1" dirty="0">
                <a:solidFill>
                  <a:schemeClr val="dk1"/>
                </a:solidFill>
                <a:latin typeface="Courier New"/>
                <a:ea typeface="Courier New"/>
                <a:cs typeface="Courier New"/>
                <a:sym typeface="Courier New"/>
              </a:rPr>
              <a:t>,%rdi</a:t>
            </a:r>
            <a:endParaRPr dirty="0"/>
          </a:p>
          <a:p>
            <a:r>
              <a:rPr lang="en-US" sz="1400" b="1">
                <a:solidFill>
                  <a:schemeClr val="dk1"/>
                </a:solidFill>
                <a:latin typeface="Courier New"/>
                <a:ea typeface="Courier New"/>
                <a:cs typeface="Courier New"/>
                <a:sym typeface="Courier New"/>
              </a:rPr>
              <a:t>  4005e7</a:t>
            </a:r>
            <a:r>
              <a:rPr lang="en-US" sz="1400" b="1" dirty="0">
                <a:solidFill>
                  <a:schemeClr val="dk1"/>
                </a:solidFill>
                <a:latin typeface="Courier New"/>
                <a:ea typeface="Courier New"/>
                <a:cs typeface="Courier New"/>
                <a:sym typeface="Courier New"/>
              </a:rPr>
              <a:t>:       77 2b                   </a:t>
            </a:r>
            <a:r>
              <a:rPr lang="en-US" sz="1400" b="1">
                <a:solidFill>
                  <a:schemeClr val="dk1"/>
                </a:solidFill>
                <a:latin typeface="Courier New"/>
                <a:ea typeface="Courier New"/>
                <a:cs typeface="Courier New"/>
                <a:sym typeface="Courier New"/>
              </a:rPr>
              <a:t>ja     400614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eg+0x34</a:t>
            </a:r>
            <a:r>
              <a:rPr lang="en-US" sz="1400" b="1" dirty="0">
                <a:solidFill>
                  <a:schemeClr val="dk1"/>
                </a:solidFill>
                <a:latin typeface="Courier New"/>
                <a:ea typeface="Courier New"/>
                <a:cs typeface="Courier New"/>
                <a:sym typeface="Courier New"/>
              </a:rPr>
              <a:t>&gt;</a:t>
            </a:r>
            <a:endParaRPr dirty="0"/>
          </a:p>
          <a:p>
            <a:r>
              <a:rPr lang="en-US" sz="1400" b="1">
                <a:solidFill>
                  <a:schemeClr val="dk1"/>
                </a:solidFill>
                <a:latin typeface="Courier New"/>
                <a:ea typeface="Courier New"/>
                <a:cs typeface="Courier New"/>
                <a:sym typeface="Courier New"/>
              </a:rPr>
              <a:t>  4005e9</a:t>
            </a:r>
            <a:r>
              <a:rPr lang="en-US" sz="1400" b="1" dirty="0">
                <a:solidFill>
                  <a:schemeClr val="dk1"/>
                </a:solidFill>
                <a:latin typeface="Courier New"/>
                <a:ea typeface="Courier New"/>
                <a:cs typeface="Courier New"/>
                <a:sym typeface="Courier New"/>
              </a:rPr>
              <a:t>:       ff 24 </a:t>
            </a:r>
            <a:r>
              <a:rPr lang="en-US" sz="1400" b="1" err="1">
                <a:solidFill>
                  <a:schemeClr val="dk1"/>
                </a:solidFill>
                <a:latin typeface="Courier New"/>
                <a:ea typeface="Courier New"/>
                <a:cs typeface="Courier New"/>
                <a:sym typeface="Courier New"/>
              </a:rPr>
              <a:t>fd</a:t>
            </a:r>
            <a:r>
              <a:rPr lang="en-US" sz="1400" b="1">
                <a:solidFill>
                  <a:schemeClr val="dk1"/>
                </a:solidFill>
                <a:latin typeface="Courier New"/>
                <a:ea typeface="Courier New"/>
                <a:cs typeface="Courier New"/>
                <a:sym typeface="Courier New"/>
              </a:rPr>
              <a:t> f0 07 40 00    </a:t>
            </a:r>
            <a:r>
              <a:rPr lang="en-US" sz="1400" b="1" err="1">
                <a:solidFill>
                  <a:schemeClr val="dk1"/>
                </a:solidFill>
                <a:latin typeface="Courier New"/>
                <a:ea typeface="Courier New"/>
                <a:cs typeface="Courier New"/>
                <a:sym typeface="Courier New"/>
              </a:rPr>
              <a:t>jmpq</a:t>
            </a:r>
            <a:r>
              <a:rPr lang="en-US" sz="1400" b="1">
                <a:solidFill>
                  <a:schemeClr val="dk1"/>
                </a:solidFill>
                <a:latin typeface="Courier New"/>
                <a:ea typeface="Courier New"/>
                <a:cs typeface="Courier New"/>
                <a:sym typeface="Courier New"/>
              </a:rPr>
              <a:t>   *0x4007f0(,%</a:t>
            </a:r>
            <a:r>
              <a:rPr lang="en-US" sz="1400" b="1" dirty="0">
                <a:solidFill>
                  <a:schemeClr val="dk1"/>
                </a:solidFill>
                <a:latin typeface="Courier New"/>
                <a:ea typeface="Courier New"/>
                <a:cs typeface="Courier New"/>
                <a:sym typeface="Courier New"/>
              </a:rPr>
              <a:t>rdi,8)</a:t>
            </a:r>
            <a:endParaRPr dirty="0"/>
          </a:p>
          <a:p>
            <a:r>
              <a:rPr lang="en-US" sz="1400" b="1">
                <a:solidFill>
                  <a:schemeClr val="dk1"/>
                </a:solidFill>
                <a:latin typeface="Courier New"/>
                <a:ea typeface="Courier New"/>
                <a:cs typeface="Courier New"/>
                <a:sym typeface="Courier New"/>
              </a:rPr>
              <a:t>  4005f0: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r>
              <a:rPr lang="en-US" sz="1400" b="1">
                <a:solidFill>
                  <a:schemeClr val="dk1"/>
                </a:solidFill>
                <a:latin typeface="Courier New"/>
                <a:ea typeface="Courier New"/>
                <a:cs typeface="Courier New"/>
                <a:sym typeface="Courier New"/>
              </a:rPr>
              <a:t>  4005f3</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0f </a:t>
            </a:r>
            <a:r>
              <a:rPr lang="en-US" sz="1400" b="1" dirty="0" err="1">
                <a:solidFill>
                  <a:schemeClr val="dk1"/>
                </a:solidFill>
                <a:latin typeface="Courier New"/>
                <a:ea typeface="Courier New"/>
                <a:cs typeface="Courier New"/>
                <a:sym typeface="Courier New"/>
              </a:rPr>
              <a:t>af</a:t>
            </a:r>
            <a:r>
              <a:rPr lang="en-US" sz="1400" b="1" dirty="0">
                <a:solidFill>
                  <a:schemeClr val="dk1"/>
                </a:solidFill>
                <a:latin typeface="Courier New"/>
                <a:ea typeface="Courier New"/>
                <a:cs typeface="Courier New"/>
                <a:sym typeface="Courier New"/>
              </a:rPr>
              <a:t> c2             </a:t>
            </a:r>
            <a:r>
              <a:rPr lang="en-US" sz="1400" b="1" dirty="0" err="1">
                <a:solidFill>
                  <a:schemeClr val="dk1"/>
                </a:solidFill>
                <a:latin typeface="Courier New"/>
                <a:ea typeface="Courier New"/>
                <a:cs typeface="Courier New"/>
                <a:sym typeface="Courier New"/>
              </a:rPr>
              <a:t>imul</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r>
              <a:rPr lang="en-US" sz="1400" b="1">
                <a:solidFill>
                  <a:schemeClr val="dk1"/>
                </a:solidFill>
                <a:latin typeface="Courier New"/>
                <a:ea typeface="Courier New"/>
                <a:cs typeface="Courier New"/>
                <a:sym typeface="Courier New"/>
              </a:rPr>
              <a:t>  4005f7</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r>
              <a:rPr lang="en-US" sz="1400" b="1">
                <a:solidFill>
                  <a:schemeClr val="dk1"/>
                </a:solidFill>
                <a:latin typeface="Courier New"/>
                <a:ea typeface="Courier New"/>
                <a:cs typeface="Courier New"/>
                <a:sym typeface="Courier New"/>
              </a:rPr>
              <a:t>  4005f8</a:t>
            </a:r>
            <a:r>
              <a:rPr lang="en-US" sz="1400" b="1" dirty="0">
                <a:solidFill>
                  <a:schemeClr val="dk1"/>
                </a:solidFill>
                <a:latin typeface="Courier New"/>
                <a:ea typeface="Courier New"/>
                <a:cs typeface="Courier New"/>
                <a:sym typeface="Courier New"/>
              </a:rPr>
              <a:t>:       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r>
              <a:rPr lang="en-US" sz="1400" b="1">
                <a:solidFill>
                  <a:schemeClr val="dk1"/>
                </a:solidFill>
                <a:latin typeface="Courier New"/>
                <a:ea typeface="Courier New"/>
                <a:cs typeface="Courier New"/>
                <a:sym typeface="Courier New"/>
              </a:rPr>
              <a:t>  4005fb</a:t>
            </a:r>
            <a:r>
              <a:rPr lang="en-US" sz="1400" b="1" dirty="0">
                <a:solidFill>
                  <a:schemeClr val="dk1"/>
                </a:solidFill>
                <a:latin typeface="Courier New"/>
                <a:ea typeface="Courier New"/>
                <a:cs typeface="Courier New"/>
                <a:sym typeface="Courier New"/>
              </a:rPr>
              <a:t>:       48 99                   </a:t>
            </a:r>
            <a:r>
              <a:rPr lang="en-US" sz="1400" b="1" dirty="0" err="1">
                <a:solidFill>
                  <a:schemeClr val="dk1"/>
                </a:solidFill>
                <a:latin typeface="Courier New"/>
                <a:ea typeface="Courier New"/>
                <a:cs typeface="Courier New"/>
                <a:sym typeface="Courier New"/>
              </a:rPr>
              <a:t>cqto</a:t>
            </a:r>
            <a:endParaRPr sz="1400" b="1" dirty="0">
              <a:solidFill>
                <a:schemeClr val="dk1"/>
              </a:solidFill>
              <a:latin typeface="Courier New"/>
              <a:ea typeface="Courier New"/>
              <a:cs typeface="Courier New"/>
              <a:sym typeface="Courier New"/>
            </a:endParaRPr>
          </a:p>
          <a:p>
            <a:r>
              <a:rPr lang="en-US" sz="1400" b="1">
                <a:solidFill>
                  <a:schemeClr val="dk1"/>
                </a:solidFill>
                <a:latin typeface="Courier New"/>
                <a:ea typeface="Courier New"/>
                <a:cs typeface="Courier New"/>
                <a:sym typeface="Courier New"/>
              </a:rPr>
              <a:t>  4005fd</a:t>
            </a:r>
            <a:r>
              <a:rPr lang="en-US" sz="1400" b="1" dirty="0">
                <a:solidFill>
                  <a:schemeClr val="dk1"/>
                </a:solidFill>
                <a:latin typeface="Courier New"/>
                <a:ea typeface="Courier New"/>
                <a:cs typeface="Courier New"/>
                <a:sym typeface="Courier New"/>
              </a:rPr>
              <a:t>:       48 f7 f9                </a:t>
            </a:r>
            <a:r>
              <a:rPr lang="en-US" sz="1400" b="1" dirty="0" err="1">
                <a:solidFill>
                  <a:schemeClr val="dk1"/>
                </a:solidFill>
                <a:latin typeface="Courier New"/>
                <a:ea typeface="Courier New"/>
                <a:cs typeface="Courier New"/>
                <a:sym typeface="Courier New"/>
              </a:rPr>
              <a:t>idiv</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r>
              <a:rPr lang="en-US" sz="1400" b="1">
                <a:solidFill>
                  <a:schemeClr val="dk1"/>
                </a:solidFill>
                <a:latin typeface="Courier New"/>
                <a:ea typeface="Courier New"/>
                <a:cs typeface="Courier New"/>
                <a:sym typeface="Courier New"/>
              </a:rPr>
              <a:t>  400600:       eb 05                   </a:t>
            </a:r>
            <a:r>
              <a:rPr lang="en-US" sz="1400" b="1" err="1">
                <a:solidFill>
                  <a:schemeClr val="dk1"/>
                </a:solidFill>
                <a:latin typeface="Courier New"/>
                <a:ea typeface="Courier New"/>
                <a:cs typeface="Courier New"/>
                <a:sym typeface="Courier New"/>
              </a:rPr>
              <a:t>jmp</a:t>
            </a:r>
            <a:r>
              <a:rPr lang="en-US" sz="1400" b="1">
                <a:solidFill>
                  <a:schemeClr val="dk1"/>
                </a:solidFill>
                <a:latin typeface="Courier New"/>
                <a:ea typeface="Courier New"/>
                <a:cs typeface="Courier New"/>
                <a:sym typeface="Courier New"/>
              </a:rPr>
              <a:t>    400607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eg+0x27</a:t>
            </a:r>
            <a:r>
              <a:rPr lang="en-US" sz="1400" b="1" dirty="0">
                <a:solidFill>
                  <a:schemeClr val="dk1"/>
                </a:solidFill>
                <a:latin typeface="Courier New"/>
                <a:ea typeface="Courier New"/>
                <a:cs typeface="Courier New"/>
                <a:sym typeface="Courier New"/>
              </a:rPr>
              <a:t>&gt;</a:t>
            </a:r>
            <a:endParaRPr dirty="0"/>
          </a:p>
          <a:p>
            <a:r>
              <a:rPr lang="en-US" sz="1400" b="1">
                <a:solidFill>
                  <a:schemeClr val="dk1"/>
                </a:solidFill>
                <a:latin typeface="Courier New"/>
                <a:ea typeface="Courier New"/>
                <a:cs typeface="Courier New"/>
                <a:sym typeface="Courier New"/>
              </a:rPr>
              <a:t>  400602</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r>
              <a:rPr lang="en-US" sz="1400" b="1">
                <a:solidFill>
                  <a:schemeClr val="dk1"/>
                </a:solidFill>
                <a:latin typeface="Courier New"/>
                <a:ea typeface="Courier New"/>
                <a:cs typeface="Courier New"/>
                <a:sym typeface="Courier New"/>
              </a:rPr>
              <a:t>  400607</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48 01 </a:t>
            </a:r>
            <a:r>
              <a:rPr lang="en-US" sz="1400" b="1" dirty="0">
                <a:solidFill>
                  <a:schemeClr val="dk1"/>
                </a:solidFill>
                <a:latin typeface="Courier New"/>
                <a:ea typeface="Courier New"/>
                <a:cs typeface="Courier New"/>
                <a:sym typeface="Courier New"/>
              </a:rPr>
              <a:t>c8                add    %</a:t>
            </a:r>
            <a:r>
              <a:rPr lang="en-US" sz="1400" b="1" dirty="0" err="1">
                <a:solidFill>
                  <a:schemeClr val="dk1"/>
                </a:solidFill>
                <a:latin typeface="Courier New"/>
                <a:ea typeface="Courier New"/>
                <a:cs typeface="Courier New"/>
                <a:sym typeface="Courier New"/>
              </a:rPr>
              <a:t>rcx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r>
              <a:rPr lang="en-US" sz="1400" b="1">
                <a:solidFill>
                  <a:schemeClr val="dk1"/>
                </a:solidFill>
                <a:latin typeface="Courier New"/>
                <a:ea typeface="Courier New"/>
                <a:cs typeface="Courier New"/>
                <a:sym typeface="Courier New"/>
              </a:rPr>
              <a:t>  40060a</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r>
              <a:rPr lang="en-US" sz="1400" b="1">
                <a:solidFill>
                  <a:schemeClr val="dk1"/>
                </a:solidFill>
                <a:latin typeface="Courier New"/>
                <a:ea typeface="Courier New"/>
                <a:cs typeface="Courier New"/>
                <a:sym typeface="Courier New"/>
              </a:rPr>
              <a:t>  40060b</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r>
              <a:rPr lang="en-US" sz="1400" b="1">
                <a:solidFill>
                  <a:schemeClr val="dk1"/>
                </a:solidFill>
                <a:latin typeface="Courier New"/>
                <a:ea typeface="Courier New"/>
                <a:cs typeface="Courier New"/>
                <a:sym typeface="Courier New"/>
              </a:rPr>
              <a:t>  400610: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29 d0                </a:t>
            </a:r>
            <a:r>
              <a:rPr lang="en-US" sz="1400" b="1" dirty="0">
                <a:solidFill>
                  <a:schemeClr val="dk1"/>
                </a:solidFill>
                <a:latin typeface="Courier New"/>
                <a:ea typeface="Courier New"/>
                <a:cs typeface="Courier New"/>
                <a:sym typeface="Courier New"/>
              </a:rPr>
              <a:t>sub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r>
              <a:rPr lang="en-US" sz="1400" b="1">
                <a:solidFill>
                  <a:schemeClr val="dk1"/>
                </a:solidFill>
                <a:latin typeface="Courier New"/>
                <a:ea typeface="Courier New"/>
                <a:cs typeface="Courier New"/>
                <a:sym typeface="Courier New"/>
              </a:rPr>
              <a:t>  400613</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r>
              <a:rPr lang="en-US" sz="1400" b="1">
                <a:solidFill>
                  <a:schemeClr val="dk1"/>
                </a:solidFill>
                <a:latin typeface="Courier New"/>
                <a:ea typeface="Courier New"/>
                <a:cs typeface="Courier New"/>
                <a:sym typeface="Courier New"/>
              </a:rPr>
              <a:t>  400614</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02 00 00 00          mov    $0x2</a:t>
            </a:r>
            <a:r>
              <a:rPr lang="en-US" sz="1400" b="1" dirty="0">
                <a:solidFill>
                  <a:schemeClr val="dk1"/>
                </a:solidFill>
                <a:latin typeface="Courier New"/>
                <a:ea typeface="Courier New"/>
                <a:cs typeface="Courier New"/>
                <a:sym typeface="Courier New"/>
              </a:rPr>
              <a:t>,%eax</a:t>
            </a:r>
            <a:endParaRPr dirty="0"/>
          </a:p>
          <a:p>
            <a:r>
              <a:rPr lang="en-US" sz="1400" b="1">
                <a:solidFill>
                  <a:schemeClr val="dk1"/>
                </a:solidFill>
                <a:latin typeface="Courier New"/>
                <a:ea typeface="Courier New"/>
                <a:cs typeface="Courier New"/>
                <a:sym typeface="Courier New"/>
              </a:rPr>
              <a:t>  400619</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F341C-3EB7-CEF1-1579-C925951AB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3C4F8-6B63-3C49-9F89-318C9CA61E55}"/>
              </a:ext>
            </a:extLst>
          </p:cNvPr>
          <p:cNvSpPr>
            <a:spLocks noGrp="1"/>
          </p:cNvSpPr>
          <p:nvPr>
            <p:ph type="title"/>
          </p:nvPr>
        </p:nvSpPr>
        <p:spPr/>
        <p:txBody>
          <a:bodyPr>
            <a:normAutofit/>
          </a:bodyPr>
          <a:lstStyle/>
          <a:p>
            <a:r>
              <a:rPr lang="en-US" dirty="0"/>
              <a:t>C code is translated into assembly code by a compiler (ex: </a:t>
            </a:r>
            <a:r>
              <a:rPr lang="en-US" dirty="0" err="1">
                <a:latin typeface="Consolas" panose="020B0609020204030204" pitchFamily="49" charset="0"/>
                <a:cs typeface="Consolas" panose="020B0609020204030204" pitchFamily="49" charset="0"/>
              </a:rPr>
              <a:t>gcc</a:t>
            </a:r>
            <a:r>
              <a:rPr lang="en-US" dirty="0"/>
              <a:t>).</a:t>
            </a:r>
          </a:p>
        </p:txBody>
      </p:sp>
      <p:sp>
        <p:nvSpPr>
          <p:cNvPr id="3" name="Rectangle 2">
            <a:extLst>
              <a:ext uri="{FF2B5EF4-FFF2-40B4-BE49-F238E27FC236}">
                <a16:creationId xmlns:a16="http://schemas.microsoft.com/office/drawing/2014/main" id="{B40CB057-2381-E26B-F6EF-9540192F9BD6}"/>
              </a:ext>
            </a:extLst>
          </p:cNvPr>
          <p:cNvSpPr>
            <a:spLocks noChangeArrowheads="1"/>
          </p:cNvSpPr>
          <p:nvPr/>
        </p:nvSpPr>
        <p:spPr bwMode="auto">
          <a:xfrm>
            <a:off x="2625726" y="2514602"/>
            <a:ext cx="727075" cy="297646"/>
          </a:xfrm>
          <a:prstGeom prst="rect">
            <a:avLst/>
          </a:prstGeom>
          <a:noFill/>
          <a:ln w="12700">
            <a:noFill/>
            <a:miter lim="800000"/>
            <a:headEnd/>
            <a:tailEnd/>
          </a:ln>
          <a:effectLst/>
        </p:spPr>
        <p:txBody>
          <a:bodyPr lIns="90487" tIns="44450" rIns="90487" bIns="44450">
            <a:spAutoFit/>
          </a:bodyPr>
          <a:lstStyle/>
          <a:p>
            <a:pPr algn="r">
              <a:lnSpc>
                <a:spcPct val="100000"/>
              </a:lnSpc>
            </a:pPr>
            <a:r>
              <a:rPr lang="en-US" sz="1351" i="1" dirty="0">
                <a:latin typeface="Calibri" pitchFamily="34" charset="0"/>
              </a:rPr>
              <a:t>text</a:t>
            </a:r>
          </a:p>
        </p:txBody>
      </p:sp>
      <p:sp>
        <p:nvSpPr>
          <p:cNvPr id="4" name="Rectangle 3">
            <a:extLst>
              <a:ext uri="{FF2B5EF4-FFF2-40B4-BE49-F238E27FC236}">
                <a16:creationId xmlns:a16="http://schemas.microsoft.com/office/drawing/2014/main" id="{4193CA12-159B-8642-9832-AD16224F295D}"/>
              </a:ext>
            </a:extLst>
          </p:cNvPr>
          <p:cNvSpPr>
            <a:spLocks noChangeArrowheads="1"/>
          </p:cNvSpPr>
          <p:nvPr/>
        </p:nvSpPr>
        <p:spPr bwMode="auto">
          <a:xfrm>
            <a:off x="2625726" y="3655702"/>
            <a:ext cx="727075" cy="297646"/>
          </a:xfrm>
          <a:prstGeom prst="rect">
            <a:avLst/>
          </a:prstGeom>
          <a:noFill/>
          <a:ln w="12700">
            <a:noFill/>
            <a:miter lim="800000"/>
            <a:headEnd/>
            <a:tailEnd/>
          </a:ln>
          <a:effectLst/>
        </p:spPr>
        <p:txBody>
          <a:bodyPr lIns="90487" tIns="44450" rIns="90487" bIns="44450">
            <a:spAutoFit/>
          </a:bodyPr>
          <a:lstStyle/>
          <a:p>
            <a:pPr algn="r">
              <a:lnSpc>
                <a:spcPct val="100000"/>
              </a:lnSpc>
            </a:pPr>
            <a:r>
              <a:rPr lang="en-US" sz="1351" i="1" dirty="0">
                <a:latin typeface="Calibri" pitchFamily="34" charset="0"/>
              </a:rPr>
              <a:t>text</a:t>
            </a:r>
          </a:p>
        </p:txBody>
      </p:sp>
      <p:sp>
        <p:nvSpPr>
          <p:cNvPr id="5" name="Rectangle 4">
            <a:extLst>
              <a:ext uri="{FF2B5EF4-FFF2-40B4-BE49-F238E27FC236}">
                <a16:creationId xmlns:a16="http://schemas.microsoft.com/office/drawing/2014/main" id="{BE0394A3-D90D-C8F1-083D-BDDF4070EFF3}"/>
              </a:ext>
            </a:extLst>
          </p:cNvPr>
          <p:cNvSpPr>
            <a:spLocks noChangeArrowheads="1"/>
          </p:cNvSpPr>
          <p:nvPr/>
        </p:nvSpPr>
        <p:spPr bwMode="auto">
          <a:xfrm>
            <a:off x="2352675" y="4724402"/>
            <a:ext cx="1000126" cy="297646"/>
          </a:xfrm>
          <a:prstGeom prst="rect">
            <a:avLst/>
          </a:prstGeom>
          <a:noFill/>
          <a:ln w="12700">
            <a:noFill/>
            <a:miter lim="800000"/>
            <a:headEnd/>
            <a:tailEnd/>
          </a:ln>
          <a:effectLst/>
        </p:spPr>
        <p:txBody>
          <a:bodyPr lIns="90487" tIns="44450" rIns="90487" bIns="44450">
            <a:spAutoFit/>
          </a:bodyPr>
          <a:lstStyle/>
          <a:p>
            <a:pPr algn="r">
              <a:lnSpc>
                <a:spcPct val="100000"/>
              </a:lnSpc>
            </a:pPr>
            <a:r>
              <a:rPr lang="en-US" sz="1351" i="1" dirty="0">
                <a:latin typeface="Calibri" pitchFamily="34" charset="0"/>
              </a:rPr>
              <a:t>binary</a:t>
            </a:r>
          </a:p>
        </p:txBody>
      </p:sp>
      <p:sp>
        <p:nvSpPr>
          <p:cNvPr id="7" name="Rectangle 5">
            <a:extLst>
              <a:ext uri="{FF2B5EF4-FFF2-40B4-BE49-F238E27FC236}">
                <a16:creationId xmlns:a16="http://schemas.microsoft.com/office/drawing/2014/main" id="{F81C1C18-BCA6-E2D6-1194-BAD32B57DBB7}"/>
              </a:ext>
            </a:extLst>
          </p:cNvPr>
          <p:cNvSpPr>
            <a:spLocks noChangeArrowheads="1"/>
          </p:cNvSpPr>
          <p:nvPr/>
        </p:nvSpPr>
        <p:spPr bwMode="auto">
          <a:xfrm>
            <a:off x="2352675" y="5867402"/>
            <a:ext cx="1000126" cy="297646"/>
          </a:xfrm>
          <a:prstGeom prst="rect">
            <a:avLst/>
          </a:prstGeom>
          <a:noFill/>
          <a:ln w="12700">
            <a:noFill/>
            <a:miter lim="800000"/>
            <a:headEnd/>
            <a:tailEnd/>
          </a:ln>
          <a:effectLst/>
        </p:spPr>
        <p:txBody>
          <a:bodyPr lIns="90487" tIns="44450" rIns="90487" bIns="44450">
            <a:spAutoFit/>
          </a:bodyPr>
          <a:lstStyle/>
          <a:p>
            <a:pPr algn="r">
              <a:lnSpc>
                <a:spcPct val="100000"/>
              </a:lnSpc>
            </a:pPr>
            <a:r>
              <a:rPr lang="en-US" sz="1351" i="1" dirty="0">
                <a:latin typeface="Calibri" pitchFamily="34" charset="0"/>
              </a:rPr>
              <a:t>binary</a:t>
            </a:r>
          </a:p>
        </p:txBody>
      </p:sp>
      <p:sp>
        <p:nvSpPr>
          <p:cNvPr id="8" name="Line 6">
            <a:extLst>
              <a:ext uri="{FF2B5EF4-FFF2-40B4-BE49-F238E27FC236}">
                <a16:creationId xmlns:a16="http://schemas.microsoft.com/office/drawing/2014/main" id="{DB20CECD-1986-2F63-6273-1943030DF7D7}"/>
              </a:ext>
            </a:extLst>
          </p:cNvPr>
          <p:cNvSpPr>
            <a:spLocks noChangeShapeType="1"/>
          </p:cNvSpPr>
          <p:nvPr/>
        </p:nvSpPr>
        <p:spPr bwMode="auto">
          <a:xfrm>
            <a:off x="5513388" y="2977236"/>
            <a:ext cx="0" cy="680366"/>
          </a:xfrm>
          <a:prstGeom prst="line">
            <a:avLst/>
          </a:prstGeom>
          <a:noFill/>
          <a:ln w="28575">
            <a:solidFill>
              <a:schemeClr val="tx1"/>
            </a:solidFill>
            <a:round/>
            <a:headEnd/>
            <a:tailEnd type="triangle" w="med" len="med"/>
          </a:ln>
          <a:effectLst/>
        </p:spPr>
        <p:txBody>
          <a:bodyPr wrap="square" lIns="90487" tIns="44450" rIns="90487" bIns="44450">
            <a:spAutoFit/>
          </a:bodyPr>
          <a:lstStyle/>
          <a:p>
            <a:endParaRPr lang="en-US" sz="1351" dirty="0">
              <a:latin typeface="Calibri" pitchFamily="34" charset="0"/>
            </a:endParaRPr>
          </a:p>
        </p:txBody>
      </p:sp>
      <p:sp>
        <p:nvSpPr>
          <p:cNvPr id="9" name="Rectangle 7">
            <a:extLst>
              <a:ext uri="{FF2B5EF4-FFF2-40B4-BE49-F238E27FC236}">
                <a16:creationId xmlns:a16="http://schemas.microsoft.com/office/drawing/2014/main" id="{CB859DE4-689D-9679-CE6A-08870FD459C0}"/>
              </a:ext>
            </a:extLst>
          </p:cNvPr>
          <p:cNvSpPr>
            <a:spLocks noChangeArrowheads="1"/>
          </p:cNvSpPr>
          <p:nvPr/>
        </p:nvSpPr>
        <p:spPr bwMode="auto">
          <a:xfrm>
            <a:off x="5819776" y="3124202"/>
            <a:ext cx="3032125" cy="397545"/>
          </a:xfrm>
          <a:prstGeom prst="rect">
            <a:avLst/>
          </a:prstGeom>
          <a:noFill/>
          <a:ln w="12700">
            <a:noFill/>
            <a:miter lim="800000"/>
            <a:headEnd/>
            <a:tailEnd/>
          </a:ln>
          <a:effectLst/>
        </p:spPr>
        <p:txBody>
          <a:bodyPr wrap="square" lIns="90487" tIns="44450" rIns="90487" bIns="44450">
            <a:spAutoFit/>
          </a:bodyPr>
          <a:lstStyle/>
          <a:p>
            <a:pPr algn="l">
              <a:lnSpc>
                <a:spcPct val="100000"/>
              </a:lnSpc>
            </a:pPr>
            <a:r>
              <a:rPr lang="en-US" sz="2000" dirty="0">
                <a:latin typeface="Calibri" pitchFamily="34" charset="0"/>
              </a:rPr>
              <a:t>Compiler (</a:t>
            </a:r>
            <a:r>
              <a:rPr lang="en-US" sz="2000" dirty="0" err="1">
                <a:latin typeface="Courier New" pitchFamily="49" charset="0"/>
              </a:rPr>
              <a:t>gcc</a:t>
            </a:r>
            <a:r>
              <a:rPr lang="en-US" sz="2000" dirty="0">
                <a:latin typeface="Courier New" pitchFamily="49" charset="0"/>
              </a:rPr>
              <a:t> –</a:t>
            </a:r>
            <a:r>
              <a:rPr lang="en-US" sz="2000" dirty="0" err="1">
                <a:latin typeface="Courier New" pitchFamily="49" charset="0"/>
              </a:rPr>
              <a:t>Og</a:t>
            </a:r>
            <a:r>
              <a:rPr lang="en-US" sz="2000" dirty="0">
                <a:latin typeface="Courier New" pitchFamily="49" charset="0"/>
              </a:rPr>
              <a:t> -S</a:t>
            </a:r>
            <a:r>
              <a:rPr lang="en-US" sz="2000" dirty="0">
                <a:latin typeface="Calibri" pitchFamily="34" charset="0"/>
              </a:rPr>
              <a:t>)</a:t>
            </a:r>
          </a:p>
        </p:txBody>
      </p:sp>
      <p:sp>
        <p:nvSpPr>
          <p:cNvPr id="10" name="Rectangle 8">
            <a:extLst>
              <a:ext uri="{FF2B5EF4-FFF2-40B4-BE49-F238E27FC236}">
                <a16:creationId xmlns:a16="http://schemas.microsoft.com/office/drawing/2014/main" id="{6B070ECA-E8DA-F83E-E071-4510040DAB09}"/>
              </a:ext>
            </a:extLst>
          </p:cNvPr>
          <p:cNvSpPr>
            <a:spLocks noChangeArrowheads="1"/>
          </p:cNvSpPr>
          <p:nvPr/>
        </p:nvSpPr>
        <p:spPr bwMode="auto">
          <a:xfrm>
            <a:off x="5803900" y="4191002"/>
            <a:ext cx="3048000" cy="397545"/>
          </a:xfrm>
          <a:prstGeom prst="rect">
            <a:avLst/>
          </a:prstGeom>
          <a:noFill/>
          <a:ln w="12700">
            <a:noFill/>
            <a:miter lim="800000"/>
            <a:headEnd/>
            <a:tailEnd/>
          </a:ln>
          <a:effectLst/>
        </p:spPr>
        <p:txBody>
          <a:bodyPr lIns="90487" tIns="44450" rIns="90487" bIns="44450">
            <a:spAutoFit/>
          </a:bodyPr>
          <a:lstStyle/>
          <a:p>
            <a:pPr algn="l">
              <a:lnSpc>
                <a:spcPct val="100000"/>
              </a:lnSpc>
            </a:pPr>
            <a:r>
              <a:rPr lang="en-US" sz="2000" dirty="0">
                <a:latin typeface="Calibri" pitchFamily="34" charset="0"/>
              </a:rPr>
              <a:t>Assembler (</a:t>
            </a:r>
            <a:r>
              <a:rPr lang="en-US" sz="2000" dirty="0" err="1">
                <a:latin typeface="Courier New" pitchFamily="49" charset="0"/>
              </a:rPr>
              <a:t>gcc</a:t>
            </a:r>
            <a:r>
              <a:rPr lang="en-US" sz="2000" dirty="0">
                <a:latin typeface="Calibri" pitchFamily="34" charset="0"/>
              </a:rPr>
              <a:t> –c or </a:t>
            </a:r>
            <a:r>
              <a:rPr lang="en-US" sz="2000" dirty="0">
                <a:latin typeface="Courier New" pitchFamily="49" charset="0"/>
              </a:rPr>
              <a:t>as</a:t>
            </a:r>
            <a:r>
              <a:rPr lang="en-US" sz="2000" dirty="0">
                <a:latin typeface="Calibri" pitchFamily="34" charset="0"/>
              </a:rPr>
              <a:t>)</a:t>
            </a:r>
          </a:p>
        </p:txBody>
      </p:sp>
      <p:sp>
        <p:nvSpPr>
          <p:cNvPr id="11" name="Rectangle 9">
            <a:extLst>
              <a:ext uri="{FF2B5EF4-FFF2-40B4-BE49-F238E27FC236}">
                <a16:creationId xmlns:a16="http://schemas.microsoft.com/office/drawing/2014/main" id="{0614AD7E-5E0E-1ECA-9158-ADBED280EBA5}"/>
              </a:ext>
            </a:extLst>
          </p:cNvPr>
          <p:cNvSpPr>
            <a:spLocks noChangeArrowheads="1"/>
          </p:cNvSpPr>
          <p:nvPr/>
        </p:nvSpPr>
        <p:spPr bwMode="auto">
          <a:xfrm>
            <a:off x="5819777" y="5334001"/>
            <a:ext cx="2638426" cy="397545"/>
          </a:xfrm>
          <a:prstGeom prst="rect">
            <a:avLst/>
          </a:prstGeom>
          <a:noFill/>
          <a:ln w="12700">
            <a:noFill/>
            <a:miter lim="800000"/>
            <a:headEnd/>
            <a:tailEnd/>
          </a:ln>
          <a:effectLst/>
        </p:spPr>
        <p:txBody>
          <a:bodyPr lIns="90487" tIns="44450" rIns="90487" bIns="44450">
            <a:spAutoFit/>
          </a:bodyPr>
          <a:lstStyle/>
          <a:p>
            <a:pPr algn="l">
              <a:lnSpc>
                <a:spcPct val="100000"/>
              </a:lnSpc>
            </a:pPr>
            <a:r>
              <a:rPr lang="en-US" sz="2000" dirty="0">
                <a:latin typeface="Calibri" pitchFamily="34" charset="0"/>
              </a:rPr>
              <a:t>Linker (</a:t>
            </a:r>
            <a:r>
              <a:rPr lang="en-US" sz="2000" dirty="0" err="1">
                <a:latin typeface="Courier New" pitchFamily="49" charset="0"/>
              </a:rPr>
              <a:t>gcc</a:t>
            </a:r>
            <a:r>
              <a:rPr lang="en-US" sz="2000" dirty="0">
                <a:latin typeface="Calibri" pitchFamily="34" charset="0"/>
              </a:rPr>
              <a:t> or</a:t>
            </a:r>
            <a:r>
              <a:rPr lang="en-US" sz="2000" dirty="0">
                <a:latin typeface="Courier" pitchFamily="49" charset="0"/>
              </a:rPr>
              <a:t> </a:t>
            </a:r>
            <a:r>
              <a:rPr lang="en-US" sz="2000" dirty="0">
                <a:latin typeface="Courier New" pitchFamily="49" charset="0"/>
              </a:rPr>
              <a:t>ld</a:t>
            </a:r>
            <a:r>
              <a:rPr lang="en-US" sz="2000" dirty="0">
                <a:latin typeface="Calibri" pitchFamily="34" charset="0"/>
              </a:rPr>
              <a:t>)</a:t>
            </a:r>
          </a:p>
        </p:txBody>
      </p:sp>
      <p:sp>
        <p:nvSpPr>
          <p:cNvPr id="13" name="Rectangle 10">
            <a:extLst>
              <a:ext uri="{FF2B5EF4-FFF2-40B4-BE49-F238E27FC236}">
                <a16:creationId xmlns:a16="http://schemas.microsoft.com/office/drawing/2014/main" id="{C34B358F-B2B3-3769-9F55-D0EF9861A4DD}"/>
              </a:ext>
            </a:extLst>
          </p:cNvPr>
          <p:cNvSpPr>
            <a:spLocks noChangeArrowheads="1"/>
          </p:cNvSpPr>
          <p:nvPr/>
        </p:nvSpPr>
        <p:spPr bwMode="auto">
          <a:xfrm>
            <a:off x="3897315" y="2579690"/>
            <a:ext cx="3263900" cy="397545"/>
          </a:xfrm>
          <a:prstGeom prst="rect">
            <a:avLst/>
          </a:prstGeom>
          <a:solidFill>
            <a:srgbClr val="F6F5BD"/>
          </a:solidFill>
          <a:ln w="28575">
            <a:solidFill>
              <a:schemeClr val="tx1"/>
            </a:solidFill>
            <a:miter lim="800000"/>
            <a:headEnd/>
            <a:tailEnd/>
          </a:ln>
          <a:effectLst/>
        </p:spPr>
        <p:txBody>
          <a:bodyPr lIns="90487" tIns="44450" rIns="90487" bIns="44450">
            <a:spAutoFit/>
          </a:bodyPr>
          <a:lstStyle/>
          <a:p>
            <a:pPr algn="ctr">
              <a:lnSpc>
                <a:spcPct val="100000"/>
              </a:lnSpc>
            </a:pPr>
            <a:r>
              <a:rPr lang="en-US" sz="2000" dirty="0">
                <a:latin typeface="Calibri" pitchFamily="34" charset="0"/>
              </a:rPr>
              <a:t>C program (</a:t>
            </a:r>
            <a:r>
              <a:rPr lang="en-US" sz="2000" dirty="0">
                <a:latin typeface="Courier New" pitchFamily="49" charset="0"/>
              </a:rPr>
              <a:t>p1.c p2.c</a:t>
            </a:r>
            <a:r>
              <a:rPr lang="en-US" sz="2000" dirty="0">
                <a:latin typeface="Calibri" pitchFamily="34" charset="0"/>
              </a:rPr>
              <a:t>)</a:t>
            </a:r>
          </a:p>
        </p:txBody>
      </p:sp>
      <p:sp>
        <p:nvSpPr>
          <p:cNvPr id="17" name="Rectangle 11">
            <a:extLst>
              <a:ext uri="{FF2B5EF4-FFF2-40B4-BE49-F238E27FC236}">
                <a16:creationId xmlns:a16="http://schemas.microsoft.com/office/drawing/2014/main" id="{2C22F247-5869-3FA8-E2F6-74E87C406163}"/>
              </a:ext>
            </a:extLst>
          </p:cNvPr>
          <p:cNvSpPr>
            <a:spLocks noChangeArrowheads="1"/>
          </p:cNvSpPr>
          <p:nvPr/>
        </p:nvSpPr>
        <p:spPr bwMode="auto">
          <a:xfrm>
            <a:off x="3783015" y="3657602"/>
            <a:ext cx="3492500" cy="397545"/>
          </a:xfrm>
          <a:prstGeom prst="rect">
            <a:avLst/>
          </a:prstGeom>
          <a:solidFill>
            <a:srgbClr val="F6F5BD"/>
          </a:solidFill>
          <a:ln w="28575">
            <a:solidFill>
              <a:schemeClr val="tx1"/>
            </a:solidFill>
            <a:miter lim="800000"/>
            <a:headEnd/>
            <a:tailEnd/>
          </a:ln>
          <a:effectLst/>
        </p:spPr>
        <p:txBody>
          <a:bodyPr lIns="90487" tIns="44450" rIns="90487" bIns="44450">
            <a:spAutoFit/>
          </a:bodyPr>
          <a:lstStyle/>
          <a:p>
            <a:pPr algn="ctr">
              <a:lnSpc>
                <a:spcPct val="100000"/>
              </a:lnSpc>
            </a:pPr>
            <a:r>
              <a:rPr lang="en-US" sz="2000" dirty="0" err="1">
                <a:latin typeface="Calibri" pitchFamily="34" charset="0"/>
              </a:rPr>
              <a:t>Asm</a:t>
            </a:r>
            <a:r>
              <a:rPr lang="en-US" sz="2000" dirty="0">
                <a:latin typeface="Calibri" pitchFamily="34" charset="0"/>
              </a:rPr>
              <a:t> program (</a:t>
            </a:r>
            <a:r>
              <a:rPr lang="en-US" sz="2000" dirty="0">
                <a:latin typeface="Courier New" pitchFamily="49" charset="0"/>
              </a:rPr>
              <a:t>p1.s p2.s</a:t>
            </a:r>
            <a:r>
              <a:rPr lang="en-US" sz="2000" dirty="0">
                <a:latin typeface="Calibri" pitchFamily="34" charset="0"/>
              </a:rPr>
              <a:t>)</a:t>
            </a:r>
          </a:p>
        </p:txBody>
      </p:sp>
      <p:sp>
        <p:nvSpPr>
          <p:cNvPr id="19" name="Rectangle 12">
            <a:extLst>
              <a:ext uri="{FF2B5EF4-FFF2-40B4-BE49-F238E27FC236}">
                <a16:creationId xmlns:a16="http://schemas.microsoft.com/office/drawing/2014/main" id="{ED9DD857-25FF-73E1-E07E-CA18DF5E7069}"/>
              </a:ext>
            </a:extLst>
          </p:cNvPr>
          <p:cNvSpPr>
            <a:spLocks noChangeArrowheads="1"/>
          </p:cNvSpPr>
          <p:nvPr/>
        </p:nvSpPr>
        <p:spPr bwMode="auto">
          <a:xfrm>
            <a:off x="3668715" y="4800602"/>
            <a:ext cx="3721100" cy="397545"/>
          </a:xfrm>
          <a:prstGeom prst="rect">
            <a:avLst/>
          </a:prstGeom>
          <a:solidFill>
            <a:schemeClr val="accent2">
              <a:lumMod val="20000"/>
              <a:lumOff val="80000"/>
            </a:schemeClr>
          </a:solidFill>
          <a:ln w="28575">
            <a:solidFill>
              <a:schemeClr val="tx1"/>
            </a:solidFill>
            <a:miter lim="800000"/>
            <a:headEnd/>
            <a:tailEnd/>
          </a:ln>
          <a:effectLst/>
        </p:spPr>
        <p:txBody>
          <a:bodyPr lIns="90487" tIns="44450" rIns="90487" bIns="44450">
            <a:spAutoFit/>
          </a:bodyPr>
          <a:lstStyle/>
          <a:p>
            <a:pPr algn="ctr">
              <a:lnSpc>
                <a:spcPct val="100000"/>
              </a:lnSpc>
            </a:pPr>
            <a:r>
              <a:rPr lang="en-US" sz="2000" dirty="0">
                <a:latin typeface="Calibri" pitchFamily="34" charset="0"/>
              </a:rPr>
              <a:t>Object program (</a:t>
            </a:r>
            <a:r>
              <a:rPr lang="en-US" sz="2000" dirty="0">
                <a:latin typeface="Courier New" pitchFamily="49" charset="0"/>
              </a:rPr>
              <a:t>p1.o p2.o</a:t>
            </a:r>
            <a:r>
              <a:rPr lang="en-US" sz="2000" dirty="0">
                <a:latin typeface="Calibri" pitchFamily="34" charset="0"/>
              </a:rPr>
              <a:t>)</a:t>
            </a:r>
          </a:p>
        </p:txBody>
      </p:sp>
      <p:sp>
        <p:nvSpPr>
          <p:cNvPr id="20" name="Rectangle 13">
            <a:extLst>
              <a:ext uri="{FF2B5EF4-FFF2-40B4-BE49-F238E27FC236}">
                <a16:creationId xmlns:a16="http://schemas.microsoft.com/office/drawing/2014/main" id="{9F2DF1DB-0664-F29C-A8AB-40B315DF0E05}"/>
              </a:ext>
            </a:extLst>
          </p:cNvPr>
          <p:cNvSpPr>
            <a:spLocks noChangeArrowheads="1"/>
          </p:cNvSpPr>
          <p:nvPr/>
        </p:nvSpPr>
        <p:spPr bwMode="auto">
          <a:xfrm>
            <a:off x="3655219" y="5943601"/>
            <a:ext cx="3748088" cy="397545"/>
          </a:xfrm>
          <a:prstGeom prst="rect">
            <a:avLst/>
          </a:prstGeom>
          <a:solidFill>
            <a:srgbClr val="FF9999"/>
          </a:solidFill>
          <a:ln w="28575">
            <a:solidFill>
              <a:schemeClr val="tx1"/>
            </a:solidFill>
            <a:miter lim="800000"/>
            <a:headEnd/>
            <a:tailEnd/>
          </a:ln>
          <a:effectLst/>
        </p:spPr>
        <p:txBody>
          <a:bodyPr lIns="90487" tIns="44450" rIns="90487" bIns="44450">
            <a:spAutoFit/>
          </a:bodyPr>
          <a:lstStyle/>
          <a:p>
            <a:pPr algn="ctr">
              <a:lnSpc>
                <a:spcPct val="100000"/>
              </a:lnSpc>
            </a:pPr>
            <a:r>
              <a:rPr lang="en-US" sz="2000" dirty="0">
                <a:latin typeface="Calibri" pitchFamily="34" charset="0"/>
              </a:rPr>
              <a:t>Executable program (</a:t>
            </a:r>
            <a:r>
              <a:rPr lang="en-US" sz="2000" dirty="0">
                <a:latin typeface="Courier New" pitchFamily="49" charset="0"/>
              </a:rPr>
              <a:t>p</a:t>
            </a:r>
            <a:r>
              <a:rPr lang="en-US" sz="2000" dirty="0">
                <a:latin typeface="Calibri" pitchFamily="34" charset="0"/>
              </a:rPr>
              <a:t>)</a:t>
            </a:r>
          </a:p>
        </p:txBody>
      </p:sp>
      <p:sp>
        <p:nvSpPr>
          <p:cNvPr id="21" name="Line 14">
            <a:extLst>
              <a:ext uri="{FF2B5EF4-FFF2-40B4-BE49-F238E27FC236}">
                <a16:creationId xmlns:a16="http://schemas.microsoft.com/office/drawing/2014/main" id="{563CCFA9-73D1-A829-3F80-F635891B64DE}"/>
              </a:ext>
            </a:extLst>
          </p:cNvPr>
          <p:cNvSpPr>
            <a:spLocks noChangeShapeType="1"/>
          </p:cNvSpPr>
          <p:nvPr/>
        </p:nvSpPr>
        <p:spPr bwMode="auto">
          <a:xfrm>
            <a:off x="5513388" y="4055147"/>
            <a:ext cx="0" cy="726406"/>
          </a:xfrm>
          <a:prstGeom prst="line">
            <a:avLst/>
          </a:prstGeom>
          <a:noFill/>
          <a:ln w="28575">
            <a:solidFill>
              <a:schemeClr val="tx1"/>
            </a:solidFill>
            <a:round/>
            <a:headEnd/>
            <a:tailEnd type="triangle" w="med" len="med"/>
          </a:ln>
          <a:effectLst/>
        </p:spPr>
        <p:txBody>
          <a:bodyPr wrap="square" lIns="90487" tIns="44450" rIns="90487" bIns="44450">
            <a:spAutoFit/>
          </a:bodyPr>
          <a:lstStyle/>
          <a:p>
            <a:endParaRPr lang="en-US" sz="1351" dirty="0">
              <a:latin typeface="Calibri" pitchFamily="34" charset="0"/>
            </a:endParaRPr>
          </a:p>
        </p:txBody>
      </p:sp>
      <p:sp>
        <p:nvSpPr>
          <p:cNvPr id="22" name="Line 15">
            <a:extLst>
              <a:ext uri="{FF2B5EF4-FFF2-40B4-BE49-F238E27FC236}">
                <a16:creationId xmlns:a16="http://schemas.microsoft.com/office/drawing/2014/main" id="{E9EA3E17-592F-421E-DEE1-283A67EAD3E1}"/>
              </a:ext>
            </a:extLst>
          </p:cNvPr>
          <p:cNvSpPr>
            <a:spLocks noChangeShapeType="1"/>
          </p:cNvSpPr>
          <p:nvPr/>
        </p:nvSpPr>
        <p:spPr bwMode="auto">
          <a:xfrm>
            <a:off x="5513388" y="5198147"/>
            <a:ext cx="0" cy="726406"/>
          </a:xfrm>
          <a:prstGeom prst="line">
            <a:avLst/>
          </a:prstGeom>
          <a:noFill/>
          <a:ln w="28575">
            <a:solidFill>
              <a:schemeClr val="tx1"/>
            </a:solidFill>
            <a:round/>
            <a:headEnd/>
            <a:tailEnd type="triangle" w="med" len="med"/>
          </a:ln>
          <a:effectLst/>
        </p:spPr>
        <p:txBody>
          <a:bodyPr wrap="square" lIns="90487" tIns="44450" rIns="90487" bIns="44450">
            <a:spAutoFit/>
          </a:bodyPr>
          <a:lstStyle/>
          <a:p>
            <a:endParaRPr lang="en-US" sz="1351" dirty="0">
              <a:latin typeface="Calibri" pitchFamily="34" charset="0"/>
            </a:endParaRPr>
          </a:p>
        </p:txBody>
      </p:sp>
      <p:sp>
        <p:nvSpPr>
          <p:cNvPr id="23" name="Rectangle 16">
            <a:extLst>
              <a:ext uri="{FF2B5EF4-FFF2-40B4-BE49-F238E27FC236}">
                <a16:creationId xmlns:a16="http://schemas.microsoft.com/office/drawing/2014/main" id="{6B60EEC3-DBD1-4D01-C535-6D316554B6AE}"/>
              </a:ext>
            </a:extLst>
          </p:cNvPr>
          <p:cNvSpPr>
            <a:spLocks noChangeArrowheads="1"/>
          </p:cNvSpPr>
          <p:nvPr/>
        </p:nvSpPr>
        <p:spPr bwMode="auto">
          <a:xfrm>
            <a:off x="8382001" y="4800602"/>
            <a:ext cx="2044700" cy="705321"/>
          </a:xfrm>
          <a:prstGeom prst="rect">
            <a:avLst/>
          </a:prstGeom>
          <a:solidFill>
            <a:schemeClr val="accent2">
              <a:lumMod val="20000"/>
              <a:lumOff val="80000"/>
            </a:schemeClr>
          </a:solidFill>
          <a:ln w="28575">
            <a:solidFill>
              <a:schemeClr val="tx1"/>
            </a:solidFill>
            <a:miter lim="800000"/>
            <a:headEnd/>
            <a:tailEnd/>
          </a:ln>
          <a:effectLst/>
        </p:spPr>
        <p:txBody>
          <a:bodyPr lIns="90487" tIns="44450" rIns="90487" bIns="44450">
            <a:spAutoFit/>
          </a:bodyPr>
          <a:lstStyle/>
          <a:p>
            <a:pPr algn="ctr">
              <a:lnSpc>
                <a:spcPct val="100000"/>
              </a:lnSpc>
            </a:pPr>
            <a:r>
              <a:rPr lang="en-US" sz="2000" dirty="0">
                <a:latin typeface="Calibri" pitchFamily="34" charset="0"/>
              </a:rPr>
              <a:t>Static libraries (</a:t>
            </a:r>
            <a:r>
              <a:rPr lang="en-US" sz="2000" dirty="0">
                <a:latin typeface="Courier New" pitchFamily="49" charset="0"/>
              </a:rPr>
              <a:t>.a</a:t>
            </a:r>
            <a:r>
              <a:rPr lang="en-US" sz="2000" dirty="0">
                <a:latin typeface="Calibri" pitchFamily="34" charset="0"/>
              </a:rPr>
              <a:t>)</a:t>
            </a:r>
          </a:p>
        </p:txBody>
      </p:sp>
      <p:sp>
        <p:nvSpPr>
          <p:cNvPr id="24" name="Line 17">
            <a:extLst>
              <a:ext uri="{FF2B5EF4-FFF2-40B4-BE49-F238E27FC236}">
                <a16:creationId xmlns:a16="http://schemas.microsoft.com/office/drawing/2014/main" id="{0A7CB7B7-04AE-F689-752E-04650BECA8DA}"/>
              </a:ext>
            </a:extLst>
          </p:cNvPr>
          <p:cNvSpPr>
            <a:spLocks noChangeShapeType="1"/>
          </p:cNvSpPr>
          <p:nvPr/>
        </p:nvSpPr>
        <p:spPr bwMode="auto">
          <a:xfrm flipH="1">
            <a:off x="7389814" y="5334000"/>
            <a:ext cx="990600" cy="914400"/>
          </a:xfrm>
          <a:prstGeom prst="line">
            <a:avLst/>
          </a:prstGeom>
          <a:noFill/>
          <a:ln w="28575">
            <a:solidFill>
              <a:schemeClr val="tx1"/>
            </a:solidFill>
            <a:round/>
            <a:headEnd/>
            <a:tailEnd type="triangle" w="med" len="med"/>
          </a:ln>
          <a:effectLst/>
        </p:spPr>
        <p:txBody>
          <a:bodyPr lIns="90487" tIns="44450" rIns="90487" bIns="44450">
            <a:spAutoFit/>
          </a:bodyPr>
          <a:lstStyle/>
          <a:p>
            <a:endParaRPr lang="en-US" sz="1351" dirty="0">
              <a:latin typeface="Calibri" pitchFamily="34" charset="0"/>
            </a:endParaRPr>
          </a:p>
        </p:txBody>
      </p:sp>
      <p:sp>
        <p:nvSpPr>
          <p:cNvPr id="27" name="Rectangle 19">
            <a:extLst>
              <a:ext uri="{FF2B5EF4-FFF2-40B4-BE49-F238E27FC236}">
                <a16:creationId xmlns:a16="http://schemas.microsoft.com/office/drawing/2014/main" id="{721E932C-CE2E-B678-E55D-CE34B5D44994}"/>
              </a:ext>
            </a:extLst>
          </p:cNvPr>
          <p:cNvSpPr txBox="1">
            <a:spLocks noChangeArrowheads="1"/>
          </p:cNvSpPr>
          <p:nvPr/>
        </p:nvSpPr>
        <p:spPr>
          <a:xfrm>
            <a:off x="544531" y="1857400"/>
            <a:ext cx="10809269" cy="586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8134" lvl="1" indent="0" defTabSz="895342">
              <a:buNone/>
              <a:tabLst>
                <a:tab pos="2285977" algn="l"/>
                <a:tab pos="3543264" algn="l"/>
              </a:tabLst>
            </a:pPr>
            <a:r>
              <a:rPr lang="en-US" dirty="0"/>
              <a:t>Compile </a:t>
            </a:r>
            <a:r>
              <a:rPr lang="en-US" b="1" dirty="0">
                <a:latin typeface="Consolas" panose="020B0609020204030204" pitchFamily="49" charset="0"/>
                <a:cs typeface="Consolas" panose="020B0609020204030204" pitchFamily="49" charset="0"/>
              </a:rPr>
              <a:t>p1.c </a:t>
            </a:r>
            <a:r>
              <a:rPr lang="en-US" dirty="0"/>
              <a:t>and </a:t>
            </a:r>
            <a:r>
              <a:rPr lang="en-US" b="1" dirty="0">
                <a:latin typeface="Consolas" panose="020B0609020204030204" pitchFamily="49" charset="0"/>
                <a:cs typeface="Consolas" panose="020B0609020204030204" pitchFamily="49" charset="0"/>
              </a:rPr>
              <a:t>p2.c </a:t>
            </a:r>
            <a:r>
              <a:rPr lang="en-US" dirty="0"/>
              <a:t>with command:  </a:t>
            </a:r>
            <a:r>
              <a:rPr lang="en-US" b="1" dirty="0" err="1">
                <a:latin typeface="Consolas" panose="020B0609020204030204" pitchFamily="49" charset="0"/>
                <a:cs typeface="Consolas" panose="020B0609020204030204" pitchFamily="49" charset="0"/>
              </a:rPr>
              <a:t>gcc</a:t>
            </a:r>
            <a:r>
              <a:rPr lang="en-US" b="1" dirty="0">
                <a:latin typeface="Consolas" panose="020B0609020204030204" pitchFamily="49" charset="0"/>
                <a:cs typeface="Consolas" panose="020B0609020204030204" pitchFamily="49" charset="0"/>
              </a:rPr>
              <a:t> –Og p1.c p2.c -o p</a:t>
            </a:r>
          </a:p>
        </p:txBody>
      </p:sp>
      <p:sp>
        <p:nvSpPr>
          <p:cNvPr id="28" name="Slide Number Placeholder 27">
            <a:extLst>
              <a:ext uri="{FF2B5EF4-FFF2-40B4-BE49-F238E27FC236}">
                <a16:creationId xmlns:a16="http://schemas.microsoft.com/office/drawing/2014/main" id="{9C49F289-EA00-5ACA-D963-15866383E7AE}"/>
              </a:ext>
            </a:extLst>
          </p:cNvPr>
          <p:cNvSpPr>
            <a:spLocks noGrp="1"/>
          </p:cNvSpPr>
          <p:nvPr>
            <p:ph type="sldNum" sz="quarter" idx="12"/>
          </p:nvPr>
        </p:nvSpPr>
        <p:spPr/>
        <p:txBody>
          <a:bodyPr/>
          <a:lstStyle/>
          <a:p>
            <a:fld id="{8908FB5B-1F60-994B-8E33-8E782B4CF041}" type="slidenum">
              <a:rPr lang="en-US" smtClean="0"/>
              <a:t>9</a:t>
            </a:fld>
            <a:endParaRPr lang="en-US"/>
          </a:p>
        </p:txBody>
      </p:sp>
    </p:spTree>
    <p:extLst>
      <p:ext uri="{BB962C8B-B14F-4D97-AF65-F5344CB8AC3E}">
        <p14:creationId xmlns:p14="http://schemas.microsoft.com/office/powerpoint/2010/main" val="19853562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Shape 857"/>
          <p:cNvSpPr txBox="1">
            <a:spLocks noGrp="1"/>
          </p:cNvSpPr>
          <p:nvPr>
            <p:ph type="title"/>
          </p:nvPr>
        </p:nvSpPr>
        <p:spPr>
          <a:xfrm>
            <a:off x="1905000" y="254000"/>
            <a:ext cx="8382000" cy="1143000"/>
          </a:xfrm>
          <a:prstGeom prst="rect">
            <a:avLst/>
          </a:prstGeom>
          <a:noFill/>
          <a:ln>
            <a:noFill/>
          </a:ln>
        </p:spPr>
        <p:txBody>
          <a:bodyPr spcFirstLastPara="1" vert="horz" wrap="square" lIns="38100" tIns="38100" rIns="38100" bIns="38100" rtlCol="0" anchor="ctr" anchorCtr="0">
            <a:noAutofit/>
          </a:bodyPr>
          <a:lstStyle/>
          <a:p>
            <a:pPr>
              <a:spcBef>
                <a:spcPts val="0"/>
              </a:spcBef>
            </a:pPr>
            <a:r>
              <a:rPr lang="en-US" sz="3600" b="1" dirty="0">
                <a:solidFill>
                  <a:schemeClr val="dk1"/>
                </a:solidFill>
                <a:latin typeface="Calibri"/>
                <a:ea typeface="Calibri"/>
                <a:cs typeface="Calibri"/>
                <a:sym typeface="Calibri"/>
              </a:rPr>
              <a:t>Finding Jump Table in Binary</a:t>
            </a:r>
            <a:endParaRPr sz="3600" b="1" dirty="0">
              <a:solidFill>
                <a:schemeClr val="dk1"/>
              </a:solidFill>
              <a:latin typeface="Calibri"/>
              <a:ea typeface="Calibri"/>
              <a:cs typeface="Calibri"/>
              <a:sym typeface="Calibri"/>
            </a:endParaRPr>
          </a:p>
        </p:txBody>
      </p:sp>
      <p:sp>
        <p:nvSpPr>
          <p:cNvPr id="858" name="Shape 858"/>
          <p:cNvSpPr/>
          <p:nvPr/>
        </p:nvSpPr>
        <p:spPr>
          <a:xfrm>
            <a:off x="1846386" y="1371601"/>
            <a:ext cx="8379069" cy="924169"/>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sz="1400" b="1">
                <a:solidFill>
                  <a:schemeClr val="dk1"/>
                </a:solidFill>
                <a:latin typeface="Courier New"/>
                <a:ea typeface="Courier New"/>
                <a:cs typeface="Courier New"/>
                <a:sym typeface="Courier New"/>
              </a:rPr>
              <a:t>   00000000004005e0 </a:t>
            </a:r>
            <a:r>
              <a:rPr lang="en-US" sz="1400" b="1" dirty="0">
                <a:solidFill>
                  <a:schemeClr val="dk1"/>
                </a:solidFill>
                <a:latin typeface="Courier New"/>
                <a:ea typeface="Courier New"/>
                <a:cs typeface="Courier New"/>
                <a:sym typeface="Courier New"/>
              </a:rPr>
              <a:t>&lt;</a:t>
            </a:r>
            <a:r>
              <a:rPr lang="en-US" sz="1400" b="1" dirty="0" err="1">
                <a:solidFill>
                  <a:schemeClr val="dk1"/>
                </a:solidFill>
                <a:latin typeface="Courier New"/>
                <a:ea typeface="Courier New"/>
                <a:cs typeface="Courier New"/>
                <a:sym typeface="Courier New"/>
              </a:rPr>
              <a:t>switch_eg</a:t>
            </a:r>
            <a:r>
              <a:rPr lang="en-US" sz="1400" b="1" dirty="0">
                <a:solidFill>
                  <a:schemeClr val="dk1"/>
                </a:solidFill>
                <a:latin typeface="Courier New"/>
                <a:ea typeface="Courier New"/>
                <a:cs typeface="Courier New"/>
                <a:sym typeface="Courier New"/>
              </a:rPr>
              <a:t>&gt;:</a:t>
            </a:r>
            <a:endParaRPr dirty="0"/>
          </a:p>
          <a:p>
            <a:r>
              <a:rPr lang="en-US" sz="1400" b="1" dirty="0">
                <a:solidFill>
                  <a:schemeClr val="dk1"/>
                </a:solidFill>
                <a:latin typeface="Courier New"/>
                <a:ea typeface="Courier New"/>
                <a:cs typeface="Courier New"/>
                <a:sym typeface="Courier New"/>
              </a:rPr>
              <a:t>  . . .</a:t>
            </a:r>
            <a:endParaRPr sz="1400" b="1" dirty="0">
              <a:solidFill>
                <a:schemeClr val="dk1"/>
              </a:solidFill>
              <a:latin typeface="Courier New"/>
              <a:ea typeface="Courier New"/>
              <a:cs typeface="Courier New"/>
              <a:sym typeface="Courier New"/>
            </a:endParaRPr>
          </a:p>
          <a:p>
            <a:r>
              <a:rPr lang="en-US" sz="1400" b="1">
                <a:solidFill>
                  <a:schemeClr val="dk1"/>
                </a:solidFill>
                <a:latin typeface="Courier New"/>
                <a:ea typeface="Courier New"/>
                <a:cs typeface="Courier New"/>
                <a:sym typeface="Courier New"/>
              </a:rPr>
              <a:t>  4005e9</a:t>
            </a:r>
            <a:r>
              <a:rPr lang="en-US" sz="1400" b="1" dirty="0">
                <a:solidFill>
                  <a:schemeClr val="dk1"/>
                </a:solidFill>
                <a:latin typeface="Courier New"/>
                <a:ea typeface="Courier New"/>
                <a:cs typeface="Courier New"/>
                <a:sym typeface="Courier New"/>
              </a:rPr>
              <a:t>:       ff 24 </a:t>
            </a:r>
            <a:r>
              <a:rPr lang="en-US" sz="1400" b="1" err="1">
                <a:solidFill>
                  <a:schemeClr val="dk1"/>
                </a:solidFill>
                <a:latin typeface="Courier New"/>
                <a:ea typeface="Courier New"/>
                <a:cs typeface="Courier New"/>
                <a:sym typeface="Courier New"/>
              </a:rPr>
              <a:t>fd</a:t>
            </a:r>
            <a:r>
              <a:rPr lang="en-US" sz="1400" b="1">
                <a:solidFill>
                  <a:schemeClr val="dk1"/>
                </a:solidFill>
                <a:latin typeface="Courier New"/>
                <a:ea typeface="Courier New"/>
                <a:cs typeface="Courier New"/>
                <a:sym typeface="Courier New"/>
              </a:rPr>
              <a:t> f0 07 40 00    </a:t>
            </a:r>
            <a:r>
              <a:rPr lang="en-US" sz="1400" b="1" err="1">
                <a:solidFill>
                  <a:schemeClr val="dk1"/>
                </a:solidFill>
                <a:latin typeface="Courier New"/>
                <a:ea typeface="Courier New"/>
                <a:cs typeface="Courier New"/>
                <a:sym typeface="Courier New"/>
              </a:rPr>
              <a:t>jmpq</a:t>
            </a:r>
            <a:r>
              <a:rPr lang="en-US" sz="1400" b="1">
                <a:solidFill>
                  <a:schemeClr val="dk1"/>
                </a:solidFill>
                <a:latin typeface="Courier New"/>
                <a:ea typeface="Courier New"/>
                <a:cs typeface="Courier New"/>
                <a:sym typeface="Courier New"/>
              </a:rPr>
              <a:t>   *</a:t>
            </a:r>
            <a:r>
              <a:rPr lang="en-US" sz="1400" b="1">
                <a:solidFill>
                  <a:srgbClr val="FF0000"/>
                </a:solidFill>
                <a:latin typeface="Courier New"/>
                <a:ea typeface="Courier New"/>
                <a:cs typeface="Courier New"/>
                <a:sym typeface="Courier New"/>
              </a:rPr>
              <a:t>0x4007f0</a:t>
            </a:r>
            <a:r>
              <a:rPr lang="en-US" sz="1400" b="1">
                <a:solidFill>
                  <a:schemeClr val="dk1"/>
                </a:solidFill>
                <a:latin typeface="Courier New"/>
                <a:ea typeface="Courier New"/>
                <a:cs typeface="Courier New"/>
                <a:sym typeface="Courier New"/>
              </a:rPr>
              <a:t>(,%</a:t>
            </a:r>
            <a:r>
              <a:rPr lang="en-US" sz="1400" b="1" dirty="0">
                <a:solidFill>
                  <a:schemeClr val="dk1"/>
                </a:solidFill>
                <a:latin typeface="Courier New"/>
                <a:ea typeface="Courier New"/>
                <a:cs typeface="Courier New"/>
                <a:sym typeface="Courier New"/>
              </a:rPr>
              <a:t>rdi,8)</a:t>
            </a:r>
            <a:endParaRPr dirty="0"/>
          </a:p>
          <a:p>
            <a:r>
              <a:rPr lang="en-US" sz="1400" b="1" dirty="0">
                <a:solidFill>
                  <a:schemeClr val="dk1"/>
                </a:solidFill>
                <a:latin typeface="Courier New"/>
                <a:ea typeface="Courier New"/>
                <a:cs typeface="Courier New"/>
                <a:sym typeface="Courier New"/>
              </a:rPr>
              <a:t>  . . .</a:t>
            </a:r>
            <a:endParaRPr sz="1400" b="1" dirty="0">
              <a:solidFill>
                <a:schemeClr val="dk1"/>
              </a:solidFill>
              <a:latin typeface="Courier New"/>
              <a:ea typeface="Courier New"/>
              <a:cs typeface="Courier New"/>
              <a:sym typeface="Courier New"/>
            </a:endParaRPr>
          </a:p>
        </p:txBody>
      </p:sp>
      <p:sp>
        <p:nvSpPr>
          <p:cNvPr id="859" name="Shape 859"/>
          <p:cNvSpPr/>
          <p:nvPr/>
        </p:nvSpPr>
        <p:spPr>
          <a:xfrm>
            <a:off x="1852247" y="2588848"/>
            <a:ext cx="8379069" cy="1787769"/>
          </a:xfrm>
          <a:prstGeom prst="rect">
            <a:avLst/>
          </a:prstGeom>
          <a:solidFill>
            <a:srgbClr val="D0D0EF"/>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r>
              <a:rPr lang="en-US" sz="1400" b="1" dirty="0">
                <a:solidFill>
                  <a:schemeClr val="dk1"/>
                </a:solidFill>
                <a:latin typeface="Courier New"/>
                <a:ea typeface="Courier New"/>
                <a:cs typeface="Courier New"/>
                <a:sym typeface="Courier New"/>
              </a:rPr>
              <a:t> % </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switch</a:t>
            </a:r>
            <a:endParaRPr dirty="0"/>
          </a:p>
          <a:p>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x /</a:t>
            </a:r>
            <a:r>
              <a:rPr lang="en-US" sz="1400" b="1">
                <a:solidFill>
                  <a:schemeClr val="dk1"/>
                </a:solidFill>
                <a:latin typeface="Courier New"/>
                <a:ea typeface="Courier New"/>
                <a:cs typeface="Courier New"/>
                <a:sym typeface="Courier New"/>
              </a:rPr>
              <a:t>8xg 0x4007f0</a:t>
            </a:r>
            <a:endParaRPr dirty="0"/>
          </a:p>
          <a:p>
            <a:r>
              <a:rPr lang="en-US" sz="1400" b="1">
                <a:solidFill>
                  <a:schemeClr val="dk1"/>
                </a:solidFill>
                <a:latin typeface="Courier New"/>
                <a:ea typeface="Courier New"/>
                <a:cs typeface="Courier New"/>
                <a:sym typeface="Courier New"/>
              </a:rPr>
              <a:t>0x4007f0:       0x0000000000400614      0x00000000004005f0</a:t>
            </a:r>
            <a:endParaRPr dirty="0"/>
          </a:p>
          <a:p>
            <a:r>
              <a:rPr lang="en-US" sz="1400" b="1">
                <a:solidFill>
                  <a:schemeClr val="dk1"/>
                </a:solidFill>
                <a:latin typeface="Courier New"/>
                <a:ea typeface="Courier New"/>
                <a:cs typeface="Courier New"/>
                <a:sym typeface="Courier New"/>
              </a:rPr>
              <a:t>0x400800:       0x00000000004005f8      0x0000000000400602</a:t>
            </a:r>
            <a:endParaRPr dirty="0"/>
          </a:p>
          <a:p>
            <a:r>
              <a:rPr lang="en-US" sz="1400" b="1">
                <a:solidFill>
                  <a:schemeClr val="dk1"/>
                </a:solidFill>
                <a:latin typeface="Courier New"/>
                <a:ea typeface="Courier New"/>
                <a:cs typeface="Courier New"/>
                <a:sym typeface="Courier New"/>
              </a:rPr>
              <a:t>0x400810:       0x0000000000400614      0x000000000040060b</a:t>
            </a:r>
            <a:endParaRPr dirty="0"/>
          </a:p>
          <a:p>
            <a:r>
              <a:rPr lang="en-US" sz="1400" b="1">
                <a:solidFill>
                  <a:schemeClr val="dk1"/>
                </a:solidFill>
                <a:latin typeface="Courier New"/>
                <a:ea typeface="Courier New"/>
                <a:cs typeface="Courier New"/>
                <a:sym typeface="Courier New"/>
              </a:rPr>
              <a:t>0x400820:       0x000000000040060b      0x2c646c25203d2078</a:t>
            </a:r>
            <a:endParaRPr dirty="0"/>
          </a:p>
          <a:p>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a:t>
            </a:r>
            <a:endParaRP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normAutofit fontScale="85000" lnSpcReduction="20000"/>
          </a:bodyPr>
          <a:lstStyle/>
          <a:p>
            <a:r>
              <a:rPr lang="en-US" dirty="0"/>
              <a:t>They aren’t labeled</a:t>
            </a:r>
          </a:p>
          <a:p>
            <a:r>
              <a:rPr lang="en-US" dirty="0"/>
              <a:t>You have to figure it out from context</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normAutofit fontScale="85000" lnSpcReduction="20000"/>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latin typeface="Courier New" panose="02070309020205020404" pitchFamily="49" charset="0"/>
                <a:cs typeface="Courier New" panose="02070309020205020404" pitchFamily="49" charset="0"/>
              </a:rPr>
              <a:t>rax</a:t>
            </a:r>
            <a:r>
              <a:rPr lang="en-US" sz="1200" dirty="0">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latin typeface="Courier New" panose="02070309020205020404" pitchFamily="49" charset="0"/>
                <a:cs typeface="Courier New" panose="02070309020205020404" pitchFamily="49" charset="0"/>
              </a:rPr>
              <a:t>rcx</a:t>
            </a:r>
            <a:r>
              <a:rPr lang="en-US" sz="1200" dirty="0">
                <a:latin typeface="Courier New" panose="02070309020205020404" pitchFamily="49" charset="0"/>
                <a:cs typeface="Courier New" panose="02070309020205020404" pitchFamily="49" charset="0"/>
              </a:rPr>
              <a:t>     0x4005e0         4195808</a:t>
            </a:r>
          </a:p>
          <a:p>
            <a:pPr marL="0" indent="0">
              <a:buNone/>
            </a:pPr>
            <a:r>
              <a:rPr lang="en-US" sz="1200" dirty="0" err="1">
                <a:latin typeface="Courier New" panose="02070309020205020404" pitchFamily="49" charset="0"/>
                <a:cs typeface="Courier New" panose="02070309020205020404" pitchFamily="49" charset="0"/>
              </a:rPr>
              <a:t>rdx</a:t>
            </a:r>
            <a:r>
              <a:rPr lang="en-US" sz="1200" dirty="0">
                <a:latin typeface="Courier New" panose="02070309020205020404" pitchFamily="49" charset="0"/>
                <a:cs typeface="Courier New" panose="02070309020205020404" pitchFamily="49" charset="0"/>
              </a:rPr>
              <a:t>     0x7fffffffdc28   140737488346152</a:t>
            </a:r>
          </a:p>
          <a:p>
            <a:pPr marL="0" indent="0">
              <a:buNone/>
            </a:pP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latin typeface="Courier New" panose="02070309020205020404" pitchFamily="49" charset="0"/>
                <a:cs typeface="Courier New" panose="02070309020205020404" pitchFamily="49" charset="0"/>
              </a:rPr>
              <a:t>rsp</a:t>
            </a:r>
            <a:r>
              <a:rPr lang="en-US" sz="1200" dirty="0">
                <a:latin typeface="Courier New" panose="02070309020205020404" pitchFamily="49" charset="0"/>
                <a:cs typeface="Courier New" panose="02070309020205020404" pitchFamily="49" charset="0"/>
              </a:rPr>
              <a:t>     0x7fffffffdb38   </a:t>
            </a:r>
            <a:r>
              <a:rPr lang="en-US" sz="1200" dirty="0" err="1">
                <a:latin typeface="Courier New" panose="02070309020205020404" pitchFamily="49" charset="0"/>
                <a:cs typeface="Courier New" panose="02070309020205020404" pitchFamily="49" charset="0"/>
              </a:rPr>
              <a:t>0x7fffffffdb38</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latin typeface="Courier New" panose="02070309020205020404" pitchFamily="49" charset="0"/>
                <a:cs typeface="Courier New" panose="02070309020205020404" pitchFamily="49" charset="0"/>
              </a:rPr>
              <a:t>r12     0x400490         4195472</a:t>
            </a:r>
          </a:p>
          <a:p>
            <a:pPr marL="0" indent="0">
              <a:buNone/>
            </a:pPr>
            <a:r>
              <a:rPr lang="en-US" sz="1200" dirty="0">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latin typeface="Courier New" panose="02070309020205020404" pitchFamily="49" charset="0"/>
                <a:cs typeface="Courier New" panose="02070309020205020404" pitchFamily="49" charset="0"/>
              </a:rPr>
              <a:t>rip     0x40057d         </a:t>
            </a:r>
            <a:r>
              <a:rPr lang="en-US" sz="1200" dirty="0" err="1">
                <a:latin typeface="Courier New" panose="02070309020205020404" pitchFamily="49" charset="0"/>
                <a:cs typeface="Courier New" panose="02070309020205020404" pitchFamily="49" charset="0"/>
              </a:rPr>
              <a:t>0x40057d</a:t>
            </a:r>
            <a:endParaRPr lang="en-US" sz="1200" dirty="0">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1802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normAutofit fontScale="85000" lnSpcReduction="20000"/>
          </a:bodyPr>
          <a:lstStyle/>
          <a:p>
            <a:r>
              <a:rPr lang="en-US" dirty="0"/>
              <a:t>They aren’t labeled</a:t>
            </a:r>
          </a:p>
          <a:p>
            <a:r>
              <a:rPr lang="en-US" dirty="0"/>
              <a:t>You have to figure it out from context</a:t>
            </a:r>
          </a:p>
          <a:p>
            <a:endParaRPr lang="en-US" dirty="0"/>
          </a:p>
          <a:p>
            <a:r>
              <a:rPr lang="en-US" dirty="0">
                <a:solidFill>
                  <a:schemeClr val="accent1"/>
                </a:solidFill>
              </a:rPr>
              <a:t>%</a:t>
            </a:r>
            <a:r>
              <a:rPr lang="en-US" dirty="0" err="1">
                <a:solidFill>
                  <a:schemeClr val="accent1"/>
                </a:solidFill>
              </a:rPr>
              <a:t>rsp</a:t>
            </a:r>
            <a:r>
              <a:rPr lang="en-US" dirty="0"/>
              <a:t> and </a:t>
            </a:r>
            <a:r>
              <a:rPr lang="en-US" dirty="0">
                <a:solidFill>
                  <a:schemeClr val="accent2"/>
                </a:solidFill>
              </a:rPr>
              <a:t>%rip</a:t>
            </a:r>
            <a:r>
              <a:rPr lang="en-US" dirty="0"/>
              <a:t> always hold pointers</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normAutofit fontScale="85000" lnSpcReduction="20000"/>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latin typeface="Courier New" panose="02070309020205020404" pitchFamily="49" charset="0"/>
                <a:cs typeface="Courier New" panose="02070309020205020404" pitchFamily="49" charset="0"/>
              </a:rPr>
              <a:t>rax</a:t>
            </a:r>
            <a:r>
              <a:rPr lang="en-US" sz="1200" dirty="0">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latin typeface="Courier New" panose="02070309020205020404" pitchFamily="49" charset="0"/>
                <a:cs typeface="Courier New" panose="02070309020205020404" pitchFamily="49" charset="0"/>
              </a:rPr>
              <a:t>rcx</a:t>
            </a:r>
            <a:r>
              <a:rPr lang="en-US" sz="1200" dirty="0">
                <a:latin typeface="Courier New" panose="02070309020205020404" pitchFamily="49" charset="0"/>
                <a:cs typeface="Courier New" panose="02070309020205020404" pitchFamily="49" charset="0"/>
              </a:rPr>
              <a:t>     0x4005e0         4195808</a:t>
            </a:r>
          </a:p>
          <a:p>
            <a:pPr marL="0" indent="0">
              <a:buNone/>
            </a:pPr>
            <a:r>
              <a:rPr lang="en-US" sz="1200" dirty="0" err="1">
                <a:latin typeface="Courier New" panose="02070309020205020404" pitchFamily="49" charset="0"/>
                <a:cs typeface="Courier New" panose="02070309020205020404" pitchFamily="49" charset="0"/>
              </a:rPr>
              <a:t>rdx</a:t>
            </a:r>
            <a:r>
              <a:rPr lang="en-US" sz="1200" dirty="0">
                <a:latin typeface="Courier New" panose="02070309020205020404" pitchFamily="49" charset="0"/>
                <a:cs typeface="Courier New" panose="02070309020205020404" pitchFamily="49" charset="0"/>
              </a:rPr>
              <a:t>     0x7fffffffdc28   140737488346152</a:t>
            </a:r>
          </a:p>
          <a:p>
            <a:pPr marL="0" indent="0">
              <a:buNone/>
            </a:pP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rsp</a:t>
            </a:r>
            <a:r>
              <a:rPr lang="en-US" sz="1200" dirty="0">
                <a:solidFill>
                  <a:schemeClr val="accent1"/>
                </a:solidFill>
                <a:latin typeface="Courier New" panose="02070309020205020404" pitchFamily="49" charset="0"/>
                <a:cs typeface="Courier New" panose="02070309020205020404" pitchFamily="49" charset="0"/>
              </a:rPr>
              <a:t>     0x7fffffffdb38   </a:t>
            </a:r>
            <a:r>
              <a:rPr lang="en-US" sz="1200" dirty="0" err="1">
                <a:solidFill>
                  <a:schemeClr val="accent1"/>
                </a:solidFill>
                <a:latin typeface="Courier New" panose="02070309020205020404" pitchFamily="49" charset="0"/>
                <a:cs typeface="Courier New" panose="02070309020205020404" pitchFamily="49" charset="0"/>
              </a:rPr>
              <a:t>0x7fffffffdb38</a:t>
            </a:r>
            <a:endParaRPr lang="en-US" sz="1200" dirty="0">
              <a:solidFill>
                <a:schemeClr val="accent1"/>
              </a:solidFill>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latin typeface="Courier New" panose="02070309020205020404" pitchFamily="49" charset="0"/>
                <a:cs typeface="Courier New" panose="02070309020205020404" pitchFamily="49" charset="0"/>
              </a:rPr>
              <a:t>r12     0x400490         4195472</a:t>
            </a:r>
          </a:p>
          <a:p>
            <a:pPr marL="0" indent="0">
              <a:buNone/>
            </a:pPr>
            <a:r>
              <a:rPr lang="en-US" sz="1200" dirty="0">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solidFill>
                  <a:schemeClr val="accent2"/>
                </a:solidFill>
                <a:latin typeface="Courier New" panose="02070309020205020404" pitchFamily="49" charset="0"/>
                <a:cs typeface="Courier New" panose="02070309020205020404" pitchFamily="49" charset="0"/>
              </a:rPr>
              <a:t>rip     0x40057d         </a:t>
            </a:r>
            <a:r>
              <a:rPr lang="en-US" sz="1200" dirty="0" err="1">
                <a:solidFill>
                  <a:schemeClr val="accent2"/>
                </a:solidFill>
                <a:latin typeface="Courier New" panose="02070309020205020404" pitchFamily="49" charset="0"/>
                <a:cs typeface="Courier New" panose="02070309020205020404" pitchFamily="49" charset="0"/>
              </a:rPr>
              <a:t>0x40057d</a:t>
            </a:r>
            <a:endParaRPr lang="en-US" sz="1200" dirty="0">
              <a:solidFill>
                <a:schemeClr val="accent2"/>
              </a:solidFill>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22106948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normAutofit fontScale="85000" lnSpcReduction="20000"/>
          </a:bodyPr>
          <a:lstStyle/>
          <a:p>
            <a:r>
              <a:rPr lang="en-US" dirty="0"/>
              <a:t>They aren’t labeled</a:t>
            </a:r>
          </a:p>
          <a:p>
            <a:r>
              <a:rPr lang="en-US" dirty="0"/>
              <a:t>You have to figure it out from context</a:t>
            </a:r>
          </a:p>
          <a:p>
            <a:endParaRPr lang="en-US" dirty="0"/>
          </a:p>
          <a:p>
            <a:r>
              <a:rPr lang="en-US" dirty="0">
                <a:solidFill>
                  <a:schemeClr val="accent1"/>
                </a:solidFill>
              </a:rPr>
              <a:t>%</a:t>
            </a:r>
            <a:r>
              <a:rPr lang="en-US" dirty="0" err="1">
                <a:solidFill>
                  <a:schemeClr val="accent1"/>
                </a:solidFill>
              </a:rPr>
              <a:t>rsp</a:t>
            </a:r>
            <a:r>
              <a:rPr lang="en-US" dirty="0"/>
              <a:t> and </a:t>
            </a:r>
            <a:r>
              <a:rPr lang="en-US" dirty="0">
                <a:solidFill>
                  <a:schemeClr val="accent2"/>
                </a:solidFill>
              </a:rPr>
              <a:t>%rip</a:t>
            </a:r>
            <a:r>
              <a:rPr lang="en-US" dirty="0"/>
              <a:t> always hold pointers</a:t>
            </a:r>
          </a:p>
          <a:p>
            <a:pPr lvl="1"/>
            <a:r>
              <a:rPr lang="en-US" dirty="0"/>
              <a:t>Register values that are “close” to %</a:t>
            </a:r>
            <a:r>
              <a:rPr lang="en-US" dirty="0" err="1"/>
              <a:t>rsp</a:t>
            </a:r>
            <a:r>
              <a:rPr lang="en-US" dirty="0"/>
              <a:t> or %rip are </a:t>
            </a:r>
            <a:r>
              <a:rPr lang="en-US" i="1" dirty="0"/>
              <a:t>probably</a:t>
            </a:r>
            <a:r>
              <a:rPr lang="en-US" dirty="0"/>
              <a:t> also pointers</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normAutofit fontScale="85000" lnSpcReduction="20000"/>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solidFill>
                  <a:schemeClr val="accent2"/>
                </a:solidFill>
                <a:latin typeface="Courier New" panose="02070309020205020404" pitchFamily="49" charset="0"/>
                <a:cs typeface="Courier New" panose="02070309020205020404" pitchFamily="49" charset="0"/>
              </a:rPr>
              <a:t>rax</a:t>
            </a:r>
            <a:r>
              <a:rPr lang="en-US" sz="1200" dirty="0">
                <a:solidFill>
                  <a:schemeClr val="accent2"/>
                </a:solidFill>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solidFill>
                  <a:schemeClr val="accent2"/>
                </a:solidFill>
                <a:latin typeface="Courier New" panose="02070309020205020404" pitchFamily="49" charset="0"/>
                <a:cs typeface="Courier New" panose="02070309020205020404" pitchFamily="49" charset="0"/>
              </a:rPr>
              <a:t>rcx</a:t>
            </a:r>
            <a:r>
              <a:rPr lang="en-US" sz="1200" dirty="0">
                <a:solidFill>
                  <a:schemeClr val="accent2"/>
                </a:solidFill>
                <a:latin typeface="Courier New" panose="02070309020205020404" pitchFamily="49" charset="0"/>
                <a:cs typeface="Courier New" panose="02070309020205020404" pitchFamily="49" charset="0"/>
              </a:rPr>
              <a:t>     0x4005e0         4195808</a:t>
            </a:r>
          </a:p>
          <a:p>
            <a:pPr marL="0" indent="0">
              <a:buNone/>
            </a:pPr>
            <a:r>
              <a:rPr lang="en-US" sz="1200" dirty="0" err="1">
                <a:solidFill>
                  <a:schemeClr val="accent1"/>
                </a:solidFill>
                <a:latin typeface="Courier New" panose="02070309020205020404" pitchFamily="49" charset="0"/>
                <a:cs typeface="Courier New" panose="02070309020205020404" pitchFamily="49" charset="0"/>
              </a:rPr>
              <a:t>rdx</a:t>
            </a:r>
            <a:r>
              <a:rPr lang="en-US" sz="1200" dirty="0">
                <a:solidFill>
                  <a:schemeClr val="accent1"/>
                </a:solidFill>
                <a:latin typeface="Courier New" panose="02070309020205020404" pitchFamily="49" charset="0"/>
                <a:cs typeface="Courier New" panose="02070309020205020404" pitchFamily="49" charset="0"/>
              </a:rPr>
              <a:t>     0x7fffffffdc28   140737488346152</a:t>
            </a: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rsi</a:t>
            </a:r>
            <a:r>
              <a:rPr lang="en-US" sz="1200" dirty="0">
                <a:solidFill>
                  <a:schemeClr val="accent1"/>
                </a:solidFill>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rsp</a:t>
            </a:r>
            <a:r>
              <a:rPr lang="en-US" sz="1200" dirty="0">
                <a:solidFill>
                  <a:schemeClr val="accent1"/>
                </a:solidFill>
                <a:latin typeface="Courier New" panose="02070309020205020404" pitchFamily="49" charset="0"/>
                <a:cs typeface="Courier New" panose="02070309020205020404" pitchFamily="49" charset="0"/>
              </a:rPr>
              <a:t>     0x7fffffffdb38   </a:t>
            </a:r>
            <a:r>
              <a:rPr lang="en-US" sz="1200" dirty="0" err="1">
                <a:solidFill>
                  <a:schemeClr val="accent1"/>
                </a:solidFill>
                <a:latin typeface="Courier New" panose="02070309020205020404" pitchFamily="49" charset="0"/>
                <a:cs typeface="Courier New" panose="02070309020205020404" pitchFamily="49" charset="0"/>
              </a:rPr>
              <a:t>0x7fffffffdb38</a:t>
            </a:r>
            <a:endParaRPr lang="en-US" sz="1200" dirty="0">
              <a:solidFill>
                <a:schemeClr val="accent1"/>
              </a:solidFill>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solidFill>
                  <a:schemeClr val="accent1"/>
                </a:solidFill>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solidFill>
                  <a:schemeClr val="accent2"/>
                </a:solidFill>
                <a:latin typeface="Courier New" panose="02070309020205020404" pitchFamily="49" charset="0"/>
                <a:cs typeface="Courier New" panose="02070309020205020404" pitchFamily="49" charset="0"/>
              </a:rPr>
              <a:t>r12     0x400490         4195472</a:t>
            </a:r>
          </a:p>
          <a:p>
            <a:pPr marL="0" indent="0">
              <a:buNone/>
            </a:pPr>
            <a:r>
              <a:rPr lang="en-US" sz="1200" dirty="0">
                <a:solidFill>
                  <a:schemeClr val="accent1"/>
                </a:solidFill>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solidFill>
                  <a:schemeClr val="accent2"/>
                </a:solidFill>
                <a:latin typeface="Courier New" panose="02070309020205020404" pitchFamily="49" charset="0"/>
                <a:cs typeface="Courier New" panose="02070309020205020404" pitchFamily="49" charset="0"/>
              </a:rPr>
              <a:t>rip     0x40057d         </a:t>
            </a:r>
            <a:r>
              <a:rPr lang="en-US" sz="1200" dirty="0" err="1">
                <a:solidFill>
                  <a:schemeClr val="accent2"/>
                </a:solidFill>
                <a:latin typeface="Courier New" panose="02070309020205020404" pitchFamily="49" charset="0"/>
                <a:cs typeface="Courier New" panose="02070309020205020404" pitchFamily="49" charset="0"/>
              </a:rPr>
              <a:t>0x40057d</a:t>
            </a:r>
            <a:endParaRPr lang="en-US" sz="1200" dirty="0">
              <a:solidFill>
                <a:schemeClr val="accent2"/>
              </a:solidFill>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3635641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p:txBody>
          <a:bodyPr/>
          <a:lstStyle/>
          <a:p>
            <a:r>
              <a:rPr lang="en-US" dirty="0"/>
              <a:t>If a register is being </a:t>
            </a:r>
            <a:r>
              <a:rPr lang="en-US" i="1" dirty="0"/>
              <a:t>used</a:t>
            </a:r>
            <a:r>
              <a:rPr lang="en-US" dirty="0"/>
              <a:t>  as a pointer…</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7673595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a:xfrm>
            <a:off x="1905000" y="1397000"/>
            <a:ext cx="8763000" cy="5435600"/>
          </a:xfrm>
        </p:spPr>
        <p:txBody>
          <a:bodyPr>
            <a:normAutofit lnSpcReduction="10000"/>
          </a:bodyPr>
          <a:lstStyle/>
          <a:p>
            <a:r>
              <a:rPr lang="en-US" dirty="0"/>
              <a:t>If a register is being </a:t>
            </a:r>
            <a:r>
              <a:rPr lang="en-US" i="1" dirty="0"/>
              <a:t>used</a:t>
            </a:r>
            <a:r>
              <a:rPr lang="en-US" dirty="0"/>
              <a:t> </a:t>
            </a:r>
            <a:br>
              <a:rPr lang="en-US" dirty="0"/>
            </a:br>
            <a:r>
              <a:rPr lang="en-US" dirty="0"/>
              <a:t>as a pointer…</a:t>
            </a:r>
          </a:p>
          <a:p>
            <a:pPr lvl="1"/>
            <a:r>
              <a:rPr lang="en-US" dirty="0"/>
              <a:t>mov</a:t>
            </a:r>
            <a:r>
              <a:rPr lang="en-US" dirty="0">
                <a:solidFill>
                  <a:schemeClr val="accent6">
                    <a:lumMod val="60000"/>
                    <a:lumOff val="40000"/>
                  </a:schemeClr>
                </a:solidFill>
              </a:rPr>
              <a:t> </a:t>
            </a:r>
            <a:r>
              <a:rPr lang="en-US" dirty="0">
                <a:solidFill>
                  <a:srgbClr val="FF0000"/>
                </a:solidFill>
              </a:rPr>
              <a:t>(%</a:t>
            </a:r>
            <a:r>
              <a:rPr lang="en-US" dirty="0" err="1">
                <a:solidFill>
                  <a:srgbClr val="FF0000"/>
                </a:solidFill>
              </a:rPr>
              <a:t>rsi</a:t>
            </a:r>
            <a:r>
              <a:rPr lang="en-US" dirty="0">
                <a:solidFill>
                  <a:srgbClr val="FF0000"/>
                </a:solidFill>
              </a:rPr>
              <a:t>), </a:t>
            </a:r>
            <a:r>
              <a:rPr lang="en-US" dirty="0"/>
              <a:t>%</a:t>
            </a:r>
            <a:r>
              <a:rPr lang="en-US" dirty="0" err="1"/>
              <a:t>rsi</a:t>
            </a:r>
            <a:endParaRPr lang="en-US" dirty="0"/>
          </a:p>
          <a:p>
            <a:pPr lvl="1"/>
            <a:r>
              <a:rPr lang="en-US" dirty="0"/>
              <a:t>…Then its value is </a:t>
            </a:r>
            <a:r>
              <a:rPr lang="en-US" i="1" dirty="0"/>
              <a:t>expected</a:t>
            </a:r>
            <a:br>
              <a:rPr lang="en-US" dirty="0"/>
            </a:br>
            <a:r>
              <a:rPr lang="en-US" dirty="0"/>
              <a:t>to be a pointer.</a:t>
            </a:r>
          </a:p>
          <a:p>
            <a:pPr lvl="2"/>
            <a:r>
              <a:rPr lang="en-US" dirty="0"/>
              <a:t>There might be a bug that makes its value incorrect.</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a:xfrm>
            <a:off x="6172200" y="1397000"/>
            <a:ext cx="4114800" cy="1711960"/>
          </a:xfrm>
        </p:spPr>
        <p:txBody>
          <a:bodyPr>
            <a:normAutofit lnSpcReduction="10000"/>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rsi</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2218381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a:xfrm>
            <a:off x="1905000" y="1397000"/>
            <a:ext cx="8763000" cy="5435600"/>
          </a:xfrm>
        </p:spPr>
        <p:txBody>
          <a:bodyPr/>
          <a:lstStyle/>
          <a:p>
            <a:r>
              <a:rPr lang="en-US" dirty="0"/>
              <a:t>If a register is being </a:t>
            </a:r>
            <a:r>
              <a:rPr lang="en-US" i="1" dirty="0"/>
              <a:t>used</a:t>
            </a:r>
            <a:r>
              <a:rPr lang="en-US" dirty="0"/>
              <a:t> </a:t>
            </a:r>
            <a:br>
              <a:rPr lang="en-US" dirty="0"/>
            </a:br>
            <a:r>
              <a:rPr lang="en-US" dirty="0"/>
              <a:t>as a pointer…</a:t>
            </a:r>
          </a:p>
          <a:p>
            <a:pPr lvl="1"/>
            <a:r>
              <a:rPr lang="en-US" dirty="0"/>
              <a:t>mov</a:t>
            </a:r>
            <a:r>
              <a:rPr lang="en-US" dirty="0">
                <a:solidFill>
                  <a:schemeClr val="accent6">
                    <a:lumMod val="60000"/>
                    <a:lumOff val="40000"/>
                  </a:schemeClr>
                </a:solidFill>
              </a:rPr>
              <a:t> </a:t>
            </a:r>
            <a:r>
              <a:rPr lang="en-US" dirty="0">
                <a:solidFill>
                  <a:srgbClr val="FF0000"/>
                </a:solidFill>
              </a:rPr>
              <a:t>(%</a:t>
            </a:r>
            <a:r>
              <a:rPr lang="en-US" dirty="0" err="1">
                <a:solidFill>
                  <a:srgbClr val="FF0000"/>
                </a:solidFill>
              </a:rPr>
              <a:t>rsi</a:t>
            </a:r>
            <a:r>
              <a:rPr lang="en-US" dirty="0">
                <a:solidFill>
                  <a:srgbClr val="FF0000"/>
                </a:solidFill>
              </a:rPr>
              <a:t>), </a:t>
            </a:r>
            <a:r>
              <a:rPr lang="en-US" dirty="0"/>
              <a:t>%</a:t>
            </a:r>
            <a:r>
              <a:rPr lang="en-US" dirty="0" err="1"/>
              <a:t>rsi</a:t>
            </a:r>
            <a:endParaRPr lang="en-US" dirty="0"/>
          </a:p>
          <a:p>
            <a:pPr lvl="1"/>
            <a:r>
              <a:rPr lang="en-US" dirty="0"/>
              <a:t>…Then its value is </a:t>
            </a:r>
            <a:r>
              <a:rPr lang="en-US" i="1" dirty="0"/>
              <a:t>expected</a:t>
            </a:r>
            <a:br>
              <a:rPr lang="en-US" dirty="0"/>
            </a:br>
            <a:r>
              <a:rPr lang="en-US" dirty="0"/>
              <a:t>to be a pointer.</a:t>
            </a:r>
          </a:p>
          <a:p>
            <a:pPr lvl="2"/>
            <a:r>
              <a:rPr lang="en-US" dirty="0"/>
              <a:t>There might be a bug that makes its value incorrect.</a:t>
            </a:r>
          </a:p>
          <a:p>
            <a:r>
              <a:rPr lang="en-US" dirty="0"/>
              <a:t>Not as obvious with complicated address “modes”</a:t>
            </a:r>
          </a:p>
          <a:p>
            <a:pPr lvl="1"/>
            <a:r>
              <a:rPr lang="en-US" dirty="0"/>
              <a:t>(%</a:t>
            </a:r>
            <a:r>
              <a:rPr lang="en-US" dirty="0" err="1"/>
              <a:t>rsi</a:t>
            </a:r>
            <a:r>
              <a:rPr lang="en-US" dirty="0"/>
              <a:t>, %</a:t>
            </a:r>
            <a:r>
              <a:rPr lang="en-US" dirty="0" err="1"/>
              <a:t>rbx</a:t>
            </a:r>
            <a:r>
              <a:rPr lang="en-US" dirty="0"/>
              <a:t>) – </a:t>
            </a:r>
            <a:r>
              <a:rPr lang="en-US" i="1" dirty="0"/>
              <a:t>One</a:t>
            </a:r>
            <a:r>
              <a:rPr lang="en-US" dirty="0"/>
              <a:t> of these is a pointer, we don’t know which.</a:t>
            </a:r>
          </a:p>
          <a:p>
            <a:pPr lvl="1"/>
            <a:r>
              <a:rPr lang="en-US" dirty="0"/>
              <a:t>(%</a:t>
            </a:r>
            <a:r>
              <a:rPr lang="en-US" dirty="0" err="1"/>
              <a:t>rsi</a:t>
            </a:r>
            <a:r>
              <a:rPr lang="en-US" dirty="0"/>
              <a:t>, %</a:t>
            </a:r>
            <a:r>
              <a:rPr lang="en-US" dirty="0" err="1"/>
              <a:t>rbx</a:t>
            </a:r>
            <a:r>
              <a:rPr lang="en-US" dirty="0"/>
              <a:t>, 2) – %</a:t>
            </a:r>
            <a:r>
              <a:rPr lang="en-US" dirty="0" err="1"/>
              <a:t>rsi</a:t>
            </a:r>
            <a:r>
              <a:rPr lang="en-US" dirty="0"/>
              <a:t> is a pointer, %</a:t>
            </a:r>
            <a:r>
              <a:rPr lang="en-US" dirty="0" err="1"/>
              <a:t>rbx</a:t>
            </a:r>
            <a:r>
              <a:rPr lang="en-US" dirty="0"/>
              <a:t> isn’t (why?)</a:t>
            </a:r>
          </a:p>
          <a:p>
            <a:pPr lvl="1"/>
            <a:r>
              <a:rPr lang="en-US" dirty="0"/>
              <a:t>0x400570(, %</a:t>
            </a:r>
            <a:r>
              <a:rPr lang="en-US" dirty="0" err="1"/>
              <a:t>rbx</a:t>
            </a:r>
            <a:r>
              <a:rPr lang="en-US" dirty="0"/>
              <a:t>, 2) – 0x400570 is a pointer, %</a:t>
            </a:r>
            <a:r>
              <a:rPr lang="en-US" dirty="0" err="1"/>
              <a:t>rbx</a:t>
            </a:r>
            <a:r>
              <a:rPr lang="en-US" dirty="0"/>
              <a:t> isn’t (why?)</a:t>
            </a:r>
          </a:p>
          <a:p>
            <a:pPr lvl="1"/>
            <a:r>
              <a:rPr lang="en-US" dirty="0"/>
              <a:t>lea (anything), %</a:t>
            </a:r>
            <a:r>
              <a:rPr lang="en-US" dirty="0" err="1"/>
              <a:t>rax</a:t>
            </a:r>
            <a:r>
              <a:rPr lang="en-US" dirty="0"/>
              <a:t> – (anything) </a:t>
            </a:r>
            <a:r>
              <a:rPr lang="en-US" i="1" dirty="0"/>
              <a:t>may or may not</a:t>
            </a:r>
            <a:r>
              <a:rPr lang="en-US" dirty="0"/>
              <a:t> be a pointer</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a:xfrm>
            <a:off x="6172200" y="1397000"/>
            <a:ext cx="4114800" cy="2342896"/>
          </a:xfrm>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rsi</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123261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304AB-C842-AA13-0F55-9F55766446D5}"/>
              </a:ext>
            </a:extLst>
          </p:cNvPr>
          <p:cNvSpPr>
            <a:spLocks noGrp="1"/>
          </p:cNvSpPr>
          <p:nvPr>
            <p:ph type="title"/>
          </p:nvPr>
        </p:nvSpPr>
        <p:spPr/>
        <p:txBody>
          <a:bodyPr/>
          <a:lstStyle/>
          <a:p>
            <a:r>
              <a:rPr lang="en-US" dirty="0"/>
              <a:t>Assembly Syntax</a:t>
            </a:r>
          </a:p>
        </p:txBody>
      </p:sp>
      <p:sp>
        <p:nvSpPr>
          <p:cNvPr id="3" name="Text Placeholder 2">
            <a:extLst>
              <a:ext uri="{FF2B5EF4-FFF2-40B4-BE49-F238E27FC236}">
                <a16:creationId xmlns:a16="http://schemas.microsoft.com/office/drawing/2014/main" id="{207E38A5-F7CA-88E1-3368-2DF35836736C}"/>
              </a:ext>
            </a:extLst>
          </p:cNvPr>
          <p:cNvSpPr>
            <a:spLocks noGrp="1"/>
          </p:cNvSpPr>
          <p:nvPr>
            <p:ph type="body" idx="1"/>
          </p:nvPr>
        </p:nvSpPr>
        <p:spPr/>
        <p:txBody>
          <a:bodyPr/>
          <a:lstStyle/>
          <a:p>
            <a:r>
              <a:rPr lang="en-US" dirty="0"/>
              <a:t>Intel versus AT&amp;T</a:t>
            </a:r>
          </a:p>
          <a:p>
            <a:pPr marL="546100" lvl="1" indent="0">
              <a:buNone/>
            </a:pPr>
            <a:r>
              <a:rPr lang="en-US" dirty="0"/>
              <a:t>In this class we will be using the AT&amp;T syntax</a:t>
            </a:r>
          </a:p>
          <a:p>
            <a:pPr marL="137160" indent="0">
              <a:buNone/>
            </a:pPr>
            <a:endParaRPr lang="en-US" dirty="0"/>
          </a:p>
        </p:txBody>
      </p:sp>
      <p:graphicFrame>
        <p:nvGraphicFramePr>
          <p:cNvPr id="4" name="Table 3">
            <a:extLst>
              <a:ext uri="{FF2B5EF4-FFF2-40B4-BE49-F238E27FC236}">
                <a16:creationId xmlns:a16="http://schemas.microsoft.com/office/drawing/2014/main" id="{2067808B-F144-30F7-EC26-6BA225A618CC}"/>
              </a:ext>
            </a:extLst>
          </p:cNvPr>
          <p:cNvGraphicFramePr>
            <a:graphicFrameLocks noGrp="1"/>
          </p:cNvGraphicFramePr>
          <p:nvPr/>
        </p:nvGraphicFramePr>
        <p:xfrm>
          <a:off x="2092597" y="2646415"/>
          <a:ext cx="8006806" cy="2805652"/>
        </p:xfrm>
        <a:graphic>
          <a:graphicData uri="http://schemas.openxmlformats.org/drawingml/2006/table">
            <a:tbl>
              <a:tblPr/>
              <a:tblGrid>
                <a:gridCol w="1815331">
                  <a:extLst>
                    <a:ext uri="{9D8B030D-6E8A-4147-A177-3AD203B41FA5}">
                      <a16:colId xmlns:a16="http://schemas.microsoft.com/office/drawing/2014/main" val="807238215"/>
                    </a:ext>
                  </a:extLst>
                </a:gridCol>
                <a:gridCol w="2903477">
                  <a:extLst>
                    <a:ext uri="{9D8B030D-6E8A-4147-A177-3AD203B41FA5}">
                      <a16:colId xmlns:a16="http://schemas.microsoft.com/office/drawing/2014/main" val="3898402266"/>
                    </a:ext>
                  </a:extLst>
                </a:gridCol>
                <a:gridCol w="3287998">
                  <a:extLst>
                    <a:ext uri="{9D8B030D-6E8A-4147-A177-3AD203B41FA5}">
                      <a16:colId xmlns:a16="http://schemas.microsoft.com/office/drawing/2014/main" val="1317597330"/>
                    </a:ext>
                  </a:extLst>
                </a:gridCol>
              </a:tblGrid>
              <a:tr h="331875">
                <a:tc>
                  <a:txBody>
                    <a:bodyPr/>
                    <a:lstStyle/>
                    <a:p>
                      <a:pPr algn="ctr" rtl="0" fontAlgn="b">
                        <a:buNone/>
                      </a:pPr>
                      <a:r>
                        <a:rPr lang="en-US" sz="1800" b="1" dirty="0">
                          <a:solidFill>
                            <a:schemeClr val="bg1"/>
                          </a:solidFill>
                          <a:effectLst/>
                        </a:rPr>
                        <a:t>Feature</a:t>
                      </a:r>
                    </a:p>
                  </a:txBody>
                  <a:tcPr marL="28575" marR="28575" marT="19050" marB="19050" anchor="b">
                    <a:solidFill>
                      <a:srgbClr val="990000"/>
                    </a:solidFill>
                  </a:tcPr>
                </a:tc>
                <a:tc>
                  <a:txBody>
                    <a:bodyPr/>
                    <a:lstStyle/>
                    <a:p>
                      <a:pPr algn="ctr" rtl="0" fontAlgn="b">
                        <a:buNone/>
                      </a:pPr>
                      <a:r>
                        <a:rPr lang="en-US" sz="1800" b="1" dirty="0">
                          <a:solidFill>
                            <a:schemeClr val="bg1"/>
                          </a:solidFill>
                          <a:effectLst/>
                        </a:rPr>
                        <a:t>AT&amp;T Syntax</a:t>
                      </a:r>
                    </a:p>
                  </a:txBody>
                  <a:tcPr marL="28575" marR="28575" marT="19050" marB="19050" anchor="b">
                    <a:solidFill>
                      <a:srgbClr val="990000"/>
                    </a:solidFill>
                  </a:tcPr>
                </a:tc>
                <a:tc>
                  <a:txBody>
                    <a:bodyPr/>
                    <a:lstStyle/>
                    <a:p>
                      <a:pPr algn="ctr" rtl="0" fontAlgn="b">
                        <a:buNone/>
                      </a:pPr>
                      <a:r>
                        <a:rPr lang="en-US" sz="1800" b="1" dirty="0">
                          <a:solidFill>
                            <a:schemeClr val="bg1"/>
                          </a:solidFill>
                          <a:effectLst/>
                        </a:rPr>
                        <a:t>Intel Syntax</a:t>
                      </a:r>
                    </a:p>
                  </a:txBody>
                  <a:tcPr marL="28575" marR="28575" marT="19050" marB="19050" anchor="b">
                    <a:solidFill>
                      <a:srgbClr val="990000"/>
                    </a:solidFill>
                  </a:tcPr>
                </a:tc>
                <a:extLst>
                  <a:ext uri="{0D108BD9-81ED-4DB2-BD59-A6C34878D82A}">
                    <a16:rowId xmlns:a16="http://schemas.microsoft.com/office/drawing/2014/main" val="3654291309"/>
                  </a:ext>
                </a:extLst>
              </a:tr>
              <a:tr h="331875">
                <a:tc>
                  <a:txBody>
                    <a:bodyPr/>
                    <a:lstStyle/>
                    <a:p>
                      <a:pPr algn="ctr" rtl="0" fontAlgn="b">
                        <a:buNone/>
                      </a:pPr>
                      <a:r>
                        <a:rPr lang="en-US" b="1" dirty="0">
                          <a:effectLst/>
                        </a:rPr>
                        <a:t>Operand Order</a:t>
                      </a:r>
                    </a:p>
                  </a:txBody>
                  <a:tcPr marL="28575" marR="28575" marT="19050" marB="19050" anchor="ctr"/>
                </a:tc>
                <a:tc>
                  <a:txBody>
                    <a:bodyPr/>
                    <a:lstStyle/>
                    <a:p>
                      <a:pPr algn="ctr" rtl="0" fontAlgn="b">
                        <a:buNone/>
                      </a:pPr>
                      <a:r>
                        <a:rPr lang="en-US" dirty="0">
                          <a:effectLst/>
                        </a:rPr>
                        <a:t>source, destination</a:t>
                      </a:r>
                    </a:p>
                  </a:txBody>
                  <a:tcPr marL="28575" marR="28575" marT="19050" marB="19050" anchor="ctr"/>
                </a:tc>
                <a:tc>
                  <a:txBody>
                    <a:bodyPr/>
                    <a:lstStyle/>
                    <a:p>
                      <a:pPr algn="ctr" rtl="0" fontAlgn="b">
                        <a:buNone/>
                      </a:pPr>
                      <a:r>
                        <a:rPr lang="en-US" dirty="0">
                          <a:effectLst/>
                        </a:rPr>
                        <a:t>destination, source</a:t>
                      </a:r>
                    </a:p>
                  </a:txBody>
                  <a:tcPr marL="0" marR="0" marT="19050" marB="19050" anchor="ctr"/>
                </a:tc>
                <a:extLst>
                  <a:ext uri="{0D108BD9-81ED-4DB2-BD59-A6C34878D82A}">
                    <a16:rowId xmlns:a16="http://schemas.microsoft.com/office/drawing/2014/main" val="1150972679"/>
                  </a:ext>
                </a:extLst>
              </a:tr>
              <a:tr h="331875">
                <a:tc>
                  <a:txBody>
                    <a:bodyPr/>
                    <a:lstStyle/>
                    <a:p>
                      <a:pPr algn="ctr" rtl="0" fontAlgn="b">
                        <a:buNone/>
                      </a:pPr>
                      <a:r>
                        <a:rPr lang="en-US" b="1" dirty="0">
                          <a:effectLst/>
                        </a:rPr>
                        <a:t>Register Prefix</a:t>
                      </a:r>
                    </a:p>
                  </a:txBody>
                  <a:tcPr marL="28575" marR="28575" marT="19050" marB="19050" anchor="ctr"/>
                </a:tc>
                <a:tc>
                  <a:txBody>
                    <a:bodyPr/>
                    <a:lstStyle/>
                    <a:p>
                      <a:pPr algn="ctr" rtl="0" fontAlgn="b">
                        <a:buNone/>
                      </a:pPr>
                      <a:r>
                        <a:rPr lang="en-US">
                          <a:effectLst/>
                        </a:rPr>
                        <a:t>% (e.g., %eax)</a:t>
                      </a:r>
                    </a:p>
                  </a:txBody>
                  <a:tcPr marL="28575" marR="28575" marT="19050" marB="19050" anchor="ctr"/>
                </a:tc>
                <a:tc>
                  <a:txBody>
                    <a:bodyPr/>
                    <a:lstStyle/>
                    <a:p>
                      <a:pPr algn="ctr" rtl="0" fontAlgn="b">
                        <a:buNone/>
                      </a:pPr>
                      <a:r>
                        <a:rPr lang="en-US">
                          <a:effectLst/>
                        </a:rPr>
                        <a:t>None (e.g., eax)</a:t>
                      </a:r>
                    </a:p>
                  </a:txBody>
                  <a:tcPr marL="28575" marR="28575" marT="19050" marB="19050" anchor="ctr"/>
                </a:tc>
                <a:extLst>
                  <a:ext uri="{0D108BD9-81ED-4DB2-BD59-A6C34878D82A}">
                    <a16:rowId xmlns:a16="http://schemas.microsoft.com/office/drawing/2014/main" val="2358618537"/>
                  </a:ext>
                </a:extLst>
              </a:tr>
              <a:tr h="484211">
                <a:tc>
                  <a:txBody>
                    <a:bodyPr/>
                    <a:lstStyle/>
                    <a:p>
                      <a:pPr algn="ctr" rtl="0" fontAlgn="b">
                        <a:buNone/>
                      </a:pPr>
                      <a:r>
                        <a:rPr lang="en-US" b="1" dirty="0">
                          <a:effectLst/>
                        </a:rPr>
                        <a:t>Immediate Value Prefix</a:t>
                      </a:r>
                    </a:p>
                  </a:txBody>
                  <a:tcPr marL="28575" marR="28575" marT="19050" marB="19050" anchor="ctr"/>
                </a:tc>
                <a:tc>
                  <a:txBody>
                    <a:bodyPr/>
                    <a:lstStyle/>
                    <a:p>
                      <a:pPr algn="ctr" rtl="0" fontAlgn="b">
                        <a:buNone/>
                      </a:pPr>
                      <a:r>
                        <a:rPr lang="en-US" dirty="0">
                          <a:effectLst/>
                        </a:rPr>
                        <a:t>$ (e.g., $10)</a:t>
                      </a:r>
                    </a:p>
                  </a:txBody>
                  <a:tcPr marL="28575" marR="28575" marT="19050" marB="19050" anchor="ctr"/>
                </a:tc>
                <a:tc>
                  <a:txBody>
                    <a:bodyPr/>
                    <a:lstStyle/>
                    <a:p>
                      <a:pPr algn="ctr" rtl="0" fontAlgn="b">
                        <a:buNone/>
                      </a:pPr>
                      <a:r>
                        <a:rPr lang="en-US" dirty="0">
                          <a:effectLst/>
                        </a:rPr>
                        <a:t>None (e.g., 10)</a:t>
                      </a:r>
                    </a:p>
                  </a:txBody>
                  <a:tcPr marL="28575" marR="28575" marT="19050" marB="19050" anchor="ctr"/>
                </a:tc>
                <a:extLst>
                  <a:ext uri="{0D108BD9-81ED-4DB2-BD59-A6C34878D82A}">
                    <a16:rowId xmlns:a16="http://schemas.microsoft.com/office/drawing/2014/main" val="1164915863"/>
                  </a:ext>
                </a:extLst>
              </a:tr>
              <a:tr h="479203">
                <a:tc>
                  <a:txBody>
                    <a:bodyPr/>
                    <a:lstStyle/>
                    <a:p>
                      <a:pPr algn="ctr" rtl="0" fontAlgn="b">
                        <a:buNone/>
                      </a:pPr>
                      <a:r>
                        <a:rPr lang="en-US" b="1" dirty="0">
                          <a:effectLst/>
                        </a:rPr>
                        <a:t>Memory Addressing</a:t>
                      </a:r>
                    </a:p>
                  </a:txBody>
                  <a:tcPr marL="28575" marR="28575" marT="19050" marB="19050" anchor="ctr"/>
                </a:tc>
                <a:tc>
                  <a:txBody>
                    <a:bodyPr/>
                    <a:lstStyle/>
                    <a:p>
                      <a:pPr algn="ctr" rtl="0" fontAlgn="b">
                        <a:buNone/>
                      </a:pPr>
                      <a:r>
                        <a:rPr lang="en-US" dirty="0">
                          <a:effectLst/>
                        </a:rPr>
                        <a:t>displacement(base, index, scale)</a:t>
                      </a:r>
                    </a:p>
                  </a:txBody>
                  <a:tcPr marL="28575" marR="28575" marT="19050" marB="19050" anchor="ctr"/>
                </a:tc>
                <a:tc>
                  <a:txBody>
                    <a:bodyPr/>
                    <a:lstStyle/>
                    <a:p>
                      <a:pPr algn="ctr" rtl="0" fontAlgn="b">
                        <a:buNone/>
                      </a:pPr>
                      <a:r>
                        <a:rPr lang="en-US" dirty="0">
                          <a:effectLst/>
                        </a:rPr>
                        <a:t>[base + index*scale + displacement]</a:t>
                      </a:r>
                    </a:p>
                  </a:txBody>
                  <a:tcPr marL="0" marR="0" marT="19050" marB="19050" anchor="ctr"/>
                </a:tc>
                <a:extLst>
                  <a:ext uri="{0D108BD9-81ED-4DB2-BD59-A6C34878D82A}">
                    <a16:rowId xmlns:a16="http://schemas.microsoft.com/office/drawing/2014/main" val="2907439497"/>
                  </a:ext>
                </a:extLst>
              </a:tr>
              <a:tr h="636547">
                <a:tc>
                  <a:txBody>
                    <a:bodyPr/>
                    <a:lstStyle/>
                    <a:p>
                      <a:pPr algn="ctr" rtl="0" fontAlgn="b">
                        <a:buNone/>
                      </a:pPr>
                      <a:r>
                        <a:rPr lang="en-US" b="1" dirty="0">
                          <a:effectLst/>
                        </a:rPr>
                        <a:t>Operand Size Suffix</a:t>
                      </a:r>
                    </a:p>
                  </a:txBody>
                  <a:tcPr marL="28575" marR="28575" marT="19050" marB="19050" anchor="ctr"/>
                </a:tc>
                <a:tc>
                  <a:txBody>
                    <a:bodyPr/>
                    <a:lstStyle/>
                    <a:p>
                      <a:pPr algn="ctr" rtl="0" fontAlgn="b">
                        <a:buNone/>
                      </a:pPr>
                      <a:r>
                        <a:rPr lang="en-US" dirty="0">
                          <a:effectLst/>
                        </a:rPr>
                        <a:t>b, w, l, q (e.g., </a:t>
                      </a:r>
                      <a:r>
                        <a:rPr lang="en-US" dirty="0" err="1">
                          <a:effectLst/>
                        </a:rPr>
                        <a:t>movl</a:t>
                      </a:r>
                      <a:r>
                        <a:rPr lang="en-US" dirty="0">
                          <a:effectLst/>
                        </a:rPr>
                        <a:t>)</a:t>
                      </a:r>
                    </a:p>
                  </a:txBody>
                  <a:tcPr marL="28575" marR="28575" marT="19050" marB="19050" anchor="ctr"/>
                </a:tc>
                <a:tc>
                  <a:txBody>
                    <a:bodyPr/>
                    <a:lstStyle/>
                    <a:p>
                      <a:pPr algn="ctr" rtl="0" fontAlgn="b">
                        <a:buNone/>
                      </a:pPr>
                      <a:r>
                        <a:rPr lang="en-US" dirty="0">
                          <a:effectLst/>
                        </a:rPr>
                        <a:t>Inferred or </a:t>
                      </a:r>
                      <a:r>
                        <a:rPr lang="en-US" dirty="0" err="1">
                          <a:effectLst/>
                        </a:rPr>
                        <a:t>ptr</a:t>
                      </a:r>
                      <a:r>
                        <a:rPr lang="en-US" dirty="0">
                          <a:effectLst/>
                        </a:rPr>
                        <a:t> prefixes (e.g., </a:t>
                      </a:r>
                      <a:r>
                        <a:rPr lang="en-US" dirty="0" err="1">
                          <a:effectLst/>
                        </a:rPr>
                        <a:t>dword</a:t>
                      </a:r>
                      <a:r>
                        <a:rPr lang="en-US" dirty="0">
                          <a:effectLst/>
                        </a:rPr>
                        <a:t> </a:t>
                      </a:r>
                      <a:r>
                        <a:rPr lang="en-US" dirty="0" err="1">
                          <a:effectLst/>
                        </a:rPr>
                        <a:t>ptr</a:t>
                      </a:r>
                      <a:r>
                        <a:rPr lang="en-US" dirty="0">
                          <a:effectLst/>
                        </a:rPr>
                        <a:t>)</a:t>
                      </a:r>
                    </a:p>
                  </a:txBody>
                  <a:tcPr marL="0" marR="0" marT="19050" marB="19050" anchor="ctr"/>
                </a:tc>
                <a:extLst>
                  <a:ext uri="{0D108BD9-81ED-4DB2-BD59-A6C34878D82A}">
                    <a16:rowId xmlns:a16="http://schemas.microsoft.com/office/drawing/2014/main" val="1734589674"/>
                  </a:ext>
                </a:extLst>
              </a:tr>
            </a:tbl>
          </a:graphicData>
        </a:graphic>
      </p:graphicFrame>
    </p:spTree>
    <p:extLst>
      <p:ext uri="{BB962C8B-B14F-4D97-AF65-F5344CB8AC3E}">
        <p14:creationId xmlns:p14="http://schemas.microsoft.com/office/powerpoint/2010/main" val="13727613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3079</TotalTime>
  <Words>10563</Words>
  <Application>Microsoft Macintosh PowerPoint</Application>
  <PresentationFormat>Widescreen</PresentationFormat>
  <Paragraphs>2464</Paragraphs>
  <Slides>97</Slides>
  <Notes>37</Notes>
  <HiddenSlides>3</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97</vt:i4>
      </vt:variant>
    </vt:vector>
  </HeadingPairs>
  <TitlesOfParts>
    <vt:vector size="115" baseType="lpstr">
      <vt:lpstr>Aptos</vt:lpstr>
      <vt:lpstr>Aptos Display</vt:lpstr>
      <vt:lpstr>Arial</vt:lpstr>
      <vt:lpstr>Arial Narrow</vt:lpstr>
      <vt:lpstr>Calibri</vt:lpstr>
      <vt:lpstr>Calibri Bold</vt:lpstr>
      <vt:lpstr>Consolas</vt:lpstr>
      <vt:lpstr>Courier</vt:lpstr>
      <vt:lpstr>Courier New</vt:lpstr>
      <vt:lpstr>Courier New Bold</vt:lpstr>
      <vt:lpstr>Gill Sans</vt:lpstr>
      <vt:lpstr>Menlo</vt:lpstr>
      <vt:lpstr>Noto Sans Symbols</vt:lpstr>
      <vt:lpstr>Roboto</vt:lpstr>
      <vt:lpstr>Source Code Pro</vt:lpstr>
      <vt:lpstr>Wingdings</vt:lpstr>
      <vt:lpstr>Wingdings 2</vt:lpstr>
      <vt:lpstr>Office Theme</vt:lpstr>
      <vt:lpstr>PowerPoint Presentation</vt:lpstr>
      <vt:lpstr>PowerPoint Presentation</vt:lpstr>
      <vt:lpstr>PowerPoint Presentation</vt:lpstr>
      <vt:lpstr>PowerPoint Presentation</vt:lpstr>
      <vt:lpstr>Previous lecture question followup</vt:lpstr>
      <vt:lpstr>Activities are posted on the website (we won’t have time today, but you can do after lecture)</vt:lpstr>
      <vt:lpstr>PowerPoint Presentation</vt:lpstr>
      <vt:lpstr>Some review from last time, for your records</vt:lpstr>
      <vt:lpstr>C code is translated into assembly code by a compiler (ex: gcc).</vt:lpstr>
      <vt:lpstr>The specification for that assembly code is defined by the instruction set architecture (ISA).</vt:lpstr>
      <vt:lpstr>The specification for that assembly code is defined by the instruction set architecture (ISA).</vt:lpstr>
      <vt:lpstr>Object code can be disassembled into assembly using a disassembler (objdump –d or gdb).</vt:lpstr>
      <vt:lpstr> On these slides you will sometimes see the “gcc compiled” version of assembly code and sometimes the “objump” version of assembly code. (Some points are easier to illustrate with one rather than the other.)</vt:lpstr>
      <vt:lpstr>Let’s examine the translation of C to x86-64:</vt:lpstr>
      <vt:lpstr>An x86-64  program’s view…</vt:lpstr>
      <vt:lpstr>An x86-64  program’s view…</vt:lpstr>
      <vt:lpstr>Sometimes an instruction may only change portions of the register destination.</vt:lpstr>
      <vt:lpstr>Convention: Any instruction that generates a 32-bit value for a register also sets upper 32 bits to 0.</vt:lpstr>
      <vt:lpstr>There are several “addressing modes” that allow the CPU to interact with memory through addresses contained in registers.</vt:lpstr>
      <vt:lpstr>Address computation examples</vt:lpstr>
      <vt:lpstr>Load effective addressing instruction (lea) does math and does not access memory.</vt:lpstr>
      <vt:lpstr>Why use lea?</vt:lpstr>
      <vt:lpstr>Today: How does x86-64 implement C structures that change control flow?</vt:lpstr>
      <vt:lpstr>Poll: Who read the textbook? </vt:lpstr>
      <vt:lpstr>Today: How does x86-64 implement C structures that change control flow?</vt:lpstr>
      <vt:lpstr>Every arithmetic and logical operation (except for lea) implicitly updates special single-bit registers called “condition codes”.</vt:lpstr>
      <vt:lpstr>Example: </vt:lpstr>
      <vt:lpstr>CF set when unsigned overflow:</vt:lpstr>
      <vt:lpstr>OF set when signed overflow:</vt:lpstr>
      <vt:lpstr>Example: </vt:lpstr>
      <vt:lpstr>Before sub instruction: </vt:lpstr>
      <vt:lpstr>After sub instruction: </vt:lpstr>
      <vt:lpstr>cmp instruction computes subtraction but does not change second operand.</vt:lpstr>
      <vt:lpstr>Why use a cmp instruction instead of a sub instruction to compare two?</vt:lpstr>
      <vt:lpstr>test instruction computes &amp; but does not change second operand.</vt:lpstr>
      <vt:lpstr>test instruction computes &amp; but does not change second operand.</vt:lpstr>
      <vt:lpstr>Set instructions read condition codes and set a single byte in the destination.</vt:lpstr>
      <vt:lpstr>Jump instructions let programs jump to different parts of code depending on condition codes.</vt:lpstr>
      <vt:lpstr>Jump instructions let programs jump to different parts of code depending on condition codes.</vt:lpstr>
      <vt:lpstr>To implement conditionals, programs use set and jmp instructions.</vt:lpstr>
      <vt:lpstr>To implement conditionals, programs use set and jmp instructions.</vt:lpstr>
      <vt:lpstr>Today: How does x86-64 implement C structures that change control flow?</vt:lpstr>
      <vt:lpstr>Programs often need to change control flow based on conditionals.</vt:lpstr>
      <vt:lpstr>Control flow in x86 is all done with “goto code”</vt:lpstr>
      <vt:lpstr>Useful to be able to know translation of code to goto style.</vt:lpstr>
      <vt:lpstr>Jumps are implemented by updating the  pointer to the next instruction (%rip)</vt:lpstr>
      <vt:lpstr>Jumps are implemented by updating the  pointer to the next instruction (%rip)</vt:lpstr>
      <vt:lpstr>Jumps are implemented by updating the  pointer to the next instruction (%rip)</vt:lpstr>
      <vt:lpstr>General Conditional Expression Translation (Using Branches)</vt:lpstr>
      <vt:lpstr>Using Conditional Moves</vt:lpstr>
      <vt:lpstr>Alternative to conditional branching with conditional move</vt:lpstr>
      <vt:lpstr>Alternative to conditional branching with conditional move</vt:lpstr>
      <vt:lpstr>Alternative to conditional branching with conditional move</vt:lpstr>
      <vt:lpstr>Alternative to conditional branching with conditional move</vt:lpstr>
      <vt:lpstr>Alternative to conditional branching with conditional move</vt:lpstr>
      <vt:lpstr>Alternative to conditional branching with conditional move</vt:lpstr>
      <vt:lpstr>Bad Cases for Conditional Move</vt:lpstr>
      <vt:lpstr>Today: How does x86-64 implement C structures that change control flow?</vt:lpstr>
      <vt:lpstr>PowerPoint Presentation</vt:lpstr>
      <vt:lpstr>Generic do … while goto conversion</vt:lpstr>
      <vt:lpstr>“Do-While” Loop example: Count number of 1s in argument x</vt:lpstr>
      <vt:lpstr>“Do-While” Loop Compilation</vt:lpstr>
      <vt:lpstr>“Do-While” Loop Compilation</vt:lpstr>
      <vt:lpstr>“Do-While” Loop Compilation</vt:lpstr>
      <vt:lpstr>“Do-While” Loop Compilation</vt:lpstr>
      <vt:lpstr>“Do-While” Loop Compilation</vt:lpstr>
      <vt:lpstr>“Do-While” Loop Compilation</vt:lpstr>
      <vt:lpstr>“Do-While” Loop Compilation</vt:lpstr>
      <vt:lpstr>Quiz Time!</vt:lpstr>
      <vt:lpstr>PowerPoint Presentation</vt:lpstr>
      <vt:lpstr>While Loop Example #1</vt:lpstr>
      <vt:lpstr>“guarded-do” do-while loop implementation</vt:lpstr>
      <vt:lpstr>While Loop Example #2</vt:lpstr>
      <vt:lpstr>“For” Loop  Do-While Loop</vt:lpstr>
      <vt:lpstr>“For” Loop Do-While Conversion</vt:lpstr>
      <vt:lpstr>Reverse engineering loops is challenging!</vt:lpstr>
      <vt:lpstr>If you remember nothing else from this lecture…</vt:lpstr>
      <vt:lpstr>x86-64 code reading tips..</vt:lpstr>
      <vt:lpstr>[If Time] Activity Time!</vt:lpstr>
      <vt:lpstr>Today: How does x86-64 implement C structures that change control flow?</vt:lpstr>
      <vt:lpstr>Switch Statement Example</vt:lpstr>
      <vt:lpstr>Jump Table Structure</vt:lpstr>
      <vt:lpstr>Switch Statement   Example</vt:lpstr>
      <vt:lpstr>Assembly Setup Explanation</vt:lpstr>
      <vt:lpstr>Code Blocks (x == 1)</vt:lpstr>
      <vt:lpstr>Handling Fall-Through</vt:lpstr>
      <vt:lpstr>Code Blocks (x == 2, x == 3)</vt:lpstr>
      <vt:lpstr>Code Blocks (x == 5, x == 6, default)</vt:lpstr>
      <vt:lpstr>Finding Jump Table in Binary</vt:lpstr>
      <vt:lpstr>Finding Jump Table in Binary</vt:lpstr>
      <vt:lpstr>Which numbers are pointers?</vt:lpstr>
      <vt:lpstr>Which numbers are pointers?</vt:lpstr>
      <vt:lpstr>Which numbers are pointers?</vt:lpstr>
      <vt:lpstr>Which numbers are pointers?</vt:lpstr>
      <vt:lpstr>Which numbers are pointers?</vt:lpstr>
      <vt:lpstr>Which numbers are pointers?</vt:lpstr>
      <vt:lpstr>Assembly Syntax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David Godbe Andersen</cp:lastModifiedBy>
  <cp:revision>48</cp:revision>
  <cp:lastPrinted>2025-01-23T18:46:49Z</cp:lastPrinted>
  <dcterms:created xsi:type="dcterms:W3CDTF">2025-01-22T20:00:39Z</dcterms:created>
  <dcterms:modified xsi:type="dcterms:W3CDTF">2026-01-23T20:35:50Z</dcterms:modified>
</cp:coreProperties>
</file>