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5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05" r:id="rId1"/>
    <p:sldMasterId id="2147483706" r:id="rId2"/>
    <p:sldMasterId id="2147483707" r:id="rId3"/>
    <p:sldMasterId id="2147483708" r:id="rId4"/>
    <p:sldMasterId id="2147483709" r:id="rId5"/>
    <p:sldMasterId id="2147483710" r:id="rId6"/>
  </p:sldMasterIdLst>
  <p:notesMasterIdLst>
    <p:notesMasterId r:id="rId73"/>
  </p:notesMasterIdLst>
  <p:sldIdLst>
    <p:sldId id="256" r:id="rId7"/>
    <p:sldId id="769" r:id="rId8"/>
    <p:sldId id="260" r:id="rId9"/>
    <p:sldId id="592" r:id="rId10"/>
    <p:sldId id="736" r:id="rId11"/>
    <p:sldId id="770" r:id="rId12"/>
    <p:sldId id="259" r:id="rId13"/>
    <p:sldId id="732" r:id="rId14"/>
    <p:sldId id="670" r:id="rId15"/>
    <p:sldId id="749" r:id="rId16"/>
    <p:sldId id="750" r:id="rId17"/>
    <p:sldId id="751" r:id="rId18"/>
    <p:sldId id="752" r:id="rId19"/>
    <p:sldId id="753" r:id="rId20"/>
    <p:sldId id="754" r:id="rId21"/>
    <p:sldId id="768" r:id="rId22"/>
    <p:sldId id="746" r:id="rId23"/>
    <p:sldId id="764" r:id="rId24"/>
    <p:sldId id="767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748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9" r:id="rId48"/>
    <p:sldId id="310" r:id="rId49"/>
    <p:sldId id="311" r:id="rId50"/>
    <p:sldId id="766" r:id="rId51"/>
    <p:sldId id="779" r:id="rId52"/>
    <p:sldId id="774" r:id="rId53"/>
    <p:sldId id="771" r:id="rId54"/>
    <p:sldId id="772" r:id="rId55"/>
    <p:sldId id="261" r:id="rId56"/>
    <p:sldId id="262" r:id="rId57"/>
    <p:sldId id="263" r:id="rId58"/>
    <p:sldId id="264" r:id="rId59"/>
    <p:sldId id="265" r:id="rId60"/>
    <p:sldId id="266" r:id="rId61"/>
    <p:sldId id="267" r:id="rId62"/>
    <p:sldId id="268" r:id="rId63"/>
    <p:sldId id="269" r:id="rId64"/>
    <p:sldId id="270" r:id="rId65"/>
    <p:sldId id="273" r:id="rId66"/>
    <p:sldId id="274" r:id="rId67"/>
    <p:sldId id="275" r:id="rId68"/>
    <p:sldId id="276" r:id="rId69"/>
    <p:sldId id="277" r:id="rId70"/>
    <p:sldId id="278" r:id="rId71"/>
    <p:sldId id="279" r:id="rId72"/>
  </p:sldIdLst>
  <p:sldSz cx="9144000" cy="6858000" type="screen4x3"/>
  <p:notesSz cx="6858000" cy="9144000"/>
  <p:embeddedFontLst>
    <p:embeddedFont>
      <p:font typeface="Arial Narrow" panose="020B0606020202030204" pitchFamily="34" charset="0"/>
      <p:regular r:id="rId74"/>
      <p:bold r:id="rId75"/>
      <p:italic r:id="rId76"/>
      <p:boldItalic r:id="rId77"/>
    </p:embeddedFont>
    <p:embeddedFont>
      <p:font typeface="Calibri Bold" panose="020F0702030404030204" pitchFamily="34" charset="0"/>
      <p:bold r:id="rId78"/>
    </p:embeddedFont>
    <p:embeddedFont>
      <p:font typeface="Gill Sans" panose="020B0604020202020204" charset="0"/>
      <p:regular r:id="rId79"/>
      <p:bold r:id="rId80"/>
    </p:embeddedFont>
    <p:embeddedFont>
      <p:font typeface="Noto Sans Symbols" panose="020B0604020202020204" charset="0"/>
      <p:regular r:id="rId81"/>
      <p:bold r:id="rId82"/>
    </p:embeddedFont>
    <p:embeddedFont>
      <p:font typeface="Wingdings 2" panose="05020102010507070707" pitchFamily="18" charset="2"/>
      <p:regular r:id="rId8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7CBDAAD-7E24-4B06-BBAF-3711D7D97985}">
  <a:tblStyle styleId="{37CBDAAD-7E24-4B06-BBAF-3711D7D9798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811F5D3-05FA-46A4-988F-C8BC2BAC8503}" styleName="Table_1">
    <a:wholeTbl>
      <a:tcTxStyle b="off" i="off">
        <a:font>
          <a:latin typeface="Calibri Bold"/>
          <a:ea typeface="Calibri Bold"/>
          <a:cs typeface="Calibri Bold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FE6E6"/>
          </a:solidFill>
        </a:fill>
      </a:tcStyle>
    </a:wholeTbl>
    <a:band1H>
      <a:tcTxStyle/>
      <a:tcStyle>
        <a:tcBdr/>
        <a:fill>
          <a:solidFill>
            <a:srgbClr val="DDCA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DCA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 Bold"/>
          <a:ea typeface="Calibri Bold"/>
          <a:cs typeface="Calibri Bold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 Bold"/>
          <a:ea typeface="Calibri Bold"/>
          <a:cs typeface="Calibri Bold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 Bold"/>
          <a:ea typeface="Calibri Bold"/>
          <a:cs typeface="Calibri Bold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 Bold"/>
          <a:ea typeface="Calibri Bold"/>
          <a:cs typeface="Calibri Bold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2"/>
    <p:restoredTop sz="73145" autoAdjust="0"/>
  </p:normalViewPr>
  <p:slideViewPr>
    <p:cSldViewPr snapToGrid="0">
      <p:cViewPr varScale="1">
        <p:scale>
          <a:sx n="64" d="100"/>
          <a:sy n="64" d="100"/>
        </p:scale>
        <p:origin x="1594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63" Type="http://schemas.openxmlformats.org/officeDocument/2006/relationships/slide" Target="slides/slide57.xml"/><Relationship Id="rId68" Type="http://schemas.openxmlformats.org/officeDocument/2006/relationships/slide" Target="slides/slide62.xml"/><Relationship Id="rId84" Type="http://schemas.openxmlformats.org/officeDocument/2006/relationships/presProps" Target="presProps.xml"/><Relationship Id="rId16" Type="http://schemas.openxmlformats.org/officeDocument/2006/relationships/slide" Target="slides/slide10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74" Type="http://schemas.openxmlformats.org/officeDocument/2006/relationships/font" Target="fonts/font1.fntdata"/><Relationship Id="rId79" Type="http://schemas.openxmlformats.org/officeDocument/2006/relationships/font" Target="fonts/font6.fntdata"/><Relationship Id="rId5" Type="http://schemas.openxmlformats.org/officeDocument/2006/relationships/slideMaster" Target="slideMasters/slideMaster5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slide" Target="slides/slide58.xml"/><Relationship Id="rId69" Type="http://schemas.openxmlformats.org/officeDocument/2006/relationships/slide" Target="slides/slide63.xml"/><Relationship Id="rId77" Type="http://schemas.openxmlformats.org/officeDocument/2006/relationships/font" Target="fonts/font4.fntdata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80" Type="http://schemas.openxmlformats.org/officeDocument/2006/relationships/font" Target="fonts/font7.fntdata"/><Relationship Id="rId85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slide" Target="slides/slide6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openxmlformats.org/officeDocument/2006/relationships/slide" Target="slides/slide64.xml"/><Relationship Id="rId75" Type="http://schemas.openxmlformats.org/officeDocument/2006/relationships/font" Target="fonts/font2.fntdata"/><Relationship Id="rId83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73" Type="http://schemas.openxmlformats.org/officeDocument/2006/relationships/notesMaster" Target="notesMasters/notesMaster1.xml"/><Relationship Id="rId78" Type="http://schemas.openxmlformats.org/officeDocument/2006/relationships/font" Target="fonts/font5.fntdata"/><Relationship Id="rId81" Type="http://schemas.openxmlformats.org/officeDocument/2006/relationships/font" Target="fonts/font8.fntdata"/><Relationship Id="rId86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font" Target="fonts/font3.fntdata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4" Type="http://schemas.openxmlformats.org/officeDocument/2006/relationships/slide" Target="slides/slide18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66" Type="http://schemas.openxmlformats.org/officeDocument/2006/relationships/slide" Target="slides/slide60.xml"/><Relationship Id="rId87" Type="http://schemas.openxmlformats.org/officeDocument/2006/relationships/tableStyles" Target="tableStyles.xml"/><Relationship Id="rId61" Type="http://schemas.openxmlformats.org/officeDocument/2006/relationships/slide" Target="slides/slide55.xml"/><Relationship Id="rId82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‹#›</a:t>
            </a:fld>
            <a:endParaRPr sz="1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58535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Shape 5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1" name="Shape 5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Shape 5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We mentioned that sometimes instructions (other than </a:t>
            </a:r>
            <a:r>
              <a:rPr lang="en-US" dirty="0" err="1"/>
              <a:t>cmp</a:t>
            </a:r>
            <a:r>
              <a:rPr lang="en-US" dirty="0"/>
              <a:t> and test) will implicitly modify condition codes.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In this case, shift right (logical)  is updating the (Zero Flag) condition code when rid becomes is zeroed.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JNE will check for the zero flag and as long as its not set, it will jump to .L2</a:t>
            </a:r>
          </a:p>
        </p:txBody>
      </p:sp>
      <p:sp>
        <p:nvSpPr>
          <p:cNvPr id="591" name="Shape 5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Shape 5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0" name="Shape 6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Shape 6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Shape 6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2" name="Shape 6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Shape 6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2" name="Shape 6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Shape 6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6" name="Shape 6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Shape 6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6" name="Shape 6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Shape 6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2" name="Shape 6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Shape 6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2" name="Shape 6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Shape 6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6" name="Shape 6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67604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Shape 7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" name="Shape 7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Shape 7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7" name="Shape 7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Shape 7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Shape 7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Shape 7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5" name="Shape 7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Shape 7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7" name="Shape 7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Shape 7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5" name="Shape 7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Shape 8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1" name="Shape 8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" name="Shape 8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9" name="Shape 8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Shape 8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1" name="Shape 8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Shape 8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9" name="Shape 8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Shape 8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9" name="Shape 8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Shape 8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5" name="Shape 8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" name="Shape 8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2" name="Shape 8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>
          <a:extLst>
            <a:ext uri="{FF2B5EF4-FFF2-40B4-BE49-F238E27FC236}">
              <a16:creationId xmlns:a16="http://schemas.microsoft.com/office/drawing/2014/main" id="{35AB4506-A0AF-799F-CF1C-7C76C9F082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>
            <a:extLst>
              <a:ext uri="{FF2B5EF4-FFF2-40B4-BE49-F238E27FC236}">
                <a16:creationId xmlns:a16="http://schemas.microsoft.com/office/drawing/2014/main" id="{5B2E67DD-9707-33C8-4B49-20D2003A8BE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Time Check: 1 Hour (1:30PM)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b="1" dirty="0" err="1">
                <a:solidFill>
                  <a:srgbClr val="FF0000"/>
                </a:solidFill>
              </a:rPr>
              <a:t>Bpr</a:t>
            </a:r>
            <a:r>
              <a:rPr lang="en-US" b="1" dirty="0">
                <a:solidFill>
                  <a:srgbClr val="FF0000"/>
                </a:solidFill>
              </a:rPr>
              <a:t> – time about there</a:t>
            </a:r>
            <a:r>
              <a:rPr lang="en-US" b="1">
                <a:solidFill>
                  <a:srgbClr val="FF0000"/>
                </a:solidFill>
              </a:rPr>
              <a:t>, was good</a:t>
            </a:r>
            <a:endParaRPr lang="en-US" b="1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Quiz</a:t>
            </a:r>
            <a:endParaRPr lang="en-US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79" name="Shape 279">
            <a:extLst>
              <a:ext uri="{FF2B5EF4-FFF2-40B4-BE49-F238E27FC236}">
                <a16:creationId xmlns:a16="http://schemas.microsoft.com/office/drawing/2014/main" id="{7DE615B4-6822-3C7A-197E-80894E4005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788723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Shape 2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We’re not going to get into exactly what these fields mean, what you should remember is that there’s always a part corresponding directly to the name of the assembly instruction – that’s called the opcode – and the rest of it somehow encodes the arguments.  R=0000, for instance, means RAX.</a:t>
            </a:r>
          </a:p>
        </p:txBody>
      </p:sp>
    </p:spTree>
    <p:extLst>
      <p:ext uri="{BB962C8B-B14F-4D97-AF65-F5344CB8AC3E}">
        <p14:creationId xmlns:p14="http://schemas.microsoft.com/office/powerpoint/2010/main" val="275049122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Shape 2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Shape 2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Shape 2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Shape 3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Shape 3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Shape 3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Shape 3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Shape 4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Shape 4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Shape 4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Shape 4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6</a:t>
            </a:fld>
            <a:endParaRPr lang="en-US" sz="1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11814873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Shape 4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7" name="Shape 4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6" name="Shape 5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Shape 5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Shape 5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9" name="Shape 5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Shape 5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Shape 5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Shape 5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Shape 5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Several people asked this question last time.</a:t>
            </a:r>
          </a:p>
          <a:p>
            <a:endParaRPr lang="en-US" dirty="0"/>
          </a:p>
          <a:p>
            <a:r>
              <a:rPr lang="en-US" dirty="0"/>
              <a:t>The registers don’t have any “this is a pointer” label, just like they don’t have any “this is signed” label. You have to figure it out from context.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10</a:t>
            </a:fld>
            <a:endParaRPr lang="en-US" sz="1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8527509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piece of context you can always use is that </a:t>
            </a:r>
            <a:r>
              <a:rPr lang="en-US" dirty="0" err="1"/>
              <a:t>rsp</a:t>
            </a:r>
            <a:r>
              <a:rPr lang="en-US" dirty="0"/>
              <a:t> – stands for “register: stack pointer” – and rip – stands for “register: instruction pointer” – </a:t>
            </a:r>
            <a:r>
              <a:rPr lang="en-US" i="1" dirty="0"/>
              <a:t>always</a:t>
            </a:r>
            <a:r>
              <a:rPr lang="en-US" dirty="0"/>
              <a:t> hold pointers.  The hardware requires it.</a:t>
            </a:r>
          </a:p>
          <a:p>
            <a:r>
              <a:rPr lang="en-US" dirty="0"/>
              <a:t>(What about </a:t>
            </a:r>
            <a:r>
              <a:rPr lang="en-US" dirty="0" err="1"/>
              <a:t>rbp</a:t>
            </a:r>
            <a:r>
              <a:rPr lang="en-US" dirty="0"/>
              <a:t>? Well, its name </a:t>
            </a:r>
            <a:r>
              <a:rPr lang="en-US" i="1" dirty="0"/>
              <a:t>is</a:t>
            </a:r>
            <a:r>
              <a:rPr lang="en-US" dirty="0"/>
              <a:t> an acronym for something ending with “pointer” but, unlike </a:t>
            </a:r>
            <a:r>
              <a:rPr lang="en-US" dirty="0" err="1"/>
              <a:t>rsp</a:t>
            </a:r>
            <a:r>
              <a:rPr lang="en-US" dirty="0"/>
              <a:t> and rip, that doesn’t mean anything anymore.  It could be holding just a number, same as all the others.)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11</a:t>
            </a:fld>
            <a:endParaRPr lang="en-US" sz="1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297841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close is close? Hard to say.  I’m pretty sure the values in r8 and r11 here are too far away from </a:t>
            </a:r>
            <a:r>
              <a:rPr lang="en-US" dirty="0" err="1"/>
              <a:t>rsp</a:t>
            </a:r>
            <a:r>
              <a:rPr lang="en-US" dirty="0"/>
              <a:t> to be a pointer, but I could be wrong.  Actually, my educated guess is that they </a:t>
            </a:r>
            <a:r>
              <a:rPr lang="en-US" i="1" dirty="0"/>
              <a:t>are</a:t>
            </a:r>
            <a:r>
              <a:rPr lang="en-US" dirty="0"/>
              <a:t> pointers, but pointers into a different part of memory than the one </a:t>
            </a:r>
            <a:r>
              <a:rPr lang="en-US" dirty="0" err="1"/>
              <a:t>rsp</a:t>
            </a:r>
            <a:r>
              <a:rPr lang="en-US" dirty="0"/>
              <a:t> and </a:t>
            </a:r>
            <a:r>
              <a:rPr lang="en-US" dirty="0" err="1"/>
              <a:t>rsi</a:t>
            </a:r>
            <a:r>
              <a:rPr lang="en-US" dirty="0"/>
              <a:t> and </a:t>
            </a:r>
            <a:r>
              <a:rPr lang="en-US" dirty="0" err="1"/>
              <a:t>rdx</a:t>
            </a:r>
            <a:r>
              <a:rPr lang="en-US" dirty="0"/>
              <a:t> and r13 are pointing into.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12</a:t>
            </a:fld>
            <a:endParaRPr lang="en-US" sz="1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590437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685800" y="998538"/>
            <a:ext cx="7772400" cy="288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 rot="5400000">
            <a:off x="5094287" y="2533651"/>
            <a:ext cx="51276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 rot="5400000">
            <a:off x="903288" y="552451"/>
            <a:ext cx="51276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35280" algn="l" rtl="0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2"/>
          </p:nvPr>
        </p:nvSpPr>
        <p:spPr>
          <a:xfrm>
            <a:off x="4662488" y="1362075"/>
            <a:ext cx="3871912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35280" algn="l" rtl="0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0520" algn="l" rtl="0">
              <a:spcBef>
                <a:spcPts val="64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Char char="⬛"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24180" algn="l" rtl="0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0519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87" name="Shape 8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 rot="5400000">
            <a:off x="1858962" y="-100013"/>
            <a:ext cx="4972050" cy="789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685800" y="998538"/>
            <a:ext cx="7772400" cy="288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 rot="5400000">
            <a:off x="4998244" y="2188369"/>
            <a:ext cx="6105525" cy="2185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 rot="5400000">
            <a:off x="548482" y="76994"/>
            <a:ext cx="6105525" cy="6408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, and 2 Content" type="objAndTwoObj">
  <p:cSld name="OBJECT_AND_TWO_OBJECTS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2"/>
          </p:nvPr>
        </p:nvSpPr>
        <p:spPr>
          <a:xfrm>
            <a:off x="4662488" y="1362075"/>
            <a:ext cx="3871912" cy="240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3"/>
          </p:nvPr>
        </p:nvSpPr>
        <p:spPr>
          <a:xfrm>
            <a:off x="4662488" y="3924300"/>
            <a:ext cx="3871912" cy="240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 type="txAndObj">
  <p:cSld name="TEXT_AND_OBJEC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2"/>
          </p:nvPr>
        </p:nvSpPr>
        <p:spPr>
          <a:xfrm>
            <a:off x="4662488" y="1362075"/>
            <a:ext cx="3871912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5052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Char char="⬛"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2418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051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Shape 13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 rot="5400000">
            <a:off x="1854200" y="-76200"/>
            <a:ext cx="5435600" cy="83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 rot="5400000">
            <a:off x="4425950" y="2495550"/>
            <a:ext cx="6578600" cy="20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 rot="5400000">
            <a:off x="158750" y="476250"/>
            <a:ext cx="6578600" cy="61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41148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3528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8" name="Shape 168"/>
          <p:cNvSpPr txBox="1">
            <a:spLocks noGrp="1"/>
          </p:cNvSpPr>
          <p:nvPr>
            <p:ph type="body" idx="2"/>
          </p:nvPr>
        </p:nvSpPr>
        <p:spPr>
          <a:xfrm>
            <a:off x="4648200" y="1397000"/>
            <a:ext cx="41148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3528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3" name="Shape 17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4" name="Shape 17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5052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Char char="⬛"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2418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051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9" name="Shape 17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685800" y="998538"/>
            <a:ext cx="7772400" cy="288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2" name="Shape 18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 rot="5400000">
            <a:off x="1854200" y="-76200"/>
            <a:ext cx="5435600" cy="83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 rot="5400000">
            <a:off x="4425950" y="2495550"/>
            <a:ext cx="6578600" cy="20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 rot="5400000">
            <a:off x="158750" y="476250"/>
            <a:ext cx="6578600" cy="61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3" name="Shape 20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3528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0" name="Shape 2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3528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4" name="Shape 21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5" name="Shape 21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6" name="Shape 21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052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Char char="⬛"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2418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051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1" name="Shape 22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4" name="Shape 22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 rot="5400000">
            <a:off x="4779169" y="2142332"/>
            <a:ext cx="5872163" cy="20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 rot="5400000">
            <a:off x="511969" y="123032"/>
            <a:ext cx="5872163" cy="61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79593060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9714634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0072139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6969629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1680021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5964160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685800" y="998538"/>
            <a:ext cx="7772400" cy="288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858415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2425801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7088958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1116740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077443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85800" y="998538"/>
            <a:ext cx="7772400" cy="288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8830843" y="6601841"/>
            <a:ext cx="31315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" name="Shape 12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Bryant and O’Hallaron, Computer Systems: A Programmer’s Perspective, Third Edition</a:t>
            </a:r>
            <a:endParaRPr sz="1000" b="0" i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Shape 13"/>
          <p:cNvSpPr/>
          <p:nvPr/>
        </p:nvSpPr>
        <p:spPr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" name="Shape 14"/>
          <p:cNvSpPr/>
          <p:nvPr/>
        </p:nvSpPr>
        <p:spPr>
          <a:xfrm>
            <a:off x="7897813" y="-26988"/>
            <a:ext cx="1320800" cy="25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Shape 54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Shape 55"/>
          <p:cNvSpPr txBox="1"/>
          <p:nvPr/>
        </p:nvSpPr>
        <p:spPr>
          <a:xfrm>
            <a:off x="9035143" y="6724952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Shape 56"/>
          <p:cNvSpPr/>
          <p:nvPr/>
        </p:nvSpPr>
        <p:spPr>
          <a:xfrm>
            <a:off x="8830843" y="6601841"/>
            <a:ext cx="31315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sz="2400" b="1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7" name="Shape 57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Bryant and O’Hallaron, Computer Systems: A Programmer’s Perspective, Third Edition</a:t>
            </a: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7897813" y="-26988"/>
            <a:ext cx="1320800" cy="25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8830843" y="6601841"/>
            <a:ext cx="31315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8" name="Shape 108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Bryant and O’Hallaron, Computer Systems: A Programmer’s Perspective, Third Edition</a:t>
            </a:r>
            <a:endParaRPr sz="1000" b="0" i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Shape 109"/>
          <p:cNvSpPr/>
          <p:nvPr/>
        </p:nvSpPr>
        <p:spPr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0" name="Shape 110"/>
          <p:cNvSpPr/>
          <p:nvPr/>
        </p:nvSpPr>
        <p:spPr>
          <a:xfrm>
            <a:off x="7897813" y="-26988"/>
            <a:ext cx="1320800" cy="25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0" name="Shape 150"/>
          <p:cNvSpPr/>
          <p:nvPr/>
        </p:nvSpPr>
        <p:spPr>
          <a:xfrm>
            <a:off x="8830843" y="6601841"/>
            <a:ext cx="31315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Bryant and O’Hallaron, Computer Systems: A Programmer’s Perspective, Third Edition</a:t>
            </a:r>
            <a:endParaRPr sz="1000" b="0" i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Shape 152"/>
          <p:cNvSpPr/>
          <p:nvPr/>
        </p:nvSpPr>
        <p:spPr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3" name="Shape 153"/>
          <p:cNvSpPr/>
          <p:nvPr/>
        </p:nvSpPr>
        <p:spPr>
          <a:xfrm>
            <a:off x="7897813" y="-26988"/>
            <a:ext cx="1320800" cy="25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2" name="Shape 192"/>
          <p:cNvSpPr/>
          <p:nvPr/>
        </p:nvSpPr>
        <p:spPr>
          <a:xfrm>
            <a:off x="8830843" y="6601841"/>
            <a:ext cx="31315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3" name="Shape 193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Bryant and O’Hallaron, Computer Systems: A Programmer’s Perspective, Third Edition</a:t>
            </a:r>
            <a:endParaRPr sz="1000" b="0" i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Shape 194"/>
          <p:cNvSpPr/>
          <p:nvPr/>
        </p:nvSpPr>
        <p:spPr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5" name="Shape 195"/>
          <p:cNvSpPr/>
          <p:nvPr/>
        </p:nvSpPr>
        <p:spPr>
          <a:xfrm>
            <a:off x="7897813" y="-26988"/>
            <a:ext cx="1320800" cy="25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sp>
        <p:nvSpPr>
          <p:cNvPr id="6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" name="Rectangle 2"/>
          <p:cNvSpPr>
            <a:spLocks/>
          </p:cNvSpPr>
          <p:nvPr userDrawn="1"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b="1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  <p:extLst>
      <p:ext uri="{BB962C8B-B14F-4D97-AF65-F5344CB8AC3E}">
        <p14:creationId xmlns:p14="http://schemas.microsoft.com/office/powerpoint/2010/main" val="660876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49105/quizzes/150037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5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5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5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5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/>
          <p:nvPr/>
        </p:nvSpPr>
        <p:spPr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7" name="Shape 237"/>
          <p:cNvSpPr/>
          <p:nvPr/>
        </p:nvSpPr>
        <p:spPr>
          <a:xfrm>
            <a:off x="7897813" y="-26988"/>
            <a:ext cx="1320800" cy="25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  <a:endParaRPr/>
          </a:p>
        </p:txBody>
      </p:sp>
      <p:sp>
        <p:nvSpPr>
          <p:cNvPr id="238" name="Shape 238"/>
          <p:cNvSpPr txBox="1">
            <a:spLocks noGrp="1"/>
          </p:cNvSpPr>
          <p:nvPr>
            <p:ph type="ctrTitle"/>
          </p:nvPr>
        </p:nvSpPr>
        <p:spPr>
          <a:xfrm>
            <a:off x="685800" y="1447800"/>
            <a:ext cx="77724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Machine-Level Programming II</a:t>
            </a:r>
            <a:br>
              <a:rPr lang="en-US" sz="3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3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15-213/15-513: Introduction to Computer Systems</a:t>
            </a:r>
            <a:b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sz="2000" b="0" i="0" u="none" strike="noStrike" cap="none" baseline="30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Lecture, September 4</a:t>
            </a:r>
            <a:r>
              <a:rPr lang="en-US" sz="2000" b="0" i="0" u="none" strike="noStrike" cap="none" dirty="0">
                <a:solidFill>
                  <a:srgbClr val="000000"/>
                </a:solidFill>
              </a:rPr>
              <a:t>, 2025</a:t>
            </a:r>
            <a:endParaRPr sz="3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B4D06-B7EE-4D42-898D-7E8B282E4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numbers are pointers?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914581-8334-40BB-A8C2-370715FA625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They aren’t labeled</a:t>
            </a:r>
          </a:p>
          <a:p>
            <a:r>
              <a:rPr lang="en-US" dirty="0"/>
              <a:t>You have to figure it out from context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E21C33-A24E-44A5-934A-CFC7807B9CA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info registers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0x40057d         4195709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0x0              0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0x4005e0         4195808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0x7fffffffdc28   140737488346152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0x7fffffffdc18   140737488346136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0x1              1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0x0        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0x0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0x7fffffffdb38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0x7fffffffdb38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r8      0x7ffff7dd5e80   140737351868032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r9      0x0              0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r10     0x7fffffffd7c0   140737488345024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r11     0x7ffff7a2f460   140737348039776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r12     0x400490         4195472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r13     0x7fffffffdc10   140737488346128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r14     0x0              0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r15     0x0              0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rip     0x40057d   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0x40057d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705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B4D06-B7EE-4D42-898D-7E8B282E4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numbers are pointers?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914581-8334-40BB-A8C2-370715FA625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They aren’t labeled</a:t>
            </a:r>
          </a:p>
          <a:p>
            <a:r>
              <a:rPr lang="en-US" dirty="0"/>
              <a:t>You have to figure it out from context</a:t>
            </a:r>
          </a:p>
          <a:p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%</a:t>
            </a:r>
            <a:r>
              <a:rPr lang="en-US" dirty="0" err="1">
                <a:solidFill>
                  <a:schemeClr val="accent1"/>
                </a:solidFill>
              </a:rPr>
              <a:t>rsp</a:t>
            </a:r>
            <a:r>
              <a:rPr lang="en-US" dirty="0"/>
              <a:t> and </a:t>
            </a:r>
            <a:r>
              <a:rPr lang="en-US" dirty="0">
                <a:solidFill>
                  <a:schemeClr val="accent2"/>
                </a:solidFill>
              </a:rPr>
              <a:t>%rip</a:t>
            </a:r>
            <a:r>
              <a:rPr lang="en-US" dirty="0"/>
              <a:t> always hold pointers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E21C33-A24E-44A5-934A-CFC7807B9CA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info registers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0x40057d         4195709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0x0              0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0x4005e0         4195808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0x7fffffffdc28   140737488346152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0x7fffffffdc18   140737488346136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0x1              1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0x0        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0x0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0x7fffffffdb38   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0x7fffffffdb38</a:t>
            </a:r>
            <a:endParaRPr lang="en-US" sz="12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r8      0x7ffff7dd5e80   140737351868032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r9      0x0              0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r10     0x7fffffffd7c0   140737488345024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r11     0x7ffff7a2f460   140737348039776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r12     0x400490         4195472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r13     0x7fffffffdc10   140737488346128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r14     0x0              0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r15     0x0              0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rip     0x40057d         </a:t>
            </a:r>
            <a:r>
              <a:rPr lang="en-US" sz="12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0x40057d</a:t>
            </a:r>
            <a:endParaRPr lang="en-US" sz="1200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69480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B4D06-B7EE-4D42-898D-7E8B282E4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numbers are pointers?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914581-8334-40BB-A8C2-370715FA625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They aren’t labeled</a:t>
            </a:r>
          </a:p>
          <a:p>
            <a:r>
              <a:rPr lang="en-US" dirty="0"/>
              <a:t>You have to figure it out from context</a:t>
            </a:r>
          </a:p>
          <a:p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%</a:t>
            </a:r>
            <a:r>
              <a:rPr lang="en-US" dirty="0" err="1">
                <a:solidFill>
                  <a:schemeClr val="accent1"/>
                </a:solidFill>
              </a:rPr>
              <a:t>rsp</a:t>
            </a:r>
            <a:r>
              <a:rPr lang="en-US" dirty="0"/>
              <a:t> and </a:t>
            </a:r>
            <a:r>
              <a:rPr lang="en-US" dirty="0">
                <a:solidFill>
                  <a:schemeClr val="accent2"/>
                </a:solidFill>
              </a:rPr>
              <a:t>%rip</a:t>
            </a:r>
            <a:r>
              <a:rPr lang="en-US" dirty="0"/>
              <a:t> always hold pointers</a:t>
            </a:r>
          </a:p>
          <a:p>
            <a:pPr lvl="1"/>
            <a:r>
              <a:rPr lang="en-US" dirty="0"/>
              <a:t>Register values that are “close” to %</a:t>
            </a:r>
            <a:r>
              <a:rPr lang="en-US" dirty="0" err="1"/>
              <a:t>rsp</a:t>
            </a:r>
            <a:r>
              <a:rPr lang="en-US" dirty="0"/>
              <a:t> or %rip are </a:t>
            </a:r>
            <a:r>
              <a:rPr lang="en-US" i="1" dirty="0"/>
              <a:t>probably</a:t>
            </a:r>
            <a:r>
              <a:rPr lang="en-US" dirty="0"/>
              <a:t> also pointers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E21C33-A24E-44A5-934A-CFC7807B9CA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info registers</a:t>
            </a:r>
          </a:p>
          <a:p>
            <a:pPr marL="0" indent="0">
              <a:buNone/>
            </a:pPr>
            <a:r>
              <a:rPr lang="en-US" sz="12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2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0x40057d         4195709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0x0              0</a:t>
            </a:r>
          </a:p>
          <a:p>
            <a:pPr marL="0" indent="0">
              <a:buNone/>
            </a:pPr>
            <a:r>
              <a:rPr lang="en-US" sz="12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12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0x4005e0         4195808</a:t>
            </a:r>
          </a:p>
          <a:p>
            <a:pPr marL="0" indent="0">
              <a:buNone/>
            </a:pP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0x7fffffffdc28   140737488346152</a:t>
            </a:r>
          </a:p>
          <a:p>
            <a:pPr marL="0" indent="0">
              <a:buNone/>
            </a:pP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0x7fffffffdc18   140737488346136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0x1              1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0x0        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0x0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0x7fffffffdb38   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0x7fffffffdb38</a:t>
            </a:r>
            <a:endParaRPr lang="en-US" sz="12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r8      0x7ffff7dd5e80   140737351868032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r9      0x0              0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r10     0x7fffffffd7c0   140737488345024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r11     0x7ffff7a2f460   140737348039776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r12     0x400490         4195472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r13     0x7fffffffdc10   140737488346128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r14     0x0              0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r15     0x0              0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rip     0x40057d         </a:t>
            </a:r>
            <a:r>
              <a:rPr lang="en-US" sz="12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0x40057d</a:t>
            </a:r>
            <a:endParaRPr lang="en-US" sz="1200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6413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46E07-0A90-49CD-AACC-0DF4D8E13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numbers are pointers?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45C9B-B589-4635-B2C1-D1DF2AF7438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If a register is being </a:t>
            </a:r>
            <a:r>
              <a:rPr lang="en-US" i="1" dirty="0"/>
              <a:t>used</a:t>
            </a:r>
            <a:r>
              <a:rPr lang="en-US" dirty="0"/>
              <a:t>  as a pointer…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5EB32-6922-417F-9F31-3B37E278508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Dump of assembler code for function main: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=&gt; 0x40057d &lt;+0&gt;:  sub   $0x8,%rsp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0x400581 &lt;+4&gt;:  mov   (%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0x400584 &lt;+7&gt;:  mov   $0x400670,%edi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0x400589 &lt;+12&gt;: mov   $0x0,%eax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0x40058e &lt;+17&gt;: call  0x400460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35953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46E07-0A90-49CD-AACC-0DF4D8E13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numbers are pointers?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45C9B-B589-4635-B2C1-D1DF2AF743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8763000" cy="5435600"/>
          </a:xfrm>
        </p:spPr>
        <p:txBody>
          <a:bodyPr/>
          <a:lstStyle/>
          <a:p>
            <a:r>
              <a:rPr lang="en-US" dirty="0"/>
              <a:t>If a register is being </a:t>
            </a:r>
            <a:r>
              <a:rPr lang="en-US" i="1" dirty="0"/>
              <a:t>used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as a pointer…</a:t>
            </a:r>
          </a:p>
          <a:p>
            <a:pPr lvl="1"/>
            <a:r>
              <a:rPr lang="en-US" dirty="0"/>
              <a:t>mov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(%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rsi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)</a:t>
            </a:r>
            <a:r>
              <a:rPr lang="en-US" dirty="0"/>
              <a:t>, %</a:t>
            </a:r>
            <a:r>
              <a:rPr lang="en-US" dirty="0" err="1"/>
              <a:t>rsi</a:t>
            </a:r>
            <a:endParaRPr lang="en-US" dirty="0"/>
          </a:p>
          <a:p>
            <a:pPr lvl="1"/>
            <a:r>
              <a:rPr lang="en-US" dirty="0"/>
              <a:t>…Then its value is </a:t>
            </a:r>
            <a:r>
              <a:rPr lang="en-US" i="1" dirty="0"/>
              <a:t>expected</a:t>
            </a:r>
            <a:br>
              <a:rPr lang="en-US" dirty="0"/>
            </a:br>
            <a:r>
              <a:rPr lang="en-US" dirty="0"/>
              <a:t>to be a pointer.</a:t>
            </a:r>
          </a:p>
          <a:p>
            <a:pPr lvl="2"/>
            <a:r>
              <a:rPr lang="en-US" dirty="0"/>
              <a:t>There might be a bug that makes its value incorrect.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5EB32-6922-417F-9F31-3B37E2785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1711960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Dump of assembler code for function main: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=&gt; 0x40057d &lt;+0&gt;:  sub   $0x8,%rsp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0x400581 &lt;+4&gt;:  mov   </a:t>
            </a:r>
            <a:r>
              <a:rPr lang="en-US" sz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(%</a:t>
            </a:r>
            <a:r>
              <a:rPr lang="en-US" sz="12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0x400584 &lt;+7&gt;:  mov   $0x400670,%edi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0x400589 &lt;+12&gt;: mov   $0x0,%eax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0x40058e &lt;+17&gt;: call  0x400460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3812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46E07-0A90-49CD-AACC-0DF4D8E13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numbers are pointers?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45C9B-B589-4635-B2C1-D1DF2AF743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8763000" cy="5435600"/>
          </a:xfrm>
        </p:spPr>
        <p:txBody>
          <a:bodyPr/>
          <a:lstStyle/>
          <a:p>
            <a:r>
              <a:rPr lang="en-US" dirty="0"/>
              <a:t>If a register is being </a:t>
            </a:r>
            <a:r>
              <a:rPr lang="en-US" i="1" dirty="0"/>
              <a:t>used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as a pointer…</a:t>
            </a:r>
          </a:p>
          <a:p>
            <a:pPr lvl="1"/>
            <a:r>
              <a:rPr lang="en-US" dirty="0"/>
              <a:t>mov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(%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rsi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)</a:t>
            </a:r>
            <a:r>
              <a:rPr lang="en-US" dirty="0"/>
              <a:t>, %</a:t>
            </a:r>
            <a:r>
              <a:rPr lang="en-US" dirty="0" err="1"/>
              <a:t>rsi</a:t>
            </a:r>
            <a:endParaRPr lang="en-US" dirty="0"/>
          </a:p>
          <a:p>
            <a:pPr lvl="1"/>
            <a:r>
              <a:rPr lang="en-US" dirty="0"/>
              <a:t>…Then its value is </a:t>
            </a:r>
            <a:r>
              <a:rPr lang="en-US" i="1" dirty="0"/>
              <a:t>expected</a:t>
            </a:r>
            <a:br>
              <a:rPr lang="en-US" dirty="0"/>
            </a:br>
            <a:r>
              <a:rPr lang="en-US" dirty="0"/>
              <a:t>to be a pointer.</a:t>
            </a:r>
          </a:p>
          <a:p>
            <a:pPr lvl="2"/>
            <a:r>
              <a:rPr lang="en-US" dirty="0"/>
              <a:t>There might be a bug that makes its value incorrect.</a:t>
            </a:r>
          </a:p>
          <a:p>
            <a:r>
              <a:rPr lang="en-US" dirty="0"/>
              <a:t>Not as obvious with complicated address “modes”</a:t>
            </a:r>
          </a:p>
          <a:p>
            <a:pPr lvl="1"/>
            <a:r>
              <a:rPr lang="en-US" dirty="0"/>
              <a:t>(%</a:t>
            </a:r>
            <a:r>
              <a:rPr lang="en-US" dirty="0" err="1"/>
              <a:t>rsi</a:t>
            </a:r>
            <a:r>
              <a:rPr lang="en-US" dirty="0"/>
              <a:t>, %</a:t>
            </a:r>
            <a:r>
              <a:rPr lang="en-US" dirty="0" err="1"/>
              <a:t>rbx</a:t>
            </a:r>
            <a:r>
              <a:rPr lang="en-US" dirty="0"/>
              <a:t>) – </a:t>
            </a:r>
            <a:r>
              <a:rPr lang="en-US" i="1" dirty="0"/>
              <a:t>One</a:t>
            </a:r>
            <a:r>
              <a:rPr lang="en-US" dirty="0"/>
              <a:t> of these is a pointer, we don’t know which.</a:t>
            </a:r>
          </a:p>
          <a:p>
            <a:pPr lvl="1"/>
            <a:r>
              <a:rPr lang="en-US" dirty="0"/>
              <a:t>(%</a:t>
            </a:r>
            <a:r>
              <a:rPr lang="en-US" dirty="0" err="1"/>
              <a:t>rsi</a:t>
            </a:r>
            <a:r>
              <a:rPr lang="en-US" dirty="0"/>
              <a:t>, %</a:t>
            </a:r>
            <a:r>
              <a:rPr lang="en-US" dirty="0" err="1"/>
              <a:t>rbx</a:t>
            </a:r>
            <a:r>
              <a:rPr lang="en-US" dirty="0"/>
              <a:t>, 2) – %</a:t>
            </a:r>
            <a:r>
              <a:rPr lang="en-US" dirty="0" err="1"/>
              <a:t>rsi</a:t>
            </a:r>
            <a:r>
              <a:rPr lang="en-US" dirty="0"/>
              <a:t> is a pointer, %</a:t>
            </a:r>
            <a:r>
              <a:rPr lang="en-US" dirty="0" err="1"/>
              <a:t>rbx</a:t>
            </a:r>
            <a:r>
              <a:rPr lang="en-US" dirty="0"/>
              <a:t> isn’t (why?)</a:t>
            </a:r>
          </a:p>
          <a:p>
            <a:pPr lvl="1"/>
            <a:r>
              <a:rPr lang="en-US" dirty="0"/>
              <a:t>0x400570(, %</a:t>
            </a:r>
            <a:r>
              <a:rPr lang="en-US" dirty="0" err="1"/>
              <a:t>rbx</a:t>
            </a:r>
            <a:r>
              <a:rPr lang="en-US" dirty="0"/>
              <a:t>, 2) – 0x400570 is a pointer, %</a:t>
            </a:r>
            <a:r>
              <a:rPr lang="en-US" dirty="0" err="1"/>
              <a:t>rbx</a:t>
            </a:r>
            <a:r>
              <a:rPr lang="en-US" dirty="0"/>
              <a:t> isn’t (why?)</a:t>
            </a:r>
          </a:p>
          <a:p>
            <a:pPr lvl="1"/>
            <a:r>
              <a:rPr lang="en-US" dirty="0"/>
              <a:t>lea (anything), %</a:t>
            </a:r>
            <a:r>
              <a:rPr lang="en-US" dirty="0" err="1"/>
              <a:t>rax</a:t>
            </a:r>
            <a:r>
              <a:rPr lang="en-US" dirty="0"/>
              <a:t> – (anything) </a:t>
            </a:r>
            <a:r>
              <a:rPr lang="en-US" i="1" dirty="0"/>
              <a:t>may or may not</a:t>
            </a:r>
            <a:r>
              <a:rPr lang="en-US" dirty="0"/>
              <a:t> be a pointer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5EB32-6922-417F-9F31-3B37E2785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2342896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Dump of assembler code for function main: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=&gt; 0x40057d &lt;+0&gt;:  sub   $0x8,%rsp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0x400581 &lt;+4&gt;:  mov   </a:t>
            </a:r>
            <a:r>
              <a:rPr lang="en-US" sz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(%</a:t>
            </a:r>
            <a:r>
              <a:rPr lang="en-US" sz="12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0x400584 &lt;+7&gt;:  mov   $0x400670,%edi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0x400589 &lt;+12&gt;: mov   $0x0,%eax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0x40058e &lt;+17&gt;: call  0x400460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6140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68640-3B1D-0694-F43C-5C3F0BAA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reminder slide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86BE16-53DC-1AE9-95CE-C6A73CEDC2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  <a:p>
            <a:pPr lvl="1"/>
            <a:r>
              <a:rPr lang="en-US" dirty="0"/>
              <a:t>Usually set by </a:t>
            </a:r>
            <a:r>
              <a:rPr lang="en-US" dirty="0" err="1"/>
              <a:t>cmp</a:t>
            </a:r>
            <a:r>
              <a:rPr lang="en-US" dirty="0"/>
              <a:t> or test</a:t>
            </a:r>
          </a:p>
          <a:p>
            <a:pPr lvl="1"/>
            <a:r>
              <a:rPr lang="en-US" dirty="0"/>
              <a:t>Other instructions may also implicitly set condition codes</a:t>
            </a:r>
          </a:p>
          <a:p>
            <a:pPr lvl="1"/>
            <a:endParaRPr lang="en-US" dirty="0"/>
          </a:p>
          <a:p>
            <a:r>
              <a:rPr lang="en-US" dirty="0"/>
              <a:t>Types of Condition codes</a:t>
            </a:r>
          </a:p>
          <a:p>
            <a:pPr lvl="1"/>
            <a:r>
              <a:rPr lang="en-US" dirty="0"/>
              <a:t>Zero Flag (ZF) , Carry Flag(CF), Sign Flag (SF).Overflow Flag (OF)</a:t>
            </a:r>
          </a:p>
          <a:p>
            <a:pPr lvl="1"/>
            <a:r>
              <a:rPr lang="en-US" dirty="0"/>
              <a:t>Exist inside a special FLAGS register</a:t>
            </a:r>
          </a:p>
          <a:p>
            <a:pPr marL="546100" lvl="1" indent="0">
              <a:buNone/>
            </a:pPr>
            <a:endParaRPr lang="en-US" dirty="0"/>
          </a:p>
          <a:p>
            <a:r>
              <a:rPr lang="en-US" dirty="0"/>
              <a:t>Jumps</a:t>
            </a:r>
          </a:p>
          <a:p>
            <a:pPr lvl="1"/>
            <a:r>
              <a:rPr lang="en-US" dirty="0"/>
              <a:t>Two kinds of jump instructions</a:t>
            </a:r>
          </a:p>
          <a:p>
            <a:pPr lvl="1"/>
            <a:r>
              <a:rPr lang="en-US" dirty="0"/>
              <a:t>Unconditional jump -  </a:t>
            </a:r>
            <a:r>
              <a:rPr lang="en-US" dirty="0" err="1"/>
              <a:t>jmp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Conditional </a:t>
            </a:r>
            <a:r>
              <a:rPr lang="en-US" dirty="0" err="1"/>
              <a:t>j</a:t>
            </a:r>
            <a:r>
              <a:rPr lang="en-US" b="1" dirty="0" err="1">
                <a:solidFill>
                  <a:srgbClr val="FF0000"/>
                </a:solidFill>
              </a:rPr>
              <a:t>X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379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lvl="0"/>
            <a:r>
              <a:rPr lang="en-US" dirty="0">
                <a:sym typeface="Calibri"/>
              </a:rPr>
              <a:t>Today</a:t>
            </a:r>
            <a:endParaRPr lang="en-US" dirty="0"/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Review of a few tricky bits from yesterday</a:t>
            </a:r>
          </a:p>
          <a:p>
            <a:r>
              <a:rPr lang="en-US" dirty="0">
                <a:solidFill>
                  <a:schemeClr val="tx1"/>
                </a:solidFill>
              </a:rPr>
              <a:t>Loops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Switch statements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Procedures</a:t>
            </a:r>
          </a:p>
        </p:txBody>
      </p:sp>
    </p:spTree>
    <p:extLst>
      <p:ext uri="{BB962C8B-B14F-4D97-AF65-F5344CB8AC3E}">
        <p14:creationId xmlns:p14="http://schemas.microsoft.com/office/powerpoint/2010/main" val="1900037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57021-8B6E-59C5-6A23-40F07E0C2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1EB92-EE22-C5E2-EECC-53C1FB1B4F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 the parts of a loop?</a:t>
            </a:r>
          </a:p>
          <a:p>
            <a:endParaRPr lang="en-US" dirty="0"/>
          </a:p>
          <a:p>
            <a:pPr lvl="1"/>
            <a:r>
              <a:rPr lang="en-US" dirty="0"/>
              <a:t>Initializer</a:t>
            </a:r>
          </a:p>
          <a:p>
            <a:pPr lvl="1"/>
            <a:r>
              <a:rPr lang="en-US" dirty="0"/>
              <a:t>Test</a:t>
            </a:r>
          </a:p>
          <a:p>
            <a:pPr lvl="1"/>
            <a:r>
              <a:rPr lang="en-US" dirty="0"/>
              <a:t>Update</a:t>
            </a:r>
          </a:p>
          <a:p>
            <a:pPr lvl="1"/>
            <a:r>
              <a:rPr lang="en-US" dirty="0"/>
              <a:t>Body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20D50C-2B2F-DAC1-0C59-BECC31582035}"/>
              </a:ext>
            </a:extLst>
          </p:cNvPr>
          <p:cNvSpPr/>
          <p:nvPr/>
        </p:nvSpPr>
        <p:spPr>
          <a:xfrm>
            <a:off x="515007" y="2196661"/>
            <a:ext cx="2522483" cy="1828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7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973D7-F081-B18B-9F90-B2AF71483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has Goto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5CE77-9316-1065-740A-D70E91E1E7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Loops need to be conceptualized with </a:t>
            </a:r>
            <a:r>
              <a:rPr lang="en-US" dirty="0" err="1"/>
              <a:t>goto</a:t>
            </a:r>
            <a:r>
              <a:rPr lang="en-US" dirty="0"/>
              <a:t> and conditionals</a:t>
            </a:r>
          </a:p>
          <a:p>
            <a:endParaRPr lang="en-US" dirty="0"/>
          </a:p>
          <a:p>
            <a:r>
              <a:rPr lang="en-US" dirty="0"/>
              <a:t>What distinguishes a loop’s </a:t>
            </a:r>
            <a:r>
              <a:rPr lang="en-US" dirty="0" err="1"/>
              <a:t>goto</a:t>
            </a:r>
            <a:r>
              <a:rPr lang="en-US" dirty="0"/>
              <a:t> from an if’s </a:t>
            </a:r>
            <a:r>
              <a:rPr lang="en-US" dirty="0" err="1"/>
              <a:t>goto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Since loops repeat code, which way will the </a:t>
            </a:r>
            <a:r>
              <a:rPr lang="en-US" dirty="0" err="1"/>
              <a:t>goto</a:t>
            </a:r>
            <a:r>
              <a:rPr lang="en-US" dirty="0"/>
              <a:t> go?</a:t>
            </a:r>
          </a:p>
        </p:txBody>
      </p:sp>
    </p:spTree>
    <p:extLst>
      <p:ext uri="{BB962C8B-B14F-4D97-AF65-F5344CB8AC3E}">
        <p14:creationId xmlns:p14="http://schemas.microsoft.com/office/powerpoint/2010/main" val="4022974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F0BA5-C053-7CDC-EDAD-8C86BDC94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39044-A4CB-2857-DB82-9B8B31E41D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Recordings</a:t>
            </a:r>
          </a:p>
          <a:p>
            <a:pPr lvl="1"/>
            <a:r>
              <a:rPr lang="en-US" dirty="0"/>
              <a:t>Created and will be updating a page on Canvas with old recordings</a:t>
            </a:r>
          </a:p>
          <a:p>
            <a:endParaRPr lang="en-US" dirty="0"/>
          </a:p>
          <a:p>
            <a:r>
              <a:rPr lang="en-US" dirty="0"/>
              <a:t>Activities</a:t>
            </a:r>
          </a:p>
          <a:p>
            <a:pPr lvl="1"/>
            <a:r>
              <a:rPr lang="en-US" dirty="0"/>
              <a:t>There are optional activities to support understanding of the machine programming lectures</a:t>
            </a:r>
          </a:p>
          <a:p>
            <a:endParaRPr lang="en-US" dirty="0"/>
          </a:p>
          <a:p>
            <a:r>
              <a:rPr lang="en-US" dirty="0"/>
              <a:t>Deadlines</a:t>
            </a:r>
          </a:p>
          <a:p>
            <a:pPr lvl="1"/>
            <a:r>
              <a:rPr lang="en-US" dirty="0"/>
              <a:t>Written assignments are due by 11:59pm + 12 hours of grace time (no penalty)</a:t>
            </a:r>
          </a:p>
          <a:p>
            <a:endParaRPr lang="en-US" dirty="0"/>
          </a:p>
          <a:p>
            <a:r>
              <a:rPr lang="en-US" dirty="0"/>
              <a:t>Bomb Lab</a:t>
            </a:r>
          </a:p>
          <a:p>
            <a:pPr lvl="1"/>
            <a:r>
              <a:rPr lang="en-US" dirty="0"/>
              <a:t>Releases tonight</a:t>
            </a:r>
          </a:p>
        </p:txBody>
      </p:sp>
    </p:spTree>
    <p:extLst>
      <p:ext uri="{BB962C8B-B14F-4D97-AF65-F5344CB8AC3E}">
        <p14:creationId xmlns:p14="http://schemas.microsoft.com/office/powerpoint/2010/main" val="1518537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Shape 583"/>
          <p:cNvSpPr/>
          <p:nvPr/>
        </p:nvSpPr>
        <p:spPr>
          <a:xfrm>
            <a:off x="457200" y="1447800"/>
            <a:ext cx="2616200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185738" marR="0" lvl="0" indent="-1857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 Code</a:t>
            </a:r>
            <a:endParaRPr/>
          </a:p>
        </p:txBody>
      </p:sp>
      <p:sp>
        <p:nvSpPr>
          <p:cNvPr id="584" name="Shape 584"/>
          <p:cNvSpPr/>
          <p:nvPr/>
        </p:nvSpPr>
        <p:spPr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pcount_do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(unsigned long x) {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long result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 0;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do {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result += x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&amp; 0x1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x &gt;&gt;= 1;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 while (x);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result;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</p:txBody>
      </p:sp>
      <p:sp>
        <p:nvSpPr>
          <p:cNvPr id="585" name="Shape 585"/>
          <p:cNvSpPr/>
          <p:nvPr/>
        </p:nvSpPr>
        <p:spPr>
          <a:xfrm>
            <a:off x="4724400" y="1447800"/>
            <a:ext cx="2311400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185738" marR="0" lvl="0" indent="-1857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Goto Version</a:t>
            </a:r>
            <a:endParaRPr/>
          </a:p>
        </p:txBody>
      </p:sp>
      <p:sp>
        <p:nvSpPr>
          <p:cNvPr id="586" name="Shape 586"/>
          <p:cNvSpPr/>
          <p:nvPr/>
        </p:nvSpPr>
        <p:spPr>
          <a:xfrm>
            <a:off x="4797424" y="1863724"/>
            <a:ext cx="4041775" cy="2936875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pcount_goto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(unsigned long x) {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long result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 0;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loop: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result += x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&amp; 0x1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x &gt;&gt;= 1;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if(x)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goto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loop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result;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</p:txBody>
      </p:sp>
      <p:sp>
        <p:nvSpPr>
          <p:cNvPr id="587" name="Shape 587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“Do-While” Loop Example</a:t>
            </a:r>
            <a:endParaRPr/>
          </a:p>
        </p:txBody>
      </p:sp>
      <p:sp>
        <p:nvSpPr>
          <p:cNvPr id="588" name="Shape 588"/>
          <p:cNvSpPr txBox="1">
            <a:spLocks noGrp="1"/>
          </p:cNvSpPr>
          <p:nvPr>
            <p:ph type="body" idx="1"/>
          </p:nvPr>
        </p:nvSpPr>
        <p:spPr>
          <a:xfrm>
            <a:off x="381000" y="4953000"/>
            <a:ext cx="8382000" cy="12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 number of 1’s in argument </a:t>
            </a:r>
            <a:r>
              <a:rPr lang="en-US" sz="2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(“popcount”)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conditional branch to either continue looping or to exit loop</a:t>
            </a: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Shape 593"/>
          <p:cNvSpPr/>
          <p:nvPr/>
        </p:nvSpPr>
        <p:spPr>
          <a:xfrm>
            <a:off x="290513" y="1066800"/>
            <a:ext cx="2311400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Goto Version</a:t>
            </a:r>
            <a:endParaRPr/>
          </a:p>
        </p:txBody>
      </p:sp>
      <p:sp>
        <p:nvSpPr>
          <p:cNvPr id="594" name="Shape 594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“Do-While” Loop Compilation</a:t>
            </a:r>
            <a:endParaRPr/>
          </a:p>
        </p:txBody>
      </p:sp>
      <p:sp>
        <p:nvSpPr>
          <p:cNvPr id="595" name="Shape 595"/>
          <p:cNvSpPr/>
          <p:nvPr/>
        </p:nvSpPr>
        <p:spPr>
          <a:xfrm>
            <a:off x="2152167" y="4176301"/>
            <a:ext cx="57912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movl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$0, %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eax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#  result = 0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.L2:				# loop: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%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rdx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andl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$1, %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edx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#  t = x &amp; 0x1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%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rdx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#  result += t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shrq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%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#  x &gt;&gt;= 1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jne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.L2		#  if (x)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goto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loop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rep; ret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96" name="Shape 596"/>
          <p:cNvSpPr/>
          <p:nvPr/>
        </p:nvSpPr>
        <p:spPr>
          <a:xfrm>
            <a:off x="381000" y="1524001"/>
            <a:ext cx="4041775" cy="25908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pcount_goto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(unsigned long x) {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long result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 0;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loop: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result += x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&amp; 0x1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x &gt;&gt;= 1;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if(x)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goto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loop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result;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</p:txBody>
      </p:sp>
      <p:graphicFrame>
        <p:nvGraphicFramePr>
          <p:cNvPr id="597" name="Shape 597"/>
          <p:cNvGraphicFramePr/>
          <p:nvPr/>
        </p:nvGraphicFramePr>
        <p:xfrm>
          <a:off x="4724400" y="1905000"/>
          <a:ext cx="3352800" cy="1143000"/>
        </p:xfrm>
        <a:graphic>
          <a:graphicData uri="http://schemas.openxmlformats.org/drawingml/2006/table">
            <a:tbl>
              <a:tblPr firstRow="1" bandRow="1">
                <a:noFill/>
                <a:tableStyleId>{E811F5D3-05FA-46A4-988F-C8BC2BAC8503}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Use(s)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%rdi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Argument </a:t>
                      </a: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%rax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result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Shape 602"/>
          <p:cNvSpPr/>
          <p:nvPr/>
        </p:nvSpPr>
        <p:spPr>
          <a:xfrm>
            <a:off x="444500" y="1228725"/>
            <a:ext cx="2616200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185738" marR="0" lvl="0" indent="-1857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 Code</a:t>
            </a:r>
            <a:endParaRPr/>
          </a:p>
        </p:txBody>
      </p:sp>
      <p:sp>
        <p:nvSpPr>
          <p:cNvPr id="603" name="Shape 603"/>
          <p:cNvSpPr/>
          <p:nvPr/>
        </p:nvSpPr>
        <p:spPr>
          <a:xfrm>
            <a:off x="533400" y="1641475"/>
            <a:ext cx="2895600" cy="1219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do </a:t>
            </a:r>
            <a:endParaRPr sz="3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Body</a:t>
            </a:r>
            <a:endParaRPr sz="3200" b="1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while (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</a:t>
            </a: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</p:txBody>
      </p:sp>
      <p:sp>
        <p:nvSpPr>
          <p:cNvPr id="604" name="Shape 604"/>
          <p:cNvSpPr/>
          <p:nvPr/>
        </p:nvSpPr>
        <p:spPr>
          <a:xfrm>
            <a:off x="3810000" y="1219200"/>
            <a:ext cx="2311400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185738" marR="0" lvl="0" indent="-1857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Goto Version</a:t>
            </a:r>
            <a:endParaRPr/>
          </a:p>
        </p:txBody>
      </p:sp>
      <p:sp>
        <p:nvSpPr>
          <p:cNvPr id="605" name="Shape 605"/>
          <p:cNvSpPr/>
          <p:nvPr/>
        </p:nvSpPr>
        <p:spPr>
          <a:xfrm>
            <a:off x="3886200" y="1631949"/>
            <a:ext cx="2743200" cy="1685925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 sz="3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Body</a:t>
            </a:r>
            <a:endParaRPr sz="3200" b="1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</a:t>
            </a: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3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goto loop</a:t>
            </a:r>
            <a:endParaRPr/>
          </a:p>
        </p:txBody>
      </p:sp>
      <p:sp>
        <p:nvSpPr>
          <p:cNvPr id="606" name="Shape 606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General “Do-While” Translation</a:t>
            </a:r>
            <a:endParaRPr/>
          </a:p>
        </p:txBody>
      </p:sp>
      <p:sp>
        <p:nvSpPr>
          <p:cNvPr id="607" name="Shape 607"/>
          <p:cNvSpPr txBox="1">
            <a:spLocks noGrp="1"/>
          </p:cNvSpPr>
          <p:nvPr>
            <p:ph type="body" idx="1"/>
          </p:nvPr>
        </p:nvSpPr>
        <p:spPr>
          <a:xfrm>
            <a:off x="381000" y="3035300"/>
            <a:ext cx="8382000" cy="379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Body:</a:t>
            </a:r>
            <a:endParaRPr/>
          </a:p>
          <a:p>
            <a:pPr marL="234950" marR="0" lvl="1" indent="-952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34950" marR="0" lvl="1" indent="-952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34950" marR="0" lvl="1" indent="-952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34950" marR="0" lvl="1" indent="-952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000" marR="0" lvl="0" indent="-16256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8" name="Shape 608"/>
          <p:cNvSpPr/>
          <p:nvPr/>
        </p:nvSpPr>
        <p:spPr>
          <a:xfrm>
            <a:off x="1625600" y="3146425"/>
            <a:ext cx="2222500" cy="22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42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Statement</a:t>
            </a:r>
            <a:r>
              <a:rPr lang="en-US" sz="2000" b="1"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-US" sz="20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42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Statement</a:t>
            </a:r>
            <a:r>
              <a:rPr lang="en-US" sz="2000" b="1"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-US" sz="20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42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…</a:t>
            </a:r>
            <a:endParaRPr sz="42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Statement</a:t>
            </a:r>
            <a:r>
              <a:rPr lang="en-US" sz="2000" b="1"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n-US" sz="20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42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Shape 613"/>
          <p:cNvSpPr/>
          <p:nvPr/>
        </p:nvSpPr>
        <p:spPr>
          <a:xfrm>
            <a:off x="304800" y="3086100"/>
            <a:ext cx="2616200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185738" marR="0" lvl="0" indent="-1857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While version</a:t>
            </a:r>
            <a:endParaRPr/>
          </a:p>
        </p:txBody>
      </p:sp>
      <p:sp>
        <p:nvSpPr>
          <p:cNvPr id="614" name="Shape 614"/>
          <p:cNvSpPr/>
          <p:nvPr/>
        </p:nvSpPr>
        <p:spPr>
          <a:xfrm>
            <a:off x="381000" y="3505200"/>
            <a:ext cx="2514600" cy="8001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while (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</a:t>
            </a: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3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Body</a:t>
            </a:r>
            <a:endParaRPr/>
          </a:p>
        </p:txBody>
      </p:sp>
      <p:sp>
        <p:nvSpPr>
          <p:cNvPr id="615" name="Shape 615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General “While” Translation #1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6" name="Shape 6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“Jump-to-middle” translation</a:t>
            </a:r>
            <a:endParaRPr/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Used with </a:t>
            </a:r>
            <a:r>
              <a:rPr lang="en-US" sz="2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-Og</a:t>
            </a:r>
            <a:endParaRPr sz="2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17" name="Shape 617"/>
          <p:cNvSpPr/>
          <p:nvPr/>
        </p:nvSpPr>
        <p:spPr>
          <a:xfrm>
            <a:off x="5181600" y="2095501"/>
            <a:ext cx="2908300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185738" marR="0" lvl="0" indent="-1857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Goto Version</a:t>
            </a:r>
            <a:endParaRPr/>
          </a:p>
        </p:txBody>
      </p:sp>
      <p:sp>
        <p:nvSpPr>
          <p:cNvPr id="618" name="Shape 618"/>
          <p:cNvSpPr/>
          <p:nvPr/>
        </p:nvSpPr>
        <p:spPr>
          <a:xfrm>
            <a:off x="5257800" y="2514600"/>
            <a:ext cx="3429000" cy="2624138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goto test;</a:t>
            </a:r>
            <a:endParaRPr sz="3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 sz="3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Body</a:t>
            </a:r>
            <a:endParaRPr sz="3200" b="1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test: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</a:t>
            </a: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3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goto loop;</a:t>
            </a:r>
            <a:endParaRPr sz="3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done:</a:t>
            </a:r>
            <a:endParaRPr/>
          </a:p>
        </p:txBody>
      </p:sp>
      <p:sp>
        <p:nvSpPr>
          <p:cNvPr id="619" name="Shape 619"/>
          <p:cNvSpPr/>
          <p:nvPr/>
        </p:nvSpPr>
        <p:spPr>
          <a:xfrm rot="-5400000">
            <a:off x="3657600" y="3048000"/>
            <a:ext cx="762000" cy="15240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Shape 624"/>
          <p:cNvSpPr/>
          <p:nvPr/>
        </p:nvSpPr>
        <p:spPr>
          <a:xfrm>
            <a:off x="457200" y="1447800"/>
            <a:ext cx="2616200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185738" marR="0" lvl="0" indent="-1857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 Code</a:t>
            </a:r>
            <a:endParaRPr/>
          </a:p>
        </p:txBody>
      </p:sp>
      <p:sp>
        <p:nvSpPr>
          <p:cNvPr id="625" name="Shape 625"/>
          <p:cNvSpPr/>
          <p:nvPr/>
        </p:nvSpPr>
        <p:spPr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pcount_while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(unsigned long x) {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long result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 0;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while (x) {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result += x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&amp; 0x1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x &gt;&gt;= 1;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result;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</p:txBody>
      </p:sp>
      <p:sp>
        <p:nvSpPr>
          <p:cNvPr id="626" name="Shape 626"/>
          <p:cNvSpPr/>
          <p:nvPr/>
        </p:nvSpPr>
        <p:spPr>
          <a:xfrm>
            <a:off x="4724400" y="1447800"/>
            <a:ext cx="2311400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185738" marR="0" lvl="0" indent="-1857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Jump to Middle Version</a:t>
            </a:r>
            <a:endParaRPr/>
          </a:p>
        </p:txBody>
      </p:sp>
      <p:sp>
        <p:nvSpPr>
          <p:cNvPr id="627" name="Shape 627"/>
          <p:cNvSpPr/>
          <p:nvPr/>
        </p:nvSpPr>
        <p:spPr>
          <a:xfrm>
            <a:off x="4797424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pcount_goto_jtm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(unsigned long x) {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long result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 0;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goto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test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loop: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result += x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&amp; 0x1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x &gt;&gt;= 1;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test:</a:t>
            </a:r>
            <a:endParaRPr sz="1800" b="1" dirty="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if(x)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goto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loop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result;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</p:txBody>
      </p:sp>
      <p:sp>
        <p:nvSpPr>
          <p:cNvPr id="628" name="Shape 628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While Loop Example #1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9" name="Shape 629"/>
          <p:cNvSpPr txBox="1">
            <a:spLocks noGrp="1"/>
          </p:cNvSpPr>
          <p:nvPr>
            <p:ph type="body" idx="1"/>
          </p:nvPr>
        </p:nvSpPr>
        <p:spPr>
          <a:xfrm>
            <a:off x="381000" y="5118100"/>
            <a:ext cx="8382000" cy="12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Compare to do-while version of function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Initial goto starts loop at test</a:t>
            </a: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Shape 634"/>
          <p:cNvSpPr/>
          <p:nvPr/>
        </p:nvSpPr>
        <p:spPr>
          <a:xfrm>
            <a:off x="533400" y="1524000"/>
            <a:ext cx="2616200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185738" marR="0" lvl="0" indent="-1857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While version</a:t>
            </a:r>
            <a:endParaRPr/>
          </a:p>
        </p:txBody>
      </p:sp>
      <p:sp>
        <p:nvSpPr>
          <p:cNvPr id="635" name="Shape 635"/>
          <p:cNvSpPr/>
          <p:nvPr/>
        </p:nvSpPr>
        <p:spPr>
          <a:xfrm>
            <a:off x="609600" y="2006601"/>
            <a:ext cx="2514600" cy="8001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while (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</a:t>
            </a: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3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Body</a:t>
            </a:r>
            <a:endParaRPr/>
          </a:p>
        </p:txBody>
      </p:sp>
      <p:sp>
        <p:nvSpPr>
          <p:cNvPr id="636" name="Shape 636"/>
          <p:cNvSpPr/>
          <p:nvPr/>
        </p:nvSpPr>
        <p:spPr>
          <a:xfrm>
            <a:off x="533400" y="3687764"/>
            <a:ext cx="2908300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185738" marR="0" lvl="0" indent="-1857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Do-While Version</a:t>
            </a:r>
            <a:endParaRPr/>
          </a:p>
        </p:txBody>
      </p:sp>
      <p:sp>
        <p:nvSpPr>
          <p:cNvPr id="637" name="Shape 637"/>
          <p:cNvSpPr/>
          <p:nvPr/>
        </p:nvSpPr>
        <p:spPr>
          <a:xfrm>
            <a:off x="457200" y="4106863"/>
            <a:ext cx="3048000" cy="2205037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(!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</a:t>
            </a: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endParaRPr sz="3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goto done;</a:t>
            </a:r>
            <a:endParaRPr sz="3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do</a:t>
            </a:r>
            <a:endParaRPr sz="3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Body</a:t>
            </a:r>
            <a:endParaRPr sz="3200" b="1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while(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</a:t>
            </a: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3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done:</a:t>
            </a:r>
            <a:endParaRPr/>
          </a:p>
        </p:txBody>
      </p:sp>
      <p:sp>
        <p:nvSpPr>
          <p:cNvPr id="638" name="Shape 638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General “While” Translation #2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9" name="Shape 639"/>
          <p:cNvSpPr txBox="1">
            <a:spLocks noGrp="1"/>
          </p:cNvSpPr>
          <p:nvPr>
            <p:ph type="body" idx="1"/>
          </p:nvPr>
        </p:nvSpPr>
        <p:spPr>
          <a:xfrm>
            <a:off x="4267200" y="1752600"/>
            <a:ext cx="4419600" cy="399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“Do-while” conversion</a:t>
            </a:r>
            <a:endParaRPr/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Used with </a:t>
            </a:r>
            <a:r>
              <a:rPr lang="en-US" sz="2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–O1</a:t>
            </a:r>
            <a:endParaRPr sz="2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40" name="Shape 640"/>
          <p:cNvSpPr/>
          <p:nvPr/>
        </p:nvSpPr>
        <p:spPr>
          <a:xfrm>
            <a:off x="5257800" y="3352800"/>
            <a:ext cx="2908300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185738" marR="0" lvl="0" indent="-1857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Goto Version</a:t>
            </a:r>
            <a:endParaRPr/>
          </a:p>
        </p:txBody>
      </p:sp>
      <p:sp>
        <p:nvSpPr>
          <p:cNvPr id="641" name="Shape 641"/>
          <p:cNvSpPr/>
          <p:nvPr/>
        </p:nvSpPr>
        <p:spPr>
          <a:xfrm>
            <a:off x="5334000" y="3771899"/>
            <a:ext cx="3429000" cy="2624138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(!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</a:t>
            </a: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3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goto done;</a:t>
            </a:r>
            <a:endParaRPr sz="3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 sz="3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Body</a:t>
            </a:r>
            <a:endParaRPr sz="3200" b="1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</a:t>
            </a: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3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goto loop;</a:t>
            </a:r>
            <a:endParaRPr sz="3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done:</a:t>
            </a:r>
            <a:endParaRPr/>
          </a:p>
        </p:txBody>
      </p:sp>
      <p:sp>
        <p:nvSpPr>
          <p:cNvPr id="642" name="Shape 642"/>
          <p:cNvSpPr/>
          <p:nvPr/>
        </p:nvSpPr>
        <p:spPr>
          <a:xfrm>
            <a:off x="1371600" y="2878138"/>
            <a:ext cx="762000" cy="842963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43" name="Shape 643"/>
          <p:cNvSpPr/>
          <p:nvPr/>
        </p:nvSpPr>
        <p:spPr>
          <a:xfrm rot="-5400000">
            <a:off x="4038600" y="4178301"/>
            <a:ext cx="762000" cy="15240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Shape 648"/>
          <p:cNvSpPr/>
          <p:nvPr/>
        </p:nvSpPr>
        <p:spPr>
          <a:xfrm>
            <a:off x="457200" y="1447800"/>
            <a:ext cx="2616200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185738" marR="0" lvl="0" indent="-1857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 Code</a:t>
            </a:r>
            <a:endParaRPr/>
          </a:p>
        </p:txBody>
      </p:sp>
      <p:sp>
        <p:nvSpPr>
          <p:cNvPr id="649" name="Shape 649"/>
          <p:cNvSpPr/>
          <p:nvPr/>
        </p:nvSpPr>
        <p:spPr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pcount_while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(unsigned long x) {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long result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 0;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while (x) {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result += x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&amp; 0x1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x &gt;&gt;= 1;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result;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</p:txBody>
      </p:sp>
      <p:sp>
        <p:nvSpPr>
          <p:cNvPr id="650" name="Shape 650"/>
          <p:cNvSpPr/>
          <p:nvPr/>
        </p:nvSpPr>
        <p:spPr>
          <a:xfrm>
            <a:off x="4724400" y="1447800"/>
            <a:ext cx="2311400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185738" marR="0" lvl="0" indent="-1857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Do-While Version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1" name="Shape 651"/>
          <p:cNvSpPr/>
          <p:nvPr/>
        </p:nvSpPr>
        <p:spPr>
          <a:xfrm>
            <a:off x="4797424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pcount_goto_dw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(unsigned long x) {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long result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 0;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(!x)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goto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done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loop: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result += x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&amp; 0x1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x &gt;&gt;= 1;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if(x)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goto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loop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done:</a:t>
            </a:r>
            <a:endParaRPr sz="1800" b="1" dirty="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result;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</p:txBody>
      </p:sp>
      <p:sp>
        <p:nvSpPr>
          <p:cNvPr id="652" name="Shape 652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While Loop Example #2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3" name="Shape 653"/>
          <p:cNvSpPr txBox="1">
            <a:spLocks noGrp="1"/>
          </p:cNvSpPr>
          <p:nvPr>
            <p:ph type="body" idx="1"/>
          </p:nvPr>
        </p:nvSpPr>
        <p:spPr>
          <a:xfrm>
            <a:off x="381000" y="5118100"/>
            <a:ext cx="8382000" cy="12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Compare to do-while version of function</a:t>
            </a:r>
            <a:endParaRPr/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Initial conditional guards entrance to loop</a:t>
            </a: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Shape 658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“For” Loop Form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9" name="Shape 659"/>
          <p:cNvSpPr/>
          <p:nvPr/>
        </p:nvSpPr>
        <p:spPr>
          <a:xfrm>
            <a:off x="381000" y="1676400"/>
            <a:ext cx="4419600" cy="1013098"/>
          </a:xfrm>
          <a:prstGeom prst="rect">
            <a:avLst/>
          </a:prstGeom>
          <a:solidFill>
            <a:srgbClr val="D0D0EF"/>
          </a:solidFill>
          <a:ln w="57150" cap="flat" cmpd="thickThin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for (</a:t>
            </a:r>
            <a:r>
              <a:rPr lang="en-US" sz="2400" i="1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Init</a:t>
            </a:r>
            <a:r>
              <a:rPr lang="en-US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-US" sz="2400" i="1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Test</a:t>
            </a:r>
            <a:r>
              <a:rPr lang="en-US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-US" sz="2400" i="1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Update </a:t>
            </a:r>
            <a:r>
              <a:rPr lang="en-US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400" i="1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Body</a:t>
            </a:r>
            <a:endParaRPr/>
          </a:p>
        </p:txBody>
      </p:sp>
      <p:sp>
        <p:nvSpPr>
          <p:cNvPr id="660" name="Shape 660"/>
          <p:cNvSpPr/>
          <p:nvPr/>
        </p:nvSpPr>
        <p:spPr>
          <a:xfrm>
            <a:off x="381000" y="1143000"/>
            <a:ext cx="344805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223838" marR="0" lvl="0" indent="-223838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General Form</a:t>
            </a:r>
            <a:endParaRPr/>
          </a:p>
          <a:p>
            <a:pPr marL="223838" marR="0" lvl="0" indent="-22383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1" name="Shape 661"/>
          <p:cNvSpPr/>
          <p:nvPr/>
        </p:nvSpPr>
        <p:spPr>
          <a:xfrm>
            <a:off x="381000" y="2819400"/>
            <a:ext cx="4495800" cy="39624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#define WSIZE 8*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sizeof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pcount_for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(unsigned long x)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long result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 0;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for (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 0;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&lt; WSIZE;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++)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{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unsigned bit = 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(x &gt;&gt;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&amp; 0x1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result += bit;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result;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</p:txBody>
      </p:sp>
      <p:sp>
        <p:nvSpPr>
          <p:cNvPr id="662" name="Shape 662"/>
          <p:cNvSpPr/>
          <p:nvPr/>
        </p:nvSpPr>
        <p:spPr>
          <a:xfrm>
            <a:off x="5181600" y="1295400"/>
            <a:ext cx="2133600" cy="38100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 0</a:t>
            </a:r>
            <a:endParaRPr dirty="0"/>
          </a:p>
        </p:txBody>
      </p:sp>
      <p:sp>
        <p:nvSpPr>
          <p:cNvPr id="663" name="Shape 663"/>
          <p:cNvSpPr/>
          <p:nvPr/>
        </p:nvSpPr>
        <p:spPr>
          <a:xfrm>
            <a:off x="5181600" y="2209800"/>
            <a:ext cx="2133600" cy="38100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 &lt; WSIZE</a:t>
            </a:r>
            <a:endParaRPr/>
          </a:p>
        </p:txBody>
      </p:sp>
      <p:sp>
        <p:nvSpPr>
          <p:cNvPr id="664" name="Shape 664"/>
          <p:cNvSpPr/>
          <p:nvPr/>
        </p:nvSpPr>
        <p:spPr>
          <a:xfrm>
            <a:off x="5181600" y="3200400"/>
            <a:ext cx="2133600" cy="38100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i++</a:t>
            </a:r>
            <a:endParaRPr/>
          </a:p>
        </p:txBody>
      </p:sp>
      <p:sp>
        <p:nvSpPr>
          <p:cNvPr id="665" name="Shape 665"/>
          <p:cNvSpPr/>
          <p:nvPr/>
        </p:nvSpPr>
        <p:spPr>
          <a:xfrm>
            <a:off x="5029200" y="4191000"/>
            <a:ext cx="4114800" cy="152400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unsigned bit =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(x &gt;&gt;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&amp; 0x1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result += bit;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</p:txBody>
      </p:sp>
      <p:sp>
        <p:nvSpPr>
          <p:cNvPr id="666" name="Shape 666"/>
          <p:cNvSpPr/>
          <p:nvPr/>
        </p:nvSpPr>
        <p:spPr>
          <a:xfrm>
            <a:off x="5238750" y="838200"/>
            <a:ext cx="344805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223838" marR="0" lvl="0" indent="-2238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Init</a:t>
            </a: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3838" marR="0" lvl="0" indent="-2238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7" name="Shape 667"/>
          <p:cNvSpPr/>
          <p:nvPr/>
        </p:nvSpPr>
        <p:spPr>
          <a:xfrm>
            <a:off x="5238750" y="1797050"/>
            <a:ext cx="344805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223838" marR="0" lvl="0" indent="-2238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Test</a:t>
            </a: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3838" marR="0" lvl="0" indent="-2238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8" name="Shape 668"/>
          <p:cNvSpPr/>
          <p:nvPr/>
        </p:nvSpPr>
        <p:spPr>
          <a:xfrm>
            <a:off x="5257800" y="2787650"/>
            <a:ext cx="344805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223838" marR="0" lvl="0" indent="-2238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Update</a:t>
            </a: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3838" marR="0" lvl="0" indent="-2238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9" name="Shape 669"/>
          <p:cNvSpPr/>
          <p:nvPr/>
        </p:nvSpPr>
        <p:spPr>
          <a:xfrm>
            <a:off x="5276850" y="3778250"/>
            <a:ext cx="344805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223838" marR="0" lvl="0" indent="-2238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Body</a:t>
            </a: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3838" marR="0" lvl="0" indent="-2238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Shape 674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“For” Loop → While Loop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5" name="Shape 675"/>
          <p:cNvSpPr/>
          <p:nvPr/>
        </p:nvSpPr>
        <p:spPr>
          <a:xfrm>
            <a:off x="381000" y="1676400"/>
            <a:ext cx="4419600" cy="1013098"/>
          </a:xfrm>
          <a:prstGeom prst="rect">
            <a:avLst/>
          </a:prstGeom>
          <a:solidFill>
            <a:srgbClr val="D0D0EF"/>
          </a:solidFill>
          <a:ln w="57150" cap="flat" cmpd="thickThin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for (</a:t>
            </a:r>
            <a:r>
              <a:rPr lang="en-US" sz="2400" b="1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Init</a:t>
            </a:r>
            <a:r>
              <a:rPr lang="en-US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-US" sz="2400" b="1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Test</a:t>
            </a:r>
            <a:r>
              <a:rPr lang="en-US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-US" sz="2400" b="1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Update</a:t>
            </a:r>
            <a:r>
              <a:rPr lang="en-US" sz="2400" i="1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lang="en-US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400" b="1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Body</a:t>
            </a:r>
            <a:endParaRPr/>
          </a:p>
        </p:txBody>
      </p:sp>
      <p:sp>
        <p:nvSpPr>
          <p:cNvPr id="676" name="Shape 676"/>
          <p:cNvSpPr/>
          <p:nvPr/>
        </p:nvSpPr>
        <p:spPr>
          <a:xfrm>
            <a:off x="514350" y="1143000"/>
            <a:ext cx="344805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223838" marR="0" lvl="0" indent="-2238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For Version</a:t>
            </a: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3838" marR="0" lvl="0" indent="-2238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7" name="Shape 677"/>
          <p:cNvSpPr/>
          <p:nvPr/>
        </p:nvSpPr>
        <p:spPr>
          <a:xfrm>
            <a:off x="1447800" y="3962400"/>
            <a:ext cx="2819400" cy="2675091"/>
          </a:xfrm>
          <a:prstGeom prst="rect">
            <a:avLst/>
          </a:prstGeom>
          <a:solidFill>
            <a:srgbClr val="D0D0EF"/>
          </a:solidFill>
          <a:ln w="57150" cap="flat" cmpd="thickThin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Init</a:t>
            </a:r>
            <a:r>
              <a:rPr lang="en-US" sz="2400" i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while (</a:t>
            </a:r>
            <a:r>
              <a:rPr lang="en-US" sz="2400" b="1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Test </a:t>
            </a:r>
            <a:r>
              <a:rPr lang="en-US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2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400" b="1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Body</a:t>
            </a:r>
            <a:endParaRPr sz="2400" i="1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400" b="1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Update</a:t>
            </a:r>
            <a:r>
              <a:rPr lang="en-US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2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8" name="Shape 678"/>
          <p:cNvSpPr/>
          <p:nvPr/>
        </p:nvSpPr>
        <p:spPr>
          <a:xfrm>
            <a:off x="590550" y="3429000"/>
            <a:ext cx="344805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223838" marR="0" lvl="0" indent="-2238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While Version</a:t>
            </a: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3838" marR="0" lvl="0" indent="-2238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" name="Shape 679"/>
          <p:cNvSpPr/>
          <p:nvPr/>
        </p:nvSpPr>
        <p:spPr>
          <a:xfrm>
            <a:off x="2438400" y="2895600"/>
            <a:ext cx="762000" cy="842963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Shape 684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For-While Conversion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5" name="Shape 685"/>
          <p:cNvSpPr/>
          <p:nvPr/>
        </p:nvSpPr>
        <p:spPr>
          <a:xfrm>
            <a:off x="4419600" y="1143000"/>
            <a:ext cx="4495800" cy="43434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pcount_for_while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(unsigned long x)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long result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 0;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dirty="0" err="1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= 0;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while (</a:t>
            </a:r>
            <a:r>
              <a:rPr lang="en-US" sz="1800" b="1" dirty="0" err="1">
                <a:solidFill>
                  <a:srgbClr val="FF6600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rgbClr val="FF6600"/>
                </a:solidFill>
                <a:latin typeface="Courier New"/>
                <a:ea typeface="Courier New"/>
                <a:cs typeface="Courier New"/>
                <a:sym typeface="Courier New"/>
              </a:rPr>
              <a:t> &lt; WSIZE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{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unsigned bit = </a:t>
            </a:r>
            <a:endParaRPr sz="1800" b="1" dirty="0">
              <a:solidFill>
                <a:srgbClr val="CC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     (x &gt;&gt; </a:t>
            </a:r>
            <a:r>
              <a:rPr lang="en-US" sz="1800" b="1" dirty="0" err="1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r>
              <a:rPr lang="en-US" sz="1800" b="1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&amp; 0x1</a:t>
            </a:r>
            <a:r>
              <a:rPr lang="en-US" sz="18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800" b="1" dirty="0">
              <a:solidFill>
                <a:srgbClr val="CC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   result += bit;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++;</a:t>
            </a:r>
            <a:endParaRPr sz="1800" b="1" dirty="0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result;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</p:txBody>
      </p:sp>
      <p:sp>
        <p:nvSpPr>
          <p:cNvPr id="686" name="Shape 686"/>
          <p:cNvSpPr/>
          <p:nvPr/>
        </p:nvSpPr>
        <p:spPr>
          <a:xfrm>
            <a:off x="381000" y="1860550"/>
            <a:ext cx="2133600" cy="38100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= 0</a:t>
            </a:r>
            <a:endParaRPr dirty="0"/>
          </a:p>
        </p:txBody>
      </p:sp>
      <p:sp>
        <p:nvSpPr>
          <p:cNvPr id="687" name="Shape 687"/>
          <p:cNvSpPr/>
          <p:nvPr/>
        </p:nvSpPr>
        <p:spPr>
          <a:xfrm>
            <a:off x="381000" y="2774950"/>
            <a:ext cx="2133600" cy="38100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6600"/>
                </a:solidFill>
                <a:latin typeface="Courier New"/>
                <a:ea typeface="Courier New"/>
                <a:cs typeface="Courier New"/>
                <a:sym typeface="Courier New"/>
              </a:rPr>
              <a:t>i &lt; WSIZE</a:t>
            </a:r>
            <a:endParaRPr/>
          </a:p>
        </p:txBody>
      </p:sp>
      <p:sp>
        <p:nvSpPr>
          <p:cNvPr id="688" name="Shape 688"/>
          <p:cNvSpPr/>
          <p:nvPr/>
        </p:nvSpPr>
        <p:spPr>
          <a:xfrm>
            <a:off x="381000" y="3810000"/>
            <a:ext cx="2133600" cy="38100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i++</a:t>
            </a:r>
            <a:endParaRPr/>
          </a:p>
        </p:txBody>
      </p:sp>
      <p:sp>
        <p:nvSpPr>
          <p:cNvPr id="689" name="Shape 689"/>
          <p:cNvSpPr/>
          <p:nvPr/>
        </p:nvSpPr>
        <p:spPr>
          <a:xfrm>
            <a:off x="228600" y="4756150"/>
            <a:ext cx="4114800" cy="152400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unsigned bit =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    (x &gt;&gt; </a:t>
            </a:r>
            <a:r>
              <a:rPr lang="en-US" sz="1800" b="1" dirty="0" err="1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r>
              <a:rPr lang="en-US" sz="1800" b="1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&amp; 0x1</a:t>
            </a:r>
            <a:r>
              <a:rPr lang="en-US" sz="18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800" b="1" dirty="0">
              <a:solidFill>
                <a:srgbClr val="CC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 result += bit;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</p:txBody>
      </p:sp>
      <p:sp>
        <p:nvSpPr>
          <p:cNvPr id="690" name="Shape 690"/>
          <p:cNvSpPr/>
          <p:nvPr/>
        </p:nvSpPr>
        <p:spPr>
          <a:xfrm>
            <a:off x="438150" y="1403350"/>
            <a:ext cx="344805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223838" marR="0" lvl="0" indent="-2238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Init</a:t>
            </a: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3838" marR="0" lvl="0" indent="-2238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1" name="Shape 691"/>
          <p:cNvSpPr/>
          <p:nvPr/>
        </p:nvSpPr>
        <p:spPr>
          <a:xfrm>
            <a:off x="438150" y="2362200"/>
            <a:ext cx="344805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223838" marR="0" lvl="0" indent="-2238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Test</a:t>
            </a: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3838" marR="0" lvl="0" indent="-2238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2" name="Shape 692"/>
          <p:cNvSpPr/>
          <p:nvPr/>
        </p:nvSpPr>
        <p:spPr>
          <a:xfrm>
            <a:off x="457200" y="3352800"/>
            <a:ext cx="344805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223838" marR="0" lvl="0" indent="-2238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Update</a:t>
            </a: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3" name="Shape 693"/>
          <p:cNvSpPr/>
          <p:nvPr/>
        </p:nvSpPr>
        <p:spPr>
          <a:xfrm>
            <a:off x="476250" y="4343400"/>
            <a:ext cx="344805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223838" marR="0" lvl="0" indent="-2238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Body</a:t>
            </a: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3838" marR="0" lvl="0" indent="-2238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lvl="0"/>
            <a:r>
              <a:rPr lang="en-US">
                <a:sym typeface="Calibri"/>
              </a:rPr>
              <a:t>Today</a:t>
            </a:r>
            <a:endParaRPr lang="en-US" dirty="0"/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r>
              <a:rPr lang="en-US" dirty="0"/>
              <a:t>Review of a few tricky bits from last time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Loops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Switch statements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Procedures</a:t>
            </a:r>
          </a:p>
          <a:p>
            <a:pPr marL="137160" indent="0"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Shape 698"/>
          <p:cNvSpPr/>
          <p:nvPr/>
        </p:nvSpPr>
        <p:spPr>
          <a:xfrm>
            <a:off x="381000" y="1354138"/>
            <a:ext cx="2616200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185738" marR="0" lvl="0" indent="-1857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 Code</a:t>
            </a:r>
            <a:endParaRPr/>
          </a:p>
        </p:txBody>
      </p:sp>
      <p:sp>
        <p:nvSpPr>
          <p:cNvPr id="699" name="Shape 699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“For” Loop Do-While Conversion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0" name="Shape 700"/>
          <p:cNvSpPr txBox="1">
            <a:spLocks noGrp="1"/>
          </p:cNvSpPr>
          <p:nvPr>
            <p:ph type="body" idx="1"/>
          </p:nvPr>
        </p:nvSpPr>
        <p:spPr>
          <a:xfrm>
            <a:off x="381000" y="5676900"/>
            <a:ext cx="4191000" cy="8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Initial test can be optimized away</a:t>
            </a: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1" name="Shape 701"/>
          <p:cNvSpPr/>
          <p:nvPr/>
        </p:nvSpPr>
        <p:spPr>
          <a:xfrm>
            <a:off x="228600" y="1905000"/>
            <a:ext cx="4191000" cy="37338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pcount_for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(unsigned long x)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long result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 0;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for (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 0;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&lt; WSIZE;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++)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{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unsigned bit =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(x &gt;&gt;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&amp; 0x1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result += bit;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result;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</p:txBody>
      </p:sp>
      <p:sp>
        <p:nvSpPr>
          <p:cNvPr id="702" name="Shape 702"/>
          <p:cNvSpPr/>
          <p:nvPr/>
        </p:nvSpPr>
        <p:spPr>
          <a:xfrm>
            <a:off x="2057400" y="1143000"/>
            <a:ext cx="2616200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185738" marR="0" lvl="0" indent="-1857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Goto Version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3" name="Shape 703"/>
          <p:cNvSpPr/>
          <p:nvPr/>
        </p:nvSpPr>
        <p:spPr>
          <a:xfrm>
            <a:off x="4724400" y="1371600"/>
            <a:ext cx="4343400" cy="541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50799" dir="5400000" algn="ctr" rotWithShape="0">
              <a:schemeClr val="lt2">
                <a:alpha val="49803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pcount_for_goto_dw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(unsigned long x) {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long result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 0;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 0;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(!(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&lt; WSIZE))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goto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done;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loop: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{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unsigned bit = 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(x &gt;&gt;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&amp; 0x1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result += bit;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++;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&lt; WSIZE)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goto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loop;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done: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result;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</p:txBody>
      </p:sp>
      <p:sp>
        <p:nvSpPr>
          <p:cNvPr id="704" name="Shape 704"/>
          <p:cNvSpPr txBox="1"/>
          <p:nvPr/>
        </p:nvSpPr>
        <p:spPr>
          <a:xfrm>
            <a:off x="7315200" y="2514600"/>
            <a:ext cx="492444" cy="369332"/>
          </a:xfrm>
          <a:prstGeom prst="rect">
            <a:avLst/>
          </a:prstGeom>
          <a:solidFill>
            <a:srgbClr val="FFB7B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Init</a:t>
            </a:r>
            <a:endParaRPr sz="1800" b="1" i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5" name="Shape 705"/>
          <p:cNvSpPr txBox="1"/>
          <p:nvPr/>
        </p:nvSpPr>
        <p:spPr>
          <a:xfrm>
            <a:off x="7315200" y="2971800"/>
            <a:ext cx="750206" cy="369332"/>
          </a:xfrm>
          <a:prstGeom prst="rect">
            <a:avLst/>
          </a:prstGeom>
          <a:solidFill>
            <a:srgbClr val="FFB7B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!</a:t>
            </a:r>
            <a:r>
              <a:rPr lang="en-US" sz="1800" b="1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Test</a:t>
            </a:r>
            <a:endParaRPr sz="1800" b="1" i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6" name="Shape 706"/>
          <p:cNvSpPr txBox="1"/>
          <p:nvPr/>
        </p:nvSpPr>
        <p:spPr>
          <a:xfrm>
            <a:off x="7696200" y="4038600"/>
            <a:ext cx="710451" cy="369332"/>
          </a:xfrm>
          <a:prstGeom prst="rect">
            <a:avLst/>
          </a:prstGeom>
          <a:solidFill>
            <a:srgbClr val="FFB7B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Body</a:t>
            </a:r>
            <a:endParaRPr sz="1800" b="1" i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7" name="Shape 707"/>
          <p:cNvSpPr txBox="1"/>
          <p:nvPr/>
        </p:nvSpPr>
        <p:spPr>
          <a:xfrm>
            <a:off x="5638800" y="4876800"/>
            <a:ext cx="928459" cy="369332"/>
          </a:xfrm>
          <a:prstGeom prst="rect">
            <a:avLst/>
          </a:prstGeom>
          <a:solidFill>
            <a:srgbClr val="FFB7B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Update</a:t>
            </a:r>
            <a:endParaRPr sz="1800" b="1" i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8" name="Shape 708"/>
          <p:cNvSpPr txBox="1"/>
          <p:nvPr/>
        </p:nvSpPr>
        <p:spPr>
          <a:xfrm>
            <a:off x="7010400" y="5334000"/>
            <a:ext cx="612347" cy="369332"/>
          </a:xfrm>
          <a:prstGeom prst="rect">
            <a:avLst/>
          </a:prstGeom>
          <a:solidFill>
            <a:srgbClr val="FFB7B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Test</a:t>
            </a:r>
            <a:endParaRPr sz="1800" b="1" i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09" name="Shape 709"/>
          <p:cNvGrpSpPr/>
          <p:nvPr/>
        </p:nvGrpSpPr>
        <p:grpSpPr>
          <a:xfrm>
            <a:off x="5029200" y="2819400"/>
            <a:ext cx="2209800" cy="533400"/>
            <a:chOff x="5029200" y="2743200"/>
            <a:chExt cx="2209800" cy="533400"/>
          </a:xfrm>
        </p:grpSpPr>
        <p:cxnSp>
          <p:nvCxnSpPr>
            <p:cNvPr id="710" name="Shape 710"/>
            <p:cNvCxnSpPr/>
            <p:nvPr/>
          </p:nvCxnSpPr>
          <p:spPr>
            <a:xfrm>
              <a:off x="5029200" y="2743200"/>
              <a:ext cx="2209800" cy="533400"/>
            </a:xfrm>
            <a:prstGeom prst="straightConnector1">
              <a:avLst/>
            </a:prstGeom>
            <a:solidFill>
              <a:schemeClr val="accent1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711" name="Shape 711"/>
            <p:cNvCxnSpPr/>
            <p:nvPr/>
          </p:nvCxnSpPr>
          <p:spPr>
            <a:xfrm flipH="1">
              <a:off x="5029200" y="2743200"/>
              <a:ext cx="2209800" cy="533400"/>
            </a:xfrm>
            <a:prstGeom prst="straightConnector1">
              <a:avLst/>
            </a:prstGeom>
            <a:solidFill>
              <a:schemeClr val="accent1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lvl="0"/>
            <a:r>
              <a:rPr lang="en-US" dirty="0">
                <a:sym typeface="Calibri"/>
              </a:rPr>
              <a:t>Today</a:t>
            </a:r>
            <a:endParaRPr lang="en-US" dirty="0"/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Review of a few tricky bits from yesterday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Loops</a:t>
            </a:r>
          </a:p>
          <a:p>
            <a:r>
              <a:rPr lang="en-US" dirty="0">
                <a:solidFill>
                  <a:schemeClr val="tx1"/>
                </a:solidFill>
              </a:rPr>
              <a:t>Switch statements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Procedures</a:t>
            </a:r>
          </a:p>
        </p:txBody>
      </p:sp>
    </p:spTree>
    <p:extLst>
      <p:ext uri="{BB962C8B-B14F-4D97-AF65-F5344CB8AC3E}">
        <p14:creationId xmlns:p14="http://schemas.microsoft.com/office/powerpoint/2010/main" val="2423204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Shape 722"/>
          <p:cNvSpPr txBox="1">
            <a:spLocks noGrp="1"/>
          </p:cNvSpPr>
          <p:nvPr>
            <p:ph type="title"/>
          </p:nvPr>
        </p:nvSpPr>
        <p:spPr>
          <a:xfrm>
            <a:off x="4622800" y="254000"/>
            <a:ext cx="4140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Switch Statement Example</a:t>
            </a:r>
            <a:endParaRPr/>
          </a:p>
        </p:txBody>
      </p:sp>
      <p:sp>
        <p:nvSpPr>
          <p:cNvPr id="723" name="Shape 723"/>
          <p:cNvSpPr txBox="1">
            <a:spLocks noGrp="1"/>
          </p:cNvSpPr>
          <p:nvPr>
            <p:ph type="body" idx="1"/>
          </p:nvPr>
        </p:nvSpPr>
        <p:spPr>
          <a:xfrm>
            <a:off x="4953000" y="1803400"/>
            <a:ext cx="38100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Multiple case labels</a:t>
            </a:r>
            <a:endParaRPr/>
          </a:p>
          <a:p>
            <a:pPr marL="552450" marR="0" lvl="1" indent="-2857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Here: 5 &amp; 6</a:t>
            </a:r>
            <a:endParaRPr/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Fall through cases</a:t>
            </a:r>
            <a:endParaRPr/>
          </a:p>
          <a:p>
            <a:pPr marL="552450" marR="0" lvl="1" indent="-2857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Here: 2</a:t>
            </a:r>
            <a:endParaRPr/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Missing cases</a:t>
            </a:r>
            <a:endParaRPr/>
          </a:p>
          <a:p>
            <a:pPr marL="552450" marR="0" lvl="1" indent="-2857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Here: 4</a:t>
            </a:r>
            <a:endParaRPr/>
          </a:p>
        </p:txBody>
      </p:sp>
      <p:sp>
        <p:nvSpPr>
          <p:cNvPr id="724" name="Shape 724"/>
          <p:cNvSpPr/>
          <p:nvPr/>
        </p:nvSpPr>
        <p:spPr>
          <a:xfrm>
            <a:off x="254000" y="304800"/>
            <a:ext cx="4127500" cy="64008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switch_eg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(long x, long y, long z)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w = 1;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switch(x) {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case 1: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w = y*z;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break;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case 2: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w = y/z;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/* Fall Through */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case 3: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w += z;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break;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case 5: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case 6: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w -= z;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break;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default: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w = 2;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w;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Shape 729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Jump Table Structure</a:t>
            </a:r>
            <a:endParaRPr/>
          </a:p>
        </p:txBody>
      </p:sp>
      <p:sp>
        <p:nvSpPr>
          <p:cNvPr id="730" name="Shape 730"/>
          <p:cNvSpPr/>
          <p:nvPr/>
        </p:nvSpPr>
        <p:spPr>
          <a:xfrm>
            <a:off x="7235825" y="1587500"/>
            <a:ext cx="1160463" cy="838200"/>
          </a:xfrm>
          <a:prstGeom prst="rect">
            <a:avLst/>
          </a:prstGeom>
          <a:solidFill>
            <a:srgbClr val="CCFFCC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Block</a:t>
            </a:r>
            <a:endParaRPr sz="2400" b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dirty="0"/>
          </a:p>
        </p:txBody>
      </p:sp>
      <p:sp>
        <p:nvSpPr>
          <p:cNvPr id="731" name="Shape 731"/>
          <p:cNvSpPr/>
          <p:nvPr/>
        </p:nvSpPr>
        <p:spPr>
          <a:xfrm>
            <a:off x="6030913" y="1587500"/>
            <a:ext cx="1004887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Targ0:</a:t>
            </a:r>
            <a:endParaRPr dirty="0"/>
          </a:p>
        </p:txBody>
      </p:sp>
      <p:sp>
        <p:nvSpPr>
          <p:cNvPr id="732" name="Shape 732"/>
          <p:cNvSpPr/>
          <p:nvPr/>
        </p:nvSpPr>
        <p:spPr>
          <a:xfrm>
            <a:off x="7235825" y="2578100"/>
            <a:ext cx="1160463" cy="838200"/>
          </a:xfrm>
          <a:prstGeom prst="rect">
            <a:avLst/>
          </a:prstGeom>
          <a:solidFill>
            <a:srgbClr val="CCFFCC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Block</a:t>
            </a: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733" name="Shape 733"/>
          <p:cNvSpPr/>
          <p:nvPr/>
        </p:nvSpPr>
        <p:spPr>
          <a:xfrm>
            <a:off x="6030913" y="2578100"/>
            <a:ext cx="1004887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Targ1:</a:t>
            </a:r>
            <a:endParaRPr dirty="0"/>
          </a:p>
        </p:txBody>
      </p:sp>
      <p:sp>
        <p:nvSpPr>
          <p:cNvPr id="734" name="Shape 734"/>
          <p:cNvSpPr/>
          <p:nvPr/>
        </p:nvSpPr>
        <p:spPr>
          <a:xfrm>
            <a:off x="7235825" y="3568700"/>
            <a:ext cx="1160463" cy="838200"/>
          </a:xfrm>
          <a:prstGeom prst="rect">
            <a:avLst/>
          </a:prstGeom>
          <a:solidFill>
            <a:srgbClr val="CCFFCC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Block</a:t>
            </a: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sp>
        <p:nvSpPr>
          <p:cNvPr id="735" name="Shape 735"/>
          <p:cNvSpPr/>
          <p:nvPr/>
        </p:nvSpPr>
        <p:spPr>
          <a:xfrm>
            <a:off x="6030913" y="3568700"/>
            <a:ext cx="1004887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Targ2:</a:t>
            </a:r>
            <a:endParaRPr dirty="0"/>
          </a:p>
        </p:txBody>
      </p:sp>
      <p:sp>
        <p:nvSpPr>
          <p:cNvPr id="736" name="Shape 736"/>
          <p:cNvSpPr/>
          <p:nvPr/>
        </p:nvSpPr>
        <p:spPr>
          <a:xfrm>
            <a:off x="7204075" y="5702300"/>
            <a:ext cx="1160463" cy="838200"/>
          </a:xfrm>
          <a:prstGeom prst="rect">
            <a:avLst/>
          </a:prstGeom>
          <a:solidFill>
            <a:srgbClr val="CCFFCC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Block</a:t>
            </a: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–1</a:t>
            </a:r>
            <a:endParaRPr/>
          </a:p>
        </p:txBody>
      </p:sp>
      <p:sp>
        <p:nvSpPr>
          <p:cNvPr id="737" name="Shape 737"/>
          <p:cNvSpPr/>
          <p:nvPr/>
        </p:nvSpPr>
        <p:spPr>
          <a:xfrm>
            <a:off x="5694363" y="5702300"/>
            <a:ext cx="1309687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Targ</a:t>
            </a:r>
            <a:r>
              <a:rPr lang="en-US" sz="2000" b="1" i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n</a:t>
            </a:r>
            <a:r>
              <a:rPr lang="en-US" sz="20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-1:</a:t>
            </a:r>
            <a:endParaRPr dirty="0"/>
          </a:p>
        </p:txBody>
      </p:sp>
      <p:sp>
        <p:nvSpPr>
          <p:cNvPr id="738" name="Shape 738"/>
          <p:cNvSpPr/>
          <p:nvPr/>
        </p:nvSpPr>
        <p:spPr>
          <a:xfrm>
            <a:off x="7702550" y="4559300"/>
            <a:ext cx="227013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•</a:t>
            </a:r>
            <a:endParaRPr sz="2400" b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•</a:t>
            </a:r>
            <a:endParaRPr sz="2400" b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•</a:t>
            </a:r>
            <a:endParaRPr dirty="0"/>
          </a:p>
        </p:txBody>
      </p:sp>
      <p:sp>
        <p:nvSpPr>
          <p:cNvPr id="739" name="Shape 739"/>
          <p:cNvSpPr/>
          <p:nvPr/>
        </p:nvSpPr>
        <p:spPr>
          <a:xfrm>
            <a:off x="3937000" y="1714500"/>
            <a:ext cx="1270000" cy="381000"/>
          </a:xfrm>
          <a:prstGeom prst="rect">
            <a:avLst/>
          </a:prstGeom>
          <a:solidFill>
            <a:srgbClr val="D6D6F4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Targ0</a:t>
            </a:r>
            <a:endParaRPr dirty="0"/>
          </a:p>
        </p:txBody>
      </p:sp>
      <p:sp>
        <p:nvSpPr>
          <p:cNvPr id="740" name="Shape 740"/>
          <p:cNvSpPr/>
          <p:nvPr/>
        </p:nvSpPr>
        <p:spPr>
          <a:xfrm>
            <a:off x="3937000" y="2095500"/>
            <a:ext cx="1270000" cy="381000"/>
          </a:xfrm>
          <a:prstGeom prst="rect">
            <a:avLst/>
          </a:prstGeom>
          <a:solidFill>
            <a:srgbClr val="D6D6F4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Targ1</a:t>
            </a:r>
            <a:endParaRPr dirty="0"/>
          </a:p>
        </p:txBody>
      </p:sp>
      <p:sp>
        <p:nvSpPr>
          <p:cNvPr id="741" name="Shape 741"/>
          <p:cNvSpPr/>
          <p:nvPr/>
        </p:nvSpPr>
        <p:spPr>
          <a:xfrm>
            <a:off x="3937000" y="2476500"/>
            <a:ext cx="1270000" cy="381000"/>
          </a:xfrm>
          <a:prstGeom prst="rect">
            <a:avLst/>
          </a:prstGeom>
          <a:solidFill>
            <a:srgbClr val="D6D6F4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Targ2</a:t>
            </a:r>
            <a:endParaRPr dirty="0"/>
          </a:p>
        </p:txBody>
      </p:sp>
      <p:sp>
        <p:nvSpPr>
          <p:cNvPr id="742" name="Shape 742"/>
          <p:cNvSpPr/>
          <p:nvPr/>
        </p:nvSpPr>
        <p:spPr>
          <a:xfrm>
            <a:off x="3937000" y="3771900"/>
            <a:ext cx="1270000" cy="381000"/>
          </a:xfrm>
          <a:prstGeom prst="rect">
            <a:avLst/>
          </a:prstGeom>
          <a:solidFill>
            <a:srgbClr val="D6D6F4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Targ</a:t>
            </a:r>
            <a:r>
              <a:rPr lang="en-US" sz="1800" b="1" i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n</a:t>
            </a: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-1</a:t>
            </a:r>
            <a:endParaRPr dirty="0"/>
          </a:p>
        </p:txBody>
      </p:sp>
      <p:sp>
        <p:nvSpPr>
          <p:cNvPr id="743" name="Shape 743"/>
          <p:cNvSpPr/>
          <p:nvPr/>
        </p:nvSpPr>
        <p:spPr>
          <a:xfrm>
            <a:off x="3937000" y="2857500"/>
            <a:ext cx="1270000" cy="914400"/>
          </a:xfrm>
          <a:prstGeom prst="rect">
            <a:avLst/>
          </a:prstGeom>
          <a:solidFill>
            <a:srgbClr val="D6D6F4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•</a:t>
            </a:r>
            <a:endParaRPr sz="2400" b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•</a:t>
            </a:r>
            <a:endParaRPr sz="2400" b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•</a:t>
            </a:r>
            <a:endParaRPr dirty="0"/>
          </a:p>
        </p:txBody>
      </p:sp>
      <p:sp>
        <p:nvSpPr>
          <p:cNvPr id="744" name="Shape 744"/>
          <p:cNvSpPr/>
          <p:nvPr/>
        </p:nvSpPr>
        <p:spPr>
          <a:xfrm>
            <a:off x="3111500" y="1701800"/>
            <a:ext cx="852488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jtab</a:t>
            </a:r>
            <a:r>
              <a:rPr lang="en-US" sz="20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:</a:t>
            </a:r>
            <a:endParaRPr dirty="0"/>
          </a:p>
        </p:txBody>
      </p:sp>
      <p:sp>
        <p:nvSpPr>
          <p:cNvPr id="745" name="Shape 745"/>
          <p:cNvSpPr/>
          <p:nvPr/>
        </p:nvSpPr>
        <p:spPr>
          <a:xfrm>
            <a:off x="304800" y="5092700"/>
            <a:ext cx="2667000" cy="3937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goto</a:t>
            </a: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 *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JTab</a:t>
            </a: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[x];</a:t>
            </a:r>
            <a:endParaRPr sz="2400" b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46" name="Shape 746"/>
          <p:cNvSpPr/>
          <p:nvPr/>
        </p:nvSpPr>
        <p:spPr>
          <a:xfrm>
            <a:off x="304800" y="1663700"/>
            <a:ext cx="2298700" cy="26035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switch(x) {</a:t>
            </a:r>
            <a:endParaRPr sz="2400" b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  case val_0:</a:t>
            </a:r>
            <a:endParaRPr sz="2400" b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    </a:t>
            </a:r>
            <a:r>
              <a:rPr lang="en-US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Block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0</a:t>
            </a:r>
            <a:endParaRPr sz="2400" b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  case val_1:</a:t>
            </a:r>
            <a:endParaRPr sz="2400" b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    </a:t>
            </a:r>
            <a:r>
              <a:rPr lang="en-US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Block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</a:t>
            </a:r>
            <a:endParaRPr sz="2400" b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    • • •</a:t>
            </a:r>
            <a:endParaRPr sz="2400" b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  case val_</a:t>
            </a:r>
            <a:r>
              <a:rPr lang="en-US" sz="1800" b="1" i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n</a:t>
            </a: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-1:</a:t>
            </a:r>
            <a:endParaRPr sz="2400" b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    </a:t>
            </a:r>
            <a:r>
              <a:rPr lang="en-US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Block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–1</a:t>
            </a:r>
            <a:endParaRPr sz="2400" b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}</a:t>
            </a:r>
            <a:endParaRPr dirty="0"/>
          </a:p>
        </p:txBody>
      </p:sp>
      <p:sp>
        <p:nvSpPr>
          <p:cNvPr id="747" name="Shape 747"/>
          <p:cNvSpPr/>
          <p:nvPr/>
        </p:nvSpPr>
        <p:spPr>
          <a:xfrm>
            <a:off x="285750" y="1295400"/>
            <a:ext cx="139065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Switch Form</a:t>
            </a:r>
            <a:endParaRPr/>
          </a:p>
        </p:txBody>
      </p:sp>
      <p:sp>
        <p:nvSpPr>
          <p:cNvPr id="748" name="Shape 748"/>
          <p:cNvSpPr/>
          <p:nvPr/>
        </p:nvSpPr>
        <p:spPr>
          <a:xfrm>
            <a:off x="271463" y="4724400"/>
            <a:ext cx="2889483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Translation (Extended C)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9" name="Shape 749"/>
          <p:cNvSpPr/>
          <p:nvPr/>
        </p:nvSpPr>
        <p:spPr>
          <a:xfrm>
            <a:off x="3725862" y="1282700"/>
            <a:ext cx="1653781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Jump Table</a:t>
            </a:r>
            <a:endParaRPr dirty="0"/>
          </a:p>
        </p:txBody>
      </p:sp>
      <p:sp>
        <p:nvSpPr>
          <p:cNvPr id="750" name="Shape 750"/>
          <p:cNvSpPr/>
          <p:nvPr/>
        </p:nvSpPr>
        <p:spPr>
          <a:xfrm>
            <a:off x="6923088" y="1219200"/>
            <a:ext cx="1653781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Jump Targets</a:t>
            </a:r>
            <a:endParaRPr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Shape 755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Switch Statement Example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6" name="Shape 756"/>
          <p:cNvSpPr/>
          <p:nvPr/>
        </p:nvSpPr>
        <p:spPr>
          <a:xfrm>
            <a:off x="393700" y="3816350"/>
            <a:ext cx="345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185738" marR="0" lvl="0" indent="-1857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Setup:</a:t>
            </a:r>
            <a:endParaRPr/>
          </a:p>
        </p:txBody>
      </p:sp>
      <p:sp>
        <p:nvSpPr>
          <p:cNvPr id="757" name="Shape 757"/>
          <p:cNvSpPr/>
          <p:nvPr/>
        </p:nvSpPr>
        <p:spPr>
          <a:xfrm>
            <a:off x="457200" y="1376362"/>
            <a:ext cx="5575300" cy="2306637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switch_eg(long x, long y, long z)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w = 1;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switch(x) {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. . .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w;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758" name="Shape 758"/>
          <p:cNvSpPr/>
          <p:nvPr/>
        </p:nvSpPr>
        <p:spPr>
          <a:xfrm>
            <a:off x="304800" y="4267200"/>
            <a:ext cx="7620000" cy="21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switch_eg: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movq    %rdx, %rcx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cmpq    $6, %rdi   # x:6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ja      .L8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jmp     *.L4(,%rdi,8)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759" name="Shape 759"/>
          <p:cNvCxnSpPr/>
          <p:nvPr/>
        </p:nvCxnSpPr>
        <p:spPr>
          <a:xfrm rot="10800000">
            <a:off x="1295400" y="5334000"/>
            <a:ext cx="990600" cy="6096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4F81BD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760" name="Shape 760"/>
          <p:cNvSpPr txBox="1"/>
          <p:nvPr/>
        </p:nvSpPr>
        <p:spPr>
          <a:xfrm>
            <a:off x="838200" y="5943600"/>
            <a:ext cx="289560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range of values takes default?</a:t>
            </a:r>
            <a:endParaRPr sz="24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1" name="Shape 761"/>
          <p:cNvSpPr txBox="1"/>
          <p:nvPr/>
        </p:nvSpPr>
        <p:spPr>
          <a:xfrm>
            <a:off x="6400800" y="5943600"/>
            <a:ext cx="220980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Note that </a:t>
            </a:r>
            <a:r>
              <a:rPr lang="en-US" sz="24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w</a:t>
            </a:r>
            <a:r>
              <a:rPr lang="en-US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not initialized here</a:t>
            </a:r>
            <a:endParaRPr sz="24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62" name="Shape 762"/>
          <p:cNvGraphicFramePr/>
          <p:nvPr/>
        </p:nvGraphicFramePr>
        <p:xfrm>
          <a:off x="5181600" y="4114800"/>
          <a:ext cx="3352800" cy="1905000"/>
        </p:xfrm>
        <a:graphic>
          <a:graphicData uri="http://schemas.openxmlformats.org/drawingml/2006/table">
            <a:tbl>
              <a:tblPr firstRow="1" bandRow="1">
                <a:noFill/>
                <a:tableStyleId>{E811F5D3-05FA-46A4-988F-C8BC2BAC8503}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Use(s)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%rdi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Argument </a:t>
                      </a: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%rsi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Argument </a:t>
                      </a: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y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%rdx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Argument </a:t>
                      </a: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%rax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Return value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Shape 767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Switch Statement Example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8" name="Shape 768"/>
          <p:cNvSpPr/>
          <p:nvPr/>
        </p:nvSpPr>
        <p:spPr>
          <a:xfrm>
            <a:off x="457200" y="1350962"/>
            <a:ext cx="5575300" cy="2306637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switch_eg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(long x, long y, long z)</a:t>
            </a:r>
            <a:endParaRPr sz="2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2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w = 1;</a:t>
            </a:r>
            <a:endParaRPr sz="2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switch(x) {</a:t>
            </a:r>
            <a:endParaRPr sz="2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. . .</a:t>
            </a:r>
            <a:endParaRPr sz="2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2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w;</a:t>
            </a:r>
            <a:endParaRPr sz="2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</p:txBody>
      </p:sp>
      <p:sp>
        <p:nvSpPr>
          <p:cNvPr id="769" name="Shape 769"/>
          <p:cNvSpPr/>
          <p:nvPr/>
        </p:nvSpPr>
        <p:spPr>
          <a:xfrm>
            <a:off x="76200" y="5334000"/>
            <a:ext cx="1004888" cy="6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Indirect </a:t>
            </a:r>
            <a:br>
              <a:rPr lang="en-US" sz="1800" b="1" i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1" i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jump</a:t>
            </a:r>
            <a:endParaRPr/>
          </a:p>
        </p:txBody>
      </p:sp>
      <p:sp>
        <p:nvSpPr>
          <p:cNvPr id="770" name="Shape 770"/>
          <p:cNvSpPr/>
          <p:nvPr/>
        </p:nvSpPr>
        <p:spPr>
          <a:xfrm>
            <a:off x="1066800" y="5410200"/>
            <a:ext cx="631825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71" name="Shape 771"/>
          <p:cNvSpPr/>
          <p:nvPr/>
        </p:nvSpPr>
        <p:spPr>
          <a:xfrm>
            <a:off x="6172200" y="2286000"/>
            <a:ext cx="1246188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Jump table</a:t>
            </a:r>
            <a:endParaRPr/>
          </a:p>
        </p:txBody>
      </p:sp>
      <p:sp>
        <p:nvSpPr>
          <p:cNvPr id="772" name="Shape 772"/>
          <p:cNvSpPr/>
          <p:nvPr/>
        </p:nvSpPr>
        <p:spPr>
          <a:xfrm>
            <a:off x="5366491" y="2651140"/>
            <a:ext cx="3740376" cy="2180791"/>
          </a:xfrm>
          <a:prstGeom prst="rect">
            <a:avLst/>
          </a:prstGeom>
          <a:solidFill>
            <a:srgbClr val="D6D6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.section	.</a:t>
            </a:r>
            <a:r>
              <a:rPr lang="en-US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rodata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.align 8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.L4: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US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.quad	.L8	# x = 0</a:t>
            </a:r>
            <a:endParaRPr lang="en-US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.quad	.L3	# x = 1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.quad	.L5	# x = 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.quad	.L9	# x = 3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.quad	.L8	# x = 4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.quad	.L7	# x = 5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.quad	.L7	# x = 6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73" name="Shape 773"/>
          <p:cNvSpPr/>
          <p:nvPr/>
        </p:nvSpPr>
        <p:spPr>
          <a:xfrm>
            <a:off x="393700" y="3816350"/>
            <a:ext cx="345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3838" marR="0" lvl="0" indent="-2238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Setup:</a:t>
            </a:r>
            <a:endParaRPr/>
          </a:p>
        </p:txBody>
      </p:sp>
      <p:sp>
        <p:nvSpPr>
          <p:cNvPr id="774" name="Shape 774"/>
          <p:cNvSpPr/>
          <p:nvPr/>
        </p:nvSpPr>
        <p:spPr>
          <a:xfrm>
            <a:off x="1143000" y="4241800"/>
            <a:ext cx="5867400" cy="20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switch_eg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%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rdx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cmpq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$6, %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# x:6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ja      .L8           # Use default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jmp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*.L4(,%rdi,8) #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goto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JTab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[x]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Shape 779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Assembly Setup Explanation</a:t>
            </a:r>
            <a:endParaRPr/>
          </a:p>
        </p:txBody>
      </p:sp>
      <p:sp>
        <p:nvSpPr>
          <p:cNvPr id="780" name="Shape 780"/>
          <p:cNvSpPr txBox="1">
            <a:spLocks noGrp="1"/>
          </p:cNvSpPr>
          <p:nvPr>
            <p:ph type="body" idx="1"/>
          </p:nvPr>
        </p:nvSpPr>
        <p:spPr>
          <a:xfrm>
            <a:off x="381000" y="1447800"/>
            <a:ext cx="8382000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Table Structure</a:t>
            </a:r>
            <a:endParaRPr dirty="0"/>
          </a:p>
          <a:p>
            <a:pPr marL="552450" marR="0" lvl="1" indent="-2857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target requires 8 bytes</a:t>
            </a:r>
            <a:endParaRPr dirty="0"/>
          </a:p>
          <a:p>
            <a:pPr marL="552450" marR="0" lvl="1" indent="-2857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Base address at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.L4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51459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Jumping</a:t>
            </a:r>
            <a:endParaRPr dirty="0"/>
          </a:p>
          <a:p>
            <a:pPr marL="552450" marR="0" lvl="1" indent="-2857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980002"/>
                </a:solidFill>
                <a:latin typeface="Calibri"/>
                <a:ea typeface="Calibri"/>
                <a:cs typeface="Calibri"/>
                <a:sym typeface="Calibri"/>
              </a:rPr>
              <a:t>Direct: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jmp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.L8</a:t>
            </a:r>
            <a:endParaRPr sz="2000" b="1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552450" marR="0" lvl="1" indent="-2857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Jump target is denoted by label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.L8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52450" marR="0" lvl="1" indent="-1460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52450" marR="0" lvl="1" indent="-2857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980002"/>
                </a:solidFill>
                <a:latin typeface="Calibri"/>
                <a:ea typeface="Calibri"/>
                <a:cs typeface="Calibri"/>
                <a:sym typeface="Calibri"/>
              </a:rPr>
              <a:t>Indirect: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jmp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*.L4(,%rdi,8)</a:t>
            </a:r>
            <a:endParaRPr sz="2000" b="1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552450" marR="0" lvl="1" indent="-2857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 of jump table: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.L4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52450" marR="0" lvl="1" indent="-2857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Must scale by factor of 8 (addresses are 8 bytes)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52450" marR="0" lvl="1" indent="-2857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Fetch target from effective Address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.L4 + x*8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382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Only for  0 ≤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x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≤ 6</a:t>
            </a:r>
            <a:endParaRPr dirty="0"/>
          </a:p>
        </p:txBody>
      </p:sp>
      <p:sp>
        <p:nvSpPr>
          <p:cNvPr id="781" name="Shape 781"/>
          <p:cNvSpPr/>
          <p:nvPr/>
        </p:nvSpPr>
        <p:spPr>
          <a:xfrm>
            <a:off x="5257800" y="1646238"/>
            <a:ext cx="1246188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Jump table</a:t>
            </a:r>
            <a:endParaRPr/>
          </a:p>
        </p:txBody>
      </p:sp>
      <p:sp>
        <p:nvSpPr>
          <p:cNvPr id="782" name="Shape 782"/>
          <p:cNvSpPr/>
          <p:nvPr/>
        </p:nvSpPr>
        <p:spPr>
          <a:xfrm>
            <a:off x="5486400" y="2133600"/>
            <a:ext cx="3583334" cy="2299151"/>
          </a:xfrm>
          <a:prstGeom prst="rect">
            <a:avLst/>
          </a:prstGeom>
          <a:solidFill>
            <a:srgbClr val="D6D6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.section	.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rodata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.align 8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.L4: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.quad	.L8	# x = 0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.quad	.L3	# x = 1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.quad	.L5	# x = 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.quad	.L9	# x = 3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.quad	.L8	# x = 4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.quad	.L7	# x = 5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.quad	.L7	# x = 6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Shape 787"/>
          <p:cNvSpPr/>
          <p:nvPr/>
        </p:nvSpPr>
        <p:spPr>
          <a:xfrm>
            <a:off x="0" y="1968040"/>
            <a:ext cx="3669591" cy="2372645"/>
          </a:xfrm>
          <a:prstGeom prst="rect">
            <a:avLst/>
          </a:prstGeom>
          <a:solidFill>
            <a:srgbClr val="D6D6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.section	.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rodata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.align 8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.L4: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.quad	.L8	# x = 0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.quad	.L3	# x = 1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.quad	.L5	# x = 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.quad	.L9	# x = 3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.quad	.L8	# x = 4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.quad	.L7	# x = 5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.quad	.L7	# x = 6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88" name="Shape 788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Jump Table</a:t>
            </a:r>
            <a:endParaRPr/>
          </a:p>
        </p:txBody>
      </p:sp>
      <p:sp>
        <p:nvSpPr>
          <p:cNvPr id="789" name="Shape 789"/>
          <p:cNvSpPr/>
          <p:nvPr/>
        </p:nvSpPr>
        <p:spPr>
          <a:xfrm>
            <a:off x="292100" y="1371600"/>
            <a:ext cx="345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185738" marR="0" lvl="0" indent="-185738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Jump table</a:t>
            </a:r>
            <a:endParaRPr/>
          </a:p>
        </p:txBody>
      </p:sp>
      <p:sp>
        <p:nvSpPr>
          <p:cNvPr id="790" name="Shape 790"/>
          <p:cNvSpPr/>
          <p:nvPr/>
        </p:nvSpPr>
        <p:spPr>
          <a:xfrm>
            <a:off x="4419600" y="1600200"/>
            <a:ext cx="4432300" cy="4770437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switch(x) {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case 1:      // .L3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w = y*z;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break;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case 2:      // .L5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w = y/z;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/* Fall Through */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case 3:      // .L9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w += z;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break;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case 5: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case 6:      // .L7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w -= z;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break;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default:     // .L8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w = 2;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</p:txBody>
      </p:sp>
      <p:cxnSp>
        <p:nvCxnSpPr>
          <p:cNvPr id="791" name="Shape 791"/>
          <p:cNvCxnSpPr/>
          <p:nvPr/>
        </p:nvCxnSpPr>
        <p:spPr>
          <a:xfrm rot="10800000" flipH="1">
            <a:off x="3575050" y="2146298"/>
            <a:ext cx="1384300" cy="814071"/>
          </a:xfrm>
          <a:prstGeom prst="straightConnector1">
            <a:avLst/>
          </a:prstGeom>
          <a:noFill/>
          <a:ln w="254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92" name="Shape 792"/>
          <p:cNvCxnSpPr/>
          <p:nvPr/>
        </p:nvCxnSpPr>
        <p:spPr>
          <a:xfrm rot="10800000" flipH="1">
            <a:off x="3575050" y="2906710"/>
            <a:ext cx="1387475" cy="270830"/>
          </a:xfrm>
          <a:prstGeom prst="straightConnector1">
            <a:avLst/>
          </a:prstGeom>
          <a:noFill/>
          <a:ln w="254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93" name="Shape 793"/>
          <p:cNvCxnSpPr/>
          <p:nvPr/>
        </p:nvCxnSpPr>
        <p:spPr>
          <a:xfrm>
            <a:off x="3575050" y="3403600"/>
            <a:ext cx="1390650" cy="271463"/>
          </a:xfrm>
          <a:prstGeom prst="straightConnector1">
            <a:avLst/>
          </a:prstGeom>
          <a:noFill/>
          <a:ln w="254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794" name="Shape 794"/>
          <p:cNvGrpSpPr/>
          <p:nvPr/>
        </p:nvGrpSpPr>
        <p:grpSpPr>
          <a:xfrm>
            <a:off x="3575050" y="2743200"/>
            <a:ext cx="1379538" cy="2724150"/>
            <a:chOff x="3575050" y="2743200"/>
            <a:chExt cx="1379538" cy="2724150"/>
          </a:xfrm>
        </p:grpSpPr>
        <p:cxnSp>
          <p:nvCxnSpPr>
            <p:cNvPr id="795" name="Shape 795"/>
            <p:cNvCxnSpPr/>
            <p:nvPr/>
          </p:nvCxnSpPr>
          <p:spPr>
            <a:xfrm>
              <a:off x="3581400" y="2743200"/>
              <a:ext cx="1371600" cy="2724150"/>
            </a:xfrm>
            <a:prstGeom prst="straightConnector1">
              <a:avLst/>
            </a:prstGeom>
            <a:noFill/>
            <a:ln w="254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796" name="Shape 796"/>
            <p:cNvCxnSpPr/>
            <p:nvPr/>
          </p:nvCxnSpPr>
          <p:spPr>
            <a:xfrm>
              <a:off x="3575050" y="3611880"/>
              <a:ext cx="1379538" cy="1855470"/>
            </a:xfrm>
            <a:prstGeom prst="straightConnector1">
              <a:avLst/>
            </a:prstGeom>
            <a:noFill/>
            <a:ln w="254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cxnSp>
        <p:nvCxnSpPr>
          <p:cNvPr id="797" name="Shape 797"/>
          <p:cNvCxnSpPr/>
          <p:nvPr/>
        </p:nvCxnSpPr>
        <p:spPr>
          <a:xfrm>
            <a:off x="3575050" y="3832860"/>
            <a:ext cx="1301750" cy="739140"/>
          </a:xfrm>
          <a:prstGeom prst="straightConnector1">
            <a:avLst/>
          </a:prstGeom>
          <a:noFill/>
          <a:ln w="254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98" name="Shape 798"/>
          <p:cNvCxnSpPr/>
          <p:nvPr/>
        </p:nvCxnSpPr>
        <p:spPr>
          <a:xfrm>
            <a:off x="3575050" y="4057650"/>
            <a:ext cx="1301750" cy="742950"/>
          </a:xfrm>
          <a:prstGeom prst="straightConnector1">
            <a:avLst/>
          </a:prstGeom>
          <a:noFill/>
          <a:ln w="254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Shape 803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Blocks (x == 1)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4" name="Shape 804"/>
          <p:cNvSpPr/>
          <p:nvPr/>
        </p:nvSpPr>
        <p:spPr>
          <a:xfrm>
            <a:off x="4267200" y="1295400"/>
            <a:ext cx="4737100" cy="1371600"/>
          </a:xfrm>
          <a:prstGeom prst="rect">
            <a:avLst/>
          </a:prstGeom>
          <a:solidFill>
            <a:srgbClr val="F1C7C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.L3: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movq    %rsi, %rax  # y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imulq   %rdx, %rax  # y*z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ret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05" name="Shape 805"/>
          <p:cNvSpPr/>
          <p:nvPr/>
        </p:nvSpPr>
        <p:spPr>
          <a:xfrm>
            <a:off x="228600" y="1295400"/>
            <a:ext cx="3898900" cy="1981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switch(x) {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case 1:	  // .L3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w = y*z;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break;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. . .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806" name="Shape 806"/>
          <p:cNvGraphicFramePr/>
          <p:nvPr/>
        </p:nvGraphicFramePr>
        <p:xfrm>
          <a:off x="1752600" y="4114800"/>
          <a:ext cx="3352800" cy="1905000"/>
        </p:xfrm>
        <a:graphic>
          <a:graphicData uri="http://schemas.openxmlformats.org/drawingml/2006/table">
            <a:tbl>
              <a:tblPr firstRow="1" bandRow="1">
                <a:noFill/>
                <a:tableStyleId>{E811F5D3-05FA-46A4-988F-C8BC2BAC8503}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Use(s)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%rdi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Argument </a:t>
                      </a: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%rsi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Argument </a:t>
                      </a: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y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%rdx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Argument </a:t>
                      </a: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%rax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Return value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Shape 811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Handling Fall-Through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2" name="Shape 812"/>
          <p:cNvSpPr/>
          <p:nvPr/>
        </p:nvSpPr>
        <p:spPr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w = 1;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 . 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switch(x) {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	. . .	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case 2: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w = y/z;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/* Fall Through */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case 3: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w += z;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break;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	. . .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</p:txBody>
      </p:sp>
      <p:sp>
        <p:nvSpPr>
          <p:cNvPr id="813" name="Shape 813"/>
          <p:cNvSpPr/>
          <p:nvPr/>
        </p:nvSpPr>
        <p:spPr>
          <a:xfrm>
            <a:off x="6172200" y="4419600"/>
            <a:ext cx="2743200" cy="7620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case 3: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w = 1;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14" name="Shape 814"/>
          <p:cNvSpPr/>
          <p:nvPr/>
        </p:nvSpPr>
        <p:spPr>
          <a:xfrm>
            <a:off x="4191000" y="2133600"/>
            <a:ext cx="2743200" cy="9906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case 2: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w = y/z;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goto merge;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15" name="Shape 815"/>
          <p:cNvSpPr/>
          <p:nvPr/>
        </p:nvSpPr>
        <p:spPr>
          <a:xfrm>
            <a:off x="6172200" y="5181600"/>
            <a:ext cx="2743200" cy="6858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merge: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w += z;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816" name="Shape 816"/>
          <p:cNvCxnSpPr>
            <a:endCxn id="814" idx="1"/>
          </p:cNvCxnSpPr>
          <p:nvPr/>
        </p:nvCxnSpPr>
        <p:spPr>
          <a:xfrm rot="10800000" flipH="1">
            <a:off x="1752600" y="2628900"/>
            <a:ext cx="2438400" cy="1905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C0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817" name="Shape 817"/>
          <p:cNvCxnSpPr>
            <a:endCxn id="813" idx="1"/>
          </p:cNvCxnSpPr>
          <p:nvPr/>
        </p:nvCxnSpPr>
        <p:spPr>
          <a:xfrm>
            <a:off x="1905000" y="3733800"/>
            <a:ext cx="4267200" cy="10668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C0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818" name="Shape 818"/>
          <p:cNvCxnSpPr>
            <a:stCxn id="814" idx="2"/>
          </p:cNvCxnSpPr>
          <p:nvPr/>
        </p:nvCxnSpPr>
        <p:spPr>
          <a:xfrm>
            <a:off x="5562600" y="3124200"/>
            <a:ext cx="609600" cy="22860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7030A0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264400" cy="573088"/>
          </a:xfrm>
        </p:spPr>
        <p:txBody>
          <a:bodyPr/>
          <a:lstStyle/>
          <a:p>
            <a:r>
              <a:rPr lang="en-US" dirty="0"/>
              <a:t>Reminder: Machine Instructions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838200"/>
            <a:ext cx="4572000" cy="5791200"/>
          </a:xfrm>
        </p:spPr>
        <p:txBody>
          <a:bodyPr/>
          <a:lstStyle/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C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 value </a:t>
            </a:r>
            <a:r>
              <a:rPr lang="en-US" b="1" dirty="0">
                <a:latin typeface="Courier New"/>
                <a:cs typeface="Courier New"/>
              </a:rPr>
              <a:t>t</a:t>
            </a:r>
            <a:r>
              <a:rPr lang="en-US" dirty="0"/>
              <a:t> where designated by </a:t>
            </a:r>
            <a:r>
              <a:rPr lang="en-US" b="1" dirty="0" err="1">
                <a:latin typeface="Courier New"/>
                <a:cs typeface="Courier New"/>
              </a:rPr>
              <a:t>dest</a:t>
            </a:r>
            <a:endParaRPr lang="en-US" b="1" dirty="0">
              <a:latin typeface="Courier New"/>
              <a:cs typeface="Courier New"/>
            </a:endParaRPr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Move 8-byte value to memory</a:t>
            </a:r>
          </a:p>
          <a:p>
            <a:pPr marL="839788" lvl="2" indent="-165100" defTabSz="895350">
              <a:tabLst>
                <a:tab pos="1603375" algn="l"/>
                <a:tab pos="2514600" algn="l"/>
              </a:tabLst>
            </a:pPr>
            <a:r>
              <a:rPr lang="en-US" dirty="0"/>
              <a:t>Quad words in x86-64 parlance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Operands:</a:t>
            </a: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t</a:t>
            </a:r>
            <a:r>
              <a:rPr lang="en-US" b="1" dirty="0"/>
              <a:t>:	</a:t>
            </a:r>
            <a:r>
              <a:rPr lang="en-US" dirty="0"/>
              <a:t>Register	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*</a:t>
            </a: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 	Memory	</a:t>
            </a:r>
            <a:r>
              <a:rPr lang="en-US" b="1" dirty="0"/>
              <a:t>M[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]</a:t>
            </a:r>
            <a:endParaRPr lang="en-US" b="1" dirty="0"/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Machine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3 bytes at address </a:t>
            </a:r>
            <a:r>
              <a:rPr lang="en-US" b="1" dirty="0">
                <a:latin typeface="Courier New" pitchFamily="49" charset="0"/>
              </a:rPr>
              <a:t>0x40059e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>
                <a:cs typeface="Calibri" panose="020F0502020204030204" pitchFamily="34" charset="0"/>
              </a:rPr>
              <a:t>Compact representation of the assembly instruction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>
                <a:cs typeface="Calibri" panose="020F0502020204030204" pitchFamily="34" charset="0"/>
              </a:rPr>
              <a:t>(Relatively) easy for hardware to interpret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533400" y="11430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*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dest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t;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533400" y="22860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549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movq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rax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, (%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rbx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530225" y="4912519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21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0x40059e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:  48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89 03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Shape 823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Blocks (x == 2, x == 3)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4" name="Shape 824"/>
          <p:cNvSpPr/>
          <p:nvPr/>
        </p:nvSpPr>
        <p:spPr>
          <a:xfrm>
            <a:off x="3962400" y="1295400"/>
            <a:ext cx="5041900" cy="3048000"/>
          </a:xfrm>
          <a:prstGeom prst="rect">
            <a:avLst/>
          </a:prstGeom>
          <a:solidFill>
            <a:srgbClr val="F1C7C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.L5:                  # Case 2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movq    %rsi,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cqto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idivq   %rcx       #  y/z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jmp     .L6        #  goto merge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.L9:                  # Case 3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movl    $1, %eax   #  w = 1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.L6:                  # merge: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addq    %rcx, %rax #  w += z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ret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25" name="Shape 825"/>
          <p:cNvSpPr/>
          <p:nvPr/>
        </p:nvSpPr>
        <p:spPr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w = 1;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 . 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switch(x) {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	. . .	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case 2: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w = y/z;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/* Fall Through */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case 3: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w += z;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break;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	. . .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</p:txBody>
      </p:sp>
      <p:graphicFrame>
        <p:nvGraphicFramePr>
          <p:cNvPr id="826" name="Shape 826"/>
          <p:cNvGraphicFramePr/>
          <p:nvPr/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noFill/>
                <a:tableStyleId>{E811F5D3-05FA-46A4-988F-C8BC2BAC8503}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Use(s)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%rdi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Argument </a:t>
                      </a: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%rsi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Argument </a:t>
                      </a: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y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%rdx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Argument </a:t>
                      </a: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%rax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Return value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Shape 831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Blocks (x == 5, x == 6, default)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2" name="Shape 832"/>
          <p:cNvSpPr/>
          <p:nvPr/>
        </p:nvSpPr>
        <p:spPr>
          <a:xfrm>
            <a:off x="4267200" y="1295400"/>
            <a:ext cx="4737100" cy="2133600"/>
          </a:xfrm>
          <a:prstGeom prst="rect">
            <a:avLst/>
          </a:prstGeom>
          <a:solidFill>
            <a:srgbClr val="F1C7C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.L7:               # Case 5,6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movl  $1, %eax   #  w = 1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subq  %rdx, %rax #  w -= z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.L8:               # Default: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movl  $2, %eax   #  2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33" name="Shape 833"/>
          <p:cNvSpPr/>
          <p:nvPr/>
        </p:nvSpPr>
        <p:spPr>
          <a:xfrm>
            <a:off x="228600" y="1295400"/>
            <a:ext cx="3898900" cy="28194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switch(x) {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. . .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case 5:  // .L7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case 6:  // .L7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w -= z;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break;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default: // .L8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w = 2; 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834" name="Shape 834"/>
          <p:cNvGraphicFramePr/>
          <p:nvPr/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noFill/>
                <a:tableStyleId>{E811F5D3-05FA-46A4-988F-C8BC2BAC8503}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Use(s)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%rdi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Argument </a:t>
                      </a: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%rsi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Argument </a:t>
                      </a: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y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%rdx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Argument </a:t>
                      </a: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%rax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Return value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Shape 851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Finding Jump Table in Binary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2" name="Shape 852"/>
          <p:cNvSpPr/>
          <p:nvPr/>
        </p:nvSpPr>
        <p:spPr>
          <a:xfrm>
            <a:off x="322385" y="1371600"/>
            <a:ext cx="8379069" cy="4431323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00000000004005e0 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switch_eg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4005e0:       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48 89 d1                mov    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rdx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4005e3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48 83 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ff 06             </a:t>
            </a:r>
            <a:r>
              <a:rPr lang="en-US" sz="1400" b="1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cmp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$0x6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,%rdi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4005e7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77 2b                   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ja     400614 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&lt;switch_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eg+0x34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4005e9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ff 24 </a:t>
            </a:r>
            <a:r>
              <a:rPr lang="en-US" sz="1400" b="1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fd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f0 07 40 00    </a:t>
            </a:r>
            <a:r>
              <a:rPr lang="en-US" sz="1400" b="1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jmpq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*0x4007f0(,%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rdi,8)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4005f0:       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48 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89 f0                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mov    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rsi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4005f3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48 0f 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af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c2             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imul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rdx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4005f7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c3                      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retq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4005f8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48 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89 f0                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mov    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rsi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4005fb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48 99                   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cqto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4005fd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48 f7 f9                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idiv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400600:       eb 05                   </a:t>
            </a:r>
            <a:r>
              <a:rPr lang="en-US" sz="1400" b="1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jmp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400607 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&lt;switch_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eg+0x27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400602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b8 01 00 00 00          mov    $0x1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,%eax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400607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48 01 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c8                add    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40060a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c3                      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retq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40060b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b8 01 00 00 00          mov    $0x1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,%eax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400610:       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48 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29 d0                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sub    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rdx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400613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c3                      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retq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400614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b8 02 00 00 00          mov    $0x2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,%eax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400619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c3                      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retq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Shape 857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Finding Jump Table in Binary (cont.)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8" name="Shape 858"/>
          <p:cNvSpPr/>
          <p:nvPr/>
        </p:nvSpPr>
        <p:spPr>
          <a:xfrm>
            <a:off x="322385" y="1371600"/>
            <a:ext cx="8379069" cy="924169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00000000004005e0 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switch_eg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 . .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4005e9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ff 24 </a:t>
            </a:r>
            <a:r>
              <a:rPr lang="en-US" sz="1400" b="1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fd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f0 07 40 00    </a:t>
            </a:r>
            <a:r>
              <a:rPr lang="en-US" sz="1400" b="1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jmpq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*</a:t>
            </a:r>
            <a:r>
              <a:rPr lang="en-US" sz="14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0x4007f0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(,%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rdi,8)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 . .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59" name="Shape 859"/>
          <p:cNvSpPr/>
          <p:nvPr/>
        </p:nvSpPr>
        <p:spPr>
          <a:xfrm>
            <a:off x="328246" y="2588847"/>
            <a:ext cx="8379069" cy="1787769"/>
          </a:xfrm>
          <a:prstGeom prst="rect">
            <a:avLst/>
          </a:prstGeom>
          <a:solidFill>
            <a:srgbClr val="D0D0E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% 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gdb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switch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gdb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x /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8xg 0x4007f0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0x4007f0:       0x0000000000400614      0x00000000004005f0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0x400800:       0x00000000004005f8      0x0000000000400602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0x400810:       0x0000000000400614      0x000000000040060b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0x400820:       0x000000000040060b      0x2c646c25203d2078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gdb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endParaRPr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Shape 864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Finding Jump Table in Binary (cont.)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5" name="Shape 865"/>
          <p:cNvSpPr/>
          <p:nvPr/>
        </p:nvSpPr>
        <p:spPr>
          <a:xfrm>
            <a:off x="298938" y="1172309"/>
            <a:ext cx="8379069" cy="1445845"/>
          </a:xfrm>
          <a:prstGeom prst="rect">
            <a:avLst/>
          </a:prstGeom>
          <a:solidFill>
            <a:srgbClr val="D0D0E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% 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gdb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switch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gdb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x /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8xg 0x4007f0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0x4007f0:       0x0000000000400614      0x00000000004005f0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0x400800:       0x00000000004005f8      0x0000000000400602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0x400810:       0x0000000000400614      0x000000000040060b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0x400820:       0x000000000040060b      0x2c646c25203d2078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66" name="Shape 866"/>
          <p:cNvSpPr/>
          <p:nvPr/>
        </p:nvSpPr>
        <p:spPr>
          <a:xfrm>
            <a:off x="381001" y="2706078"/>
            <a:ext cx="8379069" cy="3565768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 . 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4005f0:       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48 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89 f0                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mov    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rsi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4005f3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48 0f 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af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c2             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imul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rdx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4005f7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c3                      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retq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4005f8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48 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89 f0                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mov    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rsi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4005fb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48 99                   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cqto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4005fd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48 f7 f9                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idiv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400600:       eb 05                   </a:t>
            </a:r>
            <a:r>
              <a:rPr lang="en-US" sz="1400" b="1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jmp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400607 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&lt;switch_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eg+0x27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400602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b8 01 00 00 00          mov    $0x1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,%eax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400607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48 01 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c8                add    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40060a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c3                      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retq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40060b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b8 01 00 00 00          mov    $0x1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,%eax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400610:       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48 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29 d0                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sub    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rdx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400613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c3                      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retq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400614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</a:t>
            </a: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b8 02 00 00 00          mov    $0x2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,%eax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400619</a:t>
            </a:r>
            <a:r>
              <a:rPr lang="en-US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:       c3                      </a:t>
            </a:r>
            <a:r>
              <a:rPr lang="en-US" sz="14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retq</a:t>
            </a:r>
            <a:endParaRPr sz="14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867" name="Shape 867"/>
          <p:cNvCxnSpPr/>
          <p:nvPr/>
        </p:nvCxnSpPr>
        <p:spPr>
          <a:xfrm flipH="1">
            <a:off x="1182077" y="1983154"/>
            <a:ext cx="1406769" cy="1690077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CC0000"/>
            </a:solidFill>
            <a:prstDash val="solid"/>
            <a:round/>
            <a:headEnd type="oval" w="med" len="med"/>
            <a:tailEnd type="stealth" w="med" len="med"/>
          </a:ln>
        </p:spPr>
      </p:cxnSp>
      <p:cxnSp>
        <p:nvCxnSpPr>
          <p:cNvPr id="868" name="Shape 868"/>
          <p:cNvCxnSpPr/>
          <p:nvPr/>
        </p:nvCxnSpPr>
        <p:spPr>
          <a:xfrm flipH="1">
            <a:off x="1182077" y="1768231"/>
            <a:ext cx="1680309" cy="4054231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CC0000"/>
            </a:solidFill>
            <a:prstDash val="solid"/>
            <a:round/>
            <a:headEnd type="oval" w="med" len="med"/>
            <a:tailEnd type="stealth" w="med" len="med"/>
          </a:ln>
        </p:spPr>
      </p:cxnSp>
      <p:cxnSp>
        <p:nvCxnSpPr>
          <p:cNvPr id="869" name="Shape 869"/>
          <p:cNvCxnSpPr/>
          <p:nvPr/>
        </p:nvCxnSpPr>
        <p:spPr>
          <a:xfrm flipH="1">
            <a:off x="1240692" y="2188308"/>
            <a:ext cx="1592386" cy="3624384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CC0000"/>
            </a:solidFill>
            <a:prstDash val="solid"/>
            <a:round/>
            <a:headEnd type="oval" w="med" len="med"/>
            <a:tailEnd type="stealth" w="med" len="med"/>
          </a:ln>
        </p:spPr>
      </p:cxnSp>
      <p:cxnSp>
        <p:nvCxnSpPr>
          <p:cNvPr id="870" name="Shape 870"/>
          <p:cNvCxnSpPr/>
          <p:nvPr/>
        </p:nvCxnSpPr>
        <p:spPr>
          <a:xfrm flipH="1">
            <a:off x="1221154" y="2403231"/>
            <a:ext cx="1651001" cy="27940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CC0000"/>
            </a:solidFill>
            <a:prstDash val="solid"/>
            <a:round/>
            <a:headEnd type="oval" w="med" len="med"/>
            <a:tailEnd type="stealth" w="med" len="med"/>
          </a:ln>
        </p:spPr>
      </p:cxnSp>
      <p:cxnSp>
        <p:nvCxnSpPr>
          <p:cNvPr id="871" name="Shape 871"/>
          <p:cNvCxnSpPr/>
          <p:nvPr/>
        </p:nvCxnSpPr>
        <p:spPr>
          <a:xfrm flipH="1">
            <a:off x="1221154" y="1738923"/>
            <a:ext cx="3810001" cy="1328615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CC0000"/>
            </a:solidFill>
            <a:prstDash val="solid"/>
            <a:round/>
            <a:headEnd type="oval" w="med" len="med"/>
            <a:tailEnd type="stealth" w="med" len="med"/>
          </a:ln>
        </p:spPr>
      </p:cxnSp>
      <p:cxnSp>
        <p:nvCxnSpPr>
          <p:cNvPr id="872" name="Shape 872"/>
          <p:cNvCxnSpPr/>
          <p:nvPr/>
        </p:nvCxnSpPr>
        <p:spPr>
          <a:xfrm flipH="1">
            <a:off x="1270000" y="1963615"/>
            <a:ext cx="3761155" cy="2598616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CC0000"/>
            </a:solidFill>
            <a:prstDash val="solid"/>
            <a:round/>
            <a:headEnd type="oval" w="med" len="med"/>
            <a:tailEnd type="stealth" w="med" len="med"/>
          </a:ln>
        </p:spPr>
      </p:cxnSp>
      <p:cxnSp>
        <p:nvCxnSpPr>
          <p:cNvPr id="873" name="Shape 873"/>
          <p:cNvCxnSpPr/>
          <p:nvPr/>
        </p:nvCxnSpPr>
        <p:spPr>
          <a:xfrm flipH="1">
            <a:off x="1230923" y="2178538"/>
            <a:ext cx="3800232" cy="2999154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CC0000"/>
            </a:solidFill>
            <a:prstDash val="solid"/>
            <a:round/>
            <a:headEnd type="oval" w="med" len="med"/>
            <a:tailEnd type="stealth" w="med" len="med"/>
          </a:ln>
        </p:spPr>
      </p:cxn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B0ECF-C84A-B3BF-A4BF-74514F056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Jump Tables (alternate version)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7FFEC-C91E-B8E9-BD8A-E51BF26B78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Recently the compiler developers worked out how to make the jump tables smaller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Instead of addresses, jump tables can contain 4-byte offsets</a:t>
            </a:r>
          </a:p>
          <a:p>
            <a:pPr lvl="1"/>
            <a:r>
              <a:rPr lang="en-US" dirty="0"/>
              <a:t>Then rip + jump table address + offset =&gt; location of target</a:t>
            </a:r>
          </a:p>
          <a:p>
            <a:pPr lvl="1"/>
            <a:endParaRPr lang="en-US" dirty="0"/>
          </a:p>
          <a:p>
            <a:r>
              <a:rPr lang="en-US" dirty="0"/>
              <a:t>Content will be covered further in recitation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8559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>
          <a:extLst>
            <a:ext uri="{FF2B5EF4-FFF2-40B4-BE49-F238E27FC236}">
              <a16:creationId xmlns:a16="http://schemas.microsoft.com/office/drawing/2014/main" id="{B87F3985-A996-726D-A022-C6DA9EAD33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>
            <a:extLst>
              <a:ext uri="{FF2B5EF4-FFF2-40B4-BE49-F238E27FC236}">
                <a16:creationId xmlns:a16="http://schemas.microsoft.com/office/drawing/2014/main" id="{77F932B7-365E-AC3D-7284-9BF90E6A2F8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lvl="0"/>
            <a:r>
              <a:rPr lang="en-US" dirty="0">
                <a:sym typeface="Calibri"/>
              </a:rPr>
              <a:t>Quiz</a:t>
            </a:r>
            <a:endParaRPr lang="en-US" dirty="0"/>
          </a:p>
        </p:txBody>
      </p:sp>
      <p:sp>
        <p:nvSpPr>
          <p:cNvPr id="282" name="Shape 282">
            <a:extLst>
              <a:ext uri="{FF2B5EF4-FFF2-40B4-BE49-F238E27FC236}">
                <a16:creationId xmlns:a16="http://schemas.microsoft.com/office/drawing/2014/main" id="{6CAACF44-1108-9F89-615C-A646F072076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Please complete the quiz on </a:t>
            </a:r>
            <a:r>
              <a:rPr lang="en-US" dirty="0" err="1">
                <a:solidFill>
                  <a:schemeClr val="tx1"/>
                </a:solidFill>
              </a:rPr>
              <a:t>Cavnas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/>
              </a:rPr>
              <a:t>https://canvas.cmu.edu/courses/49105/quizzes/150037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83323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C32D1-F5CC-3E26-1E19-B19BA62A3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F23FA4-3C6F-6632-4C86-AABC25BA56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/>
              <a:t>We need other control flow beyond conditionals and loops.</a:t>
            </a:r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r>
              <a:rPr lang="en-US" dirty="0"/>
              <a:t>Good design has us reuse computation via functions.</a:t>
            </a:r>
          </a:p>
        </p:txBody>
      </p:sp>
    </p:spTree>
    <p:extLst>
      <p:ext uri="{BB962C8B-B14F-4D97-AF65-F5344CB8AC3E}">
        <p14:creationId xmlns:p14="http://schemas.microsoft.com/office/powerpoint/2010/main" val="31803889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Mechanisms in Procedures</a:t>
            </a:r>
            <a:endParaRPr/>
          </a:p>
        </p:txBody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52578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control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beginning of procedure code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 to return point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data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arguments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value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 management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Allocate during procedure execution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Deallocate upon return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Mechanisms all implemented with machine instructions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implementation of a procedure uses only those mechanisms required</a:t>
            </a:r>
            <a:endParaRPr/>
          </a:p>
        </p:txBody>
      </p:sp>
      <p:sp>
        <p:nvSpPr>
          <p:cNvPr id="247" name="Shape 247"/>
          <p:cNvSpPr/>
          <p:nvPr/>
        </p:nvSpPr>
        <p:spPr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P(…)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y = Q(x);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print(y)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248" name="Shape 248"/>
          <p:cNvSpPr/>
          <p:nvPr/>
        </p:nvSpPr>
        <p:spPr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Q(int i)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t = 3*i;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v[10];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v[t];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Mechanisms in Procedures</a:t>
            </a:r>
            <a:endParaRPr/>
          </a:p>
        </p:txBody>
      </p:sp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52578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control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To beginning of procedure code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Back to return point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data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arguments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value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 management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Allocate during procedure execution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Deallocate upon return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Mechanisms all implemented with machine instructions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implementation of a procedure uses only those mechanisms required</a:t>
            </a:r>
            <a:endParaRPr/>
          </a:p>
        </p:txBody>
      </p:sp>
      <p:sp>
        <p:nvSpPr>
          <p:cNvPr id="255" name="Shape 255"/>
          <p:cNvSpPr/>
          <p:nvPr/>
        </p:nvSpPr>
        <p:spPr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P(…)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y = Q(x);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print(y)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256" name="Shape 256"/>
          <p:cNvSpPr/>
          <p:nvPr/>
        </p:nvSpPr>
        <p:spPr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Q(int i)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t = 3*i;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v[10];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v[t];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257" name="Shape 257"/>
          <p:cNvSpPr/>
          <p:nvPr/>
        </p:nvSpPr>
        <p:spPr>
          <a:xfrm rot="10800000">
            <a:off x="5333999" y="2171700"/>
            <a:ext cx="1371600" cy="3314700"/>
          </a:xfrm>
          <a:prstGeom prst="arc">
            <a:avLst>
              <a:gd name="adj1" fmla="val 16200000"/>
              <a:gd name="adj2" fmla="val 5567493"/>
            </a:avLst>
          </a:prstGeom>
          <a:noFill/>
          <a:ln w="25400" cap="flat" cmpd="sng">
            <a:solidFill>
              <a:srgbClr val="0070C0"/>
            </a:solidFill>
            <a:prstDash val="solid"/>
            <a:round/>
            <a:headEnd type="none" w="sm" len="sm"/>
            <a:tailEnd type="stealth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Gill Sans"/>
              <a:buNone/>
            </a:pPr>
            <a:endParaRPr sz="4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58" name="Shape 258"/>
          <p:cNvSpPr/>
          <p:nvPr/>
        </p:nvSpPr>
        <p:spPr>
          <a:xfrm>
            <a:off x="6043960" y="1996068"/>
            <a:ext cx="2086671" cy="2085278"/>
          </a:xfrm>
          <a:custGeom>
            <a:avLst/>
            <a:gdLst/>
            <a:ahLst/>
            <a:cxnLst/>
            <a:rect l="0" t="0" r="0" b="0"/>
            <a:pathLst>
              <a:path w="2086671" h="2085278" extrusionOk="0">
                <a:moveTo>
                  <a:pt x="1293541" y="0"/>
                </a:moveTo>
                <a:cubicBezTo>
                  <a:pt x="1892919" y="468351"/>
                  <a:pt x="2148468" y="808463"/>
                  <a:pt x="2074127" y="970156"/>
                </a:cubicBezTo>
                <a:cubicBezTo>
                  <a:pt x="1999786" y="1131849"/>
                  <a:pt x="1193181" y="784302"/>
                  <a:pt x="847493" y="970156"/>
                </a:cubicBezTo>
                <a:cubicBezTo>
                  <a:pt x="501805" y="1156010"/>
                  <a:pt x="0" y="2085278"/>
                  <a:pt x="0" y="2085278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Gill Sans"/>
              <a:buNone/>
            </a:pPr>
            <a:endParaRPr sz="4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264400" cy="573088"/>
          </a:xfrm>
        </p:spPr>
        <p:txBody>
          <a:bodyPr/>
          <a:lstStyle/>
          <a:p>
            <a:r>
              <a:rPr lang="en-US" dirty="0"/>
              <a:t>Reminder: Machine Instructions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838200"/>
            <a:ext cx="4572000" cy="5791200"/>
          </a:xfrm>
        </p:spPr>
        <p:txBody>
          <a:bodyPr/>
          <a:lstStyle/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C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 value </a:t>
            </a:r>
            <a:r>
              <a:rPr lang="en-US" b="1" dirty="0">
                <a:latin typeface="Courier New"/>
                <a:cs typeface="Courier New"/>
              </a:rPr>
              <a:t>t</a:t>
            </a:r>
            <a:r>
              <a:rPr lang="en-US" dirty="0"/>
              <a:t> where designated by </a:t>
            </a:r>
            <a:r>
              <a:rPr lang="en-US" b="1" dirty="0" err="1">
                <a:latin typeface="Courier New"/>
                <a:cs typeface="Courier New"/>
              </a:rPr>
              <a:t>dest</a:t>
            </a:r>
            <a:endParaRPr lang="en-US" b="1" dirty="0">
              <a:latin typeface="Courier New"/>
              <a:cs typeface="Courier New"/>
            </a:endParaRPr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Move 8-byte value to memory</a:t>
            </a:r>
          </a:p>
          <a:p>
            <a:pPr marL="839788" lvl="2" indent="-165100" defTabSz="895350">
              <a:tabLst>
                <a:tab pos="1603375" algn="l"/>
                <a:tab pos="2514600" algn="l"/>
              </a:tabLst>
            </a:pPr>
            <a:r>
              <a:rPr lang="en-US" dirty="0"/>
              <a:t>Quad words in x86-64 parlance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Operands:</a:t>
            </a: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t</a:t>
            </a:r>
            <a:r>
              <a:rPr lang="en-US" b="1" dirty="0"/>
              <a:t>:	</a:t>
            </a:r>
            <a:r>
              <a:rPr lang="en-US" dirty="0"/>
              <a:t>Register	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*</a:t>
            </a: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 	Memory	</a:t>
            </a:r>
            <a:r>
              <a:rPr lang="en-US" b="1" dirty="0"/>
              <a:t>M[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]</a:t>
            </a:r>
            <a:endParaRPr lang="en-US" b="1" dirty="0"/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Machine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3 bytes at </a:t>
            </a:r>
            <a:r>
              <a:rPr lang="en-US"/>
              <a:t>address </a:t>
            </a:r>
            <a:r>
              <a:rPr lang="en-US" b="1">
                <a:latin typeface="Courier New" pitchFamily="49" charset="0"/>
              </a:rPr>
              <a:t>0x40059e</a:t>
            </a:r>
            <a:endParaRPr lang="en-US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>
                <a:cs typeface="Calibri" panose="020F0502020204030204" pitchFamily="34" charset="0"/>
              </a:rPr>
              <a:t>Compact representation of the assembly instruction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>
                <a:cs typeface="Calibri" panose="020F0502020204030204" pitchFamily="34" charset="0"/>
              </a:rPr>
              <a:t>(Relatively) easy for hardware to interpret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533400" y="11430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*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dest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t;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533400" y="22860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549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movq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rax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, (%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rbx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530225" y="4912519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21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0x40059e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: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48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89 03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08BCE0-E91C-4353-8DC8-ECE0E854B3AA}"/>
              </a:ext>
            </a:extLst>
          </p:cNvPr>
          <p:cNvSpPr txBox="1"/>
          <p:nvPr/>
        </p:nvSpPr>
        <p:spPr>
          <a:xfrm>
            <a:off x="530225" y="5399980"/>
            <a:ext cx="4041775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0100 1 0 0 0  10001011  00 000 011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REX  W R X B  MOV r-&gt;x  Mod R   M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5A9C16A-2A4B-49B8-9183-ED118CCF398E}"/>
              </a:ext>
            </a:extLst>
          </p:cNvPr>
          <p:cNvSpPr/>
          <p:nvPr/>
        </p:nvSpPr>
        <p:spPr bwMode="auto">
          <a:xfrm>
            <a:off x="1994262" y="4912519"/>
            <a:ext cx="1384663" cy="376238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A63BF2C-DB8F-46AC-9F44-20701FB78B28}"/>
              </a:ext>
            </a:extLst>
          </p:cNvPr>
          <p:cNvCxnSpPr>
            <a:cxnSpLocks/>
            <a:stCxn id="3" idx="2"/>
          </p:cNvCxnSpPr>
          <p:nvPr/>
        </p:nvCxnSpPr>
        <p:spPr bwMode="auto">
          <a:xfrm flipH="1">
            <a:off x="530225" y="5100638"/>
            <a:ext cx="1464037" cy="299342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BBE0FEF-39AC-490A-991E-4E50757B59B2}"/>
              </a:ext>
            </a:extLst>
          </p:cNvPr>
          <p:cNvCxnSpPr>
            <a:cxnSpLocks/>
            <a:stCxn id="3" idx="6"/>
          </p:cNvCxnSpPr>
          <p:nvPr/>
        </p:nvCxnSpPr>
        <p:spPr bwMode="auto">
          <a:xfrm>
            <a:off x="3378925" y="5100638"/>
            <a:ext cx="1189900" cy="299342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4960283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Mechanisms in Procedures</a:t>
            </a:r>
            <a:endParaRPr/>
          </a:p>
        </p:txBody>
      </p:sp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52578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control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beginning of procedure code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 to return point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data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Procedure arguments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Return value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 management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Allocate during procedure execution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Deallocate upon return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Mechanisms all implemented with machine instructions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implementation of a procedure uses only those mechanisms required</a:t>
            </a:r>
            <a:endParaRPr/>
          </a:p>
        </p:txBody>
      </p:sp>
      <p:sp>
        <p:nvSpPr>
          <p:cNvPr id="265" name="Shape 265"/>
          <p:cNvSpPr/>
          <p:nvPr/>
        </p:nvSpPr>
        <p:spPr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P(…)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y = Q(x);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print(y)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266" name="Shape 266"/>
          <p:cNvSpPr/>
          <p:nvPr/>
        </p:nvSpPr>
        <p:spPr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Q(int i)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t = 3*i;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v[10];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v[t];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cxnSp>
        <p:nvCxnSpPr>
          <p:cNvPr id="267" name="Shape 267"/>
          <p:cNvCxnSpPr/>
          <p:nvPr/>
        </p:nvCxnSpPr>
        <p:spPr>
          <a:xfrm>
            <a:off x="7010400" y="2133600"/>
            <a:ext cx="228600" cy="15240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70C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68" name="Shape 268"/>
          <p:cNvCxnSpPr/>
          <p:nvPr/>
        </p:nvCxnSpPr>
        <p:spPr>
          <a:xfrm rot="10800000">
            <a:off x="6248400" y="2133600"/>
            <a:ext cx="914400" cy="32004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Mechanisms in Procedures</a:t>
            </a:r>
            <a:endParaRPr/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52578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control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beginning of procedure code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 to return point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data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arguments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value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rgbClr val="724747"/>
                </a:solidFill>
                <a:latin typeface="Calibri"/>
                <a:ea typeface="Calibri"/>
                <a:cs typeface="Calibri"/>
                <a:sym typeface="Calibri"/>
              </a:rPr>
              <a:t>Memory management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rgbClr val="724747"/>
                </a:solidFill>
                <a:latin typeface="Calibri"/>
                <a:ea typeface="Calibri"/>
                <a:cs typeface="Calibri"/>
                <a:sym typeface="Calibri"/>
              </a:rPr>
              <a:t>Allocate during procedure execution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rgbClr val="724747"/>
                </a:solidFill>
                <a:latin typeface="Calibri"/>
                <a:ea typeface="Calibri"/>
                <a:cs typeface="Calibri"/>
                <a:sym typeface="Calibri"/>
              </a:rPr>
              <a:t>Deallocate upon return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Mechanisms all implemented with machine instructions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implementation of a procedure uses only those mechanisms required</a:t>
            </a:r>
            <a:endParaRPr/>
          </a:p>
        </p:txBody>
      </p:sp>
      <p:sp>
        <p:nvSpPr>
          <p:cNvPr id="275" name="Shape 275"/>
          <p:cNvSpPr/>
          <p:nvPr/>
        </p:nvSpPr>
        <p:spPr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P(…)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y = Q(x);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print(y)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276" name="Shape 276"/>
          <p:cNvSpPr/>
          <p:nvPr/>
        </p:nvSpPr>
        <p:spPr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Q(int i)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t = 3*i;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v[10];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v[t];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277" name="Shape 277"/>
          <p:cNvSpPr/>
          <p:nvPr/>
        </p:nvSpPr>
        <p:spPr>
          <a:xfrm>
            <a:off x="6019800" y="4419600"/>
            <a:ext cx="1447800" cy="381000"/>
          </a:xfrm>
          <a:prstGeom prst="rect">
            <a:avLst/>
          </a:prstGeom>
          <a:solidFill>
            <a:schemeClr val="accent1">
              <a:alpha val="22745"/>
            </a:schemeClr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Gill Sans"/>
              <a:buNone/>
            </a:pPr>
            <a:endParaRPr sz="4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Mechanisms in Procedures</a:t>
            </a:r>
            <a:endParaRPr/>
          </a:p>
        </p:txBody>
      </p:sp>
      <p:sp>
        <p:nvSpPr>
          <p:cNvPr id="283" name="Shape 283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52578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control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beginning of procedure code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 to return point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data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arguments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value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 management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Allocate during procedure execution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Deallocate upon return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Mechanisms all implemented with machine instructions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implementation of a procedure uses only those mechanisms required</a:t>
            </a:r>
            <a:endParaRPr/>
          </a:p>
        </p:txBody>
      </p:sp>
      <p:sp>
        <p:nvSpPr>
          <p:cNvPr id="284" name="Shape 284"/>
          <p:cNvSpPr/>
          <p:nvPr/>
        </p:nvSpPr>
        <p:spPr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P(…)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y = Q(x);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print(y)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285" name="Shape 285"/>
          <p:cNvSpPr/>
          <p:nvPr/>
        </p:nvSpPr>
        <p:spPr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Q(int i)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t = 3*i;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v[10];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v[t];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286" name="Shape 286"/>
          <p:cNvSpPr txBox="1"/>
          <p:nvPr/>
        </p:nvSpPr>
        <p:spPr>
          <a:xfrm>
            <a:off x="228600" y="1219200"/>
            <a:ext cx="8686800" cy="313932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182875" tIns="182875" rIns="182875" bIns="1828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instructions implement the mechanisms, but the choices are determined by designers.  These choices make up the </a:t>
            </a:r>
            <a:r>
              <a:rPr lang="en-US" sz="3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Application Binary Interface (ABI)</a:t>
            </a: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endParaRPr/>
          </a:p>
        </p:txBody>
      </p:sp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Procedures</a:t>
            </a:r>
            <a:endParaRPr dirty="0"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Structure</a:t>
            </a:r>
            <a:endParaRPr dirty="0"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Calling Conventions</a:t>
            </a:r>
            <a:endParaRPr dirty="0"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Passing control</a:t>
            </a:r>
            <a:endParaRPr dirty="0"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endParaRPr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/>
          <p:nvPr/>
        </p:nvSpPr>
        <p:spPr>
          <a:xfrm>
            <a:off x="7494561" y="235863"/>
            <a:ext cx="1320800" cy="1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Carnegie Mellon</a:t>
            </a:r>
            <a:endParaRPr/>
          </a:p>
        </p:txBody>
      </p:sp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Stack</a:t>
            </a:r>
            <a:endParaRPr/>
          </a:p>
        </p:txBody>
      </p:sp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Region of memory managed with stack discipline</a:t>
            </a:r>
            <a:endParaRPr/>
          </a:p>
          <a:p>
            <a:pPr marL="569913" marR="0" lvl="0" indent="-225425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 viewed as array of bytes.</a:t>
            </a:r>
            <a:endParaRPr/>
          </a:p>
          <a:p>
            <a:pPr marL="569913" marR="0" lvl="0" indent="-225425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Different regions have different purposes.</a:t>
            </a:r>
            <a:endParaRPr/>
          </a:p>
          <a:p>
            <a:pPr marL="569913" marR="0" lvl="0" indent="-225425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(Like ABI, a policy decision)</a:t>
            </a:r>
            <a:endParaRPr/>
          </a:p>
          <a:p>
            <a:pPr marL="254000" marR="0" lvl="0" indent="-16256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Shape 300"/>
          <p:cNvSpPr/>
          <p:nvPr/>
        </p:nvSpPr>
        <p:spPr>
          <a:xfrm>
            <a:off x="7075460" y="975638"/>
            <a:ext cx="1142349" cy="5410200"/>
          </a:xfrm>
          <a:prstGeom prst="rect">
            <a:avLst/>
          </a:prstGeom>
          <a:solidFill>
            <a:srgbClr val="CBCBEF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Gill Sans"/>
              <a:buNone/>
            </a:pPr>
            <a:endParaRPr sz="4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301" name="Shape 301"/>
          <p:cNvGrpSpPr/>
          <p:nvPr/>
        </p:nvGrpSpPr>
        <p:grpSpPr>
          <a:xfrm>
            <a:off x="7075461" y="654389"/>
            <a:ext cx="1142349" cy="559420"/>
            <a:chOff x="1154801" y="3021980"/>
            <a:chExt cx="1142349" cy="559420"/>
          </a:xfrm>
        </p:grpSpPr>
        <p:sp>
          <p:nvSpPr>
            <p:cNvPr id="302" name="Shape 302"/>
            <p:cNvSpPr/>
            <p:nvPr/>
          </p:nvSpPr>
          <p:spPr>
            <a:xfrm>
              <a:off x="1154801" y="3021980"/>
              <a:ext cx="1142349" cy="468909"/>
            </a:xfrm>
            <a:custGeom>
              <a:avLst/>
              <a:gdLst/>
              <a:ahLst/>
              <a:cxnLst/>
              <a:rect l="0" t="0" r="0" b="0"/>
              <a:pathLst>
                <a:path w="1142349" h="468909" extrusionOk="0">
                  <a:moveTo>
                    <a:pt x="4925" y="468352"/>
                  </a:moveTo>
                  <a:lnTo>
                    <a:pt x="1142349" y="468352"/>
                  </a:lnTo>
                  <a:lnTo>
                    <a:pt x="1142349" y="11152"/>
                  </a:lnTo>
                  <a:lnTo>
                    <a:pt x="1008535" y="144966"/>
                  </a:lnTo>
                  <a:lnTo>
                    <a:pt x="897023" y="33454"/>
                  </a:lnTo>
                  <a:lnTo>
                    <a:pt x="785511" y="144966"/>
                  </a:lnTo>
                  <a:lnTo>
                    <a:pt x="651697" y="11152"/>
                  </a:lnTo>
                  <a:lnTo>
                    <a:pt x="540183" y="122666"/>
                  </a:lnTo>
                  <a:lnTo>
                    <a:pt x="450971" y="33454"/>
                  </a:lnTo>
                  <a:lnTo>
                    <a:pt x="350613" y="133812"/>
                  </a:lnTo>
                  <a:lnTo>
                    <a:pt x="216801" y="0"/>
                  </a:lnTo>
                  <a:lnTo>
                    <a:pt x="127588" y="167269"/>
                  </a:lnTo>
                  <a:lnTo>
                    <a:pt x="127588" y="167269"/>
                  </a:lnTo>
                  <a:lnTo>
                    <a:pt x="0" y="28251"/>
                  </a:lnTo>
                  <a:lnTo>
                    <a:pt x="7620" y="468909"/>
                  </a:lnTo>
                </a:path>
              </a:pathLst>
            </a:custGeom>
            <a:solidFill>
              <a:srgbClr val="CBCBEF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Gill Sans"/>
                <a:buNone/>
              </a:pPr>
              <a:endPara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303" name="Shape 303"/>
            <p:cNvSpPr/>
            <p:nvPr/>
          </p:nvSpPr>
          <p:spPr>
            <a:xfrm>
              <a:off x="1179195" y="3429000"/>
              <a:ext cx="1106805" cy="152400"/>
            </a:xfrm>
            <a:prstGeom prst="rect">
              <a:avLst/>
            </a:prstGeom>
            <a:solidFill>
              <a:srgbClr val="CBCBE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Gill Sans"/>
                <a:buNone/>
              </a:pPr>
              <a:endPara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304" name="Shape 304"/>
          <p:cNvGrpSpPr/>
          <p:nvPr/>
        </p:nvGrpSpPr>
        <p:grpSpPr>
          <a:xfrm rot="10800000" flipH="1">
            <a:off x="7064311" y="6014053"/>
            <a:ext cx="1142349" cy="559420"/>
            <a:chOff x="1154801" y="3021980"/>
            <a:chExt cx="1142349" cy="559420"/>
          </a:xfrm>
        </p:grpSpPr>
        <p:sp>
          <p:nvSpPr>
            <p:cNvPr id="305" name="Shape 305"/>
            <p:cNvSpPr/>
            <p:nvPr/>
          </p:nvSpPr>
          <p:spPr>
            <a:xfrm>
              <a:off x="1154801" y="3021980"/>
              <a:ext cx="1142349" cy="468909"/>
            </a:xfrm>
            <a:custGeom>
              <a:avLst/>
              <a:gdLst/>
              <a:ahLst/>
              <a:cxnLst/>
              <a:rect l="0" t="0" r="0" b="0"/>
              <a:pathLst>
                <a:path w="1142349" h="468909" extrusionOk="0">
                  <a:moveTo>
                    <a:pt x="4925" y="468352"/>
                  </a:moveTo>
                  <a:lnTo>
                    <a:pt x="1142349" y="468352"/>
                  </a:lnTo>
                  <a:lnTo>
                    <a:pt x="1142349" y="11152"/>
                  </a:lnTo>
                  <a:lnTo>
                    <a:pt x="1008535" y="144966"/>
                  </a:lnTo>
                  <a:lnTo>
                    <a:pt x="897023" y="33454"/>
                  </a:lnTo>
                  <a:lnTo>
                    <a:pt x="785511" y="144966"/>
                  </a:lnTo>
                  <a:lnTo>
                    <a:pt x="651697" y="11152"/>
                  </a:lnTo>
                  <a:lnTo>
                    <a:pt x="540183" y="122666"/>
                  </a:lnTo>
                  <a:lnTo>
                    <a:pt x="450971" y="33454"/>
                  </a:lnTo>
                  <a:lnTo>
                    <a:pt x="350613" y="133812"/>
                  </a:lnTo>
                  <a:lnTo>
                    <a:pt x="216801" y="0"/>
                  </a:lnTo>
                  <a:lnTo>
                    <a:pt x="127588" y="167269"/>
                  </a:lnTo>
                  <a:lnTo>
                    <a:pt x="127588" y="167269"/>
                  </a:lnTo>
                  <a:lnTo>
                    <a:pt x="0" y="28251"/>
                  </a:lnTo>
                  <a:lnTo>
                    <a:pt x="7620" y="468909"/>
                  </a:lnTo>
                </a:path>
              </a:pathLst>
            </a:custGeom>
            <a:solidFill>
              <a:srgbClr val="CBCBEF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Gill Sans"/>
                <a:buNone/>
              </a:pPr>
              <a:endPara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306" name="Shape 306"/>
            <p:cNvSpPr/>
            <p:nvPr/>
          </p:nvSpPr>
          <p:spPr>
            <a:xfrm>
              <a:off x="1179195" y="3429000"/>
              <a:ext cx="1106805" cy="152400"/>
            </a:xfrm>
            <a:prstGeom prst="rect">
              <a:avLst/>
            </a:prstGeom>
            <a:solidFill>
              <a:srgbClr val="CBCBE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Gill Sans"/>
                <a:buNone/>
              </a:pPr>
              <a:endPara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cxnSp>
        <p:nvCxnSpPr>
          <p:cNvPr id="307" name="Shape 307"/>
          <p:cNvCxnSpPr/>
          <p:nvPr/>
        </p:nvCxnSpPr>
        <p:spPr>
          <a:xfrm>
            <a:off x="7075460" y="1507179"/>
            <a:ext cx="1131200" cy="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8" name="Shape 308"/>
          <p:cNvCxnSpPr/>
          <p:nvPr/>
        </p:nvCxnSpPr>
        <p:spPr>
          <a:xfrm>
            <a:off x="7075460" y="2733814"/>
            <a:ext cx="1131200" cy="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9" name="Shape 309"/>
          <p:cNvCxnSpPr/>
          <p:nvPr/>
        </p:nvCxnSpPr>
        <p:spPr>
          <a:xfrm>
            <a:off x="7075460" y="4071961"/>
            <a:ext cx="1131200" cy="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0" name="Shape 310"/>
          <p:cNvCxnSpPr/>
          <p:nvPr/>
        </p:nvCxnSpPr>
        <p:spPr>
          <a:xfrm>
            <a:off x="7075460" y="5581928"/>
            <a:ext cx="1131200" cy="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1" name="Shape 311"/>
          <p:cNvSpPr txBox="1"/>
          <p:nvPr/>
        </p:nvSpPr>
        <p:spPr>
          <a:xfrm>
            <a:off x="7126486" y="4364003"/>
            <a:ext cx="109132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code</a:t>
            </a:r>
            <a:endParaRPr/>
          </a:p>
        </p:txBody>
      </p:sp>
      <p:sp>
        <p:nvSpPr>
          <p:cNvPr id="312" name="Shape 312"/>
          <p:cNvSpPr txBox="1"/>
          <p:nvPr/>
        </p:nvSpPr>
        <p:spPr>
          <a:xfrm>
            <a:off x="7078283" y="1780510"/>
            <a:ext cx="113563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7" name="Shape 317"/>
          <p:cNvCxnSpPr/>
          <p:nvPr/>
        </p:nvCxnSpPr>
        <p:spPr>
          <a:xfrm rot="10800000" flipH="1">
            <a:off x="4083442" y="1507180"/>
            <a:ext cx="2980869" cy="382858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318" name="Shape 318"/>
          <p:cNvCxnSpPr/>
          <p:nvPr/>
        </p:nvCxnSpPr>
        <p:spPr>
          <a:xfrm rot="10800000" flipH="1">
            <a:off x="4081854" y="2733814"/>
            <a:ext cx="3006851" cy="2356624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19" name="Shape 319"/>
          <p:cNvSpPr/>
          <p:nvPr/>
        </p:nvSpPr>
        <p:spPr>
          <a:xfrm>
            <a:off x="7494561" y="235863"/>
            <a:ext cx="1320800" cy="1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Carnegie Mellon</a:t>
            </a:r>
            <a:endParaRPr/>
          </a:p>
        </p:txBody>
      </p:sp>
      <p:sp>
        <p:nvSpPr>
          <p:cNvPr id="320" name="Shape 320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Stack</a:t>
            </a:r>
            <a:endParaRPr/>
          </a:p>
        </p:txBody>
      </p:sp>
      <p:sp>
        <p:nvSpPr>
          <p:cNvPr id="321" name="Shape 321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Region of memory managed with stack discipline</a:t>
            </a:r>
            <a:endParaRPr/>
          </a:p>
        </p:txBody>
      </p:sp>
      <p:cxnSp>
        <p:nvCxnSpPr>
          <p:cNvPr id="322" name="Shape 322"/>
          <p:cNvCxnSpPr/>
          <p:nvPr/>
        </p:nvCxnSpPr>
        <p:spPr>
          <a:xfrm>
            <a:off x="3457816" y="4938038"/>
            <a:ext cx="508123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23" name="Shape 323"/>
          <p:cNvSpPr/>
          <p:nvPr/>
        </p:nvSpPr>
        <p:spPr>
          <a:xfrm>
            <a:off x="791758" y="4706263"/>
            <a:ext cx="2634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Stack Pointer: </a:t>
            </a: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4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24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324" name="Shape 324"/>
          <p:cNvSpPr/>
          <p:nvPr/>
        </p:nvSpPr>
        <p:spPr>
          <a:xfrm>
            <a:off x="4083442" y="1890038"/>
            <a:ext cx="1305241" cy="3200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5" name="Shape 325"/>
          <p:cNvSpPr/>
          <p:nvPr/>
        </p:nvSpPr>
        <p:spPr>
          <a:xfrm>
            <a:off x="3957999" y="5544463"/>
            <a:ext cx="1584100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Stack “Top”</a:t>
            </a:r>
            <a:endParaRPr dirty="0"/>
          </a:p>
        </p:txBody>
      </p:sp>
      <p:cxnSp>
        <p:nvCxnSpPr>
          <p:cNvPr id="326" name="Shape 326"/>
          <p:cNvCxnSpPr/>
          <p:nvPr/>
        </p:nvCxnSpPr>
        <p:spPr>
          <a:xfrm>
            <a:off x="4081854" y="4785638"/>
            <a:ext cx="1295714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7" name="Shape 327"/>
          <p:cNvSpPr/>
          <p:nvPr/>
        </p:nvSpPr>
        <p:spPr>
          <a:xfrm>
            <a:off x="3716641" y="975638"/>
            <a:ext cx="2117881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Stack “Bottom”</a:t>
            </a:r>
            <a:endParaRPr dirty="0"/>
          </a:p>
        </p:txBody>
      </p:sp>
      <p:sp>
        <p:nvSpPr>
          <p:cNvPr id="328" name="Shape 328"/>
          <p:cNvSpPr/>
          <p:nvPr/>
        </p:nvSpPr>
        <p:spPr>
          <a:xfrm>
            <a:off x="4424837" y="1432838"/>
            <a:ext cx="609748" cy="3810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9" name="Shape 329"/>
          <p:cNvSpPr/>
          <p:nvPr/>
        </p:nvSpPr>
        <p:spPr>
          <a:xfrm rot="10800000" flipH="1">
            <a:off x="4424837" y="5166638"/>
            <a:ext cx="609748" cy="3810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30" name="Shape 330"/>
          <p:cNvSpPr/>
          <p:nvPr/>
        </p:nvSpPr>
        <p:spPr>
          <a:xfrm>
            <a:off x="7075460" y="975638"/>
            <a:ext cx="1142349" cy="5410200"/>
          </a:xfrm>
          <a:prstGeom prst="rect">
            <a:avLst/>
          </a:prstGeom>
          <a:solidFill>
            <a:srgbClr val="CBCBEF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Gill Sans"/>
              <a:buNone/>
            </a:pPr>
            <a:endParaRPr sz="4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331" name="Shape 331"/>
          <p:cNvGrpSpPr/>
          <p:nvPr/>
        </p:nvGrpSpPr>
        <p:grpSpPr>
          <a:xfrm>
            <a:off x="7075461" y="654389"/>
            <a:ext cx="1142349" cy="559420"/>
            <a:chOff x="1154801" y="3021980"/>
            <a:chExt cx="1142349" cy="559420"/>
          </a:xfrm>
        </p:grpSpPr>
        <p:sp>
          <p:nvSpPr>
            <p:cNvPr id="332" name="Shape 332"/>
            <p:cNvSpPr/>
            <p:nvPr/>
          </p:nvSpPr>
          <p:spPr>
            <a:xfrm>
              <a:off x="1154801" y="3021980"/>
              <a:ext cx="1142349" cy="468909"/>
            </a:xfrm>
            <a:custGeom>
              <a:avLst/>
              <a:gdLst/>
              <a:ahLst/>
              <a:cxnLst/>
              <a:rect l="0" t="0" r="0" b="0"/>
              <a:pathLst>
                <a:path w="1142349" h="468909" extrusionOk="0">
                  <a:moveTo>
                    <a:pt x="4925" y="468352"/>
                  </a:moveTo>
                  <a:lnTo>
                    <a:pt x="1142349" y="468352"/>
                  </a:lnTo>
                  <a:lnTo>
                    <a:pt x="1142349" y="11152"/>
                  </a:lnTo>
                  <a:lnTo>
                    <a:pt x="1008535" y="144966"/>
                  </a:lnTo>
                  <a:lnTo>
                    <a:pt x="897023" y="33454"/>
                  </a:lnTo>
                  <a:lnTo>
                    <a:pt x="785511" y="144966"/>
                  </a:lnTo>
                  <a:lnTo>
                    <a:pt x="651697" y="11152"/>
                  </a:lnTo>
                  <a:lnTo>
                    <a:pt x="540183" y="122666"/>
                  </a:lnTo>
                  <a:lnTo>
                    <a:pt x="450971" y="33454"/>
                  </a:lnTo>
                  <a:lnTo>
                    <a:pt x="350613" y="133812"/>
                  </a:lnTo>
                  <a:lnTo>
                    <a:pt x="216801" y="0"/>
                  </a:lnTo>
                  <a:lnTo>
                    <a:pt x="127588" y="167269"/>
                  </a:lnTo>
                  <a:lnTo>
                    <a:pt x="127588" y="167269"/>
                  </a:lnTo>
                  <a:lnTo>
                    <a:pt x="0" y="28251"/>
                  </a:lnTo>
                  <a:lnTo>
                    <a:pt x="7620" y="468909"/>
                  </a:lnTo>
                </a:path>
              </a:pathLst>
            </a:custGeom>
            <a:solidFill>
              <a:srgbClr val="CBCBEF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Gill Sans"/>
                <a:buNone/>
              </a:pPr>
              <a:endPara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333" name="Shape 333"/>
            <p:cNvSpPr/>
            <p:nvPr/>
          </p:nvSpPr>
          <p:spPr>
            <a:xfrm>
              <a:off x="1179195" y="3429000"/>
              <a:ext cx="1106805" cy="152400"/>
            </a:xfrm>
            <a:prstGeom prst="rect">
              <a:avLst/>
            </a:prstGeom>
            <a:solidFill>
              <a:srgbClr val="CBCBE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Gill Sans"/>
                <a:buNone/>
              </a:pPr>
              <a:endPara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334" name="Shape 334"/>
          <p:cNvGrpSpPr/>
          <p:nvPr/>
        </p:nvGrpSpPr>
        <p:grpSpPr>
          <a:xfrm rot="10800000" flipH="1">
            <a:off x="7064311" y="6014053"/>
            <a:ext cx="1142349" cy="559420"/>
            <a:chOff x="1154801" y="3021980"/>
            <a:chExt cx="1142349" cy="559420"/>
          </a:xfrm>
        </p:grpSpPr>
        <p:sp>
          <p:nvSpPr>
            <p:cNvPr id="335" name="Shape 335"/>
            <p:cNvSpPr/>
            <p:nvPr/>
          </p:nvSpPr>
          <p:spPr>
            <a:xfrm>
              <a:off x="1154801" y="3021980"/>
              <a:ext cx="1142349" cy="468909"/>
            </a:xfrm>
            <a:custGeom>
              <a:avLst/>
              <a:gdLst/>
              <a:ahLst/>
              <a:cxnLst/>
              <a:rect l="0" t="0" r="0" b="0"/>
              <a:pathLst>
                <a:path w="1142349" h="468909" extrusionOk="0">
                  <a:moveTo>
                    <a:pt x="4925" y="468352"/>
                  </a:moveTo>
                  <a:lnTo>
                    <a:pt x="1142349" y="468352"/>
                  </a:lnTo>
                  <a:lnTo>
                    <a:pt x="1142349" y="11152"/>
                  </a:lnTo>
                  <a:lnTo>
                    <a:pt x="1008535" y="144966"/>
                  </a:lnTo>
                  <a:lnTo>
                    <a:pt x="897023" y="33454"/>
                  </a:lnTo>
                  <a:lnTo>
                    <a:pt x="785511" y="144966"/>
                  </a:lnTo>
                  <a:lnTo>
                    <a:pt x="651697" y="11152"/>
                  </a:lnTo>
                  <a:lnTo>
                    <a:pt x="540183" y="122666"/>
                  </a:lnTo>
                  <a:lnTo>
                    <a:pt x="450971" y="33454"/>
                  </a:lnTo>
                  <a:lnTo>
                    <a:pt x="350613" y="133812"/>
                  </a:lnTo>
                  <a:lnTo>
                    <a:pt x="216801" y="0"/>
                  </a:lnTo>
                  <a:lnTo>
                    <a:pt x="127588" y="167269"/>
                  </a:lnTo>
                  <a:lnTo>
                    <a:pt x="127588" y="167269"/>
                  </a:lnTo>
                  <a:lnTo>
                    <a:pt x="0" y="28251"/>
                  </a:lnTo>
                  <a:lnTo>
                    <a:pt x="7620" y="468909"/>
                  </a:lnTo>
                </a:path>
              </a:pathLst>
            </a:custGeom>
            <a:solidFill>
              <a:srgbClr val="CBCBEF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Gill Sans"/>
                <a:buNone/>
              </a:pPr>
              <a:endPara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336" name="Shape 336"/>
            <p:cNvSpPr/>
            <p:nvPr/>
          </p:nvSpPr>
          <p:spPr>
            <a:xfrm>
              <a:off x="1179195" y="3429000"/>
              <a:ext cx="1106805" cy="152400"/>
            </a:xfrm>
            <a:prstGeom prst="rect">
              <a:avLst/>
            </a:prstGeom>
            <a:solidFill>
              <a:srgbClr val="CBCBE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Gill Sans"/>
                <a:buNone/>
              </a:pPr>
              <a:endPara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cxnSp>
        <p:nvCxnSpPr>
          <p:cNvPr id="337" name="Shape 337"/>
          <p:cNvCxnSpPr/>
          <p:nvPr/>
        </p:nvCxnSpPr>
        <p:spPr>
          <a:xfrm>
            <a:off x="7075460" y="1507179"/>
            <a:ext cx="1131200" cy="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8" name="Shape 338"/>
          <p:cNvCxnSpPr/>
          <p:nvPr/>
        </p:nvCxnSpPr>
        <p:spPr>
          <a:xfrm>
            <a:off x="7075460" y="2733814"/>
            <a:ext cx="1131200" cy="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9" name="Shape 339"/>
          <p:cNvCxnSpPr/>
          <p:nvPr/>
        </p:nvCxnSpPr>
        <p:spPr>
          <a:xfrm>
            <a:off x="7075460" y="4071961"/>
            <a:ext cx="1131200" cy="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0" name="Shape 340"/>
          <p:cNvCxnSpPr/>
          <p:nvPr/>
        </p:nvCxnSpPr>
        <p:spPr>
          <a:xfrm>
            <a:off x="7075460" y="5581928"/>
            <a:ext cx="1131200" cy="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41" name="Shape 341"/>
          <p:cNvSpPr txBox="1"/>
          <p:nvPr/>
        </p:nvSpPr>
        <p:spPr>
          <a:xfrm>
            <a:off x="7126486" y="4364003"/>
            <a:ext cx="109132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code</a:t>
            </a:r>
            <a:endParaRPr/>
          </a:p>
        </p:txBody>
      </p:sp>
      <p:sp>
        <p:nvSpPr>
          <p:cNvPr id="342" name="Shape 342"/>
          <p:cNvSpPr txBox="1"/>
          <p:nvPr/>
        </p:nvSpPr>
        <p:spPr>
          <a:xfrm>
            <a:off x="7078283" y="1780510"/>
            <a:ext cx="113563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/>
          </a:p>
        </p:txBody>
      </p:sp>
      <p:cxnSp>
        <p:nvCxnSpPr>
          <p:cNvPr id="343" name="Shape 343"/>
          <p:cNvCxnSpPr/>
          <p:nvPr/>
        </p:nvCxnSpPr>
        <p:spPr>
          <a:xfrm rot="10800000" flipH="1">
            <a:off x="5377568" y="1507180"/>
            <a:ext cx="2840242" cy="382858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344" name="Shape 344"/>
          <p:cNvCxnSpPr/>
          <p:nvPr/>
        </p:nvCxnSpPr>
        <p:spPr>
          <a:xfrm rot="10800000" flipH="1">
            <a:off x="5388683" y="2733814"/>
            <a:ext cx="2766278" cy="2356624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Stack</a:t>
            </a:r>
            <a:endParaRPr/>
          </a:p>
        </p:txBody>
      </p:sp>
      <p:sp>
        <p:nvSpPr>
          <p:cNvPr id="350" name="Shape 350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Region of memory managed with stack discipline</a:t>
            </a:r>
            <a:endParaRPr dirty="0"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Grows toward lower addresses</a:t>
            </a:r>
            <a:endParaRPr dirty="0"/>
          </a:p>
          <a:p>
            <a:pPr marL="254000" marR="0" lvl="0" indent="-16256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Register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contains 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lowest  stack address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 of “top” element</a:t>
            </a:r>
            <a:endParaRPr dirty="0"/>
          </a:p>
        </p:txBody>
      </p:sp>
      <p:grpSp>
        <p:nvGrpSpPr>
          <p:cNvPr id="351" name="Shape 351"/>
          <p:cNvGrpSpPr/>
          <p:nvPr/>
        </p:nvGrpSpPr>
        <p:grpSpPr>
          <a:xfrm>
            <a:off x="2463800" y="1066800"/>
            <a:ext cx="6559550" cy="5013325"/>
            <a:chOff x="0" y="0"/>
            <a:chExt cx="4131" cy="3158"/>
          </a:xfrm>
        </p:grpSpPr>
        <p:cxnSp>
          <p:nvCxnSpPr>
            <p:cNvPr id="352" name="Shape 352"/>
            <p:cNvCxnSpPr/>
            <p:nvPr/>
          </p:nvCxnSpPr>
          <p:spPr>
            <a:xfrm>
              <a:off x="1679" y="2496"/>
              <a:ext cx="320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353" name="Shape 353"/>
            <p:cNvSpPr/>
            <p:nvPr/>
          </p:nvSpPr>
          <p:spPr>
            <a:xfrm>
              <a:off x="0" y="2350"/>
              <a:ext cx="1659" cy="2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 dirty="0">
                  <a:solidFill>
                    <a:srgbClr val="262699"/>
                  </a:solidFill>
                  <a:latin typeface="Calibri"/>
                  <a:ea typeface="Calibri"/>
                  <a:cs typeface="Calibri"/>
                  <a:sym typeface="Calibri"/>
                </a:rPr>
                <a:t>Stack Pointer: </a:t>
              </a:r>
              <a:r>
                <a:rPr lang="en-US" sz="24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24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sp>
          <p:nvSpPr>
            <p:cNvPr id="354" name="Shape 354"/>
            <p:cNvSpPr/>
            <p:nvPr/>
          </p:nvSpPr>
          <p:spPr>
            <a:xfrm>
              <a:off x="2073" y="576"/>
              <a:ext cx="822" cy="2016"/>
            </a:xfrm>
            <a:prstGeom prst="rect">
              <a:avLst/>
            </a:prstGeom>
            <a:solidFill>
              <a:srgbClr val="D6D6F4"/>
            </a:solidFill>
            <a:ln w="254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dist="76199" dir="2700000" algn="ctr" rotWithShape="0">
                <a:schemeClr val="lt2">
                  <a:alpha val="74901"/>
                </a:schemeClr>
              </a:outerShdw>
            </a:effectLst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cxnSp>
          <p:nvCxnSpPr>
            <p:cNvPr id="355" name="Shape 355"/>
            <p:cNvCxnSpPr/>
            <p:nvPr/>
          </p:nvCxnSpPr>
          <p:spPr>
            <a:xfrm>
              <a:off x="3418" y="1824"/>
              <a:ext cx="0" cy="864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356" name="Shape 356"/>
            <p:cNvSpPr/>
            <p:nvPr/>
          </p:nvSpPr>
          <p:spPr>
            <a:xfrm>
              <a:off x="3477" y="1918"/>
              <a:ext cx="512" cy="5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Stack Grows</a:t>
              </a:r>
              <a:endParaRPr sz="4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Down</a:t>
              </a:r>
              <a:endParaRPr/>
            </a:p>
          </p:txBody>
        </p:sp>
        <p:cxnSp>
          <p:nvCxnSpPr>
            <p:cNvPr id="357" name="Shape 357"/>
            <p:cNvCxnSpPr/>
            <p:nvPr/>
          </p:nvCxnSpPr>
          <p:spPr>
            <a:xfrm rot="10800000">
              <a:off x="3418" y="432"/>
              <a:ext cx="0" cy="912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358" name="Shape 358"/>
            <p:cNvSpPr/>
            <p:nvPr/>
          </p:nvSpPr>
          <p:spPr>
            <a:xfrm>
              <a:off x="3480" y="690"/>
              <a:ext cx="651" cy="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Increasing</a:t>
              </a:r>
              <a:endParaRPr sz="4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Addresses</a:t>
              </a:r>
              <a:endParaRPr/>
            </a:p>
          </p:txBody>
        </p:sp>
        <p:sp>
          <p:nvSpPr>
            <p:cNvPr id="359" name="Shape 359"/>
            <p:cNvSpPr/>
            <p:nvPr/>
          </p:nvSpPr>
          <p:spPr>
            <a:xfrm>
              <a:off x="1994" y="2878"/>
              <a:ext cx="1032" cy="2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 dirty="0">
                  <a:solidFill>
                    <a:srgbClr val="262699"/>
                  </a:solidFill>
                  <a:latin typeface="Calibri"/>
                  <a:ea typeface="Calibri"/>
                  <a:cs typeface="Calibri"/>
                  <a:sym typeface="Calibri"/>
                </a:rPr>
                <a:t>Stack “Top”</a:t>
              </a:r>
              <a:endParaRPr dirty="0"/>
            </a:p>
          </p:txBody>
        </p:sp>
        <p:cxnSp>
          <p:nvCxnSpPr>
            <p:cNvPr id="360" name="Shape 360"/>
            <p:cNvCxnSpPr/>
            <p:nvPr/>
          </p:nvCxnSpPr>
          <p:spPr>
            <a:xfrm>
              <a:off x="2072" y="2400"/>
              <a:ext cx="816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61" name="Shape 361"/>
            <p:cNvSpPr/>
            <p:nvPr/>
          </p:nvSpPr>
          <p:spPr>
            <a:xfrm>
              <a:off x="1842" y="0"/>
              <a:ext cx="1307" cy="2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 dirty="0">
                  <a:solidFill>
                    <a:srgbClr val="262699"/>
                  </a:solidFill>
                  <a:latin typeface="Calibri"/>
                  <a:ea typeface="Calibri"/>
                  <a:cs typeface="Calibri"/>
                  <a:sym typeface="Calibri"/>
                </a:rPr>
                <a:t>Stack “Bottom”</a:t>
              </a:r>
              <a:endParaRPr dirty="0"/>
            </a:p>
          </p:txBody>
        </p:sp>
        <p:sp>
          <p:nvSpPr>
            <p:cNvPr id="362" name="Shape 362"/>
            <p:cNvSpPr/>
            <p:nvPr/>
          </p:nvSpPr>
          <p:spPr>
            <a:xfrm>
              <a:off x="2288" y="288"/>
              <a:ext cx="384" cy="240"/>
            </a:xfrm>
            <a:custGeom>
              <a:avLst/>
              <a:gdLst/>
              <a:ahLst/>
              <a:cxnLst/>
              <a:rect l="0" t="0" r="0" b="0"/>
              <a:pathLst>
                <a:path w="21600" h="21600" extrusionOk="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>
              <a:noFill/>
            </a:ln>
            <a:effectLst>
              <a:outerShdw dist="76199" dir="2700000" algn="ctr" rotWithShape="0">
                <a:schemeClr val="lt2">
                  <a:alpha val="74901"/>
                </a:schemeClr>
              </a:outerShdw>
            </a:effectLst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363" name="Shape 363"/>
            <p:cNvSpPr/>
            <p:nvPr/>
          </p:nvSpPr>
          <p:spPr>
            <a:xfrm rot="10800000" flipH="1">
              <a:off x="2288" y="2640"/>
              <a:ext cx="384" cy="240"/>
            </a:xfrm>
            <a:custGeom>
              <a:avLst/>
              <a:gdLst/>
              <a:ahLst/>
              <a:cxnLst/>
              <a:rect l="0" t="0" r="0" b="0"/>
              <a:pathLst>
                <a:path w="21600" h="21600" extrusionOk="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>
              <a:noFill/>
            </a:ln>
            <a:effectLst>
              <a:outerShdw dist="76199" dir="2700000" algn="ctr" rotWithShape="0">
                <a:schemeClr val="lt2">
                  <a:alpha val="74901"/>
                </a:schemeClr>
              </a:outerShdw>
            </a:effectLst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Stack: Push</a:t>
            </a:r>
            <a:endParaRPr/>
          </a:p>
        </p:txBody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pushq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 </a:t>
            </a:r>
            <a:r>
              <a:rPr lang="en-US" sz="2400" b="1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Src</a:t>
            </a:r>
            <a:endParaRPr sz="24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Fetch operand at </a:t>
            </a:r>
            <a:r>
              <a:rPr lang="en-US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Src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Decrement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0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by 8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 operand at address given by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0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20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cxnSp>
        <p:nvCxnSpPr>
          <p:cNvPr id="370" name="Shape 370"/>
          <p:cNvCxnSpPr/>
          <p:nvPr/>
        </p:nvCxnSpPr>
        <p:spPr>
          <a:xfrm>
            <a:off x="5130800" y="5029200"/>
            <a:ext cx="508000" cy="0"/>
          </a:xfrm>
          <a:prstGeom prst="straightConnector1">
            <a:avLst/>
          </a:prstGeom>
          <a:noFill/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71" name="Shape 371"/>
          <p:cNvCxnSpPr/>
          <p:nvPr/>
        </p:nvCxnSpPr>
        <p:spPr>
          <a:xfrm>
            <a:off x="5754688" y="4876800"/>
            <a:ext cx="12954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2" name="Shape 372"/>
          <p:cNvCxnSpPr/>
          <p:nvPr/>
        </p:nvCxnSpPr>
        <p:spPr>
          <a:xfrm>
            <a:off x="5130800" y="5029200"/>
            <a:ext cx="5080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73" name="Shape 373"/>
          <p:cNvSpPr/>
          <p:nvPr/>
        </p:nvSpPr>
        <p:spPr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374" name="Shape 374"/>
          <p:cNvCxnSpPr/>
          <p:nvPr/>
        </p:nvCxnSpPr>
        <p:spPr>
          <a:xfrm>
            <a:off x="7891463" y="3962400"/>
            <a:ext cx="0" cy="13716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75" name="Shape 375"/>
          <p:cNvSpPr/>
          <p:nvPr/>
        </p:nvSpPr>
        <p:spPr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Grows</a:t>
            </a:r>
            <a:endParaRPr sz="4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Down</a:t>
            </a:r>
            <a:endParaRPr/>
          </a:p>
        </p:txBody>
      </p:sp>
      <p:cxnSp>
        <p:nvCxnSpPr>
          <p:cNvPr id="376" name="Shape 376"/>
          <p:cNvCxnSpPr/>
          <p:nvPr/>
        </p:nvCxnSpPr>
        <p:spPr>
          <a:xfrm rot="10800000">
            <a:off x="7891463" y="1752600"/>
            <a:ext cx="0" cy="1447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77" name="Shape 377"/>
          <p:cNvSpPr/>
          <p:nvPr/>
        </p:nvSpPr>
        <p:spPr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Increasing</a:t>
            </a:r>
            <a:endParaRPr sz="4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Addresses</a:t>
            </a:r>
            <a:endParaRPr/>
          </a:p>
        </p:txBody>
      </p:sp>
      <p:cxnSp>
        <p:nvCxnSpPr>
          <p:cNvPr id="378" name="Shape 378"/>
          <p:cNvCxnSpPr/>
          <p:nvPr/>
        </p:nvCxnSpPr>
        <p:spPr>
          <a:xfrm>
            <a:off x="5754688" y="4876800"/>
            <a:ext cx="12954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9" name="Shape 379"/>
          <p:cNvSpPr/>
          <p:nvPr/>
        </p:nvSpPr>
        <p:spPr>
          <a:xfrm>
            <a:off x="5387975" y="1066800"/>
            <a:ext cx="2041525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Stack “Bottom”</a:t>
            </a:r>
            <a:endParaRPr/>
          </a:p>
        </p:txBody>
      </p:sp>
      <p:sp>
        <p:nvSpPr>
          <p:cNvPr id="380" name="Shape 380"/>
          <p:cNvSpPr/>
          <p:nvPr/>
        </p:nvSpPr>
        <p:spPr>
          <a:xfrm>
            <a:off x="6097588" y="1524000"/>
            <a:ext cx="609600" cy="3810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381" name="Shape 381"/>
          <p:cNvGrpSpPr/>
          <p:nvPr/>
        </p:nvGrpSpPr>
        <p:grpSpPr>
          <a:xfrm>
            <a:off x="2544763" y="4759325"/>
            <a:ext cx="4641850" cy="1628775"/>
            <a:chOff x="59" y="0"/>
            <a:chExt cx="2924" cy="1026"/>
          </a:xfrm>
        </p:grpSpPr>
        <p:sp>
          <p:nvSpPr>
            <p:cNvPr id="382" name="Shape 382"/>
            <p:cNvSpPr/>
            <p:nvPr/>
          </p:nvSpPr>
          <p:spPr>
            <a:xfrm>
              <a:off x="59" y="0"/>
              <a:ext cx="1600" cy="2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 dirty="0">
                  <a:solidFill>
                    <a:srgbClr val="262699"/>
                  </a:solidFill>
                  <a:latin typeface="Calibri"/>
                  <a:ea typeface="Calibri"/>
                  <a:cs typeface="Calibri"/>
                  <a:sym typeface="Calibri"/>
                </a:rPr>
                <a:t>Stack Pointer: </a:t>
              </a:r>
              <a:r>
                <a:rPr lang="en-US" sz="24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24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sp>
          <p:nvSpPr>
            <p:cNvPr id="383" name="Shape 383"/>
            <p:cNvSpPr/>
            <p:nvPr/>
          </p:nvSpPr>
          <p:spPr>
            <a:xfrm>
              <a:off x="2002" y="746"/>
              <a:ext cx="981" cy="2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>
                  <a:solidFill>
                    <a:srgbClr val="262699"/>
                  </a:solidFill>
                  <a:latin typeface="Calibri"/>
                  <a:ea typeface="Calibri"/>
                  <a:cs typeface="Calibri"/>
                  <a:sym typeface="Calibri"/>
                </a:rPr>
                <a:t>Stack “Top”</a:t>
              </a:r>
              <a:endParaRPr/>
            </a:p>
          </p:txBody>
        </p:sp>
        <p:sp>
          <p:nvSpPr>
            <p:cNvPr id="384" name="Shape 384"/>
            <p:cNvSpPr/>
            <p:nvPr/>
          </p:nvSpPr>
          <p:spPr>
            <a:xfrm rot="10800000" flipH="1">
              <a:off x="2296" y="506"/>
              <a:ext cx="384" cy="240"/>
            </a:xfrm>
            <a:custGeom>
              <a:avLst/>
              <a:gdLst/>
              <a:ahLst/>
              <a:cxnLst/>
              <a:rect l="0" t="0" r="0" b="0"/>
              <a:pathLst>
                <a:path w="21600" h="21600" extrusionOk="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>
              <a:noFill/>
            </a:ln>
            <a:effectLst>
              <a:outerShdw dist="76199" dir="2700000" algn="ctr" rotWithShape="0">
                <a:schemeClr val="lt2">
                  <a:alpha val="74901"/>
                </a:schemeClr>
              </a:outerShdw>
            </a:effectLst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sp>
        <p:nvSpPr>
          <p:cNvPr id="385" name="Shape 385"/>
          <p:cNvSpPr/>
          <p:nvPr/>
        </p:nvSpPr>
        <p:spPr>
          <a:xfrm>
            <a:off x="3590693" y="1870385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ill Sans"/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val</a:t>
            </a: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Stack: Push</a:t>
            </a:r>
            <a:endParaRPr/>
          </a:p>
        </p:txBody>
      </p:sp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pushq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 </a:t>
            </a:r>
            <a:r>
              <a:rPr lang="en-US" sz="2400" b="1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Src</a:t>
            </a:r>
            <a:endParaRPr sz="24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Fetch operand at </a:t>
            </a:r>
            <a:r>
              <a:rPr lang="en-US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Src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Decrement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0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by 8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 operand at address given by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0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20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cxnSp>
        <p:nvCxnSpPr>
          <p:cNvPr id="392" name="Shape 392"/>
          <p:cNvCxnSpPr/>
          <p:nvPr/>
        </p:nvCxnSpPr>
        <p:spPr>
          <a:xfrm>
            <a:off x="5130800" y="5029200"/>
            <a:ext cx="508000" cy="0"/>
          </a:xfrm>
          <a:prstGeom prst="straightConnector1">
            <a:avLst/>
          </a:prstGeom>
          <a:noFill/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93" name="Shape 393"/>
          <p:cNvCxnSpPr/>
          <p:nvPr/>
        </p:nvCxnSpPr>
        <p:spPr>
          <a:xfrm>
            <a:off x="5754688" y="4876800"/>
            <a:ext cx="12954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394" name="Shape 394"/>
          <p:cNvGrpSpPr/>
          <p:nvPr/>
        </p:nvGrpSpPr>
        <p:grpSpPr>
          <a:xfrm>
            <a:off x="5040313" y="5011738"/>
            <a:ext cx="2016125" cy="474662"/>
            <a:chOff x="0" y="0"/>
            <a:chExt cx="1270" cy="298"/>
          </a:xfrm>
        </p:grpSpPr>
        <p:sp>
          <p:nvSpPr>
            <p:cNvPr id="395" name="Shape 395"/>
            <p:cNvSpPr/>
            <p:nvPr/>
          </p:nvSpPr>
          <p:spPr>
            <a:xfrm>
              <a:off x="450" y="106"/>
              <a:ext cx="820" cy="192"/>
            </a:xfrm>
            <a:prstGeom prst="rect">
              <a:avLst/>
            </a:prstGeom>
            <a:solidFill>
              <a:srgbClr val="8484E0"/>
            </a:solidFill>
            <a:ln w="254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cxnSp>
          <p:nvCxnSpPr>
            <p:cNvPr id="396" name="Shape 396"/>
            <p:cNvCxnSpPr/>
            <p:nvPr/>
          </p:nvCxnSpPr>
          <p:spPr>
            <a:xfrm>
              <a:off x="56" y="203"/>
              <a:ext cx="320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397" name="Shape 397"/>
            <p:cNvSpPr/>
            <p:nvPr/>
          </p:nvSpPr>
          <p:spPr>
            <a:xfrm>
              <a:off x="222" y="0"/>
              <a:ext cx="154" cy="2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-8</a:t>
              </a:r>
              <a:endParaRPr/>
            </a:p>
          </p:txBody>
        </p:sp>
        <p:sp>
          <p:nvSpPr>
            <p:cNvPr id="398" name="Shape 398"/>
            <p:cNvSpPr/>
            <p:nvPr/>
          </p:nvSpPr>
          <p:spPr>
            <a:xfrm>
              <a:off x="0" y="53"/>
              <a:ext cx="232" cy="120"/>
            </a:xfrm>
            <a:custGeom>
              <a:avLst/>
              <a:gdLst/>
              <a:ahLst/>
              <a:cxnLst/>
              <a:rect l="0" t="0" r="0" b="0"/>
              <a:pathLst>
                <a:path w="21600" h="21600" extrusionOk="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>
              <a:noFill/>
            </a:ln>
            <a:effectLst>
              <a:outerShdw dist="76199" dir="2700000" algn="ctr" rotWithShape="0">
                <a:schemeClr val="lt2">
                  <a:alpha val="74901"/>
                </a:schemeClr>
              </a:outerShdw>
            </a:effectLst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cxnSp>
        <p:nvCxnSpPr>
          <p:cNvPr id="399" name="Shape 399"/>
          <p:cNvCxnSpPr/>
          <p:nvPr/>
        </p:nvCxnSpPr>
        <p:spPr>
          <a:xfrm>
            <a:off x="5130800" y="5029200"/>
            <a:ext cx="5080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00" name="Shape 400"/>
          <p:cNvSpPr/>
          <p:nvPr/>
        </p:nvSpPr>
        <p:spPr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401" name="Shape 401"/>
          <p:cNvCxnSpPr/>
          <p:nvPr/>
        </p:nvCxnSpPr>
        <p:spPr>
          <a:xfrm>
            <a:off x="7891463" y="3962400"/>
            <a:ext cx="0" cy="13716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02" name="Shape 402"/>
          <p:cNvSpPr/>
          <p:nvPr/>
        </p:nvSpPr>
        <p:spPr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Grows</a:t>
            </a:r>
            <a:endParaRPr sz="4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Down</a:t>
            </a:r>
            <a:endParaRPr/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7891463" y="1752600"/>
            <a:ext cx="0" cy="1447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04" name="Shape 404"/>
          <p:cNvSpPr/>
          <p:nvPr/>
        </p:nvSpPr>
        <p:spPr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Increasing</a:t>
            </a:r>
            <a:endParaRPr sz="4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Addresses</a:t>
            </a:r>
            <a:endParaRPr/>
          </a:p>
        </p:txBody>
      </p:sp>
      <p:cxnSp>
        <p:nvCxnSpPr>
          <p:cNvPr id="405" name="Shape 405"/>
          <p:cNvCxnSpPr/>
          <p:nvPr/>
        </p:nvCxnSpPr>
        <p:spPr>
          <a:xfrm>
            <a:off x="5754688" y="4876800"/>
            <a:ext cx="12954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6" name="Shape 406"/>
          <p:cNvSpPr/>
          <p:nvPr/>
        </p:nvSpPr>
        <p:spPr>
          <a:xfrm>
            <a:off x="5387975" y="1066800"/>
            <a:ext cx="2041525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Stack “Bottom”</a:t>
            </a:r>
            <a:endParaRPr/>
          </a:p>
        </p:txBody>
      </p:sp>
      <p:sp>
        <p:nvSpPr>
          <p:cNvPr id="407" name="Shape 407"/>
          <p:cNvSpPr/>
          <p:nvPr/>
        </p:nvSpPr>
        <p:spPr>
          <a:xfrm>
            <a:off x="6097588" y="1524000"/>
            <a:ext cx="609600" cy="3810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408" name="Shape 408"/>
          <p:cNvGrpSpPr/>
          <p:nvPr/>
        </p:nvGrpSpPr>
        <p:grpSpPr>
          <a:xfrm>
            <a:off x="2544763" y="4759325"/>
            <a:ext cx="4641850" cy="1628775"/>
            <a:chOff x="59" y="0"/>
            <a:chExt cx="2924" cy="1026"/>
          </a:xfrm>
        </p:grpSpPr>
        <p:sp>
          <p:nvSpPr>
            <p:cNvPr id="409" name="Shape 409"/>
            <p:cNvSpPr/>
            <p:nvPr/>
          </p:nvSpPr>
          <p:spPr>
            <a:xfrm>
              <a:off x="59" y="0"/>
              <a:ext cx="1600" cy="2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 dirty="0">
                  <a:solidFill>
                    <a:srgbClr val="262699"/>
                  </a:solidFill>
                  <a:latin typeface="Calibri"/>
                  <a:ea typeface="Calibri"/>
                  <a:cs typeface="Calibri"/>
                  <a:sym typeface="Calibri"/>
                </a:rPr>
                <a:t>Stack Pointer: </a:t>
              </a:r>
              <a:r>
                <a:rPr lang="en-US" sz="24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24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sp>
          <p:nvSpPr>
            <p:cNvPr id="410" name="Shape 410"/>
            <p:cNvSpPr/>
            <p:nvPr/>
          </p:nvSpPr>
          <p:spPr>
            <a:xfrm>
              <a:off x="2002" y="746"/>
              <a:ext cx="981" cy="2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>
                  <a:solidFill>
                    <a:srgbClr val="262699"/>
                  </a:solidFill>
                  <a:latin typeface="Calibri"/>
                  <a:ea typeface="Calibri"/>
                  <a:cs typeface="Calibri"/>
                  <a:sym typeface="Calibri"/>
                </a:rPr>
                <a:t>Stack “Top”</a:t>
              </a:r>
              <a:endParaRPr/>
            </a:p>
          </p:txBody>
        </p:sp>
        <p:sp>
          <p:nvSpPr>
            <p:cNvPr id="411" name="Shape 411"/>
            <p:cNvSpPr/>
            <p:nvPr/>
          </p:nvSpPr>
          <p:spPr>
            <a:xfrm rot="10800000" flipH="1">
              <a:off x="2296" y="506"/>
              <a:ext cx="384" cy="240"/>
            </a:xfrm>
            <a:custGeom>
              <a:avLst/>
              <a:gdLst/>
              <a:ahLst/>
              <a:cxnLst/>
              <a:rect l="0" t="0" r="0" b="0"/>
              <a:pathLst>
                <a:path w="21600" h="21600" extrusionOk="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>
              <a:noFill/>
            </a:ln>
            <a:effectLst>
              <a:outerShdw dist="76199" dir="2700000" algn="ctr" rotWithShape="0">
                <a:schemeClr val="lt2">
                  <a:alpha val="74901"/>
                </a:schemeClr>
              </a:outerShdw>
            </a:effectLst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sp>
        <p:nvSpPr>
          <p:cNvPr id="412" name="Shape 412"/>
          <p:cNvSpPr/>
          <p:nvPr/>
        </p:nvSpPr>
        <p:spPr>
          <a:xfrm>
            <a:off x="3590693" y="1870385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ill Sans"/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val</a:t>
            </a: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96296E-6 L -1.38889E-6 0.23912 C -1.38889E-6 0.34606 0.0691 0.47824 0.12535 0.47824 L 0.2507 0.47824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35" y="2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 txBox="1"/>
          <p:nvPr/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popq</a:t>
            </a: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 </a:t>
            </a:r>
            <a:r>
              <a:rPr lang="en-US" sz="2400" b="1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Dest</a:t>
            </a:r>
            <a:endParaRPr sz="24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 value at address given by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0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20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Increment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0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by 8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Store value at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Dest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(usually a register)</a:t>
            </a:r>
            <a:endParaRPr sz="20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432" name="Shape 432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Stack: Pop</a:t>
            </a:r>
            <a:endParaRPr lang="en-US"/>
          </a:p>
        </p:txBody>
      </p:sp>
      <p:cxnSp>
        <p:nvCxnSpPr>
          <p:cNvPr id="24" name="Shape 393">
            <a:extLst>
              <a:ext uri="{FF2B5EF4-FFF2-40B4-BE49-F238E27FC236}">
                <a16:creationId xmlns:a16="http://schemas.microsoft.com/office/drawing/2014/main" id="{4723C89C-058C-4620-AFF6-CCB17041217C}"/>
              </a:ext>
            </a:extLst>
          </p:cNvPr>
          <p:cNvCxnSpPr/>
          <p:nvPr/>
        </p:nvCxnSpPr>
        <p:spPr>
          <a:xfrm>
            <a:off x="5754688" y="4876800"/>
            <a:ext cx="12954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6" name="Shape 395">
            <a:extLst>
              <a:ext uri="{FF2B5EF4-FFF2-40B4-BE49-F238E27FC236}">
                <a16:creationId xmlns:a16="http://schemas.microsoft.com/office/drawing/2014/main" id="{78536E4B-1F26-40FA-8A7C-E160BE9A5946}"/>
              </a:ext>
            </a:extLst>
          </p:cNvPr>
          <p:cNvSpPr/>
          <p:nvPr/>
        </p:nvSpPr>
        <p:spPr>
          <a:xfrm>
            <a:off x="5754688" y="5180577"/>
            <a:ext cx="1301750" cy="305823"/>
          </a:xfrm>
          <a:prstGeom prst="rect">
            <a:avLst/>
          </a:prstGeom>
          <a:solidFill>
            <a:srgbClr val="8484E0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27" name="Shape 396">
            <a:extLst>
              <a:ext uri="{FF2B5EF4-FFF2-40B4-BE49-F238E27FC236}">
                <a16:creationId xmlns:a16="http://schemas.microsoft.com/office/drawing/2014/main" id="{71DBE17F-9BC2-4312-9CCB-A5937E6338F0}"/>
              </a:ext>
            </a:extLst>
          </p:cNvPr>
          <p:cNvCxnSpPr/>
          <p:nvPr/>
        </p:nvCxnSpPr>
        <p:spPr>
          <a:xfrm>
            <a:off x="5129213" y="5335082"/>
            <a:ext cx="5080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8" name="Shape 397">
            <a:extLst>
              <a:ext uri="{FF2B5EF4-FFF2-40B4-BE49-F238E27FC236}">
                <a16:creationId xmlns:a16="http://schemas.microsoft.com/office/drawing/2014/main" id="{50E8C642-F85A-44BB-AC60-6612AA9832FB}"/>
              </a:ext>
            </a:extLst>
          </p:cNvPr>
          <p:cNvSpPr/>
          <p:nvPr/>
        </p:nvSpPr>
        <p:spPr>
          <a:xfrm>
            <a:off x="5354638" y="5019702"/>
            <a:ext cx="368300" cy="323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+8</a:t>
            </a:r>
            <a:endParaRPr dirty="0"/>
          </a:p>
        </p:txBody>
      </p:sp>
      <p:sp>
        <p:nvSpPr>
          <p:cNvPr id="29" name="Shape 398">
            <a:extLst>
              <a:ext uri="{FF2B5EF4-FFF2-40B4-BE49-F238E27FC236}">
                <a16:creationId xmlns:a16="http://schemas.microsoft.com/office/drawing/2014/main" id="{170C62B7-A68C-4431-9264-F48B4A69197B}"/>
              </a:ext>
            </a:extLst>
          </p:cNvPr>
          <p:cNvSpPr/>
          <p:nvPr/>
        </p:nvSpPr>
        <p:spPr>
          <a:xfrm flipV="1">
            <a:off x="5040313" y="5096158"/>
            <a:ext cx="368300" cy="191139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30" name="Shape 399">
            <a:extLst>
              <a:ext uri="{FF2B5EF4-FFF2-40B4-BE49-F238E27FC236}">
                <a16:creationId xmlns:a16="http://schemas.microsoft.com/office/drawing/2014/main" id="{5342293A-A301-4435-85EE-C1E5D7DC606D}"/>
              </a:ext>
            </a:extLst>
          </p:cNvPr>
          <p:cNvCxnSpPr/>
          <p:nvPr/>
        </p:nvCxnSpPr>
        <p:spPr>
          <a:xfrm>
            <a:off x="5121276" y="5019702"/>
            <a:ext cx="5080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1" name="Shape 400">
            <a:extLst>
              <a:ext uri="{FF2B5EF4-FFF2-40B4-BE49-F238E27FC236}">
                <a16:creationId xmlns:a16="http://schemas.microsoft.com/office/drawing/2014/main" id="{F14B4050-FA8A-4ECC-8D30-305179311CE4}"/>
              </a:ext>
            </a:extLst>
          </p:cNvPr>
          <p:cNvSpPr/>
          <p:nvPr/>
        </p:nvSpPr>
        <p:spPr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32" name="Shape 401">
            <a:extLst>
              <a:ext uri="{FF2B5EF4-FFF2-40B4-BE49-F238E27FC236}">
                <a16:creationId xmlns:a16="http://schemas.microsoft.com/office/drawing/2014/main" id="{993613A5-7DB5-4487-9FD9-58475D53F2A6}"/>
              </a:ext>
            </a:extLst>
          </p:cNvPr>
          <p:cNvCxnSpPr/>
          <p:nvPr/>
        </p:nvCxnSpPr>
        <p:spPr>
          <a:xfrm>
            <a:off x="7891463" y="3962400"/>
            <a:ext cx="0" cy="13716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3" name="Shape 402">
            <a:extLst>
              <a:ext uri="{FF2B5EF4-FFF2-40B4-BE49-F238E27FC236}">
                <a16:creationId xmlns:a16="http://schemas.microsoft.com/office/drawing/2014/main" id="{09391A46-C14C-4E9B-B229-DCF8AE3D9022}"/>
              </a:ext>
            </a:extLst>
          </p:cNvPr>
          <p:cNvSpPr/>
          <p:nvPr/>
        </p:nvSpPr>
        <p:spPr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Grows</a:t>
            </a:r>
            <a:endParaRPr sz="4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Down</a:t>
            </a:r>
            <a:endParaRPr/>
          </a:p>
        </p:txBody>
      </p:sp>
      <p:cxnSp>
        <p:nvCxnSpPr>
          <p:cNvPr id="34" name="Shape 403">
            <a:extLst>
              <a:ext uri="{FF2B5EF4-FFF2-40B4-BE49-F238E27FC236}">
                <a16:creationId xmlns:a16="http://schemas.microsoft.com/office/drawing/2014/main" id="{7E79C471-47B2-45D1-905D-CD2C3B6D22EC}"/>
              </a:ext>
            </a:extLst>
          </p:cNvPr>
          <p:cNvCxnSpPr/>
          <p:nvPr/>
        </p:nvCxnSpPr>
        <p:spPr>
          <a:xfrm rot="10800000">
            <a:off x="7891463" y="1752600"/>
            <a:ext cx="0" cy="1447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5" name="Shape 404">
            <a:extLst>
              <a:ext uri="{FF2B5EF4-FFF2-40B4-BE49-F238E27FC236}">
                <a16:creationId xmlns:a16="http://schemas.microsoft.com/office/drawing/2014/main" id="{B2D283A4-C8BC-461D-9C93-732C1C92DED7}"/>
              </a:ext>
            </a:extLst>
          </p:cNvPr>
          <p:cNvSpPr/>
          <p:nvPr/>
        </p:nvSpPr>
        <p:spPr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Increasing</a:t>
            </a:r>
            <a:endParaRPr sz="4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Addresses</a:t>
            </a:r>
            <a:endParaRPr/>
          </a:p>
        </p:txBody>
      </p:sp>
      <p:cxnSp>
        <p:nvCxnSpPr>
          <p:cNvPr id="36" name="Shape 405">
            <a:extLst>
              <a:ext uri="{FF2B5EF4-FFF2-40B4-BE49-F238E27FC236}">
                <a16:creationId xmlns:a16="http://schemas.microsoft.com/office/drawing/2014/main" id="{FE7DEC55-1A78-4EB2-A78A-51E87B58A130}"/>
              </a:ext>
            </a:extLst>
          </p:cNvPr>
          <p:cNvCxnSpPr/>
          <p:nvPr/>
        </p:nvCxnSpPr>
        <p:spPr>
          <a:xfrm>
            <a:off x="5754688" y="4876800"/>
            <a:ext cx="12954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" name="Shape 406">
            <a:extLst>
              <a:ext uri="{FF2B5EF4-FFF2-40B4-BE49-F238E27FC236}">
                <a16:creationId xmlns:a16="http://schemas.microsoft.com/office/drawing/2014/main" id="{E2CC5434-1EB2-4B6F-B561-C42F8EA40B4E}"/>
              </a:ext>
            </a:extLst>
          </p:cNvPr>
          <p:cNvSpPr/>
          <p:nvPr/>
        </p:nvSpPr>
        <p:spPr>
          <a:xfrm>
            <a:off x="5387975" y="1066800"/>
            <a:ext cx="2041525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Stack “Bottom”</a:t>
            </a:r>
            <a:endParaRPr/>
          </a:p>
        </p:txBody>
      </p:sp>
      <p:sp>
        <p:nvSpPr>
          <p:cNvPr id="38" name="Shape 407">
            <a:extLst>
              <a:ext uri="{FF2B5EF4-FFF2-40B4-BE49-F238E27FC236}">
                <a16:creationId xmlns:a16="http://schemas.microsoft.com/office/drawing/2014/main" id="{FCB6BA98-41F1-4BE1-80D0-E54E868FD354}"/>
              </a:ext>
            </a:extLst>
          </p:cNvPr>
          <p:cNvSpPr/>
          <p:nvPr/>
        </p:nvSpPr>
        <p:spPr>
          <a:xfrm>
            <a:off x="6097588" y="1524000"/>
            <a:ext cx="609600" cy="3810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0" name="Shape 409">
            <a:extLst>
              <a:ext uri="{FF2B5EF4-FFF2-40B4-BE49-F238E27FC236}">
                <a16:creationId xmlns:a16="http://schemas.microsoft.com/office/drawing/2014/main" id="{FD8812F5-F83C-4B7A-808A-F75D6B0F0E1E}"/>
              </a:ext>
            </a:extLst>
          </p:cNvPr>
          <p:cNvSpPr/>
          <p:nvPr/>
        </p:nvSpPr>
        <p:spPr>
          <a:xfrm>
            <a:off x="2544763" y="4759325"/>
            <a:ext cx="25400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Stack Pointer: </a:t>
            </a: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4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24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41" name="Shape 410">
            <a:extLst>
              <a:ext uri="{FF2B5EF4-FFF2-40B4-BE49-F238E27FC236}">
                <a16:creationId xmlns:a16="http://schemas.microsoft.com/office/drawing/2014/main" id="{35335F30-9EC7-4356-BF50-5D8F0B40C21F}"/>
              </a:ext>
            </a:extLst>
          </p:cNvPr>
          <p:cNvSpPr/>
          <p:nvPr/>
        </p:nvSpPr>
        <p:spPr>
          <a:xfrm>
            <a:off x="5629276" y="5943600"/>
            <a:ext cx="1557338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Stack “Top”</a:t>
            </a:r>
            <a:endParaRPr/>
          </a:p>
        </p:txBody>
      </p:sp>
      <p:sp>
        <p:nvSpPr>
          <p:cNvPr id="42" name="Shape 411">
            <a:extLst>
              <a:ext uri="{FF2B5EF4-FFF2-40B4-BE49-F238E27FC236}">
                <a16:creationId xmlns:a16="http://schemas.microsoft.com/office/drawing/2014/main" id="{046913A4-517E-4280-8228-9FB69CF03556}"/>
              </a:ext>
            </a:extLst>
          </p:cNvPr>
          <p:cNvSpPr/>
          <p:nvPr/>
        </p:nvSpPr>
        <p:spPr>
          <a:xfrm rot="10800000" flipH="1">
            <a:off x="6096001" y="5562600"/>
            <a:ext cx="609600" cy="3810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3" name="Shape 412">
            <a:extLst>
              <a:ext uri="{FF2B5EF4-FFF2-40B4-BE49-F238E27FC236}">
                <a16:creationId xmlns:a16="http://schemas.microsoft.com/office/drawing/2014/main" id="{4718E10E-51E5-4FA5-8940-17C4C24901F7}"/>
              </a:ext>
            </a:extLst>
          </p:cNvPr>
          <p:cNvSpPr/>
          <p:nvPr/>
        </p:nvSpPr>
        <p:spPr>
          <a:xfrm>
            <a:off x="5822758" y="5154651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ill Sans"/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val</a:t>
            </a: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4" name="Shape 412">
            <a:extLst>
              <a:ext uri="{FF2B5EF4-FFF2-40B4-BE49-F238E27FC236}">
                <a16:creationId xmlns:a16="http://schemas.microsoft.com/office/drawing/2014/main" id="{20F02BE7-AF56-4EED-91A2-303189173FFF}"/>
              </a:ext>
            </a:extLst>
          </p:cNvPr>
          <p:cNvSpPr/>
          <p:nvPr/>
        </p:nvSpPr>
        <p:spPr>
          <a:xfrm>
            <a:off x="5822758" y="5154651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ill Sans"/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val</a:t>
            </a: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5" name="Shape 411">
            <a:extLst>
              <a:ext uri="{FF2B5EF4-FFF2-40B4-BE49-F238E27FC236}">
                <a16:creationId xmlns:a16="http://schemas.microsoft.com/office/drawing/2014/main" id="{DCEE7B05-1DD8-409F-9E81-625FB931546E}"/>
              </a:ext>
            </a:extLst>
          </p:cNvPr>
          <p:cNvSpPr/>
          <p:nvPr/>
        </p:nvSpPr>
        <p:spPr>
          <a:xfrm rot="10800000" flipH="1">
            <a:off x="6096000" y="5180575"/>
            <a:ext cx="609600" cy="763024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6" name="Shape 488">
            <a:extLst>
              <a:ext uri="{FF2B5EF4-FFF2-40B4-BE49-F238E27FC236}">
                <a16:creationId xmlns:a16="http://schemas.microsoft.com/office/drawing/2014/main" id="{33771B08-4CBA-43A9-B3AF-9D44A7CE944D}"/>
              </a:ext>
            </a:extLst>
          </p:cNvPr>
          <p:cNvSpPr txBox="1"/>
          <p:nvPr/>
        </p:nvSpPr>
        <p:spPr>
          <a:xfrm>
            <a:off x="172129" y="3591812"/>
            <a:ext cx="5335841" cy="10772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Value is </a:t>
            </a:r>
            <a:r>
              <a:rPr lang="en-US" sz="32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copied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;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it remains</a:t>
            </a:r>
            <a:b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 memor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y at old </a:t>
            </a:r>
            <a:r>
              <a:rPr lang="en-US" sz="3200" b="1" dirty="0"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%</a:t>
            </a:r>
            <a:r>
              <a:rPr lang="en-US" sz="3200" b="1" dirty="0" err="1"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rsp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22222E-6 L -0.20365 -2.22222E-6 C -0.29514 -2.22222E-6 -0.40729 -0.08611 -0.40729 -0.15602 L -0.40729 -0.3118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65" y="-1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/>
      <p:bldP spid="29" grpId="0" animBg="1"/>
      <p:bldP spid="42" grpId="0" animBg="1"/>
      <p:bldP spid="44" grpId="0" animBg="1"/>
      <p:bldP spid="45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304AB-C842-AA13-0F55-9F557664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Syntax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7E38A5-F7CA-88E1-3368-2DF3583673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Intel versus AT&amp;T</a:t>
            </a:r>
          </a:p>
          <a:p>
            <a:pPr marL="546100" lvl="1" indent="0">
              <a:buNone/>
            </a:pPr>
            <a:r>
              <a:rPr lang="en-US" dirty="0"/>
              <a:t>In this class we will be using the AT&amp;T syntax</a:t>
            </a:r>
          </a:p>
          <a:p>
            <a:pPr marL="13716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067808B-F144-30F7-EC26-6BA225A61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004167"/>
              </p:ext>
            </p:extLst>
          </p:nvPr>
        </p:nvGraphicFramePr>
        <p:xfrm>
          <a:off x="568597" y="2646415"/>
          <a:ext cx="8006806" cy="2595586"/>
        </p:xfrm>
        <a:graphic>
          <a:graphicData uri="http://schemas.openxmlformats.org/drawingml/2006/table">
            <a:tbl>
              <a:tblPr>
                <a:tableStyleId>{37CBDAAD-7E24-4B06-BBAF-3711D7D97985}</a:tableStyleId>
              </a:tblPr>
              <a:tblGrid>
                <a:gridCol w="1815331">
                  <a:extLst>
                    <a:ext uri="{9D8B030D-6E8A-4147-A177-3AD203B41FA5}">
                      <a16:colId xmlns:a16="http://schemas.microsoft.com/office/drawing/2014/main" val="807238215"/>
                    </a:ext>
                  </a:extLst>
                </a:gridCol>
                <a:gridCol w="2903477">
                  <a:extLst>
                    <a:ext uri="{9D8B030D-6E8A-4147-A177-3AD203B41FA5}">
                      <a16:colId xmlns:a16="http://schemas.microsoft.com/office/drawing/2014/main" val="3898402266"/>
                    </a:ext>
                  </a:extLst>
                </a:gridCol>
                <a:gridCol w="3287998">
                  <a:extLst>
                    <a:ext uri="{9D8B030D-6E8A-4147-A177-3AD203B41FA5}">
                      <a16:colId xmlns:a16="http://schemas.microsoft.com/office/drawing/2014/main" val="1317597330"/>
                    </a:ext>
                  </a:extLst>
                </a:gridCol>
              </a:tblGrid>
              <a:tr h="331875"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Feature</a:t>
                      </a:r>
                    </a:p>
                  </a:txBody>
                  <a:tcPr marL="28575" marR="28575" marT="19050" marB="19050" anchor="b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AT&amp;T Syntax</a:t>
                      </a:r>
                    </a:p>
                  </a:txBody>
                  <a:tcPr marL="28575" marR="28575" marT="19050" marB="19050" anchor="b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Intel Syntax</a:t>
                      </a:r>
                    </a:p>
                  </a:txBody>
                  <a:tcPr marL="28575" marR="28575" marT="19050" marB="19050" anchor="b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291309"/>
                  </a:ext>
                </a:extLst>
              </a:tr>
              <a:tr h="331875"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b="1" dirty="0">
                          <a:effectLst/>
                        </a:rPr>
                        <a:t>Operand Order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dirty="0">
                          <a:effectLst/>
                        </a:rPr>
                        <a:t>source, destination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dirty="0">
                          <a:effectLst/>
                        </a:rPr>
                        <a:t>destination, source</a:t>
                      </a:r>
                    </a:p>
                  </a:txBody>
                  <a:tcPr marL="0" marR="0" marT="19050" marB="19050" anchor="ctr"/>
                </a:tc>
                <a:extLst>
                  <a:ext uri="{0D108BD9-81ED-4DB2-BD59-A6C34878D82A}">
                    <a16:rowId xmlns:a16="http://schemas.microsoft.com/office/drawing/2014/main" val="1150972679"/>
                  </a:ext>
                </a:extLst>
              </a:tr>
              <a:tr h="331875"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b="1" dirty="0">
                          <a:effectLst/>
                        </a:rPr>
                        <a:t>Register Prefix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>
                          <a:effectLst/>
                        </a:rPr>
                        <a:t>% (e.g., %eax)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>
                          <a:effectLst/>
                        </a:rPr>
                        <a:t>None (e.g., eax)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2358618537"/>
                  </a:ext>
                </a:extLst>
              </a:tr>
              <a:tr h="484211"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b="1" dirty="0">
                          <a:effectLst/>
                        </a:rPr>
                        <a:t>Immediate Value Prefix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dirty="0">
                          <a:effectLst/>
                        </a:rPr>
                        <a:t>$ (e.g., $10)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dirty="0">
                          <a:effectLst/>
                        </a:rPr>
                        <a:t>None (e.g., 10)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164915863"/>
                  </a:ext>
                </a:extLst>
              </a:tr>
              <a:tr h="479203"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b="1" dirty="0">
                          <a:effectLst/>
                        </a:rPr>
                        <a:t>Memory Addressing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dirty="0">
                          <a:effectLst/>
                        </a:rPr>
                        <a:t>displacement(base, index, scale)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dirty="0">
                          <a:effectLst/>
                        </a:rPr>
                        <a:t>[base + index*scale + displacement]</a:t>
                      </a:r>
                    </a:p>
                  </a:txBody>
                  <a:tcPr marL="0" marR="0" marT="19050" marB="19050" anchor="ctr"/>
                </a:tc>
                <a:extLst>
                  <a:ext uri="{0D108BD9-81ED-4DB2-BD59-A6C34878D82A}">
                    <a16:rowId xmlns:a16="http://schemas.microsoft.com/office/drawing/2014/main" val="2907439497"/>
                  </a:ext>
                </a:extLst>
              </a:tr>
              <a:tr h="636547"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b="1" dirty="0">
                          <a:effectLst/>
                        </a:rPr>
                        <a:t>Operand Size Suffix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dirty="0">
                          <a:effectLst/>
                        </a:rPr>
                        <a:t>b, w, l, q (e.g., </a:t>
                      </a:r>
                      <a:r>
                        <a:rPr lang="en-US" dirty="0" err="1">
                          <a:effectLst/>
                        </a:rPr>
                        <a:t>movl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dirty="0">
                          <a:effectLst/>
                        </a:rPr>
                        <a:t>Inferred or </a:t>
                      </a:r>
                      <a:r>
                        <a:rPr lang="en-US" dirty="0" err="1">
                          <a:effectLst/>
                        </a:rPr>
                        <a:t>ptr</a:t>
                      </a:r>
                      <a:r>
                        <a:rPr lang="en-US" dirty="0">
                          <a:effectLst/>
                        </a:rPr>
                        <a:t> prefixes (e.g., </a:t>
                      </a:r>
                      <a:r>
                        <a:rPr lang="en-US" dirty="0" err="1">
                          <a:effectLst/>
                        </a:rPr>
                        <a:t>dword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ptr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marL="0" marR="0" marT="19050" marB="19050" anchor="ctr"/>
                </a:tc>
                <a:extLst>
                  <a:ext uri="{0D108BD9-81ED-4DB2-BD59-A6C34878D82A}">
                    <a16:rowId xmlns:a16="http://schemas.microsoft.com/office/drawing/2014/main" val="1734589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7613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Shape 493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endParaRPr/>
          </a:p>
        </p:txBody>
      </p:sp>
      <p:sp>
        <p:nvSpPr>
          <p:cNvPr id="494" name="Shape 494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Procedures</a:t>
            </a:r>
            <a:endParaRPr dirty="0"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Stack Structure</a:t>
            </a:r>
            <a:endParaRPr dirty="0"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Calling Conventions</a:t>
            </a:r>
            <a:endParaRPr dirty="0"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control</a:t>
            </a:r>
            <a:endParaRPr dirty="0"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 txBox="1">
            <a:spLocks noGrp="1"/>
          </p:cNvSpPr>
          <p:nvPr>
            <p:ph type="title"/>
          </p:nvPr>
        </p:nvSpPr>
        <p:spPr>
          <a:xfrm>
            <a:off x="6073816" y="0"/>
            <a:ext cx="307018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Examples</a:t>
            </a:r>
            <a:endParaRPr/>
          </a:p>
        </p:txBody>
      </p:sp>
      <p:sp>
        <p:nvSpPr>
          <p:cNvPr id="500" name="Shape 500"/>
          <p:cNvSpPr/>
          <p:nvPr/>
        </p:nvSpPr>
        <p:spPr>
          <a:xfrm>
            <a:off x="76199" y="4395486"/>
            <a:ext cx="3963365" cy="1507603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mult2(long a, long b)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long s = a * b;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s;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501" name="Shape 501"/>
          <p:cNvSpPr/>
          <p:nvPr/>
        </p:nvSpPr>
        <p:spPr>
          <a:xfrm>
            <a:off x="76199" y="624069"/>
            <a:ext cx="5835569" cy="1540397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multstore(long x, long y, long *dest)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t = mult2(x, y);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*dest = t;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502" name="Shape 502"/>
          <p:cNvSpPr/>
          <p:nvPr/>
        </p:nvSpPr>
        <p:spPr>
          <a:xfrm>
            <a:off x="2971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0000000000400550 &lt;mult2&gt;: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400550: 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rdi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# a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400553:  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imul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rsi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# a * b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400557:  ret 			# Return</a:t>
            </a:r>
            <a:endParaRPr dirty="0"/>
          </a:p>
        </p:txBody>
      </p:sp>
      <p:sp>
        <p:nvSpPr>
          <p:cNvPr id="503" name="Shape 503"/>
          <p:cNvSpPr/>
          <p:nvPr/>
        </p:nvSpPr>
        <p:spPr>
          <a:xfrm>
            <a:off x="2200154" y="1828800"/>
            <a:ext cx="6781800" cy="20574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0000000000400540 &lt;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multstore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400540: push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# Save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400541: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# Save 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400544: call   400550 &lt;mult2&gt;	# mult2(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x,y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400549: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,(%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	# Save at 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40054c: pop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# Restore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40054d: ret 			# Return</a:t>
            </a:r>
            <a:endParaRPr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Control Flow</a:t>
            </a:r>
            <a:endParaRPr/>
          </a:p>
        </p:txBody>
      </p:sp>
      <p:sp>
        <p:nvSpPr>
          <p:cNvPr id="509" name="Shape 509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stack to support procedure call and return</a:t>
            </a:r>
            <a:endParaRPr dirty="0"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rgbClr val="980002"/>
                </a:solidFill>
                <a:latin typeface="Calibri"/>
                <a:ea typeface="Calibri"/>
                <a:cs typeface="Calibri"/>
                <a:sym typeface="Calibri"/>
              </a:rPr>
              <a:t>Procedure call: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 label</a:t>
            </a:r>
            <a:endParaRPr sz="2400" b="1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Push return address on stack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Jump to 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label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address: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 of the next instruction right after call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 from disassembly</a:t>
            </a:r>
            <a:endParaRPr dirty="0"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rgbClr val="980002"/>
                </a:solidFill>
                <a:latin typeface="Calibri"/>
                <a:ea typeface="Calibri"/>
                <a:cs typeface="Calibri"/>
                <a:sym typeface="Calibri"/>
              </a:rPr>
              <a:t>Procedure return: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ret</a:t>
            </a:r>
            <a:endParaRPr sz="2400" b="1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Pop address from stack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Jump to address</a:t>
            </a: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endParaRPr lang="en-US" dirty="0"/>
          </a:p>
          <a:p>
            <a:pPr marL="0" indent="0">
              <a:spcBef>
                <a:spcPts val="500"/>
              </a:spcBef>
              <a:buSzPts val="2200"/>
              <a:buNone/>
            </a:pPr>
            <a:r>
              <a:rPr lang="en-US" dirty="0"/>
              <a:t>These instructions are sometimes printed with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 suffix</a:t>
            </a:r>
          </a:p>
          <a:p>
            <a:pPr marL="552450" lvl="1" indent="-234950"/>
            <a:r>
              <a:rPr lang="en-US" dirty="0"/>
              <a:t>This is just to remind you that you’re looking at 64-bit code</a:t>
            </a:r>
            <a:endParaRPr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 Flow Example #1</a:t>
            </a:r>
            <a:endParaRPr/>
          </a:p>
        </p:txBody>
      </p:sp>
      <p:sp>
        <p:nvSpPr>
          <p:cNvPr id="515" name="Shape 515"/>
          <p:cNvSpPr/>
          <p:nvPr/>
        </p:nvSpPr>
        <p:spPr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0000000000400550 &lt;mult2&gt;: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400550: 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rdi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sz="1800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400557:  ret</a:t>
            </a:r>
            <a:endParaRPr dirty="0"/>
          </a:p>
        </p:txBody>
      </p:sp>
      <p:sp>
        <p:nvSpPr>
          <p:cNvPr id="516" name="Shape 516"/>
          <p:cNvSpPr/>
          <p:nvPr/>
        </p:nvSpPr>
        <p:spPr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0000000000400540 &lt;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multstore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400544: call   400550 &lt;mult2&gt;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400549: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,(%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</p:txBody>
      </p:sp>
      <p:sp>
        <p:nvSpPr>
          <p:cNvPr id="517" name="Shape 517"/>
          <p:cNvSpPr/>
          <p:nvPr/>
        </p:nvSpPr>
        <p:spPr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0x400544</a:t>
            </a:r>
            <a:endParaRPr dirty="0"/>
          </a:p>
        </p:txBody>
      </p:sp>
      <p:sp>
        <p:nvSpPr>
          <p:cNvPr id="518" name="Shape 518"/>
          <p:cNvSpPr/>
          <p:nvPr/>
        </p:nvSpPr>
        <p:spPr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0x120</a:t>
            </a:r>
            <a:endParaRPr dirty="0"/>
          </a:p>
        </p:txBody>
      </p:sp>
      <p:sp>
        <p:nvSpPr>
          <p:cNvPr id="519" name="Shape 519"/>
          <p:cNvSpPr/>
          <p:nvPr/>
        </p:nvSpPr>
        <p:spPr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</p:txBody>
      </p:sp>
      <p:sp>
        <p:nvSpPr>
          <p:cNvPr id="520" name="Shape 520"/>
          <p:cNvSpPr/>
          <p:nvPr/>
        </p:nvSpPr>
        <p:spPr>
          <a:xfrm rot="10800000" flipH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>
            <a:solidFill>
              <a:srgbClr val="008000"/>
            </a:solidFill>
            <a:prstDash val="solid"/>
            <a:round/>
            <a:headEnd type="none" w="sm" len="sm"/>
            <a:tailEnd type="stealth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Gill Sans"/>
              <a:buNone/>
            </a:pPr>
            <a:endParaRPr sz="4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521" name="Shape 521"/>
          <p:cNvCxnSpPr>
            <a:stCxn id="517" idx="1"/>
          </p:cNvCxnSpPr>
          <p:nvPr/>
        </p:nvCxnSpPr>
        <p:spPr>
          <a:xfrm rot="10800000">
            <a:off x="4572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522" name="Shape 522"/>
          <p:cNvSpPr/>
          <p:nvPr/>
        </p:nvSpPr>
        <p:spPr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523" name="Shape 523"/>
          <p:cNvSpPr/>
          <p:nvPr/>
        </p:nvSpPr>
        <p:spPr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0x120</a:t>
            </a:r>
            <a:endParaRPr dirty="0"/>
          </a:p>
        </p:txBody>
      </p:sp>
      <p:sp>
        <p:nvSpPr>
          <p:cNvPr id="524" name="Shape 524"/>
          <p:cNvSpPr/>
          <p:nvPr/>
        </p:nvSpPr>
        <p:spPr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0x128</a:t>
            </a:r>
            <a:endParaRPr dirty="0"/>
          </a:p>
        </p:txBody>
      </p:sp>
      <p:sp>
        <p:nvSpPr>
          <p:cNvPr id="525" name="Shape 525"/>
          <p:cNvSpPr/>
          <p:nvPr/>
        </p:nvSpPr>
        <p:spPr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0x130</a:t>
            </a:r>
            <a:endParaRPr dirty="0"/>
          </a:p>
        </p:txBody>
      </p:sp>
      <p:sp>
        <p:nvSpPr>
          <p:cNvPr id="526" name="Shape 526"/>
          <p:cNvSpPr/>
          <p:nvPr/>
        </p:nvSpPr>
        <p:spPr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%rip</a:t>
            </a:r>
            <a:endParaRPr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Shape 531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 Flow Example #2</a:t>
            </a:r>
            <a:endParaRPr/>
          </a:p>
        </p:txBody>
      </p:sp>
      <p:sp>
        <p:nvSpPr>
          <p:cNvPr id="532" name="Shape 532"/>
          <p:cNvSpPr/>
          <p:nvPr/>
        </p:nvSpPr>
        <p:spPr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0000000000400550 &lt;mult2&gt;: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400550: 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rdi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sz="1800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400557:  ret		</a:t>
            </a:r>
            <a:endParaRPr dirty="0"/>
          </a:p>
        </p:txBody>
      </p:sp>
      <p:sp>
        <p:nvSpPr>
          <p:cNvPr id="533" name="Shape 533"/>
          <p:cNvSpPr/>
          <p:nvPr/>
        </p:nvSpPr>
        <p:spPr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0000000000400540 &lt;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multstore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400544: call   400550 &lt;mult2&gt;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400549: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,(%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</p:txBody>
      </p:sp>
      <p:sp>
        <p:nvSpPr>
          <p:cNvPr id="534" name="Shape 534"/>
          <p:cNvSpPr/>
          <p:nvPr/>
        </p:nvSpPr>
        <p:spPr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0x400550</a:t>
            </a:r>
            <a:endParaRPr dirty="0"/>
          </a:p>
        </p:txBody>
      </p:sp>
      <p:sp>
        <p:nvSpPr>
          <p:cNvPr id="535" name="Shape 535"/>
          <p:cNvSpPr/>
          <p:nvPr/>
        </p:nvSpPr>
        <p:spPr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0x118</a:t>
            </a:r>
            <a:endParaRPr dirty="0"/>
          </a:p>
        </p:txBody>
      </p:sp>
      <p:sp>
        <p:nvSpPr>
          <p:cNvPr id="536" name="Shape 536"/>
          <p:cNvSpPr/>
          <p:nvPr/>
        </p:nvSpPr>
        <p:spPr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0x400549</a:t>
            </a:r>
            <a:endParaRPr dirty="0"/>
          </a:p>
        </p:txBody>
      </p:sp>
      <p:sp>
        <p:nvSpPr>
          <p:cNvPr id="537" name="Shape 537"/>
          <p:cNvSpPr/>
          <p:nvPr/>
        </p:nvSpPr>
        <p:spPr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</p:txBody>
      </p:sp>
      <p:sp>
        <p:nvSpPr>
          <p:cNvPr id="538" name="Shape 538"/>
          <p:cNvSpPr/>
          <p:nvPr/>
        </p:nvSpPr>
        <p:spPr>
          <a:xfrm rot="10800000" flipH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>
            <a:solidFill>
              <a:srgbClr val="008000"/>
            </a:solidFill>
            <a:prstDash val="solid"/>
            <a:round/>
            <a:headEnd type="none" w="sm" len="sm"/>
            <a:tailEnd type="stealth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Gill Sans"/>
              <a:buNone/>
            </a:pPr>
            <a:endParaRPr sz="4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539" name="Shape 539"/>
          <p:cNvCxnSpPr>
            <a:stCxn id="534" idx="1"/>
          </p:cNvCxnSpPr>
          <p:nvPr/>
        </p:nvCxnSpPr>
        <p:spPr>
          <a:xfrm flipH="1">
            <a:off x="4038600" y="3695700"/>
            <a:ext cx="2209800" cy="7239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40" name="Shape 540"/>
          <p:cNvCxnSpPr/>
          <p:nvPr/>
        </p:nvCxnSpPr>
        <p:spPr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grpSp>
        <p:nvGrpSpPr>
          <p:cNvPr id="541" name="Shape 541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542" name="Shape 542"/>
            <p:cNvSpPr/>
            <p:nvPr/>
          </p:nvSpPr>
          <p:spPr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sp>
          <p:nvSpPr>
            <p:cNvPr id="543" name="Shape 543"/>
            <p:cNvSpPr/>
            <p:nvPr/>
          </p:nvSpPr>
          <p:spPr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0x120</a:t>
              </a:r>
              <a:endParaRPr dirty="0"/>
            </a:p>
          </p:txBody>
        </p:sp>
        <p:sp>
          <p:nvSpPr>
            <p:cNvPr id="544" name="Shape 544"/>
            <p:cNvSpPr/>
            <p:nvPr/>
          </p:nvSpPr>
          <p:spPr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0x128</a:t>
              </a:r>
              <a:endParaRPr dirty="0"/>
            </a:p>
          </p:txBody>
        </p:sp>
        <p:sp>
          <p:nvSpPr>
            <p:cNvPr id="545" name="Shape 545"/>
            <p:cNvSpPr/>
            <p:nvPr/>
          </p:nvSpPr>
          <p:spPr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0x130</a:t>
              </a:r>
              <a:endParaRPr dirty="0"/>
            </a:p>
          </p:txBody>
        </p:sp>
        <p:sp>
          <p:nvSpPr>
            <p:cNvPr id="546" name="Shape 546"/>
            <p:cNvSpPr/>
            <p:nvPr/>
          </p:nvSpPr>
          <p:spPr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0x118</a:t>
              </a:r>
              <a:endParaRPr dirty="0"/>
            </a:p>
          </p:txBody>
        </p:sp>
        <p:sp>
          <p:nvSpPr>
            <p:cNvPr id="547" name="Shape 547"/>
            <p:cNvSpPr/>
            <p:nvPr/>
          </p:nvSpPr>
          <p:spPr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%rip</a:t>
              </a:r>
              <a:endParaRPr dirty="0"/>
            </a:p>
          </p:txBody>
        </p:sp>
      </p:grp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Shape 552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 Flow Example #3</a:t>
            </a:r>
            <a:endParaRPr/>
          </a:p>
        </p:txBody>
      </p:sp>
      <p:sp>
        <p:nvSpPr>
          <p:cNvPr id="553" name="Shape 553"/>
          <p:cNvSpPr/>
          <p:nvPr/>
        </p:nvSpPr>
        <p:spPr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0000000000400550 &lt;mult2&gt;: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400550: 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rdi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sz="1800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400557:  ret		</a:t>
            </a:r>
            <a:endParaRPr dirty="0"/>
          </a:p>
        </p:txBody>
      </p:sp>
      <p:sp>
        <p:nvSpPr>
          <p:cNvPr id="554" name="Shape 554"/>
          <p:cNvSpPr/>
          <p:nvPr/>
        </p:nvSpPr>
        <p:spPr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0000000000400540 &lt;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multstore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400544: call   400550 &lt;mult2&gt;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400549: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,(%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</p:txBody>
      </p:sp>
      <p:sp>
        <p:nvSpPr>
          <p:cNvPr id="555" name="Shape 555"/>
          <p:cNvSpPr/>
          <p:nvPr/>
        </p:nvSpPr>
        <p:spPr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0x400557</a:t>
            </a:r>
            <a:endParaRPr dirty="0"/>
          </a:p>
        </p:txBody>
      </p:sp>
      <p:sp>
        <p:nvSpPr>
          <p:cNvPr id="556" name="Shape 556"/>
          <p:cNvSpPr/>
          <p:nvPr/>
        </p:nvSpPr>
        <p:spPr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0x118</a:t>
            </a:r>
            <a:endParaRPr dirty="0"/>
          </a:p>
        </p:txBody>
      </p:sp>
      <p:sp>
        <p:nvSpPr>
          <p:cNvPr id="557" name="Shape 557"/>
          <p:cNvSpPr/>
          <p:nvPr/>
        </p:nvSpPr>
        <p:spPr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0x400549</a:t>
            </a:r>
            <a:endParaRPr dirty="0"/>
          </a:p>
        </p:txBody>
      </p:sp>
      <p:sp>
        <p:nvSpPr>
          <p:cNvPr id="558" name="Shape 558"/>
          <p:cNvSpPr/>
          <p:nvPr/>
        </p:nvSpPr>
        <p:spPr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</p:txBody>
      </p:sp>
      <p:sp>
        <p:nvSpPr>
          <p:cNvPr id="559" name="Shape 559"/>
          <p:cNvSpPr/>
          <p:nvPr/>
        </p:nvSpPr>
        <p:spPr>
          <a:xfrm rot="10800000" flipH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>
            <a:solidFill>
              <a:srgbClr val="008000"/>
            </a:solidFill>
            <a:prstDash val="solid"/>
            <a:round/>
            <a:headEnd type="none" w="sm" len="sm"/>
            <a:tailEnd type="stealth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Gill Sans"/>
              <a:buNone/>
            </a:pPr>
            <a:endParaRPr sz="4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560" name="Shape 560"/>
          <p:cNvCxnSpPr>
            <a:stCxn id="555" idx="1"/>
          </p:cNvCxnSpPr>
          <p:nvPr/>
        </p:nvCxnSpPr>
        <p:spPr>
          <a:xfrm flipH="1">
            <a:off x="2362200" y="3695700"/>
            <a:ext cx="3886200" cy="15621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61" name="Shape 561"/>
          <p:cNvCxnSpPr/>
          <p:nvPr/>
        </p:nvCxnSpPr>
        <p:spPr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grpSp>
        <p:nvGrpSpPr>
          <p:cNvPr id="562" name="Shape 562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563" name="Shape 563"/>
            <p:cNvSpPr/>
            <p:nvPr/>
          </p:nvSpPr>
          <p:spPr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sp>
          <p:nvSpPr>
            <p:cNvPr id="564" name="Shape 564"/>
            <p:cNvSpPr/>
            <p:nvPr/>
          </p:nvSpPr>
          <p:spPr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0x120</a:t>
              </a:r>
              <a:endParaRPr dirty="0"/>
            </a:p>
          </p:txBody>
        </p:sp>
        <p:sp>
          <p:nvSpPr>
            <p:cNvPr id="565" name="Shape 565"/>
            <p:cNvSpPr/>
            <p:nvPr/>
          </p:nvSpPr>
          <p:spPr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0x128</a:t>
              </a:r>
              <a:endParaRPr dirty="0"/>
            </a:p>
          </p:txBody>
        </p:sp>
        <p:sp>
          <p:nvSpPr>
            <p:cNvPr id="566" name="Shape 566"/>
            <p:cNvSpPr/>
            <p:nvPr/>
          </p:nvSpPr>
          <p:spPr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0x130</a:t>
              </a:r>
              <a:endParaRPr dirty="0"/>
            </a:p>
          </p:txBody>
        </p:sp>
        <p:sp>
          <p:nvSpPr>
            <p:cNvPr id="567" name="Shape 567"/>
            <p:cNvSpPr/>
            <p:nvPr/>
          </p:nvSpPr>
          <p:spPr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0x118</a:t>
              </a:r>
              <a:endParaRPr dirty="0"/>
            </a:p>
          </p:txBody>
        </p:sp>
        <p:sp>
          <p:nvSpPr>
            <p:cNvPr id="568" name="Shape 568"/>
            <p:cNvSpPr/>
            <p:nvPr/>
          </p:nvSpPr>
          <p:spPr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%rip</a:t>
              </a:r>
              <a:endParaRPr dirty="0"/>
            </a:p>
          </p:txBody>
        </p:sp>
      </p:grp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Shape 573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 Flow Example #4</a:t>
            </a:r>
            <a:endParaRPr/>
          </a:p>
        </p:txBody>
      </p:sp>
      <p:sp>
        <p:nvSpPr>
          <p:cNvPr id="574" name="Shape 574"/>
          <p:cNvSpPr/>
          <p:nvPr/>
        </p:nvSpPr>
        <p:spPr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0000000000400550 &lt;mult2&gt;: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400550: 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rdi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sz="1800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400557:  ret		</a:t>
            </a:r>
            <a:endParaRPr dirty="0"/>
          </a:p>
        </p:txBody>
      </p:sp>
      <p:sp>
        <p:nvSpPr>
          <p:cNvPr id="575" name="Shape 575"/>
          <p:cNvSpPr/>
          <p:nvPr/>
        </p:nvSpPr>
        <p:spPr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0000000000400540 &lt;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multstore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400544: call   400550 &lt;mult2&gt;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400549: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,(%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</p:txBody>
      </p:sp>
      <p:sp>
        <p:nvSpPr>
          <p:cNvPr id="576" name="Shape 576"/>
          <p:cNvSpPr/>
          <p:nvPr/>
        </p:nvSpPr>
        <p:spPr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0x400549</a:t>
            </a:r>
            <a:endParaRPr dirty="0"/>
          </a:p>
        </p:txBody>
      </p:sp>
      <p:sp>
        <p:nvSpPr>
          <p:cNvPr id="577" name="Shape 577"/>
          <p:cNvSpPr/>
          <p:nvPr/>
        </p:nvSpPr>
        <p:spPr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0x120</a:t>
            </a:r>
            <a:endParaRPr dirty="0"/>
          </a:p>
        </p:txBody>
      </p:sp>
      <p:sp>
        <p:nvSpPr>
          <p:cNvPr id="578" name="Shape 578"/>
          <p:cNvSpPr/>
          <p:nvPr/>
        </p:nvSpPr>
        <p:spPr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</p:txBody>
      </p:sp>
      <p:sp>
        <p:nvSpPr>
          <p:cNvPr id="579" name="Shape 579"/>
          <p:cNvSpPr/>
          <p:nvPr/>
        </p:nvSpPr>
        <p:spPr>
          <a:xfrm rot="10800000" flipH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>
            <a:solidFill>
              <a:srgbClr val="008000"/>
            </a:solidFill>
            <a:prstDash val="solid"/>
            <a:round/>
            <a:headEnd type="none" w="sm" len="sm"/>
            <a:tailEnd type="stealth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Gill Sans"/>
              <a:buNone/>
            </a:pPr>
            <a:endParaRPr sz="4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580" name="Shape 580"/>
          <p:cNvCxnSpPr>
            <a:stCxn id="576" idx="1"/>
          </p:cNvCxnSpPr>
          <p:nvPr/>
        </p:nvCxnSpPr>
        <p:spPr>
          <a:xfrm rot="10800000">
            <a:off x="4114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581" name="Shape 581"/>
          <p:cNvSpPr/>
          <p:nvPr/>
        </p:nvSpPr>
        <p:spPr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582" name="Shape 582"/>
          <p:cNvSpPr/>
          <p:nvPr/>
        </p:nvSpPr>
        <p:spPr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0x120</a:t>
            </a:r>
            <a:endParaRPr dirty="0"/>
          </a:p>
        </p:txBody>
      </p:sp>
      <p:sp>
        <p:nvSpPr>
          <p:cNvPr id="583" name="Shape 583"/>
          <p:cNvSpPr/>
          <p:nvPr/>
        </p:nvSpPr>
        <p:spPr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0x128</a:t>
            </a:r>
            <a:endParaRPr dirty="0"/>
          </a:p>
        </p:txBody>
      </p:sp>
      <p:sp>
        <p:nvSpPr>
          <p:cNvPr id="584" name="Shape 584"/>
          <p:cNvSpPr/>
          <p:nvPr/>
        </p:nvSpPr>
        <p:spPr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0x130</a:t>
            </a:r>
            <a:endParaRPr dirty="0"/>
          </a:p>
        </p:txBody>
      </p:sp>
      <p:sp>
        <p:nvSpPr>
          <p:cNvPr id="585" name="Shape 585"/>
          <p:cNvSpPr/>
          <p:nvPr/>
        </p:nvSpPr>
        <p:spPr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%rip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>
            <a:spLocks noGrp="1"/>
          </p:cNvSpPr>
          <p:nvPr>
            <p:ph type="title"/>
          </p:nvPr>
        </p:nvSpPr>
        <p:spPr>
          <a:xfrm>
            <a:off x="304800" y="493712"/>
            <a:ext cx="8077200" cy="573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Reminder: Address Modes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Shape 276"/>
          <p:cNvSpPr txBox="1">
            <a:spLocks noGrp="1"/>
          </p:cNvSpPr>
          <p:nvPr>
            <p:ph type="body" idx="1"/>
          </p:nvPr>
        </p:nvSpPr>
        <p:spPr>
          <a:xfrm>
            <a:off x="290513" y="1250950"/>
            <a:ext cx="8307387" cy="553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3838" marR="0" lvl="0" indent="-223838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 General Form</a:t>
            </a:r>
            <a:endParaRPr dirty="0"/>
          </a:p>
          <a:p>
            <a:pPr marL="223838" marR="0" lvl="0" indent="-223838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D(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Rb,Ri,S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	Mem[Reg[Rb]+S*Reg[Ri]+ D]</a:t>
            </a:r>
            <a:endParaRPr dirty="0"/>
          </a:p>
          <a:p>
            <a:pPr marL="560388" marR="0" lvl="1" indent="-2222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D: 	Constant “displacement” 1, 2, or 4 bytes</a:t>
            </a:r>
            <a:endParaRPr dirty="0"/>
          </a:p>
          <a:p>
            <a:pPr marL="560388" marR="0" lvl="1" indent="-2222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Rb: 	Base register: Any of 16 integer registers</a:t>
            </a:r>
            <a:endParaRPr dirty="0"/>
          </a:p>
          <a:p>
            <a:pPr marL="560388" marR="0" lvl="1" indent="-2222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Ri:	Index register: Any, except for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2000" b="1" i="0" u="none" strike="noStrike" cap="none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rsp</a:t>
            </a:r>
            <a:endParaRPr sz="2000" b="1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560388" marR="0" lvl="1" indent="-2222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S: 	Scale: 1, 2, 4, or 8 (</a:t>
            </a:r>
            <a:r>
              <a:rPr lang="en-US" sz="2000" b="0" i="1" u="none" strike="noStrike" cap="none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why these numbers?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dirty="0"/>
          </a:p>
          <a:p>
            <a:pPr marL="223838" marR="0" lvl="0" indent="-132398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3838" marR="0" lvl="0" indent="-223838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Special Cases</a:t>
            </a:r>
            <a:endParaRPr dirty="0"/>
          </a:p>
          <a:p>
            <a:pPr marL="223838" marR="0" lvl="0" indent="-223838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(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Rb,Ri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		Mem[Reg[Rb]+Reg[Ri]]</a:t>
            </a:r>
            <a:endParaRPr dirty="0"/>
          </a:p>
          <a:p>
            <a:pPr marL="223838" marR="0" lvl="0" indent="-223838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D(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Rb,Ri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	Mem[Reg[Rb]+Reg[Ri]+D]</a:t>
            </a:r>
            <a:endParaRPr dirty="0"/>
          </a:p>
          <a:p>
            <a:pPr marL="223838" marR="0" lvl="0" indent="-223838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(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Rb,Ri,S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	Mem[Reg[Rb]+S*Reg[Ri]]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F6581-BF33-4A8E-AD55-3B9903EEC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dirty="0"/>
              <a:t>Memory operands and LEA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1BF07-F9A6-433B-9FE8-102FEA219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sz="2000" dirty="0"/>
              <a:t>In most instructions, a memory operand accesses memory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LEA is special: it </a:t>
            </a:r>
            <a:r>
              <a:rPr lang="en-US" sz="2000" i="1" dirty="0"/>
              <a:t>doesn’t</a:t>
            </a:r>
            <a:r>
              <a:rPr lang="en-US" sz="2000" dirty="0"/>
              <a:t> access memory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2DAA786-4C72-4511-9FDE-0DE876AAAD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49222"/>
              </p:ext>
            </p:extLst>
          </p:nvPr>
        </p:nvGraphicFramePr>
        <p:xfrm>
          <a:off x="1524000" y="1983739"/>
          <a:ext cx="6096000" cy="171142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76370726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681720809"/>
                    </a:ext>
                  </a:extLst>
                </a:gridCol>
              </a:tblGrid>
              <a:tr h="427856">
                <a:tc>
                  <a:txBody>
                    <a:bodyPr/>
                    <a:lstStyle/>
                    <a:p>
                      <a:r>
                        <a:rPr lang="en-US" dirty="0"/>
                        <a:t>Assembly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 equivalent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434592"/>
                  </a:ext>
                </a:extLst>
              </a:tr>
              <a:tr h="427856">
                <a:tc>
                  <a:txBody>
                    <a:bodyPr/>
                    <a:lstStyle/>
                    <a:p>
                      <a:r>
                        <a:rPr lang="en-US" dirty="0"/>
                        <a:t>mov 6(%rbx,%rdi,8), %ax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ax = *(</a:t>
                      </a:r>
                      <a:r>
                        <a:rPr lang="en-US" dirty="0" err="1"/>
                        <a:t>rbx</a:t>
                      </a:r>
                      <a:r>
                        <a:rPr lang="en-US" dirty="0"/>
                        <a:t> + </a:t>
                      </a:r>
                      <a:r>
                        <a:rPr lang="en-US" dirty="0" err="1"/>
                        <a:t>rdi</a:t>
                      </a:r>
                      <a:r>
                        <a:rPr lang="en-US" dirty="0"/>
                        <a:t>*8 + 6)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840762"/>
                  </a:ext>
                </a:extLst>
              </a:tr>
              <a:tr h="427856">
                <a:tc>
                  <a:txBody>
                    <a:bodyPr/>
                    <a:lstStyle/>
                    <a:p>
                      <a:r>
                        <a:rPr lang="en-US" dirty="0"/>
                        <a:t>add 6(%rbx,%rdi,8), %ax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ax += *(</a:t>
                      </a:r>
                      <a:r>
                        <a:rPr lang="en-US" dirty="0" err="1"/>
                        <a:t>rbx</a:t>
                      </a:r>
                      <a:r>
                        <a:rPr lang="en-US" dirty="0"/>
                        <a:t> + </a:t>
                      </a:r>
                      <a:r>
                        <a:rPr lang="en-US" dirty="0" err="1"/>
                        <a:t>rdi</a:t>
                      </a:r>
                      <a:r>
                        <a:rPr lang="en-US" dirty="0"/>
                        <a:t>*8 + 6)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592937"/>
                  </a:ext>
                </a:extLst>
              </a:tr>
              <a:tr h="427856">
                <a:tc>
                  <a:txBody>
                    <a:bodyPr/>
                    <a:lstStyle/>
                    <a:p>
                      <a:r>
                        <a:rPr lang="en-US" dirty="0" err="1"/>
                        <a:t>xor</a:t>
                      </a:r>
                      <a:r>
                        <a:rPr lang="en-US" dirty="0"/>
                        <a:t> %ax, 6(%rbx,%rdi,8)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*(</a:t>
                      </a:r>
                      <a:r>
                        <a:rPr lang="en-US" dirty="0" err="1"/>
                        <a:t>rbx</a:t>
                      </a:r>
                      <a:r>
                        <a:rPr lang="en-US" dirty="0"/>
                        <a:t> + </a:t>
                      </a:r>
                      <a:r>
                        <a:rPr lang="en-US" dirty="0" err="1"/>
                        <a:t>rdi</a:t>
                      </a:r>
                      <a:r>
                        <a:rPr lang="en-US" dirty="0"/>
                        <a:t>*8 + 6) ^= ax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04242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753AFAC-C11D-4087-86A5-973A28FD6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521015"/>
              </p:ext>
            </p:extLst>
          </p:nvPr>
        </p:nvGraphicFramePr>
        <p:xfrm>
          <a:off x="1524000" y="4605288"/>
          <a:ext cx="6096000" cy="85571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76370726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681720809"/>
                    </a:ext>
                  </a:extLst>
                </a:gridCol>
              </a:tblGrid>
              <a:tr h="427856">
                <a:tc>
                  <a:txBody>
                    <a:bodyPr/>
                    <a:lstStyle/>
                    <a:p>
                      <a:r>
                        <a:rPr lang="en-US" dirty="0"/>
                        <a:t>Assembly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 equivalent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434592"/>
                  </a:ext>
                </a:extLst>
              </a:tr>
              <a:tr h="427856">
                <a:tc>
                  <a:txBody>
                    <a:bodyPr/>
                    <a:lstStyle/>
                    <a:p>
                      <a:r>
                        <a:rPr lang="en-US" dirty="0"/>
                        <a:t>lea 6(%rbx,%rdi,8), %</a:t>
                      </a:r>
                      <a:r>
                        <a:rPr lang="en-US" dirty="0" err="1"/>
                        <a:t>rax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rax</a:t>
                      </a:r>
                      <a:r>
                        <a:rPr lang="en-US" dirty="0"/>
                        <a:t> = </a:t>
                      </a:r>
                      <a:r>
                        <a:rPr lang="en-US" dirty="0" err="1"/>
                        <a:t>rbx</a:t>
                      </a:r>
                      <a:r>
                        <a:rPr lang="en-US" dirty="0"/>
                        <a:t> + </a:t>
                      </a:r>
                      <a:r>
                        <a:rPr lang="en-US" dirty="0" err="1"/>
                        <a:t>rdi</a:t>
                      </a:r>
                      <a:r>
                        <a:rPr lang="en-US" dirty="0"/>
                        <a:t>*8 + 6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840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722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Why use LEA?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422400"/>
            <a:ext cx="8382000" cy="5435600"/>
          </a:xfrm>
          <a:ln/>
        </p:spPr>
        <p:txBody>
          <a:bodyPr/>
          <a:lstStyle/>
          <a:p>
            <a:r>
              <a:rPr lang="en-US" dirty="0"/>
              <a:t>CPU designers’ intended use: calculate a pointer to an object</a:t>
            </a:r>
          </a:p>
          <a:p>
            <a:pPr lvl="1"/>
            <a:r>
              <a:rPr lang="en-US" dirty="0"/>
              <a:t>An array element, perhaps</a:t>
            </a:r>
          </a:p>
          <a:p>
            <a:pPr lvl="1"/>
            <a:r>
              <a:rPr lang="en-US" dirty="0"/>
              <a:t>For instance, to pass just one array element to another function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Compiler authors like to use it for ordinary arithmetic</a:t>
            </a:r>
          </a:p>
          <a:p>
            <a:pPr lvl="1"/>
            <a:r>
              <a:rPr lang="en-US" dirty="0"/>
              <a:t>It can do complex calculations in one instruction</a:t>
            </a:r>
          </a:p>
          <a:p>
            <a:pPr lvl="1"/>
            <a:r>
              <a:rPr lang="en-US" dirty="0"/>
              <a:t>It’s one of the only three-operand instructions the x86 has</a:t>
            </a:r>
          </a:p>
          <a:p>
            <a:pPr lvl="1"/>
            <a:r>
              <a:rPr lang="en-US" dirty="0"/>
              <a:t>It doesn’t touch the condition codes (we’ll come back to this)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68FF3AE-AE28-4C30-B4D8-AD7B60304176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2701921"/>
          <a:ext cx="6096000" cy="85571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76370726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681720809"/>
                    </a:ext>
                  </a:extLst>
                </a:gridCol>
              </a:tblGrid>
              <a:tr h="427856">
                <a:tc>
                  <a:txBody>
                    <a:bodyPr/>
                    <a:lstStyle/>
                    <a:p>
                      <a:r>
                        <a:rPr lang="en-US" dirty="0"/>
                        <a:t>Assembly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 equivalent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434592"/>
                  </a:ext>
                </a:extLst>
              </a:tr>
              <a:tr h="427856">
                <a:tc>
                  <a:txBody>
                    <a:bodyPr/>
                    <a:lstStyle/>
                    <a:p>
                      <a:r>
                        <a:rPr lang="en-US" dirty="0"/>
                        <a:t>lea (%rbx,%rdi,8), %</a:t>
                      </a:r>
                      <a:r>
                        <a:rPr lang="en-US" dirty="0" err="1"/>
                        <a:t>rax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rax</a:t>
                      </a:r>
                      <a:r>
                        <a:rPr lang="en-US" dirty="0"/>
                        <a:t> = &amp;</a:t>
                      </a:r>
                      <a:r>
                        <a:rPr lang="en-US" dirty="0" err="1"/>
                        <a:t>rbx</a:t>
                      </a:r>
                      <a:r>
                        <a:rPr lang="en-US" dirty="0"/>
                        <a:t>[</a:t>
                      </a:r>
                      <a:r>
                        <a:rPr lang="en-US" dirty="0" err="1"/>
                        <a:t>rdi</a:t>
                      </a:r>
                      <a:r>
                        <a:rPr lang="en-US" dirty="0"/>
                        <a:t>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84076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31B3374-CDED-4A36-9169-9CF04DAD1F07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5564067"/>
          <a:ext cx="6096000" cy="85571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76370726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681720809"/>
                    </a:ext>
                  </a:extLst>
                </a:gridCol>
              </a:tblGrid>
              <a:tr h="427856">
                <a:tc>
                  <a:txBody>
                    <a:bodyPr/>
                    <a:lstStyle/>
                    <a:p>
                      <a:r>
                        <a:rPr lang="en-US" dirty="0"/>
                        <a:t>Assembly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 equivalent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434592"/>
                  </a:ext>
                </a:extLst>
              </a:tr>
              <a:tr h="427856">
                <a:tc>
                  <a:txBody>
                    <a:bodyPr/>
                    <a:lstStyle/>
                    <a:p>
                      <a:r>
                        <a:rPr lang="en-US" dirty="0"/>
                        <a:t>lea (%rbx,%rbx,2), %</a:t>
                      </a:r>
                      <a:r>
                        <a:rPr lang="en-US" dirty="0" err="1"/>
                        <a:t>rax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rax</a:t>
                      </a:r>
                      <a:r>
                        <a:rPr lang="en-US" dirty="0"/>
                        <a:t> = </a:t>
                      </a:r>
                      <a:r>
                        <a:rPr lang="en-US" dirty="0" err="1"/>
                        <a:t>rbx</a:t>
                      </a:r>
                      <a:r>
                        <a:rPr lang="en-US" dirty="0"/>
                        <a:t> * 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840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81847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1787</TotalTime>
  <Words>6125</Words>
  <Application>Microsoft Office PowerPoint</Application>
  <PresentationFormat>On-screen Show (4:3)</PresentationFormat>
  <Paragraphs>1248</Paragraphs>
  <Slides>66</Slides>
  <Notes>55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66</vt:i4>
      </vt:variant>
    </vt:vector>
  </HeadingPairs>
  <TitlesOfParts>
    <vt:vector size="82" baseType="lpstr">
      <vt:lpstr>Noto Sans Symbols</vt:lpstr>
      <vt:lpstr>Courier New</vt:lpstr>
      <vt:lpstr>Wingdings 2</vt:lpstr>
      <vt:lpstr>Wingdings</vt:lpstr>
      <vt:lpstr>Gill Sans</vt:lpstr>
      <vt:lpstr>Arial Narrow</vt:lpstr>
      <vt:lpstr>Times New Roman</vt:lpstr>
      <vt:lpstr>Calibri</vt:lpstr>
      <vt:lpstr>Calibri Bold</vt:lpstr>
      <vt:lpstr>Arial</vt:lpstr>
      <vt:lpstr>Title Slide</vt:lpstr>
      <vt:lpstr>template2007</vt:lpstr>
      <vt:lpstr>Title and Content</vt:lpstr>
      <vt:lpstr>Title and Content: Build</vt:lpstr>
      <vt:lpstr>Title Only</vt:lpstr>
      <vt:lpstr>1_Title and Content</vt:lpstr>
      <vt:lpstr>Machine-Level Programming II  15-213/15-513: Introduction to Computer Systems 4th Lecture, September 4, 2025</vt:lpstr>
      <vt:lpstr>Announcements</vt:lpstr>
      <vt:lpstr>Today</vt:lpstr>
      <vt:lpstr>Reminder: Machine Instructions</vt:lpstr>
      <vt:lpstr>Reminder: Machine Instructions</vt:lpstr>
      <vt:lpstr>Assembly Syntax</vt:lpstr>
      <vt:lpstr>Reminder: Address Modes</vt:lpstr>
      <vt:lpstr>Memory operands and LEA</vt:lpstr>
      <vt:lpstr>Why use LEA?</vt:lpstr>
      <vt:lpstr>Which numbers are pointers?</vt:lpstr>
      <vt:lpstr>Which numbers are pointers?</vt:lpstr>
      <vt:lpstr>Which numbers are pointers?</vt:lpstr>
      <vt:lpstr>Which numbers are pointers?</vt:lpstr>
      <vt:lpstr>Which numbers are pointers?</vt:lpstr>
      <vt:lpstr>Which numbers are pointers?</vt:lpstr>
      <vt:lpstr>Conditional reminder slide</vt:lpstr>
      <vt:lpstr>Today</vt:lpstr>
      <vt:lpstr>Loops</vt:lpstr>
      <vt:lpstr>Assembly has Goto</vt:lpstr>
      <vt:lpstr>“Do-While” Loop Example</vt:lpstr>
      <vt:lpstr>“Do-While” Loop Compilation</vt:lpstr>
      <vt:lpstr>General “Do-While” Translation</vt:lpstr>
      <vt:lpstr>General “While” Translation #1</vt:lpstr>
      <vt:lpstr>While Loop Example #1</vt:lpstr>
      <vt:lpstr>General “While” Translation #2</vt:lpstr>
      <vt:lpstr>While Loop Example #2</vt:lpstr>
      <vt:lpstr>“For” Loop Form</vt:lpstr>
      <vt:lpstr>“For” Loop → While Loop</vt:lpstr>
      <vt:lpstr>For-While Conversion</vt:lpstr>
      <vt:lpstr>“For” Loop Do-While Conversion</vt:lpstr>
      <vt:lpstr>Today</vt:lpstr>
      <vt:lpstr>Switch Statement Example</vt:lpstr>
      <vt:lpstr>Jump Table Structure</vt:lpstr>
      <vt:lpstr>Switch Statement Example</vt:lpstr>
      <vt:lpstr>Switch Statement Example</vt:lpstr>
      <vt:lpstr>Assembly Setup Explanation</vt:lpstr>
      <vt:lpstr>Jump Table</vt:lpstr>
      <vt:lpstr>Code Blocks (x == 1)</vt:lpstr>
      <vt:lpstr>Handling Fall-Through</vt:lpstr>
      <vt:lpstr>Code Blocks (x == 2, x == 3)</vt:lpstr>
      <vt:lpstr>Code Blocks (x == 5, x == 6, default)</vt:lpstr>
      <vt:lpstr>Finding Jump Table in Binary</vt:lpstr>
      <vt:lpstr>Finding Jump Table in Binary (cont.)</vt:lpstr>
      <vt:lpstr>Finding Jump Table in Binary (cont.)</vt:lpstr>
      <vt:lpstr>Jump Tables (alternate version)</vt:lpstr>
      <vt:lpstr>Quiz</vt:lpstr>
      <vt:lpstr>Transition</vt:lpstr>
      <vt:lpstr>Mechanisms in Procedures</vt:lpstr>
      <vt:lpstr>Mechanisms in Procedures</vt:lpstr>
      <vt:lpstr>Mechanisms in Procedures</vt:lpstr>
      <vt:lpstr>Mechanisms in Procedures</vt:lpstr>
      <vt:lpstr>Mechanisms in Procedures</vt:lpstr>
      <vt:lpstr>Today</vt:lpstr>
      <vt:lpstr>x86-64 Stack</vt:lpstr>
      <vt:lpstr>x86-64 Stack</vt:lpstr>
      <vt:lpstr>x86-64 Stack</vt:lpstr>
      <vt:lpstr>x86-64 Stack: Push</vt:lpstr>
      <vt:lpstr>x86-64 Stack: Push</vt:lpstr>
      <vt:lpstr>x86-64 Stack: Pop</vt:lpstr>
      <vt:lpstr>Today</vt:lpstr>
      <vt:lpstr>Code Examples</vt:lpstr>
      <vt:lpstr>Procedure Control Flow</vt:lpstr>
      <vt:lpstr>Control Flow Example #1</vt:lpstr>
      <vt:lpstr>Control Flow Example #2</vt:lpstr>
      <vt:lpstr>Control Flow Example #3</vt:lpstr>
      <vt:lpstr>Control Flow Example #4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Machine-Level Programming II: Control  15-213: Introduction to Computer Systems 6th Lecture, May 26, 2022</dc:title>
  <dc:creator>Brian Railing</dc:creator>
  <cp:lastModifiedBy>Brian Railing</cp:lastModifiedBy>
  <cp:revision>58</cp:revision>
  <dcterms:modified xsi:type="dcterms:W3CDTF">2025-09-04T17:50:51Z</dcterms:modified>
</cp:coreProperties>
</file>