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97" r:id="rId2"/>
    <p:sldMasterId id="2147483649" r:id="rId3"/>
    <p:sldMasterId id="2147483709" r:id="rId4"/>
  </p:sldMasterIdLst>
  <p:notesMasterIdLst>
    <p:notesMasterId r:id="rId78"/>
  </p:notesMasterIdLst>
  <p:handoutMasterIdLst>
    <p:handoutMasterId r:id="rId79"/>
  </p:handoutMasterIdLst>
  <p:sldIdLst>
    <p:sldId id="332" r:id="rId5"/>
    <p:sldId id="256" r:id="rId6"/>
    <p:sldId id="646" r:id="rId7"/>
    <p:sldId id="793" r:id="rId8"/>
    <p:sldId id="794" r:id="rId9"/>
    <p:sldId id="744" r:id="rId10"/>
    <p:sldId id="745" r:id="rId11"/>
    <p:sldId id="746" r:id="rId12"/>
    <p:sldId id="795" r:id="rId13"/>
    <p:sldId id="792" r:id="rId14"/>
    <p:sldId id="747" r:id="rId15"/>
    <p:sldId id="750" r:id="rId16"/>
    <p:sldId id="748" r:id="rId17"/>
    <p:sldId id="752" r:id="rId18"/>
    <p:sldId id="749" r:id="rId19"/>
    <p:sldId id="753" r:id="rId20"/>
    <p:sldId id="754" r:id="rId21"/>
    <p:sldId id="755" r:id="rId22"/>
    <p:sldId id="756" r:id="rId23"/>
    <p:sldId id="757" r:id="rId24"/>
    <p:sldId id="758" r:id="rId25"/>
    <p:sldId id="759" r:id="rId26"/>
    <p:sldId id="760" r:id="rId27"/>
    <p:sldId id="796" r:id="rId28"/>
    <p:sldId id="797" r:id="rId29"/>
    <p:sldId id="798" r:id="rId30"/>
    <p:sldId id="751" r:id="rId31"/>
    <p:sldId id="761" r:id="rId32"/>
    <p:sldId id="762" r:id="rId33"/>
    <p:sldId id="764" r:id="rId34"/>
    <p:sldId id="771" r:id="rId35"/>
    <p:sldId id="765" r:id="rId36"/>
    <p:sldId id="769" r:id="rId37"/>
    <p:sldId id="770" r:id="rId38"/>
    <p:sldId id="778" r:id="rId39"/>
    <p:sldId id="774" r:id="rId40"/>
    <p:sldId id="767" r:id="rId41"/>
    <p:sldId id="738" r:id="rId42"/>
    <p:sldId id="739" r:id="rId43"/>
    <p:sldId id="773" r:id="rId44"/>
    <p:sldId id="772" r:id="rId45"/>
    <p:sldId id="267" r:id="rId46"/>
    <p:sldId id="268" r:id="rId47"/>
    <p:sldId id="274" r:id="rId48"/>
    <p:sldId id="800" r:id="rId49"/>
    <p:sldId id="780" r:id="rId50"/>
    <p:sldId id="801" r:id="rId51"/>
    <p:sldId id="776" r:id="rId52"/>
    <p:sldId id="632" r:id="rId53"/>
    <p:sldId id="661" r:id="rId54"/>
    <p:sldId id="791" r:id="rId55"/>
    <p:sldId id="781" r:id="rId56"/>
    <p:sldId id="782" r:id="rId57"/>
    <p:sldId id="783" r:id="rId58"/>
    <p:sldId id="784" r:id="rId59"/>
    <p:sldId id="785" r:id="rId60"/>
    <p:sldId id="786" r:id="rId61"/>
    <p:sldId id="787" r:id="rId62"/>
    <p:sldId id="788" r:id="rId63"/>
    <p:sldId id="789" r:id="rId64"/>
    <p:sldId id="790" r:id="rId65"/>
    <p:sldId id="779" r:id="rId66"/>
    <p:sldId id="802" r:id="rId67"/>
    <p:sldId id="659" r:id="rId68"/>
    <p:sldId id="645" r:id="rId69"/>
    <p:sldId id="580" r:id="rId70"/>
    <p:sldId id="581" r:id="rId71"/>
    <p:sldId id="734" r:id="rId72"/>
    <p:sldId id="733" r:id="rId73"/>
    <p:sldId id="732" r:id="rId74"/>
    <p:sldId id="735" r:id="rId75"/>
    <p:sldId id="585" r:id="rId76"/>
    <p:sldId id="586" r:id="rId77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5pPr>
    <a:lvl6pPr marL="22860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6pPr>
    <a:lvl7pPr marL="27432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7pPr>
    <a:lvl8pPr marL="32004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8pPr>
    <a:lvl9pPr marL="3657600" algn="l" defTabSz="457200" rtl="0" eaLnBrk="1" latinLnBrk="0" hangingPunct="1">
      <a:defRPr sz="4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  <a:srgbClr val="F8F6D9"/>
    <a:srgbClr val="EDEBCF"/>
    <a:srgbClr val="D3F2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6" dt="2026-09-01T01:58:14.948"/>
    <p1510:client id="{C216E354-FE8D-DF44-9605-2A88CC25A955}" v="70" dt="2026-09-01T14:31:52.9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microsoft.com/office/2015/10/relationships/revisionInfo" Target="revisionInfo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CFFC39-3AF6-8048-8D2D-0B9CBEDA9E0F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81F6DB-D364-0A40-9E0D-3DD3F1C3C9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86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2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75182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Gill San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55B82-38A2-EB34-E928-58EC94C9D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ACD59260-0BD2-69F8-BF61-F0D10FC641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A8932CC8-E01B-93A9-4D81-72A2BEFDE4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41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E4560-93BE-3035-A0D6-0D3C73B76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>
            <a:extLst>
              <a:ext uri="{FF2B5EF4-FFF2-40B4-BE49-F238E27FC236}">
                <a16:creationId xmlns:a16="http://schemas.microsoft.com/office/drawing/2014/main" id="{2B15BF18-AA2D-5DB8-D741-7F9C36C9D8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868628A0-C110-5948-9630-A579DCF6F3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16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57A63-054F-ECB3-88B8-1E355D396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>
            <a:extLst>
              <a:ext uri="{FF2B5EF4-FFF2-40B4-BE49-F238E27FC236}">
                <a16:creationId xmlns:a16="http://schemas.microsoft.com/office/drawing/2014/main" id="{59E311F3-C44E-597F-6E9B-8DB9F56EF9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7" name="Rectangle 3">
            <a:extLst>
              <a:ext uri="{FF2B5EF4-FFF2-40B4-BE49-F238E27FC236}">
                <a16:creationId xmlns:a16="http://schemas.microsoft.com/office/drawing/2014/main" id="{8F719F51-2934-167F-B73E-6E74270348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4208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CC515-E5E8-6714-8498-562EBB47C8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>
            <a:extLst>
              <a:ext uri="{FF2B5EF4-FFF2-40B4-BE49-F238E27FC236}">
                <a16:creationId xmlns:a16="http://schemas.microsoft.com/office/drawing/2014/main" id="{51203F38-735E-DDA0-0FE0-DBDC941C88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5FA1E96D-402A-383F-2F06-BE7CFBEF23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799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90F5A-BF23-FA73-30A6-CA6A356AB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50185A24-D5CA-41D4-4169-CA6CBFD2A4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77DA8152-E6F0-9AD8-2FAB-62DC7A4D52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508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5A58A-4AB0-0D6C-CC4F-A02449C07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5E13FBDE-F855-FDE4-2C15-B16C3A536B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83B27B2F-3600-24A7-2104-34899D865D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12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FE4DA-3DA8-876B-1BA5-95C74E710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F4430757-BDB9-A39F-CE8C-8DB731A8F4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D8F3464D-4B77-9B9F-ADDF-8FDF32FDD7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122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2B649D-0923-5AA7-1DFF-A02C92DFD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92205444-2779-6564-4697-20B922D1F4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DAA436C4-C337-3694-0FC4-9A680CECC1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325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2F5A2-6852-F62F-1801-0E7E10679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DA38283D-3121-3B7D-3C27-9B1F24E4FD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1E35A5ED-3A68-CE08-81CD-EF68E737FD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8518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E3097-C2B6-CBB8-BDDE-7CD82EA02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39B31A-0AAE-37C6-199E-089B995E07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28502D-1C99-5D47-B75F-68D74E2691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0xf000 + 0x8 =</a:t>
            </a:r>
            <a:r>
              <a:rPr lang="en-US" baseline="0"/>
              <a:t> 0xf008</a:t>
            </a:r>
          </a:p>
          <a:p>
            <a:r>
              <a:rPr lang="en-US" baseline="0"/>
              <a:t>0xf000 + 0x0100 = 0xf100</a:t>
            </a:r>
          </a:p>
          <a:p>
            <a:r>
              <a:rPr lang="en-US" baseline="0"/>
              <a:t>0xf000 + 4*0x0100 = 0xf400</a:t>
            </a:r>
          </a:p>
          <a:p>
            <a:r>
              <a:rPr lang="en-US" baseline="0"/>
              <a:t>2*0xf000 + 0x80 = 0x1d080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A99AE-EF22-950A-F0AF-66D4E0931D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65B0C-B35D-4608-94F8-324A6C7A47D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672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irregular verb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20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Draw on slide or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07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489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ret should probably be rep ; ret for historic reasons.  The assembly is simplified to avoid any excess complexity.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139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Aside: On some architectures, there are predicate registers and we can explicitly see the condition codes in registers / the dependencies.  X86 is implicitly using </a:t>
            </a:r>
            <a:r>
              <a:rPr lang="en-US" err="1"/>
              <a:t>eflags</a:t>
            </a:r>
            <a:r>
              <a:rPr lang="en-US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6679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Shape 36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Shape 3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Shape 3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Shape 4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>
          <a:extLst>
            <a:ext uri="{FF2B5EF4-FFF2-40B4-BE49-F238E27FC236}">
              <a16:creationId xmlns:a16="http://schemas.microsoft.com/office/drawing/2014/main" id="{E533D9C3-648E-85E6-E452-91B28EF38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Shape 463">
            <a:extLst>
              <a:ext uri="{FF2B5EF4-FFF2-40B4-BE49-F238E27FC236}">
                <a16:creationId xmlns:a16="http://schemas.microsoft.com/office/drawing/2014/main" id="{9C9A3601-6770-DFBF-5B22-6DFBE3E8FA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Shape 464">
            <a:extLst>
              <a:ext uri="{FF2B5EF4-FFF2-40B4-BE49-F238E27FC236}">
                <a16:creationId xmlns:a16="http://schemas.microsoft.com/office/drawing/2014/main" id="{8263E635-3726-0026-DF1F-95401E626D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61616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8B12C5-B8B1-41C6-B29F-6FC9FEB127AE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FF21D-A69F-F3B9-3D7E-62AEF44ED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>
            <a:extLst>
              <a:ext uri="{FF2B5EF4-FFF2-40B4-BE49-F238E27FC236}">
                <a16:creationId xmlns:a16="http://schemas.microsoft.com/office/drawing/2014/main" id="{68B97B2F-D1C6-F2CB-0F25-DDB02FB370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3" name="Rectangle 3">
            <a:extLst>
              <a:ext uri="{FF2B5EF4-FFF2-40B4-BE49-F238E27FC236}">
                <a16:creationId xmlns:a16="http://schemas.microsoft.com/office/drawing/2014/main" id="{A084B51B-DEBE-F5E0-35AF-53AA98B262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0170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C59D6-0504-2465-F2E9-36363B253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>
            <a:extLst>
              <a:ext uri="{FF2B5EF4-FFF2-40B4-BE49-F238E27FC236}">
                <a16:creationId xmlns:a16="http://schemas.microsoft.com/office/drawing/2014/main" id="{BC2993F7-76E8-749F-CFC0-E3155F6C4D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>
            <a:extLst>
              <a:ext uri="{FF2B5EF4-FFF2-40B4-BE49-F238E27FC236}">
                <a16:creationId xmlns:a16="http://schemas.microsoft.com/office/drawing/2014/main" id="{A6A9B987-06A9-ADBC-8295-50E6FBE033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212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FEA57-F3B7-16CE-8627-FA7FE486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>
            <a:extLst>
              <a:ext uri="{FF2B5EF4-FFF2-40B4-BE49-F238E27FC236}">
                <a16:creationId xmlns:a16="http://schemas.microsoft.com/office/drawing/2014/main" id="{74184E92-7161-919E-005A-26AAAD97B3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F06B52CA-DB83-718C-F4D7-B0236E1366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7558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F1E16-CFE6-7074-A452-48FC5841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>
            <a:extLst>
              <a:ext uri="{FF2B5EF4-FFF2-40B4-BE49-F238E27FC236}">
                <a16:creationId xmlns:a16="http://schemas.microsoft.com/office/drawing/2014/main" id="{39D54015-CA47-61EE-015F-37921D68D8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EAB6567C-1246-82DF-0D36-4CAF8DE21D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1491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4A7ED-B24B-758D-4D70-44CB907AF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>
            <a:extLst>
              <a:ext uri="{FF2B5EF4-FFF2-40B4-BE49-F238E27FC236}">
                <a16:creationId xmlns:a16="http://schemas.microsoft.com/office/drawing/2014/main" id="{898BC819-B09F-D9E3-A265-D54730584D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91EF9CD1-EB69-C238-F7C7-F848A4C395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9692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516F-6C22-B29C-F45B-A2DFAA9A0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>
            <a:extLst>
              <a:ext uri="{FF2B5EF4-FFF2-40B4-BE49-F238E27FC236}">
                <a16:creationId xmlns:a16="http://schemas.microsoft.com/office/drawing/2014/main" id="{10A69B0B-7857-A3DF-7AE4-4A424B62CE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>
            <a:extLst>
              <a:ext uri="{FF2B5EF4-FFF2-40B4-BE49-F238E27FC236}">
                <a16:creationId xmlns:a16="http://schemas.microsoft.com/office/drawing/2014/main" id="{ED47178B-59FB-8219-2C78-19DFFAA52F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175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66445-3013-98EA-D666-83C8461F9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>
            <a:extLst>
              <a:ext uri="{FF2B5EF4-FFF2-40B4-BE49-F238E27FC236}">
                <a16:creationId xmlns:a16="http://schemas.microsoft.com/office/drawing/2014/main" id="{BA69D62A-B485-D723-1D2F-DA02A6CA87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>
            <a:extLst>
              <a:ext uri="{FF2B5EF4-FFF2-40B4-BE49-F238E27FC236}">
                <a16:creationId xmlns:a16="http://schemas.microsoft.com/office/drawing/2014/main" id="{ED0CA3D4-C82C-6F8C-0B7C-6368A70D19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520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BCD63-1409-9DDB-FB70-7F1630BAD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0E90B34D-A47C-D3FB-A6C9-85174FF691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7C6BF56E-9AEA-2079-A2C7-819D55BBEB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44857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0F64717-A5A5-4C4E-9291-2F18B7410B0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8072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70216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6513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9232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06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3279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5008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47864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601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886200"/>
            <a:ext cx="3762375" cy="297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0575" y="3886200"/>
            <a:ext cx="3762375" cy="297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998538"/>
            <a:ext cx="1943100" cy="5859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98538"/>
            <a:ext cx="5676900" cy="5859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3196282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685887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962686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3886200"/>
            <a:ext cx="3762375" cy="297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0575" y="3886200"/>
            <a:ext cx="3762375" cy="2971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437438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588394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837618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51831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743316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454681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3830417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998538"/>
            <a:ext cx="1943100" cy="58594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998538"/>
            <a:ext cx="5676900" cy="58594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685932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97000"/>
            <a:ext cx="41148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97000"/>
            <a:ext cx="411480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54000"/>
            <a:ext cx="2095500" cy="6578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54000"/>
            <a:ext cx="6134100" cy="6578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677492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613855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7592093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21029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80724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40516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41835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75914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61974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93792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50771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33497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1632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8013" y="228600"/>
            <a:ext cx="2185987" cy="6105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875" y="228600"/>
            <a:ext cx="6408738" cy="6105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51893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2488" y="1362075"/>
            <a:ext cx="3871912" cy="2409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2488" y="3924300"/>
            <a:ext cx="3871912" cy="2409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76602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875" y="228600"/>
            <a:ext cx="8747125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38175" y="1362075"/>
            <a:ext cx="3871913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2488" y="1362075"/>
            <a:ext cx="3871912" cy="4972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251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98538"/>
            <a:ext cx="7772400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 Bold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3886200"/>
            <a:ext cx="76771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" charset="0"/>
              </a:rPr>
              <a:t>Click to edit Master text styles</a:t>
            </a:r>
          </a:p>
          <a:p>
            <a:pPr lvl="1"/>
            <a:r>
              <a:rPr lang="en-US">
                <a:sym typeface="Calibri" charset="0"/>
              </a:rPr>
              <a:t>Second level</a:t>
            </a:r>
          </a:p>
          <a:p>
            <a:pPr lvl="2"/>
            <a:r>
              <a:rPr lang="en-US">
                <a:sym typeface="Calibri" charset="0"/>
              </a:rPr>
              <a:t>Third level</a:t>
            </a:r>
          </a:p>
          <a:p>
            <a:pPr lvl="3"/>
            <a:r>
              <a:rPr lang="en-US">
                <a:sym typeface="Calibri" charset="0"/>
              </a:rPr>
              <a:t>Fourth level</a:t>
            </a:r>
          </a:p>
          <a:p>
            <a:pPr lvl="4"/>
            <a:r>
              <a:rPr lang="en-US">
                <a:sym typeface="Calibri" charset="0"/>
              </a:rPr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8818144" y="6611779"/>
            <a:ext cx="33855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sz="1000">
              <a:latin typeface="+mj-lt"/>
            </a:endParaRPr>
          </a:p>
        </p:txBody>
      </p:sp>
      <p:sp>
        <p:nvSpPr>
          <p:cNvPr id="7" name="Text Box 32"/>
          <p:cNvSpPr txBox="1">
            <a:spLocks noChangeArrowheads="1"/>
          </p:cNvSpPr>
          <p:nvPr userDrawn="1"/>
        </p:nvSpPr>
        <p:spPr bwMode="auto">
          <a:xfrm>
            <a:off x="7851775" y="-20638"/>
            <a:ext cx="12747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en-US" sz="1200" b="1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Carnegie Mellon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1BF30C9-D847-59F3-FD02-D422DE54304A}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 Box 32">
            <a:extLst>
              <a:ext uri="{FF2B5EF4-FFF2-40B4-BE49-F238E27FC236}">
                <a16:creationId xmlns:a16="http://schemas.microsoft.com/office/drawing/2014/main" id="{CFE844D9-ED28-804C-B1C9-BAC9DB1652D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696200" y="-23019"/>
            <a:ext cx="143981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en-US" sz="1200" b="1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© Carnegie Mellon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9pPr>
    </p:titleStyle>
    <p:bodyStyle>
      <a:lvl1pPr algn="l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1pPr>
      <a:lvl2pPr marL="4191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2pPr>
      <a:lvl3pPr marL="8763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3pPr>
      <a:lvl4pPr marL="13335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4pPr>
      <a:lvl5pPr marL="17907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5pPr>
      <a:lvl6pPr marL="22479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6pPr>
      <a:lvl7pPr marL="27051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7pPr>
      <a:lvl8pPr marL="31623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8pPr>
      <a:lvl9pPr marL="36195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998538"/>
            <a:ext cx="7772400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 Bold" charset="0"/>
              </a:rPr>
              <a:t>Click to edit Master title style</a:t>
            </a: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3886200"/>
            <a:ext cx="767715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" charset="0"/>
              </a:rPr>
              <a:t>Click to edit Master text styles</a:t>
            </a:r>
          </a:p>
          <a:p>
            <a:pPr lvl="1"/>
            <a:r>
              <a:rPr lang="en-US">
                <a:sym typeface="Calibri" charset="0"/>
              </a:rPr>
              <a:t>Second level</a:t>
            </a:r>
          </a:p>
          <a:p>
            <a:pPr lvl="2"/>
            <a:r>
              <a:rPr lang="en-US">
                <a:sym typeface="Calibri" charset="0"/>
              </a:rPr>
              <a:t>Third level</a:t>
            </a:r>
          </a:p>
          <a:p>
            <a:pPr lvl="3"/>
            <a:r>
              <a:rPr lang="en-US">
                <a:sym typeface="Calibri" charset="0"/>
              </a:rPr>
              <a:t>Fourth level</a:t>
            </a:r>
          </a:p>
          <a:p>
            <a:pPr lvl="4"/>
            <a:r>
              <a:rPr lang="en-US">
                <a:sym typeface="Calibri" charset="0"/>
              </a:rPr>
              <a:t>Fifth level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8818144" y="6611779"/>
            <a:ext cx="33855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sz="1000">
              <a:latin typeface="+mj-lt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-16031" y="6629400"/>
            <a:ext cx="464934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0" i="0">
                <a:latin typeface="Calibri" pitchFamily="34" charset="0"/>
              </a:rPr>
              <a:t>Bryant</a:t>
            </a:r>
            <a:r>
              <a:rPr lang="en-US" sz="1000" b="0" i="0" baseline="0">
                <a:latin typeface="Calibri" pitchFamily="34" charset="0"/>
              </a:rPr>
              <a:t> and </a:t>
            </a:r>
            <a:r>
              <a:rPr lang="en-US" sz="1000" b="0" i="0" baseline="0" err="1">
                <a:latin typeface="Calibri" pitchFamily="34" charset="0"/>
              </a:rPr>
              <a:t>O’Hallaron</a:t>
            </a:r>
            <a:r>
              <a:rPr lang="en-US" sz="1000" b="0" i="0" baseline="0">
                <a:latin typeface="Calibri" pitchFamily="34" charset="0"/>
              </a:rPr>
              <a:t>, Computer Systems: A Programmer’s Perspective, Third Edition</a:t>
            </a:r>
            <a:endParaRPr lang="en-US" sz="1000" b="0" i="0">
              <a:latin typeface="Calibri" pitchFamily="34" charset="0"/>
            </a:endParaRPr>
          </a:p>
        </p:txBody>
      </p:sp>
      <p:sp>
        <p:nvSpPr>
          <p:cNvPr id="6" name="Rectangle 1"/>
          <p:cNvSpPr>
            <a:spLocks/>
          </p:cNvSpPr>
          <p:nvPr userDrawn="1"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Text Box 32"/>
          <p:cNvSpPr txBox="1">
            <a:spLocks noChangeArrowheads="1"/>
          </p:cNvSpPr>
          <p:nvPr userDrawn="1"/>
        </p:nvSpPr>
        <p:spPr bwMode="auto">
          <a:xfrm>
            <a:off x="7851775" y="-20638"/>
            <a:ext cx="12747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en-US" sz="1200" b="1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Carnegie Mellon</a:t>
            </a:r>
          </a:p>
        </p:txBody>
      </p:sp>
    </p:spTree>
    <p:extLst>
      <p:ext uri="{BB962C8B-B14F-4D97-AF65-F5344CB8AC3E}">
        <p14:creationId xmlns:p14="http://schemas.microsoft.com/office/powerpoint/2010/main" val="2180089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9pPr>
    </p:titleStyle>
    <p:bodyStyle>
      <a:lvl1pPr algn="l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1pPr>
      <a:lvl2pPr marL="4191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2pPr>
      <a:lvl3pPr marL="8763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3pPr>
      <a:lvl4pPr marL="13335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4pPr>
      <a:lvl5pPr marL="17907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5pPr>
      <a:lvl6pPr marL="22479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6pPr>
      <a:lvl7pPr marL="27051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7pPr>
      <a:lvl8pPr marL="31623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8pPr>
      <a:lvl9pPr marL="3619500" algn="ctr" rtl="0" fontAlgn="base">
        <a:spcBef>
          <a:spcPts val="5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254000"/>
            <a:ext cx="838200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 Bold" charset="0"/>
              </a:rPr>
              <a:t>Click to edit Master title style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97000"/>
            <a:ext cx="838200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Calibri Bold" charset="0"/>
              </a:rPr>
              <a:t>Click to edit Master text styles</a:t>
            </a:r>
          </a:p>
          <a:p>
            <a:pPr lvl="1"/>
            <a:r>
              <a:rPr lang="en-US">
                <a:sym typeface="Calibri" charset="0"/>
              </a:rPr>
              <a:t>Second level</a:t>
            </a:r>
          </a:p>
          <a:p>
            <a:pPr lvl="2"/>
            <a:r>
              <a:rPr lang="en-US">
                <a:sym typeface="Calibri" charset="0"/>
              </a:rPr>
              <a:t>Third level</a:t>
            </a:r>
          </a:p>
          <a:p>
            <a:pPr lvl="3"/>
            <a:r>
              <a:rPr lang="en-US">
                <a:sym typeface="Calibri" charset="0"/>
              </a:rPr>
              <a:t>Fourth level</a:t>
            </a:r>
          </a:p>
          <a:p>
            <a:pPr lvl="4"/>
            <a:r>
              <a:rPr lang="en-US">
                <a:sym typeface="Calibri" charset="0"/>
              </a:rPr>
              <a:t>Fifth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8818144" y="6611779"/>
            <a:ext cx="33855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sz="1000">
              <a:latin typeface="+mj-lt"/>
            </a:endParaRPr>
          </a:p>
        </p:txBody>
      </p:sp>
      <p:sp>
        <p:nvSpPr>
          <p:cNvPr id="8" name="Text Box 32"/>
          <p:cNvSpPr txBox="1">
            <a:spLocks noChangeArrowheads="1"/>
          </p:cNvSpPr>
          <p:nvPr userDrawn="1"/>
        </p:nvSpPr>
        <p:spPr bwMode="auto">
          <a:xfrm>
            <a:off x="7851775" y="-20638"/>
            <a:ext cx="12747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en-US" sz="1200" b="1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Carnegie Mellon</a:t>
            </a: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5A05AD6-70AC-FE63-F264-E58194F76356}"/>
              </a:ext>
            </a:extLst>
          </p:cNvPr>
          <p:cNvSpPr>
            <a:spLocks/>
          </p:cNvSpPr>
          <p:nvPr userDrawn="1"/>
        </p:nvSpPr>
        <p:spPr bwMode="auto">
          <a:xfrm>
            <a:off x="0" y="0"/>
            <a:ext cx="9156700" cy="228600"/>
          </a:xfrm>
          <a:prstGeom prst="rect">
            <a:avLst/>
          </a:prstGeom>
          <a:solidFill>
            <a:schemeClr val="accent1"/>
          </a:solidFill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 Box 32">
            <a:extLst>
              <a:ext uri="{FF2B5EF4-FFF2-40B4-BE49-F238E27FC236}">
                <a16:creationId xmlns:a16="http://schemas.microsoft.com/office/drawing/2014/main" id="{BFF2F16D-3961-1622-C7EB-D5AF667AAF7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16881" y="-20638"/>
            <a:ext cx="1439818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en-US" sz="1200" b="1">
                <a:solidFill>
                  <a:srgbClr val="FFFFFF"/>
                </a:solidFill>
                <a:latin typeface="Times New Roman" pitchFamily="18" charset="0"/>
                <a:ea typeface="+mn-ea"/>
                <a:cs typeface="+mn-cs"/>
              </a:rPr>
              <a:t>© Carnegie Mellon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+mj-lt"/>
          <a:ea typeface="+mj-ea"/>
          <a:cs typeface="+mj-cs"/>
          <a:sym typeface="Calibri Bold" charset="0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 Bold" charset="0"/>
          <a:ea typeface="ヒラギノ角ゴ ProN W6" charset="-128"/>
          <a:cs typeface="ヒラギノ角ゴ ProN W6" charset="-128"/>
          <a:sym typeface="Calibri Bold" charset="0"/>
        </a:defRPr>
      </a:lvl9pPr>
    </p:titleStyle>
    <p:bodyStyle>
      <a:lvl1pPr marL="254000" indent="-254000" algn="l" rtl="0" fontAlgn="base">
        <a:spcBef>
          <a:spcPts val="600"/>
        </a:spcBef>
        <a:spcAft>
          <a:spcPct val="0"/>
        </a:spcAft>
        <a:buClr>
          <a:srgbClr val="990000"/>
        </a:buClr>
        <a:buSzPct val="60000"/>
        <a:buFont typeface="Wingdings 2" charset="2"/>
        <a:buChar char="¢"/>
        <a:defRPr sz="2400">
          <a:solidFill>
            <a:schemeClr val="tx1"/>
          </a:solidFill>
          <a:latin typeface="+mn-lt"/>
          <a:ea typeface="+mn-ea"/>
          <a:cs typeface="+mn-cs"/>
          <a:sym typeface="Calibri Bold" charset="0"/>
        </a:defRPr>
      </a:lvl1pPr>
      <a:lvl2pPr marL="514350" indent="-234950" algn="l" rtl="0" fontAlgn="base">
        <a:spcBef>
          <a:spcPts val="500"/>
        </a:spcBef>
        <a:spcAft>
          <a:spcPct val="0"/>
        </a:spcAft>
        <a:buClr>
          <a:srgbClr val="990000"/>
        </a:buClr>
        <a:buSzPct val="11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2pPr>
      <a:lvl3pPr marL="800100" indent="-203200" algn="l" rtl="0" fontAlgn="base">
        <a:spcBef>
          <a:spcPts val="500"/>
        </a:spcBef>
        <a:spcAft>
          <a:spcPct val="0"/>
        </a:spcAft>
        <a:buClr>
          <a:srgbClr val="000000"/>
        </a:buClr>
        <a:buSzPct val="80000"/>
        <a:buFont typeface="Wingdings" charset="2"/>
        <a:buChar char="§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3pPr>
      <a:lvl4pPr marL="11430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–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4pPr>
      <a:lvl5pPr marL="14605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5pPr>
      <a:lvl6pPr marL="19177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6pPr>
      <a:lvl7pPr marL="23749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7pPr>
      <a:lvl8pPr marL="28321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8pPr>
      <a:lvl9pPr marL="3289300" indent="-228600" algn="l" rtl="0" fontAlgn="base">
        <a:spcBef>
          <a:spcPts val="500"/>
        </a:spcBef>
        <a:spcAft>
          <a:spcPct val="0"/>
        </a:spcAft>
        <a:buClr>
          <a:srgbClr val="000000"/>
        </a:buClr>
        <a:buSzPct val="100000"/>
        <a:buFont typeface="Calibri" charset="0"/>
        <a:buChar char="»"/>
        <a:defRPr sz="2000">
          <a:solidFill>
            <a:schemeClr val="tx1"/>
          </a:solidFill>
          <a:latin typeface="Calibri" charset="0"/>
          <a:ea typeface="ヒラギノ角ゴ ProN W3" charset="-128"/>
          <a:cs typeface="ヒラギノ角ゴ ProN W3" charset="-128"/>
          <a:sym typeface="Calibri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75914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7896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7897813" y="-26988"/>
            <a:ext cx="1309687" cy="2778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200">
                <a:solidFill>
                  <a:schemeClr val="bg1"/>
                </a:solidFill>
                <a:latin typeface="Times New Roman" pitchFamily="18" charset="0"/>
              </a:rPr>
              <a:t>Carnegie Mellon</a:t>
            </a:r>
          </a:p>
        </p:txBody>
      </p:sp>
      <p:sp>
        <p:nvSpPr>
          <p:cNvPr id="6" name="Rectangle 5"/>
          <p:cNvSpPr/>
          <p:nvPr/>
        </p:nvSpPr>
        <p:spPr>
          <a:xfrm>
            <a:off x="8830843" y="6611779"/>
            <a:ext cx="33855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5551B27-49BC-4291-80C6-707CDCF1D651}" type="slidenum">
              <a:rPr kumimoji="0" lang="en-US" sz="10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96" charset="-128"/>
                <a:cs typeface="ＭＳ Ｐゴシック" pitchFamily="-96" charset="-128"/>
              </a:rPr>
              <a:pPr/>
              <a:t>‹#›</a:t>
            </a:fld>
            <a:endParaRPr lang="en-US" sz="1000">
              <a:latin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A67BB4-BF4C-FCCB-953B-FA7979385204}"/>
              </a:ext>
            </a:extLst>
          </p:cNvPr>
          <p:cNvSpPr txBox="1"/>
          <p:nvPr userDrawn="1"/>
        </p:nvSpPr>
        <p:spPr>
          <a:xfrm>
            <a:off x="9035143" y="672495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74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2" y="1295400"/>
            <a:ext cx="9093416" cy="4724400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B87060-9CA1-44CC-939E-8B0D1195A2FF}"/>
              </a:ext>
            </a:extLst>
          </p:cNvPr>
          <p:cNvSpPr txBox="1"/>
          <p:nvPr/>
        </p:nvSpPr>
        <p:spPr>
          <a:xfrm>
            <a:off x="4231075" y="4648200"/>
            <a:ext cx="894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</a:rPr>
              <a:t>14-513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FE2BDB-EFF5-4A0C-917F-CE029070F9C4}"/>
              </a:ext>
            </a:extLst>
          </p:cNvPr>
          <p:cNvSpPr txBox="1"/>
          <p:nvPr/>
        </p:nvSpPr>
        <p:spPr>
          <a:xfrm>
            <a:off x="6705600" y="4709756"/>
            <a:ext cx="6110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Condensed" panose="020B0506020104020203" pitchFamily="34" charset="0"/>
              </a:rPr>
              <a:t>18-613</a:t>
            </a:r>
          </a:p>
        </p:txBody>
      </p:sp>
    </p:spTree>
    <p:extLst>
      <p:ext uri="{BB962C8B-B14F-4D97-AF65-F5344CB8AC3E}">
        <p14:creationId xmlns:p14="http://schemas.microsoft.com/office/powerpoint/2010/main" val="404251748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 bwMode="auto">
          <a:xfrm>
            <a:off x="762000" y="1981200"/>
            <a:ext cx="7772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rPr>
              <a:t>Machine-Level Programming I</a:t>
            </a:r>
            <a:b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b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ヒラギノ角ゴ ProN W6"/>
                <a:cs typeface="+mj-cs"/>
                <a:sym typeface="Gill Sans" charset="0"/>
              </a:rPr>
              <a:t>15-213/14-513/15-513: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ヒラギノ角ゴ ProN W6"/>
                <a:cs typeface="+mj-cs"/>
                <a:sym typeface="Gill Sans" charset="0"/>
              </a:rPr>
              <a:t>Introduction to Computer Systems, Fall 2026	</a:t>
            </a:r>
            <a:br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ヒラギノ角ゴ ProN W6"/>
                <a:cs typeface="+mj-cs"/>
                <a:sym typeface="Gill Sans" charset="0"/>
              </a:rPr>
            </a:br>
            <a:b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</a:b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rPr>
              <a:t>3</a:t>
            </a:r>
            <a:r>
              <a:rPr lang="en-US" sz="2000" kern="0" baseline="3000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rPr>
              <a:t>rd</a:t>
            </a:r>
            <a:r>
              <a:rPr lang="en-US" sz="2000" kern="0">
                <a:solidFill>
                  <a:schemeClr val="tx1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Lecture, September 1, 2026</a:t>
            </a:r>
            <a:endParaRPr lang="en-US" sz="2000" kern="0">
              <a:solidFill>
                <a:schemeClr val="tx1"/>
              </a:solidFill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Today: Machine Programming I: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Assembly Basics: Registers, operands, move</a:t>
            </a:r>
          </a:p>
          <a:p>
            <a:r>
              <a:rPr lang="en-US">
                <a:solidFill>
                  <a:schemeClr val="bg1">
                    <a:lumMod val="50000"/>
                  </a:schemeClr>
                </a:solidFill>
              </a:rPr>
              <a:t>Arithmetic &amp; logical operations</a:t>
            </a:r>
          </a:p>
          <a:p>
            <a:r>
              <a:rPr lang="en-US">
                <a:solidFill>
                  <a:schemeClr val="bg1">
                    <a:lumMod val="50000"/>
                  </a:schemeClr>
                </a:solidFill>
              </a:rPr>
              <a:t>Condition codes and jumps</a:t>
            </a:r>
          </a:p>
          <a:p>
            <a:r>
              <a:rPr lang="en-US">
                <a:solidFill>
                  <a:schemeClr val="bg1">
                    <a:lumMod val="50000"/>
                  </a:schemeClr>
                </a:solidFill>
              </a:rPr>
              <a:t>C, assembly, machine code</a:t>
            </a:r>
          </a:p>
          <a:p>
            <a:pPr>
              <a:buNone/>
            </a:pPr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Context: Levels of Abstraction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8216" y="1720779"/>
            <a:ext cx="1556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Calibri" pitchFamily="34" charset="0"/>
              </a:rPr>
              <a:t>C programmer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4137" y="3294455"/>
            <a:ext cx="24017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Calibri" pitchFamily="34" charset="0"/>
              </a:rPr>
              <a:t>Assembly programmer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4137" y="5377934"/>
            <a:ext cx="2030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Calibri" pitchFamily="34" charset="0"/>
              </a:rPr>
              <a:t>Computer Designer</a:t>
            </a:r>
          </a:p>
        </p:txBody>
      </p:sp>
      <p:sp>
        <p:nvSpPr>
          <p:cNvPr id="9" name="Vertical Scroll 8"/>
          <p:cNvSpPr/>
          <p:nvPr/>
        </p:nvSpPr>
        <p:spPr bwMode="auto">
          <a:xfrm>
            <a:off x="1913790" y="1136862"/>
            <a:ext cx="4023310" cy="1902130"/>
          </a:xfrm>
          <a:prstGeom prst="verticalScroll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l"/>
            <a:r>
              <a:rPr lang="en-US" sz="1000">
                <a:latin typeface="Courier"/>
              </a:rPr>
              <a:t>#include &lt;</a:t>
            </a:r>
            <a:r>
              <a:rPr lang="en-US" sz="1000" err="1">
                <a:latin typeface="Courier"/>
              </a:rPr>
              <a:t>stdio.h</a:t>
            </a:r>
            <a:r>
              <a:rPr lang="en-US" sz="1000">
                <a:latin typeface="Courier"/>
              </a:rPr>
              <a:t>&gt;</a:t>
            </a:r>
          </a:p>
          <a:p>
            <a:pPr algn="l"/>
            <a:r>
              <a:rPr lang="en-US" sz="1000">
                <a:latin typeface="Courier"/>
              </a:rPr>
              <a:t>int main(){</a:t>
            </a:r>
          </a:p>
          <a:p>
            <a:pPr algn="l"/>
            <a:r>
              <a:rPr lang="en-US" sz="1000">
                <a:latin typeface="Courier"/>
              </a:rPr>
              <a:t>  int </a:t>
            </a:r>
            <a:r>
              <a:rPr lang="en-US" sz="1000" err="1">
                <a:latin typeface="Courier"/>
              </a:rPr>
              <a:t>i</a:t>
            </a:r>
            <a:r>
              <a:rPr lang="en-US" sz="1000">
                <a:latin typeface="Courier"/>
              </a:rPr>
              <a:t>, n = 10, t1 = 0, t2 = 1, </a:t>
            </a:r>
            <a:r>
              <a:rPr lang="en-US" sz="1000" err="1">
                <a:latin typeface="Courier"/>
              </a:rPr>
              <a:t>nxt</a:t>
            </a:r>
            <a:r>
              <a:rPr lang="en-US" sz="1000">
                <a:latin typeface="Courier"/>
              </a:rPr>
              <a:t>;</a:t>
            </a:r>
          </a:p>
          <a:p>
            <a:pPr algn="l"/>
            <a:r>
              <a:rPr lang="nn-NO" sz="1000">
                <a:latin typeface="Courier"/>
              </a:rPr>
              <a:t>  for (i = 1; i &lt;= n; ++i){</a:t>
            </a:r>
          </a:p>
          <a:p>
            <a:pPr algn="l"/>
            <a:r>
              <a:rPr lang="en-US" sz="1000">
                <a:latin typeface="Courier"/>
              </a:rPr>
              <a:t>    </a:t>
            </a:r>
            <a:r>
              <a:rPr lang="en-US" sz="1000" err="1">
                <a:latin typeface="Courier"/>
              </a:rPr>
              <a:t>printf</a:t>
            </a:r>
            <a:r>
              <a:rPr lang="en-US" sz="1000">
                <a:latin typeface="Courier"/>
              </a:rPr>
              <a:t>("%d, ", t1);</a:t>
            </a:r>
          </a:p>
          <a:p>
            <a:pPr algn="l"/>
            <a:r>
              <a:rPr lang="en-US" sz="1000">
                <a:latin typeface="Courier"/>
              </a:rPr>
              <a:t>    </a:t>
            </a:r>
            <a:r>
              <a:rPr lang="en-US" sz="1000" err="1">
                <a:latin typeface="Courier"/>
              </a:rPr>
              <a:t>nxt</a:t>
            </a:r>
            <a:r>
              <a:rPr lang="en-US" sz="1000">
                <a:latin typeface="Courier"/>
              </a:rPr>
              <a:t> = t1 + t2;</a:t>
            </a:r>
          </a:p>
          <a:p>
            <a:pPr algn="l"/>
            <a:r>
              <a:rPr lang="en-US" sz="1000">
                <a:latin typeface="Courier"/>
              </a:rPr>
              <a:t>    t1 = t2;</a:t>
            </a:r>
          </a:p>
          <a:p>
            <a:pPr algn="l"/>
            <a:r>
              <a:rPr lang="en-US" sz="1000">
                <a:latin typeface="Courier"/>
              </a:rPr>
              <a:t>    t2 = </a:t>
            </a:r>
            <a:r>
              <a:rPr lang="en-US" sz="1000" err="1">
                <a:latin typeface="Courier"/>
              </a:rPr>
              <a:t>nxt</a:t>
            </a:r>
            <a:r>
              <a:rPr lang="en-US" sz="1000">
                <a:latin typeface="Courier"/>
              </a:rPr>
              <a:t>; }</a:t>
            </a:r>
          </a:p>
          <a:p>
            <a:pPr algn="l"/>
            <a:r>
              <a:rPr lang="en-US" sz="1000">
                <a:latin typeface="Courier"/>
              </a:rPr>
              <a:t>  return 0; }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588" y="3790179"/>
            <a:ext cx="3407569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728742" y="5688992"/>
            <a:ext cx="3038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Calibri" pitchFamily="34" charset="0"/>
              </a:rPr>
              <a:t>Gates, clocks, circuit layout, …</a:t>
            </a: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B688C43D-DB3C-4DAC-9393-9B6AEC6E0B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497" y="6026259"/>
            <a:ext cx="533308" cy="533308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BCF3792D-D119-4FDB-85BA-CE35B95225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565" y="6080526"/>
            <a:ext cx="1096413" cy="4568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D38288D-C1AC-4570-A26C-CDD02E3F16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40" y="5776972"/>
            <a:ext cx="837512" cy="83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276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8BF0-54C7-BD62-9D5C-46ADF4206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CPUs store data in Registers and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13BE5-1DA2-AAA1-77A5-422451EB7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Registers: Super-fast memory right on the CPU core itself.</a:t>
            </a:r>
          </a:p>
          <a:p>
            <a:pPr lvl="1"/>
            <a:r>
              <a:rPr lang="en-US"/>
              <a:t>About 16 named registers on x86</a:t>
            </a:r>
          </a:p>
          <a:p>
            <a:r>
              <a:rPr lang="en-US"/>
              <a:t>Many instructions operate on registers</a:t>
            </a:r>
          </a:p>
          <a:p>
            <a:r>
              <a:rPr lang="en-US"/>
              <a:t>Registers are fixed-width, often 32 or 64 bits</a:t>
            </a:r>
          </a:p>
          <a:p>
            <a:r>
              <a:rPr lang="en-US"/>
              <a:t>“int x = 5; x *= y; x++” – x is probably stored in a </a:t>
            </a:r>
            <a:r>
              <a:rPr lang="en-US" i="1"/>
              <a:t>register</a:t>
            </a:r>
            <a:r>
              <a:rPr lang="en-US"/>
              <a:t> while being operated on frequently.</a:t>
            </a:r>
          </a:p>
          <a:p>
            <a:r>
              <a:rPr lang="en-US">
                <a:solidFill>
                  <a:srgbClr val="FF0000"/>
                </a:solidFill>
              </a:rPr>
              <a:t>Registers are accessed by their name</a:t>
            </a:r>
            <a:br>
              <a:rPr lang="en-US"/>
            </a:br>
            <a:endParaRPr lang="en-US"/>
          </a:p>
          <a:p>
            <a:r>
              <a:rPr lang="en-US"/>
              <a:t>“Memory” means DRAM, typically off-chip storage, bigger and cheaper and slower. When you call “malloc”, you usually get this.</a:t>
            </a:r>
          </a:p>
          <a:p>
            <a:r>
              <a:rPr lang="en-US">
                <a:solidFill>
                  <a:srgbClr val="FF0000"/>
                </a:solidFill>
              </a:rPr>
              <a:t>Memory is accessed by (byte) address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64291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0CE47-7B07-7804-90DB-E885BF83F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Introduction to Assembly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40B6D5-C7D9-2F5A-9B82-39F0CAC91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Assembly is a programming language</a:t>
            </a:r>
          </a:p>
          <a:p>
            <a:pPr lvl="1"/>
            <a:r>
              <a:rPr lang="en-US"/>
              <a:t>It has “types” </a:t>
            </a:r>
            <a:r>
              <a:rPr lang="en-US">
                <a:solidFill>
                  <a:schemeClr val="bg1">
                    <a:lumMod val="65000"/>
                  </a:schemeClr>
                </a:solidFill>
              </a:rPr>
              <a:t>(sort of)</a:t>
            </a:r>
          </a:p>
          <a:p>
            <a:pPr lvl="1"/>
            <a:r>
              <a:rPr lang="en-US"/>
              <a:t>It has control flow shape</a:t>
            </a:r>
          </a:p>
          <a:p>
            <a:pPr lvl="1"/>
            <a:r>
              <a:rPr lang="en-US"/>
              <a:t>It is an intermediate language, has very limited verbs, and</a:t>
            </a:r>
            <a:br>
              <a:rPr lang="en-US"/>
            </a:br>
            <a:r>
              <a:rPr lang="en-US"/>
              <a:t>operations are need to be explicit</a:t>
            </a:r>
          </a:p>
          <a:p>
            <a:pPr lvl="1"/>
            <a:endParaRPr lang="en-US"/>
          </a:p>
          <a:p>
            <a:r>
              <a:rPr lang="en-US"/>
              <a:t>Assembly is defined by the ISA</a:t>
            </a:r>
          </a:p>
          <a:p>
            <a:pPr marL="0" indent="0">
              <a:buNone/>
            </a:pPr>
            <a:r>
              <a:rPr lang="en-US"/>
              <a:t>	(instruction set architecture)</a:t>
            </a:r>
          </a:p>
          <a:p>
            <a:pPr lvl="1"/>
            <a:r>
              <a:rPr lang="en-US"/>
              <a:t>x86, ARM, RISC-V, </a:t>
            </a:r>
            <a:r>
              <a:rPr lang="en-US" err="1"/>
              <a:t>etc</a:t>
            </a:r>
            <a:br>
              <a:rPr lang="en-US"/>
            </a:br>
            <a:endParaRPr lang="en-US"/>
          </a:p>
          <a:p>
            <a:r>
              <a:rPr lang="en-US"/>
              <a:t>Implemented by the microarchitecture</a:t>
            </a:r>
          </a:p>
          <a:p>
            <a:pPr marL="0" indent="0">
              <a:buNone/>
            </a:pPr>
            <a:r>
              <a:rPr lang="en-US"/>
              <a:t>	- e.g., a “core i7” x86 processor</a:t>
            </a:r>
          </a:p>
        </p:txBody>
      </p:sp>
    </p:spTree>
    <p:extLst>
      <p:ext uri="{BB962C8B-B14F-4D97-AF65-F5344CB8AC3E}">
        <p14:creationId xmlns:p14="http://schemas.microsoft.com/office/powerpoint/2010/main" val="4040566684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8336A-73D6-E5C1-AF63-A0A6FA288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Beginning Grammar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46E77-AA08-42DF-CF77-0980642EB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Say something in assembly: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891361-B7F0-0551-E33C-1AC7EC5B8910}"/>
              </a:ext>
            </a:extLst>
          </p:cNvPr>
          <p:cNvSpPr txBox="1"/>
          <p:nvPr/>
        </p:nvSpPr>
        <p:spPr>
          <a:xfrm>
            <a:off x="3120887" y="3192045"/>
            <a:ext cx="2658811" cy="369332"/>
          </a:xfrm>
          <a:prstGeom prst="rect">
            <a:avLst/>
          </a:prstGeom>
          <a:solidFill>
            <a:srgbClr val="F6F5BD"/>
          </a:solidFill>
        </p:spPr>
        <p:txBody>
          <a:bodyPr wrap="square" rtlCol="0">
            <a:spAutoFit/>
          </a:bodyPr>
          <a:lstStyle/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add	%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,  %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9B7F40-8673-6EBC-DC76-ACE7759FAA58}"/>
              </a:ext>
            </a:extLst>
          </p:cNvPr>
          <p:cNvSpPr txBox="1"/>
          <p:nvPr/>
        </p:nvSpPr>
        <p:spPr>
          <a:xfrm>
            <a:off x="3806687" y="2325757"/>
            <a:ext cx="2246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latin typeface="Calibri" pitchFamily="34" charset="0"/>
              </a:rPr>
              <a:t>Register names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5E27F5-E763-D72E-BECA-403A889F68AC}"/>
              </a:ext>
            </a:extLst>
          </p:cNvPr>
          <p:cNvSpPr txBox="1"/>
          <p:nvPr/>
        </p:nvSpPr>
        <p:spPr>
          <a:xfrm>
            <a:off x="3120887" y="3190461"/>
            <a:ext cx="2658811" cy="369332"/>
          </a:xfrm>
          <a:prstGeom prst="rect">
            <a:avLst/>
          </a:prstGeom>
          <a:solidFill>
            <a:srgbClr val="F6F5BD"/>
          </a:solidFill>
        </p:spPr>
        <p:txBody>
          <a:bodyPr wrap="square" rtlCol="0">
            <a:spAutoFit/>
          </a:bodyPr>
          <a:lstStyle/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add	%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,  %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E92223-2BF8-49E0-E3B0-BFEDE311E540}"/>
              </a:ext>
            </a:extLst>
          </p:cNvPr>
          <p:cNvSpPr txBox="1"/>
          <p:nvPr/>
        </p:nvSpPr>
        <p:spPr>
          <a:xfrm>
            <a:off x="3916698" y="4227237"/>
            <a:ext cx="1588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rax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+= </a:t>
            </a:r>
            <a:r>
              <a:rPr lang="en-US" sz="1800" err="1">
                <a:latin typeface="Consolas" panose="020B0609020204030204" pitchFamily="49" charset="0"/>
                <a:cs typeface="Consolas" panose="020B0609020204030204" pitchFamily="49" charset="0"/>
              </a:rPr>
              <a:t>rbx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301DE5B-2CED-19F1-7628-FE5F678E8DBF}"/>
              </a:ext>
            </a:extLst>
          </p:cNvPr>
          <p:cNvCxnSpPr>
            <a:cxnSpLocks/>
            <a:stCxn id="5" idx="2"/>
          </p:cNvCxnSpPr>
          <p:nvPr/>
        </p:nvCxnSpPr>
        <p:spPr bwMode="auto">
          <a:xfrm flipH="1">
            <a:off x="4492487" y="2695089"/>
            <a:ext cx="437322" cy="495372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AF915C4-7CA9-4C18-5EE1-DA775F13C603}"/>
              </a:ext>
            </a:extLst>
          </p:cNvPr>
          <p:cNvCxnSpPr>
            <a:cxnSpLocks/>
            <a:stCxn id="5" idx="2"/>
          </p:cNvCxnSpPr>
          <p:nvPr/>
        </p:nvCxnSpPr>
        <p:spPr bwMode="auto">
          <a:xfrm>
            <a:off x="4929809" y="2695089"/>
            <a:ext cx="288234" cy="495372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64BA943-0F82-B95F-0E40-1CAE8749D59F}"/>
              </a:ext>
            </a:extLst>
          </p:cNvPr>
          <p:cNvSpPr txBox="1"/>
          <p:nvPr/>
        </p:nvSpPr>
        <p:spPr>
          <a:xfrm>
            <a:off x="4492487" y="3685833"/>
            <a:ext cx="775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>
                <a:latin typeface="Calibri" pitchFamily="34" charset="0"/>
              </a:rPr>
              <a:t>is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15D17BB-C291-F59B-6EEC-B104D2A8049D}"/>
              </a:ext>
            </a:extLst>
          </p:cNvPr>
          <p:cNvCxnSpPr>
            <a:cxnSpLocks/>
          </p:cNvCxnSpPr>
          <p:nvPr/>
        </p:nvCxnSpPr>
        <p:spPr bwMode="auto">
          <a:xfrm>
            <a:off x="2986364" y="2696673"/>
            <a:ext cx="288234" cy="495372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BABD9A4A-FBA9-4ECA-B49C-26964738EA6A}"/>
              </a:ext>
            </a:extLst>
          </p:cNvPr>
          <p:cNvSpPr txBox="1"/>
          <p:nvPr/>
        </p:nvSpPr>
        <p:spPr>
          <a:xfrm>
            <a:off x="1863242" y="2347610"/>
            <a:ext cx="2246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>
                <a:latin typeface="Calibri" pitchFamily="34" charset="0"/>
              </a:rPr>
              <a:t>Operation (op)</a:t>
            </a:r>
          </a:p>
        </p:txBody>
      </p:sp>
    </p:spTree>
    <p:extLst>
      <p:ext uri="{BB962C8B-B14F-4D97-AF65-F5344CB8AC3E}">
        <p14:creationId xmlns:p14="http://schemas.microsoft.com/office/powerpoint/2010/main" val="312365910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14DB7-C6C1-F09E-6076-4B2B69982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Nouns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2724C-C544-FC36-C1A1-31027B691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Registers</a:t>
            </a:r>
          </a:p>
          <a:p>
            <a:pPr lvl="1"/>
            <a:r>
              <a:rPr lang="en-US"/>
              <a:t>Special parts of the CPU to hold small amounts of data, like local variables</a:t>
            </a:r>
          </a:p>
          <a:p>
            <a:pPr lvl="1"/>
            <a:r>
              <a:rPr lang="en-US"/>
              <a:t>Names are limited and very specific:</a:t>
            </a:r>
          </a:p>
          <a:p>
            <a:pPr marL="457200" lvl="1" indent="0">
              <a:buNone/>
            </a:pPr>
            <a:r>
              <a:rPr lang="en-US"/>
              <a:t>	%</a:t>
            </a:r>
            <a:r>
              <a:rPr lang="en-US" err="1"/>
              <a:t>r?x</a:t>
            </a:r>
            <a:r>
              <a:rPr lang="en-US"/>
              <a:t> (</a:t>
            </a:r>
            <a:r>
              <a:rPr lang="en-US" err="1"/>
              <a:t>a,b,c,d</a:t>
            </a:r>
            <a:r>
              <a:rPr lang="en-US"/>
              <a:t>)</a:t>
            </a:r>
          </a:p>
          <a:p>
            <a:pPr marL="457200" lvl="1" indent="0">
              <a:buNone/>
            </a:pPr>
            <a:r>
              <a:rPr lang="en-US"/>
              <a:t>	%</a:t>
            </a:r>
            <a:r>
              <a:rPr lang="en-US" err="1"/>
              <a:t>r?i</a:t>
            </a:r>
            <a:r>
              <a:rPr lang="en-US"/>
              <a:t> (</a:t>
            </a:r>
            <a:r>
              <a:rPr lang="en-US" err="1"/>
              <a:t>d,s</a:t>
            </a:r>
            <a:r>
              <a:rPr lang="en-US"/>
              <a:t>)</a:t>
            </a:r>
            <a:br>
              <a:rPr lang="en-US"/>
            </a:br>
            <a:r>
              <a:rPr lang="en-US"/>
              <a:t>	%</a:t>
            </a:r>
            <a:r>
              <a:rPr lang="en-US" err="1"/>
              <a:t>r?p</a:t>
            </a:r>
            <a:r>
              <a:rPr lang="en-US"/>
              <a:t> (</a:t>
            </a:r>
            <a:r>
              <a:rPr lang="en-US" err="1"/>
              <a:t>b,i,s</a:t>
            </a:r>
            <a:r>
              <a:rPr lang="en-US"/>
              <a:t>)	// Special meanings</a:t>
            </a:r>
          </a:p>
          <a:p>
            <a:pPr marL="457200" lvl="1" indent="0">
              <a:buNone/>
            </a:pPr>
            <a:r>
              <a:rPr lang="en-US"/>
              <a:t>	%r? (8-15)</a:t>
            </a:r>
          </a:p>
          <a:p>
            <a:pPr lvl="1"/>
            <a:endParaRPr lang="en-US"/>
          </a:p>
          <a:p>
            <a:r>
              <a:rPr lang="en-US"/>
              <a:t>Memory</a:t>
            </a:r>
          </a:p>
          <a:p>
            <a:pPr lvl="1"/>
            <a:r>
              <a:rPr lang="en-US"/>
              <a:t>Everything else; accessed by </a:t>
            </a:r>
            <a:r>
              <a:rPr lang="en-US" i="1"/>
              <a:t>address</a:t>
            </a:r>
            <a:r>
              <a:rPr lang="en-US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4845964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6E7E3-AA85-5E96-5F3E-285121BD7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X86 registers – some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612F6-42E2-1947-CFF4-9097F3221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97000"/>
            <a:ext cx="8763000" cy="5435600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Intel created x86 in the 16-bit microprocessor 8086. </a:t>
            </a:r>
            <a:br>
              <a:rPr lang="en-US"/>
            </a:br>
            <a:r>
              <a:rPr lang="en-US"/>
              <a:t>Its registers held 16 bits. So:</a:t>
            </a:r>
          </a:p>
          <a:p>
            <a:pPr marL="0" indent="0">
              <a:buNone/>
            </a:pPr>
            <a:r>
              <a:rPr lang="en-US"/>
              <a:t>	“</a:t>
            </a:r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ax</a:t>
            </a:r>
            <a:r>
              <a:rPr lang="en-US"/>
              <a:t>”, the “accumulator”, stored 16 bits of data.</a:t>
            </a:r>
          </a:p>
          <a:p>
            <a:pPr marL="0" indent="0">
              <a:buNone/>
            </a:pPr>
            <a:r>
              <a:rPr lang="en-US"/>
              <a:t>Initially the registers had a defined purpose</a:t>
            </a:r>
            <a:r>
              <a:rPr lang="en-US" sz="2000"/>
              <a:t>.   (They mostly don’t now.)</a:t>
            </a: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In 1985, Intel introduced the 32-bit 80386, and “</a:t>
            </a:r>
            <a:r>
              <a:rPr lang="en-US" err="1"/>
              <a:t>e”xtended</a:t>
            </a:r>
            <a:r>
              <a:rPr lang="en-US"/>
              <a:t> the registers to 32 bits, creating “</a:t>
            </a:r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/>
              <a:t>”</a:t>
            </a:r>
          </a:p>
          <a:p>
            <a:pPr marL="0" indent="0">
              <a:buNone/>
            </a:pPr>
            <a:br>
              <a:rPr lang="en-US"/>
            </a:br>
            <a:r>
              <a:rPr lang="en-US"/>
              <a:t>In 2003, AMD introduced x86-64, growing registers to 64 bits and creating “</a:t>
            </a:r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70994303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1A57FE-D656-3644-1303-B527E9623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>
            <a:extLst>
              <a:ext uri="{FF2B5EF4-FFF2-40B4-BE49-F238E27FC236}">
                <a16:creationId xmlns:a16="http://schemas.microsoft.com/office/drawing/2014/main" id="{3C89E4DC-180C-2317-7987-234FB0EAF1A8}"/>
              </a:ext>
            </a:extLst>
          </p:cNvPr>
          <p:cNvSpPr>
            <a:spLocks/>
          </p:cNvSpPr>
          <p:nvPr/>
        </p:nvSpPr>
        <p:spPr bwMode="auto">
          <a:xfrm>
            <a:off x="762000" y="4683648"/>
            <a:ext cx="3556000" cy="533400"/>
          </a:xfrm>
          <a:prstGeom prst="rect">
            <a:avLst/>
          </a:prstGeom>
          <a:solidFill>
            <a:srgbClr val="EFBFBF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27652" name="Rectangle 4">
            <a:extLst>
              <a:ext uri="{FF2B5EF4-FFF2-40B4-BE49-F238E27FC236}">
                <a16:creationId xmlns:a16="http://schemas.microsoft.com/office/drawing/2014/main" id="{B1953F1E-A826-0EA0-5059-598DFC9432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8682" y="266700"/>
            <a:ext cx="7592093" cy="762000"/>
          </a:xfrm>
          <a:ln/>
        </p:spPr>
        <p:txBody>
          <a:bodyPr/>
          <a:lstStyle/>
          <a:p>
            <a:pPr marL="119063" indent="-119063"/>
            <a:r>
              <a:rPr lang="en-US"/>
              <a:t>x86-64 Integer Registers (</a:t>
            </a:r>
            <a:r>
              <a:rPr lang="en-US">
                <a:solidFill>
                  <a:srgbClr val="FF0000"/>
                </a:solidFill>
              </a:rPr>
              <a:t>reference</a:t>
            </a:r>
            <a:r>
              <a:rPr lang="en-US"/>
              <a:t>)</a:t>
            </a:r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282E3864-FDD5-3E83-D224-054C3070F8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8682" y="5902848"/>
            <a:ext cx="7329487" cy="838200"/>
          </a:xfrm>
          <a:ln/>
        </p:spPr>
        <p:txBody>
          <a:bodyPr/>
          <a:lstStyle/>
          <a:p>
            <a:pPr lvl="1"/>
            <a:r>
              <a:rPr lang="en-US"/>
              <a:t>Can reference low-order 4 bytes (also low-order 1 &amp; 2 bytes)</a:t>
            </a:r>
          </a:p>
          <a:p>
            <a:pPr lvl="1"/>
            <a:r>
              <a:rPr lang="en-US"/>
              <a:t>Not part of memory (or cache)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DEB31203-B77F-2ECC-C55A-1F381E2B16D2}"/>
              </a:ext>
            </a:extLst>
          </p:cNvPr>
          <p:cNvSpPr>
            <a:spLocks/>
          </p:cNvSpPr>
          <p:nvPr/>
        </p:nvSpPr>
        <p:spPr bwMode="auto">
          <a:xfrm>
            <a:off x="2552700" y="10641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%eax</a:t>
            </a:r>
          </a:p>
        </p:txBody>
      </p:sp>
      <p:sp>
        <p:nvSpPr>
          <p:cNvPr id="27655" name="Rectangle 7">
            <a:extLst>
              <a:ext uri="{FF2B5EF4-FFF2-40B4-BE49-F238E27FC236}">
                <a16:creationId xmlns:a16="http://schemas.microsoft.com/office/drawing/2014/main" id="{022C2CDE-ED39-CA32-F592-A4620950F5D1}"/>
              </a:ext>
            </a:extLst>
          </p:cNvPr>
          <p:cNvSpPr>
            <a:spLocks/>
          </p:cNvSpPr>
          <p:nvPr/>
        </p:nvSpPr>
        <p:spPr bwMode="auto">
          <a:xfrm>
            <a:off x="2552700" y="16737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%ebx</a:t>
            </a:r>
          </a:p>
        </p:txBody>
      </p:sp>
      <p:sp>
        <p:nvSpPr>
          <p:cNvPr id="27656" name="Rectangle 8">
            <a:extLst>
              <a:ext uri="{FF2B5EF4-FFF2-40B4-BE49-F238E27FC236}">
                <a16:creationId xmlns:a16="http://schemas.microsoft.com/office/drawing/2014/main" id="{7F24561B-D306-B504-30F3-308C9A7AB8C2}"/>
              </a:ext>
            </a:extLst>
          </p:cNvPr>
          <p:cNvSpPr>
            <a:spLocks/>
          </p:cNvSpPr>
          <p:nvPr/>
        </p:nvSpPr>
        <p:spPr bwMode="auto">
          <a:xfrm>
            <a:off x="2552700" y="22833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%ecx</a:t>
            </a:r>
          </a:p>
        </p:txBody>
      </p:sp>
      <p:sp>
        <p:nvSpPr>
          <p:cNvPr id="27657" name="Rectangle 9">
            <a:extLst>
              <a:ext uri="{FF2B5EF4-FFF2-40B4-BE49-F238E27FC236}">
                <a16:creationId xmlns:a16="http://schemas.microsoft.com/office/drawing/2014/main" id="{028D9138-CA35-3C7A-E719-4B2872FBAFE0}"/>
              </a:ext>
            </a:extLst>
          </p:cNvPr>
          <p:cNvSpPr>
            <a:spLocks/>
          </p:cNvSpPr>
          <p:nvPr/>
        </p:nvSpPr>
        <p:spPr bwMode="auto">
          <a:xfrm>
            <a:off x="2552700" y="28929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%edx</a:t>
            </a:r>
          </a:p>
        </p:txBody>
      </p:sp>
      <p:sp>
        <p:nvSpPr>
          <p:cNvPr id="27658" name="Rectangle 10">
            <a:extLst>
              <a:ext uri="{FF2B5EF4-FFF2-40B4-BE49-F238E27FC236}">
                <a16:creationId xmlns:a16="http://schemas.microsoft.com/office/drawing/2014/main" id="{D41FF952-9703-2F30-DB68-AD0254CC0FAF}"/>
              </a:ext>
            </a:extLst>
          </p:cNvPr>
          <p:cNvSpPr>
            <a:spLocks/>
          </p:cNvSpPr>
          <p:nvPr/>
        </p:nvSpPr>
        <p:spPr bwMode="auto">
          <a:xfrm>
            <a:off x="2552700" y="35025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%esi</a:t>
            </a:r>
          </a:p>
        </p:txBody>
      </p:sp>
      <p:sp>
        <p:nvSpPr>
          <p:cNvPr id="27659" name="Rectangle 11">
            <a:extLst>
              <a:ext uri="{FF2B5EF4-FFF2-40B4-BE49-F238E27FC236}">
                <a16:creationId xmlns:a16="http://schemas.microsoft.com/office/drawing/2014/main" id="{9284905C-2483-155E-5853-F976FFF0EBDA}"/>
              </a:ext>
            </a:extLst>
          </p:cNvPr>
          <p:cNvSpPr>
            <a:spLocks/>
          </p:cNvSpPr>
          <p:nvPr/>
        </p:nvSpPr>
        <p:spPr bwMode="auto">
          <a:xfrm>
            <a:off x="2552700" y="41121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%edi</a:t>
            </a:r>
          </a:p>
        </p:txBody>
      </p:sp>
      <p:sp>
        <p:nvSpPr>
          <p:cNvPr id="27660" name="Rectangle 12">
            <a:extLst>
              <a:ext uri="{FF2B5EF4-FFF2-40B4-BE49-F238E27FC236}">
                <a16:creationId xmlns:a16="http://schemas.microsoft.com/office/drawing/2014/main" id="{D9C1C520-C146-E3D1-0360-BC01F24787C3}"/>
              </a:ext>
            </a:extLst>
          </p:cNvPr>
          <p:cNvSpPr>
            <a:spLocks/>
          </p:cNvSpPr>
          <p:nvPr/>
        </p:nvSpPr>
        <p:spPr bwMode="auto">
          <a:xfrm>
            <a:off x="2552700" y="4721748"/>
            <a:ext cx="1752600" cy="444500"/>
          </a:xfrm>
          <a:prstGeom prst="rect">
            <a:avLst/>
          </a:prstGeom>
          <a:solidFill>
            <a:srgbClr val="FF9999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%esp</a:t>
            </a:r>
          </a:p>
        </p:txBody>
      </p:sp>
      <p:sp>
        <p:nvSpPr>
          <p:cNvPr id="27661" name="Rectangle 13">
            <a:extLst>
              <a:ext uri="{FF2B5EF4-FFF2-40B4-BE49-F238E27FC236}">
                <a16:creationId xmlns:a16="http://schemas.microsoft.com/office/drawing/2014/main" id="{042D5854-1204-67E0-ABD3-45B8B813113F}"/>
              </a:ext>
            </a:extLst>
          </p:cNvPr>
          <p:cNvSpPr>
            <a:spLocks/>
          </p:cNvSpPr>
          <p:nvPr/>
        </p:nvSpPr>
        <p:spPr bwMode="auto">
          <a:xfrm>
            <a:off x="2552700" y="53186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%ebp</a:t>
            </a:r>
          </a:p>
        </p:txBody>
      </p:sp>
      <p:sp>
        <p:nvSpPr>
          <p:cNvPr id="27662" name="Rectangle 14">
            <a:extLst>
              <a:ext uri="{FF2B5EF4-FFF2-40B4-BE49-F238E27FC236}">
                <a16:creationId xmlns:a16="http://schemas.microsoft.com/office/drawing/2014/main" id="{644698A5-96D9-27A0-AAC6-681217644ADE}"/>
              </a:ext>
            </a:extLst>
          </p:cNvPr>
          <p:cNvSpPr>
            <a:spLocks/>
          </p:cNvSpPr>
          <p:nvPr/>
        </p:nvSpPr>
        <p:spPr bwMode="auto">
          <a:xfrm>
            <a:off x="6515100" y="10641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%r8d</a:t>
            </a:r>
          </a:p>
        </p:txBody>
      </p:sp>
      <p:sp>
        <p:nvSpPr>
          <p:cNvPr id="27663" name="Rectangle 15">
            <a:extLst>
              <a:ext uri="{FF2B5EF4-FFF2-40B4-BE49-F238E27FC236}">
                <a16:creationId xmlns:a16="http://schemas.microsoft.com/office/drawing/2014/main" id="{78B41BF0-6B27-EF66-3E89-75BD2470108C}"/>
              </a:ext>
            </a:extLst>
          </p:cNvPr>
          <p:cNvSpPr>
            <a:spLocks/>
          </p:cNvSpPr>
          <p:nvPr/>
        </p:nvSpPr>
        <p:spPr bwMode="auto">
          <a:xfrm>
            <a:off x="6515100" y="16737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%r9d</a:t>
            </a:r>
          </a:p>
        </p:txBody>
      </p:sp>
      <p:sp>
        <p:nvSpPr>
          <p:cNvPr id="27664" name="Rectangle 16">
            <a:extLst>
              <a:ext uri="{FF2B5EF4-FFF2-40B4-BE49-F238E27FC236}">
                <a16:creationId xmlns:a16="http://schemas.microsoft.com/office/drawing/2014/main" id="{4A9AC95F-2F41-8E55-7E42-44DBCC14A6E8}"/>
              </a:ext>
            </a:extLst>
          </p:cNvPr>
          <p:cNvSpPr>
            <a:spLocks/>
          </p:cNvSpPr>
          <p:nvPr/>
        </p:nvSpPr>
        <p:spPr bwMode="auto">
          <a:xfrm>
            <a:off x="6515100" y="22833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%r10d</a:t>
            </a:r>
          </a:p>
        </p:txBody>
      </p:sp>
      <p:sp>
        <p:nvSpPr>
          <p:cNvPr id="27665" name="Rectangle 17">
            <a:extLst>
              <a:ext uri="{FF2B5EF4-FFF2-40B4-BE49-F238E27FC236}">
                <a16:creationId xmlns:a16="http://schemas.microsoft.com/office/drawing/2014/main" id="{93DE631F-A42F-F8AB-5962-FC5FC4870279}"/>
              </a:ext>
            </a:extLst>
          </p:cNvPr>
          <p:cNvSpPr>
            <a:spLocks/>
          </p:cNvSpPr>
          <p:nvPr/>
        </p:nvSpPr>
        <p:spPr bwMode="auto">
          <a:xfrm>
            <a:off x="6515100" y="28929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%r11d</a:t>
            </a:r>
          </a:p>
        </p:txBody>
      </p:sp>
      <p:sp>
        <p:nvSpPr>
          <p:cNvPr id="27666" name="Rectangle 18">
            <a:extLst>
              <a:ext uri="{FF2B5EF4-FFF2-40B4-BE49-F238E27FC236}">
                <a16:creationId xmlns:a16="http://schemas.microsoft.com/office/drawing/2014/main" id="{74188CE7-96A6-5D04-DA62-B96147E79EAE}"/>
              </a:ext>
            </a:extLst>
          </p:cNvPr>
          <p:cNvSpPr>
            <a:spLocks/>
          </p:cNvSpPr>
          <p:nvPr/>
        </p:nvSpPr>
        <p:spPr bwMode="auto">
          <a:xfrm>
            <a:off x="6515100" y="35025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%r12d</a:t>
            </a:r>
          </a:p>
        </p:txBody>
      </p:sp>
      <p:sp>
        <p:nvSpPr>
          <p:cNvPr id="27667" name="Rectangle 19">
            <a:extLst>
              <a:ext uri="{FF2B5EF4-FFF2-40B4-BE49-F238E27FC236}">
                <a16:creationId xmlns:a16="http://schemas.microsoft.com/office/drawing/2014/main" id="{3A950CA9-EC38-C524-C2B0-C8381E381B12}"/>
              </a:ext>
            </a:extLst>
          </p:cNvPr>
          <p:cNvSpPr>
            <a:spLocks/>
          </p:cNvSpPr>
          <p:nvPr/>
        </p:nvSpPr>
        <p:spPr bwMode="auto">
          <a:xfrm>
            <a:off x="6515100" y="41121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%r13d</a:t>
            </a:r>
          </a:p>
        </p:txBody>
      </p:sp>
      <p:sp>
        <p:nvSpPr>
          <p:cNvPr id="27668" name="Rectangle 20">
            <a:extLst>
              <a:ext uri="{FF2B5EF4-FFF2-40B4-BE49-F238E27FC236}">
                <a16:creationId xmlns:a16="http://schemas.microsoft.com/office/drawing/2014/main" id="{667D95EA-7F08-7B90-16EE-DFAC95468426}"/>
              </a:ext>
            </a:extLst>
          </p:cNvPr>
          <p:cNvSpPr>
            <a:spLocks/>
          </p:cNvSpPr>
          <p:nvPr/>
        </p:nvSpPr>
        <p:spPr bwMode="auto">
          <a:xfrm>
            <a:off x="6515100" y="47217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%r14d</a:t>
            </a:r>
          </a:p>
        </p:txBody>
      </p:sp>
      <p:sp>
        <p:nvSpPr>
          <p:cNvPr id="27669" name="Rectangle 21">
            <a:extLst>
              <a:ext uri="{FF2B5EF4-FFF2-40B4-BE49-F238E27FC236}">
                <a16:creationId xmlns:a16="http://schemas.microsoft.com/office/drawing/2014/main" id="{92AC2441-13FD-C22D-FE14-CC9AF1948536}"/>
              </a:ext>
            </a:extLst>
          </p:cNvPr>
          <p:cNvSpPr>
            <a:spLocks/>
          </p:cNvSpPr>
          <p:nvPr/>
        </p:nvSpPr>
        <p:spPr bwMode="auto">
          <a:xfrm>
            <a:off x="6515100" y="5331348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%r15d</a:t>
            </a:r>
          </a:p>
        </p:txBody>
      </p:sp>
      <p:sp>
        <p:nvSpPr>
          <p:cNvPr id="27670" name="Rectangle 22">
            <a:extLst>
              <a:ext uri="{FF2B5EF4-FFF2-40B4-BE49-F238E27FC236}">
                <a16:creationId xmlns:a16="http://schemas.microsoft.com/office/drawing/2014/main" id="{191606B6-A933-56A4-AFE1-E9695A4D7E9E}"/>
              </a:ext>
            </a:extLst>
          </p:cNvPr>
          <p:cNvSpPr>
            <a:spLocks/>
          </p:cNvSpPr>
          <p:nvPr/>
        </p:nvSpPr>
        <p:spPr bwMode="auto">
          <a:xfrm>
            <a:off x="4724400" y="10260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671" name="Rectangle 23">
            <a:extLst>
              <a:ext uri="{FF2B5EF4-FFF2-40B4-BE49-F238E27FC236}">
                <a16:creationId xmlns:a16="http://schemas.microsoft.com/office/drawing/2014/main" id="{1D35E801-FBDE-E8CE-E165-561BBD591C51}"/>
              </a:ext>
            </a:extLst>
          </p:cNvPr>
          <p:cNvSpPr>
            <a:spLocks/>
          </p:cNvSpPr>
          <p:nvPr/>
        </p:nvSpPr>
        <p:spPr bwMode="auto">
          <a:xfrm>
            <a:off x="4724400" y="16356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7672" name="Rectangle 24">
            <a:extLst>
              <a:ext uri="{FF2B5EF4-FFF2-40B4-BE49-F238E27FC236}">
                <a16:creationId xmlns:a16="http://schemas.microsoft.com/office/drawing/2014/main" id="{657BB479-EB39-1778-F1D2-5DB2F5DB7533}"/>
              </a:ext>
            </a:extLst>
          </p:cNvPr>
          <p:cNvSpPr>
            <a:spLocks/>
          </p:cNvSpPr>
          <p:nvPr/>
        </p:nvSpPr>
        <p:spPr bwMode="auto">
          <a:xfrm>
            <a:off x="4724400" y="22452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7673" name="Rectangle 25">
            <a:extLst>
              <a:ext uri="{FF2B5EF4-FFF2-40B4-BE49-F238E27FC236}">
                <a16:creationId xmlns:a16="http://schemas.microsoft.com/office/drawing/2014/main" id="{F6EC188A-9197-849E-C809-754F367A4973}"/>
              </a:ext>
            </a:extLst>
          </p:cNvPr>
          <p:cNvSpPr>
            <a:spLocks/>
          </p:cNvSpPr>
          <p:nvPr/>
        </p:nvSpPr>
        <p:spPr bwMode="auto">
          <a:xfrm>
            <a:off x="4724400" y="28548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27674" name="Rectangle 26">
            <a:extLst>
              <a:ext uri="{FF2B5EF4-FFF2-40B4-BE49-F238E27FC236}">
                <a16:creationId xmlns:a16="http://schemas.microsoft.com/office/drawing/2014/main" id="{009E7A61-1627-AE7A-0F8C-80CFD8D2BC73}"/>
              </a:ext>
            </a:extLst>
          </p:cNvPr>
          <p:cNvSpPr>
            <a:spLocks/>
          </p:cNvSpPr>
          <p:nvPr/>
        </p:nvSpPr>
        <p:spPr bwMode="auto">
          <a:xfrm>
            <a:off x="4724400" y="34644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27675" name="Rectangle 27">
            <a:extLst>
              <a:ext uri="{FF2B5EF4-FFF2-40B4-BE49-F238E27FC236}">
                <a16:creationId xmlns:a16="http://schemas.microsoft.com/office/drawing/2014/main" id="{7851A049-53B4-0405-20A0-83AFD8D39311}"/>
              </a:ext>
            </a:extLst>
          </p:cNvPr>
          <p:cNvSpPr>
            <a:spLocks/>
          </p:cNvSpPr>
          <p:nvPr/>
        </p:nvSpPr>
        <p:spPr bwMode="auto">
          <a:xfrm>
            <a:off x="4724400" y="40740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27676" name="Rectangle 28">
            <a:extLst>
              <a:ext uri="{FF2B5EF4-FFF2-40B4-BE49-F238E27FC236}">
                <a16:creationId xmlns:a16="http://schemas.microsoft.com/office/drawing/2014/main" id="{5B1EE36F-7749-F714-CCF4-F7A469F793E9}"/>
              </a:ext>
            </a:extLst>
          </p:cNvPr>
          <p:cNvSpPr>
            <a:spLocks/>
          </p:cNvSpPr>
          <p:nvPr/>
        </p:nvSpPr>
        <p:spPr bwMode="auto">
          <a:xfrm>
            <a:off x="4724400" y="46836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27677" name="Rectangle 29">
            <a:extLst>
              <a:ext uri="{FF2B5EF4-FFF2-40B4-BE49-F238E27FC236}">
                <a16:creationId xmlns:a16="http://schemas.microsoft.com/office/drawing/2014/main" id="{153E4E04-C602-6516-1600-2B5C02179970}"/>
              </a:ext>
            </a:extLst>
          </p:cNvPr>
          <p:cNvSpPr>
            <a:spLocks/>
          </p:cNvSpPr>
          <p:nvPr/>
        </p:nvSpPr>
        <p:spPr bwMode="auto">
          <a:xfrm>
            <a:off x="4724400" y="52932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27678" name="Rectangle 30">
            <a:extLst>
              <a:ext uri="{FF2B5EF4-FFF2-40B4-BE49-F238E27FC236}">
                <a16:creationId xmlns:a16="http://schemas.microsoft.com/office/drawing/2014/main" id="{92E4FBBA-A0AE-4C92-DF25-7D4F80E987D1}"/>
              </a:ext>
            </a:extLst>
          </p:cNvPr>
          <p:cNvSpPr>
            <a:spLocks/>
          </p:cNvSpPr>
          <p:nvPr/>
        </p:nvSpPr>
        <p:spPr bwMode="auto">
          <a:xfrm>
            <a:off x="762000" y="10260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79" name="Rectangle 31">
            <a:extLst>
              <a:ext uri="{FF2B5EF4-FFF2-40B4-BE49-F238E27FC236}">
                <a16:creationId xmlns:a16="http://schemas.microsoft.com/office/drawing/2014/main" id="{20CE1038-EF70-8DBA-E0B6-7584EEFE9F1E}"/>
              </a:ext>
            </a:extLst>
          </p:cNvPr>
          <p:cNvSpPr>
            <a:spLocks/>
          </p:cNvSpPr>
          <p:nvPr/>
        </p:nvSpPr>
        <p:spPr bwMode="auto">
          <a:xfrm>
            <a:off x="762000" y="16356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27680" name="Rectangle 32">
            <a:extLst>
              <a:ext uri="{FF2B5EF4-FFF2-40B4-BE49-F238E27FC236}">
                <a16:creationId xmlns:a16="http://schemas.microsoft.com/office/drawing/2014/main" id="{F980C240-9E88-0657-C090-B04EA5DB5820}"/>
              </a:ext>
            </a:extLst>
          </p:cNvPr>
          <p:cNvSpPr>
            <a:spLocks/>
          </p:cNvSpPr>
          <p:nvPr/>
        </p:nvSpPr>
        <p:spPr bwMode="auto">
          <a:xfrm>
            <a:off x="762000" y="22452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%rcx</a:t>
            </a:r>
          </a:p>
        </p:txBody>
      </p:sp>
      <p:sp>
        <p:nvSpPr>
          <p:cNvPr id="27681" name="Rectangle 33">
            <a:extLst>
              <a:ext uri="{FF2B5EF4-FFF2-40B4-BE49-F238E27FC236}">
                <a16:creationId xmlns:a16="http://schemas.microsoft.com/office/drawing/2014/main" id="{1FE53A50-F777-3E91-B74A-A769B6949341}"/>
              </a:ext>
            </a:extLst>
          </p:cNvPr>
          <p:cNvSpPr>
            <a:spLocks/>
          </p:cNvSpPr>
          <p:nvPr/>
        </p:nvSpPr>
        <p:spPr bwMode="auto">
          <a:xfrm>
            <a:off x="762000" y="28548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27682" name="Rectangle 34">
            <a:extLst>
              <a:ext uri="{FF2B5EF4-FFF2-40B4-BE49-F238E27FC236}">
                <a16:creationId xmlns:a16="http://schemas.microsoft.com/office/drawing/2014/main" id="{14AC00FF-F1A6-3E85-59A5-7F9CF43C4DDC}"/>
              </a:ext>
            </a:extLst>
          </p:cNvPr>
          <p:cNvSpPr>
            <a:spLocks/>
          </p:cNvSpPr>
          <p:nvPr/>
        </p:nvSpPr>
        <p:spPr bwMode="auto">
          <a:xfrm>
            <a:off x="762000" y="34644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27683" name="Rectangle 35">
            <a:extLst>
              <a:ext uri="{FF2B5EF4-FFF2-40B4-BE49-F238E27FC236}">
                <a16:creationId xmlns:a16="http://schemas.microsoft.com/office/drawing/2014/main" id="{0A720F2F-378F-0076-F0C0-70BFAE4F99C1}"/>
              </a:ext>
            </a:extLst>
          </p:cNvPr>
          <p:cNvSpPr>
            <a:spLocks/>
          </p:cNvSpPr>
          <p:nvPr/>
        </p:nvSpPr>
        <p:spPr bwMode="auto">
          <a:xfrm>
            <a:off x="762000" y="40740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27684" name="Rectangle 36">
            <a:extLst>
              <a:ext uri="{FF2B5EF4-FFF2-40B4-BE49-F238E27FC236}">
                <a16:creationId xmlns:a16="http://schemas.microsoft.com/office/drawing/2014/main" id="{E418AB42-1F05-BBF8-1D14-3A8BD2C22D39}"/>
              </a:ext>
            </a:extLst>
          </p:cNvPr>
          <p:cNvSpPr>
            <a:spLocks/>
          </p:cNvSpPr>
          <p:nvPr/>
        </p:nvSpPr>
        <p:spPr bwMode="auto">
          <a:xfrm>
            <a:off x="762000" y="5293248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</p:spTree>
    <p:extLst>
      <p:ext uri="{BB962C8B-B14F-4D97-AF65-F5344CB8AC3E}">
        <p14:creationId xmlns:p14="http://schemas.microsoft.com/office/powerpoint/2010/main" val="310855678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06515-819D-57A6-3C7D-C2C3109F8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Verbs (i.e., operations)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9281C0-2ECB-A056-3451-24500AD15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Transfer data between memory and register</a:t>
            </a:r>
          </a:p>
          <a:p>
            <a:pPr lvl="1"/>
            <a:r>
              <a:rPr lang="en-US"/>
              <a:t>Load data from memory into register</a:t>
            </a:r>
          </a:p>
          <a:p>
            <a:pPr lvl="1"/>
            <a:r>
              <a:rPr lang="en-US"/>
              <a:t>Store register data into memory</a:t>
            </a:r>
          </a:p>
          <a:p>
            <a:endParaRPr lang="en-US"/>
          </a:p>
          <a:p>
            <a:r>
              <a:rPr lang="en-US"/>
              <a:t>Perform arithmetic function on register or memory data</a:t>
            </a:r>
          </a:p>
          <a:p>
            <a:endParaRPr lang="en-US"/>
          </a:p>
          <a:p>
            <a:r>
              <a:rPr lang="en-US"/>
              <a:t>Transfer control</a:t>
            </a:r>
          </a:p>
          <a:p>
            <a:pPr lvl="1"/>
            <a:r>
              <a:rPr lang="en-US"/>
              <a:t>Unconditional jumps to/from procedures</a:t>
            </a:r>
          </a:p>
          <a:p>
            <a:pPr lvl="1"/>
            <a:r>
              <a:rPr lang="en-US"/>
              <a:t>Conditional branches</a:t>
            </a:r>
          </a:p>
          <a:p>
            <a:pPr lvl="1"/>
            <a:r>
              <a:rPr lang="en-US"/>
              <a:t>Indirect branches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5840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BEC0E-9867-9E68-389A-239AB03D3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Verbs have optional suffix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BB44DE-1526-1642-0A39-A7BA7D7E2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Operation suffix specifies the size(s) involved</a:t>
            </a:r>
          </a:p>
          <a:p>
            <a:pPr lvl="1"/>
            <a:r>
              <a:rPr lang="en-US"/>
              <a:t>There are also different register names for the different sizes</a:t>
            </a:r>
          </a:p>
          <a:p>
            <a:pPr lvl="1"/>
            <a:endParaRPr lang="en-US"/>
          </a:p>
          <a:p>
            <a:pPr marL="457200" lvl="1" indent="0">
              <a:buNone/>
            </a:pPr>
            <a:r>
              <a:rPr lang="en-US"/>
              <a:t>Suffix			Register Name		Size (bytes)</a:t>
            </a:r>
          </a:p>
          <a:p>
            <a:pPr marL="457200" lvl="1" indent="0">
              <a:buNone/>
            </a:pPr>
            <a:r>
              <a:rPr lang="en-US"/>
              <a:t>q				r..			8</a:t>
            </a:r>
          </a:p>
          <a:p>
            <a:pPr marL="457200" lvl="1" indent="0">
              <a:buNone/>
            </a:pPr>
            <a:r>
              <a:rPr lang="en-US"/>
              <a:t>l				e.. (usually)		4</a:t>
            </a:r>
          </a:p>
          <a:p>
            <a:pPr marL="457200" lvl="1" indent="0">
              <a:buNone/>
            </a:pPr>
            <a:r>
              <a:rPr lang="en-US"/>
              <a:t>w				see reference		2</a:t>
            </a:r>
          </a:p>
          <a:p>
            <a:pPr marL="457200" lvl="1" indent="0">
              <a:buNone/>
            </a:pPr>
            <a:r>
              <a:rPr lang="en-US"/>
              <a:t>b				see reference		1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768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17F06-F276-E215-9D5F-8104F4ABB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843C72-3F17-642E-E408-D8345DE42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x = 5</a:t>
            </a:r>
          </a:p>
          <a:p>
            <a:pPr marL="0" indent="0">
              <a:buNone/>
            </a:pPr>
            <a:r>
              <a:rPr lang="en-US"/>
              <a:t>	mov $5, %</a:t>
            </a:r>
            <a:r>
              <a:rPr lang="en-US" err="1"/>
              <a:t>rax</a:t>
            </a:r>
            <a:endParaRPr lang="en-US"/>
          </a:p>
          <a:p>
            <a:endParaRPr lang="en-US"/>
          </a:p>
          <a:p>
            <a:r>
              <a:rPr lang="en-US"/>
              <a:t>x = y</a:t>
            </a:r>
          </a:p>
          <a:p>
            <a:pPr marL="0" indent="0">
              <a:buNone/>
            </a:pPr>
            <a:r>
              <a:rPr lang="en-US"/>
              <a:t>	mov %</a:t>
            </a:r>
            <a:r>
              <a:rPr lang="en-US" err="1"/>
              <a:t>rcx</a:t>
            </a:r>
            <a:r>
              <a:rPr lang="en-US"/>
              <a:t>, %</a:t>
            </a:r>
            <a:r>
              <a:rPr lang="en-US" err="1"/>
              <a:t>rdx</a:t>
            </a:r>
            <a:endParaRPr lang="en-US"/>
          </a:p>
          <a:p>
            <a:endParaRPr lang="en-US"/>
          </a:p>
          <a:p>
            <a:r>
              <a:rPr lang="en-US"/>
              <a:t>x = *p</a:t>
            </a:r>
          </a:p>
          <a:p>
            <a:pPr marL="0" indent="0">
              <a:buNone/>
            </a:pPr>
            <a:r>
              <a:rPr lang="en-US"/>
              <a:t>	mov (%</a:t>
            </a:r>
            <a:r>
              <a:rPr lang="en-US" err="1"/>
              <a:t>rsi</a:t>
            </a:r>
            <a:r>
              <a:rPr lang="en-US"/>
              <a:t>), %r8</a:t>
            </a:r>
          </a:p>
        </p:txBody>
      </p:sp>
    </p:spTree>
    <p:extLst>
      <p:ext uri="{BB962C8B-B14F-4D97-AF65-F5344CB8AC3E}">
        <p14:creationId xmlns:p14="http://schemas.microsoft.com/office/powerpoint/2010/main" val="204875448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02AC5-4DBA-CE83-1156-5AC5CC581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CF662-98D8-1E61-AB81-5600AE711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1362075"/>
            <a:ext cx="8404225" cy="4972050"/>
          </a:xfrm>
        </p:spPr>
        <p:txBody>
          <a:bodyPr/>
          <a:lstStyle/>
          <a:p>
            <a:r>
              <a:rPr lang="en-US"/>
              <a:t>Parentheses always denote a memory address computation</a:t>
            </a:r>
          </a:p>
          <a:p>
            <a:pPr marL="457200" lvl="1" indent="0">
              <a:buNone/>
            </a:pPr>
            <a:r>
              <a:rPr lang="en-US"/>
              <a:t>(%</a:t>
            </a:r>
            <a:r>
              <a:rPr lang="en-US" err="1"/>
              <a:t>rdi</a:t>
            </a:r>
            <a:r>
              <a:rPr lang="en-US"/>
              <a:t>)  →  *</a:t>
            </a:r>
            <a:r>
              <a:rPr lang="en-US" err="1"/>
              <a:t>ptr</a:t>
            </a:r>
            <a:endParaRPr lang="en-US"/>
          </a:p>
          <a:p>
            <a:endParaRPr lang="en-US"/>
          </a:p>
          <a:p>
            <a:r>
              <a:rPr lang="en-US"/>
              <a:t>Most operations will then access memory</a:t>
            </a:r>
          </a:p>
        </p:txBody>
      </p:sp>
    </p:spTree>
    <p:extLst>
      <p:ext uri="{BB962C8B-B14F-4D97-AF65-F5344CB8AC3E}">
        <p14:creationId xmlns:p14="http://schemas.microsoft.com/office/powerpoint/2010/main" val="2996710453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CCFE16D-E466-D41D-5886-D5BEF205E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811DD0FA-10A5-6F84-59C7-8B7648CB30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140700" cy="573088"/>
          </a:xfrm>
        </p:spPr>
        <p:txBody>
          <a:bodyPr/>
          <a:lstStyle/>
          <a:p>
            <a:r>
              <a:rPr lang="en-US" err="1">
                <a:latin typeface="Courier New" pitchFamily="49" charset="0"/>
              </a:rPr>
              <a:t>movq</a:t>
            </a:r>
            <a:r>
              <a:rPr lang="en-US"/>
              <a:t> Operand Combinations (</a:t>
            </a:r>
            <a:r>
              <a:rPr lang="en-US">
                <a:solidFill>
                  <a:srgbClr val="FF0000"/>
                </a:solidFill>
              </a:rPr>
              <a:t>reference</a:t>
            </a:r>
            <a:r>
              <a:rPr lang="en-US"/>
              <a:t>)</a:t>
            </a:r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A4B3E7BC-4665-96F2-388E-A7D3FBEC82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5943600"/>
            <a:ext cx="8140700" cy="533400"/>
          </a:xfrm>
          <a:noFill/>
        </p:spPr>
        <p:txBody>
          <a:bodyPr lIns="0" tIns="0" rIns="0" bIns="0"/>
          <a:lstStyle/>
          <a:p>
            <a:pPr marL="0" indent="0" algn="ctr">
              <a:buNone/>
            </a:pPr>
            <a:r>
              <a:rPr lang="en-US" i="1">
                <a:solidFill>
                  <a:srgbClr val="C00000"/>
                </a:solidFill>
              </a:rPr>
              <a:t>Cannot do memory-memory transfer with a single instruction</a:t>
            </a:r>
          </a:p>
        </p:txBody>
      </p:sp>
      <p:sp>
        <p:nvSpPr>
          <p:cNvPr id="157700" name="Text Box 4">
            <a:extLst>
              <a:ext uri="{FF2B5EF4-FFF2-40B4-BE49-F238E27FC236}">
                <a16:creationId xmlns:a16="http://schemas.microsoft.com/office/drawing/2014/main" id="{881F253B-4A52-9DBB-146F-FE0722788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71900"/>
            <a:ext cx="936274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err="1">
                <a:latin typeface="Courier New" pitchFamily="49" charset="0"/>
              </a:rPr>
              <a:t>movq</a:t>
            </a:r>
            <a:endParaRPr lang="en-US" sz="2400">
              <a:latin typeface="Courier New" pitchFamily="49" charset="0"/>
            </a:endParaRPr>
          </a:p>
        </p:txBody>
      </p:sp>
      <p:sp>
        <p:nvSpPr>
          <p:cNvPr id="157701" name="Text Box 5">
            <a:extLst>
              <a:ext uri="{FF2B5EF4-FFF2-40B4-BE49-F238E27FC236}">
                <a16:creationId xmlns:a16="http://schemas.microsoft.com/office/drawing/2014/main" id="{D0849BD1-A8CE-994E-F997-014536E73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2705100"/>
            <a:ext cx="760144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err="1">
                <a:latin typeface="Calibri" pitchFamily="34" charset="0"/>
              </a:rPr>
              <a:t>Imm</a:t>
            </a:r>
            <a:endParaRPr lang="en-US" sz="2400" i="1">
              <a:latin typeface="Calibri" pitchFamily="34" charset="0"/>
            </a:endParaRPr>
          </a:p>
        </p:txBody>
      </p:sp>
      <p:sp>
        <p:nvSpPr>
          <p:cNvPr id="157702" name="Text Box 6">
            <a:extLst>
              <a:ext uri="{FF2B5EF4-FFF2-40B4-BE49-F238E27FC236}">
                <a16:creationId xmlns:a16="http://schemas.microsoft.com/office/drawing/2014/main" id="{8CBE6E8C-37F3-2AE1-1A9C-AB259A4DC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37719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err="1">
                <a:latin typeface="Calibri" pitchFamily="34" charset="0"/>
              </a:rPr>
              <a:t>Reg</a:t>
            </a:r>
            <a:endParaRPr lang="en-US" sz="2400" i="1">
              <a:latin typeface="Calibri" pitchFamily="34" charset="0"/>
            </a:endParaRPr>
          </a:p>
        </p:txBody>
      </p:sp>
      <p:sp>
        <p:nvSpPr>
          <p:cNvPr id="157703" name="Text Box 7">
            <a:extLst>
              <a:ext uri="{FF2B5EF4-FFF2-40B4-BE49-F238E27FC236}">
                <a16:creationId xmlns:a16="http://schemas.microsoft.com/office/drawing/2014/main" id="{306B29E6-7924-A868-C369-73CAC67AF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4914900"/>
            <a:ext cx="8763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err="1">
                <a:latin typeface="Calibri" pitchFamily="34" charset="0"/>
              </a:rPr>
              <a:t>Mem</a:t>
            </a:r>
            <a:endParaRPr lang="en-US" sz="2400" i="1">
              <a:latin typeface="Calibri" pitchFamily="34" charset="0"/>
            </a:endParaRPr>
          </a:p>
        </p:txBody>
      </p:sp>
      <p:sp>
        <p:nvSpPr>
          <p:cNvPr id="157704" name="Text Box 8">
            <a:extLst>
              <a:ext uri="{FF2B5EF4-FFF2-40B4-BE49-F238E27FC236}">
                <a16:creationId xmlns:a16="http://schemas.microsoft.com/office/drawing/2014/main" id="{6B2E2C8C-2B46-D5E4-ADD8-2B0EF270B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4765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err="1">
                <a:latin typeface="Calibri" pitchFamily="34" charset="0"/>
              </a:rPr>
              <a:t>Reg</a:t>
            </a:r>
            <a:endParaRPr lang="en-US" sz="2400" i="1">
              <a:latin typeface="Calibri" pitchFamily="34" charset="0"/>
            </a:endParaRPr>
          </a:p>
        </p:txBody>
      </p:sp>
      <p:sp>
        <p:nvSpPr>
          <p:cNvPr id="157705" name="Text Box 9">
            <a:extLst>
              <a:ext uri="{FF2B5EF4-FFF2-40B4-BE49-F238E27FC236}">
                <a16:creationId xmlns:a16="http://schemas.microsoft.com/office/drawing/2014/main" id="{688C445F-E0D5-93AD-AE5E-EAE3DAEB9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933700"/>
            <a:ext cx="8763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err="1">
                <a:latin typeface="Calibri" pitchFamily="34" charset="0"/>
              </a:rPr>
              <a:t>Mem</a:t>
            </a:r>
            <a:endParaRPr lang="en-US" sz="2400" i="1">
              <a:latin typeface="Calibri" pitchFamily="34" charset="0"/>
            </a:endParaRPr>
          </a:p>
        </p:txBody>
      </p:sp>
      <p:sp>
        <p:nvSpPr>
          <p:cNvPr id="157706" name="Text Box 10">
            <a:extLst>
              <a:ext uri="{FF2B5EF4-FFF2-40B4-BE49-F238E27FC236}">
                <a16:creationId xmlns:a16="http://schemas.microsoft.com/office/drawing/2014/main" id="{9C81853E-2BAA-4D3C-0EDC-2BC514EE1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36195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err="1">
                <a:latin typeface="Calibri" pitchFamily="34" charset="0"/>
              </a:rPr>
              <a:t>Reg</a:t>
            </a:r>
            <a:endParaRPr lang="en-US" sz="2400" i="1">
              <a:latin typeface="Calibri" pitchFamily="34" charset="0"/>
            </a:endParaRPr>
          </a:p>
        </p:txBody>
      </p:sp>
      <p:sp>
        <p:nvSpPr>
          <p:cNvPr id="157707" name="Text Box 11">
            <a:extLst>
              <a:ext uri="{FF2B5EF4-FFF2-40B4-BE49-F238E27FC236}">
                <a16:creationId xmlns:a16="http://schemas.microsoft.com/office/drawing/2014/main" id="{866A2AEC-2A7D-DE81-960B-6B0DCE2F6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065588"/>
            <a:ext cx="8763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err="1">
                <a:latin typeface="Calibri" pitchFamily="34" charset="0"/>
              </a:rPr>
              <a:t>Mem</a:t>
            </a:r>
            <a:endParaRPr lang="en-US" sz="2400" i="1">
              <a:latin typeface="Calibri" pitchFamily="34" charset="0"/>
            </a:endParaRPr>
          </a:p>
        </p:txBody>
      </p:sp>
      <p:sp>
        <p:nvSpPr>
          <p:cNvPr id="157708" name="Text Box 12">
            <a:extLst>
              <a:ext uri="{FF2B5EF4-FFF2-40B4-BE49-F238E27FC236}">
                <a16:creationId xmlns:a16="http://schemas.microsoft.com/office/drawing/2014/main" id="{E166DDFA-E6F6-F8CF-ED40-51AF3C3B2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4914900"/>
            <a:ext cx="66588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i="1" err="1">
                <a:latin typeface="Calibri" pitchFamily="34" charset="0"/>
              </a:rPr>
              <a:t>Reg</a:t>
            </a:r>
            <a:endParaRPr lang="en-US" sz="2400" i="1">
              <a:latin typeface="Calibri" pitchFamily="34" charset="0"/>
            </a:endParaRPr>
          </a:p>
        </p:txBody>
      </p:sp>
      <p:sp>
        <p:nvSpPr>
          <p:cNvPr id="157709" name="Text Box 13">
            <a:extLst>
              <a:ext uri="{FF2B5EF4-FFF2-40B4-BE49-F238E27FC236}">
                <a16:creationId xmlns:a16="http://schemas.microsoft.com/office/drawing/2014/main" id="{A065566E-1A1A-6188-63E4-AD6268F3E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1752600"/>
            <a:ext cx="104913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>
                <a:latin typeface="Calibri" pitchFamily="34" charset="0"/>
              </a:rPr>
              <a:t>Source</a:t>
            </a:r>
          </a:p>
        </p:txBody>
      </p:sp>
      <p:sp>
        <p:nvSpPr>
          <p:cNvPr id="157710" name="Text Box 14">
            <a:extLst>
              <a:ext uri="{FF2B5EF4-FFF2-40B4-BE49-F238E27FC236}">
                <a16:creationId xmlns:a16="http://schemas.microsoft.com/office/drawing/2014/main" id="{68D3BAA1-84DB-2E72-9D5C-75CD1EE8B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752600"/>
            <a:ext cx="76149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err="1">
                <a:latin typeface="Calibri" pitchFamily="34" charset="0"/>
              </a:rPr>
              <a:t>Dest</a:t>
            </a:r>
            <a:endParaRPr lang="en-US" sz="2400">
              <a:latin typeface="Calibri" pitchFamily="34" charset="0"/>
            </a:endParaRPr>
          </a:p>
        </p:txBody>
      </p:sp>
      <p:sp>
        <p:nvSpPr>
          <p:cNvPr id="157716" name="AutoShape 20">
            <a:extLst>
              <a:ext uri="{FF2B5EF4-FFF2-40B4-BE49-F238E27FC236}">
                <a16:creationId xmlns:a16="http://schemas.microsoft.com/office/drawing/2014/main" id="{3EB3EC05-A13D-ABDB-9F19-FCDA66D6D243}"/>
              </a:ext>
            </a:extLst>
          </p:cNvPr>
          <p:cNvSpPr>
            <a:spLocks/>
          </p:cNvSpPr>
          <p:nvPr/>
        </p:nvSpPr>
        <p:spPr bwMode="auto">
          <a:xfrm>
            <a:off x="1295400" y="2628900"/>
            <a:ext cx="304800" cy="27432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57717" name="AutoShape 21">
            <a:extLst>
              <a:ext uri="{FF2B5EF4-FFF2-40B4-BE49-F238E27FC236}">
                <a16:creationId xmlns:a16="http://schemas.microsoft.com/office/drawing/2014/main" id="{9E558CC0-391D-FB64-7D1B-DFE78ADFB8ED}"/>
              </a:ext>
            </a:extLst>
          </p:cNvPr>
          <p:cNvSpPr>
            <a:spLocks/>
          </p:cNvSpPr>
          <p:nvPr/>
        </p:nvSpPr>
        <p:spPr bwMode="auto">
          <a:xfrm>
            <a:off x="2514600" y="2552700"/>
            <a:ext cx="304800" cy="762000"/>
          </a:xfrm>
          <a:prstGeom prst="leftBrace">
            <a:avLst>
              <a:gd name="adj1" fmla="val 208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57718" name="AutoShape 22">
            <a:extLst>
              <a:ext uri="{FF2B5EF4-FFF2-40B4-BE49-F238E27FC236}">
                <a16:creationId xmlns:a16="http://schemas.microsoft.com/office/drawing/2014/main" id="{522DD001-94B4-B232-A8B0-2ECF158E50EA}"/>
              </a:ext>
            </a:extLst>
          </p:cNvPr>
          <p:cNvSpPr>
            <a:spLocks/>
          </p:cNvSpPr>
          <p:nvPr/>
        </p:nvSpPr>
        <p:spPr bwMode="auto">
          <a:xfrm>
            <a:off x="2514600" y="3695700"/>
            <a:ext cx="304800" cy="762000"/>
          </a:xfrm>
          <a:prstGeom prst="leftBrace">
            <a:avLst>
              <a:gd name="adj1" fmla="val 20833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57719" name="Text Box 23">
            <a:extLst>
              <a:ext uri="{FF2B5EF4-FFF2-40B4-BE49-F238E27FC236}">
                <a16:creationId xmlns:a16="http://schemas.microsoft.com/office/drawing/2014/main" id="{70798FF8-2F8F-1688-450C-20461CCA0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752600"/>
            <a:ext cx="130676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>
                <a:latin typeface="Calibri" pitchFamily="34" charset="0"/>
              </a:rPr>
              <a:t>C Analog</a:t>
            </a:r>
          </a:p>
        </p:txBody>
      </p:sp>
      <p:sp>
        <p:nvSpPr>
          <p:cNvPr id="157711" name="Text Box 15">
            <a:extLst>
              <a:ext uri="{FF2B5EF4-FFF2-40B4-BE49-F238E27FC236}">
                <a16:creationId xmlns:a16="http://schemas.microsoft.com/office/drawing/2014/main" id="{61BE80CD-917A-FEBA-E169-5BA870E39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506663"/>
            <a:ext cx="233945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err="1">
                <a:latin typeface="Courier New" pitchFamily="49" charset="0"/>
              </a:rPr>
              <a:t>movq</a:t>
            </a:r>
            <a:r>
              <a:rPr lang="en-US" sz="2000">
                <a:latin typeface="Courier New" pitchFamily="49" charset="0"/>
              </a:rPr>
              <a:t> $0x4,%rax</a:t>
            </a:r>
          </a:p>
        </p:txBody>
      </p:sp>
      <p:sp>
        <p:nvSpPr>
          <p:cNvPr id="157720" name="Text Box 24">
            <a:extLst>
              <a:ext uri="{FF2B5EF4-FFF2-40B4-BE49-F238E27FC236}">
                <a16:creationId xmlns:a16="http://schemas.microsoft.com/office/drawing/2014/main" id="{0B6A7651-91CA-4DFE-F7D1-2727A6648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3850" y="2506663"/>
            <a:ext cx="18605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temp = 0x4;</a:t>
            </a:r>
          </a:p>
        </p:txBody>
      </p:sp>
      <p:sp>
        <p:nvSpPr>
          <p:cNvPr id="157712" name="Text Box 16">
            <a:extLst>
              <a:ext uri="{FF2B5EF4-FFF2-40B4-BE49-F238E27FC236}">
                <a16:creationId xmlns:a16="http://schemas.microsoft.com/office/drawing/2014/main" id="{4EC76A3E-C0C5-B8C3-B05C-C4C072B1E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963863"/>
            <a:ext cx="280119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err="1">
                <a:latin typeface="Courier New" pitchFamily="49" charset="0"/>
              </a:rPr>
              <a:t>movq</a:t>
            </a:r>
            <a:r>
              <a:rPr lang="en-US" sz="2000">
                <a:latin typeface="Courier New" pitchFamily="49" charset="0"/>
              </a:rPr>
              <a:t> $-147,(%</a:t>
            </a:r>
            <a:r>
              <a:rPr lang="en-US" sz="2000" err="1">
                <a:latin typeface="Courier New" pitchFamily="49" charset="0"/>
              </a:rPr>
              <a:t>rax</a:t>
            </a:r>
            <a:r>
              <a:rPr lang="en-US" sz="2000">
                <a:latin typeface="Courier New" pitchFamily="49" charset="0"/>
              </a:rPr>
              <a:t>)</a:t>
            </a:r>
          </a:p>
        </p:txBody>
      </p:sp>
      <p:sp>
        <p:nvSpPr>
          <p:cNvPr id="157721" name="Text Box 25">
            <a:extLst>
              <a:ext uri="{FF2B5EF4-FFF2-40B4-BE49-F238E27FC236}">
                <a16:creationId xmlns:a16="http://schemas.microsoft.com/office/drawing/2014/main" id="{A7469B47-B5A1-C1C4-8EB7-E3DBABB32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3850" y="2963863"/>
            <a:ext cx="17081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*p = -147;</a:t>
            </a:r>
          </a:p>
        </p:txBody>
      </p:sp>
      <p:sp>
        <p:nvSpPr>
          <p:cNvPr id="157713" name="Text Box 17">
            <a:extLst>
              <a:ext uri="{FF2B5EF4-FFF2-40B4-BE49-F238E27FC236}">
                <a16:creationId xmlns:a16="http://schemas.microsoft.com/office/drawing/2014/main" id="{6EFAFD7B-7194-4ADC-B662-E811EB951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649663"/>
            <a:ext cx="233945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err="1">
                <a:latin typeface="Courier New" pitchFamily="49" charset="0"/>
              </a:rPr>
              <a:t>movq</a:t>
            </a:r>
            <a:r>
              <a:rPr lang="en-US" sz="2000">
                <a:latin typeface="Courier New" pitchFamily="49" charset="0"/>
              </a:rPr>
              <a:t> %</a:t>
            </a:r>
            <a:r>
              <a:rPr lang="en-US" sz="2000" err="1">
                <a:latin typeface="Courier New" pitchFamily="49" charset="0"/>
              </a:rPr>
              <a:t>rax</a:t>
            </a:r>
            <a:r>
              <a:rPr lang="en-US" sz="2000">
                <a:latin typeface="Courier New" pitchFamily="49" charset="0"/>
              </a:rPr>
              <a:t>,%</a:t>
            </a:r>
            <a:r>
              <a:rPr lang="en-US" sz="2000" err="1">
                <a:latin typeface="Courier New" pitchFamily="49" charset="0"/>
              </a:rPr>
              <a:t>rdx</a:t>
            </a:r>
            <a:endParaRPr lang="en-US" sz="2000">
              <a:latin typeface="Courier New" pitchFamily="49" charset="0"/>
            </a:endParaRPr>
          </a:p>
        </p:txBody>
      </p:sp>
      <p:sp>
        <p:nvSpPr>
          <p:cNvPr id="157722" name="Text Box 26">
            <a:extLst>
              <a:ext uri="{FF2B5EF4-FFF2-40B4-BE49-F238E27FC236}">
                <a16:creationId xmlns:a16="http://schemas.microsoft.com/office/drawing/2014/main" id="{2CC4ACBB-8151-D126-43DD-96E018CEA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3850" y="3649663"/>
            <a:ext cx="23177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temp2 = temp1;</a:t>
            </a:r>
          </a:p>
        </p:txBody>
      </p:sp>
      <p:sp>
        <p:nvSpPr>
          <p:cNvPr id="157714" name="Text Box 18">
            <a:extLst>
              <a:ext uri="{FF2B5EF4-FFF2-40B4-BE49-F238E27FC236}">
                <a16:creationId xmlns:a16="http://schemas.microsoft.com/office/drawing/2014/main" id="{89A5ED12-0FE8-A0CE-31AB-631EEC9AA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095750"/>
            <a:ext cx="2647279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err="1">
                <a:latin typeface="Courier New" pitchFamily="49" charset="0"/>
              </a:rPr>
              <a:t>movq</a:t>
            </a:r>
            <a:r>
              <a:rPr lang="en-US" sz="2000">
                <a:latin typeface="Courier New" pitchFamily="49" charset="0"/>
              </a:rPr>
              <a:t> %</a:t>
            </a:r>
            <a:r>
              <a:rPr lang="en-US" sz="2000" err="1">
                <a:latin typeface="Courier New" pitchFamily="49" charset="0"/>
              </a:rPr>
              <a:t>rax</a:t>
            </a:r>
            <a:r>
              <a:rPr lang="en-US" sz="2000">
                <a:latin typeface="Courier New" pitchFamily="49" charset="0"/>
              </a:rPr>
              <a:t>,(%</a:t>
            </a:r>
            <a:r>
              <a:rPr lang="en-US" sz="2000" err="1">
                <a:latin typeface="Courier New" pitchFamily="49" charset="0"/>
              </a:rPr>
              <a:t>rdx</a:t>
            </a:r>
            <a:r>
              <a:rPr lang="en-US" sz="2000">
                <a:latin typeface="Courier New" pitchFamily="49" charset="0"/>
              </a:rPr>
              <a:t>)</a:t>
            </a:r>
          </a:p>
        </p:txBody>
      </p:sp>
      <p:sp>
        <p:nvSpPr>
          <p:cNvPr id="157723" name="Text Box 27">
            <a:extLst>
              <a:ext uri="{FF2B5EF4-FFF2-40B4-BE49-F238E27FC236}">
                <a16:creationId xmlns:a16="http://schemas.microsoft.com/office/drawing/2014/main" id="{F6F0316E-4303-FDA3-AE84-2268A73D5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3850" y="4095750"/>
            <a:ext cx="17081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*p = temp;</a:t>
            </a:r>
          </a:p>
        </p:txBody>
      </p:sp>
      <p:sp>
        <p:nvSpPr>
          <p:cNvPr id="157715" name="Text Box 19">
            <a:extLst>
              <a:ext uri="{FF2B5EF4-FFF2-40B4-BE49-F238E27FC236}">
                <a16:creationId xmlns:a16="http://schemas.microsoft.com/office/drawing/2014/main" id="{9D7E423D-8AC2-B5B1-BADD-3F2C842F8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4945063"/>
            <a:ext cx="2647279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err="1">
                <a:latin typeface="Courier New" pitchFamily="49" charset="0"/>
              </a:rPr>
              <a:t>movq</a:t>
            </a:r>
            <a:r>
              <a:rPr lang="en-US" sz="2000">
                <a:latin typeface="Courier New" pitchFamily="49" charset="0"/>
              </a:rPr>
              <a:t> (%</a:t>
            </a:r>
            <a:r>
              <a:rPr lang="en-US" sz="2000" err="1">
                <a:latin typeface="Courier New" pitchFamily="49" charset="0"/>
              </a:rPr>
              <a:t>rax</a:t>
            </a:r>
            <a:r>
              <a:rPr lang="en-US" sz="2000">
                <a:latin typeface="Courier New" pitchFamily="49" charset="0"/>
              </a:rPr>
              <a:t>),%</a:t>
            </a:r>
            <a:r>
              <a:rPr lang="en-US" sz="2000" err="1">
                <a:latin typeface="Courier New" pitchFamily="49" charset="0"/>
              </a:rPr>
              <a:t>rdx</a:t>
            </a:r>
            <a:endParaRPr lang="en-US" sz="2000">
              <a:latin typeface="Courier New" pitchFamily="49" charset="0"/>
            </a:endParaRPr>
          </a:p>
        </p:txBody>
      </p:sp>
      <p:sp>
        <p:nvSpPr>
          <p:cNvPr id="157724" name="Text Box 28">
            <a:extLst>
              <a:ext uri="{FF2B5EF4-FFF2-40B4-BE49-F238E27FC236}">
                <a16:creationId xmlns:a16="http://schemas.microsoft.com/office/drawing/2014/main" id="{9712A1D2-B5EA-60DB-CCBA-6075AF6057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73850" y="4945063"/>
            <a:ext cx="17081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temp = *p;</a:t>
            </a:r>
          </a:p>
        </p:txBody>
      </p:sp>
      <p:sp>
        <p:nvSpPr>
          <p:cNvPr id="157725" name="Text Box 29">
            <a:extLst>
              <a:ext uri="{FF2B5EF4-FFF2-40B4-BE49-F238E27FC236}">
                <a16:creationId xmlns:a16="http://schemas.microsoft.com/office/drawing/2014/main" id="{321EC1FA-15B8-1502-10C8-7371D0005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752600"/>
            <a:ext cx="1220399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err="1">
                <a:latin typeface="Calibri" pitchFamily="34" charset="0"/>
              </a:rPr>
              <a:t>Src,Dest</a:t>
            </a:r>
            <a:endParaRPr lang="en-US" sz="24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6891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11" grpId="0"/>
      <p:bldP spid="157720" grpId="0"/>
      <p:bldP spid="157712" grpId="0"/>
      <p:bldP spid="157721" grpId="0"/>
      <p:bldP spid="157713" grpId="0"/>
      <p:bldP spid="157722" grpId="0"/>
      <p:bldP spid="157714" grpId="0"/>
      <p:bldP spid="157723" grpId="0"/>
      <p:bldP spid="157715" grpId="0"/>
      <p:bldP spid="1577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D6D2A-2B2D-7665-A427-9FF90FE72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CFBFD951-5BF5-D62F-8D0D-8D13D85D75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58100" cy="573088"/>
          </a:xfrm>
        </p:spPr>
        <p:txBody>
          <a:bodyPr/>
          <a:lstStyle/>
          <a:p>
            <a:r>
              <a:rPr lang="en-US"/>
              <a:t>Reading Assembly Example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06DE29A0-0B60-3605-1CD6-2D7D9A3464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154198"/>
            <a:ext cx="4191000" cy="19364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2000" b="1" err="1">
                <a:latin typeface="Courier New" pitchFamily="49" charset="0"/>
              </a:rPr>
              <a:t>whatAmI</a:t>
            </a:r>
            <a:r>
              <a:rPr lang="en-US" sz="2000" b="1">
                <a:latin typeface="Courier New" pitchFamily="49" charset="0"/>
              </a:rPr>
              <a:t>: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en-US" sz="2000" b="1">
                <a:latin typeface="Courier New" pitchFamily="49" charset="0"/>
              </a:rPr>
              <a:t>  </a:t>
            </a:r>
            <a:r>
              <a:rPr lang="ro-RO" sz="2000" b="1">
                <a:latin typeface="Courier New" pitchFamily="49" charset="0"/>
              </a:rPr>
              <a:t> movq    (%rdi), %rax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2000" b="1">
                <a:latin typeface="Courier New" pitchFamily="49" charset="0"/>
              </a:rPr>
              <a:t>   movq    (%rsi), %rdx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2000" b="1">
                <a:latin typeface="Courier New" pitchFamily="49" charset="0"/>
              </a:rPr>
              <a:t>   movq    %rdx, (%rdi)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2000" b="1">
                <a:latin typeface="Courier New" pitchFamily="49" charset="0"/>
              </a:rPr>
              <a:t>   movq    %rax, (%rsi)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2000" b="1">
                <a:latin typeface="Courier New" pitchFamily="49" charset="0"/>
              </a:rPr>
              <a:t>   ret</a:t>
            </a:r>
            <a:endParaRPr lang="en-US" sz="2000" b="1">
              <a:latin typeface="Courier New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DA5FB87-FC7D-104D-7E3B-277CEEDF9FDB}"/>
              </a:ext>
            </a:extLst>
          </p:cNvPr>
          <p:cNvSpPr txBox="1"/>
          <p:nvPr/>
        </p:nvSpPr>
        <p:spPr>
          <a:xfrm>
            <a:off x="197349" y="1171253"/>
            <a:ext cx="51863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</a:p>
          <a:p>
            <a:pPr algn="l"/>
            <a:r>
              <a:rPr lang="en-US" sz="2400" b="1" err="1">
                <a:latin typeface="Courier New" panose="02070309020205020404" pitchFamily="49" charset="0"/>
                <a:cs typeface="Courier New" panose="02070309020205020404" pitchFamily="49" charset="0"/>
              </a:rPr>
              <a:t>whatAmI</a:t>
            </a:r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(&lt;type&gt; a, &lt;type&gt; b)</a:t>
            </a:r>
          </a:p>
          <a:p>
            <a:pPr algn="l"/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algn="l"/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     ????</a:t>
            </a:r>
          </a:p>
          <a:p>
            <a:pPr algn="l"/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2C90436-D8D2-34FA-7C75-C579B706B146}"/>
              </a:ext>
            </a:extLst>
          </p:cNvPr>
          <p:cNvGrpSpPr/>
          <p:nvPr/>
        </p:nvGrpSpPr>
        <p:grpSpPr>
          <a:xfrm>
            <a:off x="1366462" y="1839074"/>
            <a:ext cx="1196940" cy="2731582"/>
            <a:chOff x="1366462" y="1839074"/>
            <a:chExt cx="1196940" cy="2731582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F262B6A9-310D-5DD2-B8BA-93BAA205C9E7}"/>
                </a:ext>
              </a:extLst>
            </p:cNvPr>
            <p:cNvCxnSpPr/>
            <p:nvPr/>
          </p:nvCxnSpPr>
          <p:spPr bwMode="auto">
            <a:xfrm flipV="1">
              <a:off x="1869897" y="1839074"/>
              <a:ext cx="523981" cy="2352782"/>
            </a:xfrm>
            <a:prstGeom prst="straightConnector1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709029A-5AB2-A140-4F5F-C9553921B8FC}"/>
                </a:ext>
              </a:extLst>
            </p:cNvPr>
            <p:cNvSpPr txBox="1"/>
            <p:nvPr/>
          </p:nvSpPr>
          <p:spPr>
            <a:xfrm>
              <a:off x="1366462" y="4201324"/>
              <a:ext cx="11969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800" b="1" err="1">
                  <a:latin typeface="Courier New" panose="02070309020205020404" pitchFamily="49" charset="0"/>
                  <a:cs typeface="Courier New" panose="02070309020205020404" pitchFamily="49" charset="0"/>
                </a:rPr>
                <a:t>rdi</a:t>
              </a:r>
              <a:endParaRPr lang="en-US" sz="1800" b="1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6E05D9-F13F-C795-3BFE-48FF482B9A85}"/>
              </a:ext>
            </a:extLst>
          </p:cNvPr>
          <p:cNvGrpSpPr/>
          <p:nvPr/>
        </p:nvGrpSpPr>
        <p:grpSpPr>
          <a:xfrm>
            <a:off x="2756043" y="1839075"/>
            <a:ext cx="1196940" cy="2576931"/>
            <a:chOff x="2756043" y="1839075"/>
            <a:chExt cx="1196940" cy="2576931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E71AF2BE-F429-F0CA-AE06-30F0F7C32ADF}"/>
                </a:ext>
              </a:extLst>
            </p:cNvPr>
            <p:cNvCxnSpPr/>
            <p:nvPr/>
          </p:nvCxnSpPr>
          <p:spPr bwMode="auto">
            <a:xfrm flipV="1">
              <a:off x="3161872" y="1839075"/>
              <a:ext cx="598470" cy="2188395"/>
            </a:xfrm>
            <a:prstGeom prst="straightConnector1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629304E-114D-2EB2-7173-2908D14FA363}"/>
                </a:ext>
              </a:extLst>
            </p:cNvPr>
            <p:cNvSpPr txBox="1"/>
            <p:nvPr/>
          </p:nvSpPr>
          <p:spPr>
            <a:xfrm>
              <a:off x="2756043" y="4046674"/>
              <a:ext cx="11969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latin typeface="Courier New" panose="02070309020205020404" pitchFamily="49" charset="0"/>
                  <a:cs typeface="Courier New" panose="02070309020205020404" pitchFamily="49" charset="0"/>
                </a:rPr>
                <a:t>%</a:t>
              </a:r>
              <a:r>
                <a:rPr lang="en-US" sz="1800" b="1" err="1">
                  <a:latin typeface="Courier New" panose="02070309020205020404" pitchFamily="49" charset="0"/>
                  <a:cs typeface="Courier New" panose="02070309020205020404" pitchFamily="49" charset="0"/>
                </a:rPr>
                <a:t>rsi</a:t>
              </a:r>
              <a:endParaRPr lang="en-US" sz="1800" b="1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15763C9-E1E9-1C83-7546-2320AB63F677}"/>
              </a:ext>
            </a:extLst>
          </p:cNvPr>
          <p:cNvSpPr txBox="1"/>
          <p:nvPr/>
        </p:nvSpPr>
        <p:spPr>
          <a:xfrm>
            <a:off x="3952983" y="5072332"/>
            <a:ext cx="4733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>
                <a:latin typeface="Calibri" pitchFamily="34" charset="0"/>
              </a:rPr>
              <a:t>What is &lt;type&gt;?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>
                <a:latin typeface="Calibri" pitchFamily="34" charset="0"/>
              </a:rPr>
              <a:t>Find </a:t>
            </a:r>
            <a:r>
              <a:rPr lang="en-US" sz="2400" b="1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sz="2400" b="1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>
                <a:latin typeface="Calibri" pitchFamily="34" charset="0"/>
              </a:rPr>
              <a:t>in the assembly.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>
                <a:latin typeface="Calibri" pitchFamily="34" charset="0"/>
              </a:rPr>
              <a:t>How is it used?</a:t>
            </a:r>
          </a:p>
        </p:txBody>
      </p:sp>
    </p:spTree>
    <p:extLst>
      <p:ext uri="{BB962C8B-B14F-4D97-AF65-F5344CB8AC3E}">
        <p14:creationId xmlns:p14="http://schemas.microsoft.com/office/powerpoint/2010/main" val="7403698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D818FA-24B0-75FF-E7A5-C9CFAA790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CB580869-3100-15CB-4EBB-A5A2C3CFA2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658100" cy="573088"/>
          </a:xfrm>
        </p:spPr>
        <p:txBody>
          <a:bodyPr/>
          <a:lstStyle/>
          <a:p>
            <a:r>
              <a:rPr lang="en-US"/>
              <a:t>Reading Assembly Example</a:t>
            </a:r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1A87D4D8-7B40-A3DA-F6C1-078877844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600200"/>
            <a:ext cx="3962400" cy="230576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void swap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(long *</a:t>
            </a:r>
            <a:r>
              <a:rPr lang="en-US" sz="1800" b="1" err="1">
                <a:latin typeface="Courier New" pitchFamily="49" charset="0"/>
              </a:rPr>
              <a:t>xp</a:t>
            </a:r>
            <a:r>
              <a:rPr lang="en-US" sz="1800" b="1">
                <a:latin typeface="Courier New" pitchFamily="49" charset="0"/>
              </a:rPr>
              <a:t>, long *</a:t>
            </a:r>
            <a:r>
              <a:rPr lang="en-US" sz="1800" b="1" err="1">
                <a:latin typeface="Courier New" pitchFamily="49" charset="0"/>
              </a:rPr>
              <a:t>yp</a:t>
            </a:r>
            <a:r>
              <a:rPr lang="en-US" sz="1800" b="1">
                <a:latin typeface="Courier New" pitchFamily="49" charset="0"/>
              </a:rPr>
              <a:t>)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long t0 = *</a:t>
            </a:r>
            <a:r>
              <a:rPr lang="en-US" sz="1800" b="1" err="1">
                <a:latin typeface="Courier New" pitchFamily="49" charset="0"/>
              </a:rPr>
              <a:t>xp</a:t>
            </a:r>
            <a:r>
              <a:rPr lang="en-US" sz="1800" b="1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long t1 = *</a:t>
            </a:r>
            <a:r>
              <a:rPr lang="en-US" sz="1800" b="1" err="1">
                <a:latin typeface="Courier New" pitchFamily="49" charset="0"/>
              </a:rPr>
              <a:t>yp</a:t>
            </a:r>
            <a:r>
              <a:rPr lang="en-US" sz="1800" b="1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*</a:t>
            </a:r>
            <a:r>
              <a:rPr lang="en-US" sz="1800" b="1" err="1">
                <a:latin typeface="Courier New" pitchFamily="49" charset="0"/>
              </a:rPr>
              <a:t>xp</a:t>
            </a:r>
            <a:r>
              <a:rPr lang="en-US" sz="1800" b="1">
                <a:latin typeface="Courier New" pitchFamily="49" charset="0"/>
              </a:rPr>
              <a:t> = 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*</a:t>
            </a:r>
            <a:r>
              <a:rPr lang="en-US" sz="1800" b="1" err="1">
                <a:latin typeface="Courier New" pitchFamily="49" charset="0"/>
              </a:rPr>
              <a:t>yp</a:t>
            </a:r>
            <a:r>
              <a:rPr lang="en-US" sz="1800" b="1">
                <a:latin typeface="Courier New" pitchFamily="49" charset="0"/>
              </a:rPr>
              <a:t> = t0;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}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B376ACC-798D-C13F-B914-896B9BDC4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2154198"/>
            <a:ext cx="41910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b="1">
                <a:latin typeface="Courier New" pitchFamily="49" charset="0"/>
              </a:rPr>
              <a:t>swap: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en-US" sz="1800" b="1">
                <a:latin typeface="Courier New" pitchFamily="49" charset="0"/>
              </a:rPr>
              <a:t>  </a:t>
            </a:r>
            <a:r>
              <a:rPr lang="ro-RO" sz="1800" b="1">
                <a:latin typeface="Courier New" pitchFamily="49" charset="0"/>
              </a:rPr>
              <a:t> movq    (%rdi), %rax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movq    (%rsi), %rdx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movq    %rdx, (%rdi)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movq    %rax, (%rsi)</a:t>
            </a:r>
          </a:p>
          <a:p>
            <a:pPr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ret</a:t>
            </a:r>
            <a:endParaRPr lang="en-US" sz="1800" b="1">
              <a:latin typeface="Courier New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339542-316E-A0CE-D123-55338C689054}"/>
              </a:ext>
            </a:extLst>
          </p:cNvPr>
          <p:cNvSpPr txBox="1"/>
          <p:nvPr/>
        </p:nvSpPr>
        <p:spPr>
          <a:xfrm>
            <a:off x="533400" y="4796287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>
                <a:latin typeface="Calibri" pitchFamily="34" charset="0"/>
              </a:rPr>
              <a:t>We have now written the “pseudo-C” for the assembly, using the types and replacing each register with a “variable name”.</a:t>
            </a:r>
          </a:p>
        </p:txBody>
      </p:sp>
    </p:spTree>
    <p:extLst>
      <p:ext uri="{BB962C8B-B14F-4D97-AF65-F5344CB8AC3E}">
        <p14:creationId xmlns:p14="http://schemas.microsoft.com/office/powerpoint/2010/main" val="316121758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F45F9-34C0-F8B6-0C29-860263231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9D0F39-E9A5-A452-02C8-B988920878ED}"/>
              </a:ext>
            </a:extLst>
          </p:cNvPr>
          <p:cNvGrpSpPr/>
          <p:nvPr/>
        </p:nvGrpSpPr>
        <p:grpSpPr>
          <a:xfrm>
            <a:off x="4331822" y="1780988"/>
            <a:ext cx="1752600" cy="1752600"/>
            <a:chOff x="9111129" y="1790700"/>
            <a:chExt cx="1752600" cy="1752600"/>
          </a:xfrm>
        </p:grpSpPr>
        <p:sp>
          <p:nvSpPr>
            <p:cNvPr id="56" name="Rectangle 43">
              <a:extLst>
                <a:ext uri="{FF2B5EF4-FFF2-40B4-BE49-F238E27FC236}">
                  <a16:creationId xmlns:a16="http://schemas.microsoft.com/office/drawing/2014/main" id="{923F4A4C-5EDE-04DC-6F25-4A3012BFA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57" name="Rectangle 44">
              <a:extLst>
                <a:ext uri="{FF2B5EF4-FFF2-40B4-BE49-F238E27FC236}">
                  <a16:creationId xmlns:a16="http://schemas.microsoft.com/office/drawing/2014/main" id="{45A026E8-B359-D366-53DA-7C6F16DC96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rsi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58" name="Rectangle 45">
              <a:extLst>
                <a:ext uri="{FF2B5EF4-FFF2-40B4-BE49-F238E27FC236}">
                  <a16:creationId xmlns:a16="http://schemas.microsoft.com/office/drawing/2014/main" id="{87853DEE-44B2-FD9E-692B-AFF99EAD46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rax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59" name="Rectangle 46">
              <a:extLst>
                <a:ext uri="{FF2B5EF4-FFF2-40B4-BE49-F238E27FC236}">
                  <a16:creationId xmlns:a16="http://schemas.microsoft.com/office/drawing/2014/main" id="{184E1F18-8C7A-9F77-AEFA-746E13A6F2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0" name="Rectangle 52">
              <a:extLst>
                <a:ext uri="{FF2B5EF4-FFF2-40B4-BE49-F238E27FC236}">
                  <a16:creationId xmlns:a16="http://schemas.microsoft.com/office/drawing/2014/main" id="{101A56F0-BCF0-A82C-2F04-80BC8AAD4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1" name="Rectangle 53">
              <a:extLst>
                <a:ext uri="{FF2B5EF4-FFF2-40B4-BE49-F238E27FC236}">
                  <a16:creationId xmlns:a16="http://schemas.microsoft.com/office/drawing/2014/main" id="{3A7DAEC0-C4B7-F53B-9E1B-7BEFC484F1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2" name="Rectangle 54">
              <a:extLst>
                <a:ext uri="{FF2B5EF4-FFF2-40B4-BE49-F238E27FC236}">
                  <a16:creationId xmlns:a16="http://schemas.microsoft.com/office/drawing/2014/main" id="{557A8C09-7966-0CA0-4BD2-AEA7D0101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3" name="Rectangle 55">
              <a:extLst>
                <a:ext uri="{FF2B5EF4-FFF2-40B4-BE49-F238E27FC236}">
                  <a16:creationId xmlns:a16="http://schemas.microsoft.com/office/drawing/2014/main" id="{E020DF73-1B5C-9808-53C7-A96879A56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 b="1">
                <a:latin typeface="Courier New" pitchFamily="49" charset="0"/>
              </a:endParaRPr>
            </a:p>
          </p:txBody>
        </p:sp>
      </p:grpSp>
      <p:sp>
        <p:nvSpPr>
          <p:cNvPr id="160770" name="Rectangle 2">
            <a:extLst>
              <a:ext uri="{FF2B5EF4-FFF2-40B4-BE49-F238E27FC236}">
                <a16:creationId xmlns:a16="http://schemas.microsoft.com/office/drawing/2014/main" id="{49AAE0DF-20F7-972A-EAB8-3FF86EFAA4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/>
              <a:t>Understanding </a:t>
            </a:r>
            <a:r>
              <a:rPr lang="en-US" b="1">
                <a:latin typeface="Courier New"/>
                <a:cs typeface="Courier New"/>
              </a:rPr>
              <a:t>Swap</a:t>
            </a:r>
            <a:r>
              <a:rPr lang="en-US" b="1"/>
              <a:t>()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F1E113A2-ED9B-65A5-9159-658479A4DD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95400"/>
            <a:ext cx="3962400" cy="230576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void swap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(long *</a:t>
            </a:r>
            <a:r>
              <a:rPr lang="en-US" sz="1800" b="1" err="1">
                <a:latin typeface="Courier New" pitchFamily="49" charset="0"/>
              </a:rPr>
              <a:t>xp</a:t>
            </a:r>
            <a:r>
              <a:rPr lang="en-US" sz="1800" b="1">
                <a:latin typeface="Courier New" pitchFamily="49" charset="0"/>
              </a:rPr>
              <a:t>, long *</a:t>
            </a:r>
            <a:r>
              <a:rPr lang="en-US" sz="1800" b="1" err="1">
                <a:latin typeface="Courier New" pitchFamily="49" charset="0"/>
              </a:rPr>
              <a:t>yp</a:t>
            </a:r>
            <a:r>
              <a:rPr lang="en-US" sz="1800" b="1">
                <a:latin typeface="Courier New" pitchFamily="49" charset="0"/>
              </a:rPr>
              <a:t>) 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{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long t0 = *</a:t>
            </a:r>
            <a:r>
              <a:rPr lang="en-US" sz="1800" b="1" err="1">
                <a:latin typeface="Courier New" pitchFamily="49" charset="0"/>
              </a:rPr>
              <a:t>xp</a:t>
            </a:r>
            <a:r>
              <a:rPr lang="en-US" sz="1800" b="1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long t1 = *</a:t>
            </a:r>
            <a:r>
              <a:rPr lang="en-US" sz="1800" b="1" err="1">
                <a:latin typeface="Courier New" pitchFamily="49" charset="0"/>
              </a:rPr>
              <a:t>yp</a:t>
            </a:r>
            <a:r>
              <a:rPr lang="en-US" sz="1800" b="1">
                <a:latin typeface="Courier New" pitchFamily="49" charset="0"/>
              </a:rPr>
              <a:t>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*</a:t>
            </a:r>
            <a:r>
              <a:rPr lang="en-US" sz="1800" b="1" err="1">
                <a:latin typeface="Courier New" pitchFamily="49" charset="0"/>
              </a:rPr>
              <a:t>xp</a:t>
            </a:r>
            <a:r>
              <a:rPr lang="en-US" sz="1800" b="1">
                <a:latin typeface="Courier New" pitchFamily="49" charset="0"/>
              </a:rPr>
              <a:t> = t1;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*</a:t>
            </a:r>
            <a:r>
              <a:rPr lang="en-US" sz="1800" b="1" err="1">
                <a:latin typeface="Courier New" pitchFamily="49" charset="0"/>
              </a:rPr>
              <a:t>yp</a:t>
            </a:r>
            <a:r>
              <a:rPr lang="en-US" sz="1800" b="1">
                <a:latin typeface="Courier New" pitchFamily="49" charset="0"/>
              </a:rPr>
              <a:t> = t0;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}</a:t>
            </a:r>
          </a:p>
        </p:txBody>
      </p:sp>
      <p:sp>
        <p:nvSpPr>
          <p:cNvPr id="160773" name="Text Box 5">
            <a:extLst>
              <a:ext uri="{FF2B5EF4-FFF2-40B4-BE49-F238E27FC236}">
                <a16:creationId xmlns:a16="http://schemas.microsoft.com/office/drawing/2014/main" id="{A7FF4800-4C9F-127A-E3BE-3A2328782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0370" y="833735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Memory</a:t>
            </a:r>
          </a:p>
        </p:txBody>
      </p:sp>
      <p:sp>
        <p:nvSpPr>
          <p:cNvPr id="160774" name="Text Box 6">
            <a:extLst>
              <a:ext uri="{FF2B5EF4-FFF2-40B4-BE49-F238E27FC236}">
                <a16:creationId xmlns:a16="http://schemas.microsoft.com/office/drawing/2014/main" id="{DDFB98B5-C5C0-9887-F757-930948E01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114800"/>
            <a:ext cx="2438400" cy="1676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b="1">
                <a:latin typeface="Calibri" pitchFamily="34" charset="0"/>
              </a:rPr>
              <a:t>Register	Value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b="1">
                <a:latin typeface="Courier New" pitchFamily="49" charset="0"/>
              </a:rPr>
              <a:t>%</a:t>
            </a:r>
            <a:r>
              <a:rPr lang="en-US" sz="1800" b="1" err="1">
                <a:latin typeface="Courier New" pitchFamily="49" charset="0"/>
              </a:rPr>
              <a:t>rdi</a:t>
            </a:r>
            <a:r>
              <a:rPr lang="en-US" sz="1800" b="1">
                <a:latin typeface="Courier New" pitchFamily="49" charset="0"/>
              </a:rPr>
              <a:t>	</a:t>
            </a:r>
            <a:r>
              <a:rPr lang="en-US" sz="1800" b="1" err="1">
                <a:latin typeface="Courier New" pitchFamily="49" charset="0"/>
              </a:rPr>
              <a:t>xp</a:t>
            </a:r>
            <a:endParaRPr lang="en-US" sz="1800" b="1">
              <a:latin typeface="Courier New" pitchFamily="49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b="1">
                <a:latin typeface="Courier New" pitchFamily="49" charset="0"/>
              </a:rPr>
              <a:t>%</a:t>
            </a:r>
            <a:r>
              <a:rPr lang="en-US" sz="1800" b="1" err="1">
                <a:latin typeface="Courier New" pitchFamily="49" charset="0"/>
              </a:rPr>
              <a:t>rsi</a:t>
            </a:r>
            <a:r>
              <a:rPr lang="en-US" sz="1800" b="1">
                <a:latin typeface="Courier New" pitchFamily="49" charset="0"/>
              </a:rPr>
              <a:t>	</a:t>
            </a:r>
            <a:r>
              <a:rPr lang="en-US" sz="1800" b="1" err="1">
                <a:latin typeface="Courier New" pitchFamily="49" charset="0"/>
              </a:rPr>
              <a:t>yp</a:t>
            </a:r>
            <a:endParaRPr lang="en-US" sz="1800" b="1">
              <a:latin typeface="Courier New" pitchFamily="49" charset="0"/>
            </a:endParaRP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b="1">
                <a:latin typeface="Courier New" pitchFamily="49" charset="0"/>
              </a:rPr>
              <a:t>%</a:t>
            </a:r>
            <a:r>
              <a:rPr lang="en-US" sz="1800" b="1" err="1">
                <a:latin typeface="Courier New" pitchFamily="49" charset="0"/>
              </a:rPr>
              <a:t>rax</a:t>
            </a:r>
            <a:r>
              <a:rPr lang="en-US" sz="1800" b="1">
                <a:latin typeface="Courier New" pitchFamily="49" charset="0"/>
              </a:rPr>
              <a:t>	t0</a:t>
            </a:r>
          </a:p>
          <a:p>
            <a:pPr algn="l">
              <a:lnSpc>
                <a:spcPct val="70000"/>
              </a:lnSpc>
              <a:spcBef>
                <a:spcPct val="50000"/>
              </a:spcBef>
              <a:tabLst>
                <a:tab pos="1206500" algn="l"/>
              </a:tabLst>
            </a:pPr>
            <a:r>
              <a:rPr lang="en-US" sz="1800" b="1">
                <a:latin typeface="Courier New" pitchFamily="49" charset="0"/>
              </a:rPr>
              <a:t>%</a:t>
            </a:r>
            <a:r>
              <a:rPr lang="en-US" sz="1800" b="1" err="1">
                <a:latin typeface="Courier New" pitchFamily="49" charset="0"/>
              </a:rPr>
              <a:t>rdx</a:t>
            </a:r>
            <a:r>
              <a:rPr lang="en-US" sz="1800" b="1">
                <a:latin typeface="Courier New" pitchFamily="49" charset="0"/>
              </a:rPr>
              <a:t>	t1</a:t>
            </a:r>
          </a:p>
        </p:txBody>
      </p:sp>
      <p:sp>
        <p:nvSpPr>
          <p:cNvPr id="27" name="Rectangle 4">
            <a:extLst>
              <a:ext uri="{FF2B5EF4-FFF2-40B4-BE49-F238E27FC236}">
                <a16:creationId xmlns:a16="http://schemas.microsoft.com/office/drawing/2014/main" id="{B115CEDD-9F27-2147-BBC3-AA3DC0D3A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8006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193800" algn="l"/>
                <a:tab pos="2281238" algn="l"/>
                <a:tab pos="3303588" algn="l"/>
              </a:tabLst>
            </a:pPr>
            <a:r>
              <a:rPr lang="en-US" sz="1800" b="1">
                <a:latin typeface="Courier New" pitchFamily="49" charset="0"/>
              </a:rPr>
              <a:t>swap:</a:t>
            </a:r>
          </a:p>
          <a:p>
            <a:pPr algn="l">
              <a:tabLst>
                <a:tab pos="347663" algn="l"/>
                <a:tab pos="1193800" algn="l"/>
                <a:tab pos="2281238" algn="l"/>
                <a:tab pos="3303588" algn="l"/>
              </a:tabLst>
            </a:pPr>
            <a:r>
              <a:rPr lang="en-US" sz="1800" b="1">
                <a:latin typeface="Courier New" pitchFamily="49" charset="0"/>
              </a:rPr>
              <a:t>  </a:t>
            </a:r>
            <a:r>
              <a:rPr lang="ro-RO" sz="1800" b="1">
                <a:latin typeface="Courier New" pitchFamily="49" charset="0"/>
              </a:rPr>
              <a:t> </a:t>
            </a:r>
            <a:r>
              <a:rPr lang="ro-RO" sz="1800" b="1" err="1">
                <a:latin typeface="Courier New" pitchFamily="49" charset="0"/>
              </a:rPr>
              <a:t>movq</a:t>
            </a:r>
            <a:r>
              <a:rPr lang="ro-RO" sz="1800" b="1">
                <a:latin typeface="Courier New" pitchFamily="49" charset="0"/>
              </a:rPr>
              <a:t>	(%</a:t>
            </a:r>
            <a:r>
              <a:rPr lang="ro-RO" sz="1800" b="1" err="1">
                <a:latin typeface="Courier New" pitchFamily="49" charset="0"/>
              </a:rPr>
              <a:t>rdi</a:t>
            </a:r>
            <a:r>
              <a:rPr lang="ro-RO" sz="1800" b="1">
                <a:latin typeface="Courier New" pitchFamily="49" charset="0"/>
              </a:rPr>
              <a:t>),	%</a:t>
            </a:r>
            <a:r>
              <a:rPr lang="ro-RO" sz="1800" b="1" err="1">
                <a:latin typeface="Courier New" pitchFamily="49" charset="0"/>
              </a:rPr>
              <a:t>rax</a:t>
            </a:r>
            <a:r>
              <a:rPr lang="ro-RO" sz="1800" b="1">
                <a:latin typeface="Courier New" pitchFamily="49" charset="0"/>
              </a:rPr>
              <a:t>	# t0 = *xp  </a:t>
            </a:r>
          </a:p>
          <a:p>
            <a:pPr algn="l">
              <a:tabLst>
                <a:tab pos="347663" algn="l"/>
                <a:tab pos="1193800" algn="l"/>
                <a:tab pos="2281238" algn="l"/>
                <a:tab pos="3303588" algn="l"/>
              </a:tabLst>
            </a:pPr>
            <a:r>
              <a:rPr lang="ro-RO" sz="1800" b="1">
                <a:latin typeface="Courier New" pitchFamily="49" charset="0"/>
              </a:rPr>
              <a:t>   </a:t>
            </a:r>
            <a:r>
              <a:rPr lang="ro-RO" sz="1800" b="1" err="1">
                <a:latin typeface="Courier New" pitchFamily="49" charset="0"/>
              </a:rPr>
              <a:t>movq</a:t>
            </a:r>
            <a:r>
              <a:rPr lang="ro-RO" sz="1800" b="1">
                <a:latin typeface="Courier New" pitchFamily="49" charset="0"/>
              </a:rPr>
              <a:t>	(%</a:t>
            </a:r>
            <a:r>
              <a:rPr lang="ro-RO" sz="1800" b="1" err="1">
                <a:latin typeface="Courier New" pitchFamily="49" charset="0"/>
              </a:rPr>
              <a:t>rsi</a:t>
            </a:r>
            <a:r>
              <a:rPr lang="ro-RO" sz="1800" b="1">
                <a:latin typeface="Courier New" pitchFamily="49" charset="0"/>
              </a:rPr>
              <a:t>),	%</a:t>
            </a:r>
            <a:r>
              <a:rPr lang="ro-RO" sz="1800" b="1" err="1">
                <a:latin typeface="Courier New" pitchFamily="49" charset="0"/>
              </a:rPr>
              <a:t>rdx</a:t>
            </a:r>
            <a:r>
              <a:rPr lang="ro-RO" sz="1800" b="1">
                <a:latin typeface="Courier New" pitchFamily="49" charset="0"/>
              </a:rPr>
              <a:t>	# t1 = *yp</a:t>
            </a:r>
          </a:p>
          <a:p>
            <a:pPr algn="l">
              <a:tabLst>
                <a:tab pos="347663" algn="l"/>
                <a:tab pos="1193800" algn="l"/>
                <a:tab pos="2281238" algn="l"/>
                <a:tab pos="3303588" algn="l"/>
              </a:tabLst>
            </a:pPr>
            <a:r>
              <a:rPr lang="ro-RO" sz="1800" b="1">
                <a:latin typeface="Courier New" pitchFamily="49" charset="0"/>
              </a:rPr>
              <a:t>   </a:t>
            </a:r>
            <a:r>
              <a:rPr lang="ro-RO" sz="1800" b="1" err="1">
                <a:latin typeface="Courier New" pitchFamily="49" charset="0"/>
              </a:rPr>
              <a:t>movq</a:t>
            </a:r>
            <a:r>
              <a:rPr lang="ro-RO" sz="1800" b="1">
                <a:latin typeface="Courier New" pitchFamily="49" charset="0"/>
              </a:rPr>
              <a:t>	%</a:t>
            </a:r>
            <a:r>
              <a:rPr lang="ro-RO" sz="1800" b="1" err="1">
                <a:latin typeface="Courier New" pitchFamily="49" charset="0"/>
              </a:rPr>
              <a:t>rdx</a:t>
            </a:r>
            <a:r>
              <a:rPr lang="ro-RO" sz="1800" b="1">
                <a:latin typeface="Courier New" pitchFamily="49" charset="0"/>
              </a:rPr>
              <a:t>,	(%</a:t>
            </a:r>
            <a:r>
              <a:rPr lang="ro-RO" sz="1800" b="1" err="1">
                <a:latin typeface="Courier New" pitchFamily="49" charset="0"/>
              </a:rPr>
              <a:t>rdi</a:t>
            </a:r>
            <a:r>
              <a:rPr lang="ro-RO" sz="1800" b="1">
                <a:latin typeface="Courier New" pitchFamily="49" charset="0"/>
              </a:rPr>
              <a:t>)	# *xp = t1</a:t>
            </a:r>
          </a:p>
          <a:p>
            <a:pPr algn="l">
              <a:tabLst>
                <a:tab pos="347663" algn="l"/>
                <a:tab pos="1193800" algn="l"/>
                <a:tab pos="2281238" algn="l"/>
                <a:tab pos="3303588" algn="l"/>
              </a:tabLst>
            </a:pPr>
            <a:r>
              <a:rPr lang="ro-RO" sz="1800" b="1">
                <a:latin typeface="Courier New" pitchFamily="49" charset="0"/>
              </a:rPr>
              <a:t>   </a:t>
            </a:r>
            <a:r>
              <a:rPr lang="ro-RO" sz="1800" b="1" err="1">
                <a:latin typeface="Courier New" pitchFamily="49" charset="0"/>
              </a:rPr>
              <a:t>movq</a:t>
            </a:r>
            <a:r>
              <a:rPr lang="ro-RO" sz="1800" b="1">
                <a:latin typeface="Courier New" pitchFamily="49" charset="0"/>
              </a:rPr>
              <a:t>	%</a:t>
            </a:r>
            <a:r>
              <a:rPr lang="ro-RO" sz="1800" b="1" err="1">
                <a:latin typeface="Courier New" pitchFamily="49" charset="0"/>
              </a:rPr>
              <a:t>rax</a:t>
            </a:r>
            <a:r>
              <a:rPr lang="ro-RO" sz="1800" b="1">
                <a:latin typeface="Courier New" pitchFamily="49" charset="0"/>
              </a:rPr>
              <a:t>,	(%</a:t>
            </a:r>
            <a:r>
              <a:rPr lang="ro-RO" sz="1800" b="1" err="1">
                <a:latin typeface="Courier New" pitchFamily="49" charset="0"/>
              </a:rPr>
              <a:t>rsi</a:t>
            </a:r>
            <a:r>
              <a:rPr lang="ro-RO" sz="1800" b="1">
                <a:latin typeface="Courier New" pitchFamily="49" charset="0"/>
              </a:rPr>
              <a:t>)	# *yp = t0</a:t>
            </a:r>
          </a:p>
          <a:p>
            <a:pPr algn="l">
              <a:tabLst>
                <a:tab pos="347663" algn="l"/>
                <a:tab pos="1193800" algn="l"/>
                <a:tab pos="2281238" algn="l"/>
                <a:tab pos="3303588" algn="l"/>
              </a:tabLst>
            </a:pPr>
            <a:r>
              <a:rPr lang="ro-RO" sz="1800" b="1">
                <a:latin typeface="Courier New" pitchFamily="49" charset="0"/>
              </a:rPr>
              <a:t>   ret</a:t>
            </a:r>
            <a:endParaRPr lang="en-US" sz="1800" b="1">
              <a:latin typeface="Courier New" pitchFamily="49" charset="0"/>
            </a:endParaRPr>
          </a:p>
        </p:txBody>
      </p:sp>
      <p:sp>
        <p:nvSpPr>
          <p:cNvPr id="28" name="Text Box 5">
            <a:extLst>
              <a:ext uri="{FF2B5EF4-FFF2-40B4-BE49-F238E27FC236}">
                <a16:creationId xmlns:a16="http://schemas.microsoft.com/office/drawing/2014/main" id="{FA26F393-7802-108D-E5E2-08394F803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6399" y="1219200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Registers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65A9EC25-4C90-ED33-D4C7-229AEB6B12BF}"/>
              </a:ext>
            </a:extLst>
          </p:cNvPr>
          <p:cNvCxnSpPr>
            <a:endCxn id="34" idx="1"/>
          </p:cNvCxnSpPr>
          <p:nvPr/>
        </p:nvCxnSpPr>
        <p:spPr bwMode="auto">
          <a:xfrm flipV="1">
            <a:off x="5715000" y="1647175"/>
            <a:ext cx="1466178" cy="334025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7690F5D-A29E-DC96-BF01-671B7A838890}"/>
              </a:ext>
            </a:extLst>
          </p:cNvPr>
          <p:cNvCxnSpPr/>
          <p:nvPr/>
        </p:nvCxnSpPr>
        <p:spPr bwMode="auto">
          <a:xfrm>
            <a:off x="5715000" y="2438400"/>
            <a:ext cx="1451237" cy="685800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1EA7689F-30ED-B96D-FCCB-C3B3846279BC}"/>
              </a:ext>
            </a:extLst>
          </p:cNvPr>
          <p:cNvSpPr/>
          <p:nvPr/>
        </p:nvSpPr>
        <p:spPr bwMode="auto">
          <a:xfrm>
            <a:off x="5638800" y="1905000"/>
            <a:ext cx="152400" cy="152400"/>
          </a:xfrm>
          <a:prstGeom prst="ellipse">
            <a:avLst/>
          </a:prstGeom>
          <a:solidFill>
            <a:srgbClr val="FF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>
              <a:latin typeface="Calibri" pitchFamily="34" charset="0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33CCB5C0-DBD8-DC5E-E5D9-879EF05D52B3}"/>
              </a:ext>
            </a:extLst>
          </p:cNvPr>
          <p:cNvSpPr/>
          <p:nvPr/>
        </p:nvSpPr>
        <p:spPr bwMode="auto">
          <a:xfrm>
            <a:off x="5638800" y="2362200"/>
            <a:ext cx="152400" cy="152400"/>
          </a:xfrm>
          <a:prstGeom prst="ellipse">
            <a:avLst/>
          </a:prstGeom>
          <a:solidFill>
            <a:srgbClr val="FF0000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>
              <a:latin typeface="Calibri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93A9C4-7EAA-E3A0-69DA-ECE060B92C4F}"/>
              </a:ext>
            </a:extLst>
          </p:cNvPr>
          <p:cNvGrpSpPr/>
          <p:nvPr/>
        </p:nvGrpSpPr>
        <p:grpSpPr>
          <a:xfrm>
            <a:off x="7181178" y="1456675"/>
            <a:ext cx="1066800" cy="1905000"/>
            <a:chOff x="7181178" y="1456675"/>
            <a:chExt cx="1066800" cy="1905000"/>
          </a:xfrm>
        </p:grpSpPr>
        <p:sp>
          <p:nvSpPr>
            <p:cNvPr id="34" name="Rectangle 8">
              <a:extLst>
                <a:ext uri="{FF2B5EF4-FFF2-40B4-BE49-F238E27FC236}">
                  <a16:creationId xmlns:a16="http://schemas.microsoft.com/office/drawing/2014/main" id="{7EA34290-906B-5800-2CD4-CA2236D20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1178" y="1456675"/>
              <a:ext cx="1066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35" name="Rectangle 9">
              <a:extLst>
                <a:ext uri="{FF2B5EF4-FFF2-40B4-BE49-F238E27FC236}">
                  <a16:creationId xmlns:a16="http://schemas.microsoft.com/office/drawing/2014/main" id="{1060D3D2-FC94-5D15-F57B-FC943DCA8A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1178" y="1837675"/>
              <a:ext cx="1066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36" name="Rectangle 10">
              <a:extLst>
                <a:ext uri="{FF2B5EF4-FFF2-40B4-BE49-F238E27FC236}">
                  <a16:creationId xmlns:a16="http://schemas.microsoft.com/office/drawing/2014/main" id="{3F8D9233-B63F-0AFE-DC6C-7246A8137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1178" y="2218675"/>
              <a:ext cx="1066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en-US" sz="1800" b="1">
                <a:latin typeface="Calibri" pitchFamily="34" charset="0"/>
              </a:endParaRPr>
            </a:p>
          </p:txBody>
        </p:sp>
        <p:sp>
          <p:nvSpPr>
            <p:cNvPr id="37" name="Rectangle 11">
              <a:extLst>
                <a:ext uri="{FF2B5EF4-FFF2-40B4-BE49-F238E27FC236}">
                  <a16:creationId xmlns:a16="http://schemas.microsoft.com/office/drawing/2014/main" id="{CDF975AA-30B1-592A-DC21-F63686477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1178" y="2599675"/>
              <a:ext cx="1066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en-US" sz="1800" b="1">
                <a:latin typeface="Calibri" pitchFamily="34" charset="0"/>
              </a:endParaRPr>
            </a:p>
          </p:txBody>
        </p: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30E5CA57-6F6C-F96E-323A-41B349887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1178" y="2980675"/>
              <a:ext cx="1066800" cy="381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endParaRPr lang="en-US" sz="1800" b="1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304045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706CB-E793-C81F-4EDC-39D86DE23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06FC4FDF-31CF-2193-F3E5-0A1811F555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 b="1"/>
              <a:t>Understanding </a:t>
            </a:r>
            <a:r>
              <a:rPr lang="en-US" b="1">
                <a:latin typeface="Courier New"/>
                <a:cs typeface="Courier New"/>
              </a:rPr>
              <a:t>Swap</a:t>
            </a:r>
            <a:r>
              <a:rPr lang="en-US" b="1"/>
              <a:t>()</a:t>
            </a:r>
          </a:p>
        </p:txBody>
      </p:sp>
      <p:sp>
        <p:nvSpPr>
          <p:cNvPr id="53" name="Rectangle 8">
            <a:extLst>
              <a:ext uri="{FF2B5EF4-FFF2-40B4-BE49-F238E27FC236}">
                <a16:creationId xmlns:a16="http://schemas.microsoft.com/office/drawing/2014/main" id="{9CF4A581-2B28-78CD-D9F5-1F9581E80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661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b="1">
                <a:latin typeface="Courier New" pitchFamily="49" charset="0"/>
              </a:rPr>
              <a:t>123</a:t>
            </a:r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7EA6E403-03BB-08BE-1E02-455A28238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042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ourier New" pitchFamily="49" charset="0"/>
            </a:endParaRPr>
          </a:p>
        </p:txBody>
      </p:sp>
      <p:sp>
        <p:nvSpPr>
          <p:cNvPr id="56" name="Rectangle 10">
            <a:extLst>
              <a:ext uri="{FF2B5EF4-FFF2-40B4-BE49-F238E27FC236}">
                <a16:creationId xmlns:a16="http://schemas.microsoft.com/office/drawing/2014/main" id="{A8E54BA5-F09B-C077-9618-C55F91300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423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alibri" pitchFamily="34" charset="0"/>
            </a:endParaRP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0E21606C-0F97-687B-836B-61A1B06B2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804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alibri" pitchFamily="34" charset="0"/>
            </a:endParaRPr>
          </a:p>
        </p:txBody>
      </p:sp>
      <p:sp>
        <p:nvSpPr>
          <p:cNvPr id="58" name="Rectangle 20">
            <a:extLst>
              <a:ext uri="{FF2B5EF4-FFF2-40B4-BE49-F238E27FC236}">
                <a16:creationId xmlns:a16="http://schemas.microsoft.com/office/drawing/2014/main" id="{40532554-00F2-4EF9-78B6-B10D1434A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185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b="1">
                <a:latin typeface="Calibri" pitchFamily="34" charset="0"/>
              </a:rPr>
              <a:t>456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551AC02-D7BF-07ED-8E13-0E9BDBFD43D8}"/>
              </a:ext>
            </a:extLst>
          </p:cNvPr>
          <p:cNvGrpSpPr/>
          <p:nvPr/>
        </p:nvGrpSpPr>
        <p:grpSpPr>
          <a:xfrm>
            <a:off x="1110823" y="1814110"/>
            <a:ext cx="1752600" cy="1752600"/>
            <a:chOff x="9111129" y="1790700"/>
            <a:chExt cx="1752600" cy="1752600"/>
          </a:xfrm>
        </p:grpSpPr>
        <p:sp>
          <p:nvSpPr>
            <p:cNvPr id="65" name="Rectangle 43">
              <a:extLst>
                <a:ext uri="{FF2B5EF4-FFF2-40B4-BE49-F238E27FC236}">
                  <a16:creationId xmlns:a16="http://schemas.microsoft.com/office/drawing/2014/main" id="{BBD85EC8-663F-F2FD-7A73-415859D606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6" name="Rectangle 44">
              <a:extLst>
                <a:ext uri="{FF2B5EF4-FFF2-40B4-BE49-F238E27FC236}">
                  <a16:creationId xmlns:a16="http://schemas.microsoft.com/office/drawing/2014/main" id="{A6557FA4-A679-5CA2-2DC1-553EFDDD2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rsi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7" name="Rectangle 45">
              <a:extLst>
                <a:ext uri="{FF2B5EF4-FFF2-40B4-BE49-F238E27FC236}">
                  <a16:creationId xmlns:a16="http://schemas.microsoft.com/office/drawing/2014/main" id="{9CA043FF-1894-1976-54E9-35BEE200D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rax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8" name="Rectangle 46">
              <a:extLst>
                <a:ext uri="{FF2B5EF4-FFF2-40B4-BE49-F238E27FC236}">
                  <a16:creationId xmlns:a16="http://schemas.microsoft.com/office/drawing/2014/main" id="{D1A9B0AF-6EDD-BB53-3B5F-C36491731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9" name="Rectangle 52">
              <a:extLst>
                <a:ext uri="{FF2B5EF4-FFF2-40B4-BE49-F238E27FC236}">
                  <a16:creationId xmlns:a16="http://schemas.microsoft.com/office/drawing/2014/main" id="{8717864E-DAF1-FDF1-51CF-99F1B2818D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0x120</a:t>
              </a:r>
            </a:p>
          </p:txBody>
        </p:sp>
        <p:sp>
          <p:nvSpPr>
            <p:cNvPr id="70" name="Rectangle 53">
              <a:extLst>
                <a:ext uri="{FF2B5EF4-FFF2-40B4-BE49-F238E27FC236}">
                  <a16:creationId xmlns:a16="http://schemas.microsoft.com/office/drawing/2014/main" id="{0D2D573B-4EE3-8971-44D6-82DBB6B773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0x100</a:t>
              </a:r>
            </a:p>
          </p:txBody>
        </p:sp>
        <p:sp>
          <p:nvSpPr>
            <p:cNvPr id="71" name="Rectangle 54">
              <a:extLst>
                <a:ext uri="{FF2B5EF4-FFF2-40B4-BE49-F238E27FC236}">
                  <a16:creationId xmlns:a16="http://schemas.microsoft.com/office/drawing/2014/main" id="{7985ED09-F057-AFB7-CCBD-52F7639D4A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72" name="Rectangle 55">
              <a:extLst>
                <a:ext uri="{FF2B5EF4-FFF2-40B4-BE49-F238E27FC236}">
                  <a16:creationId xmlns:a16="http://schemas.microsoft.com/office/drawing/2014/main" id="{9E4EEC40-3899-5602-9397-64E62B4AFD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 b="1">
                <a:latin typeface="Courier New" pitchFamily="49" charset="0"/>
              </a:endParaRPr>
            </a:p>
          </p:txBody>
        </p:sp>
      </p:grpSp>
      <p:sp>
        <p:nvSpPr>
          <p:cNvPr id="73" name="Text Box 5">
            <a:extLst>
              <a:ext uri="{FF2B5EF4-FFF2-40B4-BE49-F238E27FC236}">
                <a16:creationId xmlns:a16="http://schemas.microsoft.com/office/drawing/2014/main" id="{F2EC0809-D150-14A1-FED7-625ECC303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52322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Registers</a:t>
            </a:r>
          </a:p>
        </p:txBody>
      </p:sp>
      <p:sp>
        <p:nvSpPr>
          <p:cNvPr id="76" name="Text Box 5">
            <a:extLst>
              <a:ext uri="{FF2B5EF4-FFF2-40B4-BE49-F238E27FC236}">
                <a16:creationId xmlns:a16="http://schemas.microsoft.com/office/drawing/2014/main" id="{EE9EAC6C-4ED3-CB13-34C9-FE9CC2926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383" y="1032633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Memory</a:t>
            </a:r>
          </a:p>
        </p:txBody>
      </p:sp>
      <p:sp>
        <p:nvSpPr>
          <p:cNvPr id="80" name="Rectangle 4">
            <a:extLst>
              <a:ext uri="{FF2B5EF4-FFF2-40B4-BE49-F238E27FC236}">
                <a16:creationId xmlns:a16="http://schemas.microsoft.com/office/drawing/2014/main" id="{77E3550A-4740-8DC0-50C4-288D0B9E6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1148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  <a:tab pos="2506663" algn="l"/>
                <a:tab pos="3540125" algn="l"/>
              </a:tabLst>
            </a:pPr>
            <a:r>
              <a:rPr lang="en-US" sz="1800" b="1">
                <a:latin typeface="Courier New" pitchFamily="49" charset="0"/>
              </a:rPr>
              <a:t>swap:</a:t>
            </a:r>
          </a:p>
          <a:p>
            <a:pPr algn="l">
              <a:tabLst>
                <a:tab pos="347663" algn="l"/>
                <a:tab pos="1312863" algn="l"/>
                <a:tab pos="2506663" algn="l"/>
                <a:tab pos="3540125" algn="l"/>
              </a:tabLst>
            </a:pPr>
            <a:r>
              <a:rPr lang="en-US" sz="1800" b="1">
                <a:latin typeface="Courier New" pitchFamily="49" charset="0"/>
              </a:rPr>
              <a:t>  </a:t>
            </a:r>
            <a:r>
              <a:rPr lang="ro-RO" sz="1800" b="1">
                <a:latin typeface="Courier New" pitchFamily="49" charset="0"/>
              </a:rPr>
              <a:t> movq    (%rdi), %</a:t>
            </a:r>
            <a:r>
              <a:rPr lang="ro-RO" sz="1800" b="1" err="1">
                <a:latin typeface="Courier New" pitchFamily="49" charset="0"/>
              </a:rPr>
              <a:t>rax</a:t>
            </a:r>
            <a:r>
              <a:rPr lang="ro-RO" sz="1800" b="1">
                <a:latin typeface="Courier New" pitchFamily="49" charset="0"/>
              </a:rPr>
              <a:t>	# t0 = *xp  </a:t>
            </a:r>
          </a:p>
          <a:p>
            <a:pPr algn="l">
              <a:tabLst>
                <a:tab pos="347663" algn="l"/>
                <a:tab pos="1312863" algn="l"/>
                <a:tab pos="2506663" algn="l"/>
                <a:tab pos="3540125" algn="l"/>
              </a:tabLst>
            </a:pPr>
            <a:r>
              <a:rPr lang="ro-RO" sz="1800" b="1">
                <a:latin typeface="Courier New" pitchFamily="49" charset="0"/>
              </a:rPr>
              <a:t>   movq    (%rsi), %</a:t>
            </a:r>
            <a:r>
              <a:rPr lang="ro-RO" sz="1800" b="1" err="1">
                <a:latin typeface="Courier New" pitchFamily="49" charset="0"/>
              </a:rPr>
              <a:t>rdx</a:t>
            </a:r>
            <a:r>
              <a:rPr lang="ro-RO" sz="1800" b="1">
                <a:latin typeface="Courier New" pitchFamily="49" charset="0"/>
              </a:rPr>
              <a:t>	# t1 = *yp</a:t>
            </a:r>
          </a:p>
          <a:p>
            <a:pPr algn="l">
              <a:tabLst>
                <a:tab pos="347663" algn="l"/>
                <a:tab pos="1312863" algn="l"/>
                <a:tab pos="2506663" algn="l"/>
                <a:tab pos="3540125" algn="l"/>
              </a:tabLst>
            </a:pPr>
            <a:r>
              <a:rPr lang="ro-RO" sz="1800" b="1">
                <a:latin typeface="Courier New" pitchFamily="49" charset="0"/>
              </a:rPr>
              <a:t>   movq    %</a:t>
            </a:r>
            <a:r>
              <a:rPr lang="ro-RO" sz="1800" b="1" err="1">
                <a:latin typeface="Courier New" pitchFamily="49" charset="0"/>
              </a:rPr>
              <a:t>rdx</a:t>
            </a:r>
            <a:r>
              <a:rPr lang="ro-RO" sz="1800" b="1">
                <a:latin typeface="Courier New" pitchFamily="49" charset="0"/>
              </a:rPr>
              <a:t>,	(%</a:t>
            </a:r>
            <a:r>
              <a:rPr lang="ro-RO" sz="1800" b="1" err="1">
                <a:latin typeface="Courier New" pitchFamily="49" charset="0"/>
              </a:rPr>
              <a:t>rdi</a:t>
            </a:r>
            <a:r>
              <a:rPr lang="ro-RO" sz="1800" b="1">
                <a:latin typeface="Courier New" pitchFamily="49" charset="0"/>
              </a:rPr>
              <a:t>)	# *xp = t1</a:t>
            </a:r>
          </a:p>
          <a:p>
            <a:pPr algn="l">
              <a:tabLst>
                <a:tab pos="347663" algn="l"/>
                <a:tab pos="1312863" algn="l"/>
                <a:tab pos="2506663" algn="l"/>
                <a:tab pos="3540125" algn="l"/>
              </a:tabLst>
            </a:pPr>
            <a:r>
              <a:rPr lang="ro-RO" sz="1800" b="1">
                <a:latin typeface="Courier New" pitchFamily="49" charset="0"/>
              </a:rPr>
              <a:t>   movq    %</a:t>
            </a:r>
            <a:r>
              <a:rPr lang="ro-RO" sz="1800" b="1" err="1">
                <a:latin typeface="Courier New" pitchFamily="49" charset="0"/>
              </a:rPr>
              <a:t>rax</a:t>
            </a:r>
            <a:r>
              <a:rPr lang="ro-RO" sz="1800" b="1">
                <a:latin typeface="Courier New" pitchFamily="49" charset="0"/>
              </a:rPr>
              <a:t>,	(%</a:t>
            </a:r>
            <a:r>
              <a:rPr lang="ro-RO" sz="1800" b="1" err="1">
                <a:latin typeface="Courier New" pitchFamily="49" charset="0"/>
              </a:rPr>
              <a:t>rsi</a:t>
            </a:r>
            <a:r>
              <a:rPr lang="ro-RO" sz="1800" b="1">
                <a:latin typeface="Courier New" pitchFamily="49" charset="0"/>
              </a:rPr>
              <a:t>)	# *yp = t0</a:t>
            </a:r>
          </a:p>
          <a:p>
            <a:pPr algn="l">
              <a:tabLst>
                <a:tab pos="347663" algn="l"/>
                <a:tab pos="1312863" algn="l"/>
                <a:tab pos="2506663" algn="l"/>
                <a:tab pos="3540125" algn="l"/>
              </a:tabLst>
            </a:pPr>
            <a:r>
              <a:rPr lang="ro-RO" sz="1800" b="1">
                <a:latin typeface="Courier New" pitchFamily="49" charset="0"/>
              </a:rPr>
              <a:t>   ret</a:t>
            </a:r>
            <a:endParaRPr lang="en-US" sz="1800" b="1">
              <a:latin typeface="Courier New" pitchFamily="49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F800F41-CFE8-1985-8679-F66641440F67}"/>
              </a:ext>
            </a:extLst>
          </p:cNvPr>
          <p:cNvGrpSpPr/>
          <p:nvPr/>
        </p:nvGrpSpPr>
        <p:grpSpPr>
          <a:xfrm>
            <a:off x="6096000" y="1414046"/>
            <a:ext cx="1219200" cy="2190764"/>
            <a:chOff x="6096000" y="1414046"/>
            <a:chExt cx="1219200" cy="2190764"/>
          </a:xfrm>
        </p:grpSpPr>
        <p:sp>
          <p:nvSpPr>
            <p:cNvPr id="59" name="Text Box 34">
              <a:extLst>
                <a:ext uri="{FF2B5EF4-FFF2-40B4-BE49-F238E27FC236}">
                  <a16:creationId xmlns:a16="http://schemas.microsoft.com/office/drawing/2014/main" id="{1C5C68D1-424C-0507-56A2-21B72259E6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65694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0x120 </a:t>
              </a:r>
            </a:p>
          </p:txBody>
        </p:sp>
        <p:sp>
          <p:nvSpPr>
            <p:cNvPr id="60" name="Text Box 35">
              <a:extLst>
                <a:ext uri="{FF2B5EF4-FFF2-40B4-BE49-F238E27FC236}">
                  <a16:creationId xmlns:a16="http://schemas.microsoft.com/office/drawing/2014/main" id="{6015CE82-AE42-A822-930C-E2673E3F27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052235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0x118</a:t>
              </a:r>
            </a:p>
          </p:txBody>
        </p:sp>
        <p:sp>
          <p:nvSpPr>
            <p:cNvPr id="61" name="Text Box 36">
              <a:extLst>
                <a:ext uri="{FF2B5EF4-FFF2-40B4-BE49-F238E27FC236}">
                  <a16:creationId xmlns:a16="http://schemas.microsoft.com/office/drawing/2014/main" id="{C4337D5C-9CD9-E949-C30A-45F80B9AB4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447523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0x110 </a:t>
              </a:r>
            </a:p>
          </p:txBody>
        </p:sp>
        <p:sp>
          <p:nvSpPr>
            <p:cNvPr id="62" name="Text Box 37">
              <a:extLst>
                <a:ext uri="{FF2B5EF4-FFF2-40B4-BE49-F238E27FC236}">
                  <a16:creationId xmlns:a16="http://schemas.microsoft.com/office/drawing/2014/main" id="{B09A768D-CEBA-57A5-C59C-CD212F9506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842810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0x108 </a:t>
              </a:r>
            </a:p>
          </p:txBody>
        </p:sp>
        <p:sp>
          <p:nvSpPr>
            <p:cNvPr id="63" name="Text Box 38">
              <a:extLst>
                <a:ext uri="{FF2B5EF4-FFF2-40B4-BE49-F238E27FC236}">
                  <a16:creationId xmlns:a16="http://schemas.microsoft.com/office/drawing/2014/main" id="{E19DC8B5-B1C0-461A-474D-28D261CFDF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323809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>
                  <a:latin typeface="Courier New" pitchFamily="49" charset="0"/>
                </a:rPr>
                <a:t>0x100 </a:t>
              </a:r>
            </a:p>
          </p:txBody>
        </p:sp>
        <p:sp>
          <p:nvSpPr>
            <p:cNvPr id="81" name="Text Box 34">
              <a:extLst>
                <a:ext uri="{FF2B5EF4-FFF2-40B4-BE49-F238E27FC236}">
                  <a16:creationId xmlns:a16="http://schemas.microsoft.com/office/drawing/2014/main" id="{12382233-ADEA-3269-1ABD-34DC3664BA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414046"/>
              <a:ext cx="12192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>
                  <a:latin typeface="Calibri"/>
                  <a:cs typeface="Calibri"/>
                </a:rPr>
                <a:t>Address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890393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CA719-B6F7-7DD4-7AF5-A77D56C96B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21CF74F6-35EE-1BE3-E3AF-96B2A11580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/>
              <a:t>Understanding </a:t>
            </a:r>
            <a:r>
              <a:rPr lang="en-US">
                <a:latin typeface="Courier New"/>
                <a:cs typeface="Courier New"/>
              </a:rPr>
              <a:t>Swap</a:t>
            </a:r>
            <a:r>
              <a:rPr lang="en-US"/>
              <a:t>()</a:t>
            </a:r>
          </a:p>
        </p:txBody>
      </p:sp>
      <p:sp>
        <p:nvSpPr>
          <p:cNvPr id="53" name="Rectangle 8">
            <a:extLst>
              <a:ext uri="{FF2B5EF4-FFF2-40B4-BE49-F238E27FC236}">
                <a16:creationId xmlns:a16="http://schemas.microsoft.com/office/drawing/2014/main" id="{897354B0-5702-59D1-47CB-BA18113F9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661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b="1">
                <a:latin typeface="Courier New" pitchFamily="49" charset="0"/>
              </a:rPr>
              <a:t>123</a:t>
            </a:r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FAB1928B-07B5-6B9D-EF82-7C58EE7FC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042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ourier New" pitchFamily="49" charset="0"/>
            </a:endParaRPr>
          </a:p>
        </p:txBody>
      </p:sp>
      <p:sp>
        <p:nvSpPr>
          <p:cNvPr id="56" name="Rectangle 10">
            <a:extLst>
              <a:ext uri="{FF2B5EF4-FFF2-40B4-BE49-F238E27FC236}">
                <a16:creationId xmlns:a16="http://schemas.microsoft.com/office/drawing/2014/main" id="{923E1056-7C61-91F4-4FCD-F33FFAD41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423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alibri" pitchFamily="34" charset="0"/>
            </a:endParaRP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66FAF10D-8743-6469-AC75-314DAC705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804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alibri" pitchFamily="34" charset="0"/>
            </a:endParaRPr>
          </a:p>
        </p:txBody>
      </p:sp>
      <p:sp>
        <p:nvSpPr>
          <p:cNvPr id="58" name="Rectangle 20">
            <a:extLst>
              <a:ext uri="{FF2B5EF4-FFF2-40B4-BE49-F238E27FC236}">
                <a16:creationId xmlns:a16="http://schemas.microsoft.com/office/drawing/2014/main" id="{1FED5199-D974-258C-BA23-B084620FC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185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b="1">
                <a:latin typeface="Courier New" pitchFamily="49" charset="0"/>
              </a:rPr>
              <a:t>456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1AAB419-1582-A367-0917-CAEF3FA6EB98}"/>
              </a:ext>
            </a:extLst>
          </p:cNvPr>
          <p:cNvGrpSpPr/>
          <p:nvPr/>
        </p:nvGrpSpPr>
        <p:grpSpPr>
          <a:xfrm>
            <a:off x="1110823" y="1814110"/>
            <a:ext cx="1752600" cy="1752600"/>
            <a:chOff x="9111129" y="1790700"/>
            <a:chExt cx="1752600" cy="1752600"/>
          </a:xfrm>
        </p:grpSpPr>
        <p:sp>
          <p:nvSpPr>
            <p:cNvPr id="65" name="Rectangle 43">
              <a:extLst>
                <a:ext uri="{FF2B5EF4-FFF2-40B4-BE49-F238E27FC236}">
                  <a16:creationId xmlns:a16="http://schemas.microsoft.com/office/drawing/2014/main" id="{AC26732B-BF4D-852B-EDF4-1231F1945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6" name="Rectangle 44">
              <a:extLst>
                <a:ext uri="{FF2B5EF4-FFF2-40B4-BE49-F238E27FC236}">
                  <a16:creationId xmlns:a16="http://schemas.microsoft.com/office/drawing/2014/main" id="{FAC693CD-B13A-9D35-E0C7-947B8F3C2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rsi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7" name="Rectangle 45">
              <a:extLst>
                <a:ext uri="{FF2B5EF4-FFF2-40B4-BE49-F238E27FC236}">
                  <a16:creationId xmlns:a16="http://schemas.microsoft.com/office/drawing/2014/main" id="{EF31D336-4B49-36C6-F662-F30B1E740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rax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8" name="Rectangle 46">
              <a:extLst>
                <a:ext uri="{FF2B5EF4-FFF2-40B4-BE49-F238E27FC236}">
                  <a16:creationId xmlns:a16="http://schemas.microsoft.com/office/drawing/2014/main" id="{E10B219E-7D02-8052-6A72-F4520BD94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9" name="Rectangle 52">
              <a:extLst>
                <a:ext uri="{FF2B5EF4-FFF2-40B4-BE49-F238E27FC236}">
                  <a16:creationId xmlns:a16="http://schemas.microsoft.com/office/drawing/2014/main" id="{EA064412-9E10-1C7F-067C-1A7B242B6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0x120</a:t>
              </a:r>
            </a:p>
          </p:txBody>
        </p:sp>
        <p:sp>
          <p:nvSpPr>
            <p:cNvPr id="70" name="Rectangle 53">
              <a:extLst>
                <a:ext uri="{FF2B5EF4-FFF2-40B4-BE49-F238E27FC236}">
                  <a16:creationId xmlns:a16="http://schemas.microsoft.com/office/drawing/2014/main" id="{7C295739-B0AB-8B92-812E-2C7BBB176A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0x100</a:t>
              </a:r>
            </a:p>
          </p:txBody>
        </p:sp>
        <p:sp>
          <p:nvSpPr>
            <p:cNvPr id="71" name="Rectangle 54">
              <a:extLst>
                <a:ext uri="{FF2B5EF4-FFF2-40B4-BE49-F238E27FC236}">
                  <a16:creationId xmlns:a16="http://schemas.microsoft.com/office/drawing/2014/main" id="{A821F3E8-B6E7-8FEC-80B7-C3C698209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123</a:t>
              </a:r>
            </a:p>
          </p:txBody>
        </p:sp>
        <p:sp>
          <p:nvSpPr>
            <p:cNvPr id="72" name="Rectangle 55">
              <a:extLst>
                <a:ext uri="{FF2B5EF4-FFF2-40B4-BE49-F238E27FC236}">
                  <a16:creationId xmlns:a16="http://schemas.microsoft.com/office/drawing/2014/main" id="{51FE74DE-F3E6-3E57-7C27-6CA3E96617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endParaRPr lang="en-US" sz="1800" b="1">
                <a:latin typeface="Courier New" pitchFamily="49" charset="0"/>
              </a:endParaRPr>
            </a:p>
          </p:txBody>
        </p:sp>
      </p:grpSp>
      <p:sp>
        <p:nvSpPr>
          <p:cNvPr id="73" name="Text Box 5">
            <a:extLst>
              <a:ext uri="{FF2B5EF4-FFF2-40B4-BE49-F238E27FC236}">
                <a16:creationId xmlns:a16="http://schemas.microsoft.com/office/drawing/2014/main" id="{31F1B728-3E42-EFB6-A7E6-E0232FE7E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52322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Registers</a:t>
            </a:r>
          </a:p>
        </p:txBody>
      </p:sp>
      <p:sp>
        <p:nvSpPr>
          <p:cNvPr id="76" name="Text Box 5">
            <a:extLst>
              <a:ext uri="{FF2B5EF4-FFF2-40B4-BE49-F238E27FC236}">
                <a16:creationId xmlns:a16="http://schemas.microsoft.com/office/drawing/2014/main" id="{17D630C0-78DD-43A2-C51D-5AD7DCAF0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383" y="1032633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Memory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E9E3603-2C55-A1C1-7BE4-986873C68198}"/>
              </a:ext>
            </a:extLst>
          </p:cNvPr>
          <p:cNvCxnSpPr>
            <a:stCxn id="53" idx="1"/>
            <a:endCxn id="71" idx="3"/>
          </p:cNvCxnSpPr>
          <p:nvPr/>
        </p:nvCxnSpPr>
        <p:spPr bwMode="auto">
          <a:xfrm flipH="1">
            <a:off x="2863423" y="1852210"/>
            <a:ext cx="2089577" cy="1066800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0" name="Rectangle 4">
            <a:extLst>
              <a:ext uri="{FF2B5EF4-FFF2-40B4-BE49-F238E27FC236}">
                <a16:creationId xmlns:a16="http://schemas.microsoft.com/office/drawing/2014/main" id="{7CDDA585-FCA9-34DD-9AD1-F5C415F3F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1148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b="1">
                <a:latin typeface="Courier New" pitchFamily="49" charset="0"/>
              </a:rPr>
              <a:t>swap: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en-US" sz="1800" b="1">
                <a:latin typeface="Courier New" pitchFamily="49" charset="0"/>
              </a:rPr>
              <a:t>  </a:t>
            </a:r>
            <a:r>
              <a:rPr lang="ro-RO" sz="1800" b="1">
                <a:latin typeface="Courier New" pitchFamily="49" charset="0"/>
              </a:rPr>
              <a:t> </a:t>
            </a:r>
            <a:r>
              <a:rPr lang="ro-RO" sz="1800" b="1" err="1">
                <a:solidFill>
                  <a:srgbClr val="FF0000"/>
                </a:solidFill>
                <a:latin typeface="Courier New" pitchFamily="49" charset="0"/>
              </a:rPr>
              <a:t>movq</a:t>
            </a:r>
            <a:r>
              <a:rPr lang="ro-RO" sz="1800" b="1">
                <a:solidFill>
                  <a:srgbClr val="FF0000"/>
                </a:solidFill>
                <a:latin typeface="Courier New" pitchFamily="49" charset="0"/>
              </a:rPr>
              <a:t>    (%</a:t>
            </a:r>
            <a:r>
              <a:rPr lang="ro-RO" sz="1800" b="1" err="1">
                <a:solidFill>
                  <a:srgbClr val="FF0000"/>
                </a:solidFill>
                <a:latin typeface="Courier New" pitchFamily="49" charset="0"/>
              </a:rPr>
              <a:t>rdi</a:t>
            </a:r>
            <a:r>
              <a:rPr lang="ro-RO" sz="1800" b="1">
                <a:solidFill>
                  <a:srgbClr val="FF0000"/>
                </a:solidFill>
                <a:latin typeface="Courier New" pitchFamily="49" charset="0"/>
              </a:rPr>
              <a:t>), %</a:t>
            </a:r>
            <a:r>
              <a:rPr lang="ro-RO" sz="1800" b="1" err="1">
                <a:solidFill>
                  <a:srgbClr val="FF0000"/>
                </a:solidFill>
                <a:latin typeface="Courier New" pitchFamily="49" charset="0"/>
              </a:rPr>
              <a:t>rax</a:t>
            </a:r>
            <a:r>
              <a:rPr lang="ro-RO" sz="1800" b="1">
                <a:solidFill>
                  <a:srgbClr val="FF0000"/>
                </a:solidFill>
                <a:latin typeface="Courier New" pitchFamily="49" charset="0"/>
              </a:rPr>
              <a:t>  # t0 = *</a:t>
            </a:r>
            <a:r>
              <a:rPr lang="ro-RO" sz="1800" b="1" err="1">
                <a:solidFill>
                  <a:srgbClr val="FF0000"/>
                </a:solidFill>
                <a:latin typeface="Courier New" pitchFamily="49" charset="0"/>
              </a:rPr>
              <a:t>xp</a:t>
            </a:r>
            <a:r>
              <a:rPr lang="ro-RO" sz="1800" b="1">
                <a:solidFill>
                  <a:srgbClr val="FF0000"/>
                </a:solidFill>
                <a:latin typeface="Courier New" pitchFamily="49" charset="0"/>
              </a:rPr>
              <a:t>  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</a:t>
            </a:r>
            <a:r>
              <a:rPr lang="ro-RO" sz="1800" b="1" err="1">
                <a:latin typeface="Courier New" pitchFamily="49" charset="0"/>
              </a:rPr>
              <a:t>movq</a:t>
            </a:r>
            <a:r>
              <a:rPr lang="ro-RO" sz="1800" b="1">
                <a:latin typeface="Courier New" pitchFamily="49" charset="0"/>
              </a:rPr>
              <a:t>    (%</a:t>
            </a:r>
            <a:r>
              <a:rPr lang="ro-RO" sz="1800" b="1" err="1">
                <a:latin typeface="Courier New" pitchFamily="49" charset="0"/>
              </a:rPr>
              <a:t>rsi</a:t>
            </a:r>
            <a:r>
              <a:rPr lang="ro-RO" sz="1800" b="1">
                <a:latin typeface="Courier New" pitchFamily="49" charset="0"/>
              </a:rPr>
              <a:t>), %</a:t>
            </a:r>
            <a:r>
              <a:rPr lang="ro-RO" sz="1800" b="1" err="1">
                <a:latin typeface="Courier New" pitchFamily="49" charset="0"/>
              </a:rPr>
              <a:t>rdx</a:t>
            </a:r>
            <a:r>
              <a:rPr lang="ro-RO" sz="1800" b="1">
                <a:latin typeface="Courier New" pitchFamily="49" charset="0"/>
              </a:rPr>
              <a:t>  # t1 = *</a:t>
            </a:r>
            <a:r>
              <a:rPr lang="ro-RO" sz="1800" b="1" err="1">
                <a:latin typeface="Courier New" pitchFamily="49" charset="0"/>
              </a:rPr>
              <a:t>yp</a:t>
            </a:r>
            <a:endParaRPr lang="ro-RO" sz="1800" b="1">
              <a:latin typeface="Courier New" pitchFamily="49" charset="0"/>
            </a:endParaRP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</a:t>
            </a:r>
            <a:r>
              <a:rPr lang="ro-RO" sz="1800" b="1" err="1">
                <a:latin typeface="Courier New" pitchFamily="49" charset="0"/>
              </a:rPr>
              <a:t>movq</a:t>
            </a:r>
            <a:r>
              <a:rPr lang="ro-RO" sz="1800" b="1">
                <a:latin typeface="Courier New" pitchFamily="49" charset="0"/>
              </a:rPr>
              <a:t>    %</a:t>
            </a:r>
            <a:r>
              <a:rPr lang="ro-RO" sz="1800" b="1" err="1">
                <a:latin typeface="Courier New" pitchFamily="49" charset="0"/>
              </a:rPr>
              <a:t>rdx</a:t>
            </a:r>
            <a:r>
              <a:rPr lang="ro-RO" sz="1800" b="1">
                <a:latin typeface="Courier New" pitchFamily="49" charset="0"/>
              </a:rPr>
              <a:t>, (%</a:t>
            </a:r>
            <a:r>
              <a:rPr lang="ro-RO" sz="1800" b="1" err="1">
                <a:latin typeface="Courier New" pitchFamily="49" charset="0"/>
              </a:rPr>
              <a:t>rdi</a:t>
            </a:r>
            <a:r>
              <a:rPr lang="ro-RO" sz="1800" b="1">
                <a:latin typeface="Courier New" pitchFamily="49" charset="0"/>
              </a:rPr>
              <a:t>)  # *</a:t>
            </a:r>
            <a:r>
              <a:rPr lang="ro-RO" sz="1800" b="1" err="1">
                <a:latin typeface="Courier New" pitchFamily="49" charset="0"/>
              </a:rPr>
              <a:t>xp</a:t>
            </a:r>
            <a:r>
              <a:rPr lang="ro-RO" sz="1800" b="1">
                <a:latin typeface="Courier New" pitchFamily="49" charset="0"/>
              </a:rPr>
              <a:t> = t1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</a:t>
            </a:r>
            <a:r>
              <a:rPr lang="ro-RO" sz="1800" b="1" err="1">
                <a:latin typeface="Courier New" pitchFamily="49" charset="0"/>
              </a:rPr>
              <a:t>movq</a:t>
            </a:r>
            <a:r>
              <a:rPr lang="ro-RO" sz="1800" b="1">
                <a:latin typeface="Courier New" pitchFamily="49" charset="0"/>
              </a:rPr>
              <a:t>    %</a:t>
            </a:r>
            <a:r>
              <a:rPr lang="ro-RO" sz="1800" b="1" err="1">
                <a:latin typeface="Courier New" pitchFamily="49" charset="0"/>
              </a:rPr>
              <a:t>rax</a:t>
            </a:r>
            <a:r>
              <a:rPr lang="ro-RO" sz="1800" b="1">
                <a:latin typeface="Courier New" pitchFamily="49" charset="0"/>
              </a:rPr>
              <a:t>, (%</a:t>
            </a:r>
            <a:r>
              <a:rPr lang="ro-RO" sz="1800" b="1" err="1">
                <a:latin typeface="Courier New" pitchFamily="49" charset="0"/>
              </a:rPr>
              <a:t>rsi</a:t>
            </a:r>
            <a:r>
              <a:rPr lang="ro-RO" sz="1800" b="1">
                <a:latin typeface="Courier New" pitchFamily="49" charset="0"/>
              </a:rPr>
              <a:t>)  # *</a:t>
            </a:r>
            <a:r>
              <a:rPr lang="ro-RO" sz="1800" b="1" err="1">
                <a:latin typeface="Courier New" pitchFamily="49" charset="0"/>
              </a:rPr>
              <a:t>yp</a:t>
            </a:r>
            <a:r>
              <a:rPr lang="ro-RO" sz="1800" b="1">
                <a:latin typeface="Courier New" pitchFamily="49" charset="0"/>
              </a:rPr>
              <a:t> = t0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ret</a:t>
            </a:r>
            <a:endParaRPr lang="en-US" sz="1800" b="1">
              <a:latin typeface="Courier New" pitchFamily="49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A555695-7EBE-F43A-9DE9-9A6DEF462499}"/>
              </a:ext>
            </a:extLst>
          </p:cNvPr>
          <p:cNvGrpSpPr/>
          <p:nvPr/>
        </p:nvGrpSpPr>
        <p:grpSpPr>
          <a:xfrm>
            <a:off x="6096000" y="1414046"/>
            <a:ext cx="1219200" cy="2190764"/>
            <a:chOff x="6096000" y="1414046"/>
            <a:chExt cx="1219200" cy="2190764"/>
          </a:xfrm>
        </p:grpSpPr>
        <p:sp>
          <p:nvSpPr>
            <p:cNvPr id="31" name="Text Box 34">
              <a:extLst>
                <a:ext uri="{FF2B5EF4-FFF2-40B4-BE49-F238E27FC236}">
                  <a16:creationId xmlns:a16="http://schemas.microsoft.com/office/drawing/2014/main" id="{45330C88-9960-40F3-70E1-06468DFBCA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65694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0x120 </a:t>
              </a:r>
            </a:p>
          </p:txBody>
        </p:sp>
        <p:sp>
          <p:nvSpPr>
            <p:cNvPr id="32" name="Text Box 35">
              <a:extLst>
                <a:ext uri="{FF2B5EF4-FFF2-40B4-BE49-F238E27FC236}">
                  <a16:creationId xmlns:a16="http://schemas.microsoft.com/office/drawing/2014/main" id="{7963BAFA-57FA-2CE9-E857-4D34C99BB1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052235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0x118</a:t>
              </a:r>
            </a:p>
          </p:txBody>
        </p:sp>
        <p:sp>
          <p:nvSpPr>
            <p:cNvPr id="33" name="Text Box 36">
              <a:extLst>
                <a:ext uri="{FF2B5EF4-FFF2-40B4-BE49-F238E27FC236}">
                  <a16:creationId xmlns:a16="http://schemas.microsoft.com/office/drawing/2014/main" id="{1B21B7C8-F2EB-F26E-2DBE-CFF6B6296E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447523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0x110 </a:t>
              </a:r>
            </a:p>
          </p:txBody>
        </p:sp>
        <p:sp>
          <p:nvSpPr>
            <p:cNvPr id="34" name="Text Box 37">
              <a:extLst>
                <a:ext uri="{FF2B5EF4-FFF2-40B4-BE49-F238E27FC236}">
                  <a16:creationId xmlns:a16="http://schemas.microsoft.com/office/drawing/2014/main" id="{E737E4AF-3FC2-C3CD-7E9C-4CF2E31F98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842810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0x108 </a:t>
              </a:r>
            </a:p>
          </p:txBody>
        </p:sp>
        <p:sp>
          <p:nvSpPr>
            <p:cNvPr id="35" name="Text Box 38">
              <a:extLst>
                <a:ext uri="{FF2B5EF4-FFF2-40B4-BE49-F238E27FC236}">
                  <a16:creationId xmlns:a16="http://schemas.microsoft.com/office/drawing/2014/main" id="{914C9C8C-96D3-E572-BBA4-53D650060E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323809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0x100 </a:t>
              </a:r>
            </a:p>
          </p:txBody>
        </p:sp>
        <p:sp>
          <p:nvSpPr>
            <p:cNvPr id="36" name="Text Box 34">
              <a:extLst>
                <a:ext uri="{FF2B5EF4-FFF2-40B4-BE49-F238E27FC236}">
                  <a16:creationId xmlns:a16="http://schemas.microsoft.com/office/drawing/2014/main" id="{18310655-6B2A-BE1D-F8A7-25FFA0F0C6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414046"/>
              <a:ext cx="12192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b="1">
                  <a:latin typeface="Calibri"/>
                  <a:cs typeface="Calibri"/>
                </a:rPr>
                <a:t>Address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7614085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B24E9-1CE6-E372-2B8F-478FAB6DD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94009A9E-24FD-3024-BC9D-8865ECB0CD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 b="1"/>
              <a:t>Understanding </a:t>
            </a:r>
            <a:r>
              <a:rPr lang="en-US" b="1">
                <a:latin typeface="Courier New"/>
                <a:cs typeface="Courier New"/>
              </a:rPr>
              <a:t>Swap</a:t>
            </a:r>
            <a:r>
              <a:rPr lang="en-US" b="1"/>
              <a:t>()</a:t>
            </a:r>
          </a:p>
        </p:txBody>
      </p:sp>
      <p:sp>
        <p:nvSpPr>
          <p:cNvPr id="53" name="Rectangle 8">
            <a:extLst>
              <a:ext uri="{FF2B5EF4-FFF2-40B4-BE49-F238E27FC236}">
                <a16:creationId xmlns:a16="http://schemas.microsoft.com/office/drawing/2014/main" id="{022AC1A1-ED6C-B481-FF91-44BFA3D63A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661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b="1">
                <a:latin typeface="Courier New" pitchFamily="49" charset="0"/>
              </a:rPr>
              <a:t>123</a:t>
            </a:r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77061FDA-D884-3633-11D7-7D1370488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042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ourier New" pitchFamily="49" charset="0"/>
            </a:endParaRPr>
          </a:p>
        </p:txBody>
      </p:sp>
      <p:sp>
        <p:nvSpPr>
          <p:cNvPr id="56" name="Rectangle 10">
            <a:extLst>
              <a:ext uri="{FF2B5EF4-FFF2-40B4-BE49-F238E27FC236}">
                <a16:creationId xmlns:a16="http://schemas.microsoft.com/office/drawing/2014/main" id="{25B0AC93-56F8-31E4-113A-6D8BC2346E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423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alibri" pitchFamily="34" charset="0"/>
            </a:endParaRP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74DBA852-2481-C156-E090-A7FDAF855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804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alibri" pitchFamily="34" charset="0"/>
            </a:endParaRPr>
          </a:p>
        </p:txBody>
      </p:sp>
      <p:sp>
        <p:nvSpPr>
          <p:cNvPr id="58" name="Rectangle 20">
            <a:extLst>
              <a:ext uri="{FF2B5EF4-FFF2-40B4-BE49-F238E27FC236}">
                <a16:creationId xmlns:a16="http://schemas.microsoft.com/office/drawing/2014/main" id="{2D9A92AE-538E-9B1A-CF80-55BDAC32D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185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b="1">
                <a:latin typeface="Courier New" pitchFamily="49" charset="0"/>
              </a:rPr>
              <a:t>456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CD773C2-3B2D-01E3-1C08-1138FEBD5446}"/>
              </a:ext>
            </a:extLst>
          </p:cNvPr>
          <p:cNvGrpSpPr/>
          <p:nvPr/>
        </p:nvGrpSpPr>
        <p:grpSpPr>
          <a:xfrm>
            <a:off x="1110823" y="1814110"/>
            <a:ext cx="1752600" cy="1752600"/>
            <a:chOff x="9111129" y="1790700"/>
            <a:chExt cx="1752600" cy="1752600"/>
          </a:xfrm>
        </p:grpSpPr>
        <p:sp>
          <p:nvSpPr>
            <p:cNvPr id="65" name="Rectangle 43">
              <a:extLst>
                <a:ext uri="{FF2B5EF4-FFF2-40B4-BE49-F238E27FC236}">
                  <a16:creationId xmlns:a16="http://schemas.microsoft.com/office/drawing/2014/main" id="{69BF72C1-8E7E-9D94-9A13-714537A8D9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6" name="Rectangle 44">
              <a:extLst>
                <a:ext uri="{FF2B5EF4-FFF2-40B4-BE49-F238E27FC236}">
                  <a16:creationId xmlns:a16="http://schemas.microsoft.com/office/drawing/2014/main" id="{71AB42DA-75EA-BF30-A4B1-3EA1EBC16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rsi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7" name="Rectangle 45">
              <a:extLst>
                <a:ext uri="{FF2B5EF4-FFF2-40B4-BE49-F238E27FC236}">
                  <a16:creationId xmlns:a16="http://schemas.microsoft.com/office/drawing/2014/main" id="{0537AB22-80BF-0B6A-90CD-08B8FD214C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rax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8" name="Rectangle 46">
              <a:extLst>
                <a:ext uri="{FF2B5EF4-FFF2-40B4-BE49-F238E27FC236}">
                  <a16:creationId xmlns:a16="http://schemas.microsoft.com/office/drawing/2014/main" id="{B6888830-BD04-F838-0742-4D6C687FD8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9" name="Rectangle 52">
              <a:extLst>
                <a:ext uri="{FF2B5EF4-FFF2-40B4-BE49-F238E27FC236}">
                  <a16:creationId xmlns:a16="http://schemas.microsoft.com/office/drawing/2014/main" id="{F392FFCB-EA6F-C9DF-3DE2-11C76F8A49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0x120</a:t>
              </a:r>
            </a:p>
          </p:txBody>
        </p:sp>
        <p:sp>
          <p:nvSpPr>
            <p:cNvPr id="70" name="Rectangle 53">
              <a:extLst>
                <a:ext uri="{FF2B5EF4-FFF2-40B4-BE49-F238E27FC236}">
                  <a16:creationId xmlns:a16="http://schemas.microsoft.com/office/drawing/2014/main" id="{B195EFF9-564F-9CA3-67B6-279ED9D2A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0x100</a:t>
              </a:r>
            </a:p>
          </p:txBody>
        </p:sp>
        <p:sp>
          <p:nvSpPr>
            <p:cNvPr id="71" name="Rectangle 54">
              <a:extLst>
                <a:ext uri="{FF2B5EF4-FFF2-40B4-BE49-F238E27FC236}">
                  <a16:creationId xmlns:a16="http://schemas.microsoft.com/office/drawing/2014/main" id="{618CD752-75AC-FA94-CD66-B0CD4C72A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123</a:t>
              </a:r>
            </a:p>
          </p:txBody>
        </p:sp>
        <p:sp>
          <p:nvSpPr>
            <p:cNvPr id="72" name="Rectangle 55">
              <a:extLst>
                <a:ext uri="{FF2B5EF4-FFF2-40B4-BE49-F238E27FC236}">
                  <a16:creationId xmlns:a16="http://schemas.microsoft.com/office/drawing/2014/main" id="{1A20CCF3-4C5A-7955-30D5-4A3F6DB11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solidFill>
                    <a:srgbClr val="FF0000"/>
                  </a:solidFill>
                  <a:latin typeface="Courier New" pitchFamily="49" charset="0"/>
                </a:rPr>
                <a:t>456</a:t>
              </a:r>
            </a:p>
          </p:txBody>
        </p:sp>
      </p:grpSp>
      <p:sp>
        <p:nvSpPr>
          <p:cNvPr id="73" name="Text Box 5">
            <a:extLst>
              <a:ext uri="{FF2B5EF4-FFF2-40B4-BE49-F238E27FC236}">
                <a16:creationId xmlns:a16="http://schemas.microsoft.com/office/drawing/2014/main" id="{B449E526-D624-614C-E4C5-E5AC89215D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52322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Registers</a:t>
            </a:r>
          </a:p>
        </p:txBody>
      </p:sp>
      <p:sp>
        <p:nvSpPr>
          <p:cNvPr id="76" name="Text Box 5">
            <a:extLst>
              <a:ext uri="{FF2B5EF4-FFF2-40B4-BE49-F238E27FC236}">
                <a16:creationId xmlns:a16="http://schemas.microsoft.com/office/drawing/2014/main" id="{B2CC7F07-E6A0-8AE4-4D75-7AA308FD3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383" y="1032633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Memory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6D9FDA30-C151-0378-AF73-1D77DA312F18}"/>
              </a:ext>
            </a:extLst>
          </p:cNvPr>
          <p:cNvCxnSpPr>
            <a:stCxn id="58" idx="1"/>
            <a:endCxn id="72" idx="3"/>
          </p:cNvCxnSpPr>
          <p:nvPr/>
        </p:nvCxnSpPr>
        <p:spPr bwMode="auto">
          <a:xfrm flipH="1">
            <a:off x="2863423" y="3376210"/>
            <a:ext cx="2089577" cy="0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0" name="Rectangle 4">
            <a:extLst>
              <a:ext uri="{FF2B5EF4-FFF2-40B4-BE49-F238E27FC236}">
                <a16:creationId xmlns:a16="http://schemas.microsoft.com/office/drawing/2014/main" id="{BE5CF15B-7887-0001-AFB1-492B52F85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1148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b="1">
                <a:latin typeface="Courier New" pitchFamily="49" charset="0"/>
              </a:rPr>
              <a:t>swap: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en-US" sz="1800" b="1">
                <a:latin typeface="Courier New" pitchFamily="49" charset="0"/>
              </a:rPr>
              <a:t>  </a:t>
            </a:r>
            <a:r>
              <a:rPr lang="ro-RO" sz="1800" b="1">
                <a:latin typeface="Courier New" pitchFamily="49" charset="0"/>
              </a:rPr>
              <a:t> movq    (%rdi), %rax  # t0 = *xp  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</a:t>
            </a:r>
            <a:r>
              <a:rPr lang="ro-RO" sz="1800" b="1">
                <a:solidFill>
                  <a:srgbClr val="FF0000"/>
                </a:solidFill>
                <a:latin typeface="Courier New" pitchFamily="49" charset="0"/>
              </a:rPr>
              <a:t> movq    (%rsi), %rdx  # t1 = *yp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movq    %rdx, (%rdi)  # *xp = t1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movq    %rax, (%rsi)  # *yp = t0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ret</a:t>
            </a:r>
            <a:endParaRPr lang="en-US" sz="1800" b="1">
              <a:latin typeface="Courier New" pitchFamily="49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C79925E-C442-015C-AB01-CDD804404A3A}"/>
              </a:ext>
            </a:extLst>
          </p:cNvPr>
          <p:cNvGrpSpPr/>
          <p:nvPr/>
        </p:nvGrpSpPr>
        <p:grpSpPr>
          <a:xfrm>
            <a:off x="6096000" y="1414046"/>
            <a:ext cx="1219200" cy="2190764"/>
            <a:chOff x="6096000" y="1414046"/>
            <a:chExt cx="1219200" cy="2190764"/>
          </a:xfrm>
        </p:grpSpPr>
        <p:sp>
          <p:nvSpPr>
            <p:cNvPr id="32" name="Text Box 34">
              <a:extLst>
                <a:ext uri="{FF2B5EF4-FFF2-40B4-BE49-F238E27FC236}">
                  <a16:creationId xmlns:a16="http://schemas.microsoft.com/office/drawing/2014/main" id="{05B840AA-81C7-5F4D-B999-D6AE274F4E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65694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0x120 </a:t>
              </a:r>
            </a:p>
          </p:txBody>
        </p:sp>
        <p:sp>
          <p:nvSpPr>
            <p:cNvPr id="33" name="Text Box 35">
              <a:extLst>
                <a:ext uri="{FF2B5EF4-FFF2-40B4-BE49-F238E27FC236}">
                  <a16:creationId xmlns:a16="http://schemas.microsoft.com/office/drawing/2014/main" id="{67D8910E-559E-D4B2-D572-F498DFD7E2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052235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0x118</a:t>
              </a:r>
            </a:p>
          </p:txBody>
        </p:sp>
        <p:sp>
          <p:nvSpPr>
            <p:cNvPr id="34" name="Text Box 36">
              <a:extLst>
                <a:ext uri="{FF2B5EF4-FFF2-40B4-BE49-F238E27FC236}">
                  <a16:creationId xmlns:a16="http://schemas.microsoft.com/office/drawing/2014/main" id="{37C16EE9-0041-9B3C-FC24-C9EDC92D98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447523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0x110 </a:t>
              </a:r>
            </a:p>
          </p:txBody>
        </p:sp>
        <p:sp>
          <p:nvSpPr>
            <p:cNvPr id="35" name="Text Box 37">
              <a:extLst>
                <a:ext uri="{FF2B5EF4-FFF2-40B4-BE49-F238E27FC236}">
                  <a16:creationId xmlns:a16="http://schemas.microsoft.com/office/drawing/2014/main" id="{CC0B1D51-F36C-D2F3-F2AB-AF6E983546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842810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0x108 </a:t>
              </a:r>
            </a:p>
          </p:txBody>
        </p:sp>
        <p:sp>
          <p:nvSpPr>
            <p:cNvPr id="36" name="Text Box 38">
              <a:extLst>
                <a:ext uri="{FF2B5EF4-FFF2-40B4-BE49-F238E27FC236}">
                  <a16:creationId xmlns:a16="http://schemas.microsoft.com/office/drawing/2014/main" id="{C50CA40E-E897-9124-7346-A10ACEEDB7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323809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0x100 </a:t>
              </a:r>
            </a:p>
          </p:txBody>
        </p:sp>
        <p:sp>
          <p:nvSpPr>
            <p:cNvPr id="37" name="Text Box 34">
              <a:extLst>
                <a:ext uri="{FF2B5EF4-FFF2-40B4-BE49-F238E27FC236}">
                  <a16:creationId xmlns:a16="http://schemas.microsoft.com/office/drawing/2014/main" id="{529026A5-132C-7DD3-9C76-FB0BEB0E0A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414046"/>
              <a:ext cx="12192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b="1">
                  <a:latin typeface="Calibri"/>
                  <a:cs typeface="Calibri"/>
                </a:rPr>
                <a:t>Address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537255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CB8E9-A1EC-4541-6D66-2562BDB67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026A30EE-46B3-E086-E2F8-8987EC8311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 b="1"/>
              <a:t>Understanding </a:t>
            </a:r>
            <a:r>
              <a:rPr lang="en-US" b="1">
                <a:latin typeface="Courier New"/>
                <a:cs typeface="Courier New"/>
              </a:rPr>
              <a:t>Swap</a:t>
            </a:r>
            <a:r>
              <a:rPr lang="en-US" b="1"/>
              <a:t>()</a:t>
            </a:r>
          </a:p>
        </p:txBody>
      </p:sp>
      <p:sp>
        <p:nvSpPr>
          <p:cNvPr id="53" name="Rectangle 8">
            <a:extLst>
              <a:ext uri="{FF2B5EF4-FFF2-40B4-BE49-F238E27FC236}">
                <a16:creationId xmlns:a16="http://schemas.microsoft.com/office/drawing/2014/main" id="{25F5CC10-4562-C7D5-C045-008817641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661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b="1">
                <a:solidFill>
                  <a:srgbClr val="FF0000"/>
                </a:solidFill>
                <a:latin typeface="Courier New" pitchFamily="49" charset="0"/>
              </a:rPr>
              <a:t>456</a:t>
            </a:r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C3D9BA0F-E715-21BB-E650-5471734A6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042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ourier New" pitchFamily="49" charset="0"/>
            </a:endParaRPr>
          </a:p>
        </p:txBody>
      </p:sp>
      <p:sp>
        <p:nvSpPr>
          <p:cNvPr id="56" name="Rectangle 10">
            <a:extLst>
              <a:ext uri="{FF2B5EF4-FFF2-40B4-BE49-F238E27FC236}">
                <a16:creationId xmlns:a16="http://schemas.microsoft.com/office/drawing/2014/main" id="{4B174436-8B04-17C8-25FC-6EDCE6532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423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alibri" pitchFamily="34" charset="0"/>
            </a:endParaRP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79A112F8-DD5A-FA68-D05E-349E0950C6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804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alibri" pitchFamily="34" charset="0"/>
            </a:endParaRPr>
          </a:p>
        </p:txBody>
      </p:sp>
      <p:sp>
        <p:nvSpPr>
          <p:cNvPr id="58" name="Rectangle 20">
            <a:extLst>
              <a:ext uri="{FF2B5EF4-FFF2-40B4-BE49-F238E27FC236}">
                <a16:creationId xmlns:a16="http://schemas.microsoft.com/office/drawing/2014/main" id="{B53018A6-7EC8-E06C-20A3-5540ABB10C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185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b="1">
                <a:latin typeface="Courier New" pitchFamily="49" charset="0"/>
              </a:rPr>
              <a:t>456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85A4FF8-46AF-3AB0-75B3-BF1EBB91795F}"/>
              </a:ext>
            </a:extLst>
          </p:cNvPr>
          <p:cNvGrpSpPr/>
          <p:nvPr/>
        </p:nvGrpSpPr>
        <p:grpSpPr>
          <a:xfrm>
            <a:off x="1110823" y="1814110"/>
            <a:ext cx="1752600" cy="1752600"/>
            <a:chOff x="9111129" y="1790700"/>
            <a:chExt cx="1752600" cy="1752600"/>
          </a:xfrm>
        </p:grpSpPr>
        <p:sp>
          <p:nvSpPr>
            <p:cNvPr id="65" name="Rectangle 43">
              <a:extLst>
                <a:ext uri="{FF2B5EF4-FFF2-40B4-BE49-F238E27FC236}">
                  <a16:creationId xmlns:a16="http://schemas.microsoft.com/office/drawing/2014/main" id="{1215BCFE-6213-FDA6-E5C5-E2D75AC18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6" name="Rectangle 44">
              <a:extLst>
                <a:ext uri="{FF2B5EF4-FFF2-40B4-BE49-F238E27FC236}">
                  <a16:creationId xmlns:a16="http://schemas.microsoft.com/office/drawing/2014/main" id="{7D1D2446-B6D0-F38D-10B7-14CFEF33C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rsi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7" name="Rectangle 45">
              <a:extLst>
                <a:ext uri="{FF2B5EF4-FFF2-40B4-BE49-F238E27FC236}">
                  <a16:creationId xmlns:a16="http://schemas.microsoft.com/office/drawing/2014/main" id="{27BDDCEB-18DF-677B-5656-D02096EEEC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rax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8" name="Rectangle 46">
              <a:extLst>
                <a:ext uri="{FF2B5EF4-FFF2-40B4-BE49-F238E27FC236}">
                  <a16:creationId xmlns:a16="http://schemas.microsoft.com/office/drawing/2014/main" id="{C4AE2473-CF4C-91BB-F7DE-CD55E7506E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9" name="Rectangle 52">
              <a:extLst>
                <a:ext uri="{FF2B5EF4-FFF2-40B4-BE49-F238E27FC236}">
                  <a16:creationId xmlns:a16="http://schemas.microsoft.com/office/drawing/2014/main" id="{993B691E-D408-2E32-ECC0-63C8D5BE2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0x120</a:t>
              </a:r>
            </a:p>
          </p:txBody>
        </p:sp>
        <p:sp>
          <p:nvSpPr>
            <p:cNvPr id="70" name="Rectangle 53">
              <a:extLst>
                <a:ext uri="{FF2B5EF4-FFF2-40B4-BE49-F238E27FC236}">
                  <a16:creationId xmlns:a16="http://schemas.microsoft.com/office/drawing/2014/main" id="{BFD76964-7594-CD7C-0B03-CB4DDE47FE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0x100</a:t>
              </a:r>
            </a:p>
          </p:txBody>
        </p:sp>
        <p:sp>
          <p:nvSpPr>
            <p:cNvPr id="71" name="Rectangle 54">
              <a:extLst>
                <a:ext uri="{FF2B5EF4-FFF2-40B4-BE49-F238E27FC236}">
                  <a16:creationId xmlns:a16="http://schemas.microsoft.com/office/drawing/2014/main" id="{1A537343-42CC-52B5-3D51-CAA6CABC9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123</a:t>
              </a:r>
            </a:p>
          </p:txBody>
        </p:sp>
        <p:sp>
          <p:nvSpPr>
            <p:cNvPr id="72" name="Rectangle 55">
              <a:extLst>
                <a:ext uri="{FF2B5EF4-FFF2-40B4-BE49-F238E27FC236}">
                  <a16:creationId xmlns:a16="http://schemas.microsoft.com/office/drawing/2014/main" id="{EB421E10-7739-259B-2CF4-8013F293F3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456</a:t>
              </a:r>
            </a:p>
          </p:txBody>
        </p:sp>
      </p:grpSp>
      <p:sp>
        <p:nvSpPr>
          <p:cNvPr id="73" name="Text Box 5">
            <a:extLst>
              <a:ext uri="{FF2B5EF4-FFF2-40B4-BE49-F238E27FC236}">
                <a16:creationId xmlns:a16="http://schemas.microsoft.com/office/drawing/2014/main" id="{9CFDA9FE-DE25-0E63-6DD5-68DA398ED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52322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Registers</a:t>
            </a:r>
          </a:p>
        </p:txBody>
      </p:sp>
      <p:sp>
        <p:nvSpPr>
          <p:cNvPr id="76" name="Text Box 5">
            <a:extLst>
              <a:ext uri="{FF2B5EF4-FFF2-40B4-BE49-F238E27FC236}">
                <a16:creationId xmlns:a16="http://schemas.microsoft.com/office/drawing/2014/main" id="{72D05C35-C3BD-5848-63A3-A206952B8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383" y="1032633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Memory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42B4D7BF-B4DF-554E-8908-3DDE165BCB22}"/>
              </a:ext>
            </a:extLst>
          </p:cNvPr>
          <p:cNvCxnSpPr>
            <a:stCxn id="72" idx="3"/>
            <a:endCxn id="53" idx="1"/>
          </p:cNvCxnSpPr>
          <p:nvPr/>
        </p:nvCxnSpPr>
        <p:spPr bwMode="auto">
          <a:xfrm flipV="1">
            <a:off x="2863423" y="1852210"/>
            <a:ext cx="2089577" cy="1524000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0" name="Rectangle 4">
            <a:extLst>
              <a:ext uri="{FF2B5EF4-FFF2-40B4-BE49-F238E27FC236}">
                <a16:creationId xmlns:a16="http://schemas.microsoft.com/office/drawing/2014/main" id="{55501A71-272D-DEFA-699F-1AF34980A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1148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b="1">
                <a:latin typeface="Courier New" pitchFamily="49" charset="0"/>
              </a:rPr>
              <a:t>swap: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en-US" sz="1800" b="1">
                <a:latin typeface="Courier New" pitchFamily="49" charset="0"/>
              </a:rPr>
              <a:t>  </a:t>
            </a:r>
            <a:r>
              <a:rPr lang="ro-RO" sz="1800" b="1">
                <a:latin typeface="Courier New" pitchFamily="49" charset="0"/>
              </a:rPr>
              <a:t> movq    (%rdi), %rax  # t0 = *xp  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movq    (%rsi), %rdx  # t1 = *yp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</a:t>
            </a:r>
            <a:r>
              <a:rPr lang="ro-RO" sz="1800" b="1">
                <a:solidFill>
                  <a:srgbClr val="FF0000"/>
                </a:solidFill>
                <a:latin typeface="Courier New" pitchFamily="49" charset="0"/>
              </a:rPr>
              <a:t> movq    %rdx, (%rdi)  # *xp = t1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movq    %rax, (%rsi)  # *yp = t0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ret</a:t>
            </a:r>
            <a:endParaRPr lang="en-US" sz="1800" b="1">
              <a:latin typeface="Courier New" pitchFamily="49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9BF9D7-C680-5A57-C6C0-6AAB26902FC8}"/>
              </a:ext>
            </a:extLst>
          </p:cNvPr>
          <p:cNvGrpSpPr/>
          <p:nvPr/>
        </p:nvGrpSpPr>
        <p:grpSpPr>
          <a:xfrm>
            <a:off x="6096000" y="1414046"/>
            <a:ext cx="1219200" cy="2190764"/>
            <a:chOff x="6096000" y="1414046"/>
            <a:chExt cx="1219200" cy="2190764"/>
          </a:xfrm>
        </p:grpSpPr>
        <p:sp>
          <p:nvSpPr>
            <p:cNvPr id="31" name="Text Box 34">
              <a:extLst>
                <a:ext uri="{FF2B5EF4-FFF2-40B4-BE49-F238E27FC236}">
                  <a16:creationId xmlns:a16="http://schemas.microsoft.com/office/drawing/2014/main" id="{F6482840-AD61-D13F-CAF9-D8AFBE5769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65694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0x120 </a:t>
              </a:r>
            </a:p>
          </p:txBody>
        </p:sp>
        <p:sp>
          <p:nvSpPr>
            <p:cNvPr id="32" name="Text Box 35">
              <a:extLst>
                <a:ext uri="{FF2B5EF4-FFF2-40B4-BE49-F238E27FC236}">
                  <a16:creationId xmlns:a16="http://schemas.microsoft.com/office/drawing/2014/main" id="{C6CF85B8-1BCC-ADED-20B6-F740C4E97D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052235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0x118</a:t>
              </a:r>
            </a:p>
          </p:txBody>
        </p:sp>
        <p:sp>
          <p:nvSpPr>
            <p:cNvPr id="33" name="Text Box 36">
              <a:extLst>
                <a:ext uri="{FF2B5EF4-FFF2-40B4-BE49-F238E27FC236}">
                  <a16:creationId xmlns:a16="http://schemas.microsoft.com/office/drawing/2014/main" id="{1C833070-1997-01D1-AF9C-92650473A0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447523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0x110 </a:t>
              </a:r>
            </a:p>
          </p:txBody>
        </p:sp>
        <p:sp>
          <p:nvSpPr>
            <p:cNvPr id="34" name="Text Box 37">
              <a:extLst>
                <a:ext uri="{FF2B5EF4-FFF2-40B4-BE49-F238E27FC236}">
                  <a16:creationId xmlns:a16="http://schemas.microsoft.com/office/drawing/2014/main" id="{59B8E2DF-C93C-D887-DDA2-53ADF2281D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842810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0x108 </a:t>
              </a:r>
            </a:p>
          </p:txBody>
        </p:sp>
        <p:sp>
          <p:nvSpPr>
            <p:cNvPr id="35" name="Text Box 38">
              <a:extLst>
                <a:ext uri="{FF2B5EF4-FFF2-40B4-BE49-F238E27FC236}">
                  <a16:creationId xmlns:a16="http://schemas.microsoft.com/office/drawing/2014/main" id="{4C205314-FA3B-487A-F056-0C066DAA9C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323809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0x100 </a:t>
              </a:r>
            </a:p>
          </p:txBody>
        </p:sp>
        <p:sp>
          <p:nvSpPr>
            <p:cNvPr id="36" name="Text Box 34">
              <a:extLst>
                <a:ext uri="{FF2B5EF4-FFF2-40B4-BE49-F238E27FC236}">
                  <a16:creationId xmlns:a16="http://schemas.microsoft.com/office/drawing/2014/main" id="{C62DA9CA-E9DF-7E94-0F8B-1681B81257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414046"/>
              <a:ext cx="12192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b="1">
                  <a:latin typeface="Calibri"/>
                  <a:cs typeface="Calibri"/>
                </a:rPr>
                <a:t>Address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97757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CEE0B-67D8-A74E-9330-60D6A463B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>
            <a:extLst>
              <a:ext uri="{FF2B5EF4-FFF2-40B4-BE49-F238E27FC236}">
                <a16:creationId xmlns:a16="http://schemas.microsoft.com/office/drawing/2014/main" id="{2D344644-4429-809A-9BA4-4888EA9C50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6375400" cy="573088"/>
          </a:xfrm>
        </p:spPr>
        <p:txBody>
          <a:bodyPr/>
          <a:lstStyle/>
          <a:p>
            <a:r>
              <a:rPr lang="en-US" b="1"/>
              <a:t>Understanding </a:t>
            </a:r>
            <a:r>
              <a:rPr lang="en-US" b="1">
                <a:latin typeface="Courier New"/>
                <a:cs typeface="Courier New"/>
              </a:rPr>
              <a:t>Swap</a:t>
            </a:r>
            <a:r>
              <a:rPr lang="en-US" b="1"/>
              <a:t>()</a:t>
            </a:r>
          </a:p>
        </p:txBody>
      </p:sp>
      <p:sp>
        <p:nvSpPr>
          <p:cNvPr id="53" name="Rectangle 8">
            <a:extLst>
              <a:ext uri="{FF2B5EF4-FFF2-40B4-BE49-F238E27FC236}">
                <a16:creationId xmlns:a16="http://schemas.microsoft.com/office/drawing/2014/main" id="{B525A097-AF89-1C01-F14F-49EBB2F78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1661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b="1">
                <a:latin typeface="Courier New" pitchFamily="49" charset="0"/>
              </a:rPr>
              <a:t>456</a:t>
            </a:r>
          </a:p>
        </p:txBody>
      </p:sp>
      <p:sp>
        <p:nvSpPr>
          <p:cNvPr id="55" name="Rectangle 9">
            <a:extLst>
              <a:ext uri="{FF2B5EF4-FFF2-40B4-BE49-F238E27FC236}">
                <a16:creationId xmlns:a16="http://schemas.microsoft.com/office/drawing/2014/main" id="{9A7EADD1-7006-A9E8-AA80-05EFAE9D4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042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ourier New" pitchFamily="49" charset="0"/>
            </a:endParaRPr>
          </a:p>
        </p:txBody>
      </p:sp>
      <p:sp>
        <p:nvSpPr>
          <p:cNvPr id="56" name="Rectangle 10">
            <a:extLst>
              <a:ext uri="{FF2B5EF4-FFF2-40B4-BE49-F238E27FC236}">
                <a16:creationId xmlns:a16="http://schemas.microsoft.com/office/drawing/2014/main" id="{2BE71CC3-8478-4B98-8592-28DCD71293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423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alibri" pitchFamily="34" charset="0"/>
            </a:endParaRPr>
          </a:p>
        </p:txBody>
      </p:sp>
      <p:sp>
        <p:nvSpPr>
          <p:cNvPr id="57" name="Rectangle 11">
            <a:extLst>
              <a:ext uri="{FF2B5EF4-FFF2-40B4-BE49-F238E27FC236}">
                <a16:creationId xmlns:a16="http://schemas.microsoft.com/office/drawing/2014/main" id="{687CA5ED-3FB0-1F43-E7BE-68B0A96EB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804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endParaRPr lang="en-US" sz="1800" b="1">
              <a:latin typeface="Calibri" pitchFamily="34" charset="0"/>
            </a:endParaRPr>
          </a:p>
        </p:txBody>
      </p:sp>
      <p:sp>
        <p:nvSpPr>
          <p:cNvPr id="58" name="Rectangle 20">
            <a:extLst>
              <a:ext uri="{FF2B5EF4-FFF2-40B4-BE49-F238E27FC236}">
                <a16:creationId xmlns:a16="http://schemas.microsoft.com/office/drawing/2014/main" id="{F87278AE-3A57-476B-8D2A-913A01CE62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185710"/>
            <a:ext cx="10668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lnSpc>
                <a:spcPct val="100000"/>
              </a:lnSpc>
            </a:pPr>
            <a:r>
              <a:rPr lang="en-US" sz="1800" b="1">
                <a:solidFill>
                  <a:srgbClr val="FF0000"/>
                </a:solidFill>
                <a:latin typeface="Calibri" pitchFamily="34" charset="0"/>
              </a:rPr>
              <a:t>123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9F3DE25-1912-87A2-9287-7767A2E3331E}"/>
              </a:ext>
            </a:extLst>
          </p:cNvPr>
          <p:cNvGrpSpPr/>
          <p:nvPr/>
        </p:nvGrpSpPr>
        <p:grpSpPr>
          <a:xfrm>
            <a:off x="1110823" y="1814110"/>
            <a:ext cx="1752600" cy="1752600"/>
            <a:chOff x="9111129" y="1790700"/>
            <a:chExt cx="1752600" cy="1752600"/>
          </a:xfrm>
        </p:grpSpPr>
        <p:sp>
          <p:nvSpPr>
            <p:cNvPr id="65" name="Rectangle 43">
              <a:extLst>
                <a:ext uri="{FF2B5EF4-FFF2-40B4-BE49-F238E27FC236}">
                  <a16:creationId xmlns:a16="http://schemas.microsoft.com/office/drawing/2014/main" id="{DC3EC199-EBA5-8968-3ADD-B356B96D4E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17907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6" name="Rectangle 44">
              <a:extLst>
                <a:ext uri="{FF2B5EF4-FFF2-40B4-BE49-F238E27FC236}">
                  <a16:creationId xmlns:a16="http://schemas.microsoft.com/office/drawing/2014/main" id="{99C2E96B-1A7C-80A5-DBAB-12BCD5683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2479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rsi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7" name="Rectangle 45">
              <a:extLst>
                <a:ext uri="{FF2B5EF4-FFF2-40B4-BE49-F238E27FC236}">
                  <a16:creationId xmlns:a16="http://schemas.microsoft.com/office/drawing/2014/main" id="{B7843C7A-FF69-29B4-B203-BFB4F948F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27051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rax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8" name="Rectangle 46">
              <a:extLst>
                <a:ext uri="{FF2B5EF4-FFF2-40B4-BE49-F238E27FC236}">
                  <a16:creationId xmlns:a16="http://schemas.microsoft.com/office/drawing/2014/main" id="{BB235873-A57D-3124-382E-5FDCE6469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11129" y="3162300"/>
              <a:ext cx="685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%</a:t>
              </a:r>
              <a:r>
                <a:rPr lang="en-US" sz="1800" b="1" err="1">
                  <a:latin typeface="Courier New" pitchFamily="49" charset="0"/>
                </a:rPr>
                <a:t>rdx</a:t>
              </a:r>
              <a:endParaRPr lang="en-US" sz="1800" b="1">
                <a:latin typeface="Courier New" pitchFamily="49" charset="0"/>
              </a:endParaRPr>
            </a:p>
          </p:txBody>
        </p:sp>
        <p:sp>
          <p:nvSpPr>
            <p:cNvPr id="69" name="Rectangle 52">
              <a:extLst>
                <a:ext uri="{FF2B5EF4-FFF2-40B4-BE49-F238E27FC236}">
                  <a16:creationId xmlns:a16="http://schemas.microsoft.com/office/drawing/2014/main" id="{1EFBDB13-D679-74CD-FE49-CF929D426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17907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0x120</a:t>
              </a:r>
            </a:p>
          </p:txBody>
        </p:sp>
        <p:sp>
          <p:nvSpPr>
            <p:cNvPr id="70" name="Rectangle 53">
              <a:extLst>
                <a:ext uri="{FF2B5EF4-FFF2-40B4-BE49-F238E27FC236}">
                  <a16:creationId xmlns:a16="http://schemas.microsoft.com/office/drawing/2014/main" id="{7DD69271-888B-B8BF-44CD-0D7E1CC83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2479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0x100</a:t>
              </a:r>
            </a:p>
          </p:txBody>
        </p:sp>
        <p:sp>
          <p:nvSpPr>
            <p:cNvPr id="71" name="Rectangle 54">
              <a:extLst>
                <a:ext uri="{FF2B5EF4-FFF2-40B4-BE49-F238E27FC236}">
                  <a16:creationId xmlns:a16="http://schemas.microsoft.com/office/drawing/2014/main" id="{56CE2431-D49C-ECA1-DC03-7D2A1BC4E0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27051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123</a:t>
              </a:r>
            </a:p>
          </p:txBody>
        </p:sp>
        <p:sp>
          <p:nvSpPr>
            <p:cNvPr id="72" name="Rectangle 55">
              <a:extLst>
                <a:ext uri="{FF2B5EF4-FFF2-40B4-BE49-F238E27FC236}">
                  <a16:creationId xmlns:a16="http://schemas.microsoft.com/office/drawing/2014/main" id="{CDD8D26E-6671-0547-C0DE-EAB3C82DE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96929" y="3162300"/>
              <a:ext cx="1066800" cy="38100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r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456</a:t>
              </a:r>
            </a:p>
          </p:txBody>
        </p:sp>
      </p:grpSp>
      <p:sp>
        <p:nvSpPr>
          <p:cNvPr id="73" name="Text Box 5">
            <a:extLst>
              <a:ext uri="{FF2B5EF4-FFF2-40B4-BE49-F238E27FC236}">
                <a16:creationId xmlns:a16="http://schemas.microsoft.com/office/drawing/2014/main" id="{CAF2F43A-94D0-67B0-9F5D-5E48FA44A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252322"/>
            <a:ext cx="135100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Registers</a:t>
            </a:r>
          </a:p>
        </p:txBody>
      </p:sp>
      <p:sp>
        <p:nvSpPr>
          <p:cNvPr id="76" name="Text Box 5">
            <a:extLst>
              <a:ext uri="{FF2B5EF4-FFF2-40B4-BE49-F238E27FC236}">
                <a16:creationId xmlns:a16="http://schemas.microsoft.com/office/drawing/2014/main" id="{6F68D9AD-719D-A4A4-C0C4-7616CE790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383" y="1032633"/>
            <a:ext cx="1279617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Memory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C30DFFE1-C3D5-41B0-AB5B-97F59A5965AF}"/>
              </a:ext>
            </a:extLst>
          </p:cNvPr>
          <p:cNvCxnSpPr>
            <a:stCxn id="71" idx="3"/>
          </p:cNvCxnSpPr>
          <p:nvPr/>
        </p:nvCxnSpPr>
        <p:spPr bwMode="auto">
          <a:xfrm>
            <a:off x="2863423" y="2919010"/>
            <a:ext cx="2074636" cy="419100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0" name="Rectangle 4">
            <a:extLst>
              <a:ext uri="{FF2B5EF4-FFF2-40B4-BE49-F238E27FC236}">
                <a16:creationId xmlns:a16="http://schemas.microsoft.com/office/drawing/2014/main" id="{72FBFF4F-2459-33C4-6F7B-2B01670209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4114800"/>
            <a:ext cx="5867400" cy="17517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347663" algn="l"/>
                <a:tab pos="1312863" algn="l"/>
              </a:tabLst>
            </a:pPr>
            <a:r>
              <a:rPr lang="en-US" sz="1800" b="1">
                <a:latin typeface="Courier New" pitchFamily="49" charset="0"/>
              </a:rPr>
              <a:t>swap: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en-US" sz="1800" b="1">
                <a:latin typeface="Courier New" pitchFamily="49" charset="0"/>
              </a:rPr>
              <a:t>  </a:t>
            </a:r>
            <a:r>
              <a:rPr lang="ro-RO" sz="1800" b="1">
                <a:latin typeface="Courier New" pitchFamily="49" charset="0"/>
              </a:rPr>
              <a:t> movq    (%rdi), %rax  # t0 = *xp  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movq    (%rsi), %rdx  # t1 = *yp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movq    %rdx, (%rdi)  # *xp = t1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</a:t>
            </a:r>
            <a:r>
              <a:rPr lang="ro-RO" sz="1800" b="1">
                <a:solidFill>
                  <a:srgbClr val="FF0000"/>
                </a:solidFill>
                <a:latin typeface="Courier New" pitchFamily="49" charset="0"/>
              </a:rPr>
              <a:t>movq    %rax, (%rsi)  # *yp = t0</a:t>
            </a:r>
          </a:p>
          <a:p>
            <a:pPr algn="l">
              <a:tabLst>
                <a:tab pos="347663" algn="l"/>
                <a:tab pos="1312863" algn="l"/>
              </a:tabLst>
            </a:pPr>
            <a:r>
              <a:rPr lang="ro-RO" sz="1800" b="1">
                <a:latin typeface="Courier New" pitchFamily="49" charset="0"/>
              </a:rPr>
              <a:t>   ret</a:t>
            </a:r>
            <a:endParaRPr lang="en-US" sz="1800" b="1">
              <a:latin typeface="Courier New" pitchFamily="49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F4B7C03-2482-7C55-8B07-D34F77E5D0D2}"/>
              </a:ext>
            </a:extLst>
          </p:cNvPr>
          <p:cNvGrpSpPr/>
          <p:nvPr/>
        </p:nvGrpSpPr>
        <p:grpSpPr>
          <a:xfrm>
            <a:off x="6096000" y="1414046"/>
            <a:ext cx="1219200" cy="2190764"/>
            <a:chOff x="6096000" y="1414046"/>
            <a:chExt cx="1219200" cy="2190764"/>
          </a:xfrm>
        </p:grpSpPr>
        <p:sp>
          <p:nvSpPr>
            <p:cNvPr id="29" name="Text Box 34">
              <a:extLst>
                <a:ext uri="{FF2B5EF4-FFF2-40B4-BE49-F238E27FC236}">
                  <a16:creationId xmlns:a16="http://schemas.microsoft.com/office/drawing/2014/main" id="{810DAB2D-0512-95C8-0FCC-3B648C7642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65694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0x120 </a:t>
              </a:r>
            </a:p>
          </p:txBody>
        </p:sp>
        <p:sp>
          <p:nvSpPr>
            <p:cNvPr id="30" name="Text Box 35">
              <a:extLst>
                <a:ext uri="{FF2B5EF4-FFF2-40B4-BE49-F238E27FC236}">
                  <a16:creationId xmlns:a16="http://schemas.microsoft.com/office/drawing/2014/main" id="{B194565A-539E-91AC-CA8D-BD6A96C146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052235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0x118</a:t>
              </a:r>
            </a:p>
          </p:txBody>
        </p:sp>
        <p:sp>
          <p:nvSpPr>
            <p:cNvPr id="31" name="Text Box 36">
              <a:extLst>
                <a:ext uri="{FF2B5EF4-FFF2-40B4-BE49-F238E27FC236}">
                  <a16:creationId xmlns:a16="http://schemas.microsoft.com/office/drawing/2014/main" id="{10104BB2-1337-385B-F4A7-8788519390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447523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0x110 </a:t>
              </a:r>
            </a:p>
          </p:txBody>
        </p:sp>
        <p:sp>
          <p:nvSpPr>
            <p:cNvPr id="32" name="Text Box 37">
              <a:extLst>
                <a:ext uri="{FF2B5EF4-FFF2-40B4-BE49-F238E27FC236}">
                  <a16:creationId xmlns:a16="http://schemas.microsoft.com/office/drawing/2014/main" id="{00A16A7C-9C6F-8EBB-E11D-1E22CBEF34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2842810"/>
              <a:ext cx="121920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0x108 </a:t>
              </a:r>
            </a:p>
          </p:txBody>
        </p:sp>
        <p:sp>
          <p:nvSpPr>
            <p:cNvPr id="33" name="Text Box 38">
              <a:extLst>
                <a:ext uri="{FF2B5EF4-FFF2-40B4-BE49-F238E27FC236}">
                  <a16:creationId xmlns:a16="http://schemas.microsoft.com/office/drawing/2014/main" id="{BD3302AE-AD46-FC6A-4462-9F6289E8F3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3238098"/>
              <a:ext cx="1219200" cy="3667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800" b="1">
                  <a:latin typeface="Courier New" pitchFamily="49" charset="0"/>
                </a:rPr>
                <a:t>0x100 </a:t>
              </a:r>
            </a:p>
          </p:txBody>
        </p:sp>
        <p:sp>
          <p:nvSpPr>
            <p:cNvPr id="34" name="Text Box 34">
              <a:extLst>
                <a:ext uri="{FF2B5EF4-FFF2-40B4-BE49-F238E27FC236}">
                  <a16:creationId xmlns:a16="http://schemas.microsoft.com/office/drawing/2014/main" id="{A1AFEFB7-B3E8-4F96-1E8B-E98FF3DAC8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1414046"/>
              <a:ext cx="1219200" cy="338554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1600" b="1">
                  <a:latin typeface="Calibri"/>
                  <a:cs typeface="Calibri"/>
                </a:rPr>
                <a:t>Address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6259587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6BF32-7E78-C492-72DF-2BF7537D9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memory grammar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84FB2D-D6B8-1F5E-D519-F0BA8BF5E0A5}"/>
              </a:ext>
            </a:extLst>
          </p:cNvPr>
          <p:cNvSpPr txBox="1"/>
          <p:nvPr/>
        </p:nvSpPr>
        <p:spPr>
          <a:xfrm>
            <a:off x="1187532" y="1948290"/>
            <a:ext cx="6707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RO" sz="2400" b="1" err="1">
                <a:latin typeface="Courier New" pitchFamily="49" charset="0"/>
              </a:rPr>
              <a:t>movq</a:t>
            </a:r>
            <a:r>
              <a:rPr lang="ro-RO" sz="2400" b="1">
                <a:latin typeface="Courier New" pitchFamily="49" charset="0"/>
              </a:rPr>
              <a:t>    (%</a:t>
            </a:r>
            <a:r>
              <a:rPr lang="ro-RO" sz="2400" b="1" err="1">
                <a:latin typeface="Courier New" pitchFamily="49" charset="0"/>
              </a:rPr>
              <a:t>rdi</a:t>
            </a:r>
            <a:r>
              <a:rPr lang="ro-RO" sz="2400" b="1">
                <a:latin typeface="Courier New" pitchFamily="49" charset="0"/>
              </a:rPr>
              <a:t>),             	%</a:t>
            </a:r>
            <a:r>
              <a:rPr lang="ro-RO" sz="2400" b="1" err="1">
                <a:latin typeface="Courier New" pitchFamily="49" charset="0"/>
              </a:rPr>
              <a:t>rax</a:t>
            </a:r>
            <a:endParaRPr lang="ro-RO" sz="2400" b="1">
              <a:latin typeface="Courier New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09D367-0F61-BFB1-E9D5-981759497F58}"/>
              </a:ext>
            </a:extLst>
          </p:cNvPr>
          <p:cNvSpPr txBox="1"/>
          <p:nvPr/>
        </p:nvSpPr>
        <p:spPr>
          <a:xfrm>
            <a:off x="1187532" y="2967335"/>
            <a:ext cx="6814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RO" sz="2400" b="1" err="1">
                <a:latin typeface="Courier New" pitchFamily="49" charset="0"/>
              </a:rPr>
              <a:t>movq</a:t>
            </a:r>
            <a:r>
              <a:rPr lang="ro-RO" sz="2400" b="1">
                <a:latin typeface="Courier New" pitchFamily="49" charset="0"/>
              </a:rPr>
              <a:t>    (%</a:t>
            </a:r>
            <a:r>
              <a:rPr lang="ro-RO" sz="2400" b="1" err="1">
                <a:latin typeface="Courier New" pitchFamily="49" charset="0"/>
              </a:rPr>
              <a:t>rdi</a:t>
            </a:r>
            <a:r>
              <a:rPr lang="ro-RO" sz="2400" b="1">
                <a:latin typeface="Courier New" pitchFamily="49" charset="0"/>
              </a:rPr>
              <a:t>, %</a:t>
            </a:r>
            <a:r>
              <a:rPr lang="ro-RO" sz="2400" b="1" err="1">
                <a:latin typeface="Courier New" pitchFamily="49" charset="0"/>
              </a:rPr>
              <a:t>rsi</a:t>
            </a:r>
            <a:r>
              <a:rPr lang="ro-RO" sz="2400" b="1">
                <a:latin typeface="Courier New" pitchFamily="49" charset="0"/>
              </a:rPr>
              <a:t>),       	%</a:t>
            </a:r>
            <a:r>
              <a:rPr lang="ro-RO" sz="2400" b="1" err="1">
                <a:latin typeface="Courier New" pitchFamily="49" charset="0"/>
              </a:rPr>
              <a:t>rax</a:t>
            </a:r>
            <a:endParaRPr lang="en-US" b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10DD6B-9CA6-38E2-CD42-6F1F95007B50}"/>
              </a:ext>
            </a:extLst>
          </p:cNvPr>
          <p:cNvSpPr txBox="1"/>
          <p:nvPr/>
        </p:nvSpPr>
        <p:spPr>
          <a:xfrm>
            <a:off x="1187532" y="4179612"/>
            <a:ext cx="6814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RO" sz="2400" b="1" err="1">
                <a:latin typeface="Courier New" pitchFamily="49" charset="0"/>
              </a:rPr>
              <a:t>movq</a:t>
            </a:r>
            <a:r>
              <a:rPr lang="ro-RO" sz="2400" b="1">
                <a:latin typeface="Courier New" pitchFamily="49" charset="0"/>
              </a:rPr>
              <a:t>    (%</a:t>
            </a:r>
            <a:r>
              <a:rPr lang="ro-RO" sz="2400" b="1" err="1">
                <a:latin typeface="Courier New" pitchFamily="49" charset="0"/>
              </a:rPr>
              <a:t>rdi</a:t>
            </a:r>
            <a:r>
              <a:rPr lang="ro-RO" sz="2400" b="1">
                <a:latin typeface="Courier New" pitchFamily="49" charset="0"/>
              </a:rPr>
              <a:t>, %</a:t>
            </a:r>
            <a:r>
              <a:rPr lang="ro-RO" sz="2400" b="1" err="1">
                <a:latin typeface="Courier New" pitchFamily="49" charset="0"/>
              </a:rPr>
              <a:t>rsi</a:t>
            </a:r>
            <a:r>
              <a:rPr lang="ro-RO" sz="2400" b="1">
                <a:latin typeface="Courier New" pitchFamily="49" charset="0"/>
              </a:rPr>
              <a:t>, 4),    	%</a:t>
            </a:r>
            <a:r>
              <a:rPr lang="ro-RO" sz="2400" b="1" err="1">
                <a:latin typeface="Courier New" pitchFamily="49" charset="0"/>
              </a:rPr>
              <a:t>rax</a:t>
            </a:r>
            <a:endParaRPr lang="en-US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31CE50-C0F3-5441-250E-EA7B2E5A8442}"/>
              </a:ext>
            </a:extLst>
          </p:cNvPr>
          <p:cNvSpPr txBox="1"/>
          <p:nvPr/>
        </p:nvSpPr>
        <p:spPr>
          <a:xfrm>
            <a:off x="1945574" y="2323595"/>
            <a:ext cx="6163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x = *</a:t>
            </a:r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rdi</a:t>
            </a:r>
            <a:endParaRPr lang="ro-RO" sz="1200" b="1">
              <a:solidFill>
                <a:schemeClr val="accent6">
                  <a:lumMod val="75000"/>
                </a:schemeClr>
              </a:solidFill>
              <a:latin typeface="Courier New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9CCAF4-1CE1-39BE-07B8-52C5AE02D8CA}"/>
              </a:ext>
            </a:extLst>
          </p:cNvPr>
          <p:cNvSpPr txBox="1"/>
          <p:nvPr/>
        </p:nvSpPr>
        <p:spPr>
          <a:xfrm>
            <a:off x="1945574" y="3358220"/>
            <a:ext cx="6163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x = *(</a:t>
            </a:r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rdi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 + </a:t>
            </a:r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rsi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)</a:t>
            </a:r>
            <a:endParaRPr lang="ro-RO" sz="1200" b="1">
              <a:solidFill>
                <a:schemeClr val="accent6">
                  <a:lumMod val="75000"/>
                </a:schemeClr>
              </a:solidFill>
              <a:latin typeface="Courier New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F3E8B4-8A65-334C-E73B-72F864B7F8E9}"/>
              </a:ext>
            </a:extLst>
          </p:cNvPr>
          <p:cNvSpPr txBox="1"/>
          <p:nvPr/>
        </p:nvSpPr>
        <p:spPr>
          <a:xfrm>
            <a:off x="1945574" y="4581373"/>
            <a:ext cx="6163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x = *(</a:t>
            </a:r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rdi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 + 4 * </a:t>
            </a:r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rsi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F220DF-E000-1599-F00B-54336FF680FB}"/>
              </a:ext>
            </a:extLst>
          </p:cNvPr>
          <p:cNvSpPr txBox="1"/>
          <p:nvPr/>
        </p:nvSpPr>
        <p:spPr>
          <a:xfrm>
            <a:off x="1187532" y="5342861"/>
            <a:ext cx="6814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RO" sz="2400" b="1" err="1">
                <a:latin typeface="Courier New" pitchFamily="49" charset="0"/>
              </a:rPr>
              <a:t>movq</a:t>
            </a:r>
            <a:r>
              <a:rPr lang="ro-RO" sz="2400" b="1">
                <a:latin typeface="Courier New" pitchFamily="49" charset="0"/>
              </a:rPr>
              <a:t>    0x80(%</a:t>
            </a:r>
            <a:r>
              <a:rPr lang="ro-RO" sz="2400" b="1" err="1">
                <a:latin typeface="Courier New" pitchFamily="49" charset="0"/>
              </a:rPr>
              <a:t>rdi</a:t>
            </a:r>
            <a:r>
              <a:rPr lang="ro-RO" sz="2400" b="1">
                <a:latin typeface="Courier New" pitchFamily="49" charset="0"/>
              </a:rPr>
              <a:t>, %</a:t>
            </a:r>
            <a:r>
              <a:rPr lang="ro-RO" sz="2400" b="1" err="1">
                <a:latin typeface="Courier New" pitchFamily="49" charset="0"/>
              </a:rPr>
              <a:t>rsi</a:t>
            </a:r>
            <a:r>
              <a:rPr lang="ro-RO" sz="2400" b="1">
                <a:latin typeface="Courier New" pitchFamily="49" charset="0"/>
              </a:rPr>
              <a:t>, 4),  %</a:t>
            </a:r>
            <a:r>
              <a:rPr lang="ro-RO" sz="2400" b="1" err="1">
                <a:latin typeface="Courier New" pitchFamily="49" charset="0"/>
              </a:rPr>
              <a:t>rax</a:t>
            </a:r>
            <a:endParaRPr lang="en-US" b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842B079-D688-F81C-3A18-E89659B5377C}"/>
              </a:ext>
            </a:extLst>
          </p:cNvPr>
          <p:cNvSpPr txBox="1"/>
          <p:nvPr/>
        </p:nvSpPr>
        <p:spPr>
          <a:xfrm>
            <a:off x="1945574" y="5743853"/>
            <a:ext cx="6163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x = *(</a:t>
            </a:r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rdi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 + 4 * </a:t>
            </a:r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rsi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 + 0x80)</a:t>
            </a:r>
            <a:endParaRPr lang="ro-RO" sz="1200" b="1">
              <a:solidFill>
                <a:schemeClr val="accent6">
                  <a:lumMod val="75000"/>
                </a:schemeClr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9194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6BF32-7E78-C492-72DF-2BF7537D9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memory ops make arrays easy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09D367-0F61-BFB1-E9D5-981759497F58}"/>
              </a:ext>
            </a:extLst>
          </p:cNvPr>
          <p:cNvSpPr txBox="1"/>
          <p:nvPr/>
        </p:nvSpPr>
        <p:spPr>
          <a:xfrm>
            <a:off x="762000" y="3758402"/>
            <a:ext cx="6907482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ro-RO" sz="2400" b="1">
                <a:latin typeface="Courier New"/>
                <a:ea typeface="ヒラギノ角ゴ ProN W3"/>
              </a:rPr>
              <a:t>movb    %ral, (%rdi, %rsi)</a:t>
            </a:r>
            <a:endParaRPr lang="en-US" b="1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31CE50-C0F3-5441-250E-EA7B2E5A8442}"/>
              </a:ext>
            </a:extLst>
          </p:cNvPr>
          <p:cNvSpPr txBox="1"/>
          <p:nvPr/>
        </p:nvSpPr>
        <p:spPr>
          <a:xfrm>
            <a:off x="3156857" y="1693210"/>
            <a:ext cx="616329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char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 *d;</a:t>
            </a:r>
          </a:p>
          <a:p>
            <a:pPr algn="l"/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int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 y;</a:t>
            </a:r>
          </a:p>
          <a:p>
            <a:pPr algn="l"/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char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 a = ‘\0’;</a:t>
            </a:r>
            <a:b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</a:b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d[y] = a;</a:t>
            </a:r>
            <a:endParaRPr lang="ro-RO" b="1">
              <a:solidFill>
                <a:schemeClr val="accent6">
                  <a:lumMod val="75000"/>
                </a:schemeClr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447078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6BF32-7E78-C492-72DF-2BF7537D9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018" y="435678"/>
            <a:ext cx="8062587" cy="762000"/>
          </a:xfrm>
        </p:spPr>
        <p:txBody>
          <a:bodyPr/>
          <a:lstStyle/>
          <a:p>
            <a:r>
              <a:rPr lang="en-US"/>
              <a:t>When array type is larger than a byte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09D367-0F61-BFB1-E9D5-981759497F58}"/>
              </a:ext>
            </a:extLst>
          </p:cNvPr>
          <p:cNvSpPr txBox="1"/>
          <p:nvPr/>
        </p:nvSpPr>
        <p:spPr>
          <a:xfrm>
            <a:off x="1199786" y="3792431"/>
            <a:ext cx="6377050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/>
            <a:r>
              <a:rPr lang="ro-RO" sz="2400" b="1">
                <a:latin typeface="Courier New"/>
                <a:ea typeface="ヒラギノ角ゴ ProN W3"/>
              </a:rPr>
              <a:t>movl    %eax, (%rdi, %rsi, 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31CE50-C0F3-5441-250E-EA7B2E5A8442}"/>
              </a:ext>
            </a:extLst>
          </p:cNvPr>
          <p:cNvSpPr txBox="1"/>
          <p:nvPr/>
        </p:nvSpPr>
        <p:spPr>
          <a:xfrm>
            <a:off x="3156857" y="1693210"/>
            <a:ext cx="61632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int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 *d;</a:t>
            </a:r>
          </a:p>
          <a:p>
            <a:pPr algn="l"/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int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 s;</a:t>
            </a:r>
          </a:p>
          <a:p>
            <a:pPr algn="l"/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char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 a = 67;</a:t>
            </a:r>
            <a:b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</a:b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d[y] = a;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B31B78-DEA4-A3D0-3B90-48AA5E249E09}"/>
              </a:ext>
            </a:extLst>
          </p:cNvPr>
          <p:cNvSpPr txBox="1"/>
          <p:nvPr/>
        </p:nvSpPr>
        <p:spPr>
          <a:xfrm>
            <a:off x="2667990" y="4933957"/>
            <a:ext cx="61632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sizeof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(</a:t>
            </a:r>
            <a:r>
              <a:rPr lang="ro-RO" sz="2400" b="1" err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int</a:t>
            </a:r>
            <a:r>
              <a:rPr lang="ro-RO" sz="2400" b="1">
                <a:solidFill>
                  <a:schemeClr val="accent6">
                    <a:lumMod val="75000"/>
                  </a:schemeClr>
                </a:solidFill>
                <a:latin typeface="Courier New" pitchFamily="49" charset="0"/>
              </a:rPr>
              <a:t>) == 4</a:t>
            </a: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DBD069F0-2207-8611-5442-761AA8527291}"/>
              </a:ext>
            </a:extLst>
          </p:cNvPr>
          <p:cNvSpPr/>
          <p:nvPr/>
        </p:nvSpPr>
        <p:spPr bwMode="auto">
          <a:xfrm>
            <a:off x="5077462" y="4275117"/>
            <a:ext cx="468315" cy="641267"/>
          </a:xfrm>
          <a:custGeom>
            <a:avLst/>
            <a:gdLst>
              <a:gd name="connsiteX0" fmla="*/ 468315 w 468315"/>
              <a:gd name="connsiteY0" fmla="*/ 641267 h 641267"/>
              <a:gd name="connsiteX1" fmla="*/ 5177 w 468315"/>
              <a:gd name="connsiteY1" fmla="*/ 486888 h 641267"/>
              <a:gd name="connsiteX2" fmla="*/ 207057 w 468315"/>
              <a:gd name="connsiteY2" fmla="*/ 0 h 641267"/>
              <a:gd name="connsiteX3" fmla="*/ 207057 w 468315"/>
              <a:gd name="connsiteY3" fmla="*/ 0 h 641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8315" h="641267">
                <a:moveTo>
                  <a:pt x="468315" y="641267"/>
                </a:moveTo>
                <a:cubicBezTo>
                  <a:pt x="258517" y="617516"/>
                  <a:pt x="48720" y="593766"/>
                  <a:pt x="5177" y="486888"/>
                </a:cubicBezTo>
                <a:cubicBezTo>
                  <a:pt x="-38366" y="380010"/>
                  <a:pt x="207057" y="0"/>
                  <a:pt x="207057" y="0"/>
                </a:cubicBezTo>
                <a:lnTo>
                  <a:pt x="207057" y="0"/>
                </a:lnTo>
              </a:path>
            </a:pathLst>
          </a:cu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496158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6BF32-7E78-C492-72DF-2BF7537D9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Generalized memory grammar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C7126-1ABC-3969-59F0-23FAE3E26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3838" indent="-223838" defTabSz="895350">
              <a:buNone/>
              <a:tabLst>
                <a:tab pos="1206500" algn="l"/>
                <a:tab pos="3657600" algn="l"/>
              </a:tabLst>
            </a:pPr>
            <a:r>
              <a:rPr lang="en-US"/>
              <a:t>	D(</a:t>
            </a:r>
            <a:r>
              <a:rPr lang="en-US" err="1"/>
              <a:t>Rb,Ri,S</a:t>
            </a:r>
            <a:r>
              <a:rPr lang="en-US"/>
              <a:t>)	Mem[Reg[Rb]+S*Reg[Ri]+ D]</a:t>
            </a:r>
            <a:br>
              <a:rPr lang="en-US"/>
            </a:br>
            <a:endParaRPr lang="en-US"/>
          </a:p>
          <a:p>
            <a:pPr marL="338138" lvl="1" indent="0" defTabSz="895350">
              <a:buNone/>
              <a:tabLst>
                <a:tab pos="1206500" algn="l"/>
                <a:tab pos="3657600" algn="l"/>
              </a:tabLst>
            </a:pPr>
            <a:r>
              <a:rPr lang="en-US" b="1"/>
              <a:t>D</a:t>
            </a:r>
            <a:r>
              <a:rPr lang="en-US"/>
              <a:t>	Constant “displacement” 1, 2, or 4 bytes</a:t>
            </a:r>
          </a:p>
          <a:p>
            <a:pPr marL="338138" lvl="1" indent="0" defTabSz="895350">
              <a:buNone/>
              <a:tabLst>
                <a:tab pos="1206500" algn="l"/>
                <a:tab pos="3657600" algn="l"/>
              </a:tabLst>
            </a:pPr>
            <a:r>
              <a:rPr lang="en-US" b="1"/>
              <a:t>Rb</a:t>
            </a:r>
            <a:r>
              <a:rPr lang="en-US"/>
              <a:t> 	Base register: Any of 16 integer registers</a:t>
            </a:r>
          </a:p>
          <a:p>
            <a:pPr marL="338138" lvl="1" indent="0" defTabSz="895350">
              <a:buNone/>
              <a:tabLst>
                <a:tab pos="1206500" algn="l"/>
                <a:tab pos="3657600" algn="l"/>
              </a:tabLst>
            </a:pPr>
            <a:r>
              <a:rPr lang="en-US" b="1"/>
              <a:t>Ri</a:t>
            </a:r>
            <a:r>
              <a:rPr lang="en-US"/>
              <a:t>	Index register: Any, except for </a:t>
            </a:r>
            <a:r>
              <a:rPr lang="en-US" b="1">
                <a:latin typeface="Courier New" pitchFamily="49" charset="0"/>
              </a:rPr>
              <a:t>%</a:t>
            </a:r>
            <a:r>
              <a:rPr lang="en-US" b="1" err="1">
                <a:latin typeface="Courier New" pitchFamily="49" charset="0"/>
              </a:rPr>
              <a:t>rsp</a:t>
            </a:r>
            <a:endParaRPr lang="en-US" b="1">
              <a:latin typeface="Courier New" pitchFamily="49" charset="0"/>
            </a:endParaRPr>
          </a:p>
          <a:p>
            <a:pPr marL="338138" lvl="1" indent="0" defTabSz="895350">
              <a:buNone/>
              <a:tabLst>
                <a:tab pos="1206500" algn="l"/>
                <a:tab pos="3657600" algn="l"/>
              </a:tabLst>
            </a:pPr>
            <a:r>
              <a:rPr lang="en-US" b="1"/>
              <a:t>S</a:t>
            </a:r>
            <a:r>
              <a:rPr lang="en-US"/>
              <a:t> 	Scale: 1, 2, 4, or 8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endParaRPr lang="en-US"/>
          </a:p>
          <a:p>
            <a:pPr marL="0" indent="0" defTabSz="895350">
              <a:buNone/>
              <a:tabLst>
                <a:tab pos="1206500" algn="l"/>
                <a:tab pos="3657600" algn="l"/>
              </a:tabLst>
            </a:pPr>
            <a:endParaRPr lang="en-US"/>
          </a:p>
          <a:p>
            <a:pPr marL="0" indent="0" defTabSz="895350">
              <a:buNone/>
              <a:tabLst>
                <a:tab pos="1206500" algn="l"/>
                <a:tab pos="3657600" algn="l"/>
              </a:tabLst>
            </a:pPr>
            <a:r>
              <a:rPr lang="en-US"/>
              <a:t>If a value is “missing”, it is the identity element</a:t>
            </a:r>
          </a:p>
          <a:p>
            <a:pPr marL="560388" lvl="1" indent="-222250" defTabSz="895350">
              <a:tabLst>
                <a:tab pos="1206500" algn="l"/>
                <a:tab pos="3657600" algn="l"/>
              </a:tabLst>
            </a:pPr>
            <a:r>
              <a:rPr lang="en-US"/>
              <a:t>+0 or *1</a:t>
            </a:r>
          </a:p>
        </p:txBody>
      </p:sp>
    </p:spTree>
    <p:extLst>
      <p:ext uri="{BB962C8B-B14F-4D97-AF65-F5344CB8AC3E}">
        <p14:creationId xmlns:p14="http://schemas.microsoft.com/office/powerpoint/2010/main" val="2345594319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F9F61-A144-E665-7081-77EC12834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367" name="Group 79">
            <a:extLst>
              <a:ext uri="{FF2B5EF4-FFF2-40B4-BE49-F238E27FC236}">
                <a16:creationId xmlns:a16="http://schemas.microsoft.com/office/drawing/2014/main" id="{3FC7CCEF-69F2-627E-1F7C-81EDC0D61D15}"/>
              </a:ext>
            </a:extLst>
          </p:cNvPr>
          <p:cNvGraphicFramePr>
            <a:graphicFrameLocks noGrp="1"/>
          </p:cNvGraphicFramePr>
          <p:nvPr/>
        </p:nvGraphicFramePr>
        <p:xfrm>
          <a:off x="1050585" y="3886200"/>
          <a:ext cx="6934200" cy="2540000"/>
        </p:xfrm>
        <a:graphic>
          <a:graphicData uri="http://schemas.openxmlformats.org/drawingml/2006/table">
            <a:tbl>
              <a:tblPr/>
              <a:tblGrid>
                <a:gridCol w="2671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1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Expression</a:t>
                      </a:r>
                    </a:p>
                  </a:txBody>
                  <a:tcPr marL="101600" marR="101600" marT="101600" marB="1016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Address Computation</a:t>
                      </a:r>
                    </a:p>
                  </a:txBody>
                  <a:tcPr marL="101600" marR="101600" marT="101600" marB="1016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Address</a:t>
                      </a:r>
                    </a:p>
                  </a:txBody>
                  <a:tcPr marL="101600" marR="101600" marT="101600" marB="1016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0x8(%</a:t>
                      </a:r>
                      <a:r>
                        <a:rPr kumimoji="0" lang="en-US" sz="20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rdx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(%</a:t>
                      </a:r>
                      <a:r>
                        <a:rPr kumimoji="0" lang="en-US" sz="20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rdx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,%</a:t>
                      </a:r>
                      <a:r>
                        <a:rPr kumimoji="0" lang="en-US" sz="20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rcx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(%rdx,%rcx,4)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0x80(,%rdx,2)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" charset="0"/>
                        <a:ea typeface="ヒラギノ角ゴ ProN W3" charset="0"/>
                        <a:cs typeface="ヒラギノ角ゴ ProN W3" charset="0"/>
                        <a:sym typeface="Courier New" charset="0"/>
                      </a:endParaRP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295" name="Rectangle 7">
            <a:extLst>
              <a:ext uri="{FF2B5EF4-FFF2-40B4-BE49-F238E27FC236}">
                <a16:creationId xmlns:a16="http://schemas.microsoft.com/office/drawing/2014/main" id="{09A81748-0390-9458-7CB1-91DCF52FAE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Address Computation Examples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graphicFrame>
        <p:nvGraphicFramePr>
          <p:cNvPr id="12296" name="Group 8">
            <a:extLst>
              <a:ext uri="{FF2B5EF4-FFF2-40B4-BE49-F238E27FC236}">
                <a16:creationId xmlns:a16="http://schemas.microsoft.com/office/drawing/2014/main" id="{85181C1C-BB29-D314-8546-A16E062651F7}"/>
              </a:ext>
            </a:extLst>
          </p:cNvPr>
          <p:cNvGraphicFramePr>
            <a:graphicFrameLocks noGrp="1"/>
          </p:cNvGraphicFramePr>
          <p:nvPr/>
        </p:nvGraphicFramePr>
        <p:xfrm>
          <a:off x="1050585" y="3893820"/>
          <a:ext cx="6934200" cy="2524760"/>
        </p:xfrm>
        <a:graphic>
          <a:graphicData uri="http://schemas.openxmlformats.org/drawingml/2006/table">
            <a:tbl>
              <a:tblPr/>
              <a:tblGrid>
                <a:gridCol w="2671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1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Expression</a:t>
                      </a:r>
                    </a:p>
                  </a:txBody>
                  <a:tcPr marL="101600" marR="101600" marT="101600" marB="1016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Address Computation</a:t>
                      </a:r>
                    </a:p>
                  </a:txBody>
                  <a:tcPr marL="101600" marR="101600" marT="101600" marB="1016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Bold" charset="0"/>
                          <a:ea typeface="ヒラギノ角ゴ ProN W6" charset="0"/>
                          <a:cs typeface="ヒラギノ角ゴ ProN W6" charset="0"/>
                          <a:sym typeface="Calibri Bold" charset="0"/>
                        </a:rPr>
                        <a:t>Address</a:t>
                      </a:r>
                    </a:p>
                  </a:txBody>
                  <a:tcPr marL="101600" marR="101600" marT="101600" marB="1016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6D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0x8(%</a:t>
                      </a:r>
                      <a:r>
                        <a:rPr kumimoji="0" lang="en-US" sz="20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rdx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0xf000 + 0x8</a:t>
                      </a: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0xf008</a:t>
                      </a: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(%</a:t>
                      </a:r>
                      <a:r>
                        <a:rPr kumimoji="0" lang="en-US" sz="20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rdx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,%</a:t>
                      </a:r>
                      <a:r>
                        <a:rPr kumimoji="0" lang="en-US" sz="20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rcx</a:t>
                      </a: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0xf000 + 0x100</a:t>
                      </a: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0xf100</a:t>
                      </a: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(%rdx,%rcx,4)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0xf000 + 4*0x100</a:t>
                      </a: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0xf400</a:t>
                      </a: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0x80(,%rdx,2)</a:t>
                      </a:r>
                    </a:p>
                  </a:txBody>
                  <a:tcPr marL="76200" marR="76200" marT="76200" marB="762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2*0xf000 + 0x80</a:t>
                      </a: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0x1e080</a:t>
                      </a:r>
                    </a:p>
                  </a:txBody>
                  <a:tcPr marL="76200" marR="76200" marT="76200" marB="762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350" name="Group 62">
            <a:extLst>
              <a:ext uri="{FF2B5EF4-FFF2-40B4-BE49-F238E27FC236}">
                <a16:creationId xmlns:a16="http://schemas.microsoft.com/office/drawing/2014/main" id="{8723DCDC-A95E-E1EC-13E5-6EC776890776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1511300"/>
          <a:ext cx="2362200" cy="1016000"/>
        </p:xfrm>
        <a:graphic>
          <a:graphicData uri="http://schemas.openxmlformats.org/drawingml/2006/table">
            <a:tbl>
              <a:tblPr/>
              <a:tblGrid>
                <a:gridCol w="1041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%</a:t>
                      </a:r>
                      <a:r>
                        <a:rPr kumimoji="0" lang="en-US" sz="20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rdx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0xf000</a:t>
                      </a:r>
                    </a:p>
                  </a:txBody>
                  <a:tcPr marL="76200" marR="76200" marT="76200" marB="762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%</a:t>
                      </a:r>
                      <a:r>
                        <a:rPr kumimoji="0" lang="en-US" sz="2000" b="0" i="0" u="none" strike="noStrike" cap="none" normalizeH="0" baseline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rcx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urier New Bold" charset="0"/>
                        <a:cs typeface="Courier New Bold" charset="0"/>
                        <a:sym typeface="Courier New Bold" charset="0"/>
                      </a:endParaRPr>
                    </a:p>
                  </a:txBody>
                  <a:tcPr marL="76200" marR="76200" marT="76200" marB="762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 Bold" charset="0"/>
                          <a:cs typeface="Courier New Bold" charset="0"/>
                          <a:sym typeface="Courier New Bold" charset="0"/>
                        </a:rPr>
                        <a:t>0x0100</a:t>
                      </a:r>
                    </a:p>
                  </a:txBody>
                  <a:tcPr marL="76200" marR="76200" marT="76200" marB="762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0DFD36E3-15D3-0714-3BB4-9501E44B821B}"/>
              </a:ext>
            </a:extLst>
          </p:cNvPr>
          <p:cNvSpPr/>
          <p:nvPr/>
        </p:nvSpPr>
        <p:spPr bwMode="auto">
          <a:xfrm>
            <a:off x="3769360" y="4485640"/>
            <a:ext cx="2138680" cy="33528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>
              <a:latin typeface="Calibri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0986A82-5D4A-AA8A-268D-81E40FF18F5E}"/>
              </a:ext>
            </a:extLst>
          </p:cNvPr>
          <p:cNvSpPr/>
          <p:nvPr/>
        </p:nvSpPr>
        <p:spPr bwMode="auto">
          <a:xfrm>
            <a:off x="3769360" y="4983480"/>
            <a:ext cx="2286000" cy="33528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>
              <a:latin typeface="Calibri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B5A150-579E-7477-56A9-42234D405603}"/>
              </a:ext>
            </a:extLst>
          </p:cNvPr>
          <p:cNvSpPr/>
          <p:nvPr/>
        </p:nvSpPr>
        <p:spPr bwMode="auto">
          <a:xfrm>
            <a:off x="3769360" y="5445760"/>
            <a:ext cx="2489200" cy="33528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>
              <a:latin typeface="Calibri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0BC822-5BF5-CD71-B7D2-022BC373AC30}"/>
              </a:ext>
            </a:extLst>
          </p:cNvPr>
          <p:cNvSpPr/>
          <p:nvPr/>
        </p:nvSpPr>
        <p:spPr bwMode="auto">
          <a:xfrm>
            <a:off x="3769360" y="6009640"/>
            <a:ext cx="2489200" cy="33528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>
              <a:latin typeface="Calibri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38E54B-0B0A-55CC-D334-6253F1780102}"/>
              </a:ext>
            </a:extLst>
          </p:cNvPr>
          <p:cNvSpPr/>
          <p:nvPr/>
        </p:nvSpPr>
        <p:spPr bwMode="auto">
          <a:xfrm>
            <a:off x="6522720" y="4485640"/>
            <a:ext cx="1426391" cy="33528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>
              <a:latin typeface="Calibri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DC3AAB-5F5B-1FAB-3070-0B932B07A2DE}"/>
              </a:ext>
            </a:extLst>
          </p:cNvPr>
          <p:cNvSpPr/>
          <p:nvPr/>
        </p:nvSpPr>
        <p:spPr bwMode="auto">
          <a:xfrm>
            <a:off x="6522720" y="4983480"/>
            <a:ext cx="1426391" cy="33528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>
              <a:latin typeface="Calibri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2B411-6118-E9C2-B7C8-FBF541DF17DC}"/>
              </a:ext>
            </a:extLst>
          </p:cNvPr>
          <p:cNvSpPr/>
          <p:nvPr/>
        </p:nvSpPr>
        <p:spPr bwMode="auto">
          <a:xfrm>
            <a:off x="6522720" y="5445760"/>
            <a:ext cx="1426391" cy="33528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>
              <a:latin typeface="Calibri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134371-7DA3-27B2-D6ED-719241C7DA9D}"/>
              </a:ext>
            </a:extLst>
          </p:cNvPr>
          <p:cNvSpPr/>
          <p:nvPr/>
        </p:nvSpPr>
        <p:spPr bwMode="auto">
          <a:xfrm>
            <a:off x="6522720" y="6009640"/>
            <a:ext cx="1426391" cy="335280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>
              <a:latin typeface="Calibri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1E579CC-87A0-E42D-709D-C35815D0AF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" t="9117" r="10091" b="55770"/>
          <a:stretch/>
        </p:blipFill>
        <p:spPr bwMode="auto">
          <a:xfrm>
            <a:off x="3703442" y="1431307"/>
            <a:ext cx="5308539" cy="1466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8995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A56C1-D16C-89BC-7CAB-CC2729D7E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Verbs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C040C-88D9-0604-C54E-D16CAFC6C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Two operands (think </a:t>
            </a:r>
            <a:r>
              <a:rPr lang="en-US" err="1"/>
              <a:t>datalab</a:t>
            </a:r>
            <a:r>
              <a:rPr lang="en-US"/>
              <a:t>)</a:t>
            </a:r>
          </a:p>
          <a:p>
            <a:pPr marL="0" lvl="1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Format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Computation</a:t>
            </a:r>
            <a:endParaRPr lang="en-US">
              <a:solidFill>
                <a:srgbClr val="980002"/>
              </a:solidFill>
              <a:latin typeface="Calibri Bold Italic" charset="0"/>
              <a:ea typeface="ヒラギノ角ゴ ProN W6" charset="0"/>
              <a:cs typeface="ヒラギノ角ゴ ProN W6" charset="0"/>
              <a:sym typeface="Calibri Bold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err="1"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/>
              <a:t>	Dest = Dest + </a:t>
            </a:r>
            <a:r>
              <a:rPr lang="en-US" err="1"/>
              <a:t>Src</a:t>
            </a:r>
            <a:endParaRPr lang="en-US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err="1">
                <a:latin typeface="Courier New" pitchFamily="49" charset="0"/>
                <a:cs typeface="Courier New" pitchFamily="49" charset="0"/>
                <a:sym typeface="Courier New Bold" charset="0"/>
              </a:rPr>
              <a:t>salq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/>
              <a:t>	Dest = Dest &lt;&lt; </a:t>
            </a:r>
            <a:r>
              <a:rPr lang="en-US" err="1"/>
              <a:t>Src</a:t>
            </a:r>
            <a:r>
              <a:rPr lang="en-US"/>
              <a:t>	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Also called </a:t>
            </a:r>
            <a:r>
              <a:rPr lang="en-US" err="1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shlq</a:t>
            </a:r>
            <a:endParaRPr lang="en-US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err="1">
                <a:latin typeface="Courier New" pitchFamily="49" charset="0"/>
                <a:cs typeface="Courier New" pitchFamily="49" charset="0"/>
                <a:sym typeface="Courier New Bold" charset="0"/>
              </a:rPr>
              <a:t>sarq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/>
              <a:t>	Dest = Dest &gt;&gt; </a:t>
            </a:r>
            <a:r>
              <a:rPr lang="en-US" err="1"/>
              <a:t>Src</a:t>
            </a:r>
            <a:r>
              <a:rPr lang="en-US"/>
              <a:t>	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Arithmetic</a:t>
            </a:r>
            <a:endParaRPr lang="en-US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err="1">
                <a:latin typeface="Courier New" pitchFamily="49" charset="0"/>
                <a:cs typeface="Courier New" pitchFamily="49" charset="0"/>
                <a:sym typeface="Courier New Bold" charset="0"/>
              </a:rPr>
              <a:t>shrq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/>
              <a:t>	Dest = Dest &gt;&gt; </a:t>
            </a:r>
            <a:r>
              <a:rPr lang="en-US" err="1"/>
              <a:t>Src</a:t>
            </a:r>
            <a:r>
              <a:rPr lang="en-US"/>
              <a:t>	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Logical</a:t>
            </a: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…</a:t>
            </a:r>
            <a:endParaRPr lang="en-US"/>
          </a:p>
          <a:p>
            <a:endParaRPr lang="en-US"/>
          </a:p>
          <a:p>
            <a:r>
              <a:rPr lang="en-US"/>
              <a:t>One operand (also </a:t>
            </a:r>
            <a:r>
              <a:rPr lang="en-US" err="1"/>
              <a:t>datalab</a:t>
            </a:r>
            <a:r>
              <a:rPr lang="en-US"/>
              <a:t>)</a:t>
            </a: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err="1">
                <a:latin typeface="Courier New" pitchFamily="49" charset="0"/>
                <a:cs typeface="Courier New" pitchFamily="49" charset="0"/>
                <a:sym typeface="Courier New Bold" charset="0"/>
              </a:rPr>
              <a:t>incq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>
                <a:latin typeface="Calibri Italic" charset="0"/>
                <a:sym typeface="Calibri Italic" charset="0"/>
              </a:rPr>
              <a:t>	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 = Dest + 1</a:t>
            </a:r>
            <a:endParaRPr lang="en-US">
              <a:latin typeface="Calibri Italic" charset="0"/>
              <a:sym typeface="Calibri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err="1">
                <a:latin typeface="Courier New" pitchFamily="49" charset="0"/>
                <a:cs typeface="Courier New" pitchFamily="49" charset="0"/>
                <a:sym typeface="Courier New Bold" charset="0"/>
              </a:rPr>
              <a:t>decq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>
                <a:latin typeface="Calibri Italic" charset="0"/>
                <a:sym typeface="Calibri Italic" charset="0"/>
              </a:rPr>
              <a:t>	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 = Dest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Symbol"/>
              </a:rPr>
              <a:t>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1</a:t>
            </a:r>
            <a:endParaRPr lang="en-US">
              <a:latin typeface="Calibri Italic" charset="0"/>
              <a:sym typeface="Calibri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err="1">
                <a:latin typeface="Courier New" pitchFamily="49" charset="0"/>
                <a:cs typeface="Courier New" pitchFamily="49" charset="0"/>
                <a:sym typeface="Courier New Bold" charset="0"/>
              </a:rPr>
              <a:t>negq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>
                <a:latin typeface="Calibri Italic" charset="0"/>
                <a:sym typeface="Calibri Italic" charset="0"/>
              </a:rPr>
              <a:t>	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 =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Symbol"/>
              </a:rPr>
              <a:t> 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endParaRPr lang="en-US">
              <a:latin typeface="Calibri Italic" charset="0"/>
              <a:sym typeface="Calibri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err="1">
                <a:latin typeface="Courier New" pitchFamily="49" charset="0"/>
                <a:cs typeface="Courier New" pitchFamily="49" charset="0"/>
                <a:sym typeface="Courier New Bold" charset="0"/>
              </a:rPr>
              <a:t>notq</a:t>
            </a:r>
            <a:r>
              <a:rPr lang="en-US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>
                <a:latin typeface="Calibri Italic" charset="0"/>
                <a:sym typeface="Calibri Italic" charset="0"/>
              </a:rPr>
              <a:t>	</a:t>
            </a:r>
            <a:r>
              <a:rPr lang="en-US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 = ~Dest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5763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9D3EA-ED3B-AD4E-DF13-AF26642AF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>
            <a:extLst>
              <a:ext uri="{FF2B5EF4-FFF2-40B4-BE49-F238E27FC236}">
                <a16:creationId xmlns:a16="http://schemas.microsoft.com/office/drawing/2014/main" id="{C7512643-1189-200E-C7ED-F31003DCC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57018" y="435678"/>
            <a:ext cx="8643442" cy="762000"/>
          </a:xfrm>
          <a:ln/>
        </p:spPr>
        <p:txBody>
          <a:bodyPr/>
          <a:lstStyle/>
          <a:p>
            <a:pPr marL="119063" indent="-119063"/>
            <a:r>
              <a:rPr lang="en-US"/>
              <a:t>Address Computation Instruction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4857BB80-19DA-BADB-D5E0-9388B2D251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ln/>
        </p:spPr>
        <p:txBody>
          <a:bodyPr/>
          <a:lstStyle/>
          <a:p>
            <a:r>
              <a:rPr lang="en-US" err="1">
                <a:latin typeface="Courier New Bold" charset="0"/>
                <a:cs typeface="Courier New Bold" charset="0"/>
                <a:sym typeface="Courier New Bold" charset="0"/>
              </a:rPr>
              <a:t>leaq</a:t>
            </a:r>
            <a:r>
              <a:rPr lang="en-US"/>
              <a:t> </a:t>
            </a:r>
            <a:r>
              <a:rPr lang="en-US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Src</a:t>
            </a:r>
            <a:r>
              <a:rPr lang="en-US"/>
              <a:t>, </a:t>
            </a:r>
            <a:r>
              <a:rPr lang="en-US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Dst</a:t>
            </a:r>
            <a:endParaRPr lang="en-US"/>
          </a:p>
          <a:p>
            <a:pPr marL="552450" lvl="1"/>
            <a:r>
              <a:rPr lang="en-US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</a:t>
            </a:r>
            <a:r>
              <a:rPr lang="en-US"/>
              <a:t> is address mode expression</a:t>
            </a:r>
          </a:p>
          <a:p>
            <a:pPr marL="552450" lvl="1"/>
            <a:r>
              <a:rPr lang="en-US"/>
              <a:t>Set </a:t>
            </a:r>
            <a:r>
              <a:rPr lang="en-US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Dst</a:t>
            </a:r>
            <a:r>
              <a:rPr lang="en-US"/>
              <a:t> to address denoted by expression</a:t>
            </a:r>
          </a:p>
          <a:p>
            <a:pPr>
              <a:spcBef>
                <a:spcPts val="2800"/>
              </a:spcBef>
            </a:pPr>
            <a:r>
              <a:rPr lang="en-US"/>
              <a:t>Uses</a:t>
            </a:r>
          </a:p>
          <a:p>
            <a:pPr marL="552450" lvl="1"/>
            <a:r>
              <a:rPr lang="en-US"/>
              <a:t>Computing addresses without a memory reference</a:t>
            </a:r>
          </a:p>
          <a:p>
            <a:pPr marL="838200" lvl="2"/>
            <a:r>
              <a:rPr lang="en-US"/>
              <a:t>E.g., translation of </a:t>
            </a:r>
            <a:r>
              <a:rPr lang="en-US">
                <a:latin typeface="Courier New Bold" charset="0"/>
                <a:cs typeface="Courier New Bold" charset="0"/>
                <a:sym typeface="Courier New Bold" charset="0"/>
              </a:rPr>
              <a:t>p = &amp;x[</a:t>
            </a:r>
            <a:r>
              <a:rPr lang="en-US" err="1">
                <a:latin typeface="Courier New Bold" charset="0"/>
                <a:cs typeface="Courier New Bold" charset="0"/>
                <a:sym typeface="Courier New Bold" charset="0"/>
              </a:rPr>
              <a:t>i</a:t>
            </a:r>
            <a:r>
              <a:rPr lang="en-US">
                <a:latin typeface="Courier New Bold" charset="0"/>
                <a:cs typeface="Courier New Bold" charset="0"/>
                <a:sym typeface="Courier New Bold" charset="0"/>
              </a:rPr>
              <a:t>];</a:t>
            </a:r>
            <a:endParaRPr lang="en-US"/>
          </a:p>
          <a:p>
            <a:pPr marL="552450" lvl="1"/>
            <a:r>
              <a:rPr lang="en-US"/>
              <a:t>Computing arithmetic expressions of the form x + k*y</a:t>
            </a:r>
          </a:p>
          <a:p>
            <a:pPr marL="838200" lvl="2"/>
            <a:r>
              <a:rPr lang="en-US"/>
              <a:t>k = 1, 2, 4, or 8</a:t>
            </a:r>
          </a:p>
          <a:p>
            <a:r>
              <a:rPr lang="en-US"/>
              <a:t>Example</a:t>
            </a:r>
          </a:p>
        </p:txBody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DAA6BFFE-31CF-88C9-DC1A-F975E7DD54AE}"/>
              </a:ext>
            </a:extLst>
          </p:cNvPr>
          <p:cNvSpPr>
            <a:spLocks/>
          </p:cNvSpPr>
          <p:nvPr/>
        </p:nvSpPr>
        <p:spPr bwMode="auto">
          <a:xfrm>
            <a:off x="304800" y="5219700"/>
            <a:ext cx="2514600" cy="1346200"/>
          </a:xfrm>
          <a:prstGeom prst="rect">
            <a:avLst/>
          </a:prstGeom>
          <a:solidFill>
            <a:srgbClr val="CDF1C5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182880" tIns="0" rIns="0" bIns="0"/>
          <a:lstStyle/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m12(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</a:t>
            </a:r>
            <a:r>
              <a:rPr lang="en-US" sz="1800" b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x)</a:t>
            </a:r>
            <a:endParaRPr lang="en-US" b="1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{</a:t>
            </a:r>
            <a:endParaRPr lang="en-US" b="1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return x*12;</a:t>
            </a:r>
            <a:endParaRPr lang="en-US" b="1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/>
            <a:r>
              <a:rPr lang="en-US" sz="1800" b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}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7E3A0338-17A9-AAD7-06B6-80136A38A80A}"/>
              </a:ext>
            </a:extLst>
          </p:cNvPr>
          <p:cNvSpPr>
            <a:spLocks/>
          </p:cNvSpPr>
          <p:nvPr/>
        </p:nvSpPr>
        <p:spPr bwMode="auto">
          <a:xfrm>
            <a:off x="3340100" y="5740400"/>
            <a:ext cx="5660360" cy="685800"/>
          </a:xfrm>
          <a:prstGeom prst="rect">
            <a:avLst/>
          </a:prstGeom>
          <a:solidFill>
            <a:srgbClr val="FFFF99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76200" tIns="76200" rIns="76200" bIns="76200"/>
          <a:lstStyle/>
          <a:p>
            <a:pPr algn="l">
              <a:tabLst>
                <a:tab pos="228600" algn="l"/>
                <a:tab pos="228600" algn="l"/>
              </a:tabLst>
            </a:pPr>
            <a:r>
              <a:rPr lang="en-US" sz="1800" b="1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leaq</a:t>
            </a:r>
            <a:r>
              <a:rPr lang="en-US" sz="1800" b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(%</a:t>
            </a:r>
            <a:r>
              <a:rPr lang="en-US" sz="1800" b="1">
                <a:latin typeface="Courier New" charset="0"/>
                <a:cs typeface="Courier New" charset="0"/>
                <a:sym typeface="Courier New" charset="0"/>
              </a:rPr>
              <a:t>rdi</a:t>
            </a:r>
            <a:r>
              <a:rPr lang="en-US" sz="1800" b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,%</a:t>
            </a:r>
            <a:r>
              <a:rPr lang="en-US" sz="1800" b="1">
                <a:latin typeface="Courier New" charset="0"/>
                <a:cs typeface="Courier New" charset="0"/>
                <a:sym typeface="Courier New" charset="0"/>
              </a:rPr>
              <a:t>rdi</a:t>
            </a:r>
            <a:r>
              <a:rPr lang="en-US" sz="1800" b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,2), %</a:t>
            </a:r>
            <a:r>
              <a:rPr lang="en-US" sz="1800" b="1" err="1">
                <a:latin typeface="Courier New" charset="0"/>
                <a:cs typeface="Courier New" charset="0"/>
                <a:sym typeface="Courier New" charset="0"/>
              </a:rPr>
              <a:t>r</a:t>
            </a:r>
            <a:r>
              <a:rPr lang="en-US" sz="1800" b="1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ax</a:t>
            </a:r>
            <a:r>
              <a:rPr lang="en-US" sz="1800" b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 # t </a:t>
            </a:r>
            <a:r>
              <a:rPr lang="en-US" sz="1800" b="1">
                <a:latin typeface="Courier New" charset="0"/>
                <a:cs typeface="Courier New" charset="0"/>
                <a:sym typeface="Courier New" charset="0"/>
              </a:rPr>
              <a:t>=</a:t>
            </a:r>
            <a:r>
              <a:rPr lang="en-US" sz="1800" b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x+2*x</a:t>
            </a:r>
            <a:endParaRPr lang="en-US" b="1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>
              <a:tabLst>
                <a:tab pos="228600" algn="l"/>
                <a:tab pos="228600" algn="l"/>
              </a:tabLst>
            </a:pPr>
            <a:r>
              <a:rPr lang="en-US" sz="1800" b="1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salq</a:t>
            </a:r>
            <a:r>
              <a:rPr lang="en-US" sz="1800" b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$2, %</a:t>
            </a:r>
            <a:r>
              <a:rPr lang="en-US" sz="1800" b="1" err="1">
                <a:latin typeface="Courier New" charset="0"/>
                <a:cs typeface="Courier New" charset="0"/>
                <a:sym typeface="Courier New" charset="0"/>
              </a:rPr>
              <a:t>r</a:t>
            </a:r>
            <a:r>
              <a:rPr lang="en-US" sz="1800" b="1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ax</a:t>
            </a:r>
            <a:r>
              <a:rPr lang="en-US" sz="1800" b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            </a:t>
            </a:r>
            <a:r>
              <a:rPr lang="en-US" sz="1800" b="1">
                <a:latin typeface="Courier New" charset="0"/>
                <a:cs typeface="Courier New" charset="0"/>
                <a:sym typeface="Courier New" charset="0"/>
              </a:rPr>
              <a:t># </a:t>
            </a:r>
            <a:r>
              <a:rPr lang="en-US" sz="1800" b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return t&lt;&lt;2</a:t>
            </a:r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BCFB6EA9-3EC9-972A-26B6-D447A6CC26C3}"/>
              </a:ext>
            </a:extLst>
          </p:cNvPr>
          <p:cNvSpPr>
            <a:spLocks/>
          </p:cNvSpPr>
          <p:nvPr/>
        </p:nvSpPr>
        <p:spPr bwMode="auto">
          <a:xfrm>
            <a:off x="3280133" y="5295900"/>
            <a:ext cx="3983911" cy="369332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b="1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Converted to ASM by compiler:</a:t>
            </a:r>
          </a:p>
        </p:txBody>
      </p:sp>
    </p:spTree>
    <p:extLst>
      <p:ext uri="{BB962C8B-B14F-4D97-AF65-F5344CB8AC3E}">
        <p14:creationId xmlns:p14="http://schemas.microsoft.com/office/powerpoint/2010/main" val="264358180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F2937-B5A5-768F-0C1B-A16A68185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Registers have conventions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1D9266-AB15-D96E-798F-0A4F006DA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Architectural requirements:</a:t>
            </a:r>
          </a:p>
          <a:p>
            <a:pPr lvl="1"/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%rip</a:t>
            </a:r>
            <a:r>
              <a:rPr lang="en-US"/>
              <a:t> – program counter / instruction pointer</a:t>
            </a:r>
          </a:p>
          <a:p>
            <a:pPr lvl="2"/>
            <a:r>
              <a:rPr lang="en-US"/>
              <a:t>Only points to the next instruction to execute</a:t>
            </a:r>
          </a:p>
          <a:p>
            <a:pPr lvl="2"/>
            <a:endParaRPr lang="en-US"/>
          </a:p>
          <a:p>
            <a:pPr lvl="1"/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/>
              <a:t>– stack pointer</a:t>
            </a:r>
          </a:p>
          <a:p>
            <a:pPr lvl="2"/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/>
              <a:t> – sometimes also stack related</a:t>
            </a:r>
          </a:p>
          <a:p>
            <a:endParaRPr lang="en-US"/>
          </a:p>
          <a:p>
            <a:r>
              <a:rPr lang="en-US"/>
              <a:t>“Calling Convention” (must be agreed upon for interop!)</a:t>
            </a:r>
          </a:p>
          <a:p>
            <a:pPr lvl="1"/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/>
              <a:t> – return value</a:t>
            </a:r>
          </a:p>
          <a:p>
            <a:pPr lvl="1"/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r>
              <a:rPr lang="en-US" b="1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/>
              <a:t>– first argument</a:t>
            </a:r>
          </a:p>
          <a:p>
            <a:pPr lvl="1"/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rsi</a:t>
            </a:r>
            <a:r>
              <a:rPr lang="en-US"/>
              <a:t> – second argument</a:t>
            </a:r>
          </a:p>
          <a:p>
            <a:pPr lvl="1"/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%</a:t>
            </a:r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/>
              <a:t> – third argument</a:t>
            </a:r>
          </a:p>
          <a:p>
            <a:pPr lvl="1"/>
            <a:r>
              <a:rPr lang="en-US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772387701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DA894-0944-ACAA-7909-799744553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Putting it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4F63F-580B-1761-1555-10C04FB8C1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Arguments?</a:t>
            </a:r>
          </a:p>
          <a:p>
            <a:pPr lvl="1"/>
            <a:r>
              <a:rPr lang="en-US"/>
              <a:t>How many?</a:t>
            </a:r>
          </a:p>
          <a:p>
            <a:pPr lvl="1"/>
            <a:r>
              <a:rPr lang="en-US"/>
              <a:t>What type(s)?</a:t>
            </a:r>
          </a:p>
          <a:p>
            <a:pPr lvl="1"/>
            <a:endParaRPr lang="en-US"/>
          </a:p>
          <a:p>
            <a:r>
              <a:rPr lang="en-US"/>
              <a:t>Return value?</a:t>
            </a:r>
          </a:p>
          <a:p>
            <a:endParaRPr lang="en-US"/>
          </a:p>
          <a:p>
            <a:r>
              <a:rPr lang="en-US"/>
              <a:t>Local variables?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DBB989D-141B-7582-6B4C-D557EFD95F58}"/>
              </a:ext>
            </a:extLst>
          </p:cNvPr>
          <p:cNvSpPr txBox="1">
            <a:spLocks/>
          </p:cNvSpPr>
          <p:nvPr/>
        </p:nvSpPr>
        <p:spPr bwMode="auto">
          <a:xfrm>
            <a:off x="3886200" y="3505199"/>
            <a:ext cx="4406900" cy="282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kern="0"/>
              <a:t>Interesting Instructions</a:t>
            </a:r>
          </a:p>
          <a:p>
            <a:pPr lvl="1" indent="-342900"/>
            <a:r>
              <a:rPr lang="en-US" b="1" kern="0">
                <a:latin typeface="Courier New"/>
                <a:cs typeface="Courier New"/>
              </a:rPr>
              <a:t>leaq</a:t>
            </a:r>
            <a:r>
              <a:rPr lang="en-US" b="0" kern="0"/>
              <a:t>: address computation</a:t>
            </a:r>
          </a:p>
          <a:p>
            <a:pPr lvl="1" indent="-342900"/>
            <a:r>
              <a:rPr lang="en-US" b="1" kern="0">
                <a:latin typeface="Courier New"/>
                <a:cs typeface="Courier New"/>
              </a:rPr>
              <a:t>salq</a:t>
            </a:r>
            <a:r>
              <a:rPr lang="en-US" b="0" kern="0"/>
              <a:t>: shift</a:t>
            </a:r>
          </a:p>
          <a:p>
            <a:pPr lvl="1" indent="-342900"/>
            <a:r>
              <a:rPr lang="en-US" b="1" kern="0">
                <a:latin typeface="Courier New"/>
                <a:cs typeface="Courier New"/>
              </a:rPr>
              <a:t>imulq</a:t>
            </a:r>
            <a:r>
              <a:rPr lang="en-US" b="0" kern="0"/>
              <a:t>: multiplication</a:t>
            </a:r>
          </a:p>
          <a:p>
            <a:pPr lvl="2" indent="-342900"/>
            <a:r>
              <a:rPr lang="en-US" b="0" kern="0"/>
              <a:t>But, only used once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5B954F-7FCA-41D6-353B-24ECEA3F61E2}"/>
              </a:ext>
            </a:extLst>
          </p:cNvPr>
          <p:cNvSpPr>
            <a:spLocks/>
          </p:cNvSpPr>
          <p:nvPr/>
        </p:nvSpPr>
        <p:spPr bwMode="auto">
          <a:xfrm>
            <a:off x="4249737" y="1193800"/>
            <a:ext cx="4127500" cy="2463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arith</a:t>
            </a:r>
            <a:r>
              <a:rPr lang="en-US" sz="1800" b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(%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),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addq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(%rsi,%rsi,2),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salq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$4,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4(%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),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rcx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imulq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rcx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</a:t>
            </a:r>
            <a:endParaRPr lang="en-US" sz="1800" b="1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36288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29815-F2BE-B968-0530-8B3D85A24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76EA2C96-9D85-6815-D985-C4EA69BA69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Arithmetic Expression Example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ACF3DE-BFC6-4323-485E-E2CBFFA24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7709" y="3968641"/>
            <a:ext cx="4406900" cy="2828925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Interesting Instructions</a:t>
            </a:r>
          </a:p>
          <a:p>
            <a:pPr lvl="1" indent="-342900"/>
            <a:r>
              <a:rPr lang="en-US" b="1" err="1">
                <a:latin typeface="Courier New"/>
                <a:cs typeface="Courier New"/>
              </a:rPr>
              <a:t>leaq</a:t>
            </a:r>
            <a:r>
              <a:rPr lang="en-US"/>
              <a:t>: address computation</a:t>
            </a:r>
          </a:p>
          <a:p>
            <a:pPr lvl="1" indent="-342900"/>
            <a:r>
              <a:rPr lang="en-US" b="1" err="1">
                <a:latin typeface="Courier New"/>
                <a:cs typeface="Courier New"/>
              </a:rPr>
              <a:t>salq</a:t>
            </a:r>
            <a:r>
              <a:rPr lang="en-US"/>
              <a:t>: shift</a:t>
            </a:r>
          </a:p>
          <a:p>
            <a:pPr lvl="1" indent="-342900"/>
            <a:r>
              <a:rPr lang="en-US" b="1" err="1">
                <a:latin typeface="Courier New"/>
                <a:cs typeface="Courier New"/>
              </a:rPr>
              <a:t>imulq</a:t>
            </a:r>
            <a:r>
              <a:rPr lang="en-US"/>
              <a:t>: multiplication</a:t>
            </a:r>
          </a:p>
          <a:p>
            <a:pPr lvl="2" indent="-342900"/>
            <a:r>
              <a:rPr lang="en-US"/>
              <a:t>But, only used once</a:t>
            </a: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F442525D-4762-5B80-2724-5782C65E7F24}"/>
              </a:ext>
            </a:extLst>
          </p:cNvPr>
          <p:cNvSpPr>
            <a:spLocks/>
          </p:cNvSpPr>
          <p:nvPr/>
        </p:nvSpPr>
        <p:spPr bwMode="auto">
          <a:xfrm>
            <a:off x="152400" y="1752600"/>
            <a:ext cx="3581400" cy="34290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arith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(long x, long y, long z)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t1 =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x+y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t2 = z+t1;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t3 = x+4;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t4 = y * 48;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t5 = t3 + t4;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rval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= t2 * t5;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return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rval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}</a:t>
            </a: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46F4DE62-8103-F510-10F9-6A5D6E412B47}"/>
              </a:ext>
            </a:extLst>
          </p:cNvPr>
          <p:cNvSpPr>
            <a:spLocks/>
          </p:cNvSpPr>
          <p:nvPr/>
        </p:nvSpPr>
        <p:spPr bwMode="auto">
          <a:xfrm>
            <a:off x="4249737" y="1193800"/>
            <a:ext cx="4127500" cy="2463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arith</a:t>
            </a:r>
            <a:r>
              <a:rPr lang="en-US" sz="1800" b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(%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),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addq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(%rsi,%rsi,2),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salq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$4,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4(%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),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rcx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imulq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rcx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</a:t>
            </a:r>
            <a:endParaRPr lang="en-US" sz="1800" b="1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195688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46B24-0CFF-21AB-221C-7E884622D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>
            <a:extLst>
              <a:ext uri="{FF2B5EF4-FFF2-40B4-BE49-F238E27FC236}">
                <a16:creationId xmlns:a16="http://schemas.microsoft.com/office/drawing/2014/main" id="{4479651D-8560-6574-21CA-A069F92DF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Understanding Arithmetic Expression Example</a:t>
            </a: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B842C920-0E26-B770-372A-22B04D5E64D3}"/>
              </a:ext>
            </a:extLst>
          </p:cNvPr>
          <p:cNvSpPr>
            <a:spLocks/>
          </p:cNvSpPr>
          <p:nvPr/>
        </p:nvSpPr>
        <p:spPr bwMode="auto">
          <a:xfrm>
            <a:off x="152400" y="1752600"/>
            <a:ext cx="3505200" cy="3429000"/>
          </a:xfrm>
          <a:prstGeom prst="rect">
            <a:avLst/>
          </a:prstGeom>
          <a:solidFill>
            <a:srgbClr val="F6F5BD"/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dist="50799" dir="5400000" algn="ctr" rotWithShape="0">
              <a:schemeClr val="bg2">
                <a:alpha val="50000"/>
              </a:schemeClr>
            </a:outerShdw>
          </a:effectLst>
        </p:spPr>
        <p:txBody>
          <a:bodyPr lIns="38100" tIns="38100" rIns="38100" bIns="38100"/>
          <a:lstStyle/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arith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(long x, long y, long z)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{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t1 =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x+y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t2 = z+t1;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t3 = x+4;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t4 = y * 48;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t5 = t3 + t4;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rval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= t2 * t5;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return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rval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;</a:t>
            </a:r>
          </a:p>
          <a:p>
            <a:pPr algn="l"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}</a:t>
            </a: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6B37E083-41EC-32FD-1822-64F059F89455}"/>
              </a:ext>
            </a:extLst>
          </p:cNvPr>
          <p:cNvSpPr>
            <a:spLocks/>
          </p:cNvSpPr>
          <p:nvPr/>
        </p:nvSpPr>
        <p:spPr bwMode="auto">
          <a:xfrm>
            <a:off x="3810000" y="1193800"/>
            <a:ext cx="5181600" cy="24638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38100" tIns="38100" rIns="38100" bIns="38100"/>
          <a:lstStyle/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arith</a:t>
            </a:r>
            <a:r>
              <a:rPr lang="en-US" sz="1800" b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(%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),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# t1</a:t>
            </a: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addq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      # t2</a:t>
            </a: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(%rsi,%rsi,2),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salq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$4,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        # t4</a:t>
            </a: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leaq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4(%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),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rcx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# t5</a:t>
            </a: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imulq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rcx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      # </a:t>
            </a:r>
            <a:r>
              <a:rPr lang="en-US" sz="1800" b="1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rval</a:t>
            </a:r>
            <a:endParaRPr lang="en-US" sz="1800" b="1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</a:t>
            </a:r>
            <a:endParaRPr lang="en-US" sz="1800" b="1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2C5865F-17E7-372B-9ECB-73A3970EC39A}"/>
              </a:ext>
            </a:extLst>
          </p:cNvPr>
          <p:cNvGraphicFramePr>
            <a:graphicFrameLocks noGrp="1"/>
          </p:cNvGraphicFramePr>
          <p:nvPr/>
        </p:nvGraphicFramePr>
        <p:xfrm>
          <a:off x="4648200" y="3733800"/>
          <a:ext cx="3352800" cy="2545080"/>
        </p:xfrm>
        <a:graphic>
          <a:graphicData uri="http://schemas.openxmlformats.org/drawingml/2006/table">
            <a:tbl>
              <a:tblPr firstRow="1" bandRow="1"/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err="1">
                          <a:latin typeface="Courier New"/>
                          <a:cs typeface="Courier New"/>
                        </a:rPr>
                        <a:t>rdx</a:t>
                      </a:r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>
                          <a:latin typeface="Courier New"/>
                          <a:cs typeface="Courier New"/>
                        </a:rPr>
                        <a:t>z, t4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>
                          <a:latin typeface="Courier New"/>
                          <a:cs typeface="Courier New"/>
                        </a:rPr>
                        <a:t>t1</a:t>
                      </a:r>
                      <a:r>
                        <a:rPr lang="en-US">
                          <a:latin typeface="Calibri"/>
                          <a:cs typeface="Calibri"/>
                        </a:rPr>
                        <a:t>,</a:t>
                      </a:r>
                      <a:r>
                        <a:rPr lang="en-US" baseline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b="1" i="0">
                          <a:latin typeface="Courier New"/>
                          <a:cs typeface="Courier New"/>
                        </a:rPr>
                        <a:t>t2</a:t>
                      </a:r>
                      <a:r>
                        <a:rPr lang="en-US" baseline="0">
                          <a:latin typeface="Calibri"/>
                          <a:cs typeface="Calibri"/>
                        </a:rPr>
                        <a:t>, </a:t>
                      </a:r>
                      <a:r>
                        <a:rPr lang="en-US" b="1" i="0" baseline="0" err="1">
                          <a:latin typeface="Courier New"/>
                          <a:cs typeface="Courier New"/>
                        </a:rPr>
                        <a:t>rval</a:t>
                      </a:r>
                      <a:endParaRPr lang="en-US">
                        <a:latin typeface="Calibri"/>
                        <a:cs typeface="Calibri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err="1">
                          <a:latin typeface="Courier New"/>
                          <a:cs typeface="Courier New"/>
                        </a:rPr>
                        <a:t>rcx</a:t>
                      </a:r>
                      <a:endParaRPr lang="en-US" b="1" i="0">
                        <a:latin typeface="Courier New"/>
                        <a:cs typeface="Courier New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 Bold"/>
                          <a:ea typeface="ヒラギノ角ゴ ProN W6"/>
                          <a:cs typeface="ヒラギノ角ゴ ProN W6"/>
                        </a:defRPr>
                      </a:lvl9pPr>
                    </a:lstStyle>
                    <a:p>
                      <a:r>
                        <a:rPr lang="en-US" b="1" i="0">
                          <a:latin typeface="Courier New"/>
                          <a:cs typeface="Courier New"/>
                        </a:rPr>
                        <a:t>t5</a:t>
                      </a:r>
                      <a:endParaRPr lang="en-US">
                        <a:latin typeface="Calibri"/>
                        <a:cs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90000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61893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Quiz Time!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924800" cy="1752600"/>
          </a:xfrm>
        </p:spPr>
        <p:txBody>
          <a:bodyPr>
            <a:normAutofit fontScale="92500"/>
          </a:bodyPr>
          <a:lstStyle/>
          <a:p>
            <a:r>
              <a:rPr lang="en-US" sz="2800"/>
              <a:t>Check out:</a:t>
            </a:r>
          </a:p>
          <a:p>
            <a:endParaRPr lang="en-US" sz="2800"/>
          </a:p>
          <a:p>
            <a:r>
              <a:rPr lang="en-US" sz="2800"/>
              <a:t>https://canvas.cmu.edu/courses/55964/quizzes/169245</a:t>
            </a:r>
          </a:p>
          <a:p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488528663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CCDE9-B93D-487F-F12D-20CBB0D2F2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36066-4E6F-F252-6A18-AC508D6A7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Expressing 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7678ED-8A3F-F720-6588-CE3A9F0272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We want to express numeric relations in assembly</a:t>
            </a:r>
          </a:p>
          <a:p>
            <a:pPr lvl="1"/>
            <a:r>
              <a:rPr lang="en-US"/>
              <a:t>Equals, not equals</a:t>
            </a:r>
          </a:p>
          <a:p>
            <a:pPr lvl="1"/>
            <a:r>
              <a:rPr lang="en-US"/>
              <a:t>Greater, less than</a:t>
            </a:r>
          </a:p>
        </p:txBody>
      </p:sp>
    </p:spTree>
    <p:extLst>
      <p:ext uri="{BB962C8B-B14F-4D97-AF65-F5344CB8AC3E}">
        <p14:creationId xmlns:p14="http://schemas.microsoft.com/office/powerpoint/2010/main" val="1194204426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EA84F-0C05-A76E-B9DE-1C4C989C3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 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43E4D-50D7-2015-8903-174E8763E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We also need assembly to make decisions based on these (in)equalities</a:t>
            </a:r>
          </a:p>
          <a:p>
            <a:pPr lvl="1"/>
            <a:r>
              <a:rPr lang="en-US"/>
              <a:t>We call the sequence of instructions executed, the control flow</a:t>
            </a:r>
          </a:p>
        </p:txBody>
      </p:sp>
    </p:spTree>
    <p:extLst>
      <p:ext uri="{BB962C8B-B14F-4D97-AF65-F5344CB8AC3E}">
        <p14:creationId xmlns:p14="http://schemas.microsoft.com/office/powerpoint/2010/main" val="3768016900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EB33B-2144-41E8-B1DA-B346FB37F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54000"/>
            <a:ext cx="8382000" cy="1143000"/>
          </a:xfrm>
        </p:spPr>
        <p:txBody>
          <a:bodyPr wrap="square" anchor="ctr">
            <a:normAutofit/>
          </a:bodyPr>
          <a:lstStyle/>
          <a:p>
            <a:r>
              <a:rPr lang="en-US"/>
              <a:t>Control flow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DF3D8E4-EB94-4E31-92FA-92DF91C452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397000"/>
            <a:ext cx="4114800" cy="5435600"/>
          </a:xfrm>
        </p:spPr>
        <p:txBody>
          <a:bodyPr/>
          <a:lstStyle/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extern void op1(void);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extern void op2(void);</a:t>
            </a:r>
          </a:p>
          <a:p>
            <a:pPr marL="0" indent="0">
              <a:buNone/>
            </a:pPr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void decision(int x) {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if (x) {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    op1();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} else {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    op2();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Flowchart: Process 3">
            <a:extLst>
              <a:ext uri="{FF2B5EF4-FFF2-40B4-BE49-F238E27FC236}">
                <a16:creationId xmlns:a16="http://schemas.microsoft.com/office/drawing/2014/main" id="{45E60F4F-CCC8-4F60-82FE-E1464594616C}"/>
              </a:ext>
            </a:extLst>
          </p:cNvPr>
          <p:cNvSpPr/>
          <p:nvPr/>
        </p:nvSpPr>
        <p:spPr bwMode="auto">
          <a:xfrm>
            <a:off x="6512016" y="1836238"/>
            <a:ext cx="1158240" cy="374469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decision</a:t>
            </a:r>
          </a:p>
        </p:txBody>
      </p:sp>
      <p:sp>
        <p:nvSpPr>
          <p:cNvPr id="5" name="Flowchart: Decision 4">
            <a:extLst>
              <a:ext uri="{FF2B5EF4-FFF2-40B4-BE49-F238E27FC236}">
                <a16:creationId xmlns:a16="http://schemas.microsoft.com/office/drawing/2014/main" id="{7F5D1895-38BB-488E-ADAC-61C12BDC99CD}"/>
              </a:ext>
            </a:extLst>
          </p:cNvPr>
          <p:cNvSpPr/>
          <p:nvPr/>
        </p:nvSpPr>
        <p:spPr bwMode="auto">
          <a:xfrm>
            <a:off x="6326776" y="2684598"/>
            <a:ext cx="1541417" cy="729343"/>
          </a:xfrm>
          <a:prstGeom prst="flowChartDecision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x != 0</a:t>
            </a:r>
          </a:p>
        </p:txBody>
      </p:sp>
      <p:sp>
        <p:nvSpPr>
          <p:cNvPr id="6" name="Flowchart: Process 5">
            <a:extLst>
              <a:ext uri="{FF2B5EF4-FFF2-40B4-BE49-F238E27FC236}">
                <a16:creationId xmlns:a16="http://schemas.microsoft.com/office/drawing/2014/main" id="{C1017366-BF52-4B7A-ACC4-D7F84D29D86F}"/>
              </a:ext>
            </a:extLst>
          </p:cNvPr>
          <p:cNvSpPr/>
          <p:nvPr/>
        </p:nvSpPr>
        <p:spPr bwMode="auto">
          <a:xfrm>
            <a:off x="5704115" y="3745774"/>
            <a:ext cx="1001485" cy="374469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op2</a:t>
            </a:r>
          </a:p>
        </p:txBody>
      </p:sp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9FB2ACCF-3840-459C-BEED-2D939120C736}"/>
              </a:ext>
            </a:extLst>
          </p:cNvPr>
          <p:cNvSpPr/>
          <p:nvPr/>
        </p:nvSpPr>
        <p:spPr bwMode="auto">
          <a:xfrm>
            <a:off x="7489371" y="3745774"/>
            <a:ext cx="1001485" cy="374469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op1</a:t>
            </a:r>
          </a:p>
        </p:txBody>
      </p:sp>
      <p:sp>
        <p:nvSpPr>
          <p:cNvPr id="11" name="Flowchart: Process 10">
            <a:extLst>
              <a:ext uri="{FF2B5EF4-FFF2-40B4-BE49-F238E27FC236}">
                <a16:creationId xmlns:a16="http://schemas.microsoft.com/office/drawing/2014/main" id="{7CE3F1C7-91CB-4BC7-8219-ACEACABE0AFE}"/>
              </a:ext>
            </a:extLst>
          </p:cNvPr>
          <p:cNvSpPr/>
          <p:nvPr/>
        </p:nvSpPr>
        <p:spPr bwMode="auto">
          <a:xfrm>
            <a:off x="6518365" y="4933950"/>
            <a:ext cx="1158240" cy="374469"/>
          </a:xfrm>
          <a:prstGeom prst="flowChartProcess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return</a:t>
            </a: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1232EC9B-64C5-4CC5-8B5E-77D88E0DE15B}"/>
              </a:ext>
            </a:extLst>
          </p:cNvPr>
          <p:cNvCxnSpPr>
            <a:stCxn id="5" idx="3"/>
            <a:endCxn id="9" idx="0"/>
          </p:cNvCxnSpPr>
          <p:nvPr/>
        </p:nvCxnSpPr>
        <p:spPr bwMode="auto">
          <a:xfrm>
            <a:off x="7868193" y="3049270"/>
            <a:ext cx="121921" cy="6965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F6EAC9AE-44EA-4908-891D-D22BC6D87DD2}"/>
              </a:ext>
            </a:extLst>
          </p:cNvPr>
          <p:cNvCxnSpPr>
            <a:stCxn id="4" idx="2"/>
            <a:endCxn id="5" idx="0"/>
          </p:cNvCxnSpPr>
          <p:nvPr/>
        </p:nvCxnSpPr>
        <p:spPr bwMode="auto">
          <a:xfrm>
            <a:off x="7091136" y="2210707"/>
            <a:ext cx="6349" cy="473891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A840179B-7EEE-4F4F-9E34-99D9DCCDFD84}"/>
              </a:ext>
            </a:extLst>
          </p:cNvPr>
          <p:cNvCxnSpPr>
            <a:stCxn id="5" idx="1"/>
            <a:endCxn id="6" idx="0"/>
          </p:cNvCxnSpPr>
          <p:nvPr/>
        </p:nvCxnSpPr>
        <p:spPr bwMode="auto">
          <a:xfrm rot="10800000" flipV="1">
            <a:off x="6204858" y="3049270"/>
            <a:ext cx="121918" cy="69650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9CC2C70F-24A3-4498-90CC-AF9EEF0C2DDE}"/>
              </a:ext>
            </a:extLst>
          </p:cNvPr>
          <p:cNvCxnSpPr>
            <a:stCxn id="6" idx="2"/>
            <a:endCxn id="11" idx="0"/>
          </p:cNvCxnSpPr>
          <p:nvPr/>
        </p:nvCxnSpPr>
        <p:spPr bwMode="auto">
          <a:xfrm rot="16200000" flipH="1">
            <a:off x="6244318" y="4080782"/>
            <a:ext cx="813707" cy="892627"/>
          </a:xfrm>
          <a:prstGeom prst="bentConnector3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27ED0DA7-1383-430E-AA19-63F42C889790}"/>
              </a:ext>
            </a:extLst>
          </p:cNvPr>
          <p:cNvCxnSpPr>
            <a:stCxn id="9" idx="2"/>
            <a:endCxn id="11" idx="0"/>
          </p:cNvCxnSpPr>
          <p:nvPr/>
        </p:nvCxnSpPr>
        <p:spPr bwMode="auto">
          <a:xfrm rot="5400000">
            <a:off x="7136947" y="4080782"/>
            <a:ext cx="813707" cy="892629"/>
          </a:xfrm>
          <a:prstGeom prst="bentConnector3">
            <a:avLst/>
          </a:prstGeom>
          <a:solidFill>
            <a:schemeClr val="accent1"/>
          </a:solid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01040412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95B00-1793-41CA-925B-166F2E205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Control flow in assembly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F19D4-782C-49F3-BF69-DD77AE2CD5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extern void op1(void);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extern void op2(void);</a:t>
            </a:r>
          </a:p>
          <a:p>
            <a:pPr marL="0" indent="0">
              <a:buNone/>
            </a:pPr>
            <a:endParaRPr lang="en-US" sz="20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void decision(int x) {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if (x) {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    op1();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} else {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    op2();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pPr marL="0" indent="0">
              <a:buNone/>
            </a:pPr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000" b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B0E01-F609-426D-89ED-041FBF20DE3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decision: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testl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  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>
                <a:solidFill>
                  <a:srgbClr val="CC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je      .L2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op1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jmp</a:t>
            </a:r>
            <a:r>
              <a:rPr lang="en-US" sz="16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.L1</a:t>
            </a:r>
          </a:p>
          <a:p>
            <a:pPr marL="0" indent="0">
              <a:buNone/>
            </a:pPr>
            <a:r>
              <a:rPr lang="en-US" sz="1600" b="1">
                <a:solidFill>
                  <a:srgbClr val="CC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.L2: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   op2</a:t>
            </a:r>
          </a:p>
          <a:p>
            <a:pPr marL="0" indent="0">
              <a:buNone/>
            </a:pPr>
            <a:r>
              <a:rPr lang="en-US" sz="16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.L1: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>
                <a:solidFill>
                  <a:srgbClr val="7030A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</a:t>
            </a:r>
          </a:p>
        </p:txBody>
      </p:sp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B459C463-77AA-4887-88A2-9417E18425FB}"/>
              </a:ext>
            </a:extLst>
          </p:cNvPr>
          <p:cNvSpPr/>
          <p:nvPr/>
        </p:nvSpPr>
        <p:spPr bwMode="auto">
          <a:xfrm>
            <a:off x="4423954" y="4847046"/>
            <a:ext cx="4563292" cy="1985554"/>
          </a:xfrm>
          <a:prstGeom prst="irregularSeal1">
            <a:avLst/>
          </a:prstGeom>
          <a:solidFill>
            <a:srgbClr val="FFFF00"/>
          </a:solidFill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It’s all done with GOTO!</a:t>
            </a: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17128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92432-70E9-5E05-AE9D-3C2AFF803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Conditional “Goto”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A1BCB9-A1A6-0DF4-CBF1-2D604473E5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How did the example work?</a:t>
            </a:r>
          </a:p>
          <a:p>
            <a:endParaRPr lang="en-US"/>
          </a:p>
          <a:p>
            <a:r>
              <a:rPr lang="en-US"/>
              <a:t>The first jump instruction is conditional</a:t>
            </a:r>
          </a:p>
          <a:p>
            <a:pPr lvl="1"/>
            <a:r>
              <a:rPr lang="en-US"/>
              <a:t>It uses processor state set by the </a:t>
            </a:r>
            <a:r>
              <a:rPr lang="en-US" b="1"/>
              <a:t>test</a:t>
            </a:r>
            <a:r>
              <a:rPr lang="en-US"/>
              <a:t> instruction</a:t>
            </a:r>
            <a:endParaRPr lang="en-US" b="1"/>
          </a:p>
          <a:p>
            <a:pPr lvl="1"/>
            <a:r>
              <a:rPr lang="en-US"/>
              <a:t>Processor has special registers to hold specific state</a:t>
            </a:r>
          </a:p>
          <a:p>
            <a:pPr lvl="1"/>
            <a:endParaRPr lang="en-US"/>
          </a:p>
          <a:p>
            <a:r>
              <a:rPr lang="en-US"/>
              <a:t>We call this specific state, “condition codes”</a:t>
            </a:r>
          </a:p>
        </p:txBody>
      </p:sp>
    </p:spTree>
    <p:extLst>
      <p:ext uri="{BB962C8B-B14F-4D97-AF65-F5344CB8AC3E}">
        <p14:creationId xmlns:p14="http://schemas.microsoft.com/office/powerpoint/2010/main" val="401825060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230FD-E674-A43A-D023-D48D830F8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Expressing Inequality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B0DBF9-217A-ECDE-EE8C-AD3B56127C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x86 has two instructions to set the specific state</a:t>
            </a:r>
          </a:p>
          <a:p>
            <a:pPr lvl="1"/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cmp</a:t>
            </a:r>
            <a:endParaRPr lang="en-US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</a:p>
          <a:p>
            <a:pPr lvl="1"/>
            <a:endParaRPr lang="en-US"/>
          </a:p>
          <a:p>
            <a:r>
              <a:rPr lang="en-US"/>
              <a:t>Instructions other than </a:t>
            </a:r>
            <a:r>
              <a:rPr lang="en-US" sz="2000" b="1">
                <a:latin typeface="Courier New" panose="02070309020205020404" pitchFamily="49" charset="0"/>
                <a:ea typeface="ヒラギノ角ゴ ProN W3" charset="-128"/>
                <a:cs typeface="Courier New" panose="02070309020205020404" pitchFamily="49" charset="0"/>
                <a:sym typeface="Calibri" charset="0"/>
              </a:rPr>
              <a:t>lea</a:t>
            </a:r>
            <a:r>
              <a:rPr lang="en-US"/>
              <a:t> also implicitly set the state on x86</a:t>
            </a:r>
          </a:p>
        </p:txBody>
      </p:sp>
    </p:spTree>
    <p:extLst>
      <p:ext uri="{BB962C8B-B14F-4D97-AF65-F5344CB8AC3E}">
        <p14:creationId xmlns:p14="http://schemas.microsoft.com/office/powerpoint/2010/main" val="1623848527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Shape 364"/>
          <p:cNvSpPr txBox="1">
            <a:spLocks noGrp="1"/>
          </p:cNvSpPr>
          <p:nvPr>
            <p:ph type="title"/>
          </p:nvPr>
        </p:nvSpPr>
        <p:spPr>
          <a:xfrm>
            <a:off x="381000" y="254000"/>
            <a:ext cx="8382000" cy="1143000"/>
          </a:xfr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lvl="0"/>
            <a:r>
              <a:rPr lang="en-US">
                <a:sym typeface="Calibri"/>
              </a:rPr>
              <a:t>Compare Instruction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5" name="Shape 365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81000" y="1397000"/>
                <a:ext cx="8382000" cy="5435600"/>
              </a:xfrm>
              <a:noFill/>
              <a:ln>
                <a:noFill/>
              </a:ln>
            </p:spPr>
            <p:txBody>
              <a:bodyPr spcFirstLastPara="1" wrap="square" lIns="38100" tIns="38100" rIns="38100" bIns="38100" anchor="t" anchorCtr="0">
                <a:noAutofit/>
              </a:bodyPr>
              <a:lstStyle/>
              <a:p>
                <a:pPr lvl="0"/>
                <a:r>
                  <a:rPr lang="en-US" err="1">
                    <a:latin typeface="Courier New" panose="02070309020205020404" pitchFamily="49" charset="0"/>
                    <a:cs typeface="Courier New" panose="02070309020205020404" pitchFamily="49" charset="0"/>
                    <a:sym typeface="Calibri"/>
                  </a:rPr>
                  <a:t>cmp</a:t>
                </a:r>
                <a:r>
                  <a:rPr lang="en-US">
                    <a:latin typeface="Courier New" panose="02070309020205020404" pitchFamily="49" charset="0"/>
                    <a:cs typeface="Courier New" panose="02070309020205020404" pitchFamily="49" charset="0"/>
                    <a:sym typeface="Calibri"/>
                  </a:rPr>
                  <a:t> a, b</a:t>
                </a:r>
              </a:p>
              <a:p>
                <a:pPr lvl="1"/>
                <a:r>
                  <a:rPr lang="en-US"/>
                  <a:t>Computes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/>
                  <a:t> (just like </a:t>
                </a:r>
                <a:r>
                  <a:rPr lang="en-US" b="1">
                    <a:latin typeface="Courier New" panose="02070309020205020404" pitchFamily="49" charset="0"/>
                    <a:cs typeface="Courier New" panose="02070309020205020404" pitchFamily="49" charset="0"/>
                  </a:rPr>
                  <a:t>sub</a:t>
                </a:r>
                <a:r>
                  <a:rPr lang="en-US"/>
                  <a:t>)</a:t>
                </a:r>
              </a:p>
              <a:p>
                <a:pPr lvl="1"/>
                <a:r>
                  <a:rPr lang="en-US"/>
                  <a:t>Sets condition codes based on result, but…</a:t>
                </a:r>
              </a:p>
              <a:p>
                <a:pPr lvl="1"/>
                <a:r>
                  <a:rPr lang="en-US" b="1">
                    <a:solidFill>
                      <a:srgbClr val="C00000"/>
                    </a:solidFill>
                  </a:rPr>
                  <a:t>Does not change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b="1">
                  <a:solidFill>
                    <a:srgbClr val="C00000"/>
                  </a:solidFill>
                </a:endParaRPr>
              </a:p>
              <a:p>
                <a:pPr lvl="1"/>
                <a:endParaRPr lang="en-US"/>
              </a:p>
              <a:p>
                <a:pPr lvl="1"/>
                <a:r>
                  <a:rPr lang="en-US"/>
                  <a:t>Used for </a:t>
                </a:r>
                <a:r>
                  <a:rPr lang="en-US" b="1">
                    <a:latin typeface="Courier New" panose="02070309020205020404" pitchFamily="49" charset="0"/>
                    <a:cs typeface="Courier New" panose="02070309020205020404" pitchFamily="49" charset="0"/>
                  </a:rPr>
                  <a:t>if (a &lt; b) { … }</a:t>
                </a:r>
                <a:br>
                  <a:rPr lang="en-US" b="1">
                    <a:latin typeface="Courier New" panose="02070309020205020404" pitchFamily="49" charset="0"/>
                    <a:cs typeface="Courier New" panose="02070309020205020404" pitchFamily="49" charset="0"/>
                  </a:rPr>
                </a:br>
                <a:r>
                  <a:rPr lang="en-US"/>
                  <a:t>whenever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/>
                  <a:t> isn’t needed for anything else</a:t>
                </a:r>
              </a:p>
            </p:txBody>
          </p:sp>
        </mc:Choice>
        <mc:Fallback xmlns="">
          <p:sp>
            <p:nvSpPr>
              <p:cNvPr id="365" name="Shape 365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397000"/>
                <a:ext cx="8382000" cy="5435600"/>
              </a:xfrm>
              <a:blipFill>
                <a:blip r:embed="rId3"/>
                <a:stretch>
                  <a:fillRect l="-9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Shape 370"/>
          <p:cNvSpPr txBox="1">
            <a:spLocks noGrp="1"/>
          </p:cNvSpPr>
          <p:nvPr>
            <p:ph type="title"/>
          </p:nvPr>
        </p:nvSpPr>
        <p:spPr>
          <a:xfrm>
            <a:off x="381000" y="254000"/>
            <a:ext cx="8382000" cy="1143000"/>
          </a:xfr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lvl="0"/>
            <a:r>
              <a:rPr lang="en-US">
                <a:sym typeface="Calibri"/>
              </a:rPr>
              <a:t>Test Instruction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1" name="Shape 371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81000" y="1397000"/>
                <a:ext cx="8382000" cy="5435600"/>
              </a:xfrm>
              <a:noFill/>
              <a:ln>
                <a:noFill/>
              </a:ln>
            </p:spPr>
            <p:txBody>
              <a:bodyPr spcFirstLastPara="1" wrap="square" lIns="38100" tIns="38100" rIns="38100" bIns="38100" anchor="t" anchorCtr="0">
                <a:noAutofit/>
              </a:bodyPr>
              <a:lstStyle/>
              <a:p>
                <a:pPr lvl="0"/>
                <a:r>
                  <a:rPr lang="en-US" b="1">
                    <a:latin typeface="Courier New" panose="02070309020205020404" pitchFamily="49" charset="0"/>
                    <a:cs typeface="Courier New" panose="02070309020205020404" pitchFamily="49" charset="0"/>
                    <a:sym typeface="Calibri"/>
                  </a:rPr>
                  <a:t>test a, b</a:t>
                </a:r>
                <a:endParaRPr lang="en-US" b="1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pPr lvl="1"/>
                <a:r>
                  <a:rPr lang="en-US"/>
                  <a:t>Computes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&amp;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/>
                  <a:t> (just like </a:t>
                </a:r>
                <a:r>
                  <a:rPr lang="en-US" b="1">
                    <a:latin typeface="Courier New" panose="02070309020205020404" pitchFamily="49" charset="0"/>
                    <a:cs typeface="Courier New" panose="02070309020205020404" pitchFamily="49" charset="0"/>
                  </a:rPr>
                  <a:t>and</a:t>
                </a:r>
                <a:r>
                  <a:rPr lang="en-US"/>
                  <a:t>)</a:t>
                </a:r>
              </a:p>
              <a:p>
                <a:pPr lvl="1"/>
                <a:r>
                  <a:rPr lang="en-US"/>
                  <a:t>Sets condition codes (only SF and ZF) based on result, but…</a:t>
                </a:r>
              </a:p>
              <a:p>
                <a:pPr lvl="1"/>
                <a:r>
                  <a:rPr lang="en-US" b="1">
                    <a:solidFill>
                      <a:srgbClr val="C00000"/>
                    </a:solidFill>
                  </a:rPr>
                  <a:t>Does not change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b="1">
                  <a:solidFill>
                    <a:srgbClr val="C00000"/>
                  </a:solidFill>
                </a:endParaRPr>
              </a:p>
              <a:p>
                <a:pPr lvl="1"/>
                <a:endParaRPr lang="en-US"/>
              </a:p>
              <a:p>
                <a:pPr lvl="1"/>
                <a:r>
                  <a:rPr lang="en-US"/>
                  <a:t>Most common use: </a:t>
                </a:r>
                <a:r>
                  <a:rPr lang="en-US">
                    <a:latin typeface="Courier New" panose="02070309020205020404" pitchFamily="49" charset="0"/>
                    <a:cs typeface="Courier New" panose="02070309020205020404" pitchFamily="49" charset="0"/>
                  </a:rPr>
                  <a:t>test %</a:t>
                </a:r>
                <a:r>
                  <a:rPr lang="en-US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rX</a:t>
                </a:r>
                <a:r>
                  <a:rPr lang="en-US">
                    <a:latin typeface="Courier New" panose="02070309020205020404" pitchFamily="49" charset="0"/>
                    <a:cs typeface="Courier New" panose="02070309020205020404" pitchFamily="49" charset="0"/>
                  </a:rPr>
                  <a:t>, %</a:t>
                </a:r>
                <a:r>
                  <a:rPr lang="en-US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rX</a:t>
                </a:r>
                <a:br>
                  <a:rPr lang="en-US"/>
                </a:br>
                <a:r>
                  <a:rPr lang="en-US"/>
                  <a:t>to compare </a:t>
                </a:r>
                <a:r>
                  <a:rPr lang="en-US">
                    <a:latin typeface="Courier New" panose="02070309020205020404" pitchFamily="49" charset="0"/>
                    <a:cs typeface="Courier New" panose="02070309020205020404" pitchFamily="49" charset="0"/>
                  </a:rPr>
                  <a:t>%</a:t>
                </a:r>
                <a:r>
                  <a:rPr lang="en-US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rX</a:t>
                </a:r>
                <a:r>
                  <a:rPr lang="en-US"/>
                  <a:t> to zero</a:t>
                </a:r>
              </a:p>
              <a:p>
                <a:pPr lvl="1"/>
                <a:endParaRPr lang="en-US"/>
              </a:p>
              <a:p>
                <a:pPr lvl="1"/>
                <a:r>
                  <a:rPr lang="en-US"/>
                  <a:t>Second most common use: </a:t>
                </a:r>
                <a:r>
                  <a:rPr lang="en-US">
                    <a:latin typeface="Courier New" panose="02070309020205020404" pitchFamily="49" charset="0"/>
                    <a:cs typeface="Courier New" panose="02070309020205020404" pitchFamily="49" charset="0"/>
                  </a:rPr>
                  <a:t>test %</a:t>
                </a:r>
                <a:r>
                  <a:rPr lang="en-US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rX</a:t>
                </a:r>
                <a:r>
                  <a:rPr lang="en-US">
                    <a:latin typeface="Courier New" panose="02070309020205020404" pitchFamily="49" charset="0"/>
                    <a:cs typeface="Courier New" panose="02070309020205020404" pitchFamily="49" charset="0"/>
                  </a:rPr>
                  <a:t>, %</a:t>
                </a:r>
                <a:r>
                  <a:rPr lang="en-US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rY</a:t>
                </a:r>
                <a:br>
                  <a:rPr lang="en-US"/>
                </a:br>
                <a:r>
                  <a:rPr lang="en-US"/>
                  <a:t>tests if any of the 1-bits in </a:t>
                </a:r>
                <a:r>
                  <a:rPr lang="en-US">
                    <a:latin typeface="Courier New" panose="02070309020205020404" pitchFamily="49" charset="0"/>
                    <a:cs typeface="Courier New" panose="02070309020205020404" pitchFamily="49" charset="0"/>
                  </a:rPr>
                  <a:t>%</a:t>
                </a:r>
                <a:r>
                  <a:rPr lang="en-US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rY</a:t>
                </a:r>
                <a:r>
                  <a:rPr lang="en-US"/>
                  <a:t> are also 1 in </a:t>
                </a:r>
                <a:r>
                  <a:rPr lang="en-US">
                    <a:latin typeface="Courier New" panose="02070309020205020404" pitchFamily="49" charset="0"/>
                    <a:cs typeface="Courier New" panose="02070309020205020404" pitchFamily="49" charset="0"/>
                  </a:rPr>
                  <a:t>%</a:t>
                </a:r>
                <a:r>
                  <a:rPr lang="en-US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rX</a:t>
                </a:r>
                <a:r>
                  <a:rPr lang="en-US"/>
                  <a:t> (or vice versa)</a:t>
                </a:r>
              </a:p>
              <a:p>
                <a:pPr lvl="1"/>
                <a:endParaRPr lang="en-US"/>
              </a:p>
            </p:txBody>
          </p:sp>
        </mc:Choice>
        <mc:Fallback xmlns="">
          <p:sp>
            <p:nvSpPr>
              <p:cNvPr id="371" name="Shape 371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1000" y="1397000"/>
                <a:ext cx="8382000" cy="5435600"/>
              </a:xfrm>
              <a:blipFill>
                <a:blip r:embed="rId3"/>
                <a:stretch>
                  <a:fillRect l="-9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hape 466"/>
          <p:cNvSpPr txBox="1">
            <a:spLocks noGrp="1"/>
          </p:cNvSpPr>
          <p:nvPr>
            <p:ph type="title"/>
          </p:nvPr>
        </p:nvSpPr>
        <p:spPr>
          <a:xfrm>
            <a:off x="381000" y="254000"/>
            <a:ext cx="838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119063" marR="0" lvl="0" indent="-11906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Jumping</a:t>
            </a:r>
            <a:endParaRPr/>
          </a:p>
        </p:txBody>
      </p:sp>
      <p:sp>
        <p:nvSpPr>
          <p:cNvPr id="467" name="Shape 467"/>
          <p:cNvSpPr txBox="1">
            <a:spLocks noGrp="1"/>
          </p:cNvSpPr>
          <p:nvPr>
            <p:ph type="body" idx="1"/>
          </p:nvPr>
        </p:nvSpPr>
        <p:spPr>
          <a:xfrm>
            <a:off x="381000" y="1397000"/>
            <a:ext cx="8382000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440"/>
              <a:buFont typeface="Noto Sans Symbols"/>
              <a:buChar char="⬛"/>
            </a:pPr>
            <a:r>
              <a:rPr lang="en-US" sz="2400" b="1" i="0" u="none" strike="noStrike" cap="none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lang="en-US" sz="2400" i="1" u="none" strike="noStrike" cap="none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Instructions</a:t>
            </a:r>
            <a:endParaRPr/>
          </a:p>
          <a:p>
            <a:pPr marL="552450" marR="0" lvl="1" indent="-234950" algn="l" rtl="0">
              <a:spcBef>
                <a:spcPts val="500"/>
              </a:spcBef>
              <a:spcAft>
                <a:spcPts val="0"/>
              </a:spcAft>
              <a:buClr>
                <a:srgbClr val="990000"/>
              </a:buClr>
              <a:buSzPts val="2200"/>
              <a:buFont typeface="Noto Sans Symbols"/>
              <a:buChar char="▪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Jump to different part of code depending on condition codes</a:t>
            </a:r>
          </a:p>
          <a:p>
            <a:pPr marL="552450" marR="0" lvl="1" indent="-234950" algn="l" rtl="0">
              <a:spcBef>
                <a:spcPts val="500"/>
              </a:spcBef>
              <a:spcAft>
                <a:spcPts val="0"/>
              </a:spcAft>
              <a:buClr>
                <a:srgbClr val="990000"/>
              </a:buClr>
              <a:buSzPts val="2200"/>
              <a:buFont typeface="Noto Sans Symbols"/>
              <a:buChar char="▪"/>
            </a:pPr>
            <a:r>
              <a:rPr lang="en-US" err="1"/>
              <a:t>jmp</a:t>
            </a:r>
            <a:r>
              <a:rPr lang="en-US"/>
              <a:t> – unconditional</a:t>
            </a:r>
          </a:p>
          <a:p>
            <a:pPr marL="552450" marR="0" lvl="1" indent="-234950" algn="l" rtl="0">
              <a:spcBef>
                <a:spcPts val="500"/>
              </a:spcBef>
              <a:spcAft>
                <a:spcPts val="0"/>
              </a:spcAft>
              <a:buClr>
                <a:srgbClr val="990000"/>
              </a:buClr>
              <a:buSzPts val="2200"/>
              <a:buFont typeface="Noto Sans Symbols"/>
              <a:buChar char="▪"/>
            </a:pPr>
            <a:endParaRPr lang="en-US"/>
          </a:p>
          <a:p>
            <a:pPr marL="552450" marR="0" lvl="1" indent="-234950" algn="l" rtl="0">
              <a:spcBef>
                <a:spcPts val="500"/>
              </a:spcBef>
              <a:spcAft>
                <a:spcPts val="0"/>
              </a:spcAft>
              <a:buClr>
                <a:srgbClr val="990000"/>
              </a:buClr>
              <a:buSzPts val="2200"/>
              <a:buFont typeface="Noto Sans Symbols"/>
              <a:buChar char="▪"/>
            </a:pPr>
            <a:r>
              <a:rPr lang="en-US"/>
              <a:t>Z</a:t>
            </a:r>
          </a:p>
          <a:p>
            <a:pPr marL="1009650" lvl="2" indent="-234950">
              <a:buClr>
                <a:srgbClr val="990000"/>
              </a:buClr>
              <a:buSzPts val="2200"/>
            </a:pPr>
            <a:r>
              <a:rPr lang="en-US"/>
              <a:t>ZERO</a:t>
            </a:r>
          </a:p>
          <a:p>
            <a:pPr marL="552450" marR="0" lvl="1" indent="-234950" algn="l" rtl="0">
              <a:spcBef>
                <a:spcPts val="500"/>
              </a:spcBef>
              <a:spcAft>
                <a:spcPts val="0"/>
              </a:spcAft>
              <a:buClr>
                <a:srgbClr val="990000"/>
              </a:buClr>
              <a:buSzPts val="2200"/>
              <a:buFont typeface="Noto Sans Symbols"/>
              <a:buChar char="▪"/>
            </a:pPr>
            <a:endParaRPr lang="en-US"/>
          </a:p>
          <a:p>
            <a:pPr marL="552450" marR="0" lvl="1" indent="-234950" algn="l" rtl="0">
              <a:spcBef>
                <a:spcPts val="500"/>
              </a:spcBef>
              <a:spcAft>
                <a:spcPts val="0"/>
              </a:spcAft>
              <a:buClr>
                <a:srgbClr val="990000"/>
              </a:buClr>
              <a:buSzPts val="2200"/>
              <a:buFont typeface="Noto Sans Symbols"/>
              <a:buChar char="▪"/>
            </a:pPr>
            <a:r>
              <a:rPr lang="en-US"/>
              <a:t>GE</a:t>
            </a:r>
          </a:p>
          <a:p>
            <a:pPr marL="1009650" lvl="2" indent="-234950">
              <a:buClr>
                <a:srgbClr val="990000"/>
              </a:buClr>
              <a:buSzPts val="2200"/>
            </a:pPr>
            <a:r>
              <a:rPr lang="en-US"/>
              <a:t>Greater than or equal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>
          <a:extLst>
            <a:ext uri="{FF2B5EF4-FFF2-40B4-BE49-F238E27FC236}">
              <a16:creationId xmlns:a16="http://schemas.microsoft.com/office/drawing/2014/main" id="{000CE309-E00F-A911-8235-6A0D7D3E1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hape 466">
            <a:extLst>
              <a:ext uri="{FF2B5EF4-FFF2-40B4-BE49-F238E27FC236}">
                <a16:creationId xmlns:a16="http://schemas.microsoft.com/office/drawing/2014/main" id="{7C0E1276-6044-A548-015F-6E1E8B822C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1000" y="254000"/>
            <a:ext cx="838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119063" marR="0" lvl="0" indent="-119063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Jumping  (</a:t>
            </a:r>
            <a:r>
              <a:rPr lang="en-US" sz="36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reference</a:t>
            </a:r>
            <a:r>
              <a:rPr lang="en-US"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  <p:sp>
        <p:nvSpPr>
          <p:cNvPr id="467" name="Shape 467">
            <a:extLst>
              <a:ext uri="{FF2B5EF4-FFF2-40B4-BE49-F238E27FC236}">
                <a16:creationId xmlns:a16="http://schemas.microsoft.com/office/drawing/2014/main" id="{14186E6D-9D90-B497-24C4-050B6D446A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81000" y="1397000"/>
            <a:ext cx="8382000" cy="8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254000" marR="0" lvl="0" indent="-254000" algn="l" rtl="0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440"/>
              <a:buFont typeface="Noto Sans Symbols"/>
              <a:buChar char="⬛"/>
            </a:pPr>
            <a:r>
              <a:rPr lang="en-US" sz="2400" b="1" i="0" u="none" strike="noStrike" cap="none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</a:t>
            </a:r>
            <a:r>
              <a:rPr lang="en-US" sz="2400" b="1" i="1" u="none" strike="noStrike" cap="none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en-US"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Instructions</a:t>
            </a:r>
            <a:endParaRPr/>
          </a:p>
          <a:p>
            <a:pPr marL="552450" marR="0" lvl="1" indent="-234950" algn="l" rtl="0">
              <a:spcBef>
                <a:spcPts val="500"/>
              </a:spcBef>
              <a:spcAft>
                <a:spcPts val="0"/>
              </a:spcAft>
              <a:buClr>
                <a:srgbClr val="990000"/>
              </a:buClr>
              <a:buSzPts val="2200"/>
              <a:buFont typeface="Noto Sans Symbols"/>
              <a:buChar char="▪"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Jump to different part of code depending on condition codes</a:t>
            </a:r>
            <a:endParaRPr/>
          </a:p>
        </p:txBody>
      </p:sp>
      <p:graphicFrame>
        <p:nvGraphicFramePr>
          <p:cNvPr id="468" name="Shape 468">
            <a:extLst>
              <a:ext uri="{FF2B5EF4-FFF2-40B4-BE49-F238E27FC236}">
                <a16:creationId xmlns:a16="http://schemas.microsoft.com/office/drawing/2014/main" id="{B3B9D06B-0FE4-1601-D37B-BCBC26C8E6BF}"/>
              </a:ext>
            </a:extLst>
          </p:cNvPr>
          <p:cNvGraphicFramePr/>
          <p:nvPr/>
        </p:nvGraphicFramePr>
        <p:xfrm>
          <a:off x="1511300" y="2433638"/>
          <a:ext cx="6096000" cy="390144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09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6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0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62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1200"/>
                        <a:buFont typeface="Noto Sans Symbols"/>
                        <a:buNone/>
                      </a:pPr>
                      <a:r>
                        <a:rPr lang="en-US" sz="2000" b="1" i="0" u="none" strike="noStrike" cap="none" err="1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jX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1200"/>
                        <a:buFont typeface="Noto Sans Symbols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Condition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D6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1200"/>
                        <a:buFont typeface="Noto Sans Symbols"/>
                        <a:buNone/>
                      </a:pPr>
                      <a:r>
                        <a:rPr lang="en-US" sz="20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Description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D6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 err="1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jmp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1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Unconditional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532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je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ZF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Equal / Zero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 err="1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jne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~ZF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Not Equal / Not Zero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 err="1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js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SF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Negative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 err="1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jns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~SF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Nonnegative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 err="1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jg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~(SF^OF)&amp;~ZF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Greater (Signed)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 err="1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jge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~(SF^OF)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Greater or Equal (Signed)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 err="1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jl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(SF^OF)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Less (Signed)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 err="1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jle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(SF^OF)|ZF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Less or Equal (Signed)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ja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~CF&amp;~ZF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Above (unsigned)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2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 err="1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jb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ourier New" panose="02070309020205020404" pitchFamily="49" charset="0"/>
                          <a:ea typeface="Courier"/>
                          <a:cs typeface="Courier New" panose="02070309020205020404" pitchFamily="49" charset="0"/>
                          <a:sym typeface="Courier"/>
                        </a:rPr>
                        <a:t>CF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90000"/>
                        </a:buClr>
                        <a:buSzPts val="960"/>
                        <a:buFont typeface="Noto Sans Symbols"/>
                        <a:buNone/>
                      </a:pPr>
                      <a:r>
                        <a:rPr lang="en-US" sz="1600" b="1" i="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Below (unsigned)</a:t>
                      </a:r>
                      <a:endParaRPr/>
                    </a:p>
                  </a:txBody>
                  <a:tcPr marL="38100" marR="38100" marT="38100" marB="38100">
                    <a:lnL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8179919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4EA01-7D67-C56A-06D2-2149CF393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Returning Condition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0CCB2-FF8E-5EC8-0848-B7B953F58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err="1"/>
              <a:t>set</a:t>
            </a:r>
            <a:r>
              <a:rPr lang="en-US" err="1">
                <a:solidFill>
                  <a:srgbClr val="FF0000"/>
                </a:solidFill>
              </a:rPr>
              <a:t>X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will </a:t>
            </a:r>
          </a:p>
          <a:p>
            <a:pPr marL="552450" lvl="1" indent="-234950">
              <a:spcBef>
                <a:spcPts val="50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 low-order byte of destination to 0 or 1 based on </a:t>
            </a:r>
            <a:r>
              <a:rPr lang="en-US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combinations</a:t>
            </a: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 condition codes</a:t>
            </a:r>
            <a:endParaRPr lang="en-US"/>
          </a:p>
          <a:p>
            <a:pPr marL="552450" lvl="1" indent="-234950">
              <a:spcBef>
                <a:spcPts val="500"/>
              </a:spcBef>
              <a:spcAft>
                <a:spcPts val="0"/>
              </a:spcAft>
              <a:buSzPts val="2200"/>
              <a:buFont typeface="Noto Sans Symbols"/>
              <a:buChar char="▪"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Does not alter remaining 7 bytes</a:t>
            </a:r>
            <a:endParaRPr lang="en-US">
              <a:solidFill>
                <a:srgbClr val="FF0000"/>
              </a:solidFill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hape 425">
            <a:extLst>
              <a:ext uri="{FF2B5EF4-FFF2-40B4-BE49-F238E27FC236}">
                <a16:creationId xmlns:a16="http://schemas.microsoft.com/office/drawing/2014/main" id="{5AED3373-E1C6-C51C-78B6-DB570219BDAD}"/>
              </a:ext>
            </a:extLst>
          </p:cNvPr>
          <p:cNvSpPr/>
          <p:nvPr/>
        </p:nvSpPr>
        <p:spPr>
          <a:xfrm>
            <a:off x="1143000" y="3886200"/>
            <a:ext cx="3429000" cy="1295400"/>
          </a:xfrm>
          <a:prstGeom prst="rect">
            <a:avLst/>
          </a:prstGeom>
          <a:solidFill>
            <a:srgbClr val="F6F5BD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  <a:effectLst>
            <a:outerShdw dist="50799" dir="5400000" algn="ctr" rotWithShape="0">
              <a:schemeClr val="lt2">
                <a:alpha val="49803"/>
              </a:schemeClr>
            </a:outerShdw>
          </a:effectLst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int </a:t>
            </a:r>
            <a:r>
              <a:rPr lang="en-US" sz="1800" b="1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gt</a:t>
            </a:r>
            <a:r>
              <a:rPr lang="en-US" sz="18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(long x, long y)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 return x &gt; y;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/>
          </a:p>
        </p:txBody>
      </p:sp>
      <p:sp>
        <p:nvSpPr>
          <p:cNvPr id="8" name="Shape 422">
            <a:extLst>
              <a:ext uri="{FF2B5EF4-FFF2-40B4-BE49-F238E27FC236}">
                <a16:creationId xmlns:a16="http://schemas.microsoft.com/office/drawing/2014/main" id="{83F16558-2E90-84FE-31C1-E8A2BA79ADDA}"/>
              </a:ext>
            </a:extLst>
          </p:cNvPr>
          <p:cNvSpPr/>
          <p:nvPr/>
        </p:nvSpPr>
        <p:spPr>
          <a:xfrm>
            <a:off x="304800" y="5410200"/>
            <a:ext cx="6629400" cy="11176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38100" tIns="38100" rIns="38100" bIns="381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	cmpq   %rsi, %rdi   # Compare x:y</a:t>
            </a:r>
            <a:endParaRPr sz="18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setg   %al          # Set when &gt;</a:t>
            </a:r>
            <a:endParaRPr sz="1800" b="1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movzbl %al, %eax    # Zero rest of %rax</a:t>
            </a:r>
            <a:endParaRPr sz="1800" b="1" i="0" u="none" strike="noStrike" cap="none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	ret</a:t>
            </a:r>
            <a:endParaRPr sz="18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grpSp>
        <p:nvGrpSpPr>
          <p:cNvPr id="5" name="Shape 427">
            <a:extLst>
              <a:ext uri="{FF2B5EF4-FFF2-40B4-BE49-F238E27FC236}">
                <a16:creationId xmlns:a16="http://schemas.microsoft.com/office/drawing/2014/main" id="{961CAC01-CFC5-E640-475C-FD8370FBC34D}"/>
              </a:ext>
            </a:extLst>
          </p:cNvPr>
          <p:cNvGrpSpPr/>
          <p:nvPr/>
        </p:nvGrpSpPr>
        <p:grpSpPr>
          <a:xfrm>
            <a:off x="2438400" y="4204447"/>
            <a:ext cx="1694329" cy="1256553"/>
            <a:chOff x="2438400" y="4204447"/>
            <a:chExt cx="1694329" cy="1256553"/>
          </a:xfrm>
        </p:grpSpPr>
        <p:cxnSp>
          <p:nvCxnSpPr>
            <p:cNvPr id="6" name="Shape 428">
              <a:extLst>
                <a:ext uri="{FF2B5EF4-FFF2-40B4-BE49-F238E27FC236}">
                  <a16:creationId xmlns:a16="http://schemas.microsoft.com/office/drawing/2014/main" id="{466C9F52-7471-9A70-6E68-C7A527AFC8E5}"/>
                </a:ext>
              </a:extLst>
            </p:cNvPr>
            <p:cNvCxnSpPr>
              <a:cxnSpLocks/>
            </p:cNvCxnSpPr>
            <p:nvPr/>
          </p:nvCxnSpPr>
          <p:spPr>
            <a:xfrm>
              <a:off x="3048000" y="4204447"/>
              <a:ext cx="228600" cy="1256553"/>
            </a:xfrm>
            <a:prstGeom prst="straightConnector1">
              <a:avLst/>
            </a:prstGeom>
            <a:solidFill>
              <a:schemeClr val="accent1"/>
            </a:solidFill>
            <a:ln w="38100" cap="flat" cmpd="sng">
              <a:solidFill>
                <a:srgbClr val="FF2728"/>
              </a:solidFill>
              <a:prstDash val="solid"/>
              <a:round/>
              <a:headEnd type="none" w="sm" len="sm"/>
              <a:tailEnd type="stealth" w="med" len="med"/>
            </a:ln>
          </p:spPr>
        </p:cxnSp>
        <p:cxnSp>
          <p:nvCxnSpPr>
            <p:cNvPr id="7" name="Shape 429">
              <a:extLst>
                <a:ext uri="{FF2B5EF4-FFF2-40B4-BE49-F238E27FC236}">
                  <a16:creationId xmlns:a16="http://schemas.microsoft.com/office/drawing/2014/main" id="{694692F5-74CE-64DD-D2AB-3C0E902B6B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38400" y="4204447"/>
              <a:ext cx="1694329" cy="1256553"/>
            </a:xfrm>
            <a:prstGeom prst="straightConnector1">
              <a:avLst/>
            </a:prstGeom>
            <a:solidFill>
              <a:schemeClr val="accent1"/>
            </a:solidFill>
            <a:ln w="38100" cap="flat" cmpd="sng">
              <a:solidFill>
                <a:srgbClr val="7030A0"/>
              </a:solidFill>
              <a:prstDash val="solid"/>
              <a:round/>
              <a:headEnd type="none" w="sm" len="sm"/>
              <a:tailEnd type="stealth" w="med" len="med"/>
            </a:ln>
          </p:spPr>
        </p:cxnSp>
      </p:grpSp>
    </p:spTree>
    <p:extLst>
      <p:ext uri="{BB962C8B-B14F-4D97-AF65-F5344CB8AC3E}">
        <p14:creationId xmlns:p14="http://schemas.microsoft.com/office/powerpoint/2010/main" val="27927778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6FDE0-726A-994B-85DA-2733CA138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mov</a:t>
            </a:r>
            <a:r>
              <a:rPr lang="en-US" err="1">
                <a:solidFill>
                  <a:srgbClr val="FF0000"/>
                </a:solidFill>
              </a:rPr>
              <a:t>XYZ</a:t>
            </a:r>
            <a:r>
              <a:rPr lang="en-US"/>
              <a:t> – Moving to larger bit widths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43D52-B7FA-FA8E-7BE9-DD5332143F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mov with three suffixes will move to larger bit widths</a:t>
            </a:r>
          </a:p>
          <a:p>
            <a:pPr lvl="1"/>
            <a:r>
              <a:rPr lang="en-US"/>
              <a:t>X – {</a:t>
            </a:r>
            <a:r>
              <a:rPr lang="en-US" err="1"/>
              <a:t>s,z</a:t>
            </a:r>
            <a:r>
              <a:rPr lang="en-US"/>
              <a:t>}</a:t>
            </a:r>
          </a:p>
          <a:p>
            <a:pPr lvl="2"/>
            <a:r>
              <a:rPr lang="en-US"/>
              <a:t>Sign extend</a:t>
            </a:r>
          </a:p>
          <a:p>
            <a:pPr lvl="2"/>
            <a:r>
              <a:rPr lang="en-US"/>
              <a:t>Zero extend</a:t>
            </a:r>
          </a:p>
          <a:p>
            <a:pPr lvl="1"/>
            <a:r>
              <a:rPr lang="en-US"/>
              <a:t>Y – source bit width</a:t>
            </a:r>
          </a:p>
          <a:p>
            <a:pPr lvl="1"/>
            <a:r>
              <a:rPr lang="en-US"/>
              <a:t>Z – destination bit width</a:t>
            </a:r>
          </a:p>
          <a:p>
            <a:pPr lvl="1"/>
            <a:endParaRPr lang="en-US"/>
          </a:p>
          <a:p>
            <a:r>
              <a:rPr lang="en-US" sz="2400" b="1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movzbl</a:t>
            </a:r>
            <a:r>
              <a:rPr lang="en-US" sz="2400" b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 %al, %</a:t>
            </a:r>
            <a:r>
              <a:rPr lang="en-US" sz="2400" b="1" err="1">
                <a:solidFill>
                  <a:schemeClr val="dk1"/>
                </a:solidFill>
                <a:latin typeface="Courier New"/>
                <a:ea typeface="Courier New"/>
                <a:cs typeface="Courier New"/>
                <a:sym typeface="Courier New"/>
              </a:rPr>
              <a:t>eax</a:t>
            </a:r>
            <a:endParaRPr lang="en-US" sz="2400" b="1">
              <a:solidFill>
                <a:schemeClr val="dk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lvl="1"/>
            <a:r>
              <a:rPr lang="en-US" b="1">
                <a:latin typeface="Courier New"/>
                <a:cs typeface="Courier New"/>
                <a:sym typeface="Courier New"/>
              </a:rPr>
              <a:t>z – zero</a:t>
            </a:r>
          </a:p>
          <a:p>
            <a:pPr lvl="1"/>
            <a:r>
              <a:rPr lang="en-US" b="1">
                <a:latin typeface="Courier New"/>
                <a:cs typeface="Courier New"/>
                <a:sym typeface="Courier New"/>
              </a:rPr>
              <a:t>b – source is 1 byte</a:t>
            </a:r>
          </a:p>
          <a:p>
            <a:pPr lvl="1"/>
            <a:r>
              <a:rPr lang="en-US" b="1">
                <a:latin typeface="Courier New"/>
                <a:cs typeface="Courier New"/>
                <a:sym typeface="Courier New"/>
              </a:rPr>
              <a:t>l – destination is 4 bytes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172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B7F7E-49C0-E7A5-B08D-96B4F8C41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F5A8A0-75B7-29AA-2BFE-FC6F9AD4B5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Nouns</a:t>
            </a:r>
          </a:p>
          <a:p>
            <a:pPr lvl="1"/>
            <a:r>
              <a:rPr lang="en-US"/>
              <a:t>Registers</a:t>
            </a:r>
          </a:p>
          <a:p>
            <a:endParaRPr lang="en-US"/>
          </a:p>
          <a:p>
            <a:r>
              <a:rPr lang="en-US"/>
              <a:t>Verbs</a:t>
            </a:r>
          </a:p>
          <a:p>
            <a:pPr lvl="1"/>
            <a:r>
              <a:rPr lang="en-US"/>
              <a:t>Instructions or operations</a:t>
            </a:r>
          </a:p>
          <a:p>
            <a:endParaRPr lang="en-US"/>
          </a:p>
          <a:p>
            <a:r>
              <a:rPr lang="en-US"/>
              <a:t>Suffixes and Annotations</a:t>
            </a:r>
          </a:p>
          <a:p>
            <a:pPr lvl="1"/>
            <a:r>
              <a:rPr lang="en-US"/>
              <a:t>Specify the size (usually optional)</a:t>
            </a:r>
          </a:p>
          <a:p>
            <a:pPr lvl="1"/>
            <a:r>
              <a:rPr lang="en-US"/>
              <a:t>Memory addressing mode</a:t>
            </a:r>
          </a:p>
          <a:p>
            <a:endParaRPr lang="en-US"/>
          </a:p>
          <a:p>
            <a:r>
              <a:rPr lang="en-US"/>
              <a:t>Relations</a:t>
            </a:r>
          </a:p>
          <a:p>
            <a:pPr lvl="1"/>
            <a:r>
              <a:rPr lang="en-US"/>
              <a:t>Relies on condition codes and conditional jump (i.e., </a:t>
            </a:r>
            <a:r>
              <a:rPr lang="en-US" err="1"/>
              <a:t>goto</a:t>
            </a:r>
            <a:r>
              <a:rPr lang="en-US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75012287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7591425" cy="762000"/>
          </a:xfrm>
        </p:spPr>
        <p:txBody>
          <a:bodyPr/>
          <a:lstStyle/>
          <a:p>
            <a:pPr eaLnBrk="1" hangingPunct="1"/>
            <a:r>
              <a:rPr lang="en-US"/>
              <a:t>Definitions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>
                <a:solidFill>
                  <a:srgbClr val="C00000"/>
                </a:solidFill>
              </a:rPr>
              <a:t>Architecture:</a:t>
            </a:r>
            <a:r>
              <a:rPr lang="en-US"/>
              <a:t> (also ISA: instruction set architecture) The parts of a processor design that one needs to understand for writing assembly/machine code. </a:t>
            </a:r>
          </a:p>
          <a:p>
            <a:pPr lvl="1"/>
            <a:r>
              <a:rPr lang="en-US"/>
              <a:t>Examples: 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/>
              <a:t>instruction set specification, registers</a:t>
            </a:r>
          </a:p>
          <a:p>
            <a:r>
              <a:rPr lang="en-US">
                <a:solidFill>
                  <a:srgbClr val="C00000"/>
                </a:solidFill>
              </a:rPr>
              <a:t>Microarchitecture:</a:t>
            </a:r>
            <a:r>
              <a:rPr lang="en-US"/>
              <a:t> Implementation of the architecture</a:t>
            </a:r>
          </a:p>
          <a:p>
            <a:pPr lvl="1"/>
            <a:r>
              <a:rPr lang="en-US"/>
              <a:t>Examples: cache sizes and core frequency</a:t>
            </a:r>
          </a:p>
          <a:p>
            <a:r>
              <a:rPr lang="en-US"/>
              <a:t>Code Forms: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Machine Code</a:t>
            </a:r>
            <a:r>
              <a:rPr lang="en-US"/>
              <a:t>: The byte-level programs that a processor executes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Assembly Code</a:t>
            </a:r>
            <a:r>
              <a:rPr lang="en-US"/>
              <a:t>: A text representation of machine code</a:t>
            </a:r>
          </a:p>
          <a:p>
            <a:pPr eaLnBrk="1" hangingPunct="1"/>
            <a:r>
              <a:rPr lang="en-US"/>
              <a:t>Example ISAs: </a:t>
            </a:r>
          </a:p>
          <a:p>
            <a:pPr lvl="1"/>
            <a:r>
              <a:rPr lang="en-US"/>
              <a:t>Intel: x86, IA32, Itanium, x86-64</a:t>
            </a:r>
          </a:p>
          <a:p>
            <a:pPr lvl="1"/>
            <a:r>
              <a:rPr lang="en-US"/>
              <a:t>ARM: Used in almost all mobile phones</a:t>
            </a:r>
          </a:p>
          <a:p>
            <a:pPr lvl="1"/>
            <a:r>
              <a:rPr lang="en-US"/>
              <a:t>RISC V: New open-source ISA</a:t>
            </a: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62" name="Rectangle 6"/>
          <p:cNvSpPr>
            <a:spLocks noChangeArrowheads="1"/>
          </p:cNvSpPr>
          <p:nvPr/>
        </p:nvSpPr>
        <p:spPr bwMode="auto">
          <a:xfrm>
            <a:off x="1066800" y="1066800"/>
            <a:ext cx="3200400" cy="2209800"/>
          </a:xfrm>
          <a:prstGeom prst="rect">
            <a:avLst/>
          </a:prstGeom>
          <a:solidFill>
            <a:srgbClr val="EFBFB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algn="l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CPU</a:t>
            </a:r>
          </a:p>
        </p:txBody>
      </p:sp>
      <p:sp>
        <p:nvSpPr>
          <p:cNvPr id="14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226300" cy="573088"/>
          </a:xfrm>
        </p:spPr>
        <p:txBody>
          <a:bodyPr/>
          <a:lstStyle/>
          <a:p>
            <a:r>
              <a:rPr lang="en-US"/>
              <a:t>Assembly/Machine Code View</a:t>
            </a:r>
          </a:p>
        </p:txBody>
      </p:sp>
      <p:sp>
        <p:nvSpPr>
          <p:cNvPr id="14745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19113" y="3331780"/>
            <a:ext cx="4852987" cy="3505200"/>
          </a:xfrm>
          <a:solidFill>
            <a:schemeClr val="bg1"/>
          </a:solidFill>
        </p:spPr>
        <p:txBody>
          <a:bodyPr/>
          <a:lstStyle/>
          <a:p>
            <a:pPr marL="227013" indent="-227013" defTabSz="895350">
              <a:buNone/>
              <a:tabLst>
                <a:tab pos="1371600" algn="l"/>
                <a:tab pos="4572000" algn="l"/>
              </a:tabLst>
            </a:pPr>
            <a:r>
              <a:rPr lang="en-US" sz="2400"/>
              <a:t>Programmer-Visible State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b="1"/>
              <a:t>PC: Program counter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/>
              <a:t>Address of next instruction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/>
              <a:t>Called “RIP” (x86-64)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b="1"/>
              <a:t>Register file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/>
              <a:t>Heavily used program data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b="1"/>
              <a:t>Condition codes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/>
              <a:t>Store status information about most recent arithmetic or logical operation</a:t>
            </a:r>
          </a:p>
          <a:p>
            <a:pPr marL="839788" lvl="2" indent="-165100" defTabSz="895350">
              <a:tabLst>
                <a:tab pos="1371600" algn="l"/>
                <a:tab pos="4572000" algn="l"/>
              </a:tabLst>
            </a:pPr>
            <a:r>
              <a:rPr lang="en-US" sz="1800"/>
              <a:t>Used for conditional branching</a:t>
            </a:r>
          </a:p>
        </p:txBody>
      </p:sp>
      <p:sp>
        <p:nvSpPr>
          <p:cNvPr id="147473" name="Rectangle 17"/>
          <p:cNvSpPr>
            <a:spLocks noGrp="1" noChangeArrowheads="1"/>
          </p:cNvSpPr>
          <p:nvPr>
            <p:ph sz="half" idx="2"/>
          </p:nvPr>
        </p:nvSpPr>
        <p:spPr>
          <a:xfrm>
            <a:off x="5372100" y="3625850"/>
            <a:ext cx="3619500" cy="1568450"/>
          </a:xfrm>
        </p:spPr>
        <p:txBody>
          <a:bodyPr/>
          <a:lstStyle/>
          <a:p>
            <a:pPr marL="292100" lvl="1" indent="-177800"/>
            <a:r>
              <a:rPr lang="en-US" sz="2000" b="1"/>
              <a:t>Memory</a:t>
            </a:r>
          </a:p>
          <a:p>
            <a:pPr marL="571500" lvl="2" indent="-165100"/>
            <a:r>
              <a:rPr lang="en-US" sz="1800"/>
              <a:t>Byte addressable array</a:t>
            </a:r>
          </a:p>
          <a:p>
            <a:pPr marL="571500" lvl="2" indent="-165100"/>
            <a:r>
              <a:rPr lang="en-US" sz="1800"/>
              <a:t>Code and user data</a:t>
            </a:r>
          </a:p>
          <a:p>
            <a:pPr marL="571500" lvl="2" indent="-165100"/>
            <a:r>
              <a:rPr lang="en-US" sz="1800"/>
              <a:t>Stack to support procedures</a:t>
            </a:r>
          </a:p>
          <a:p>
            <a:pPr marL="0" indent="0"/>
            <a:endParaRPr lang="en-US" sz="2000"/>
          </a:p>
        </p:txBody>
      </p:sp>
      <p:sp>
        <p:nvSpPr>
          <p:cNvPr id="147460" name="Rectangle 4"/>
          <p:cNvSpPr>
            <a:spLocks noChangeArrowheads="1"/>
          </p:cNvSpPr>
          <p:nvPr/>
        </p:nvSpPr>
        <p:spPr bwMode="auto">
          <a:xfrm>
            <a:off x="1409700" y="1981200"/>
            <a:ext cx="533400" cy="4572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PC</a:t>
            </a:r>
          </a:p>
        </p:txBody>
      </p:sp>
      <p:sp>
        <p:nvSpPr>
          <p:cNvPr id="147461" name="Rectangle 5"/>
          <p:cNvSpPr>
            <a:spLocks noChangeArrowheads="1"/>
          </p:cNvSpPr>
          <p:nvPr/>
        </p:nvSpPr>
        <p:spPr bwMode="auto">
          <a:xfrm>
            <a:off x="2362200" y="1371600"/>
            <a:ext cx="1676400" cy="7620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Registers</a:t>
            </a:r>
          </a:p>
        </p:txBody>
      </p:sp>
      <p:sp>
        <p:nvSpPr>
          <p:cNvPr id="147463" name="Rectangle 7"/>
          <p:cNvSpPr>
            <a:spLocks noChangeArrowheads="1"/>
          </p:cNvSpPr>
          <p:nvPr/>
        </p:nvSpPr>
        <p:spPr bwMode="auto">
          <a:xfrm>
            <a:off x="6019800" y="1066800"/>
            <a:ext cx="1752600" cy="2209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Ctr="1"/>
          <a:lstStyle/>
          <a:p>
            <a:pPr algn="ctr">
              <a:lnSpc>
                <a:spcPct val="100000"/>
              </a:lnSpc>
            </a:pPr>
            <a:r>
              <a:rPr lang="en-US" sz="2400" b="1">
                <a:latin typeface="Calibri" pitchFamily="34" charset="0"/>
              </a:rPr>
              <a:t>Memory</a:t>
            </a:r>
          </a:p>
        </p:txBody>
      </p:sp>
      <p:sp>
        <p:nvSpPr>
          <p:cNvPr id="147464" name="Text Box 8"/>
          <p:cNvSpPr txBox="1">
            <a:spLocks noChangeArrowheads="1"/>
          </p:cNvSpPr>
          <p:nvPr/>
        </p:nvSpPr>
        <p:spPr bwMode="auto">
          <a:xfrm>
            <a:off x="6324600" y="1730102"/>
            <a:ext cx="1143000" cy="101309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>
                <a:latin typeface="Calibri" pitchFamily="34" charset="0"/>
              </a:rPr>
              <a:t>Code</a:t>
            </a:r>
          </a:p>
          <a:p>
            <a:pPr algn="ctr">
              <a:lnSpc>
                <a:spcPct val="100000"/>
              </a:lnSpc>
            </a:pPr>
            <a:r>
              <a:rPr lang="en-US" sz="2000">
                <a:latin typeface="Calibri" pitchFamily="34" charset="0"/>
              </a:rPr>
              <a:t>Data</a:t>
            </a:r>
          </a:p>
          <a:p>
            <a:pPr algn="ctr">
              <a:lnSpc>
                <a:spcPct val="100000"/>
              </a:lnSpc>
            </a:pPr>
            <a:r>
              <a:rPr lang="en-US" sz="2000">
                <a:latin typeface="Calibri" pitchFamily="34" charset="0"/>
              </a:rPr>
              <a:t>Stack</a:t>
            </a:r>
          </a:p>
        </p:txBody>
      </p:sp>
      <p:sp>
        <p:nvSpPr>
          <p:cNvPr id="147465" name="Line 9"/>
          <p:cNvSpPr>
            <a:spLocks noChangeShapeType="1"/>
          </p:cNvSpPr>
          <p:nvPr/>
        </p:nvSpPr>
        <p:spPr bwMode="auto">
          <a:xfrm>
            <a:off x="4267200" y="170180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ffectLst/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7466" name="Line 10"/>
          <p:cNvSpPr>
            <a:spLocks noChangeShapeType="1"/>
          </p:cNvSpPr>
          <p:nvPr/>
        </p:nvSpPr>
        <p:spPr bwMode="auto">
          <a:xfrm>
            <a:off x="4267200" y="223520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lg" len="lg"/>
            <a:tailEnd type="triangle" w="lg" len="lg"/>
          </a:ln>
          <a:effectLst/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7467" name="Line 11"/>
          <p:cNvSpPr>
            <a:spLocks noChangeShapeType="1"/>
          </p:cNvSpPr>
          <p:nvPr/>
        </p:nvSpPr>
        <p:spPr bwMode="auto">
          <a:xfrm>
            <a:off x="4267200" y="2768600"/>
            <a:ext cx="1752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lg" len="lg"/>
            <a:tailEnd/>
          </a:ln>
          <a:effectLst/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7468" name="Text Box 12"/>
          <p:cNvSpPr txBox="1">
            <a:spLocks noChangeArrowheads="1"/>
          </p:cNvSpPr>
          <p:nvPr/>
        </p:nvSpPr>
        <p:spPr bwMode="auto">
          <a:xfrm>
            <a:off x="4267200" y="1295400"/>
            <a:ext cx="17526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>
                <a:latin typeface="Calibri" pitchFamily="34" charset="0"/>
              </a:rPr>
              <a:t>Addresses</a:t>
            </a:r>
          </a:p>
        </p:txBody>
      </p:sp>
      <p:sp>
        <p:nvSpPr>
          <p:cNvPr id="147469" name="Text Box 13"/>
          <p:cNvSpPr txBox="1">
            <a:spLocks noChangeArrowheads="1"/>
          </p:cNvSpPr>
          <p:nvPr/>
        </p:nvSpPr>
        <p:spPr bwMode="auto">
          <a:xfrm>
            <a:off x="4267200" y="1854200"/>
            <a:ext cx="17526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>
                <a:latin typeface="Calibri" pitchFamily="34" charset="0"/>
              </a:rPr>
              <a:t>Data</a:t>
            </a:r>
          </a:p>
        </p:txBody>
      </p:sp>
      <p:sp>
        <p:nvSpPr>
          <p:cNvPr id="147470" name="Text Box 14"/>
          <p:cNvSpPr txBox="1">
            <a:spLocks noChangeArrowheads="1"/>
          </p:cNvSpPr>
          <p:nvPr/>
        </p:nvSpPr>
        <p:spPr bwMode="auto">
          <a:xfrm>
            <a:off x="4267200" y="2387600"/>
            <a:ext cx="16764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0">
                <a:latin typeface="Calibri" pitchFamily="34" charset="0"/>
              </a:rPr>
              <a:t>Instructions</a:t>
            </a:r>
          </a:p>
        </p:txBody>
      </p:sp>
      <p:sp>
        <p:nvSpPr>
          <p:cNvPr id="147472" name="Rectangle 16"/>
          <p:cNvSpPr>
            <a:spLocks noChangeArrowheads="1"/>
          </p:cNvSpPr>
          <p:nvPr/>
        </p:nvSpPr>
        <p:spPr bwMode="auto">
          <a:xfrm>
            <a:off x="2538248" y="2315634"/>
            <a:ext cx="1066800" cy="685800"/>
          </a:xfrm>
          <a:prstGeom prst="rect">
            <a:avLst/>
          </a:prstGeom>
          <a:solidFill>
            <a:schemeClr val="accent3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1800" b="1">
                <a:latin typeface="Calibri" pitchFamily="34" charset="0"/>
              </a:rPr>
              <a:t>Condition</a:t>
            </a:r>
          </a:p>
          <a:p>
            <a:pPr algn="ctr"/>
            <a:r>
              <a:rPr lang="en-US" sz="1800" b="1">
                <a:latin typeface="Calibri" pitchFamily="34" charset="0"/>
              </a:rPr>
              <a:t>Codes</a:t>
            </a: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B6700-059E-BF70-54B2-0181ADBB7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does it come from?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3824ED-C54B-B553-F612-97DF638DC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Assembly is usually generated by the compiler</a:t>
            </a:r>
          </a:p>
          <a:p>
            <a:pPr lvl="1"/>
            <a:r>
              <a:rPr lang="en-US"/>
              <a:t>We can ask the compiler to show us the assembly</a:t>
            </a:r>
          </a:p>
          <a:p>
            <a:pPr lvl="1"/>
            <a:r>
              <a:rPr lang="en-US"/>
              <a:t>We can also generate assembly from machine code</a:t>
            </a:r>
          </a:p>
          <a:p>
            <a:endParaRPr lang="en-US"/>
          </a:p>
          <a:p>
            <a:r>
              <a:rPr lang="en-US"/>
              <a:t>The compiler runs a separate tool that generates machine code</a:t>
            </a:r>
          </a:p>
          <a:p>
            <a:pPr lvl="1"/>
            <a:r>
              <a:rPr lang="en-US"/>
              <a:t>Machine code is just bytes in memory</a:t>
            </a:r>
          </a:p>
          <a:p>
            <a:pPr lvl="1"/>
            <a:endParaRPr lang="en-US"/>
          </a:p>
          <a:p>
            <a:r>
              <a:rPr lang="en-US"/>
              <a:t>Execution gives bytes their “types”</a:t>
            </a:r>
          </a:p>
        </p:txBody>
      </p:sp>
    </p:spTree>
    <p:extLst>
      <p:ext uri="{BB962C8B-B14F-4D97-AF65-F5344CB8AC3E}">
        <p14:creationId xmlns:p14="http://schemas.microsoft.com/office/powerpoint/2010/main" val="2256231488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22809-D8D9-1BCC-7404-DDC39EE5B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4B6B5E89-6C8C-E7FC-9CFC-EAA68A8A35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725" y="2514600"/>
            <a:ext cx="72707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400" b="1" i="1">
                <a:latin typeface="Calibri" pitchFamily="34" charset="0"/>
              </a:rPr>
              <a:t>text</a:t>
            </a:r>
          </a:p>
        </p:txBody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A31565EB-A1C0-06A0-4C45-A199E34CB8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1725" y="3655700"/>
            <a:ext cx="72707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400" b="1" i="1">
                <a:latin typeface="Calibri" pitchFamily="34" charset="0"/>
              </a:rPr>
              <a:t>text</a:t>
            </a:r>
          </a:p>
        </p:txBody>
      </p:sp>
      <p:sp>
        <p:nvSpPr>
          <p:cNvPr id="148484" name="Rectangle 4">
            <a:extLst>
              <a:ext uri="{FF2B5EF4-FFF2-40B4-BE49-F238E27FC236}">
                <a16:creationId xmlns:a16="http://schemas.microsoft.com/office/drawing/2014/main" id="{0E2DB36E-8C3F-4393-D22D-E3AC6BF09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4724400"/>
            <a:ext cx="10001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400" b="1" i="1">
                <a:latin typeface="Calibri" pitchFamily="34" charset="0"/>
              </a:rPr>
              <a:t>binary</a:t>
            </a:r>
          </a:p>
        </p:txBody>
      </p:sp>
      <p:sp>
        <p:nvSpPr>
          <p:cNvPr id="148485" name="Rectangle 5">
            <a:extLst>
              <a:ext uri="{FF2B5EF4-FFF2-40B4-BE49-F238E27FC236}">
                <a16:creationId xmlns:a16="http://schemas.microsoft.com/office/drawing/2014/main" id="{65768464-69B4-B18A-E65E-63E474C48B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5867400"/>
            <a:ext cx="1000125" cy="459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400" b="1" i="1">
                <a:latin typeface="Calibri" pitchFamily="34" charset="0"/>
              </a:rPr>
              <a:t>binary</a:t>
            </a:r>
          </a:p>
        </p:txBody>
      </p:sp>
      <p:sp>
        <p:nvSpPr>
          <p:cNvPr id="148486" name="Line 6">
            <a:extLst>
              <a:ext uri="{FF2B5EF4-FFF2-40B4-BE49-F238E27FC236}">
                <a16:creationId xmlns:a16="http://schemas.microsoft.com/office/drawing/2014/main" id="{51B89DC7-980A-97FA-26C4-E30EDC43B896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9388" y="2977233"/>
            <a:ext cx="0" cy="68036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square" lIns="90487" tIns="44450" rIns="90487" bIns="44450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8487" name="Rectangle 7">
            <a:extLst>
              <a:ext uri="{FF2B5EF4-FFF2-40B4-BE49-F238E27FC236}">
                <a16:creationId xmlns:a16="http://schemas.microsoft.com/office/drawing/2014/main" id="{7454F26B-DB08-5D7C-6003-70C0F46F7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774" y="3124200"/>
            <a:ext cx="303212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alibri" pitchFamily="34" charset="0"/>
              </a:rPr>
              <a:t>Compiler (</a:t>
            </a:r>
            <a:r>
              <a:rPr lang="en-US" sz="2000" err="1">
                <a:latin typeface="Courier New" pitchFamily="49" charset="0"/>
              </a:rPr>
              <a:t>gcc</a:t>
            </a:r>
            <a:r>
              <a:rPr lang="en-US" sz="2000">
                <a:latin typeface="Courier New" pitchFamily="49" charset="0"/>
              </a:rPr>
              <a:t> –</a:t>
            </a:r>
            <a:r>
              <a:rPr lang="en-US" sz="2000" err="1">
                <a:latin typeface="Courier New" pitchFamily="49" charset="0"/>
              </a:rPr>
              <a:t>Og</a:t>
            </a:r>
            <a:r>
              <a:rPr lang="en-US" sz="2000">
                <a:latin typeface="Courier New" pitchFamily="49" charset="0"/>
              </a:rPr>
              <a:t> -S</a:t>
            </a:r>
            <a:r>
              <a:rPr lang="en-US" sz="2000">
                <a:latin typeface="Calibri" pitchFamily="34" charset="0"/>
              </a:rPr>
              <a:t>)</a:t>
            </a:r>
          </a:p>
        </p:txBody>
      </p:sp>
      <p:sp>
        <p:nvSpPr>
          <p:cNvPr id="148488" name="Rectangle 8">
            <a:extLst>
              <a:ext uri="{FF2B5EF4-FFF2-40B4-BE49-F238E27FC236}">
                <a16:creationId xmlns:a16="http://schemas.microsoft.com/office/drawing/2014/main" id="{D5ED7287-8AC7-45DA-0F0B-E851EAD096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9900" y="4191000"/>
            <a:ext cx="3048000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alibri" pitchFamily="34" charset="0"/>
              </a:rPr>
              <a:t>Assembler (</a:t>
            </a:r>
            <a:r>
              <a:rPr lang="en-US" sz="2000" err="1">
                <a:latin typeface="Courier New" pitchFamily="49" charset="0"/>
              </a:rPr>
              <a:t>gcc</a:t>
            </a:r>
            <a:r>
              <a:rPr lang="en-US" sz="2000">
                <a:latin typeface="Calibri" pitchFamily="34" charset="0"/>
              </a:rPr>
              <a:t> –c or </a:t>
            </a:r>
            <a:r>
              <a:rPr lang="en-US" sz="2000">
                <a:latin typeface="Courier New" pitchFamily="49" charset="0"/>
              </a:rPr>
              <a:t>as</a:t>
            </a:r>
            <a:r>
              <a:rPr lang="en-US" sz="2000">
                <a:latin typeface="Calibri" pitchFamily="34" charset="0"/>
              </a:rPr>
              <a:t>)</a:t>
            </a:r>
          </a:p>
        </p:txBody>
      </p:sp>
      <p:sp>
        <p:nvSpPr>
          <p:cNvPr id="148489" name="Rectangle 9">
            <a:extLst>
              <a:ext uri="{FF2B5EF4-FFF2-40B4-BE49-F238E27FC236}">
                <a16:creationId xmlns:a16="http://schemas.microsoft.com/office/drawing/2014/main" id="{303A3CBC-CAAD-A483-EA84-67CC1EDFA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775" y="5334000"/>
            <a:ext cx="2638425" cy="39754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alibri" pitchFamily="34" charset="0"/>
              </a:rPr>
              <a:t>Linker (</a:t>
            </a:r>
            <a:r>
              <a:rPr lang="en-US" sz="2000" err="1">
                <a:latin typeface="Courier New" pitchFamily="49" charset="0"/>
              </a:rPr>
              <a:t>gcc</a:t>
            </a:r>
            <a:r>
              <a:rPr lang="en-US" sz="2000">
                <a:latin typeface="Calibri" pitchFamily="34" charset="0"/>
              </a:rPr>
              <a:t> or</a:t>
            </a:r>
            <a:r>
              <a:rPr lang="en-US" sz="2000">
                <a:latin typeface="Courier" pitchFamily="49" charset="0"/>
              </a:rPr>
              <a:t> </a:t>
            </a:r>
            <a:r>
              <a:rPr lang="en-US" sz="2000">
                <a:latin typeface="Courier New" pitchFamily="49" charset="0"/>
              </a:rPr>
              <a:t>ld</a:t>
            </a:r>
            <a:r>
              <a:rPr lang="en-US" sz="2000">
                <a:latin typeface="Calibri" pitchFamily="34" charset="0"/>
              </a:rPr>
              <a:t>)</a:t>
            </a:r>
          </a:p>
        </p:txBody>
      </p:sp>
      <p:sp>
        <p:nvSpPr>
          <p:cNvPr id="148490" name="Rectangle 10">
            <a:extLst>
              <a:ext uri="{FF2B5EF4-FFF2-40B4-BE49-F238E27FC236}">
                <a16:creationId xmlns:a16="http://schemas.microsoft.com/office/drawing/2014/main" id="{0DC92DF1-9FC0-8B9A-F3C1-36BF4114C6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3313" y="2579688"/>
            <a:ext cx="3263900" cy="397545"/>
          </a:xfrm>
          <a:prstGeom prst="rect">
            <a:avLst/>
          </a:prstGeom>
          <a:solidFill>
            <a:srgbClr val="F6F5B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>
                <a:latin typeface="Calibri" pitchFamily="34" charset="0"/>
              </a:rPr>
              <a:t>C program (</a:t>
            </a:r>
            <a:r>
              <a:rPr lang="en-US" sz="2000">
                <a:latin typeface="Courier New" pitchFamily="49" charset="0"/>
              </a:rPr>
              <a:t>p1.c p2.c</a:t>
            </a:r>
            <a:r>
              <a:rPr lang="en-US" sz="2000">
                <a:latin typeface="Calibri" pitchFamily="34" charset="0"/>
              </a:rPr>
              <a:t>)</a:t>
            </a:r>
          </a:p>
        </p:txBody>
      </p:sp>
      <p:sp>
        <p:nvSpPr>
          <p:cNvPr id="148491" name="Rectangle 11">
            <a:extLst>
              <a:ext uri="{FF2B5EF4-FFF2-40B4-BE49-F238E27FC236}">
                <a16:creationId xmlns:a16="http://schemas.microsoft.com/office/drawing/2014/main" id="{B9445332-3C3A-5AB7-F743-8A332144E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9013" y="3657600"/>
            <a:ext cx="3492500" cy="397545"/>
          </a:xfrm>
          <a:prstGeom prst="rect">
            <a:avLst/>
          </a:prstGeom>
          <a:solidFill>
            <a:srgbClr val="F6F5B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err="1">
                <a:latin typeface="Calibri" pitchFamily="34" charset="0"/>
              </a:rPr>
              <a:t>Asm</a:t>
            </a:r>
            <a:r>
              <a:rPr lang="en-US" sz="2000">
                <a:latin typeface="Calibri" pitchFamily="34" charset="0"/>
              </a:rPr>
              <a:t> program (</a:t>
            </a:r>
            <a:r>
              <a:rPr lang="en-US" sz="2000">
                <a:latin typeface="Courier New" pitchFamily="49" charset="0"/>
              </a:rPr>
              <a:t>p1.s p2.s</a:t>
            </a:r>
            <a:r>
              <a:rPr lang="en-US" sz="2000">
                <a:latin typeface="Calibri" pitchFamily="34" charset="0"/>
              </a:rPr>
              <a:t>)</a:t>
            </a:r>
          </a:p>
        </p:txBody>
      </p:sp>
      <p:sp>
        <p:nvSpPr>
          <p:cNvPr id="148492" name="Rectangle 12">
            <a:extLst>
              <a:ext uri="{FF2B5EF4-FFF2-40B4-BE49-F238E27FC236}">
                <a16:creationId xmlns:a16="http://schemas.microsoft.com/office/drawing/2014/main" id="{C45B1D3C-8A10-05AA-1282-C987478C1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4713" y="4800600"/>
            <a:ext cx="3721100" cy="39754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>
                <a:latin typeface="Calibri" pitchFamily="34" charset="0"/>
              </a:rPr>
              <a:t>Object program (</a:t>
            </a:r>
            <a:r>
              <a:rPr lang="en-US" sz="2000">
                <a:latin typeface="Courier New" pitchFamily="49" charset="0"/>
              </a:rPr>
              <a:t>p1.o p2.o</a:t>
            </a:r>
            <a:r>
              <a:rPr lang="en-US" sz="2000">
                <a:latin typeface="Calibri" pitchFamily="34" charset="0"/>
              </a:rPr>
              <a:t>)</a:t>
            </a:r>
          </a:p>
        </p:txBody>
      </p:sp>
      <p:sp>
        <p:nvSpPr>
          <p:cNvPr id="148493" name="Rectangle 13">
            <a:extLst>
              <a:ext uri="{FF2B5EF4-FFF2-40B4-BE49-F238E27FC236}">
                <a16:creationId xmlns:a16="http://schemas.microsoft.com/office/drawing/2014/main" id="{4D114FDE-FE31-23AE-1256-8CDD1E63C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1219" y="5943600"/>
            <a:ext cx="3748088" cy="397545"/>
          </a:xfrm>
          <a:prstGeom prst="rect">
            <a:avLst/>
          </a:prstGeom>
          <a:solidFill>
            <a:srgbClr val="FF9999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>
                <a:latin typeface="Calibri" pitchFamily="34" charset="0"/>
              </a:rPr>
              <a:t>Executable program (</a:t>
            </a:r>
            <a:r>
              <a:rPr lang="en-US" sz="2000">
                <a:latin typeface="Courier New" pitchFamily="49" charset="0"/>
              </a:rPr>
              <a:t>p</a:t>
            </a:r>
            <a:r>
              <a:rPr lang="en-US" sz="2000">
                <a:latin typeface="Calibri" pitchFamily="34" charset="0"/>
              </a:rPr>
              <a:t>)</a:t>
            </a:r>
          </a:p>
        </p:txBody>
      </p:sp>
      <p:sp>
        <p:nvSpPr>
          <p:cNvPr id="148494" name="Line 14">
            <a:extLst>
              <a:ext uri="{FF2B5EF4-FFF2-40B4-BE49-F238E27FC236}">
                <a16:creationId xmlns:a16="http://schemas.microsoft.com/office/drawing/2014/main" id="{8CFFAC92-ABAC-F84E-7EC5-FECFAE3A000F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9388" y="4055145"/>
            <a:ext cx="0" cy="726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square" lIns="90487" tIns="44450" rIns="90487" bIns="44450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8495" name="Line 15">
            <a:extLst>
              <a:ext uri="{FF2B5EF4-FFF2-40B4-BE49-F238E27FC236}">
                <a16:creationId xmlns:a16="http://schemas.microsoft.com/office/drawing/2014/main" id="{0039639C-A75D-B8DD-BBE6-26E005927E49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9388" y="5198145"/>
            <a:ext cx="0" cy="7264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square" lIns="90487" tIns="44450" rIns="90487" bIns="44450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8496" name="Rectangle 16">
            <a:extLst>
              <a:ext uri="{FF2B5EF4-FFF2-40B4-BE49-F238E27FC236}">
                <a16:creationId xmlns:a16="http://schemas.microsoft.com/office/drawing/2014/main" id="{A803718F-9767-C683-36D2-3B0227F40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800600"/>
            <a:ext cx="2044700" cy="7053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>
                <a:latin typeface="Calibri" pitchFamily="34" charset="0"/>
              </a:rPr>
              <a:t>Static libraries (</a:t>
            </a:r>
            <a:r>
              <a:rPr lang="en-US" sz="2000">
                <a:latin typeface="Courier New" pitchFamily="49" charset="0"/>
              </a:rPr>
              <a:t>.a</a:t>
            </a:r>
            <a:r>
              <a:rPr lang="en-US" sz="2000">
                <a:latin typeface="Calibri" pitchFamily="34" charset="0"/>
              </a:rPr>
              <a:t>)</a:t>
            </a:r>
          </a:p>
        </p:txBody>
      </p:sp>
      <p:sp>
        <p:nvSpPr>
          <p:cNvPr id="148497" name="Line 17">
            <a:extLst>
              <a:ext uri="{FF2B5EF4-FFF2-40B4-BE49-F238E27FC236}">
                <a16:creationId xmlns:a16="http://schemas.microsoft.com/office/drawing/2014/main" id="{F4E6C481-918C-C573-1EFE-D70C753E20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5813" y="5334000"/>
            <a:ext cx="99060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lIns="90487" tIns="44450" rIns="90487" bIns="44450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48498" name="Rectangle 18">
            <a:extLst>
              <a:ext uri="{FF2B5EF4-FFF2-40B4-BE49-F238E27FC236}">
                <a16:creationId xmlns:a16="http://schemas.microsoft.com/office/drawing/2014/main" id="{46BF6819-3EE4-69E9-3EA9-8923D63A8E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41312"/>
            <a:ext cx="6997700" cy="573088"/>
          </a:xfrm>
        </p:spPr>
        <p:txBody>
          <a:bodyPr/>
          <a:lstStyle/>
          <a:p>
            <a:r>
              <a:rPr lang="en-US"/>
              <a:t>Turning C into Object Code</a:t>
            </a:r>
          </a:p>
        </p:txBody>
      </p:sp>
      <p:sp>
        <p:nvSpPr>
          <p:cNvPr id="148499" name="Rectangle 19">
            <a:extLst>
              <a:ext uri="{FF2B5EF4-FFF2-40B4-BE49-F238E27FC236}">
                <a16:creationId xmlns:a16="http://schemas.microsoft.com/office/drawing/2014/main" id="{B796C447-DD7F-F40E-CCEC-8251E90B103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0513" y="990600"/>
            <a:ext cx="8307387" cy="1463675"/>
          </a:xfrm>
        </p:spPr>
        <p:txBody>
          <a:bodyPr/>
          <a:lstStyle/>
          <a:p>
            <a:pPr marL="560388" lvl="1" indent="-222250" defTabSz="895350">
              <a:tabLst>
                <a:tab pos="2286000" algn="l"/>
                <a:tab pos="3543300" algn="l"/>
              </a:tabLst>
            </a:pPr>
            <a:r>
              <a:rPr lang="en-US"/>
              <a:t>Code in files  </a:t>
            </a:r>
            <a:r>
              <a:rPr lang="en-US" b="1">
                <a:latin typeface="Courier New" pitchFamily="49" charset="0"/>
              </a:rPr>
              <a:t>p1.c p2.c</a:t>
            </a:r>
            <a:endParaRPr lang="en-US" b="1">
              <a:latin typeface="Courier" pitchFamily="49" charset="0"/>
            </a:endParaRPr>
          </a:p>
          <a:p>
            <a:pPr marL="560388" lvl="1" indent="-222250" defTabSz="895350">
              <a:tabLst>
                <a:tab pos="2286000" algn="l"/>
                <a:tab pos="3543300" algn="l"/>
              </a:tabLst>
            </a:pPr>
            <a:r>
              <a:rPr lang="en-US"/>
              <a:t>Compile with command:  </a:t>
            </a:r>
            <a:r>
              <a:rPr lang="en-US" b="1" err="1">
                <a:latin typeface="Courier New" pitchFamily="49" charset="0"/>
              </a:rPr>
              <a:t>gcc</a:t>
            </a:r>
            <a:r>
              <a:rPr lang="en-US" b="1">
                <a:latin typeface="Courier New" pitchFamily="49" charset="0"/>
              </a:rPr>
              <a:t> –</a:t>
            </a:r>
            <a:r>
              <a:rPr lang="en-US" b="1" err="1">
                <a:latin typeface="Courier New" pitchFamily="49" charset="0"/>
              </a:rPr>
              <a:t>Og</a:t>
            </a:r>
            <a:r>
              <a:rPr lang="en-US" b="1">
                <a:latin typeface="Courier New" pitchFamily="49" charset="0"/>
              </a:rPr>
              <a:t> p1.c p2.c -o p</a:t>
            </a:r>
            <a:endParaRPr lang="en-US" b="1">
              <a:latin typeface="Courier" pitchFamily="49" charset="0"/>
            </a:endParaRPr>
          </a:p>
          <a:p>
            <a:pPr marL="839788" lvl="2" indent="-165100" defTabSz="895350">
              <a:tabLst>
                <a:tab pos="2286000" algn="l"/>
                <a:tab pos="3543300" algn="l"/>
              </a:tabLst>
            </a:pPr>
            <a:r>
              <a:rPr lang="en-US"/>
              <a:t>Use debugging-friendly optimizations (</a:t>
            </a: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-</a:t>
            </a:r>
            <a:r>
              <a:rPr lang="en-US" b="1" err="1">
                <a:solidFill>
                  <a:schemeClr val="tx1"/>
                </a:solidFill>
                <a:latin typeface="Courier New" pitchFamily="49" charset="0"/>
              </a:rPr>
              <a:t>Og</a:t>
            </a:r>
            <a:r>
              <a:rPr lang="en-US"/>
              <a:t>)</a:t>
            </a:r>
          </a:p>
          <a:p>
            <a:pPr marL="839788" lvl="2" indent="-165100" defTabSz="895350">
              <a:tabLst>
                <a:tab pos="2286000" algn="l"/>
                <a:tab pos="3543300" algn="l"/>
              </a:tabLst>
            </a:pPr>
            <a:r>
              <a:rPr lang="en-US"/>
              <a:t>Put resulting binary in file </a:t>
            </a: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p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079435655"/>
      </p:ext>
    </p:extLst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0B28F-37D4-4A69-C268-31BF36ED3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67798D62-8965-1F51-9D41-07196C8F58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34975"/>
            <a:ext cx="6845300" cy="555625"/>
          </a:xfrm>
          <a:noFill/>
          <a:ln/>
          <a:effectLst/>
        </p:spPr>
        <p:txBody>
          <a:bodyPr/>
          <a:lstStyle/>
          <a:p>
            <a:r>
              <a:rPr lang="en-US"/>
              <a:t>Compiling Into Assembly</a:t>
            </a:r>
          </a:p>
        </p:txBody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BED169DF-D97E-690C-1FA7-D99956C657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46150"/>
            <a:ext cx="2438400" cy="363538"/>
          </a:xfrm>
          <a:noFill/>
          <a:ln/>
        </p:spPr>
        <p:txBody>
          <a:bodyPr lIns="90487" tIns="44450" rIns="90487" bIns="44450"/>
          <a:lstStyle/>
          <a:p>
            <a:pPr>
              <a:buNone/>
            </a:pPr>
            <a:r>
              <a:rPr lang="en-US"/>
              <a:t>C Code (</a:t>
            </a:r>
            <a:r>
              <a:rPr lang="en-US" err="1"/>
              <a:t>sum.c</a:t>
            </a:r>
            <a:r>
              <a:rPr lang="en-US"/>
              <a:t>)</a:t>
            </a:r>
          </a:p>
          <a:p>
            <a:pPr>
              <a:buNone/>
            </a:pPr>
            <a:endParaRPr lang="en-US"/>
          </a:p>
        </p:txBody>
      </p:sp>
      <p:sp>
        <p:nvSpPr>
          <p:cNvPr id="149508" name="Rectangle 4">
            <a:extLst>
              <a:ext uri="{FF2B5EF4-FFF2-40B4-BE49-F238E27FC236}">
                <a16:creationId xmlns:a16="http://schemas.microsoft.com/office/drawing/2014/main" id="{A35C8014-C6A2-B98B-E297-9B7412F65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1403350"/>
            <a:ext cx="4343400" cy="2305760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long plus(long x, long y); </a:t>
            </a:r>
          </a:p>
          <a:p>
            <a:pPr algn="l">
              <a:tabLst>
                <a:tab pos="457200" algn="l"/>
                <a:tab pos="1485900" algn="l"/>
              </a:tabLst>
            </a:pPr>
            <a:endParaRPr lang="en-US" sz="1800" b="1">
              <a:latin typeface="Courier New" pitchFamily="49" charset="0"/>
            </a:endParaRP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void </a:t>
            </a:r>
            <a:r>
              <a:rPr lang="en-US" sz="1800" b="1" err="1">
                <a:latin typeface="Courier New" pitchFamily="49" charset="0"/>
              </a:rPr>
              <a:t>sumstore</a:t>
            </a:r>
            <a:r>
              <a:rPr lang="en-US" sz="1800" b="1">
                <a:latin typeface="Courier New" pitchFamily="49" charset="0"/>
              </a:rPr>
              <a:t>(long x, long y, 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           long *</a:t>
            </a:r>
            <a:r>
              <a:rPr lang="en-US" sz="1800" b="1" err="1">
                <a:latin typeface="Courier New" pitchFamily="49" charset="0"/>
              </a:rPr>
              <a:t>dest</a:t>
            </a:r>
            <a:r>
              <a:rPr lang="en-US" sz="1800" b="1">
                <a:latin typeface="Courier New" pitchFamily="49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{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 long t = plus(x, y);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 *</a:t>
            </a:r>
            <a:r>
              <a:rPr lang="en-US" sz="1800" b="1" err="1">
                <a:latin typeface="Courier New" pitchFamily="49" charset="0"/>
              </a:rPr>
              <a:t>dest</a:t>
            </a:r>
            <a:r>
              <a:rPr lang="en-US" sz="1800" b="1">
                <a:latin typeface="Courier New" pitchFamily="49" charset="0"/>
              </a:rPr>
              <a:t> = t;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}</a:t>
            </a:r>
          </a:p>
        </p:txBody>
      </p:sp>
      <p:sp>
        <p:nvSpPr>
          <p:cNvPr id="149509" name="Rectangle 5">
            <a:extLst>
              <a:ext uri="{FF2B5EF4-FFF2-40B4-BE49-F238E27FC236}">
                <a16:creationId xmlns:a16="http://schemas.microsoft.com/office/drawing/2014/main" id="{4373B31C-E7D3-1B07-2C86-DD5BB68B20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914400"/>
            <a:ext cx="41148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>
                <a:solidFill>
                  <a:schemeClr val="tx2"/>
                </a:solidFill>
                <a:latin typeface="Calibri" pitchFamily="34" charset="0"/>
              </a:rPr>
              <a:t>Generated x86-64 Assembly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240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49510" name="Rectangle 6">
            <a:extLst>
              <a:ext uri="{FF2B5EF4-FFF2-40B4-BE49-F238E27FC236}">
                <a16:creationId xmlns:a16="http://schemas.microsoft.com/office/drawing/2014/main" id="{1FD9F97D-EB38-F2EF-FB7C-76EB63D7F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395413"/>
            <a:ext cx="4195763" cy="202876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 err="1">
                <a:latin typeface="Courier New" pitchFamily="49" charset="0"/>
              </a:rPr>
              <a:t>sumstore</a:t>
            </a:r>
            <a:r>
              <a:rPr lang="en-US" sz="1800" b="1">
                <a:latin typeface="Courier New" pitchFamily="49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</a:t>
            </a:r>
            <a:r>
              <a:rPr lang="en-US" sz="1800" b="1" err="1">
                <a:latin typeface="Courier New" pitchFamily="49" charset="0"/>
              </a:rPr>
              <a:t>pushq</a:t>
            </a:r>
            <a:r>
              <a:rPr lang="en-US" sz="1800" b="1">
                <a:latin typeface="Courier New" pitchFamily="49" charset="0"/>
              </a:rPr>
              <a:t>   %</a:t>
            </a:r>
            <a:r>
              <a:rPr lang="en-US" sz="1800" b="1" err="1">
                <a:latin typeface="Courier New" pitchFamily="49" charset="0"/>
              </a:rPr>
              <a:t>rbx</a:t>
            </a:r>
            <a:endParaRPr lang="en-US" sz="1800" b="1">
              <a:latin typeface="Courier New" pitchFamily="49" charset="0"/>
            </a:endParaRP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</a:t>
            </a:r>
            <a:r>
              <a:rPr lang="en-US" sz="1800" b="1" err="1">
                <a:latin typeface="Courier New" pitchFamily="49" charset="0"/>
              </a:rPr>
              <a:t>movq</a:t>
            </a:r>
            <a:r>
              <a:rPr lang="en-US" sz="1800" b="1">
                <a:latin typeface="Courier New" pitchFamily="49" charset="0"/>
              </a:rPr>
              <a:t>    %</a:t>
            </a:r>
            <a:r>
              <a:rPr lang="en-US" sz="1800" b="1" err="1">
                <a:latin typeface="Courier New" pitchFamily="49" charset="0"/>
              </a:rPr>
              <a:t>rdx</a:t>
            </a:r>
            <a:r>
              <a:rPr lang="en-US" sz="1800" b="1">
                <a:latin typeface="Courier New" pitchFamily="49" charset="0"/>
              </a:rPr>
              <a:t>, %</a:t>
            </a:r>
            <a:r>
              <a:rPr lang="en-US" sz="1800" b="1" err="1">
                <a:latin typeface="Courier New" pitchFamily="49" charset="0"/>
              </a:rPr>
              <a:t>rbx</a:t>
            </a:r>
            <a:endParaRPr lang="en-US" sz="1800" b="1">
              <a:latin typeface="Courier New" pitchFamily="49" charset="0"/>
            </a:endParaRP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call    plus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</a:t>
            </a:r>
            <a:r>
              <a:rPr lang="en-US" sz="1800" b="1" err="1">
                <a:latin typeface="Courier New" pitchFamily="49" charset="0"/>
              </a:rPr>
              <a:t>movq</a:t>
            </a:r>
            <a:r>
              <a:rPr lang="en-US" sz="1800" b="1">
                <a:latin typeface="Courier New" pitchFamily="49" charset="0"/>
              </a:rPr>
              <a:t>    %</a:t>
            </a:r>
            <a:r>
              <a:rPr lang="en-US" sz="1800" b="1" err="1">
                <a:latin typeface="Courier New" pitchFamily="49" charset="0"/>
              </a:rPr>
              <a:t>rax</a:t>
            </a:r>
            <a:r>
              <a:rPr lang="en-US" sz="1800" b="1">
                <a:latin typeface="Courier New" pitchFamily="49" charset="0"/>
              </a:rPr>
              <a:t>, (%</a:t>
            </a:r>
            <a:r>
              <a:rPr lang="en-US" sz="1800" b="1" err="1">
                <a:latin typeface="Courier New" pitchFamily="49" charset="0"/>
              </a:rPr>
              <a:t>rbx</a:t>
            </a:r>
            <a:r>
              <a:rPr lang="en-US" sz="1800" b="1">
                <a:latin typeface="Courier New" pitchFamily="49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</a:t>
            </a:r>
            <a:r>
              <a:rPr lang="en-US" sz="1800" b="1" err="1">
                <a:latin typeface="Courier New" pitchFamily="49" charset="0"/>
              </a:rPr>
              <a:t>popq</a:t>
            </a:r>
            <a:r>
              <a:rPr lang="en-US" sz="1800" b="1">
                <a:latin typeface="Courier New" pitchFamily="49" charset="0"/>
              </a:rPr>
              <a:t>    %</a:t>
            </a:r>
            <a:r>
              <a:rPr lang="en-US" sz="1800" b="1" err="1">
                <a:latin typeface="Courier New" pitchFamily="49" charset="0"/>
              </a:rPr>
              <a:t>rbx</a:t>
            </a:r>
            <a:endParaRPr lang="en-US" sz="1800" b="1">
              <a:latin typeface="Courier New" pitchFamily="49" charset="0"/>
            </a:endParaRP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ret</a:t>
            </a:r>
          </a:p>
        </p:txBody>
      </p:sp>
      <p:sp>
        <p:nvSpPr>
          <p:cNvPr id="149511" name="Rectangle 7">
            <a:extLst>
              <a:ext uri="{FF2B5EF4-FFF2-40B4-BE49-F238E27FC236}">
                <a16:creationId xmlns:a16="http://schemas.microsoft.com/office/drawing/2014/main" id="{973CC2B2-97BF-9688-3F98-1B544EAE9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025" y="3638098"/>
            <a:ext cx="7467600" cy="382925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Obtain (on shark machine) with command</a:t>
            </a:r>
          </a:p>
          <a:p>
            <a:pPr lvl="1" algn="l">
              <a:lnSpc>
                <a:spcPct val="100000"/>
              </a:lnSpc>
              <a:spcBef>
                <a:spcPct val="50000"/>
              </a:spcBef>
            </a:pPr>
            <a:r>
              <a:rPr lang="en-US" sz="2400" b="1" err="1">
                <a:latin typeface="Courier New" pitchFamily="49" charset="0"/>
              </a:rPr>
              <a:t>gcc</a:t>
            </a:r>
            <a:r>
              <a:rPr lang="en-US" sz="2400" b="1">
                <a:latin typeface="Courier New" pitchFamily="49" charset="0"/>
              </a:rPr>
              <a:t> –</a:t>
            </a:r>
            <a:r>
              <a:rPr lang="en-US" sz="2400" b="1" err="1">
                <a:latin typeface="Courier New" pitchFamily="49" charset="0"/>
              </a:rPr>
              <a:t>Og</a:t>
            </a:r>
            <a:r>
              <a:rPr lang="en-US" sz="2400" b="1">
                <a:latin typeface="Courier New" pitchFamily="49" charset="0"/>
              </a:rPr>
              <a:t> –S </a:t>
            </a:r>
            <a:r>
              <a:rPr lang="en-US" sz="2400" b="1" err="1">
                <a:latin typeface="Courier New" pitchFamily="49" charset="0"/>
              </a:rPr>
              <a:t>sum.c</a:t>
            </a:r>
            <a:endParaRPr lang="en-US" sz="2400" b="1">
              <a:latin typeface="Courier New" pitchFamily="49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Produces file </a:t>
            </a:r>
            <a:r>
              <a:rPr lang="en-US" sz="2400" b="1" err="1">
                <a:latin typeface="Courier New" pitchFamily="49" charset="0"/>
              </a:rPr>
              <a:t>sum.s</a:t>
            </a:r>
            <a:endParaRPr lang="en-US" sz="2400" b="1">
              <a:latin typeface="Courier New" pitchFamily="49" charset="0"/>
            </a:endParaRPr>
          </a:p>
          <a:p>
            <a:pPr algn="l">
              <a:spcBef>
                <a:spcPct val="50000"/>
              </a:spcBef>
            </a:pPr>
            <a:r>
              <a:rPr lang="en-US" sz="2400" b="1" i="1">
                <a:solidFill>
                  <a:srgbClr val="FF0000"/>
                </a:solidFill>
                <a:latin typeface="Calibri" pitchFamily="34" charset="0"/>
              </a:rPr>
              <a:t>Warning</a:t>
            </a:r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: Will get very different results on non-Shark machines (Andrew Linux, Mac OS-X, …) due to different versions of </a:t>
            </a:r>
            <a:r>
              <a:rPr lang="en-US" sz="2400" b="1" err="1">
                <a:solidFill>
                  <a:srgbClr val="FF0000"/>
                </a:solidFill>
                <a:latin typeface="Calibri" pitchFamily="34" charset="0"/>
              </a:rPr>
              <a:t>gcc</a:t>
            </a:r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 and different compiler settings.</a:t>
            </a:r>
            <a:endParaRPr lang="en-US" sz="2400" b="1">
              <a:solidFill>
                <a:srgbClr val="FF0000"/>
              </a:solidFill>
              <a:latin typeface="Courier New" pitchFamily="49" charset="0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</a:pPr>
            <a:endParaRPr lang="en-US">
              <a:solidFill>
                <a:srgbClr val="FF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63676"/>
      </p:ext>
    </p:extLst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3B151-7AC0-1D21-2DFC-1D5A44861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392ED-AD2D-B14E-B97E-21E10B2F7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it really looks 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F6F6C-2F26-7083-C549-9444BB704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1197678"/>
            <a:ext cx="7896225" cy="5136447"/>
          </a:xfrm>
        </p:spPr>
        <p:txBody>
          <a:bodyPr/>
          <a:lstStyle/>
          <a:p>
            <a:pPr marL="0" indent="0">
              <a:buNone/>
            </a:pPr>
            <a:r>
              <a:rPr lang="en-US" sz="160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globl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.type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, @function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.LFB35: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cfi_startproc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pushq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cfi_def_cfa_offset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16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cfi_offset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3, -16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call	plus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, (%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popq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cfi_def_cfa_offset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 8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ret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cfi_endproc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.LFE35: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.size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, .-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489789"/>
      </p:ext>
    </p:extLst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000A4F-D382-A8F6-9DAE-321CFBD38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32C33-FD06-CFD1-A050-1D1F516E0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it really looks like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8C05A-046D-C105-7215-0F95A2B07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875" y="1197678"/>
            <a:ext cx="7896225" cy="5136447"/>
          </a:xfrm>
        </p:spPr>
        <p:txBody>
          <a:bodyPr/>
          <a:lstStyle/>
          <a:p>
            <a:pPr marL="0" indent="0">
              <a:buNone/>
            </a:pPr>
            <a:r>
              <a:rPr lang="en-US" sz="160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b="1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globl</a:t>
            </a: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endParaRPr lang="en-US" sz="1600" b="1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.type	</a:t>
            </a:r>
            <a:r>
              <a:rPr lang="en-US" sz="1600" b="1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@function</a:t>
            </a:r>
          </a:p>
          <a:p>
            <a:pPr marL="0" indent="0">
              <a:buNone/>
            </a:pP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.LFB35:</a:t>
            </a:r>
          </a:p>
          <a:p>
            <a:pPr marL="0" indent="0">
              <a:buNone/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b="1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cfi_startproc</a:t>
            </a:r>
            <a:endParaRPr lang="en-US" sz="1600" b="1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pushq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b="1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cfi_def_cfa_offset</a:t>
            </a: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16</a:t>
            </a:r>
          </a:p>
          <a:p>
            <a:pPr marL="0" indent="0">
              <a:buNone/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</a:t>
            </a:r>
            <a:r>
              <a:rPr lang="en-US" sz="1600" b="1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cfi_offset</a:t>
            </a: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3, -16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rdx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call	plus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, (%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popq</a:t>
            </a: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sz="1600" b="1" err="1">
                <a:latin typeface="Courier New" panose="02070309020205020404" pitchFamily="49" charset="0"/>
                <a:cs typeface="Courier New" panose="02070309020205020404" pitchFamily="49" charset="0"/>
              </a:rPr>
              <a:t>rbx</a:t>
            </a:r>
            <a:endParaRPr lang="en-US" sz="1600" b="1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b="1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cfi_def_cfa_offset</a:t>
            </a: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8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ret</a:t>
            </a:r>
          </a:p>
          <a:p>
            <a:pPr marL="0" indent="0">
              <a:buNone/>
            </a:pPr>
            <a:r>
              <a:rPr lang="en-US" sz="1600" b="1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1600" b="1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cfi_endproc</a:t>
            </a:r>
            <a:endParaRPr lang="en-US" sz="1600" b="1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.LFE35:</a:t>
            </a:r>
          </a:p>
          <a:p>
            <a:pPr marL="0" indent="0">
              <a:buNone/>
            </a:pP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.size	</a:t>
            </a:r>
            <a:r>
              <a:rPr lang="en-US" sz="1600" b="1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r>
              <a:rPr lang="en-US" sz="1600" b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.-</a:t>
            </a:r>
            <a:r>
              <a:rPr lang="en-US" sz="1600" b="1" err="1">
                <a:solidFill>
                  <a:schemeClr val="bg1">
                    <a:lumMod val="6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sumstore</a:t>
            </a:r>
            <a:endParaRPr lang="en-US" sz="1600" b="1">
              <a:solidFill>
                <a:schemeClr val="bg1">
                  <a:lumMod val="6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49AA8F-01DA-9931-AC10-EB5DE3004011}"/>
              </a:ext>
            </a:extLst>
          </p:cNvPr>
          <p:cNvSpPr txBox="1"/>
          <p:nvPr/>
        </p:nvSpPr>
        <p:spPr>
          <a:xfrm>
            <a:off x="5383629" y="1166147"/>
            <a:ext cx="3482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>
                <a:latin typeface="Calibri" pitchFamily="34" charset="0"/>
              </a:rPr>
              <a:t>Things that look weird and are preceded by a ‘.’ are generally directives</a:t>
            </a:r>
            <a:endParaRPr lang="en-US" b="1">
              <a:latin typeface="Calibri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4A40CBF-E2BD-7866-58BD-5FDC37BA66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9813" y="2864742"/>
            <a:ext cx="4195763" cy="202876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 err="1">
                <a:latin typeface="Courier New" pitchFamily="49" charset="0"/>
              </a:rPr>
              <a:t>sumstore</a:t>
            </a:r>
            <a:r>
              <a:rPr lang="en-US" sz="1800" b="1">
                <a:latin typeface="Courier New" pitchFamily="49" charset="0"/>
              </a:rPr>
              <a:t>: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</a:t>
            </a:r>
            <a:r>
              <a:rPr lang="en-US" sz="1800" b="1" err="1">
                <a:latin typeface="Courier New" pitchFamily="49" charset="0"/>
              </a:rPr>
              <a:t>pushq</a:t>
            </a:r>
            <a:r>
              <a:rPr lang="en-US" sz="1800" b="1">
                <a:latin typeface="Courier New" pitchFamily="49" charset="0"/>
              </a:rPr>
              <a:t>   %</a:t>
            </a:r>
            <a:r>
              <a:rPr lang="en-US" sz="1800" b="1" err="1">
                <a:latin typeface="Courier New" pitchFamily="49" charset="0"/>
              </a:rPr>
              <a:t>rbx</a:t>
            </a:r>
            <a:endParaRPr lang="en-US" sz="1800" b="1">
              <a:latin typeface="Courier New" pitchFamily="49" charset="0"/>
            </a:endParaRP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</a:t>
            </a:r>
            <a:r>
              <a:rPr lang="en-US" sz="1800" b="1" err="1">
                <a:latin typeface="Courier New" pitchFamily="49" charset="0"/>
              </a:rPr>
              <a:t>movq</a:t>
            </a:r>
            <a:r>
              <a:rPr lang="en-US" sz="1800" b="1">
                <a:latin typeface="Courier New" pitchFamily="49" charset="0"/>
              </a:rPr>
              <a:t>    %</a:t>
            </a:r>
            <a:r>
              <a:rPr lang="en-US" sz="1800" b="1" err="1">
                <a:latin typeface="Courier New" pitchFamily="49" charset="0"/>
              </a:rPr>
              <a:t>rdx</a:t>
            </a:r>
            <a:r>
              <a:rPr lang="en-US" sz="1800" b="1">
                <a:latin typeface="Courier New" pitchFamily="49" charset="0"/>
              </a:rPr>
              <a:t>, %</a:t>
            </a:r>
            <a:r>
              <a:rPr lang="en-US" sz="1800" b="1" err="1">
                <a:latin typeface="Courier New" pitchFamily="49" charset="0"/>
              </a:rPr>
              <a:t>rbx</a:t>
            </a:r>
            <a:endParaRPr lang="en-US" sz="1800" b="1">
              <a:latin typeface="Courier New" pitchFamily="49" charset="0"/>
            </a:endParaRP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call    plus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</a:t>
            </a:r>
            <a:r>
              <a:rPr lang="en-US" sz="1800" b="1" err="1">
                <a:latin typeface="Courier New" pitchFamily="49" charset="0"/>
              </a:rPr>
              <a:t>movq</a:t>
            </a:r>
            <a:r>
              <a:rPr lang="en-US" sz="1800" b="1">
                <a:latin typeface="Courier New" pitchFamily="49" charset="0"/>
              </a:rPr>
              <a:t>    %</a:t>
            </a:r>
            <a:r>
              <a:rPr lang="en-US" sz="1800" b="1" err="1">
                <a:latin typeface="Courier New" pitchFamily="49" charset="0"/>
              </a:rPr>
              <a:t>rax</a:t>
            </a:r>
            <a:r>
              <a:rPr lang="en-US" sz="1800" b="1">
                <a:latin typeface="Courier New" pitchFamily="49" charset="0"/>
              </a:rPr>
              <a:t>, (%</a:t>
            </a:r>
            <a:r>
              <a:rPr lang="en-US" sz="1800" b="1" err="1">
                <a:latin typeface="Courier New" pitchFamily="49" charset="0"/>
              </a:rPr>
              <a:t>rbx</a:t>
            </a:r>
            <a:r>
              <a:rPr lang="en-US" sz="1800" b="1">
                <a:latin typeface="Courier New" pitchFamily="49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</a:t>
            </a:r>
            <a:r>
              <a:rPr lang="en-US" sz="1800" b="1" err="1">
                <a:latin typeface="Courier New" pitchFamily="49" charset="0"/>
              </a:rPr>
              <a:t>popq</a:t>
            </a:r>
            <a:r>
              <a:rPr lang="en-US" sz="1800" b="1">
                <a:latin typeface="Courier New" pitchFamily="49" charset="0"/>
              </a:rPr>
              <a:t>    %</a:t>
            </a:r>
            <a:r>
              <a:rPr lang="en-US" sz="1800" b="1" err="1">
                <a:latin typeface="Courier New" pitchFamily="49" charset="0"/>
              </a:rPr>
              <a:t>rbx</a:t>
            </a:r>
            <a:endParaRPr lang="en-US" sz="1800" b="1">
              <a:latin typeface="Courier New" pitchFamily="49" charset="0"/>
            </a:endParaRP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ret</a:t>
            </a:r>
          </a:p>
        </p:txBody>
      </p:sp>
    </p:spTree>
    <p:extLst>
      <p:ext uri="{BB962C8B-B14F-4D97-AF65-F5344CB8AC3E}">
        <p14:creationId xmlns:p14="http://schemas.microsoft.com/office/powerpoint/2010/main" val="36706294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627EE-5039-6EE5-8685-D3259F3C7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3FFBA144-74FD-73D2-8393-7DFFD2288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914400"/>
            <a:ext cx="30099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Code for </a:t>
            </a:r>
            <a:r>
              <a:rPr lang="en-US" sz="2400" b="1" err="1">
                <a:latin typeface="Courier New" pitchFamily="49" charset="0"/>
              </a:rPr>
              <a:t>sumstore</a:t>
            </a:r>
            <a:endParaRPr lang="en-US" sz="2400" b="1">
              <a:solidFill>
                <a:schemeClr val="tx2"/>
              </a:solidFill>
              <a:latin typeface="Calibri" pitchFamily="34" charset="0"/>
            </a:endParaRPr>
          </a:p>
          <a:p>
            <a:pPr marL="223838" indent="-223838" defTabSz="895350">
              <a:lnSpc>
                <a:spcPct val="100000"/>
              </a:lnSpc>
            </a:pPr>
            <a:endParaRPr lang="en-US" sz="240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637D60BC-0B24-0854-6BFC-1FD5E9FC5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488" y="1447800"/>
            <a:ext cx="2511425" cy="424475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0x0400595: 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0x53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0x48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0x89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0xd3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0xe8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0xf2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0xff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0xff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0xff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0x48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0x89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0x03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0x5b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 0xc3</a:t>
            </a:r>
          </a:p>
        </p:txBody>
      </p:sp>
      <p:sp>
        <p:nvSpPr>
          <p:cNvPr id="151556" name="Rectangle 4">
            <a:extLst>
              <a:ext uri="{FF2B5EF4-FFF2-40B4-BE49-F238E27FC236}">
                <a16:creationId xmlns:a16="http://schemas.microsoft.com/office/drawing/2014/main" id="{074A00DA-14C6-13CC-B33A-4851365E7D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5524500" cy="573088"/>
          </a:xfrm>
        </p:spPr>
        <p:txBody>
          <a:bodyPr/>
          <a:lstStyle/>
          <a:p>
            <a:r>
              <a:rPr lang="en-US"/>
              <a:t>Object Code</a:t>
            </a:r>
          </a:p>
        </p:txBody>
      </p:sp>
      <p:sp>
        <p:nvSpPr>
          <p:cNvPr id="151557" name="Rectangle 5">
            <a:extLst>
              <a:ext uri="{FF2B5EF4-FFF2-40B4-BE49-F238E27FC236}">
                <a16:creationId xmlns:a16="http://schemas.microsoft.com/office/drawing/2014/main" id="{9DFEED6A-6F3F-730E-D392-530715AB4F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689131" y="1139168"/>
            <a:ext cx="5486400" cy="5486400"/>
          </a:xfrm>
        </p:spPr>
        <p:txBody>
          <a:bodyPr/>
          <a:lstStyle/>
          <a:p>
            <a:r>
              <a:rPr lang="en-US"/>
              <a:t>Assembler</a:t>
            </a:r>
          </a:p>
          <a:p>
            <a:pPr lvl="1"/>
            <a:r>
              <a:rPr lang="en-US"/>
              <a:t>Translates </a:t>
            </a:r>
            <a:r>
              <a:rPr lang="en-US">
                <a:latin typeface="Courier New" pitchFamily="49" charset="0"/>
              </a:rPr>
              <a:t>.s</a:t>
            </a:r>
            <a:r>
              <a:rPr lang="en-US"/>
              <a:t> into </a:t>
            </a:r>
            <a:r>
              <a:rPr lang="en-US">
                <a:latin typeface="Courier New" pitchFamily="49" charset="0"/>
              </a:rPr>
              <a:t>.o</a:t>
            </a:r>
          </a:p>
          <a:p>
            <a:pPr lvl="1"/>
            <a:r>
              <a:rPr lang="en-US"/>
              <a:t>Binary encoding of each instruction</a:t>
            </a:r>
          </a:p>
          <a:p>
            <a:pPr lvl="1"/>
            <a:r>
              <a:rPr lang="en-US"/>
              <a:t>Nearly-complete image of executable code</a:t>
            </a:r>
          </a:p>
          <a:p>
            <a:pPr lvl="1"/>
            <a:r>
              <a:rPr lang="en-US"/>
              <a:t>Missing linkages between code in different files</a:t>
            </a:r>
          </a:p>
          <a:p>
            <a:r>
              <a:rPr lang="en-US"/>
              <a:t>Linker</a:t>
            </a:r>
          </a:p>
          <a:p>
            <a:pPr lvl="1"/>
            <a:r>
              <a:rPr lang="en-US"/>
              <a:t>Resolves references between files</a:t>
            </a:r>
          </a:p>
          <a:p>
            <a:pPr lvl="1"/>
            <a:r>
              <a:rPr lang="en-US"/>
              <a:t>Combines with static run-time libraries</a:t>
            </a:r>
          </a:p>
          <a:p>
            <a:pPr lvl="2"/>
            <a:r>
              <a:rPr lang="en-US"/>
              <a:t>E.g., code for </a:t>
            </a:r>
            <a:r>
              <a:rPr lang="en-US" b="1" err="1">
                <a:solidFill>
                  <a:schemeClr val="tx1"/>
                </a:solidFill>
                <a:latin typeface="Courier New" pitchFamily="49" charset="0"/>
              </a:rPr>
              <a:t>malloc</a:t>
            </a:r>
            <a:r>
              <a:rPr lang="en-US" b="1"/>
              <a:t>, </a:t>
            </a:r>
            <a:r>
              <a:rPr lang="en-US" b="1" err="1">
                <a:solidFill>
                  <a:schemeClr val="tx1"/>
                </a:solidFill>
                <a:latin typeface="Courier New" pitchFamily="49" charset="0"/>
              </a:rPr>
              <a:t>printf</a:t>
            </a:r>
            <a:endParaRPr lang="en-US" b="1">
              <a:solidFill>
                <a:schemeClr val="tx1"/>
              </a:solidFill>
              <a:latin typeface="Courier New" pitchFamily="49" charset="0"/>
            </a:endParaRPr>
          </a:p>
          <a:p>
            <a:pPr lvl="1"/>
            <a:r>
              <a:rPr lang="en-US"/>
              <a:t>Some libraries are </a:t>
            </a:r>
            <a:r>
              <a:rPr lang="en-US" i="1"/>
              <a:t>dynamically linked</a:t>
            </a:r>
          </a:p>
          <a:p>
            <a:pPr lvl="2"/>
            <a:r>
              <a:rPr lang="en-US"/>
              <a:t>Linking occurs when program begins execution</a:t>
            </a:r>
          </a:p>
        </p:txBody>
      </p:sp>
      <p:sp>
        <p:nvSpPr>
          <p:cNvPr id="151558" name="Text Box 6">
            <a:extLst>
              <a:ext uri="{FF2B5EF4-FFF2-40B4-BE49-F238E27FC236}">
                <a16:creationId xmlns:a16="http://schemas.microsoft.com/office/drawing/2014/main" id="{46984967-E5A5-06D9-B9C2-2B7FE9C95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038600"/>
            <a:ext cx="2362200" cy="190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560388" lvl="1" indent="-222250" algn="l" defTabSz="895350">
              <a:spcBef>
                <a:spcPct val="30000"/>
              </a:spcBef>
              <a:buFontTx/>
              <a:buChar char="•"/>
            </a:pPr>
            <a:r>
              <a:rPr lang="en-US" sz="1800" b="1">
                <a:solidFill>
                  <a:srgbClr val="C00000"/>
                </a:solidFill>
                <a:latin typeface="Calibri" pitchFamily="34" charset="0"/>
              </a:rPr>
              <a:t>Total of 14 bytes</a:t>
            </a:r>
          </a:p>
          <a:p>
            <a:pPr marL="560388" lvl="1" indent="-222250" algn="l" defTabSz="895350">
              <a:spcBef>
                <a:spcPct val="30000"/>
              </a:spcBef>
              <a:buFontTx/>
              <a:buChar char="•"/>
            </a:pPr>
            <a:r>
              <a:rPr lang="en-US" sz="1800" b="1">
                <a:solidFill>
                  <a:srgbClr val="C00000"/>
                </a:solidFill>
                <a:latin typeface="Calibri" pitchFamily="34" charset="0"/>
              </a:rPr>
              <a:t>Each instruction 1, 3, or 5 bytes</a:t>
            </a:r>
          </a:p>
          <a:p>
            <a:pPr marL="560388" lvl="1" indent="-222250" algn="l" defTabSz="895350">
              <a:spcBef>
                <a:spcPct val="30000"/>
              </a:spcBef>
              <a:buFontTx/>
              <a:buChar char="•"/>
            </a:pPr>
            <a:r>
              <a:rPr lang="en-US" sz="1800" b="1">
                <a:solidFill>
                  <a:srgbClr val="C00000"/>
                </a:solidFill>
                <a:latin typeface="Calibri" pitchFamily="34" charset="0"/>
              </a:rPr>
              <a:t>Starts at address </a:t>
            </a:r>
            <a:r>
              <a:rPr lang="en-US" sz="1800" b="1">
                <a:solidFill>
                  <a:srgbClr val="C00000"/>
                </a:solidFill>
                <a:latin typeface="Courier New" pitchFamily="49" charset="0"/>
              </a:rPr>
              <a:t>0x0400595</a:t>
            </a:r>
          </a:p>
        </p:txBody>
      </p:sp>
    </p:spTree>
    <p:extLst>
      <p:ext uri="{BB962C8B-B14F-4D97-AF65-F5344CB8AC3E}">
        <p14:creationId xmlns:p14="http://schemas.microsoft.com/office/powerpoint/2010/main" val="1218235953"/>
      </p:ext>
    </p:extLst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343C1-671E-EC63-4214-9A8E8F3B9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548B5AC7-4803-713E-75BF-534E9974E2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264400" cy="573088"/>
          </a:xfrm>
        </p:spPr>
        <p:txBody>
          <a:bodyPr/>
          <a:lstStyle/>
          <a:p>
            <a:r>
              <a:rPr lang="en-US"/>
              <a:t>Machine Instruction Example</a:t>
            </a:r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4FA6088B-9C66-EAAB-2744-A51E63E539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0" y="838200"/>
            <a:ext cx="4572000" cy="5791200"/>
          </a:xfrm>
        </p:spPr>
        <p:txBody>
          <a:bodyPr/>
          <a:lstStyle/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/>
              <a:t>C Code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/>
              <a:t>Store value </a:t>
            </a:r>
            <a:r>
              <a:rPr lang="en-US" b="1">
                <a:latin typeface="Courier New"/>
                <a:cs typeface="Courier New"/>
              </a:rPr>
              <a:t>t</a:t>
            </a:r>
            <a:r>
              <a:rPr lang="en-US"/>
              <a:t> where designated by </a:t>
            </a:r>
            <a:r>
              <a:rPr lang="en-US" b="1" err="1">
                <a:latin typeface="Courier New"/>
                <a:cs typeface="Courier New"/>
              </a:rPr>
              <a:t>dest</a:t>
            </a:r>
            <a:endParaRPr lang="en-US" b="1">
              <a:latin typeface="Courier New"/>
              <a:cs typeface="Courier New"/>
            </a:endParaRPr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/>
              <a:t>Assembly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/>
              <a:t>Move 8-byte value to memory</a:t>
            </a:r>
          </a:p>
          <a:p>
            <a:pPr marL="839788" lvl="2" indent="-165100" defTabSz="895350">
              <a:tabLst>
                <a:tab pos="1603375" algn="l"/>
                <a:tab pos="2514600" algn="l"/>
              </a:tabLst>
            </a:pPr>
            <a:r>
              <a:rPr lang="en-US"/>
              <a:t>Quad words in x86-64 parlance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/>
              <a:t>Operands:</a:t>
            </a:r>
          </a:p>
          <a:p>
            <a:pPr marL="839788" lvl="2" indent="-165100" defTabSz="895350">
              <a:buNone/>
              <a:tabLst>
                <a:tab pos="1603375" algn="l"/>
                <a:tab pos="2514600" algn="l"/>
              </a:tabLst>
            </a:pPr>
            <a:r>
              <a:rPr lang="en-US" b="1">
                <a:latin typeface="Courier New" pitchFamily="49" charset="0"/>
              </a:rPr>
              <a:t>t</a:t>
            </a:r>
            <a:r>
              <a:rPr lang="en-US" b="1"/>
              <a:t>:	</a:t>
            </a:r>
            <a:r>
              <a:rPr lang="en-US"/>
              <a:t>Register	</a:t>
            </a:r>
            <a:r>
              <a:rPr lang="en-US" b="1">
                <a:latin typeface="Courier New" pitchFamily="49" charset="0"/>
              </a:rPr>
              <a:t>%</a:t>
            </a:r>
            <a:r>
              <a:rPr lang="en-US" b="1" err="1">
                <a:latin typeface="Courier New" pitchFamily="49" charset="0"/>
              </a:rPr>
              <a:t>rax</a:t>
            </a:r>
            <a:endParaRPr lang="en-US" b="1">
              <a:latin typeface="Courier New" pitchFamily="49" charset="0"/>
            </a:endParaRPr>
          </a:p>
          <a:p>
            <a:pPr marL="839788" lvl="2" indent="-165100" defTabSz="895350">
              <a:buFont typeface="Wingdings" pitchFamily="2" charset="2"/>
              <a:buNone/>
              <a:tabLst>
                <a:tab pos="1603375" algn="l"/>
                <a:tab pos="2514600" algn="l"/>
              </a:tabLst>
            </a:pPr>
            <a:r>
              <a:rPr lang="en-US" b="1" err="1">
                <a:latin typeface="Courier New" pitchFamily="49" charset="0"/>
              </a:rPr>
              <a:t>dest</a:t>
            </a:r>
            <a:r>
              <a:rPr lang="en-US" b="1"/>
              <a:t>:</a:t>
            </a:r>
            <a:r>
              <a:rPr lang="en-US"/>
              <a:t>	Register	</a:t>
            </a: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%</a:t>
            </a:r>
            <a:r>
              <a:rPr lang="en-US" b="1" err="1">
                <a:solidFill>
                  <a:schemeClr val="tx1"/>
                </a:solidFill>
                <a:latin typeface="Courier New" pitchFamily="49" charset="0"/>
              </a:rPr>
              <a:t>rbx</a:t>
            </a:r>
            <a:endParaRPr lang="en-US" b="1">
              <a:solidFill>
                <a:schemeClr val="tx1"/>
              </a:solidFill>
              <a:latin typeface="Courier New" pitchFamily="49" charset="0"/>
            </a:endParaRPr>
          </a:p>
          <a:p>
            <a:pPr marL="839788" lvl="2" indent="-165100" defTabSz="895350">
              <a:buFont typeface="Wingdings" pitchFamily="2" charset="2"/>
              <a:buNone/>
              <a:tabLst>
                <a:tab pos="1603375" algn="l"/>
                <a:tab pos="2514600" algn="l"/>
              </a:tabLst>
            </a:pPr>
            <a:r>
              <a:rPr lang="en-US" b="1">
                <a:latin typeface="Courier New" pitchFamily="49" charset="0"/>
              </a:rPr>
              <a:t>*</a:t>
            </a:r>
            <a:r>
              <a:rPr lang="en-US" b="1" err="1">
                <a:latin typeface="Courier New" pitchFamily="49" charset="0"/>
              </a:rPr>
              <a:t>dest</a:t>
            </a:r>
            <a:r>
              <a:rPr lang="en-US" b="1"/>
              <a:t>:</a:t>
            </a:r>
            <a:r>
              <a:rPr lang="en-US"/>
              <a:t> 	Memory	</a:t>
            </a:r>
            <a:r>
              <a:rPr lang="en-US" b="1"/>
              <a:t>M[</a:t>
            </a: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%</a:t>
            </a:r>
            <a:r>
              <a:rPr lang="en-US" b="1" err="1">
                <a:solidFill>
                  <a:schemeClr val="tx1"/>
                </a:solidFill>
                <a:latin typeface="Courier New" pitchFamily="49" charset="0"/>
              </a:rPr>
              <a:t>rbx</a:t>
            </a:r>
            <a:r>
              <a:rPr lang="en-US" b="1">
                <a:solidFill>
                  <a:schemeClr val="tx1"/>
                </a:solidFill>
                <a:latin typeface="Courier New" pitchFamily="49" charset="0"/>
              </a:rPr>
              <a:t>]</a:t>
            </a:r>
            <a:endParaRPr lang="en-US" b="1"/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/>
              <a:t>Object Code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/>
              <a:t>3-byte instruction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/>
              <a:t>Stored at address </a:t>
            </a:r>
            <a:r>
              <a:rPr lang="en-US" b="1">
                <a:latin typeface="Courier New" pitchFamily="49" charset="0"/>
              </a:rPr>
              <a:t>0x40059e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4C60A98D-C482-6E47-6090-197CF42D9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143000"/>
            <a:ext cx="3883025" cy="37623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1">
                <a:latin typeface="Courier New" pitchFamily="49" charset="0"/>
              </a:rPr>
              <a:t>*</a:t>
            </a:r>
            <a:r>
              <a:rPr lang="en-US" sz="1800" b="1" err="1">
                <a:latin typeface="Courier New" pitchFamily="49" charset="0"/>
              </a:rPr>
              <a:t>dest</a:t>
            </a:r>
            <a:r>
              <a:rPr lang="en-US" sz="1800" b="1">
                <a:latin typeface="Courier New" pitchFamily="49" charset="0"/>
              </a:rPr>
              <a:t> = t;</a:t>
            </a:r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44054A1A-40AA-CFB5-C31F-43750998B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286000"/>
            <a:ext cx="3886200" cy="37623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549400" algn="l"/>
              </a:tabLst>
            </a:pPr>
            <a:r>
              <a:rPr lang="en-US" sz="1800" b="1" err="1">
                <a:latin typeface="Courier New" pitchFamily="49" charset="0"/>
              </a:rPr>
              <a:t>movq</a:t>
            </a:r>
            <a:r>
              <a:rPr lang="en-US" sz="1800" b="1">
                <a:latin typeface="Courier New" pitchFamily="49" charset="0"/>
              </a:rPr>
              <a:t> %</a:t>
            </a:r>
            <a:r>
              <a:rPr lang="en-US" sz="1800" b="1" err="1">
                <a:latin typeface="Courier New" pitchFamily="49" charset="0"/>
              </a:rPr>
              <a:t>rax</a:t>
            </a:r>
            <a:r>
              <a:rPr lang="en-US" sz="1800" b="1">
                <a:latin typeface="Courier New" pitchFamily="49" charset="0"/>
              </a:rPr>
              <a:t>, (%</a:t>
            </a:r>
            <a:r>
              <a:rPr lang="en-US" sz="1800" b="1" err="1">
                <a:latin typeface="Courier New" pitchFamily="49" charset="0"/>
              </a:rPr>
              <a:t>rbx</a:t>
            </a:r>
            <a:r>
              <a:rPr lang="en-US" sz="1800" b="1">
                <a:latin typeface="Courier New" pitchFamily="49" charset="0"/>
              </a:rPr>
              <a:t>)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98349ACB-1E2F-8723-AA3A-7E98B039A5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225" y="4912519"/>
            <a:ext cx="3886200" cy="37623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292100" algn="l"/>
              </a:tabLst>
            </a:pPr>
            <a:r>
              <a:rPr lang="en-US" sz="1800" b="1">
                <a:latin typeface="Courier New" pitchFamily="49" charset="0"/>
              </a:rPr>
              <a:t>0x40059e:  48 89 03</a:t>
            </a:r>
          </a:p>
        </p:txBody>
      </p:sp>
    </p:spTree>
    <p:extLst>
      <p:ext uri="{BB962C8B-B14F-4D97-AF65-F5344CB8AC3E}">
        <p14:creationId xmlns:p14="http://schemas.microsoft.com/office/powerpoint/2010/main" val="16326363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84FE8-CAF3-1074-A992-45123F236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0519FEA0-9154-EFF8-8867-777A2F3E3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700" y="1035050"/>
            <a:ext cx="2603500" cy="412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7" tIns="44450" rIns="90487" bIns="44450"/>
          <a:lstStyle/>
          <a:p>
            <a:pPr marL="223838" indent="-223838" algn="l" defTabSz="895350">
              <a:spcBef>
                <a:spcPct val="30000"/>
              </a:spcBef>
            </a:pPr>
            <a:r>
              <a:rPr lang="en-US" sz="2400" b="1">
                <a:solidFill>
                  <a:schemeClr val="tx2"/>
                </a:solidFill>
                <a:latin typeface="Calibri" pitchFamily="34" charset="0"/>
              </a:rPr>
              <a:t>Disassembled</a:t>
            </a:r>
          </a:p>
          <a:p>
            <a:pPr marL="223838" indent="-223838" defTabSz="895350">
              <a:lnSpc>
                <a:spcPct val="100000"/>
              </a:lnSpc>
            </a:pPr>
            <a:endParaRPr lang="en-US" sz="2400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153604" name="Rectangle 4">
            <a:extLst>
              <a:ext uri="{FF2B5EF4-FFF2-40B4-BE49-F238E27FC236}">
                <a16:creationId xmlns:a16="http://schemas.microsoft.com/office/drawing/2014/main" id="{9CD4C5CC-8AAA-304A-932E-BD13313739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6819900" cy="573088"/>
          </a:xfrm>
        </p:spPr>
        <p:txBody>
          <a:bodyPr/>
          <a:lstStyle/>
          <a:p>
            <a:r>
              <a:rPr lang="en-US"/>
              <a:t>Disassembling Object Code</a:t>
            </a:r>
          </a:p>
        </p:txBody>
      </p:sp>
      <p:sp>
        <p:nvSpPr>
          <p:cNvPr id="153605" name="Rectangle 5">
            <a:extLst>
              <a:ext uri="{FF2B5EF4-FFF2-40B4-BE49-F238E27FC236}">
                <a16:creationId xmlns:a16="http://schemas.microsoft.com/office/drawing/2014/main" id="{AC2440B6-3FAC-E5C3-4102-DC45ACF793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4114800"/>
            <a:ext cx="8140700" cy="2249488"/>
          </a:xfrm>
        </p:spPr>
        <p:txBody>
          <a:bodyPr/>
          <a:lstStyle/>
          <a:p>
            <a:r>
              <a:rPr lang="en-US" err="1"/>
              <a:t>Disassembler</a:t>
            </a:r>
            <a:endParaRPr lang="en-US"/>
          </a:p>
          <a:p>
            <a:pPr lvl="1">
              <a:buFont typeface="Wingdings" pitchFamily="2" charset="2"/>
              <a:buNone/>
            </a:pPr>
            <a:r>
              <a:rPr lang="en-US" b="1" err="1">
                <a:latin typeface="Courier New" pitchFamily="49" charset="0"/>
              </a:rPr>
              <a:t>objdump</a:t>
            </a:r>
            <a:r>
              <a:rPr lang="en-US" b="1">
                <a:latin typeface="Courier New" pitchFamily="49" charset="0"/>
              </a:rPr>
              <a:t> –d sum</a:t>
            </a:r>
          </a:p>
          <a:p>
            <a:pPr lvl="1"/>
            <a:r>
              <a:rPr lang="en-US"/>
              <a:t>Useful tool for examining object code</a:t>
            </a:r>
          </a:p>
          <a:p>
            <a:pPr lvl="1"/>
            <a:r>
              <a:rPr lang="en-US"/>
              <a:t>Analyzes bit pattern of series of instructions</a:t>
            </a:r>
          </a:p>
          <a:p>
            <a:pPr lvl="1"/>
            <a:r>
              <a:rPr lang="en-US"/>
              <a:t>Produces approximate rendition of assembly code</a:t>
            </a:r>
          </a:p>
          <a:p>
            <a:pPr lvl="1"/>
            <a:r>
              <a:rPr lang="en-US"/>
              <a:t>Can be run on either </a:t>
            </a:r>
            <a:r>
              <a:rPr lang="en-US" err="1">
                <a:latin typeface="Courier New" pitchFamily="49" charset="0"/>
              </a:rPr>
              <a:t>a.out</a:t>
            </a:r>
            <a:r>
              <a:rPr lang="en-US"/>
              <a:t> (complete executable) or </a:t>
            </a:r>
            <a:r>
              <a:rPr lang="en-US">
                <a:latin typeface="Courier New" pitchFamily="49" charset="0"/>
              </a:rPr>
              <a:t>.o</a:t>
            </a:r>
            <a:r>
              <a:rPr lang="en-US"/>
              <a:t> file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DA07349-E1F6-100F-E296-8A921003D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1628839"/>
            <a:ext cx="7493000" cy="2028761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0000000000400595 &lt;</a:t>
            </a:r>
            <a:r>
              <a:rPr lang="en-US" sz="1800" b="1" err="1">
                <a:latin typeface="Courier New" pitchFamily="49" charset="0"/>
              </a:rPr>
              <a:t>sumstore</a:t>
            </a:r>
            <a:r>
              <a:rPr lang="en-US" sz="1800" b="1">
                <a:latin typeface="Courier New" pitchFamily="49" charset="0"/>
              </a:rPr>
              <a:t>&gt;: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400595:  53               push   %</a:t>
            </a:r>
            <a:r>
              <a:rPr lang="en-US" sz="1800" b="1" err="1">
                <a:latin typeface="Courier New" pitchFamily="49" charset="0"/>
              </a:rPr>
              <a:t>rbx</a:t>
            </a:r>
            <a:endParaRPr lang="en-US" sz="1800" b="1">
              <a:latin typeface="Courier New" pitchFamily="49" charset="0"/>
            </a:endParaRP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400596:  48 89 d3         </a:t>
            </a:r>
            <a:r>
              <a:rPr lang="en-US" sz="1800" b="1" err="1">
                <a:latin typeface="Courier New" pitchFamily="49" charset="0"/>
              </a:rPr>
              <a:t>mov</a:t>
            </a:r>
            <a:r>
              <a:rPr lang="en-US" sz="1800" b="1">
                <a:latin typeface="Courier New" pitchFamily="49" charset="0"/>
              </a:rPr>
              <a:t>    %</a:t>
            </a:r>
            <a:r>
              <a:rPr lang="en-US" sz="1800" b="1" err="1">
                <a:latin typeface="Courier New" pitchFamily="49" charset="0"/>
              </a:rPr>
              <a:t>rdx</a:t>
            </a:r>
            <a:r>
              <a:rPr lang="en-US" sz="1800" b="1">
                <a:latin typeface="Courier New" pitchFamily="49" charset="0"/>
              </a:rPr>
              <a:t>,%</a:t>
            </a:r>
            <a:r>
              <a:rPr lang="en-US" sz="1800" b="1" err="1">
                <a:latin typeface="Courier New" pitchFamily="49" charset="0"/>
              </a:rPr>
              <a:t>rbx</a:t>
            </a:r>
            <a:endParaRPr lang="en-US" sz="1800" b="1">
              <a:latin typeface="Courier New" pitchFamily="49" charset="0"/>
            </a:endParaRP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400599:  e8 f2 </a:t>
            </a:r>
            <a:r>
              <a:rPr lang="en-US" sz="1800" b="1" err="1">
                <a:latin typeface="Courier New" pitchFamily="49" charset="0"/>
              </a:rPr>
              <a:t>ff</a:t>
            </a:r>
            <a:r>
              <a:rPr lang="en-US" sz="1800" b="1">
                <a:latin typeface="Courier New" pitchFamily="49" charset="0"/>
              </a:rPr>
              <a:t> </a:t>
            </a:r>
            <a:r>
              <a:rPr lang="en-US" sz="1800" b="1" err="1">
                <a:latin typeface="Courier New" pitchFamily="49" charset="0"/>
              </a:rPr>
              <a:t>ff</a:t>
            </a:r>
            <a:r>
              <a:rPr lang="en-US" sz="1800" b="1">
                <a:latin typeface="Courier New" pitchFamily="49" charset="0"/>
              </a:rPr>
              <a:t> </a:t>
            </a:r>
            <a:r>
              <a:rPr lang="en-US" sz="1800" b="1" err="1">
                <a:latin typeface="Courier New" pitchFamily="49" charset="0"/>
              </a:rPr>
              <a:t>ff</a:t>
            </a:r>
            <a:r>
              <a:rPr lang="en-US" sz="1800" b="1">
                <a:latin typeface="Courier New" pitchFamily="49" charset="0"/>
              </a:rPr>
              <a:t>   </a:t>
            </a:r>
            <a:r>
              <a:rPr lang="en-US" sz="1800" b="1" err="1">
                <a:latin typeface="Courier New" pitchFamily="49" charset="0"/>
              </a:rPr>
              <a:t>callq</a:t>
            </a:r>
            <a:r>
              <a:rPr lang="en-US" sz="1800" b="1">
                <a:latin typeface="Courier New" pitchFamily="49" charset="0"/>
              </a:rPr>
              <a:t>  400590 &lt;plus&gt;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40059e:  48 89 03         </a:t>
            </a:r>
            <a:r>
              <a:rPr lang="en-US" sz="1800" b="1" err="1">
                <a:latin typeface="Courier New" pitchFamily="49" charset="0"/>
              </a:rPr>
              <a:t>mov</a:t>
            </a:r>
            <a:r>
              <a:rPr lang="en-US" sz="1800" b="1">
                <a:latin typeface="Courier New" pitchFamily="49" charset="0"/>
              </a:rPr>
              <a:t>    %</a:t>
            </a:r>
            <a:r>
              <a:rPr lang="en-US" sz="1800" b="1" err="1">
                <a:latin typeface="Courier New" pitchFamily="49" charset="0"/>
              </a:rPr>
              <a:t>rax</a:t>
            </a:r>
            <a:r>
              <a:rPr lang="en-US" sz="1800" b="1">
                <a:latin typeface="Courier New" pitchFamily="49" charset="0"/>
              </a:rPr>
              <a:t>,(%</a:t>
            </a:r>
            <a:r>
              <a:rPr lang="en-US" sz="1800" b="1" err="1">
                <a:latin typeface="Courier New" pitchFamily="49" charset="0"/>
              </a:rPr>
              <a:t>rbx</a:t>
            </a:r>
            <a:r>
              <a:rPr lang="en-US" sz="1800" b="1">
                <a:latin typeface="Courier New" pitchFamily="49" charset="0"/>
              </a:rPr>
              <a:t>)</a:t>
            </a: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4005a1:  5b               pop    %</a:t>
            </a:r>
            <a:r>
              <a:rPr lang="en-US" sz="1800" b="1" err="1">
                <a:latin typeface="Courier New" pitchFamily="49" charset="0"/>
              </a:rPr>
              <a:t>rbx</a:t>
            </a:r>
            <a:endParaRPr lang="en-US" sz="1800" b="1">
              <a:latin typeface="Courier New" pitchFamily="49" charset="0"/>
            </a:endParaRPr>
          </a:p>
          <a:p>
            <a:pPr algn="l"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  4005a2:  c3               </a:t>
            </a:r>
            <a:r>
              <a:rPr lang="en-US" sz="1800" b="1" err="1">
                <a:latin typeface="Courier New" pitchFamily="49" charset="0"/>
              </a:rPr>
              <a:t>retq</a:t>
            </a:r>
            <a:endParaRPr lang="en-US" sz="1800" b="1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439833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287F5-05AE-E977-B66C-13D8686F5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2C915A4-1A71-868B-CB8B-E296208B6832}"/>
              </a:ext>
            </a:extLst>
          </p:cNvPr>
          <p:cNvGrpSpPr/>
          <p:nvPr/>
        </p:nvGrpSpPr>
        <p:grpSpPr>
          <a:xfrm>
            <a:off x="1968500" y="1133561"/>
            <a:ext cx="7175500" cy="2600239"/>
            <a:chOff x="1968500" y="1133561"/>
            <a:chExt cx="7175500" cy="2600239"/>
          </a:xfrm>
        </p:grpSpPr>
        <p:sp>
          <p:nvSpPr>
            <p:cNvPr id="154626" name="Rectangle 2">
              <a:extLst>
                <a:ext uri="{FF2B5EF4-FFF2-40B4-BE49-F238E27FC236}">
                  <a16:creationId xmlns:a16="http://schemas.microsoft.com/office/drawing/2014/main" id="{9DAAD37D-E01D-5D6C-4E89-DC7F50C8E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500" y="1133561"/>
              <a:ext cx="2603500" cy="4127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/>
            <a:lstStyle/>
            <a:p>
              <a:pPr marL="223838" indent="-223838" algn="l" defTabSz="895350">
                <a:spcBef>
                  <a:spcPct val="30000"/>
                </a:spcBef>
              </a:pPr>
              <a:r>
                <a:rPr lang="en-US" sz="2400" b="1">
                  <a:solidFill>
                    <a:schemeClr val="tx2"/>
                  </a:solidFill>
                  <a:latin typeface="Calibri" pitchFamily="34" charset="0"/>
                </a:rPr>
                <a:t>Disassembled</a:t>
              </a:r>
            </a:p>
            <a:p>
              <a:pPr marL="223838" indent="-223838" algn="l" defTabSz="895350">
                <a:lnSpc>
                  <a:spcPct val="100000"/>
                </a:lnSpc>
              </a:pPr>
              <a:endParaRPr lang="en-US" sz="2400">
                <a:solidFill>
                  <a:schemeClr val="tx2"/>
                </a:solidFill>
                <a:latin typeface="Calibri" pitchFamily="34" charset="0"/>
              </a:endParaRPr>
            </a:p>
          </p:txBody>
        </p:sp>
        <p:sp>
          <p:nvSpPr>
            <p:cNvPr id="154627" name="Rectangle 3">
              <a:extLst>
                <a:ext uri="{FF2B5EF4-FFF2-40B4-BE49-F238E27FC236}">
                  <a16:creationId xmlns:a16="http://schemas.microsoft.com/office/drawing/2014/main" id="{08D797D3-FBC1-A453-4B1F-D82EB71117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113" y="1705039"/>
              <a:ext cx="6846887" cy="2028761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Dump of assembler code for function </a:t>
              </a:r>
              <a:r>
                <a:rPr lang="en-US" sz="1800" b="1" err="1">
                  <a:latin typeface="Courier New" pitchFamily="49" charset="0"/>
                </a:rPr>
                <a:t>sumstore</a:t>
              </a:r>
              <a:r>
                <a:rPr lang="en-US" sz="1800" b="1">
                  <a:latin typeface="Courier New" pitchFamily="49" charset="0"/>
                </a:rPr>
                <a:t>:</a:t>
              </a: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0x0000000000400595 &lt;+0&gt;: push   %</a:t>
              </a:r>
              <a:r>
                <a:rPr lang="en-US" sz="1800" b="1" err="1">
                  <a:latin typeface="Courier New" pitchFamily="49" charset="0"/>
                </a:rPr>
                <a:t>rbx</a:t>
              </a:r>
              <a:endParaRPr lang="en-US" sz="1800" b="1">
                <a:latin typeface="Courier New" pitchFamily="49" charset="0"/>
              </a:endParaRP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0x0000000000400596 &lt;+1&gt;: </a:t>
              </a:r>
              <a:r>
                <a:rPr lang="en-US" sz="1800" b="1" err="1">
                  <a:latin typeface="Courier New" pitchFamily="49" charset="0"/>
                </a:rPr>
                <a:t>mov</a:t>
              </a:r>
              <a:r>
                <a:rPr lang="en-US" sz="1800" b="1">
                  <a:latin typeface="Courier New" pitchFamily="49" charset="0"/>
                </a:rPr>
                <a:t>    %</a:t>
              </a:r>
              <a:r>
                <a:rPr lang="en-US" sz="1800" b="1" err="1">
                  <a:latin typeface="Courier New" pitchFamily="49" charset="0"/>
                </a:rPr>
                <a:t>rdx</a:t>
              </a:r>
              <a:r>
                <a:rPr lang="en-US" sz="1800" b="1">
                  <a:latin typeface="Courier New" pitchFamily="49" charset="0"/>
                </a:rPr>
                <a:t>,%</a:t>
              </a:r>
              <a:r>
                <a:rPr lang="en-US" sz="1800" b="1" err="1">
                  <a:latin typeface="Courier New" pitchFamily="49" charset="0"/>
                </a:rPr>
                <a:t>rbx</a:t>
              </a:r>
              <a:endParaRPr lang="en-US" sz="1800" b="1">
                <a:latin typeface="Courier New" pitchFamily="49" charset="0"/>
              </a:endParaRP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0x0000000000400599 &lt;+4&gt;: </a:t>
              </a:r>
              <a:r>
                <a:rPr lang="en-US" sz="1800" b="1" err="1">
                  <a:latin typeface="Courier New" pitchFamily="49" charset="0"/>
                </a:rPr>
                <a:t>callq</a:t>
              </a:r>
              <a:r>
                <a:rPr lang="en-US" sz="1800" b="1">
                  <a:latin typeface="Courier New" pitchFamily="49" charset="0"/>
                </a:rPr>
                <a:t>  0x400590 &lt;plus&gt;</a:t>
              </a: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0x000000000040059e &lt;+9&gt;: </a:t>
              </a:r>
              <a:r>
                <a:rPr lang="en-US" sz="1800" b="1" err="1">
                  <a:latin typeface="Courier New" pitchFamily="49" charset="0"/>
                </a:rPr>
                <a:t>mov</a:t>
              </a:r>
              <a:r>
                <a:rPr lang="en-US" sz="1800" b="1">
                  <a:latin typeface="Courier New" pitchFamily="49" charset="0"/>
                </a:rPr>
                <a:t>    %</a:t>
              </a:r>
              <a:r>
                <a:rPr lang="en-US" sz="1800" b="1" err="1">
                  <a:latin typeface="Courier New" pitchFamily="49" charset="0"/>
                </a:rPr>
                <a:t>rax</a:t>
              </a:r>
              <a:r>
                <a:rPr lang="en-US" sz="1800" b="1">
                  <a:latin typeface="Courier New" pitchFamily="49" charset="0"/>
                </a:rPr>
                <a:t>,(%</a:t>
              </a:r>
              <a:r>
                <a:rPr lang="en-US" sz="1800" b="1" err="1">
                  <a:latin typeface="Courier New" pitchFamily="49" charset="0"/>
                </a:rPr>
                <a:t>rbx</a:t>
              </a:r>
              <a:r>
                <a:rPr lang="en-US" sz="1800" b="1">
                  <a:latin typeface="Courier New" pitchFamily="49" charset="0"/>
                </a:rPr>
                <a:t>)</a:t>
              </a: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0x00000000004005a1 &lt;+12&gt;:pop    %</a:t>
              </a:r>
              <a:r>
                <a:rPr lang="en-US" sz="1800" b="1" err="1">
                  <a:latin typeface="Courier New" pitchFamily="49" charset="0"/>
                </a:rPr>
                <a:t>rbx</a:t>
              </a:r>
              <a:endParaRPr lang="en-US" sz="1800" b="1">
                <a:latin typeface="Courier New" pitchFamily="49" charset="0"/>
              </a:endParaRP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0x00000000004005a2 &lt;+13&gt;:</a:t>
              </a:r>
              <a:r>
                <a:rPr lang="en-US" sz="1800" b="1" err="1">
                  <a:latin typeface="Courier New" pitchFamily="49" charset="0"/>
                </a:rPr>
                <a:t>retq</a:t>
              </a:r>
              <a:r>
                <a:rPr lang="en-US" sz="1800" b="1">
                  <a:latin typeface="Courier New" pitchFamily="49" charset="0"/>
                </a:rPr>
                <a:t> </a:t>
              </a:r>
              <a:endParaRPr lang="en-US" sz="1800" b="1" i="1">
                <a:latin typeface="Courier New" pitchFamily="49" charset="0"/>
              </a:endParaRPr>
            </a:p>
          </p:txBody>
        </p:sp>
      </p:grpSp>
      <p:sp>
        <p:nvSpPr>
          <p:cNvPr id="154628" name="Rectangle 4">
            <a:extLst>
              <a:ext uri="{FF2B5EF4-FFF2-40B4-BE49-F238E27FC236}">
                <a16:creationId xmlns:a16="http://schemas.microsoft.com/office/drawing/2014/main" id="{33DC4C26-2BB4-A8FF-4E03-5D747EC39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417512"/>
            <a:ext cx="6248400" cy="573088"/>
          </a:xfrm>
        </p:spPr>
        <p:txBody>
          <a:bodyPr/>
          <a:lstStyle/>
          <a:p>
            <a:r>
              <a:rPr lang="en-US"/>
              <a:t>Alternate Disassembly</a:t>
            </a:r>
          </a:p>
        </p:txBody>
      </p:sp>
      <p:sp>
        <p:nvSpPr>
          <p:cNvPr id="154629" name="Rectangle 5">
            <a:extLst>
              <a:ext uri="{FF2B5EF4-FFF2-40B4-BE49-F238E27FC236}">
                <a16:creationId xmlns:a16="http://schemas.microsoft.com/office/drawing/2014/main" id="{300173B1-8A0E-869F-6823-9AD71200AD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97113" y="4195763"/>
            <a:ext cx="6300787" cy="2249487"/>
          </a:xfrm>
        </p:spPr>
        <p:txBody>
          <a:bodyPr/>
          <a:lstStyle/>
          <a:p>
            <a:r>
              <a:rPr lang="en-US"/>
              <a:t>Within </a:t>
            </a:r>
            <a:r>
              <a:rPr lang="en-US" err="1"/>
              <a:t>gdb</a:t>
            </a:r>
            <a:r>
              <a:rPr lang="en-US"/>
              <a:t> Debugger</a:t>
            </a:r>
          </a:p>
          <a:p>
            <a:pPr lvl="1"/>
            <a:r>
              <a:rPr lang="en-US"/>
              <a:t>Disassemble procedure</a:t>
            </a:r>
          </a:p>
          <a:p>
            <a:pPr lvl="1">
              <a:buFont typeface="Wingdings" pitchFamily="2" charset="2"/>
              <a:buNone/>
            </a:pPr>
            <a:r>
              <a:rPr lang="en-US" b="1" err="1">
                <a:latin typeface="Courier New" pitchFamily="49" charset="0"/>
              </a:rPr>
              <a:t>gdb</a:t>
            </a:r>
            <a:r>
              <a:rPr lang="en-US" b="1">
                <a:latin typeface="Courier New" pitchFamily="49" charset="0"/>
              </a:rPr>
              <a:t> sum</a:t>
            </a:r>
          </a:p>
          <a:p>
            <a:pPr lvl="1">
              <a:buFont typeface="Wingdings" pitchFamily="2" charset="2"/>
              <a:buNone/>
            </a:pPr>
            <a:r>
              <a:rPr lang="en-US" b="1">
                <a:latin typeface="Courier New" pitchFamily="49" charset="0"/>
              </a:rPr>
              <a:t>disassemble </a:t>
            </a:r>
            <a:r>
              <a:rPr lang="en-US" b="1" err="1">
                <a:latin typeface="Courier New" pitchFamily="49" charset="0"/>
              </a:rPr>
              <a:t>sumstore</a:t>
            </a:r>
            <a:endParaRPr lang="en-US" b="1">
              <a:latin typeface="Courier New" pitchFamily="49" charset="0"/>
            </a:endParaRP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184665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B128A-10ED-1CBE-08E1-2C18D050C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5BB159A-11CF-8436-1A60-9F14E8253A91}"/>
              </a:ext>
            </a:extLst>
          </p:cNvPr>
          <p:cNvGrpSpPr/>
          <p:nvPr/>
        </p:nvGrpSpPr>
        <p:grpSpPr>
          <a:xfrm>
            <a:off x="2297113" y="914400"/>
            <a:ext cx="6846887" cy="2819400"/>
            <a:chOff x="2297113" y="914400"/>
            <a:chExt cx="6846887" cy="2819400"/>
          </a:xfrm>
        </p:grpSpPr>
        <p:sp>
          <p:nvSpPr>
            <p:cNvPr id="154626" name="Rectangle 2">
              <a:extLst>
                <a:ext uri="{FF2B5EF4-FFF2-40B4-BE49-F238E27FC236}">
                  <a16:creationId xmlns:a16="http://schemas.microsoft.com/office/drawing/2014/main" id="{7F444591-9F48-758A-1CB8-52A10FA75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1000" y="914400"/>
              <a:ext cx="2603500" cy="4127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/>
            <a:lstStyle/>
            <a:p>
              <a:pPr marL="223838" indent="-223838" algn="l" defTabSz="895350">
                <a:spcBef>
                  <a:spcPct val="30000"/>
                </a:spcBef>
              </a:pPr>
              <a:r>
                <a:rPr lang="en-US" sz="2400" b="1">
                  <a:solidFill>
                    <a:schemeClr val="tx2"/>
                  </a:solidFill>
                  <a:latin typeface="Calibri" pitchFamily="34" charset="0"/>
                </a:rPr>
                <a:t>Disassembled</a:t>
              </a:r>
            </a:p>
            <a:p>
              <a:pPr marL="223838" indent="-223838" defTabSz="895350">
                <a:lnSpc>
                  <a:spcPct val="100000"/>
                </a:lnSpc>
              </a:pPr>
              <a:endParaRPr lang="en-US" sz="2400">
                <a:solidFill>
                  <a:schemeClr val="tx2"/>
                </a:solidFill>
                <a:latin typeface="Calibri" pitchFamily="34" charset="0"/>
              </a:endParaRPr>
            </a:p>
          </p:txBody>
        </p:sp>
        <p:sp>
          <p:nvSpPr>
            <p:cNvPr id="154627" name="Rectangle 3">
              <a:extLst>
                <a:ext uri="{FF2B5EF4-FFF2-40B4-BE49-F238E27FC236}">
                  <a16:creationId xmlns:a16="http://schemas.microsoft.com/office/drawing/2014/main" id="{760E73A8-8142-4958-47EE-FB42EE3D04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7113" y="1705039"/>
              <a:ext cx="6846887" cy="2028761"/>
            </a:xfrm>
            <a:prstGeom prst="rect">
              <a:avLst/>
            </a:prstGeom>
            <a:solidFill>
              <a:srgbClr val="F6F5BD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Dump of assembler code for function </a:t>
              </a:r>
              <a:r>
                <a:rPr lang="en-US" sz="1800" b="1" err="1">
                  <a:latin typeface="Courier New" pitchFamily="49" charset="0"/>
                </a:rPr>
                <a:t>sumstore</a:t>
              </a:r>
              <a:r>
                <a:rPr lang="en-US" sz="1800" b="1">
                  <a:latin typeface="Courier New" pitchFamily="49" charset="0"/>
                </a:rPr>
                <a:t>:</a:t>
              </a: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0x0000000000400595 &lt;+0&gt;: push   %</a:t>
              </a:r>
              <a:r>
                <a:rPr lang="en-US" sz="1800" b="1" err="1">
                  <a:latin typeface="Courier New" pitchFamily="49" charset="0"/>
                </a:rPr>
                <a:t>rbx</a:t>
              </a:r>
              <a:endParaRPr lang="en-US" sz="1800" b="1">
                <a:latin typeface="Courier New" pitchFamily="49" charset="0"/>
              </a:endParaRP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0x0000000000400596 &lt;+1&gt;: </a:t>
              </a:r>
              <a:r>
                <a:rPr lang="en-US" sz="1800" b="1" err="1">
                  <a:latin typeface="Courier New" pitchFamily="49" charset="0"/>
                </a:rPr>
                <a:t>mov</a:t>
              </a:r>
              <a:r>
                <a:rPr lang="en-US" sz="1800" b="1">
                  <a:latin typeface="Courier New" pitchFamily="49" charset="0"/>
                </a:rPr>
                <a:t>    %</a:t>
              </a:r>
              <a:r>
                <a:rPr lang="en-US" sz="1800" b="1" err="1">
                  <a:latin typeface="Courier New" pitchFamily="49" charset="0"/>
                </a:rPr>
                <a:t>rdx</a:t>
              </a:r>
              <a:r>
                <a:rPr lang="en-US" sz="1800" b="1">
                  <a:latin typeface="Courier New" pitchFamily="49" charset="0"/>
                </a:rPr>
                <a:t>,%</a:t>
              </a:r>
              <a:r>
                <a:rPr lang="en-US" sz="1800" b="1" err="1">
                  <a:latin typeface="Courier New" pitchFamily="49" charset="0"/>
                </a:rPr>
                <a:t>rbx</a:t>
              </a:r>
              <a:endParaRPr lang="en-US" sz="1800" b="1">
                <a:latin typeface="Courier New" pitchFamily="49" charset="0"/>
              </a:endParaRP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0x0000000000400599 &lt;+4&gt;: </a:t>
              </a:r>
              <a:r>
                <a:rPr lang="en-US" sz="1800" b="1" err="1">
                  <a:latin typeface="Courier New" pitchFamily="49" charset="0"/>
                </a:rPr>
                <a:t>callq</a:t>
              </a:r>
              <a:r>
                <a:rPr lang="en-US" sz="1800" b="1">
                  <a:latin typeface="Courier New" pitchFamily="49" charset="0"/>
                </a:rPr>
                <a:t>  0x400590 &lt;plus&gt;</a:t>
              </a: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0x000000000040059e &lt;+9&gt;: </a:t>
              </a:r>
              <a:r>
                <a:rPr lang="en-US" sz="1800" b="1" err="1">
                  <a:latin typeface="Courier New" pitchFamily="49" charset="0"/>
                </a:rPr>
                <a:t>mov</a:t>
              </a:r>
              <a:r>
                <a:rPr lang="en-US" sz="1800" b="1">
                  <a:latin typeface="Courier New" pitchFamily="49" charset="0"/>
                </a:rPr>
                <a:t>    %</a:t>
              </a:r>
              <a:r>
                <a:rPr lang="en-US" sz="1800" b="1" err="1">
                  <a:latin typeface="Courier New" pitchFamily="49" charset="0"/>
                </a:rPr>
                <a:t>rax</a:t>
              </a:r>
              <a:r>
                <a:rPr lang="en-US" sz="1800" b="1">
                  <a:latin typeface="Courier New" pitchFamily="49" charset="0"/>
                </a:rPr>
                <a:t>,(%</a:t>
              </a:r>
              <a:r>
                <a:rPr lang="en-US" sz="1800" b="1" err="1">
                  <a:latin typeface="Courier New" pitchFamily="49" charset="0"/>
                </a:rPr>
                <a:t>rbx</a:t>
              </a:r>
              <a:r>
                <a:rPr lang="en-US" sz="1800" b="1">
                  <a:latin typeface="Courier New" pitchFamily="49" charset="0"/>
                </a:rPr>
                <a:t>)</a:t>
              </a: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0x00000000004005a1 &lt;+12&gt;:pop    %</a:t>
              </a:r>
              <a:r>
                <a:rPr lang="en-US" sz="1800" b="1" err="1">
                  <a:latin typeface="Courier New" pitchFamily="49" charset="0"/>
                </a:rPr>
                <a:t>rbx</a:t>
              </a:r>
              <a:endParaRPr lang="en-US" sz="1800" b="1">
                <a:latin typeface="Courier New" pitchFamily="49" charset="0"/>
              </a:endParaRPr>
            </a:p>
            <a:p>
              <a:pPr algn="l"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0x00000000004005a2 &lt;+13&gt;:</a:t>
              </a:r>
              <a:r>
                <a:rPr lang="en-US" sz="1800" b="1" err="1">
                  <a:latin typeface="Courier New" pitchFamily="49" charset="0"/>
                </a:rPr>
                <a:t>retq</a:t>
              </a:r>
              <a:r>
                <a:rPr lang="en-US" sz="1800" b="1">
                  <a:latin typeface="Courier New" pitchFamily="49" charset="0"/>
                </a:rPr>
                <a:t> </a:t>
              </a:r>
              <a:endParaRPr lang="en-US" sz="1800" b="1" i="1">
                <a:latin typeface="Courier New" pitchFamily="49" charset="0"/>
              </a:endParaRPr>
            </a:p>
          </p:txBody>
        </p:sp>
      </p:grpSp>
      <p:sp>
        <p:nvSpPr>
          <p:cNvPr id="154628" name="Rectangle 4">
            <a:extLst>
              <a:ext uri="{FF2B5EF4-FFF2-40B4-BE49-F238E27FC236}">
                <a16:creationId xmlns:a16="http://schemas.microsoft.com/office/drawing/2014/main" id="{B1329BA4-ACCC-2766-AFEA-77EF62B7D3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417512"/>
            <a:ext cx="6248400" cy="573088"/>
          </a:xfrm>
        </p:spPr>
        <p:txBody>
          <a:bodyPr/>
          <a:lstStyle/>
          <a:p>
            <a:r>
              <a:rPr lang="en-US"/>
              <a:t>Alternate Disassembly</a:t>
            </a:r>
          </a:p>
        </p:txBody>
      </p:sp>
      <p:sp>
        <p:nvSpPr>
          <p:cNvPr id="154629" name="Rectangle 5">
            <a:extLst>
              <a:ext uri="{FF2B5EF4-FFF2-40B4-BE49-F238E27FC236}">
                <a16:creationId xmlns:a16="http://schemas.microsoft.com/office/drawing/2014/main" id="{CE0BAC89-BC2B-D0B7-5BF2-C113E24B59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97113" y="4195763"/>
            <a:ext cx="6300787" cy="2249487"/>
          </a:xfrm>
        </p:spPr>
        <p:txBody>
          <a:bodyPr/>
          <a:lstStyle/>
          <a:p>
            <a:r>
              <a:rPr lang="en-US"/>
              <a:t>Within </a:t>
            </a:r>
            <a:r>
              <a:rPr lang="en-US" err="1"/>
              <a:t>gdb</a:t>
            </a:r>
            <a:r>
              <a:rPr lang="en-US"/>
              <a:t> Debugger</a:t>
            </a:r>
          </a:p>
          <a:p>
            <a:pPr lvl="1"/>
            <a:r>
              <a:rPr lang="en-US"/>
              <a:t>Disassemble procedure</a:t>
            </a:r>
          </a:p>
          <a:p>
            <a:pPr lvl="1">
              <a:buFont typeface="Wingdings" pitchFamily="2" charset="2"/>
              <a:buNone/>
            </a:pPr>
            <a:r>
              <a:rPr lang="en-US" b="1" err="1">
                <a:latin typeface="Courier New" pitchFamily="49" charset="0"/>
              </a:rPr>
              <a:t>gdb</a:t>
            </a:r>
            <a:r>
              <a:rPr lang="en-US" b="1">
                <a:latin typeface="Courier New" pitchFamily="49" charset="0"/>
              </a:rPr>
              <a:t> sum</a:t>
            </a:r>
          </a:p>
          <a:p>
            <a:pPr lvl="1">
              <a:buFont typeface="Wingdings" pitchFamily="2" charset="2"/>
              <a:buNone/>
            </a:pPr>
            <a:r>
              <a:rPr lang="en-US" b="1">
                <a:latin typeface="Courier New" pitchFamily="49" charset="0"/>
              </a:rPr>
              <a:t>disassemble </a:t>
            </a:r>
            <a:r>
              <a:rPr lang="en-US" b="1" err="1">
                <a:latin typeface="Courier New" pitchFamily="49" charset="0"/>
              </a:rPr>
              <a:t>sumstore</a:t>
            </a:r>
            <a:endParaRPr lang="en-US" b="1">
              <a:latin typeface="Courier New" pitchFamily="49" charset="0"/>
            </a:endParaRPr>
          </a:p>
          <a:p>
            <a:pPr lvl="1"/>
            <a:r>
              <a:rPr lang="en-US"/>
              <a:t>Examine the 14 bytes starting at </a:t>
            </a:r>
            <a:r>
              <a:rPr lang="en-US" err="1">
                <a:latin typeface="Courier New" pitchFamily="49" charset="0"/>
              </a:rPr>
              <a:t>sumstore</a:t>
            </a:r>
            <a:endParaRPr lang="en-US">
              <a:latin typeface="Courier New" pitchFamily="49" charset="0"/>
            </a:endParaRPr>
          </a:p>
          <a:p>
            <a:pPr lvl="1">
              <a:buFont typeface="Wingdings" pitchFamily="2" charset="2"/>
              <a:buNone/>
            </a:pPr>
            <a:r>
              <a:rPr lang="en-US" b="1">
                <a:latin typeface="Courier New" pitchFamily="49" charset="0"/>
              </a:rPr>
              <a:t>x/14xb </a:t>
            </a:r>
            <a:r>
              <a:rPr lang="en-US" b="1" err="1">
                <a:latin typeface="Courier New" pitchFamily="49" charset="0"/>
              </a:rPr>
              <a:t>sumstore</a:t>
            </a:r>
            <a:endParaRPr lang="en-US" b="1">
              <a:latin typeface="Courier New" pitchFamily="49" charset="0"/>
            </a:endParaRPr>
          </a:p>
          <a:p>
            <a:pPr lvl="1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98F06A-FE08-0758-5678-B05136C3A404}"/>
              </a:ext>
            </a:extLst>
          </p:cNvPr>
          <p:cNvGrpSpPr/>
          <p:nvPr/>
        </p:nvGrpSpPr>
        <p:grpSpPr>
          <a:xfrm>
            <a:off x="304800" y="1075660"/>
            <a:ext cx="1828800" cy="5091814"/>
            <a:chOff x="304800" y="1075660"/>
            <a:chExt cx="1828800" cy="5091814"/>
          </a:xfrm>
        </p:grpSpPr>
        <p:sp>
          <p:nvSpPr>
            <p:cNvPr id="154630" name="Rectangle 6">
              <a:extLst>
                <a:ext uri="{FF2B5EF4-FFF2-40B4-BE49-F238E27FC236}">
                  <a16:creationId xmlns:a16="http://schemas.microsoft.com/office/drawing/2014/main" id="{786A5E54-3C8E-1F92-B476-46360F1AA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050" y="1075660"/>
              <a:ext cx="1308100" cy="7620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/>
            <a:lstStyle/>
            <a:p>
              <a:pPr marL="223838" indent="-223838" defTabSz="895350">
                <a:spcBef>
                  <a:spcPct val="30000"/>
                </a:spcBef>
              </a:pPr>
              <a:r>
                <a:rPr lang="en-US" sz="2400" b="1">
                  <a:solidFill>
                    <a:schemeClr val="tx2"/>
                  </a:solidFill>
                  <a:latin typeface="Calibri" pitchFamily="34" charset="0"/>
                </a:rPr>
                <a:t>Object</a:t>
              </a:r>
              <a:br>
                <a:rPr lang="en-US" sz="2400" b="1">
                  <a:solidFill>
                    <a:schemeClr val="tx2"/>
                  </a:solidFill>
                  <a:latin typeface="Calibri" pitchFamily="34" charset="0"/>
                </a:rPr>
              </a:br>
              <a:r>
                <a:rPr lang="en-US" sz="2400" b="1">
                  <a:solidFill>
                    <a:schemeClr val="tx2"/>
                  </a:solidFill>
                  <a:latin typeface="Calibri" pitchFamily="34" charset="0"/>
                </a:rPr>
                <a:t>Code</a:t>
              </a:r>
            </a:p>
            <a:p>
              <a:pPr marL="223838" indent="-223838" defTabSz="895350">
                <a:lnSpc>
                  <a:spcPct val="100000"/>
                </a:lnSpc>
              </a:pPr>
              <a:endParaRPr lang="en-US" sz="2400">
                <a:solidFill>
                  <a:schemeClr val="tx2"/>
                </a:solidFill>
                <a:latin typeface="Calibri" pitchFamily="34" charset="0"/>
              </a:endParaRPr>
            </a:p>
          </p:txBody>
        </p:sp>
        <p:sp>
          <p:nvSpPr>
            <p:cNvPr id="154631" name="Rectangle 7">
              <a:extLst>
                <a:ext uri="{FF2B5EF4-FFF2-40B4-BE49-F238E27FC236}">
                  <a16:creationId xmlns:a16="http://schemas.microsoft.com/office/drawing/2014/main" id="{EA766F6F-18FF-1952-DFCA-9E2C06751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00" y="1922721"/>
              <a:ext cx="1828800" cy="42447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 lIns="90487" tIns="44450" rIns="90487" bIns="44450">
              <a:spAutoFit/>
            </a:bodyPr>
            <a:lstStyle/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0x0400595: 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0x53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0x48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0x89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0xd3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0xe8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0xf2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0xff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0xff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0xff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0x48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0x89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0x03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0x5b</a:t>
              </a:r>
            </a:p>
            <a:p>
              <a:pPr algn="l">
                <a:lnSpc>
                  <a:spcPct val="100000"/>
                </a:lnSpc>
                <a:tabLst>
                  <a:tab pos="457200" algn="l"/>
                  <a:tab pos="1485900" algn="l"/>
                </a:tabLst>
              </a:pPr>
              <a:r>
                <a:rPr lang="en-US" sz="1800" b="1">
                  <a:latin typeface="Courier New" pitchFamily="49" charset="0"/>
                </a:rPr>
                <a:t>   0xc3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7256025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7DAF-F307-AE95-D1CA-7A7098260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3C2CF3EF-ABF4-0D84-6F68-92FE984C00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69912"/>
            <a:ext cx="7150100" cy="573088"/>
          </a:xfrm>
        </p:spPr>
        <p:txBody>
          <a:bodyPr/>
          <a:lstStyle/>
          <a:p>
            <a:r>
              <a:rPr lang="en-US"/>
              <a:t>What Can be Disassembled?</a:t>
            </a:r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6FF5EDE8-58F3-A309-65FC-FD9CA4C13D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0513" y="5551488"/>
            <a:ext cx="8624887" cy="1306512"/>
          </a:xfrm>
        </p:spPr>
        <p:txBody>
          <a:bodyPr/>
          <a:lstStyle/>
          <a:p>
            <a:r>
              <a:rPr lang="en-US"/>
              <a:t>Anything that can be interpreted as executable code</a:t>
            </a:r>
          </a:p>
          <a:p>
            <a:r>
              <a:rPr lang="en-US" err="1"/>
              <a:t>Disassembler</a:t>
            </a:r>
            <a:r>
              <a:rPr lang="en-US"/>
              <a:t> examines bytes and reconstructs assembly source</a:t>
            </a:r>
          </a:p>
        </p:txBody>
      </p:sp>
      <p:sp>
        <p:nvSpPr>
          <p:cNvPr id="155652" name="Rectangle 4">
            <a:extLst>
              <a:ext uri="{FF2B5EF4-FFF2-40B4-BE49-F238E27FC236}">
                <a16:creationId xmlns:a16="http://schemas.microsoft.com/office/drawing/2014/main" id="{16B28B23-A7E8-B0AC-DF9C-DA6C34795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585912"/>
            <a:ext cx="8153400" cy="3671888"/>
          </a:xfrm>
          <a:prstGeom prst="rect">
            <a:avLst/>
          </a:prstGeom>
          <a:solidFill>
            <a:srgbClr val="F6F5BD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% </a:t>
            </a:r>
            <a:r>
              <a:rPr lang="en-US" sz="1800" b="1" err="1">
                <a:latin typeface="Courier New" pitchFamily="49" charset="0"/>
              </a:rPr>
              <a:t>objdump</a:t>
            </a:r>
            <a:r>
              <a:rPr lang="en-US" sz="1800" b="1">
                <a:latin typeface="Courier New" pitchFamily="49" charset="0"/>
              </a:rPr>
              <a:t> -</a:t>
            </a:r>
            <a:r>
              <a:rPr lang="en-US" sz="1800" b="1" err="1">
                <a:latin typeface="Courier New" pitchFamily="49" charset="0"/>
              </a:rPr>
              <a:t>d</a:t>
            </a:r>
            <a:r>
              <a:rPr lang="en-US" sz="1800" b="1">
                <a:latin typeface="Courier New" pitchFamily="49" charset="0"/>
              </a:rPr>
              <a:t> WINWORD.EXE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 b="1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WINWORD.EXE:   file format pei-i386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 b="1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No symbols in "WINWORD.EXE".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Disassembly of section .text: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endParaRPr lang="en-US" sz="1800" b="1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30001000 &lt;.text&gt;: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30001000:  55             push   %</a:t>
            </a:r>
            <a:r>
              <a:rPr lang="en-US" sz="1800" b="1" err="1">
                <a:latin typeface="Courier New" pitchFamily="49" charset="0"/>
              </a:rPr>
              <a:t>ebp</a:t>
            </a:r>
            <a:endParaRPr lang="en-US" sz="1800" b="1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30001001:  8b </a:t>
            </a:r>
            <a:r>
              <a:rPr lang="en-US" sz="1800" b="1" err="1">
                <a:latin typeface="Courier New" pitchFamily="49" charset="0"/>
              </a:rPr>
              <a:t>ec</a:t>
            </a:r>
            <a:r>
              <a:rPr lang="en-US" sz="1800" b="1">
                <a:latin typeface="Courier New" pitchFamily="49" charset="0"/>
              </a:rPr>
              <a:t>          </a:t>
            </a:r>
            <a:r>
              <a:rPr lang="en-US" sz="1800" b="1" err="1">
                <a:latin typeface="Courier New" pitchFamily="49" charset="0"/>
              </a:rPr>
              <a:t>mov</a:t>
            </a:r>
            <a:r>
              <a:rPr lang="en-US" sz="1800" b="1">
                <a:latin typeface="Courier New" pitchFamily="49" charset="0"/>
              </a:rPr>
              <a:t>    %</a:t>
            </a:r>
            <a:r>
              <a:rPr lang="en-US" sz="1800" b="1" err="1">
                <a:latin typeface="Courier New" pitchFamily="49" charset="0"/>
              </a:rPr>
              <a:t>esp,%ebp</a:t>
            </a:r>
            <a:endParaRPr lang="en-US" sz="1800" b="1">
              <a:latin typeface="Courier New" pitchFamily="49" charset="0"/>
            </a:endParaRP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30001003:  6a ff          push   $0xffffffff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30001005:  68 90 10 00 30 push   $0x30001090</a:t>
            </a:r>
          </a:p>
          <a:p>
            <a:pPr algn="l">
              <a:lnSpc>
                <a:spcPct val="100000"/>
              </a:lnSpc>
              <a:tabLst>
                <a:tab pos="457200" algn="l"/>
                <a:tab pos="1485900" algn="l"/>
              </a:tabLst>
            </a:pPr>
            <a:r>
              <a:rPr lang="en-US" sz="1800" b="1">
                <a:latin typeface="Courier New" pitchFamily="49" charset="0"/>
              </a:rPr>
              <a:t>3000100a:  68 91 </a:t>
            </a:r>
            <a:r>
              <a:rPr lang="en-US" sz="1800">
                <a:latin typeface="Courier New" pitchFamily="49" charset="0"/>
              </a:rPr>
              <a:t>dc 4c 30 push   $0x304cdc91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0C1191-353A-F2D2-F5DD-8D6261371F4D}"/>
              </a:ext>
            </a:extLst>
          </p:cNvPr>
          <p:cNvSpPr/>
          <p:nvPr/>
        </p:nvSpPr>
        <p:spPr bwMode="auto">
          <a:xfrm>
            <a:off x="2133600" y="3858425"/>
            <a:ext cx="5334000" cy="13716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Reverse engineering forbidden by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400" b="1">
                <a:solidFill>
                  <a:srgbClr val="FF0000"/>
                </a:solidFill>
                <a:latin typeface="Calibri" pitchFamily="34" charset="0"/>
              </a:rPr>
              <a:t>Microsoft End User License Agreement</a:t>
            </a:r>
          </a:p>
        </p:txBody>
      </p:sp>
    </p:spTree>
    <p:extLst>
      <p:ext uri="{BB962C8B-B14F-4D97-AF65-F5344CB8AC3E}">
        <p14:creationId xmlns:p14="http://schemas.microsoft.com/office/powerpoint/2010/main" val="157946038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AFD28-1D18-61F3-D04C-A95397172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Additional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59EC5-198E-0828-FC6F-3B09B268B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67762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Some History: IA32 Registers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1295400" y="1333501"/>
            <a:ext cx="5715000" cy="4533902"/>
            <a:chOff x="3984" y="1008"/>
            <a:chExt cx="1584" cy="2256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3984" y="100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%</a:t>
              </a:r>
              <a:r>
                <a:rPr kumimoji="0" lang="en-US" sz="2400" b="1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eax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3984" y="1296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%</a:t>
              </a:r>
              <a:r>
                <a:rPr kumimoji="0" lang="en-US" sz="2400" b="1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ecx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3984" y="1584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%</a:t>
              </a:r>
              <a:r>
                <a:rPr kumimoji="0" lang="en-US" sz="2400" b="1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edx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3984" y="1872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%ebx</a:t>
              </a:r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3984" y="2160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%esi</a:t>
              </a:r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3984" y="2448"/>
              <a:ext cx="1584" cy="240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%edi</a:t>
              </a:r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3984" y="2736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%esp</a:t>
              </a:r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984" y="3024"/>
              <a:ext cx="1584" cy="240"/>
            </a:xfrm>
            <a:prstGeom prst="rect">
              <a:avLst/>
            </a:prstGeom>
            <a:solidFill>
              <a:srgbClr val="EFBFB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ourier New" pitchFamily="49" charset="0"/>
                  <a:ea typeface="+mn-ea"/>
                  <a:cs typeface="+mn-cs"/>
                </a:rPr>
                <a:t>%ebp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184326" y="1404970"/>
            <a:ext cx="2819400" cy="343694"/>
            <a:chOff x="4495800" y="1404970"/>
            <a:chExt cx="2819400" cy="343694"/>
          </a:xfrm>
        </p:grpSpPr>
        <p:sp>
          <p:nvSpPr>
            <p:cNvPr id="13" name="Rectangle 12"/>
            <p:cNvSpPr/>
            <p:nvPr/>
          </p:nvSpPr>
          <p:spPr bwMode="auto">
            <a:xfrm>
              <a:off x="4495800" y="1404970"/>
              <a:ext cx="2819400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endParaRPr>
            </a:p>
          </p:txBody>
        </p:sp>
        <p:cxnSp>
          <p:nvCxnSpPr>
            <p:cNvPr id="19" name="Straight Connector 18"/>
            <p:cNvCxnSpPr>
              <a:stCxn id="13" idx="0"/>
              <a:endCxn id="13" idx="2"/>
            </p:cNvCxnSpPr>
            <p:nvPr/>
          </p:nvCxnSpPr>
          <p:spPr bwMode="auto">
            <a:xfrm rot="16200000" flipH="1">
              <a:off x="5734050" y="1576420"/>
              <a:ext cx="342900" cy="158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3" name="Group 22"/>
          <p:cNvGrpSpPr/>
          <p:nvPr/>
        </p:nvGrpSpPr>
        <p:grpSpPr>
          <a:xfrm>
            <a:off x="4184326" y="1989024"/>
            <a:ext cx="2819400" cy="343694"/>
            <a:chOff x="4495800" y="1404970"/>
            <a:chExt cx="2819400" cy="343694"/>
          </a:xfrm>
        </p:grpSpPr>
        <p:sp>
          <p:nvSpPr>
            <p:cNvPr id="24" name="Rectangle 23"/>
            <p:cNvSpPr/>
            <p:nvPr/>
          </p:nvSpPr>
          <p:spPr bwMode="auto">
            <a:xfrm>
              <a:off x="4495800" y="1404970"/>
              <a:ext cx="2819400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endParaRPr>
            </a:p>
          </p:txBody>
        </p:sp>
        <p:cxnSp>
          <p:nvCxnSpPr>
            <p:cNvPr id="25" name="Straight Connector 24"/>
            <p:cNvCxnSpPr>
              <a:stCxn id="24" idx="0"/>
              <a:endCxn id="24" idx="2"/>
            </p:cNvCxnSpPr>
            <p:nvPr/>
          </p:nvCxnSpPr>
          <p:spPr bwMode="auto">
            <a:xfrm rot="16200000" flipH="1">
              <a:off x="5734050" y="1576420"/>
              <a:ext cx="342900" cy="158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6" name="Group 25"/>
          <p:cNvGrpSpPr/>
          <p:nvPr/>
        </p:nvGrpSpPr>
        <p:grpSpPr>
          <a:xfrm>
            <a:off x="4184326" y="2558580"/>
            <a:ext cx="2819400" cy="343694"/>
            <a:chOff x="4495800" y="1404970"/>
            <a:chExt cx="2819400" cy="343694"/>
          </a:xfrm>
        </p:grpSpPr>
        <p:sp>
          <p:nvSpPr>
            <p:cNvPr id="27" name="Rectangle 26"/>
            <p:cNvSpPr/>
            <p:nvPr/>
          </p:nvSpPr>
          <p:spPr bwMode="auto">
            <a:xfrm>
              <a:off x="4495800" y="1404970"/>
              <a:ext cx="2819400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endParaRPr>
            </a:p>
          </p:txBody>
        </p:sp>
        <p:cxnSp>
          <p:nvCxnSpPr>
            <p:cNvPr id="28" name="Straight Connector 27"/>
            <p:cNvCxnSpPr>
              <a:stCxn id="27" idx="0"/>
              <a:endCxn id="27" idx="2"/>
            </p:cNvCxnSpPr>
            <p:nvPr/>
          </p:nvCxnSpPr>
          <p:spPr bwMode="auto">
            <a:xfrm rot="16200000" flipH="1">
              <a:off x="5734050" y="1576420"/>
              <a:ext cx="342900" cy="158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/>
          <p:cNvGrpSpPr/>
          <p:nvPr/>
        </p:nvGrpSpPr>
        <p:grpSpPr>
          <a:xfrm>
            <a:off x="4184326" y="3141484"/>
            <a:ext cx="2819400" cy="343694"/>
            <a:chOff x="4495800" y="1404970"/>
            <a:chExt cx="2819400" cy="343694"/>
          </a:xfrm>
        </p:grpSpPr>
        <p:sp>
          <p:nvSpPr>
            <p:cNvPr id="30" name="Rectangle 29"/>
            <p:cNvSpPr/>
            <p:nvPr/>
          </p:nvSpPr>
          <p:spPr bwMode="auto">
            <a:xfrm>
              <a:off x="4495800" y="1404970"/>
              <a:ext cx="2819400" cy="342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 pitchFamily="34" charset="0"/>
                <a:ea typeface="+mn-ea"/>
                <a:cs typeface="+mn-cs"/>
              </a:endParaRPr>
            </a:p>
          </p:txBody>
        </p:sp>
        <p:cxnSp>
          <p:nvCxnSpPr>
            <p:cNvPr id="31" name="Straight Connector 30"/>
            <p:cNvCxnSpPr>
              <a:stCxn id="30" idx="0"/>
              <a:endCxn id="30" idx="2"/>
            </p:cNvCxnSpPr>
            <p:nvPr/>
          </p:nvCxnSpPr>
          <p:spPr bwMode="auto">
            <a:xfrm rot="16200000" flipH="1">
              <a:off x="5734050" y="1576420"/>
              <a:ext cx="342900" cy="1588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Rectangle 32"/>
          <p:cNvSpPr/>
          <p:nvPr/>
        </p:nvSpPr>
        <p:spPr bwMode="auto">
          <a:xfrm>
            <a:off x="4184326" y="3717666"/>
            <a:ext cx="28194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4184326" y="4301720"/>
            <a:ext cx="2819400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4184326" y="4871276"/>
            <a:ext cx="2819400" cy="342900"/>
          </a:xfrm>
          <a:prstGeom prst="rect">
            <a:avLst/>
          </a:prstGeom>
          <a:solidFill>
            <a:srgbClr val="FF99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4184326" y="5454180"/>
            <a:ext cx="2819400" cy="342900"/>
          </a:xfrm>
          <a:prstGeom prst="rect">
            <a:avLst/>
          </a:prstGeom>
          <a:solidFill>
            <a:srgbClr val="FF9999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81400" y="139162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%ax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81400" y="1975438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cx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3581400" y="254129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dx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581400" y="313178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bx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581400" y="370801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si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581400" y="428722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di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581400" y="485769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%sp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581400" y="5443570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bp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72000" y="139162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%ah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572000" y="1975438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ch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572000" y="254129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%dh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572000" y="313178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bh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943600" y="1391622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%al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943600" y="1975438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943600" y="254129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%dl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943600" y="3131786"/>
            <a:ext cx="598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%</a:t>
            </a:r>
            <a:r>
              <a:rPr kumimoji="0" lang="en-US" sz="18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bl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73" name="AutoShape 7"/>
          <p:cNvSpPr>
            <a:spLocks/>
          </p:cNvSpPr>
          <p:nvPr/>
        </p:nvSpPr>
        <p:spPr bwMode="auto">
          <a:xfrm rot="5400000">
            <a:off x="5451983" y="4671257"/>
            <a:ext cx="279400" cy="2824085"/>
          </a:xfrm>
          <a:prstGeom prst="rightBrace">
            <a:avLst>
              <a:gd name="adj1" fmla="val 2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267200" y="6172200"/>
            <a:ext cx="2660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16-bit virtual registers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(backwards compatibility)</a:t>
            </a:r>
          </a:p>
        </p:txBody>
      </p:sp>
      <p:sp>
        <p:nvSpPr>
          <p:cNvPr id="75" name="AutoShape 7"/>
          <p:cNvSpPr>
            <a:spLocks/>
          </p:cNvSpPr>
          <p:nvPr/>
        </p:nvSpPr>
        <p:spPr bwMode="auto">
          <a:xfrm rot="10800000">
            <a:off x="914400" y="1333500"/>
            <a:ext cx="279400" cy="3376310"/>
          </a:xfrm>
          <a:prstGeom prst="rightBrace">
            <a:avLst>
              <a:gd name="adj1" fmla="val 2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6" name="TextBox 75"/>
          <p:cNvSpPr txBox="1"/>
          <p:nvPr/>
        </p:nvSpPr>
        <p:spPr>
          <a:xfrm rot="16200000">
            <a:off x="-221736" y="2812536"/>
            <a:ext cx="1727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general purpose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555159" y="1391622"/>
            <a:ext cx="12586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accumulate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555159" y="1975438"/>
            <a:ext cx="936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counter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555159" y="2541296"/>
            <a:ext cx="614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data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555159" y="3131786"/>
            <a:ext cx="6142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base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555159" y="3626836"/>
            <a:ext cx="9364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source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index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555159" y="4204648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destination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index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555159" y="4701317"/>
            <a:ext cx="1149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stack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pointer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555159" y="5313528"/>
            <a:ext cx="11496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base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pointer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293942" y="649069"/>
            <a:ext cx="1850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Origin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(mostly obsolete)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6" grpId="0" animBg="1"/>
      <p:bldP spid="39" grpId="0" animBg="1"/>
      <p:bldP spid="4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9" grpId="0"/>
      <p:bldP spid="70" grpId="0"/>
      <p:bldP spid="71" grpId="0"/>
      <p:bldP spid="72" grpId="0"/>
      <p:bldP spid="73" grpId="0" animBg="1"/>
      <p:bldP spid="74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Machine Programming I: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History of Intel processors and architectures</a:t>
            </a:r>
          </a:p>
          <a:p>
            <a:pPr lvl="1"/>
            <a:r>
              <a:rPr lang="en-US"/>
              <a:t>Evolutionary design leads to many quirks and artifacts</a:t>
            </a:r>
          </a:p>
          <a:p>
            <a:r>
              <a:rPr lang="en-US"/>
              <a:t>C, assembly, machine code</a:t>
            </a:r>
          </a:p>
          <a:p>
            <a:pPr lvl="1"/>
            <a:r>
              <a:rPr lang="en-US"/>
              <a:t>New forms of visible state: program counter, registers, ...</a:t>
            </a:r>
          </a:p>
          <a:p>
            <a:pPr lvl="1"/>
            <a:r>
              <a:rPr lang="en-US"/>
              <a:t>Compiler must transform statements, expressions, procedures into low-level instruction sequences</a:t>
            </a:r>
          </a:p>
          <a:p>
            <a:r>
              <a:rPr lang="en-US"/>
              <a:t>Assembly Basics: Registers, operands, move</a:t>
            </a:r>
          </a:p>
          <a:p>
            <a:pPr lvl="1"/>
            <a:r>
              <a:rPr lang="en-US"/>
              <a:t>The x86-64 move instructions cover wide range of data movement forms</a:t>
            </a:r>
          </a:p>
          <a:p>
            <a:r>
              <a:rPr lang="en-US"/>
              <a:t>Arithmetic</a:t>
            </a:r>
          </a:p>
          <a:p>
            <a:pPr lvl="1"/>
            <a:r>
              <a:rPr lang="en-US"/>
              <a:t>C compiler will figure out different instruction combinations to carry out computation</a:t>
            </a:r>
          </a:p>
          <a:p>
            <a:pPr lvl="1"/>
            <a:endParaRPr lang="en-US"/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140001" cy="762000"/>
          </a:xfrm>
        </p:spPr>
        <p:txBody>
          <a:bodyPr/>
          <a:lstStyle/>
          <a:p>
            <a:r>
              <a:rPr lang="en-US"/>
              <a:t>History: Machine Programming I: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History of Intel processors and architectures</a:t>
            </a:r>
          </a:p>
          <a:p>
            <a:r>
              <a:rPr lang="en-US">
                <a:solidFill>
                  <a:schemeClr val="bg1">
                    <a:lumMod val="50000"/>
                  </a:schemeClr>
                </a:solidFill>
              </a:rPr>
              <a:t>Assembly Basics: Registers, operands, move</a:t>
            </a:r>
          </a:p>
          <a:p>
            <a:r>
              <a:rPr lang="en-US">
                <a:solidFill>
                  <a:schemeClr val="bg1">
                    <a:lumMod val="50000"/>
                  </a:schemeClr>
                </a:solidFill>
              </a:rPr>
              <a:t>Arithmetic &amp; logical operations</a:t>
            </a:r>
          </a:p>
          <a:p>
            <a:r>
              <a:rPr lang="en-US">
                <a:solidFill>
                  <a:schemeClr val="bg1">
                    <a:lumMod val="50000"/>
                  </a:schemeClr>
                </a:solidFill>
              </a:rPr>
              <a:t>C, assembly, machine code</a:t>
            </a:r>
          </a:p>
        </p:txBody>
      </p:sp>
    </p:spTree>
    <p:extLst>
      <p:ext uri="{BB962C8B-B14F-4D97-AF65-F5344CB8AC3E}">
        <p14:creationId xmlns:p14="http://schemas.microsoft.com/office/powerpoint/2010/main" val="3132568554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  <a:effectLst/>
        </p:spPr>
        <p:txBody>
          <a:bodyPr/>
          <a:lstStyle/>
          <a:p>
            <a:r>
              <a:rPr lang="en-US"/>
              <a:t>Intel x86 Processors</a:t>
            </a:r>
          </a:p>
        </p:txBody>
      </p:sp>
      <p:sp>
        <p:nvSpPr>
          <p:cNvPr id="14233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62075"/>
            <a:ext cx="7896225" cy="4972050"/>
          </a:xfrm>
          <a:noFill/>
          <a:ln/>
        </p:spPr>
        <p:txBody>
          <a:bodyPr lIns="90487" tIns="44450" rIns="90487" bIns="44450"/>
          <a:lstStyle/>
          <a:p>
            <a:r>
              <a:rPr lang="en-US"/>
              <a:t>Dominate laptop/desktop/server market</a:t>
            </a:r>
          </a:p>
          <a:p>
            <a:endParaRPr lang="en-US"/>
          </a:p>
          <a:p>
            <a:r>
              <a:rPr lang="en-US"/>
              <a:t>Evolutionary design</a:t>
            </a:r>
          </a:p>
          <a:p>
            <a:pPr lvl="1"/>
            <a:r>
              <a:rPr lang="en-US"/>
              <a:t>Backwards compatible up until 8086, introduced in 1978</a:t>
            </a:r>
          </a:p>
          <a:p>
            <a:pPr lvl="1"/>
            <a:r>
              <a:rPr lang="en-US"/>
              <a:t>Added more features as time goes on</a:t>
            </a:r>
          </a:p>
          <a:p>
            <a:pPr lvl="2"/>
            <a:r>
              <a:rPr lang="en-US"/>
              <a:t>Now 3 volumes, about 5,000 pages of documentation</a:t>
            </a:r>
          </a:p>
          <a:p>
            <a:r>
              <a:rPr lang="en-US"/>
              <a:t>Complex instruction set computer (CISC)</a:t>
            </a:r>
          </a:p>
          <a:p>
            <a:pPr lvl="1"/>
            <a:r>
              <a:rPr lang="en-US"/>
              <a:t>Many different instructions with many different formats</a:t>
            </a:r>
          </a:p>
          <a:p>
            <a:pPr lvl="2"/>
            <a:r>
              <a:rPr lang="en-US"/>
              <a:t>But, only small subset encountered with Linux programs</a:t>
            </a:r>
          </a:p>
          <a:p>
            <a:pPr lvl="1"/>
            <a:r>
              <a:rPr lang="en-US"/>
              <a:t>Hard to match performance of Reduced Instruction Set Computers (RISC)</a:t>
            </a:r>
          </a:p>
          <a:p>
            <a:pPr lvl="1"/>
            <a:r>
              <a:rPr lang="en-US"/>
              <a:t>But, Intel has done just that!</a:t>
            </a:r>
          </a:p>
          <a:p>
            <a:pPr lvl="2"/>
            <a:r>
              <a:rPr lang="en-US"/>
              <a:t>In terms of speed.  Less so for low power.</a:t>
            </a:r>
          </a:p>
        </p:txBody>
      </p:sp>
    </p:spTree>
    <p:extLst>
      <p:ext uri="{BB962C8B-B14F-4D97-AF65-F5344CB8AC3E}">
        <p14:creationId xmlns:p14="http://schemas.microsoft.com/office/powerpoint/2010/main" val="241159425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9912"/>
            <a:ext cx="8229600" cy="573088"/>
          </a:xfrm>
        </p:spPr>
        <p:txBody>
          <a:bodyPr/>
          <a:lstStyle/>
          <a:p>
            <a:r>
              <a:rPr lang="en-US"/>
              <a:t>Intel x86 Evolution: Milestones</a:t>
            </a:r>
          </a:p>
        </p:txBody>
      </p:sp>
      <p:sp>
        <p:nvSpPr>
          <p:cNvPr id="1433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7924800" cy="5105400"/>
          </a:xfrm>
        </p:spPr>
        <p:txBody>
          <a:bodyPr/>
          <a:lstStyle/>
          <a:p>
            <a:pPr marL="223838" indent="-223838" defTabSz="895350">
              <a:buNone/>
              <a:tabLst>
                <a:tab pos="2055813" algn="l"/>
                <a:tab pos="3884613" algn="l"/>
                <a:tab pos="5946775" algn="l"/>
              </a:tabLst>
            </a:pPr>
            <a:r>
              <a:rPr lang="en-US" i="1">
                <a:solidFill>
                  <a:srgbClr val="C00000"/>
                </a:solidFill>
              </a:rPr>
              <a:t>	Name	Date	Transistors	MHz</a:t>
            </a:r>
          </a:p>
          <a:p>
            <a:pPr marL="223838" indent="-223838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8086	1978	29K	5-10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First 16-bit Intel processor.  Basis for IBM PC &amp; DOS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1MB address space</a:t>
            </a:r>
          </a:p>
          <a:p>
            <a:pPr marL="223838" indent="-223838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386	1985	275K	16-33	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First 32 bit Intel processor , referred to as IA32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Added “flat addressing”, capable of running Unix</a:t>
            </a:r>
          </a:p>
          <a:p>
            <a:pPr marL="160338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Pentium 4E	2004	125M	2800-3800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First 64-bit Intel x86 processor, referred to as x86-64</a:t>
            </a:r>
          </a:p>
          <a:p>
            <a:pPr marL="160338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Core 2	2006	291M	1060-3333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First multi-core Intel processor</a:t>
            </a:r>
          </a:p>
          <a:p>
            <a:pPr marL="160338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Core i7	2008	731M	1600-4400</a:t>
            </a:r>
          </a:p>
          <a:p>
            <a:pPr marL="560388" lvl="1" indent="-222250" defTabSz="895350">
              <a:tabLst>
                <a:tab pos="2055813" algn="l"/>
                <a:tab pos="3884613" algn="l"/>
                <a:tab pos="5946775" algn="l"/>
              </a:tabLst>
            </a:pPr>
            <a:r>
              <a:rPr lang="en-US"/>
              <a:t>Four cores (our shark machines)</a:t>
            </a:r>
          </a:p>
        </p:txBody>
      </p:sp>
    </p:spTree>
    <p:extLst>
      <p:ext uri="{BB962C8B-B14F-4D97-AF65-F5344CB8AC3E}">
        <p14:creationId xmlns:p14="http://schemas.microsoft.com/office/powerpoint/2010/main" val="3900656138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573088"/>
          </a:xfrm>
        </p:spPr>
        <p:txBody>
          <a:bodyPr/>
          <a:lstStyle/>
          <a:p>
            <a:r>
              <a:rPr lang="en-US"/>
              <a:t>Intel x86 Processors, cont.</a:t>
            </a:r>
          </a:p>
        </p:txBody>
      </p:sp>
      <p:sp>
        <p:nvSpPr>
          <p:cNvPr id="144387" name="Rectangle 1027"/>
          <p:cNvSpPr>
            <a:spLocks noGrp="1" noChangeArrowheads="1"/>
          </p:cNvSpPr>
          <p:nvPr>
            <p:ph idx="1"/>
          </p:nvPr>
        </p:nvSpPr>
        <p:spPr>
          <a:xfrm>
            <a:off x="304800" y="998757"/>
            <a:ext cx="7896225" cy="4972050"/>
          </a:xfrm>
        </p:spPr>
        <p:txBody>
          <a:bodyPr/>
          <a:lstStyle/>
          <a:p>
            <a:pPr marL="223838" indent="-223838" defTabSz="895350">
              <a:tabLst>
                <a:tab pos="2349500" algn="l"/>
              </a:tabLst>
            </a:pPr>
            <a:r>
              <a:rPr lang="en-US"/>
              <a:t>Machine Evolution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386	1985	0.3M	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Pentium	1993	3.1M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Pentium/MMX	1997	4.5M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 err="1"/>
              <a:t>PentiumPro</a:t>
            </a:r>
            <a:r>
              <a:rPr lang="en-US"/>
              <a:t>	1995	6.5M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Pentium III	1999	8.2M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Pentium 4	2000	42M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Core 2 Duo	2006	291M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Core i7	2008	731M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Core i7 </a:t>
            </a:r>
            <a:r>
              <a:rPr lang="en-US" err="1"/>
              <a:t>Skylake</a:t>
            </a:r>
            <a:r>
              <a:rPr lang="en-US"/>
              <a:t>	2015	1.9B</a:t>
            </a:r>
          </a:p>
          <a:p>
            <a:pPr marL="223838" indent="-223838" defTabSz="895350">
              <a:tabLst>
                <a:tab pos="2349500" algn="l"/>
              </a:tabLst>
            </a:pPr>
            <a:r>
              <a:rPr lang="en-US"/>
              <a:t>Added Features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Instructions to support multimedia operations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Instructions to enable more efficient conditional operations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Transition from 32 bits to 64 bits</a:t>
            </a:r>
          </a:p>
          <a:p>
            <a:pPr marL="560388" lvl="1" indent="-222250" defTabSz="895350">
              <a:tabLst>
                <a:tab pos="2349500" algn="l"/>
              </a:tabLst>
            </a:pPr>
            <a:r>
              <a:rPr lang="en-US"/>
              <a:t>More cores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1185" y="1305906"/>
            <a:ext cx="42481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7601554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573088"/>
          </a:xfrm>
        </p:spPr>
        <p:txBody>
          <a:bodyPr/>
          <a:lstStyle/>
          <a:p>
            <a:r>
              <a:rPr lang="en-US"/>
              <a:t>Intel x86 Processors, cont.</a:t>
            </a:r>
          </a:p>
        </p:txBody>
      </p:sp>
      <p:sp>
        <p:nvSpPr>
          <p:cNvPr id="144387" name="Rectangle 1027"/>
          <p:cNvSpPr>
            <a:spLocks noGrp="1" noChangeArrowheads="1"/>
          </p:cNvSpPr>
          <p:nvPr>
            <p:ph idx="1"/>
          </p:nvPr>
        </p:nvSpPr>
        <p:spPr>
          <a:xfrm>
            <a:off x="304800" y="877888"/>
            <a:ext cx="7896225" cy="4972050"/>
          </a:xfrm>
        </p:spPr>
        <p:txBody>
          <a:bodyPr/>
          <a:lstStyle/>
          <a:p>
            <a:pPr marL="223838" indent="-223838" defTabSz="895350">
              <a:tabLst>
                <a:tab pos="2349500" algn="l"/>
              </a:tabLst>
            </a:pPr>
            <a:r>
              <a:rPr lang="en-US" sz="2000"/>
              <a:t>Past Generations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sz="1800"/>
              <a:t>1</a:t>
            </a:r>
            <a:r>
              <a:rPr lang="en-US" sz="1800" baseline="30000"/>
              <a:t>st</a:t>
            </a:r>
            <a:r>
              <a:rPr lang="en-US" sz="1800"/>
              <a:t> Pentium Pro	1995	600 nm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sz="1800"/>
              <a:t>1</a:t>
            </a:r>
            <a:r>
              <a:rPr lang="en-US" sz="1800" baseline="30000"/>
              <a:t>st</a:t>
            </a:r>
            <a:r>
              <a:rPr lang="en-US" sz="1800"/>
              <a:t> Pentium III	1999	250 nm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sz="1800"/>
              <a:t>1</a:t>
            </a:r>
            <a:r>
              <a:rPr lang="en-US" sz="1800" baseline="30000"/>
              <a:t>st</a:t>
            </a:r>
            <a:r>
              <a:rPr lang="en-US" sz="1800"/>
              <a:t> Pentium 4	2000	180 nm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sz="1800"/>
              <a:t>1</a:t>
            </a:r>
            <a:r>
              <a:rPr lang="en-US" sz="1800" baseline="30000"/>
              <a:t>st</a:t>
            </a:r>
            <a:r>
              <a:rPr lang="en-US" sz="1800"/>
              <a:t> Core 2 Duo	2006	  65 nm</a:t>
            </a:r>
          </a:p>
          <a:p>
            <a:pPr marL="223838" indent="-223838" defTabSz="895350">
              <a:tabLst>
                <a:tab pos="2349500" algn="l"/>
              </a:tabLst>
            </a:pPr>
            <a:r>
              <a:rPr lang="en-US" sz="2000"/>
              <a:t>Recent &amp; Upcoming Generations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/>
              <a:t>Nehalem	2008	  45 nm	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/>
              <a:t>Sandy Bridge	2011	  32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/>
              <a:t>Ivy Bridge	2012	  22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/>
              <a:t>Haswell	2013	  22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/>
              <a:t>Broadwell	2014	  14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 err="1"/>
              <a:t>Skylake</a:t>
            </a:r>
            <a:r>
              <a:rPr lang="en-US" sz="1800"/>
              <a:t>	2015	  14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 err="1"/>
              <a:t>Kaby</a:t>
            </a:r>
            <a:r>
              <a:rPr lang="en-US" sz="1800"/>
              <a:t> Lake	2016	  14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/>
              <a:t>Coffee Lake	2017	  14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/>
              <a:t>Cannon Lake	2018	  10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/>
              <a:t>Ice Lake	2019	  10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/>
              <a:t>Tiger Lake	2020	  10 nm</a:t>
            </a:r>
          </a:p>
          <a:p>
            <a:pPr marL="795338" lvl="1" indent="-457200" defTabSz="895350">
              <a:spcBef>
                <a:spcPts val="0"/>
              </a:spcBef>
              <a:buFont typeface="+mj-lt"/>
              <a:buAutoNum type="arabicPeriod"/>
              <a:tabLst>
                <a:tab pos="2349500" algn="l"/>
              </a:tabLst>
            </a:pPr>
            <a:r>
              <a:rPr lang="en-US" sz="1800"/>
              <a:t>Alder Lake	2022	  “intel 7” (10nm+++)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564769" y="956441"/>
            <a:ext cx="2014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>
                <a:latin typeface="Calibri" pitchFamily="34" charset="0"/>
              </a:rPr>
              <a:t>Process technology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95496" y="2438454"/>
            <a:ext cx="312053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>
                <a:latin typeface="Calibri" pitchFamily="34" charset="0"/>
              </a:rPr>
              <a:t>Process technology dimension </a:t>
            </a:r>
            <a:br>
              <a:rPr lang="en-US" sz="1800">
                <a:latin typeface="Calibri" pitchFamily="34" charset="0"/>
              </a:rPr>
            </a:br>
            <a:r>
              <a:rPr lang="en-US" sz="1800">
                <a:latin typeface="Calibri" pitchFamily="34" charset="0"/>
              </a:rPr>
              <a:t>= width of narrowest wires </a:t>
            </a:r>
          </a:p>
          <a:p>
            <a:pPr algn="ctr"/>
            <a:r>
              <a:rPr lang="en-US" sz="1800">
                <a:latin typeface="Calibri" pitchFamily="34" charset="0"/>
              </a:rPr>
              <a:t>(10 nm ≈ 100 atoms wide)</a:t>
            </a:r>
          </a:p>
          <a:p>
            <a:pPr algn="ctr"/>
            <a:endParaRPr lang="en-US" sz="1800">
              <a:latin typeface="Calibri" pitchFamily="34" charset="0"/>
            </a:endParaRPr>
          </a:p>
          <a:p>
            <a:pPr algn="ctr"/>
            <a:r>
              <a:rPr lang="en-US" sz="1800">
                <a:latin typeface="Calibri" pitchFamily="34" charset="0"/>
              </a:rPr>
              <a:t>(But this is changing now.)</a:t>
            </a:r>
          </a:p>
        </p:txBody>
      </p:sp>
    </p:spTree>
    <p:extLst>
      <p:ext uri="{BB962C8B-B14F-4D97-AF65-F5344CB8AC3E}">
        <p14:creationId xmlns:p14="http://schemas.microsoft.com/office/powerpoint/2010/main" val="1124695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199" y="304800"/>
            <a:ext cx="8413531" cy="573088"/>
          </a:xfrm>
        </p:spPr>
        <p:txBody>
          <a:bodyPr/>
          <a:lstStyle/>
          <a:p>
            <a:r>
              <a:rPr lang="en-US"/>
              <a:t>2018 State of the Art: Coffee Lake</a:t>
            </a:r>
          </a:p>
        </p:txBody>
      </p:sp>
      <p:sp>
        <p:nvSpPr>
          <p:cNvPr id="144387" name="Rectangle 1027"/>
          <p:cNvSpPr>
            <a:spLocks noGrp="1" noChangeArrowheads="1"/>
          </p:cNvSpPr>
          <p:nvPr>
            <p:ph idx="1"/>
          </p:nvPr>
        </p:nvSpPr>
        <p:spPr>
          <a:xfrm>
            <a:off x="105098" y="4252710"/>
            <a:ext cx="3421117" cy="1296750"/>
          </a:xfrm>
        </p:spPr>
        <p:txBody>
          <a:bodyPr/>
          <a:lstStyle/>
          <a:p>
            <a:pPr marL="223838" indent="-223838" defTabSz="895350">
              <a:tabLst>
                <a:tab pos="2349500" algn="l"/>
              </a:tabLst>
            </a:pPr>
            <a:r>
              <a:rPr lang="en-US"/>
              <a:t>Mobile Model: Core i7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/>
              <a:t>2.2-3.2 GHz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/>
              <a:t>45 W</a:t>
            </a:r>
          </a:p>
          <a:p>
            <a:pPr marL="623888" lvl="1" indent="-223838" defTabSz="895350">
              <a:tabLst>
                <a:tab pos="2349500" algn="l"/>
              </a:tabLst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46FDBC-2631-46BA-8F5D-E506176A08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736" y="934556"/>
            <a:ext cx="5796455" cy="3170215"/>
          </a:xfrm>
          <a:prstGeom prst="rect">
            <a:avLst/>
          </a:prstGeom>
        </p:spPr>
      </p:pic>
      <p:sp>
        <p:nvSpPr>
          <p:cNvPr id="7" name="Rectangle 1027">
            <a:extLst>
              <a:ext uri="{FF2B5EF4-FFF2-40B4-BE49-F238E27FC236}">
                <a16:creationId xmlns:a16="http://schemas.microsoft.com/office/drawing/2014/main" id="{2C482700-1189-413C-9B54-FF345A8B3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0895" y="4252710"/>
            <a:ext cx="3746938" cy="210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23838" indent="-223838" defTabSz="895350">
              <a:tabLst>
                <a:tab pos="2349500" algn="l"/>
              </a:tabLst>
            </a:pPr>
            <a:r>
              <a:rPr lang="en-US" kern="0"/>
              <a:t>Server Model: Xeon E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/>
              <a:t>Integrated graphics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/>
              <a:t>Multi-socket enabled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/>
              <a:t>3.3-3.8 GHz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/>
              <a:t>80-95 W</a:t>
            </a:r>
          </a:p>
        </p:txBody>
      </p:sp>
      <p:sp>
        <p:nvSpPr>
          <p:cNvPr id="8" name="Rectangle 1027">
            <a:extLst>
              <a:ext uri="{FF2B5EF4-FFF2-40B4-BE49-F238E27FC236}">
                <a16:creationId xmlns:a16="http://schemas.microsoft.com/office/drawing/2014/main" id="{E09629B4-1777-4CF7-AB21-6A092591D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3862" y="5070584"/>
            <a:ext cx="3531476" cy="1334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60000"/>
              <a:buFont typeface="Wingdings 2" pitchFamily="18" charset="2"/>
              <a:buChar char="¢"/>
              <a:defRPr sz="2400" b="1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90000"/>
              </a:buClr>
              <a:buSzPct val="11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23838" indent="-223838" defTabSz="895350">
              <a:tabLst>
                <a:tab pos="2349500" algn="l"/>
              </a:tabLst>
            </a:pPr>
            <a:r>
              <a:rPr lang="en-US" kern="0"/>
              <a:t>Desktop Model: Core i7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/>
              <a:t>Integrated graphics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/>
              <a:t>2.4-4.0 GHz</a:t>
            </a:r>
          </a:p>
          <a:p>
            <a:pPr marL="623888" lvl="1" indent="-223838" defTabSz="895350">
              <a:tabLst>
                <a:tab pos="2349500" algn="l"/>
              </a:tabLst>
            </a:pPr>
            <a:r>
              <a:rPr lang="en-US" b="0" kern="0"/>
              <a:t>35-95 W</a:t>
            </a:r>
          </a:p>
        </p:txBody>
      </p:sp>
    </p:spTree>
    <p:extLst>
      <p:ext uri="{BB962C8B-B14F-4D97-AF65-F5344CB8AC3E}">
        <p14:creationId xmlns:p14="http://schemas.microsoft.com/office/powerpoint/2010/main" val="2294879075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57018" y="292668"/>
            <a:ext cx="8597796" cy="762000"/>
          </a:xfrm>
        </p:spPr>
        <p:txBody>
          <a:bodyPr/>
          <a:lstStyle/>
          <a:p>
            <a:r>
              <a:rPr lang="en-US"/>
              <a:t>x86 Clones: Advanced Micro Devices (AMD)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idx="1"/>
          </p:nvPr>
        </p:nvSpPr>
        <p:spPr>
          <a:xfrm>
            <a:off x="396875" y="1006715"/>
            <a:ext cx="7896225" cy="5701903"/>
          </a:xfrm>
        </p:spPr>
        <p:txBody>
          <a:bodyPr>
            <a:normAutofit lnSpcReduction="10000"/>
          </a:bodyPr>
          <a:lstStyle/>
          <a:p>
            <a:pPr marL="160338" indent="-222250" defTabSz="895350">
              <a:tabLst>
                <a:tab pos="2349500" algn="l"/>
              </a:tabLst>
            </a:pPr>
            <a:r>
              <a:rPr lang="en-US"/>
              <a:t>Historically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/>
              <a:t>AMD has followed just behind Intel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/>
              <a:t>A little bit slower, a lot cheaper</a:t>
            </a:r>
          </a:p>
          <a:p>
            <a:pPr marL="160338" indent="-222250" defTabSz="895350">
              <a:tabLst>
                <a:tab pos="2349500" algn="l"/>
              </a:tabLst>
            </a:pPr>
            <a:r>
              <a:rPr lang="en-US"/>
              <a:t>Then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/>
              <a:t>Recruited top circuit designers from Digital Equipment Corp. and other downward trending companies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/>
              <a:t>Built </a:t>
            </a:r>
            <a:r>
              <a:rPr lang="en-US" err="1"/>
              <a:t>Opteron</a:t>
            </a:r>
            <a:r>
              <a:rPr lang="en-US"/>
              <a:t>: tough competitor to Pentium 4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/>
              <a:t>Developed x86-64, their own extension to 64 bits</a:t>
            </a:r>
          </a:p>
          <a:p>
            <a:pPr marL="39688" indent="-165100" defTabSz="895350">
              <a:tabLst>
                <a:tab pos="2349500" algn="l"/>
              </a:tabLst>
            </a:pPr>
            <a:r>
              <a:rPr lang="en-US"/>
              <a:t> Recent Years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/>
              <a:t>Intel got its act together</a:t>
            </a:r>
          </a:p>
          <a:p>
            <a:pPr marL="839788" lvl="2" indent="-165100" defTabSz="895350">
              <a:tabLst>
                <a:tab pos="2349500" algn="l"/>
              </a:tabLst>
            </a:pPr>
            <a:r>
              <a:rPr lang="en-US"/>
              <a:t>1995-2011: Lead semiconductor “fab” in world</a:t>
            </a:r>
          </a:p>
          <a:p>
            <a:pPr marL="839788" lvl="2" indent="-165100" defTabSz="895350">
              <a:tabLst>
                <a:tab pos="2349500" algn="l"/>
              </a:tabLst>
            </a:pPr>
            <a:r>
              <a:rPr lang="en-US"/>
              <a:t>2018: #2 largest by $$ (#1 is Samsung)</a:t>
            </a:r>
          </a:p>
          <a:p>
            <a:pPr marL="839788" lvl="2" indent="-165100" defTabSz="895350">
              <a:tabLst>
                <a:tab pos="2349500" algn="l"/>
              </a:tabLst>
            </a:pPr>
            <a:r>
              <a:rPr lang="en-US"/>
              <a:t>2019: reclaimed #1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/>
              <a:t>AMD fell behind: Spun off </a:t>
            </a:r>
            <a:r>
              <a:rPr lang="en-US" err="1"/>
              <a:t>GlobalFoundaries</a:t>
            </a:r>
            <a:endParaRPr lang="en-US"/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/>
              <a:t>2019-20: Pulled ahead! Used TSMC for part of fab</a:t>
            </a:r>
          </a:p>
          <a:p>
            <a:pPr marL="439738" lvl="1" indent="-165100" defTabSz="895350">
              <a:tabLst>
                <a:tab pos="2349500" algn="l"/>
              </a:tabLst>
            </a:pPr>
            <a:r>
              <a:rPr lang="en-US"/>
              <a:t>2022: Intel re-took the lead</a:t>
            </a:r>
          </a:p>
        </p:txBody>
      </p:sp>
    </p:spTree>
    <p:extLst>
      <p:ext uri="{BB962C8B-B14F-4D97-AF65-F5344CB8AC3E}">
        <p14:creationId xmlns:p14="http://schemas.microsoft.com/office/powerpoint/2010/main" val="24495392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3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Intel’s 64-Bit History</a:t>
            </a:r>
          </a:p>
        </p:txBody>
      </p:sp>
      <p:sp>
        <p:nvSpPr>
          <p:cNvPr id="271363" name="Rectangle 3"/>
          <p:cNvSpPr>
            <a:spLocks noGrp="1" noChangeArrowheads="1"/>
          </p:cNvSpPr>
          <p:nvPr>
            <p:ph idx="1"/>
          </p:nvPr>
        </p:nvSpPr>
        <p:spPr>
          <a:xfrm>
            <a:off x="396875" y="1200150"/>
            <a:ext cx="7896225" cy="4972050"/>
          </a:xfrm>
        </p:spPr>
        <p:txBody>
          <a:bodyPr/>
          <a:lstStyle/>
          <a:p>
            <a:r>
              <a:rPr lang="en-US"/>
              <a:t>2001: Intel Attempts Radical Shift from IA32 to IA64</a:t>
            </a:r>
          </a:p>
          <a:p>
            <a:pPr lvl="1"/>
            <a:r>
              <a:rPr lang="en-US"/>
              <a:t>Totally different architecture (Itanium)</a:t>
            </a:r>
          </a:p>
          <a:p>
            <a:pPr lvl="1"/>
            <a:r>
              <a:rPr lang="en-US"/>
              <a:t>Executes IA32 code only as legacy</a:t>
            </a:r>
          </a:p>
          <a:p>
            <a:pPr lvl="1"/>
            <a:r>
              <a:rPr lang="en-US"/>
              <a:t>Performance disappointing</a:t>
            </a:r>
          </a:p>
          <a:p>
            <a:r>
              <a:rPr lang="en-US"/>
              <a:t>2003: AMD Steps in with Evolutionary Solution</a:t>
            </a:r>
          </a:p>
          <a:p>
            <a:pPr lvl="1"/>
            <a:r>
              <a:rPr lang="en-US"/>
              <a:t>x86-64 (now called “AMD64”)</a:t>
            </a:r>
          </a:p>
          <a:p>
            <a:r>
              <a:rPr lang="en-US"/>
              <a:t>Intel Felt Obligated to Focus on IA64</a:t>
            </a:r>
          </a:p>
          <a:p>
            <a:pPr lvl="1"/>
            <a:r>
              <a:rPr lang="en-US"/>
              <a:t>Hard to admit mistake or that AMD is better</a:t>
            </a:r>
          </a:p>
          <a:p>
            <a:r>
              <a:rPr lang="en-US"/>
              <a:t>2004: Intel Announces EM64T extension to IA32</a:t>
            </a:r>
          </a:p>
          <a:p>
            <a:pPr lvl="1"/>
            <a:r>
              <a:rPr lang="en-US"/>
              <a:t>Extended Memory 64-bit Technology</a:t>
            </a:r>
          </a:p>
          <a:p>
            <a:pPr lvl="1"/>
            <a:r>
              <a:rPr lang="en-US"/>
              <a:t>Almost identical to x86-64!</a:t>
            </a:r>
          </a:p>
          <a:p>
            <a:r>
              <a:rPr lang="en-US"/>
              <a:t>All but low-end x86 processors support x86-64</a:t>
            </a:r>
          </a:p>
          <a:p>
            <a:pPr lvl="1"/>
            <a:r>
              <a:rPr lang="en-US"/>
              <a:t>But, lots of code still runs in 32-bit mode</a:t>
            </a:r>
          </a:p>
        </p:txBody>
      </p:sp>
    </p:spTree>
    <p:extLst>
      <p:ext uri="{BB962C8B-B14F-4D97-AF65-F5344CB8AC3E}">
        <p14:creationId xmlns:p14="http://schemas.microsoft.com/office/powerpoint/2010/main" val="475306796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Coverage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IA32</a:t>
            </a:r>
          </a:p>
          <a:p>
            <a:pPr lvl="1"/>
            <a:r>
              <a:rPr lang="en-US"/>
              <a:t>The traditional x86</a:t>
            </a:r>
          </a:p>
          <a:p>
            <a:pPr lvl="1"/>
            <a:r>
              <a:rPr lang="en-US"/>
              <a:t>For 15/18-213: RIP, Summer 2015</a:t>
            </a:r>
          </a:p>
          <a:p>
            <a:endParaRPr lang="en-US"/>
          </a:p>
          <a:p>
            <a:r>
              <a:rPr lang="en-US"/>
              <a:t>x86-64</a:t>
            </a:r>
          </a:p>
          <a:p>
            <a:pPr lvl="1"/>
            <a:r>
              <a:rPr lang="en-US"/>
              <a:t>The standard</a:t>
            </a:r>
          </a:p>
          <a:p>
            <a:pPr lvl="1"/>
            <a:r>
              <a:rPr lang="en-US">
                <a:latin typeface="Courier New"/>
                <a:cs typeface="Courier New"/>
              </a:rPr>
              <a:t>shark&gt; </a:t>
            </a:r>
            <a:r>
              <a:rPr lang="en-US" err="1">
                <a:latin typeface="Courier New"/>
                <a:cs typeface="Courier New"/>
              </a:rPr>
              <a:t>gcc</a:t>
            </a:r>
            <a:r>
              <a:rPr lang="en-US">
                <a:latin typeface="Courier New"/>
                <a:cs typeface="Courier New"/>
              </a:rPr>
              <a:t> </a:t>
            </a:r>
            <a:r>
              <a:rPr lang="en-US" err="1">
                <a:latin typeface="Courier New"/>
                <a:cs typeface="Courier New"/>
              </a:rPr>
              <a:t>hello.c</a:t>
            </a:r>
            <a:endParaRPr lang="en-US">
              <a:latin typeface="Courier New"/>
              <a:cs typeface="Courier New"/>
            </a:endParaRPr>
          </a:p>
          <a:p>
            <a:pPr lvl="1"/>
            <a:r>
              <a:rPr lang="en-US">
                <a:latin typeface="Courier New"/>
                <a:cs typeface="Courier New"/>
              </a:rPr>
              <a:t>shark&gt; </a:t>
            </a:r>
            <a:r>
              <a:rPr lang="en-US" err="1">
                <a:latin typeface="Courier New"/>
                <a:cs typeface="Courier New"/>
              </a:rPr>
              <a:t>gcc</a:t>
            </a:r>
            <a:r>
              <a:rPr lang="en-US">
                <a:latin typeface="Courier New"/>
                <a:cs typeface="Courier New"/>
              </a:rPr>
              <a:t> –m64 </a:t>
            </a:r>
            <a:r>
              <a:rPr lang="en-US" err="1">
                <a:latin typeface="Courier New"/>
                <a:cs typeface="Courier New"/>
              </a:rPr>
              <a:t>hello.c</a:t>
            </a:r>
            <a:endParaRPr lang="en-US">
              <a:latin typeface="Courier New"/>
              <a:cs typeface="Courier New"/>
            </a:endParaRPr>
          </a:p>
          <a:p>
            <a:endParaRPr lang="en-US"/>
          </a:p>
          <a:p>
            <a:r>
              <a:rPr lang="en-US"/>
              <a:t>Presentation</a:t>
            </a:r>
          </a:p>
          <a:p>
            <a:pPr lvl="1"/>
            <a:r>
              <a:rPr lang="en-US"/>
              <a:t>Book covers x86-64</a:t>
            </a:r>
          </a:p>
          <a:p>
            <a:pPr lvl="1"/>
            <a:r>
              <a:rPr lang="en-US"/>
              <a:t>Web aside on IA32</a:t>
            </a:r>
          </a:p>
          <a:p>
            <a:pPr lvl="1"/>
            <a:r>
              <a:rPr lang="en-US"/>
              <a:t>We will only cover x86-64</a:t>
            </a:r>
          </a:p>
        </p:txBody>
      </p:sp>
    </p:spTree>
    <p:extLst>
      <p:ext uri="{BB962C8B-B14F-4D97-AF65-F5344CB8AC3E}">
        <p14:creationId xmlns:p14="http://schemas.microsoft.com/office/powerpoint/2010/main" val="6834476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itle Slid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Slide">
      <a:majorFont>
        <a:latin typeface="Calibri Bold"/>
        <a:ea typeface="ヒラギノ角ゴ ProN W6"/>
        <a:cs typeface="ヒラギノ角ゴ ProN W6"/>
      </a:majorFont>
      <a:minorFont>
        <a:latin typeface="Calibri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itle Slid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Slide">
      <a:majorFont>
        <a:latin typeface="Calibri Bold"/>
        <a:ea typeface="ヒラギノ角ゴ ProN W6"/>
        <a:cs typeface="ヒラギノ角ゴ ProN W6"/>
      </a:majorFont>
      <a:minorFont>
        <a:latin typeface="Calibri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and Content">
  <a:themeElements>
    <a:clrScheme name="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990000"/>
      </a:accent1>
      <a:accent2>
        <a:srgbClr val="333399"/>
      </a:accent2>
      <a:accent3>
        <a:srgbClr val="FFFFFF"/>
      </a:accent3>
      <a:accent4>
        <a:srgbClr val="000000"/>
      </a:accent4>
      <a:accent5>
        <a:srgbClr val="CAA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and Content">
      <a:majorFont>
        <a:latin typeface="Calibri Bold"/>
        <a:ea typeface="ヒラギノ角ゴ ProN W6"/>
        <a:cs typeface="ヒラギノ角ゴ ProN W6"/>
      </a:majorFont>
      <a:minorFont>
        <a:latin typeface="Calibri Bold"/>
        <a:ea typeface="ヒラギノ角ゴ ProN W6"/>
        <a:cs typeface="ヒラギノ角ゴ ProN W6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and Cont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cmu213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mu213" id="{165A77AC-6454-421A-9EE1-2886ECF02F04}" vid="{FA88356A-EEF4-424C-82A1-DF8A3530D52E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73</Slides>
  <Notes>41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73</vt:i4>
      </vt:variant>
    </vt:vector>
  </HeadingPairs>
  <TitlesOfParts>
    <vt:vector size="77" baseType="lpstr">
      <vt:lpstr>Title Slide</vt:lpstr>
      <vt:lpstr>2_Title Slide</vt:lpstr>
      <vt:lpstr>Title and Content</vt:lpstr>
      <vt:lpstr>cmu213</vt:lpstr>
      <vt:lpstr>PowerPoint Presentation</vt:lpstr>
      <vt:lpstr>PowerPoint Presentation</vt:lpstr>
      <vt:lpstr>Today: Machine Programming I: Basics</vt:lpstr>
      <vt:lpstr>Context: Levels of Abstraction</vt:lpstr>
      <vt:lpstr>CPUs store data in Registers and Memory</vt:lpstr>
      <vt:lpstr>Introduction to Assembly</vt:lpstr>
      <vt:lpstr>Beginning Grammar</vt:lpstr>
      <vt:lpstr>Nouns</vt:lpstr>
      <vt:lpstr>X86 registers – some history</vt:lpstr>
      <vt:lpstr>x86-64 Integer Registers (reference)</vt:lpstr>
      <vt:lpstr>Verbs (i.e., operations)</vt:lpstr>
      <vt:lpstr>Verbs have optional suffix</vt:lpstr>
      <vt:lpstr>Moving Data</vt:lpstr>
      <vt:lpstr>Memory</vt:lpstr>
      <vt:lpstr>movq Operand Combinations (reference)</vt:lpstr>
      <vt:lpstr>Reading Assembly Example</vt:lpstr>
      <vt:lpstr>Reading Assembly Example</vt:lpstr>
      <vt:lpstr>Understanding Swap()</vt:lpstr>
      <vt:lpstr>Understanding Swap()</vt:lpstr>
      <vt:lpstr>Understanding Swap()</vt:lpstr>
      <vt:lpstr>Understanding Swap()</vt:lpstr>
      <vt:lpstr>Understanding Swap()</vt:lpstr>
      <vt:lpstr>Understanding Swap()</vt:lpstr>
      <vt:lpstr>More memory grammar</vt:lpstr>
      <vt:lpstr>The memory ops make arrays easy</vt:lpstr>
      <vt:lpstr>When array type is larger than a byte</vt:lpstr>
      <vt:lpstr>Generalized memory grammar</vt:lpstr>
      <vt:lpstr>Address Computation Examples</vt:lpstr>
      <vt:lpstr>More Verbs</vt:lpstr>
      <vt:lpstr>Address Computation Instruction</vt:lpstr>
      <vt:lpstr>Registers have conventions</vt:lpstr>
      <vt:lpstr>Putting it Together</vt:lpstr>
      <vt:lpstr>Arithmetic Expression Example</vt:lpstr>
      <vt:lpstr>Understanding Arithmetic Expression Example</vt:lpstr>
      <vt:lpstr>Quiz Time!</vt:lpstr>
      <vt:lpstr>Expressing Inequality</vt:lpstr>
      <vt:lpstr>Control Flow</vt:lpstr>
      <vt:lpstr>Control flow </vt:lpstr>
      <vt:lpstr>Control flow in assembly language</vt:lpstr>
      <vt:lpstr>Conditional “Goto”</vt:lpstr>
      <vt:lpstr>Expressing Inequality</vt:lpstr>
      <vt:lpstr>Compare Instruction</vt:lpstr>
      <vt:lpstr>Test Instruction</vt:lpstr>
      <vt:lpstr>Jumping</vt:lpstr>
      <vt:lpstr>Jumping  (reference)</vt:lpstr>
      <vt:lpstr>Returning Condition Codes</vt:lpstr>
      <vt:lpstr>movXYZ – Moving to larger bit widths</vt:lpstr>
      <vt:lpstr>Summary</vt:lpstr>
      <vt:lpstr>Definitions</vt:lpstr>
      <vt:lpstr>Assembly/Machine Code View</vt:lpstr>
      <vt:lpstr>Where does it come from?</vt:lpstr>
      <vt:lpstr>Turning C into Object Code</vt:lpstr>
      <vt:lpstr>Compiling Into Assembly</vt:lpstr>
      <vt:lpstr>What it really looks like</vt:lpstr>
      <vt:lpstr>What it really looks like</vt:lpstr>
      <vt:lpstr>Object Code</vt:lpstr>
      <vt:lpstr>Machine Instruction Example</vt:lpstr>
      <vt:lpstr>Disassembling Object Code</vt:lpstr>
      <vt:lpstr>Alternate Disassembly</vt:lpstr>
      <vt:lpstr>Alternate Disassembly</vt:lpstr>
      <vt:lpstr>What Can be Disassembled?</vt:lpstr>
      <vt:lpstr>Additional Slides</vt:lpstr>
      <vt:lpstr>Some History: IA32 Registers</vt:lpstr>
      <vt:lpstr>Machine Programming I: Summary</vt:lpstr>
      <vt:lpstr>History: Machine Programming I: Basics</vt:lpstr>
      <vt:lpstr>Intel x86 Processors</vt:lpstr>
      <vt:lpstr>Intel x86 Evolution: Milestones</vt:lpstr>
      <vt:lpstr>Intel x86 Processors, cont.</vt:lpstr>
      <vt:lpstr>Intel x86 Processors, cont.</vt:lpstr>
      <vt:lpstr>2018 State of the Art: Coffee Lake</vt:lpstr>
      <vt:lpstr>x86 Clones: Advanced Micro Devices (AMD)</vt:lpstr>
      <vt:lpstr>Intel’s 64-Bit History</vt:lpstr>
      <vt:lpstr>Our Coverage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15-213/15-513/14-513, Fall 2026</dc:title>
  <dc:subject/>
  <dc:creator>ICS Course Staff</dc:creator>
  <cp:keywords/>
  <dc:description>Redesign of slides created by Randal E. Bryant and David R. O'Hallaron</dc:description>
  <cp:revision>3</cp:revision>
  <cp:lastPrinted>2026-09-01T00:58:15Z</cp:lastPrinted>
  <dcterms:created xsi:type="dcterms:W3CDTF">2012-08-28T17:04:18Z</dcterms:created>
  <dcterms:modified xsi:type="dcterms:W3CDTF">2026-09-01T14:38:38Z</dcterms:modified>
  <cp:category/>
</cp:coreProperties>
</file>