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vml" ContentType="application/vnd.openxmlformats-officedocument.vmlDrawing"/>
  <Default Extension="mov" ContentType="video/unknown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rts/chart1.xml" ContentType="application/vnd.openxmlformats-officedocument.drawingml.chart+xml"/>
  <Override PartName="/ppt/theme/themeOverride1.xml" ContentType="application/vnd.openxmlformats-officedocument.themeOverride+xml"/>
  <Override PartName="/ppt/charts/chart2.xml" ContentType="application/vnd.openxmlformats-officedocument.drawingml.chart+xml"/>
  <Override PartName="/ppt/theme/themeOverride2.xml" ContentType="application/vnd.openxmlformats-officedocument.themeOverride+xml"/>
  <Override PartName="/ppt/notesSlides/notesSlide1.xml" ContentType="application/vnd.openxmlformats-officedocument.presentationml.notesSlide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embeddings/oleObject1.bin" ContentType="application/vnd.openxmlformats-officedocument.oleObject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65"/>
  </p:notesMasterIdLst>
  <p:sldIdLst>
    <p:sldId id="309" r:id="rId2"/>
    <p:sldId id="321" r:id="rId3"/>
    <p:sldId id="339" r:id="rId4"/>
    <p:sldId id="296" r:id="rId5"/>
    <p:sldId id="298" r:id="rId6"/>
    <p:sldId id="299" r:id="rId7"/>
    <p:sldId id="307" r:id="rId8"/>
    <p:sldId id="362" r:id="rId9"/>
    <p:sldId id="258" r:id="rId10"/>
    <p:sldId id="259" r:id="rId11"/>
    <p:sldId id="260" r:id="rId12"/>
    <p:sldId id="261" r:id="rId13"/>
    <p:sldId id="262" r:id="rId14"/>
    <p:sldId id="365" r:id="rId15"/>
    <p:sldId id="364" r:id="rId16"/>
    <p:sldId id="363" r:id="rId17"/>
    <p:sldId id="264" r:id="rId18"/>
    <p:sldId id="265" r:id="rId19"/>
    <p:sldId id="266" r:id="rId20"/>
    <p:sldId id="267" r:id="rId21"/>
    <p:sldId id="268" r:id="rId22"/>
    <p:sldId id="269" r:id="rId23"/>
    <p:sldId id="366" r:id="rId24"/>
    <p:sldId id="270" r:id="rId25"/>
    <p:sldId id="369" r:id="rId26"/>
    <p:sldId id="271" r:id="rId27"/>
    <p:sldId id="370" r:id="rId28"/>
    <p:sldId id="358" r:id="rId29"/>
    <p:sldId id="349" r:id="rId30"/>
    <p:sldId id="350" r:id="rId31"/>
    <p:sldId id="351" r:id="rId32"/>
    <p:sldId id="352" r:id="rId33"/>
    <p:sldId id="353" r:id="rId34"/>
    <p:sldId id="354" r:id="rId35"/>
    <p:sldId id="355" r:id="rId36"/>
    <p:sldId id="356" r:id="rId37"/>
    <p:sldId id="357" r:id="rId38"/>
    <p:sldId id="338" r:id="rId39"/>
    <p:sldId id="368" r:id="rId40"/>
    <p:sldId id="367" r:id="rId41"/>
    <p:sldId id="279" r:id="rId42"/>
    <p:sldId id="335" r:id="rId43"/>
    <p:sldId id="347" r:id="rId44"/>
    <p:sldId id="348" r:id="rId45"/>
    <p:sldId id="281" r:id="rId46"/>
    <p:sldId id="282" r:id="rId47"/>
    <p:sldId id="283" r:id="rId48"/>
    <p:sldId id="336" r:id="rId49"/>
    <p:sldId id="359" r:id="rId50"/>
    <p:sldId id="360" r:id="rId51"/>
    <p:sldId id="287" r:id="rId52"/>
    <p:sldId id="337" r:id="rId53"/>
    <p:sldId id="361" r:id="rId54"/>
    <p:sldId id="371" r:id="rId55"/>
    <p:sldId id="372" r:id="rId56"/>
    <p:sldId id="375" r:id="rId57"/>
    <p:sldId id="374" r:id="rId58"/>
    <p:sldId id="378" r:id="rId59"/>
    <p:sldId id="379" r:id="rId60"/>
    <p:sldId id="376" r:id="rId61"/>
    <p:sldId id="377" r:id="rId62"/>
    <p:sldId id="380" r:id="rId63"/>
    <p:sldId id="381" r:id="rId64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8" d="100"/>
          <a:sy n="108" d="100"/>
        </p:scale>
        <p:origin x="-248" y="34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notesMaster" Target="notesMasters/notesMaster1.xml"/><Relationship Id="rId66" Type="http://schemas.openxmlformats.org/officeDocument/2006/relationships/printerSettings" Target="printerSettings/printerSettings1.bin"/><Relationship Id="rId67" Type="http://schemas.openxmlformats.org/officeDocument/2006/relationships/presProps" Target="presProps.xml"/><Relationship Id="rId68" Type="http://schemas.openxmlformats.org/officeDocument/2006/relationships/viewProps" Target="viewProps.xml"/><Relationship Id="rId69" Type="http://schemas.openxmlformats.org/officeDocument/2006/relationships/theme" Target="theme/theme1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1.xml"/><Relationship Id="rId2" Type="http://schemas.openxmlformats.org/officeDocument/2006/relationships/oleObject" Target="Macintosh%20HD:Users:wcohen:Desktop:for-trip:figs:data.xlsx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themeOverride" Target="../theme/themeOverride2.xml"/><Relationship Id="rId2" Type="http://schemas.openxmlformats.org/officeDocument/2006/relationships/oleObject" Target="Macintosh%20HD:Users:wcohen:Desktop:for-trip:figs:data.xlsx" TargetMode="External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oleObject" Target="Workbook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Baseline</c:v>
                </c:pt>
              </c:strCache>
            </c:strRef>
          </c:tx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5% missing</c:v>
                </c:pt>
                <c:pt idx="1">
                  <c:v>10% missing</c:v>
                </c:pt>
                <c:pt idx="2">
                  <c:v>20% missing</c:v>
                </c:pt>
                <c:pt idx="3">
                  <c:v>30% missing</c:v>
                </c:pt>
                <c:pt idx="4">
                  <c:v>40% missing</c:v>
                </c:pt>
                <c:pt idx="5">
                  <c:v>50% missing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96.43</c:v>
                </c:pt>
                <c:pt idx="1">
                  <c:v>89.29</c:v>
                </c:pt>
                <c:pt idx="2">
                  <c:v>82.14</c:v>
                </c:pt>
                <c:pt idx="3">
                  <c:v>66.07</c:v>
                </c:pt>
                <c:pt idx="4">
                  <c:v>55.36</c:v>
                </c:pt>
                <c:pt idx="5">
                  <c:v>50.0</c:v>
                </c:pt>
              </c:numCache>
            </c:numRef>
          </c:val>
          <c:smooth val="0"/>
        </c:ser>
        <c:ser>
          <c:idx val="2"/>
          <c:order val="1"/>
          <c:tx>
            <c:strRef>
              <c:f>Sheet1!$D$1</c:f>
              <c:strCache>
                <c:ptCount val="1"/>
                <c:pt idx="0">
                  <c:v>FOIL</c:v>
                </c:pt>
              </c:strCache>
            </c:strRef>
          </c:tx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5% missing</c:v>
                </c:pt>
                <c:pt idx="1">
                  <c:v>10% missing</c:v>
                </c:pt>
                <c:pt idx="2">
                  <c:v>20% missing</c:v>
                </c:pt>
                <c:pt idx="3">
                  <c:v>30% missing</c:v>
                </c:pt>
                <c:pt idx="4">
                  <c:v>40% missing</c:v>
                </c:pt>
                <c:pt idx="5">
                  <c:v>50% missing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64.2857142857</c:v>
                </c:pt>
                <c:pt idx="1">
                  <c:v>44.6428571429</c:v>
                </c:pt>
                <c:pt idx="2">
                  <c:v>21.4285714286</c:v>
                </c:pt>
                <c:pt idx="3">
                  <c:v>14.2857142857</c:v>
                </c:pt>
                <c:pt idx="4">
                  <c:v>7.14285714286</c:v>
                </c:pt>
                <c:pt idx="5">
                  <c:v>0.0</c:v>
                </c:pt>
              </c:numCache>
            </c:numRef>
          </c:val>
          <c:smooth val="0"/>
        </c:ser>
        <c:ser>
          <c:idx val="3"/>
          <c:order val="2"/>
          <c:tx>
            <c:strRef>
              <c:f>Sheet1!$E$1</c:f>
              <c:strCache>
                <c:ptCount val="1"/>
                <c:pt idx="0">
                  <c:v>MLN</c:v>
                </c:pt>
              </c:strCache>
            </c:strRef>
          </c:tx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5% missing</c:v>
                </c:pt>
                <c:pt idx="1">
                  <c:v>10% missing</c:v>
                </c:pt>
                <c:pt idx="2">
                  <c:v>20% missing</c:v>
                </c:pt>
                <c:pt idx="3">
                  <c:v>30% missing</c:v>
                </c:pt>
                <c:pt idx="4">
                  <c:v>40% missing</c:v>
                </c:pt>
                <c:pt idx="5">
                  <c:v>50% missing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45.0167199513</c:v>
                </c:pt>
                <c:pt idx="1">
                  <c:v>27.7351950864</c:v>
                </c:pt>
                <c:pt idx="2">
                  <c:v>41.5154227611</c:v>
                </c:pt>
                <c:pt idx="3">
                  <c:v>58.9741793784</c:v>
                </c:pt>
                <c:pt idx="4">
                  <c:v>37.4986401505</c:v>
                </c:pt>
                <c:pt idx="5">
                  <c:v>27.8604552191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116563368"/>
        <c:axId val="-2144592424"/>
      </c:lineChart>
      <c:catAx>
        <c:axId val="-2116563368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144592424"/>
        <c:crosses val="autoZero"/>
        <c:auto val="1"/>
        <c:lblAlgn val="ctr"/>
        <c:lblOffset val="100"/>
        <c:noMultiLvlLbl val="0"/>
      </c:catAx>
      <c:valAx>
        <c:axId val="-2144592424"/>
        <c:scaling>
          <c:orientation val="minMax"/>
          <c:max val="1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16563368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plotArea>
      <c:layout/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Baseline</c:v>
                </c:pt>
              </c:strCache>
            </c:strRef>
          </c:tx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5% missing</c:v>
                </c:pt>
                <c:pt idx="1">
                  <c:v>10% missing</c:v>
                </c:pt>
                <c:pt idx="2">
                  <c:v>20% missing</c:v>
                </c:pt>
                <c:pt idx="3">
                  <c:v>30% missing</c:v>
                </c:pt>
                <c:pt idx="4">
                  <c:v>40% missing</c:v>
                </c:pt>
                <c:pt idx="5">
                  <c:v>50% missing</c:v>
                </c:pt>
              </c:strCache>
            </c:strRef>
          </c:cat>
          <c:val>
            <c:numRef>
              <c:f>Sheet1!$B$2:$B$7</c:f>
              <c:numCache>
                <c:formatCode>General</c:formatCode>
                <c:ptCount val="6"/>
                <c:pt idx="0">
                  <c:v>96.43</c:v>
                </c:pt>
                <c:pt idx="1">
                  <c:v>89.29</c:v>
                </c:pt>
                <c:pt idx="2">
                  <c:v>82.14</c:v>
                </c:pt>
                <c:pt idx="3">
                  <c:v>66.07</c:v>
                </c:pt>
                <c:pt idx="4">
                  <c:v>55.36</c:v>
                </c:pt>
                <c:pt idx="5">
                  <c:v>50.0</c:v>
                </c:pt>
              </c:numCache>
            </c:numRef>
          </c:val>
          <c:smooth val="0"/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ISG</c:v>
                </c:pt>
              </c:strCache>
            </c:strRef>
          </c:tx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5% missing</c:v>
                </c:pt>
                <c:pt idx="1">
                  <c:v>10% missing</c:v>
                </c:pt>
                <c:pt idx="2">
                  <c:v>20% missing</c:v>
                </c:pt>
                <c:pt idx="3">
                  <c:v>30% missing</c:v>
                </c:pt>
                <c:pt idx="4">
                  <c:v>40% missing</c:v>
                </c:pt>
                <c:pt idx="5">
                  <c:v>50% missing</c:v>
                </c:pt>
              </c:strCache>
            </c:strRef>
          </c:cat>
          <c:val>
            <c:numRef>
              <c:f>Sheet1!$C$2:$C$7</c:f>
              <c:numCache>
                <c:formatCode>General</c:formatCode>
                <c:ptCount val="6"/>
                <c:pt idx="0">
                  <c:v>97.13</c:v>
                </c:pt>
                <c:pt idx="1">
                  <c:v>94.59</c:v>
                </c:pt>
                <c:pt idx="2">
                  <c:v>91.86</c:v>
                </c:pt>
                <c:pt idx="3">
                  <c:v>79.6</c:v>
                </c:pt>
                <c:pt idx="4">
                  <c:v>82.78</c:v>
                </c:pt>
                <c:pt idx="5">
                  <c:v>66.53</c:v>
                </c:pt>
              </c:numCache>
            </c:numRef>
          </c:val>
          <c:smooth val="0"/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FOIL</c:v>
                </c:pt>
              </c:strCache>
            </c:strRef>
          </c:tx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5% missing</c:v>
                </c:pt>
                <c:pt idx="1">
                  <c:v>10% missing</c:v>
                </c:pt>
                <c:pt idx="2">
                  <c:v>20% missing</c:v>
                </c:pt>
                <c:pt idx="3">
                  <c:v>30% missing</c:v>
                </c:pt>
                <c:pt idx="4">
                  <c:v>40% missing</c:v>
                </c:pt>
                <c:pt idx="5">
                  <c:v>50% missing</c:v>
                </c:pt>
              </c:strCache>
            </c:strRef>
          </c:cat>
          <c:val>
            <c:numRef>
              <c:f>Sheet1!$D$2:$D$7</c:f>
              <c:numCache>
                <c:formatCode>General</c:formatCode>
                <c:ptCount val="6"/>
                <c:pt idx="0">
                  <c:v>64.2857142857</c:v>
                </c:pt>
                <c:pt idx="1">
                  <c:v>44.6428571429</c:v>
                </c:pt>
                <c:pt idx="2">
                  <c:v>21.4285714286</c:v>
                </c:pt>
                <c:pt idx="3">
                  <c:v>14.2857142857</c:v>
                </c:pt>
                <c:pt idx="4">
                  <c:v>7.14285714286</c:v>
                </c:pt>
                <c:pt idx="5">
                  <c:v>0.0</c:v>
                </c:pt>
              </c:numCache>
            </c:numRef>
          </c:val>
          <c:smooth val="0"/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MLN</c:v>
                </c:pt>
              </c:strCache>
            </c:strRef>
          </c:tx>
          <c:marker>
            <c:symbol val="none"/>
          </c:marker>
          <c:cat>
            <c:strRef>
              <c:f>Sheet1!$A$2:$A$7</c:f>
              <c:strCache>
                <c:ptCount val="6"/>
                <c:pt idx="0">
                  <c:v>5% missing</c:v>
                </c:pt>
                <c:pt idx="1">
                  <c:v>10% missing</c:v>
                </c:pt>
                <c:pt idx="2">
                  <c:v>20% missing</c:v>
                </c:pt>
                <c:pt idx="3">
                  <c:v>30% missing</c:v>
                </c:pt>
                <c:pt idx="4">
                  <c:v>40% missing</c:v>
                </c:pt>
                <c:pt idx="5">
                  <c:v>50% missing</c:v>
                </c:pt>
              </c:strCache>
            </c:strRef>
          </c:cat>
          <c:val>
            <c:numRef>
              <c:f>Sheet1!$E$2:$E$7</c:f>
              <c:numCache>
                <c:formatCode>General</c:formatCode>
                <c:ptCount val="6"/>
                <c:pt idx="0">
                  <c:v>45.0167199513</c:v>
                </c:pt>
                <c:pt idx="1">
                  <c:v>27.7351950864</c:v>
                </c:pt>
                <c:pt idx="2">
                  <c:v>41.5154227611</c:v>
                </c:pt>
                <c:pt idx="3">
                  <c:v>58.9741793784</c:v>
                </c:pt>
                <c:pt idx="4">
                  <c:v>37.4986401505</c:v>
                </c:pt>
                <c:pt idx="5">
                  <c:v>27.8604552191</c:v>
                </c:pt>
              </c:numCache>
            </c:numRef>
          </c:val>
          <c:smooth val="0"/>
        </c:ser>
        <c:dLbls>
          <c:showLegendKey val="0"/>
          <c:showVal val="0"/>
          <c:showCatName val="0"/>
          <c:showSerName val="0"/>
          <c:showPercent val="0"/>
          <c:showBubbleSize val="0"/>
        </c:dLbls>
        <c:marker val="1"/>
        <c:smooth val="0"/>
        <c:axId val="-2092103752"/>
        <c:axId val="-2092163288"/>
      </c:lineChart>
      <c:catAx>
        <c:axId val="-2092103752"/>
        <c:scaling>
          <c:orientation val="minMax"/>
        </c:scaling>
        <c:delete val="0"/>
        <c:axPos val="b"/>
        <c:majorTickMark val="out"/>
        <c:minorTickMark val="none"/>
        <c:tickLblPos val="nextTo"/>
        <c:txPr>
          <a:bodyPr/>
          <a:lstStyle/>
          <a:p>
            <a:pPr>
              <a:defRPr sz="1400"/>
            </a:pPr>
            <a:endParaRPr lang="en-US"/>
          </a:p>
        </c:txPr>
        <c:crossAx val="-2092163288"/>
        <c:crosses val="autoZero"/>
        <c:auto val="1"/>
        <c:lblAlgn val="ctr"/>
        <c:lblOffset val="100"/>
        <c:noMultiLvlLbl val="0"/>
      </c:catAx>
      <c:valAx>
        <c:axId val="-2092163288"/>
        <c:scaling>
          <c:orientation val="minMax"/>
          <c:max val="100.0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92103752"/>
        <c:crosses val="autoZero"/>
        <c:crossBetween val="between"/>
      </c:valAx>
    </c:plotArea>
    <c:legend>
      <c:legendPos val="r"/>
      <c:overlay val="0"/>
      <c:txPr>
        <a:bodyPr/>
        <a:lstStyle/>
        <a:p>
          <a:pPr>
            <a:defRPr sz="1400"/>
          </a:pPr>
          <a:endParaRPr lang="en-US"/>
        </a:p>
      </c:txPr>
    </c:legend>
    <c:plotVisOnly val="1"/>
    <c:dispBlanksAs val="gap"/>
    <c:showDLblsOverMax val="0"/>
  </c:chart>
  <c:externalData r:id="rId2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Sheet1!$A$6</c:f>
              <c:strCache>
                <c:ptCount val="1"/>
                <c:pt idx="0">
                  <c:v>ProPPR/SL</c:v>
                </c:pt>
              </c:strCache>
            </c:strRef>
          </c:tx>
          <c:invertIfNegative val="0"/>
          <c:cat>
            <c:strRef>
              <c:f>Sheet1!$B$5:$C$5</c:f>
              <c:strCache>
                <c:ptCount val="2"/>
                <c:pt idx="0">
                  <c:v>10% deleted</c:v>
                </c:pt>
                <c:pt idx="1">
                  <c:v>50% deleted</c:v>
                </c:pt>
              </c:strCache>
            </c:strRef>
          </c:cat>
          <c:val>
            <c:numRef>
              <c:f>Sheet1!$B$6:$C$6</c:f>
              <c:numCache>
                <c:formatCode>General</c:formatCode>
                <c:ptCount val="2"/>
                <c:pt idx="0">
                  <c:v>79.5</c:v>
                </c:pt>
                <c:pt idx="1">
                  <c:v>61.9</c:v>
                </c:pt>
              </c:numCache>
            </c:numRef>
          </c:val>
        </c:ser>
        <c:ser>
          <c:idx val="1"/>
          <c:order val="1"/>
          <c:tx>
            <c:strRef>
              <c:f>Sheet1!$A$7</c:f>
              <c:strCache>
                <c:ptCount val="1"/>
                <c:pt idx="0">
                  <c:v>ProPPR/IE</c:v>
                </c:pt>
              </c:strCache>
            </c:strRef>
          </c:tx>
          <c:invertIfNegative val="0"/>
          <c:cat>
            <c:strRef>
              <c:f>Sheet1!$B$5:$C$5</c:f>
              <c:strCache>
                <c:ptCount val="2"/>
                <c:pt idx="0">
                  <c:v>10% deleted</c:v>
                </c:pt>
                <c:pt idx="1">
                  <c:v>50% deleted</c:v>
                </c:pt>
              </c:strCache>
            </c:strRef>
          </c:cat>
          <c:val>
            <c:numRef>
              <c:f>Sheet1!$B$7:$C$7</c:f>
              <c:numCache>
                <c:formatCode>General</c:formatCode>
                <c:ptCount val="2"/>
                <c:pt idx="0">
                  <c:v>81.1</c:v>
                </c:pt>
                <c:pt idx="1">
                  <c:v>70.6</c:v>
                </c:pt>
              </c:numCache>
            </c:numRef>
          </c:val>
        </c:ser>
        <c:ser>
          <c:idx val="2"/>
          <c:order val="2"/>
          <c:tx>
            <c:strRef>
              <c:f>Sheet1!$A$8</c:f>
              <c:strCache>
                <c:ptCount val="1"/>
                <c:pt idx="0">
                  <c:v>ProPPR/Joint IE,SL</c:v>
                </c:pt>
              </c:strCache>
            </c:strRef>
          </c:tx>
          <c:invertIfNegative val="0"/>
          <c:cat>
            <c:strRef>
              <c:f>Sheet1!$B$5:$C$5</c:f>
              <c:strCache>
                <c:ptCount val="2"/>
                <c:pt idx="0">
                  <c:v>10% deleted</c:v>
                </c:pt>
                <c:pt idx="1">
                  <c:v>50% deleted</c:v>
                </c:pt>
              </c:strCache>
            </c:strRef>
          </c:cat>
          <c:val>
            <c:numRef>
              <c:f>Sheet1!$B$8:$C$8</c:f>
              <c:numCache>
                <c:formatCode>General</c:formatCode>
                <c:ptCount val="2"/>
                <c:pt idx="0">
                  <c:v>82.8</c:v>
                </c:pt>
                <c:pt idx="1">
                  <c:v>78.6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6244856"/>
        <c:axId val="-2116850920"/>
      </c:barChart>
      <c:catAx>
        <c:axId val="-2116244856"/>
        <c:scaling>
          <c:orientation val="minMax"/>
        </c:scaling>
        <c:delete val="0"/>
        <c:axPos val="b"/>
        <c:majorTickMark val="out"/>
        <c:minorTickMark val="none"/>
        <c:tickLblPos val="nextTo"/>
        <c:crossAx val="-2116850920"/>
        <c:crosses val="autoZero"/>
        <c:auto val="1"/>
        <c:lblAlgn val="ctr"/>
        <c:lblOffset val="100"/>
        <c:noMultiLvlLbl val="0"/>
      </c:catAx>
      <c:valAx>
        <c:axId val="-2116850920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1624485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Sheet1!$F$2</c:f>
              <c:strCache>
                <c:ptCount val="1"/>
                <c:pt idx="0">
                  <c:v>MLN</c:v>
                </c:pt>
              </c:strCache>
            </c:strRef>
          </c:tx>
          <c:invertIfNegative val="0"/>
          <c:cat>
            <c:numRef>
              <c:f>Sheet1!$G$1:$K$1</c:f>
              <c:numCache>
                <c:formatCode>0%</c:formatCode>
                <c:ptCount val="5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</c:numCache>
            </c:numRef>
          </c:cat>
          <c:val>
            <c:numRef>
              <c:f>Sheet1!$G$2:$K$2</c:f>
              <c:numCache>
                <c:formatCode>General</c:formatCode>
                <c:ptCount val="5"/>
                <c:pt idx="0">
                  <c:v>60.8</c:v>
                </c:pt>
                <c:pt idx="1">
                  <c:v>43.7</c:v>
                </c:pt>
                <c:pt idx="2">
                  <c:v>44.9</c:v>
                </c:pt>
                <c:pt idx="3">
                  <c:v>38.8</c:v>
                </c:pt>
                <c:pt idx="4">
                  <c:v>38.8</c:v>
                </c:pt>
              </c:numCache>
            </c:numRef>
          </c:val>
        </c:ser>
        <c:ser>
          <c:idx val="1"/>
          <c:order val="1"/>
          <c:tx>
            <c:strRef>
              <c:f>Sheet1!$F$3</c:f>
              <c:strCache>
                <c:ptCount val="1"/>
                <c:pt idx="0">
                  <c:v>Universal Schema</c:v>
                </c:pt>
              </c:strCache>
            </c:strRef>
          </c:tx>
          <c:invertIfNegative val="0"/>
          <c:cat>
            <c:numRef>
              <c:f>Sheet1!$G$1:$K$1</c:f>
              <c:numCache>
                <c:formatCode>0%</c:formatCode>
                <c:ptCount val="5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</c:numCache>
            </c:numRef>
          </c:cat>
          <c:val>
            <c:numRef>
              <c:f>Sheet1!$G$3:$K$3</c:f>
              <c:numCache>
                <c:formatCode>General</c:formatCode>
                <c:ptCount val="5"/>
                <c:pt idx="0">
                  <c:v>48.2</c:v>
                </c:pt>
                <c:pt idx="1">
                  <c:v>53.0</c:v>
                </c:pt>
                <c:pt idx="2">
                  <c:v>52.9</c:v>
                </c:pt>
                <c:pt idx="3">
                  <c:v>47.3</c:v>
                </c:pt>
                <c:pt idx="4">
                  <c:v>41.2</c:v>
                </c:pt>
              </c:numCache>
            </c:numRef>
          </c:val>
        </c:ser>
        <c:ser>
          <c:idx val="2"/>
          <c:order val="2"/>
          <c:tx>
            <c:strRef>
              <c:f>Sheet1!$F$4</c:f>
              <c:strCache>
                <c:ptCount val="1"/>
                <c:pt idx="0">
                  <c:v>Our Method</c:v>
                </c:pt>
              </c:strCache>
            </c:strRef>
          </c:tx>
          <c:invertIfNegative val="0"/>
          <c:cat>
            <c:numRef>
              <c:f>Sheet1!$G$1:$K$1</c:f>
              <c:numCache>
                <c:formatCode>0%</c:formatCode>
                <c:ptCount val="5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</c:numCache>
            </c:numRef>
          </c:cat>
          <c:val>
            <c:numRef>
              <c:f>Sheet1!$G$4:$K$4</c:f>
              <c:numCache>
                <c:formatCode>General</c:formatCode>
                <c:ptCount val="5"/>
                <c:pt idx="0">
                  <c:v>83.4</c:v>
                </c:pt>
                <c:pt idx="1">
                  <c:v>82.0</c:v>
                </c:pt>
                <c:pt idx="2">
                  <c:v>80.7</c:v>
                </c:pt>
                <c:pt idx="3">
                  <c:v>79.7</c:v>
                </c:pt>
                <c:pt idx="4">
                  <c:v>80.3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16096056"/>
        <c:axId val="-2144410216"/>
      </c:barChart>
      <c:catAx>
        <c:axId val="-2116096056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crossAx val="-2144410216"/>
        <c:crosses val="autoZero"/>
        <c:auto val="1"/>
        <c:lblAlgn val="ctr"/>
        <c:lblOffset val="100"/>
        <c:noMultiLvlLbl val="0"/>
      </c:catAx>
      <c:valAx>
        <c:axId val="-214441021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1609605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/>
      <c:barChart>
        <c:barDir val="col"/>
        <c:grouping val="clustered"/>
        <c:varyColors val="0"/>
        <c:ser>
          <c:idx val="0"/>
          <c:order val="0"/>
          <c:tx>
            <c:strRef>
              <c:f>Sheet1!$F$2</c:f>
              <c:strCache>
                <c:ptCount val="1"/>
                <c:pt idx="0">
                  <c:v>MLN</c:v>
                </c:pt>
              </c:strCache>
            </c:strRef>
          </c:tx>
          <c:invertIfNegative val="0"/>
          <c:cat>
            <c:numRef>
              <c:f>Sheet1!$G$1:$K$1</c:f>
              <c:numCache>
                <c:formatCode>0%</c:formatCode>
                <c:ptCount val="5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</c:numCache>
            </c:numRef>
          </c:cat>
          <c:val>
            <c:numRef>
              <c:f>Sheet1!$G$2:$K$2</c:f>
              <c:numCache>
                <c:formatCode>General</c:formatCode>
                <c:ptCount val="5"/>
                <c:pt idx="0">
                  <c:v>60.8</c:v>
                </c:pt>
                <c:pt idx="1">
                  <c:v>43.7</c:v>
                </c:pt>
                <c:pt idx="2">
                  <c:v>44.9</c:v>
                </c:pt>
                <c:pt idx="3">
                  <c:v>38.8</c:v>
                </c:pt>
                <c:pt idx="4">
                  <c:v>38.8</c:v>
                </c:pt>
              </c:numCache>
            </c:numRef>
          </c:val>
        </c:ser>
        <c:ser>
          <c:idx val="1"/>
          <c:order val="1"/>
          <c:tx>
            <c:strRef>
              <c:f>Sheet1!$F$3</c:f>
              <c:strCache>
                <c:ptCount val="1"/>
                <c:pt idx="0">
                  <c:v>Universal Schema</c:v>
                </c:pt>
              </c:strCache>
            </c:strRef>
          </c:tx>
          <c:invertIfNegative val="0"/>
          <c:cat>
            <c:numRef>
              <c:f>Sheet1!$G$1:$K$1</c:f>
              <c:numCache>
                <c:formatCode>0%</c:formatCode>
                <c:ptCount val="5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</c:numCache>
            </c:numRef>
          </c:cat>
          <c:val>
            <c:numRef>
              <c:f>Sheet1!$G$3:$K$3</c:f>
              <c:numCache>
                <c:formatCode>General</c:formatCode>
                <c:ptCount val="5"/>
                <c:pt idx="0">
                  <c:v>48.2</c:v>
                </c:pt>
                <c:pt idx="1">
                  <c:v>53.0</c:v>
                </c:pt>
                <c:pt idx="2">
                  <c:v>52.9</c:v>
                </c:pt>
                <c:pt idx="3">
                  <c:v>47.3</c:v>
                </c:pt>
                <c:pt idx="4">
                  <c:v>41.2</c:v>
                </c:pt>
              </c:numCache>
            </c:numRef>
          </c:val>
        </c:ser>
        <c:ser>
          <c:idx val="2"/>
          <c:order val="2"/>
          <c:tx>
            <c:strRef>
              <c:f>Sheet1!$F$4</c:f>
              <c:strCache>
                <c:ptCount val="1"/>
                <c:pt idx="0">
                  <c:v>Our Method</c:v>
                </c:pt>
              </c:strCache>
            </c:strRef>
          </c:tx>
          <c:invertIfNegative val="0"/>
          <c:cat>
            <c:numRef>
              <c:f>Sheet1!$G$1:$K$1</c:f>
              <c:numCache>
                <c:formatCode>0%</c:formatCode>
                <c:ptCount val="5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</c:numCache>
            </c:numRef>
          </c:cat>
          <c:val>
            <c:numRef>
              <c:f>Sheet1!$G$4:$K$4</c:f>
              <c:numCache>
                <c:formatCode>General</c:formatCode>
                <c:ptCount val="5"/>
                <c:pt idx="0">
                  <c:v>83.4</c:v>
                </c:pt>
                <c:pt idx="1">
                  <c:v>82.0</c:v>
                </c:pt>
                <c:pt idx="2">
                  <c:v>80.7</c:v>
                </c:pt>
                <c:pt idx="3">
                  <c:v>79.7</c:v>
                </c:pt>
                <c:pt idx="4">
                  <c:v>80.3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144971816"/>
        <c:axId val="-2116310536"/>
      </c:barChart>
      <c:catAx>
        <c:axId val="-2144971816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crossAx val="-2116310536"/>
        <c:crosses val="autoZero"/>
        <c:auto val="1"/>
        <c:lblAlgn val="ctr"/>
        <c:lblOffset val="100"/>
        <c:noMultiLvlLbl val="0"/>
      </c:catAx>
      <c:valAx>
        <c:axId val="-2116310536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144971816"/>
        <c:crosses val="autoZero"/>
        <c:crossBetween val="between"/>
      </c:valAx>
    </c:plotArea>
    <c:legend>
      <c:legendPos val="r"/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hart>
    <c:autoTitleDeleted val="0"/>
    <c:plotArea>
      <c:layout>
        <c:manualLayout>
          <c:layoutTarget val="inner"/>
          <c:xMode val="edge"/>
          <c:yMode val="edge"/>
          <c:x val="0.0733681102362205"/>
          <c:y val="0.0601851851851852"/>
          <c:w val="0.887786089238845"/>
          <c:h val="0.822469378827647"/>
        </c:manualLayout>
      </c:layout>
      <c:barChart>
        <c:barDir val="col"/>
        <c:grouping val="clustered"/>
        <c:varyColors val="0"/>
        <c:ser>
          <c:idx val="0"/>
          <c:order val="0"/>
          <c:tx>
            <c:strRef>
              <c:f>Sheet1!$F$7</c:f>
              <c:strCache>
                <c:ptCount val="1"/>
                <c:pt idx="0">
                  <c:v>No Latent</c:v>
                </c:pt>
              </c:strCache>
            </c:strRef>
          </c:tx>
          <c:invertIfNegative val="0"/>
          <c:cat>
            <c:numRef>
              <c:f>Sheet1!$G$6:$K$6</c:f>
              <c:numCache>
                <c:formatCode>0%</c:formatCode>
                <c:ptCount val="5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</c:numCache>
            </c:numRef>
          </c:cat>
          <c:val>
            <c:numRef>
              <c:f>Sheet1!$G$7:$K$7</c:f>
              <c:numCache>
                <c:formatCode>General</c:formatCode>
                <c:ptCount val="5"/>
                <c:pt idx="0">
                  <c:v>83.4</c:v>
                </c:pt>
                <c:pt idx="1">
                  <c:v>82.0</c:v>
                </c:pt>
                <c:pt idx="2">
                  <c:v>80.7</c:v>
                </c:pt>
                <c:pt idx="3">
                  <c:v>79.7</c:v>
                </c:pt>
                <c:pt idx="4">
                  <c:v>80.3</c:v>
                </c:pt>
              </c:numCache>
            </c:numRef>
          </c:val>
        </c:ser>
        <c:ser>
          <c:idx val="1"/>
          <c:order val="1"/>
          <c:tx>
            <c:strRef>
              <c:f>Sheet1!$F$8</c:f>
              <c:strCache>
                <c:ptCount val="1"/>
                <c:pt idx="0">
                  <c:v>Latent</c:v>
                </c:pt>
              </c:strCache>
            </c:strRef>
          </c:tx>
          <c:invertIfNegative val="0"/>
          <c:cat>
            <c:numRef>
              <c:f>Sheet1!$G$6:$K$6</c:f>
              <c:numCache>
                <c:formatCode>0%</c:formatCode>
                <c:ptCount val="5"/>
                <c:pt idx="0">
                  <c:v>0.1</c:v>
                </c:pt>
                <c:pt idx="1">
                  <c:v>0.2</c:v>
                </c:pt>
                <c:pt idx="2">
                  <c:v>0.3</c:v>
                </c:pt>
                <c:pt idx="3">
                  <c:v>0.4</c:v>
                </c:pt>
                <c:pt idx="4">
                  <c:v>0.5</c:v>
                </c:pt>
              </c:numCache>
            </c:numRef>
          </c:cat>
          <c:val>
            <c:numRef>
              <c:f>Sheet1!$G$8:$K$8</c:f>
              <c:numCache>
                <c:formatCode>General</c:formatCode>
                <c:ptCount val="5"/>
                <c:pt idx="0">
                  <c:v>83.5</c:v>
                </c:pt>
                <c:pt idx="1">
                  <c:v>82.5</c:v>
                </c:pt>
                <c:pt idx="2">
                  <c:v>81.7</c:v>
                </c:pt>
                <c:pt idx="3">
                  <c:v>81.0</c:v>
                </c:pt>
                <c:pt idx="4">
                  <c:v>81.3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</c:dLbls>
        <c:gapWidth val="150"/>
        <c:axId val="-2092892552"/>
        <c:axId val="-2092077448"/>
      </c:barChart>
      <c:catAx>
        <c:axId val="-2092892552"/>
        <c:scaling>
          <c:orientation val="minMax"/>
        </c:scaling>
        <c:delete val="0"/>
        <c:axPos val="b"/>
        <c:numFmt formatCode="0%" sourceLinked="1"/>
        <c:majorTickMark val="out"/>
        <c:minorTickMark val="none"/>
        <c:tickLblPos val="nextTo"/>
        <c:crossAx val="-2092077448"/>
        <c:crosses val="autoZero"/>
        <c:auto val="1"/>
        <c:lblAlgn val="ctr"/>
        <c:lblOffset val="100"/>
        <c:noMultiLvlLbl val="0"/>
      </c:catAx>
      <c:valAx>
        <c:axId val="-2092077448"/>
        <c:scaling>
          <c:orientation val="minMax"/>
        </c:scaling>
        <c:delete val="0"/>
        <c:axPos val="l"/>
        <c:majorGridlines/>
        <c:numFmt formatCode="General" sourceLinked="1"/>
        <c:majorTickMark val="out"/>
        <c:minorTickMark val="none"/>
        <c:tickLblPos val="nextTo"/>
        <c:crossAx val="-2092892552"/>
        <c:crosses val="autoZero"/>
        <c:crossBetween val="between"/>
      </c:valAx>
    </c:plotArea>
    <c:legend>
      <c:legendPos val="r"/>
      <c:layout>
        <c:manualLayout>
          <c:xMode val="edge"/>
          <c:yMode val="edge"/>
          <c:x val="0.633196759722189"/>
          <c:y val="0.00201569740356268"/>
          <c:w val="0.321901377952756"/>
          <c:h val="0.218993694252949"/>
        </c:manualLayout>
      </c:layout>
      <c:overlay val="0"/>
    </c:legend>
    <c:plotVisOnly val="1"/>
    <c:dispBlanksAs val="gap"/>
    <c:showDLblsOverMax val="0"/>
  </c:chart>
  <c:txPr>
    <a:bodyPr/>
    <a:lstStyle/>
    <a:p>
      <a:pPr>
        <a:defRPr sz="2000"/>
      </a:pPr>
      <a:endParaRPr lang="en-US"/>
    </a:p>
  </c:txPr>
  <c:externalData r:id="rId1">
    <c:autoUpdate val="0"/>
  </c:externalData>
</c:chartSpace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1">
  <dgm:title val=""/>
  <dgm:desc val=""/>
  <dgm:catLst>
    <dgm:cat type="colorful" pri="101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/>
    <dgm:txEffectClrLst/>
  </dgm:styleLbl>
  <dgm:styleLbl name="lnNode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2">
        <a:alpha val="50000"/>
      </a:schemeClr>
      <a:schemeClr val="accent3">
        <a:alpha val="50000"/>
      </a:schemeClr>
      <a:schemeClr val="accent4">
        <a:alpha val="50000"/>
      </a:schemeClr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2">
        <a:tint val="50000"/>
      </a:schemeClr>
      <a:schemeClr val="accent3">
        <a:tint val="50000"/>
      </a:schemeClr>
      <a:schemeClr val="accent4">
        <a:tint val="50000"/>
      </a:schemeClr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1">
        <a:tint val="50000"/>
      </a:schemeClr>
      <a:schemeClr val="accent2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/>
    <dgm:txEffectClrLst/>
  </dgm:styleLbl>
  <dgm:styleLbl name="f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 meth="repeat">
      <a:schemeClr val="accent2"/>
      <a:schemeClr val="accent3"/>
      <a:schemeClr val="accent4"/>
      <a:schemeClr val="accent5"/>
      <a:schemeClr val="accent6"/>
    </dgm:fillClrLst>
    <dgm:linClrLst meth="cycle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 meth="repeat">
      <a:schemeClr val="accent2"/>
      <a:schemeClr val="accent3"/>
      <a:schemeClr val="accent4"/>
      <a:schemeClr val="accent5"/>
      <a:schemeClr val="accent6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3">
        <a:tint val="9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4">
        <a:tint val="7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5">
        <a:tint val="5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2"/>
      <a:schemeClr val="accent3"/>
      <a:schemeClr val="accent4"/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fillClrLst>
    <dgm:linClrLst meth="repeat">
      <a:schemeClr val="accent2">
        <a:tint val="40000"/>
        <a:alpha val="90000"/>
      </a:schemeClr>
      <a:schemeClr val="accent3">
        <a:tint val="40000"/>
        <a:alpha val="90000"/>
      </a:schemeClr>
      <a:schemeClr val="accent4">
        <a:tint val="40000"/>
        <a:alpha val="90000"/>
      </a:schemeClr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E8EAFC19-239F-E44D-9316-95F69ACD41C3}" type="doc">
      <dgm:prSet loTypeId="urn:microsoft.com/office/officeart/2005/8/layout/venn1" loCatId="" qsTypeId="urn:microsoft.com/office/officeart/2005/8/quickstyle/simple4" qsCatId="simple" csTypeId="urn:microsoft.com/office/officeart/2005/8/colors/colorful1" csCatId="colorful" phldr="1"/>
      <dgm:spPr/>
    </dgm:pt>
    <dgm:pt modelId="{9809F53B-1C6D-354C-9888-CAC6DDB189B4}">
      <dgm:prSet phldrT="[Text]" custT="1"/>
      <dgm:spPr/>
      <dgm:t>
        <a:bodyPr/>
        <a:lstStyle/>
        <a:p>
          <a:r>
            <a:rPr lang="en-US" sz="2800" dirty="0" smtClean="0"/>
            <a:t>Logic</a:t>
          </a:r>
          <a:endParaRPr lang="en-US" sz="2800" dirty="0"/>
        </a:p>
      </dgm:t>
    </dgm:pt>
    <dgm:pt modelId="{BA73B3F5-DD1A-1C48-96F7-878E2AE2E653}" type="parTrans" cxnId="{5CD746F0-6E4F-4B46-92CB-C9C3B567F8CE}">
      <dgm:prSet/>
      <dgm:spPr/>
      <dgm:t>
        <a:bodyPr/>
        <a:lstStyle/>
        <a:p>
          <a:endParaRPr lang="en-US" sz="2400"/>
        </a:p>
      </dgm:t>
    </dgm:pt>
    <dgm:pt modelId="{82F0F0BB-D043-1848-88DA-9D667BF5AEC1}" type="sibTrans" cxnId="{5CD746F0-6E4F-4B46-92CB-C9C3B567F8CE}">
      <dgm:prSet/>
      <dgm:spPr/>
      <dgm:t>
        <a:bodyPr/>
        <a:lstStyle/>
        <a:p>
          <a:endParaRPr lang="en-US" sz="2400"/>
        </a:p>
      </dgm:t>
    </dgm:pt>
    <dgm:pt modelId="{2C65342B-67F5-1142-B3AA-6F7E2709157F}">
      <dgm:prSet phldrT="[Text]" custT="1"/>
      <dgm:spPr/>
      <dgm:t>
        <a:bodyPr/>
        <a:lstStyle/>
        <a:p>
          <a:r>
            <a:rPr lang="en-US" sz="2800" dirty="0" smtClean="0"/>
            <a:t>Scalability</a:t>
          </a:r>
          <a:endParaRPr lang="en-US" sz="2800" dirty="0"/>
        </a:p>
      </dgm:t>
    </dgm:pt>
    <dgm:pt modelId="{B27EBE8F-D72A-5E41-B016-9DD8E2332E6C}" type="parTrans" cxnId="{ED3AEE55-8262-8842-A48F-6F1B5A6E449C}">
      <dgm:prSet/>
      <dgm:spPr/>
      <dgm:t>
        <a:bodyPr/>
        <a:lstStyle/>
        <a:p>
          <a:endParaRPr lang="en-US" sz="2400"/>
        </a:p>
      </dgm:t>
    </dgm:pt>
    <dgm:pt modelId="{4F1FB908-4A49-D94C-9B14-DC4E9E6E4BDD}" type="sibTrans" cxnId="{ED3AEE55-8262-8842-A48F-6F1B5A6E449C}">
      <dgm:prSet/>
      <dgm:spPr/>
      <dgm:t>
        <a:bodyPr/>
        <a:lstStyle/>
        <a:p>
          <a:endParaRPr lang="en-US" sz="2400"/>
        </a:p>
      </dgm:t>
    </dgm:pt>
    <dgm:pt modelId="{437766EE-BACA-7B46-883D-B03277F255FB}">
      <dgm:prSet phldrT="[Text]" custT="1"/>
      <dgm:spPr/>
      <dgm:t>
        <a:bodyPr/>
        <a:lstStyle/>
        <a:p>
          <a:r>
            <a:rPr lang="en-US" sz="2800" dirty="0" smtClean="0"/>
            <a:t>Machine Learning</a:t>
          </a:r>
          <a:endParaRPr lang="en-US" sz="2800" dirty="0"/>
        </a:p>
      </dgm:t>
    </dgm:pt>
    <dgm:pt modelId="{94E43348-83A8-3F4B-B789-D192669D6AA2}" type="parTrans" cxnId="{E3E433ED-C2B3-F34B-9C32-2207B29CBEE4}">
      <dgm:prSet/>
      <dgm:spPr/>
      <dgm:t>
        <a:bodyPr/>
        <a:lstStyle/>
        <a:p>
          <a:endParaRPr lang="en-US" sz="2400"/>
        </a:p>
      </dgm:t>
    </dgm:pt>
    <dgm:pt modelId="{9231DC8E-EC2A-F842-B828-D3B447DFABB5}" type="sibTrans" cxnId="{E3E433ED-C2B3-F34B-9C32-2207B29CBEE4}">
      <dgm:prSet/>
      <dgm:spPr/>
      <dgm:t>
        <a:bodyPr/>
        <a:lstStyle/>
        <a:p>
          <a:endParaRPr lang="en-US" sz="2400"/>
        </a:p>
      </dgm:t>
    </dgm:pt>
    <dgm:pt modelId="{5E734DD9-96FE-7F42-89FB-9136B95998D6}" type="pres">
      <dgm:prSet presAssocID="{E8EAFC19-239F-E44D-9316-95F69ACD41C3}" presName="compositeShape" presStyleCnt="0">
        <dgm:presLayoutVars>
          <dgm:chMax val="7"/>
          <dgm:dir/>
          <dgm:resizeHandles val="exact"/>
        </dgm:presLayoutVars>
      </dgm:prSet>
      <dgm:spPr/>
    </dgm:pt>
    <dgm:pt modelId="{4B961882-F25F-1F48-8256-6E98BB82C4D9}" type="pres">
      <dgm:prSet presAssocID="{9809F53B-1C6D-354C-9888-CAC6DDB189B4}" presName="circ1" presStyleLbl="vennNode1" presStyleIdx="0" presStyleCnt="3"/>
      <dgm:spPr/>
      <dgm:t>
        <a:bodyPr/>
        <a:lstStyle/>
        <a:p>
          <a:endParaRPr lang="en-US"/>
        </a:p>
      </dgm:t>
    </dgm:pt>
    <dgm:pt modelId="{B8BAB5AF-CCB9-AE45-94E9-D0EDFA80A8B6}" type="pres">
      <dgm:prSet presAssocID="{9809F53B-1C6D-354C-9888-CAC6DDB189B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59B75-FBA9-094E-9C06-F18613F6339B}" type="pres">
      <dgm:prSet presAssocID="{2C65342B-67F5-1142-B3AA-6F7E2709157F}" presName="circ2" presStyleLbl="vennNode1" presStyleIdx="1" presStyleCnt="3"/>
      <dgm:spPr/>
      <dgm:t>
        <a:bodyPr/>
        <a:lstStyle/>
        <a:p>
          <a:endParaRPr lang="en-US"/>
        </a:p>
      </dgm:t>
    </dgm:pt>
    <dgm:pt modelId="{151F883B-253D-7E4F-83C1-660456DAECB3}" type="pres">
      <dgm:prSet presAssocID="{2C65342B-67F5-1142-B3AA-6F7E2709157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BDA3B8-6947-3548-9F86-360BA52DC91A}" type="pres">
      <dgm:prSet presAssocID="{437766EE-BACA-7B46-883D-B03277F255FB}" presName="circ3" presStyleLbl="vennNode1" presStyleIdx="2" presStyleCnt="3"/>
      <dgm:spPr/>
      <dgm:t>
        <a:bodyPr/>
        <a:lstStyle/>
        <a:p>
          <a:endParaRPr lang="en-US"/>
        </a:p>
      </dgm:t>
    </dgm:pt>
    <dgm:pt modelId="{769A8EDD-7876-DF4A-AA5D-02878FAFC35A}" type="pres">
      <dgm:prSet presAssocID="{437766EE-BACA-7B46-883D-B03277F255F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E8DFD31-214A-B648-B773-64676E5AAC58}" type="presOf" srcId="{2C65342B-67F5-1142-B3AA-6F7E2709157F}" destId="{151F883B-253D-7E4F-83C1-660456DAECB3}" srcOrd="1" destOrd="0" presId="urn:microsoft.com/office/officeart/2005/8/layout/venn1"/>
    <dgm:cxn modelId="{E3E433ED-C2B3-F34B-9C32-2207B29CBEE4}" srcId="{E8EAFC19-239F-E44D-9316-95F69ACD41C3}" destId="{437766EE-BACA-7B46-883D-B03277F255FB}" srcOrd="2" destOrd="0" parTransId="{94E43348-83A8-3F4B-B789-D192669D6AA2}" sibTransId="{9231DC8E-EC2A-F842-B828-D3B447DFABB5}"/>
    <dgm:cxn modelId="{5CD746F0-6E4F-4B46-92CB-C9C3B567F8CE}" srcId="{E8EAFC19-239F-E44D-9316-95F69ACD41C3}" destId="{9809F53B-1C6D-354C-9888-CAC6DDB189B4}" srcOrd="0" destOrd="0" parTransId="{BA73B3F5-DD1A-1C48-96F7-878E2AE2E653}" sibTransId="{82F0F0BB-D043-1848-88DA-9D667BF5AEC1}"/>
    <dgm:cxn modelId="{ED3AEE55-8262-8842-A48F-6F1B5A6E449C}" srcId="{E8EAFC19-239F-E44D-9316-95F69ACD41C3}" destId="{2C65342B-67F5-1142-B3AA-6F7E2709157F}" srcOrd="1" destOrd="0" parTransId="{B27EBE8F-D72A-5E41-B016-9DD8E2332E6C}" sibTransId="{4F1FB908-4A49-D94C-9B14-DC4E9E6E4BDD}"/>
    <dgm:cxn modelId="{32B7C248-9ED8-1B4D-950D-C9455550D2BA}" type="presOf" srcId="{E8EAFC19-239F-E44D-9316-95F69ACD41C3}" destId="{5E734DD9-96FE-7F42-89FB-9136B95998D6}" srcOrd="0" destOrd="0" presId="urn:microsoft.com/office/officeart/2005/8/layout/venn1"/>
    <dgm:cxn modelId="{BB5DDF52-AE0A-604A-94EF-245A52FC89E9}" type="presOf" srcId="{9809F53B-1C6D-354C-9888-CAC6DDB189B4}" destId="{B8BAB5AF-CCB9-AE45-94E9-D0EDFA80A8B6}" srcOrd="1" destOrd="0" presId="urn:microsoft.com/office/officeart/2005/8/layout/venn1"/>
    <dgm:cxn modelId="{ACB2B38D-6F7A-1848-85B7-BB0D88BD0D07}" type="presOf" srcId="{9809F53B-1C6D-354C-9888-CAC6DDB189B4}" destId="{4B961882-F25F-1F48-8256-6E98BB82C4D9}" srcOrd="0" destOrd="0" presId="urn:microsoft.com/office/officeart/2005/8/layout/venn1"/>
    <dgm:cxn modelId="{3163C720-C77D-E444-BB6F-51C560F6D781}" type="presOf" srcId="{2C65342B-67F5-1142-B3AA-6F7E2709157F}" destId="{CF959B75-FBA9-094E-9C06-F18613F6339B}" srcOrd="0" destOrd="0" presId="urn:microsoft.com/office/officeart/2005/8/layout/venn1"/>
    <dgm:cxn modelId="{87E8DA3F-46F1-1D4D-BF6B-C58669841BB4}" type="presOf" srcId="{437766EE-BACA-7B46-883D-B03277F255FB}" destId="{769A8EDD-7876-DF4A-AA5D-02878FAFC35A}" srcOrd="1" destOrd="0" presId="urn:microsoft.com/office/officeart/2005/8/layout/venn1"/>
    <dgm:cxn modelId="{059CD588-BC4E-BD44-9E9F-621A71110B5C}" type="presOf" srcId="{437766EE-BACA-7B46-883D-B03277F255FB}" destId="{CDBDA3B8-6947-3548-9F86-360BA52DC91A}" srcOrd="0" destOrd="0" presId="urn:microsoft.com/office/officeart/2005/8/layout/venn1"/>
    <dgm:cxn modelId="{39E611A6-050D-0146-B9C6-21A4F37E4F01}" type="presParOf" srcId="{5E734DD9-96FE-7F42-89FB-9136B95998D6}" destId="{4B961882-F25F-1F48-8256-6E98BB82C4D9}" srcOrd="0" destOrd="0" presId="urn:microsoft.com/office/officeart/2005/8/layout/venn1"/>
    <dgm:cxn modelId="{7D2C73E1-DC8F-C142-8BF6-0026C0AF56F6}" type="presParOf" srcId="{5E734DD9-96FE-7F42-89FB-9136B95998D6}" destId="{B8BAB5AF-CCB9-AE45-94E9-D0EDFA80A8B6}" srcOrd="1" destOrd="0" presId="urn:microsoft.com/office/officeart/2005/8/layout/venn1"/>
    <dgm:cxn modelId="{D90A7EF1-E641-6045-A8FD-22A4FC36C728}" type="presParOf" srcId="{5E734DD9-96FE-7F42-89FB-9136B95998D6}" destId="{CF959B75-FBA9-094E-9C06-F18613F6339B}" srcOrd="2" destOrd="0" presId="urn:microsoft.com/office/officeart/2005/8/layout/venn1"/>
    <dgm:cxn modelId="{D15FCB1A-6D3A-FE41-A4E4-353BD583AC8F}" type="presParOf" srcId="{5E734DD9-96FE-7F42-89FB-9136B95998D6}" destId="{151F883B-253D-7E4F-83C1-660456DAECB3}" srcOrd="3" destOrd="0" presId="urn:microsoft.com/office/officeart/2005/8/layout/venn1"/>
    <dgm:cxn modelId="{938D2C2D-00F3-7A43-840F-FA5AF80F3F05}" type="presParOf" srcId="{5E734DD9-96FE-7F42-89FB-9136B95998D6}" destId="{CDBDA3B8-6947-3548-9F86-360BA52DC91A}" srcOrd="4" destOrd="0" presId="urn:microsoft.com/office/officeart/2005/8/layout/venn1"/>
    <dgm:cxn modelId="{8D3629EA-EB27-D846-AD03-9B41C9C96506}" type="presParOf" srcId="{5E734DD9-96FE-7F42-89FB-9136B95998D6}" destId="{769A8EDD-7876-DF4A-AA5D-02878FAFC35A}" srcOrd="5" destOrd="0" presId="urn:microsoft.com/office/officeart/2005/8/layout/venn1"/>
  </dgm:cxnLst>
  <dgm:bg>
    <a:effectLst>
      <a:glow rad="101600">
        <a:schemeClr val="accent1">
          <a:alpha val="75000"/>
        </a:schemeClr>
      </a:glow>
    </a:effectLst>
  </dgm:bg>
  <dgm:whole>
    <a:ln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E8EAFC19-239F-E44D-9316-95F69ACD41C3}" type="doc">
      <dgm:prSet loTypeId="urn:microsoft.com/office/officeart/2005/8/layout/venn1" loCatId="" qsTypeId="urn:microsoft.com/office/officeart/2005/8/quickstyle/simple4" qsCatId="simple" csTypeId="urn:microsoft.com/office/officeart/2005/8/colors/colorful1" csCatId="colorful" phldr="1"/>
      <dgm:spPr/>
    </dgm:pt>
    <dgm:pt modelId="{9809F53B-1C6D-354C-9888-CAC6DDB189B4}">
      <dgm:prSet phldrT="[Text]" custT="1"/>
      <dgm:spPr/>
      <dgm:t>
        <a:bodyPr/>
        <a:lstStyle/>
        <a:p>
          <a:r>
            <a:rPr lang="en-US" sz="2800" dirty="0" smtClean="0"/>
            <a:t>Logic</a:t>
          </a:r>
          <a:endParaRPr lang="en-US" sz="2800" dirty="0"/>
        </a:p>
      </dgm:t>
    </dgm:pt>
    <dgm:pt modelId="{BA73B3F5-DD1A-1C48-96F7-878E2AE2E653}" type="parTrans" cxnId="{5CD746F0-6E4F-4B46-92CB-C9C3B567F8CE}">
      <dgm:prSet/>
      <dgm:spPr/>
      <dgm:t>
        <a:bodyPr/>
        <a:lstStyle/>
        <a:p>
          <a:endParaRPr lang="en-US" sz="2400"/>
        </a:p>
      </dgm:t>
    </dgm:pt>
    <dgm:pt modelId="{82F0F0BB-D043-1848-88DA-9D667BF5AEC1}" type="sibTrans" cxnId="{5CD746F0-6E4F-4B46-92CB-C9C3B567F8CE}">
      <dgm:prSet/>
      <dgm:spPr/>
      <dgm:t>
        <a:bodyPr/>
        <a:lstStyle/>
        <a:p>
          <a:endParaRPr lang="en-US" sz="2400"/>
        </a:p>
      </dgm:t>
    </dgm:pt>
    <dgm:pt modelId="{2C65342B-67F5-1142-B3AA-6F7E2709157F}">
      <dgm:prSet phldrT="[Text]" custT="1"/>
      <dgm:spPr/>
      <dgm:t>
        <a:bodyPr/>
        <a:lstStyle/>
        <a:p>
          <a:r>
            <a:rPr lang="en-US" sz="2800" dirty="0" smtClean="0"/>
            <a:t>Scalability</a:t>
          </a:r>
          <a:endParaRPr lang="en-US" sz="2800" dirty="0"/>
        </a:p>
      </dgm:t>
    </dgm:pt>
    <dgm:pt modelId="{B27EBE8F-D72A-5E41-B016-9DD8E2332E6C}" type="parTrans" cxnId="{ED3AEE55-8262-8842-A48F-6F1B5A6E449C}">
      <dgm:prSet/>
      <dgm:spPr/>
      <dgm:t>
        <a:bodyPr/>
        <a:lstStyle/>
        <a:p>
          <a:endParaRPr lang="en-US" sz="2400"/>
        </a:p>
      </dgm:t>
    </dgm:pt>
    <dgm:pt modelId="{4F1FB908-4A49-D94C-9B14-DC4E9E6E4BDD}" type="sibTrans" cxnId="{ED3AEE55-8262-8842-A48F-6F1B5A6E449C}">
      <dgm:prSet/>
      <dgm:spPr/>
      <dgm:t>
        <a:bodyPr/>
        <a:lstStyle/>
        <a:p>
          <a:endParaRPr lang="en-US" sz="2400"/>
        </a:p>
      </dgm:t>
    </dgm:pt>
    <dgm:pt modelId="{437766EE-BACA-7B46-883D-B03277F255FB}">
      <dgm:prSet phldrT="[Text]" custT="1"/>
      <dgm:spPr/>
      <dgm:t>
        <a:bodyPr/>
        <a:lstStyle/>
        <a:p>
          <a:r>
            <a:rPr lang="en-US" sz="2800" dirty="0" smtClean="0"/>
            <a:t>Machine Learning</a:t>
          </a:r>
          <a:endParaRPr lang="en-US" sz="2800" dirty="0"/>
        </a:p>
      </dgm:t>
    </dgm:pt>
    <dgm:pt modelId="{94E43348-83A8-3F4B-B789-D192669D6AA2}" type="parTrans" cxnId="{E3E433ED-C2B3-F34B-9C32-2207B29CBEE4}">
      <dgm:prSet/>
      <dgm:spPr/>
      <dgm:t>
        <a:bodyPr/>
        <a:lstStyle/>
        <a:p>
          <a:endParaRPr lang="en-US" sz="2400"/>
        </a:p>
      </dgm:t>
    </dgm:pt>
    <dgm:pt modelId="{9231DC8E-EC2A-F842-B828-D3B447DFABB5}" type="sibTrans" cxnId="{E3E433ED-C2B3-F34B-9C32-2207B29CBEE4}">
      <dgm:prSet/>
      <dgm:spPr/>
      <dgm:t>
        <a:bodyPr/>
        <a:lstStyle/>
        <a:p>
          <a:endParaRPr lang="en-US" sz="2400"/>
        </a:p>
      </dgm:t>
    </dgm:pt>
    <dgm:pt modelId="{5E734DD9-96FE-7F42-89FB-9136B95998D6}" type="pres">
      <dgm:prSet presAssocID="{E8EAFC19-239F-E44D-9316-95F69ACD41C3}" presName="compositeShape" presStyleCnt="0">
        <dgm:presLayoutVars>
          <dgm:chMax val="7"/>
          <dgm:dir/>
          <dgm:resizeHandles val="exact"/>
        </dgm:presLayoutVars>
      </dgm:prSet>
      <dgm:spPr/>
    </dgm:pt>
    <dgm:pt modelId="{4B961882-F25F-1F48-8256-6E98BB82C4D9}" type="pres">
      <dgm:prSet presAssocID="{9809F53B-1C6D-354C-9888-CAC6DDB189B4}" presName="circ1" presStyleLbl="vennNode1" presStyleIdx="0" presStyleCnt="3"/>
      <dgm:spPr/>
      <dgm:t>
        <a:bodyPr/>
        <a:lstStyle/>
        <a:p>
          <a:endParaRPr lang="en-US"/>
        </a:p>
      </dgm:t>
    </dgm:pt>
    <dgm:pt modelId="{B8BAB5AF-CCB9-AE45-94E9-D0EDFA80A8B6}" type="pres">
      <dgm:prSet presAssocID="{9809F53B-1C6D-354C-9888-CAC6DDB189B4}" presName="circ1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F959B75-FBA9-094E-9C06-F18613F6339B}" type="pres">
      <dgm:prSet presAssocID="{2C65342B-67F5-1142-B3AA-6F7E2709157F}" presName="circ2" presStyleLbl="vennNode1" presStyleIdx="1" presStyleCnt="3"/>
      <dgm:spPr/>
      <dgm:t>
        <a:bodyPr/>
        <a:lstStyle/>
        <a:p>
          <a:endParaRPr lang="en-US"/>
        </a:p>
      </dgm:t>
    </dgm:pt>
    <dgm:pt modelId="{151F883B-253D-7E4F-83C1-660456DAECB3}" type="pres">
      <dgm:prSet presAssocID="{2C65342B-67F5-1142-B3AA-6F7E2709157F}" presName="circ2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CDBDA3B8-6947-3548-9F86-360BA52DC91A}" type="pres">
      <dgm:prSet presAssocID="{437766EE-BACA-7B46-883D-B03277F255FB}" presName="circ3" presStyleLbl="vennNode1" presStyleIdx="2" presStyleCnt="3"/>
      <dgm:spPr/>
      <dgm:t>
        <a:bodyPr/>
        <a:lstStyle/>
        <a:p>
          <a:endParaRPr lang="en-US"/>
        </a:p>
      </dgm:t>
    </dgm:pt>
    <dgm:pt modelId="{769A8EDD-7876-DF4A-AA5D-02878FAFC35A}" type="pres">
      <dgm:prSet presAssocID="{437766EE-BACA-7B46-883D-B03277F255FB}" presName="circ3Tx" presStyleLbl="revTx" presStyleIdx="0" presStyleCnt="0">
        <dgm:presLayoutVars>
          <dgm:chMax val="0"/>
          <dgm:chPref val="0"/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5CD746F0-6E4F-4B46-92CB-C9C3B567F8CE}" srcId="{E8EAFC19-239F-E44D-9316-95F69ACD41C3}" destId="{9809F53B-1C6D-354C-9888-CAC6DDB189B4}" srcOrd="0" destOrd="0" parTransId="{BA73B3F5-DD1A-1C48-96F7-878E2AE2E653}" sibTransId="{82F0F0BB-D043-1848-88DA-9D667BF5AEC1}"/>
    <dgm:cxn modelId="{A4A52355-52AE-734B-8660-A8921865D502}" type="presOf" srcId="{9809F53B-1C6D-354C-9888-CAC6DDB189B4}" destId="{4B961882-F25F-1F48-8256-6E98BB82C4D9}" srcOrd="0" destOrd="0" presId="urn:microsoft.com/office/officeart/2005/8/layout/venn1"/>
    <dgm:cxn modelId="{797B085E-8B58-B142-92BA-3EC5DD9EB1C0}" type="presOf" srcId="{9809F53B-1C6D-354C-9888-CAC6DDB189B4}" destId="{B8BAB5AF-CCB9-AE45-94E9-D0EDFA80A8B6}" srcOrd="1" destOrd="0" presId="urn:microsoft.com/office/officeart/2005/8/layout/venn1"/>
    <dgm:cxn modelId="{ED3AEE55-8262-8842-A48F-6F1B5A6E449C}" srcId="{E8EAFC19-239F-E44D-9316-95F69ACD41C3}" destId="{2C65342B-67F5-1142-B3AA-6F7E2709157F}" srcOrd="1" destOrd="0" parTransId="{B27EBE8F-D72A-5E41-B016-9DD8E2332E6C}" sibTransId="{4F1FB908-4A49-D94C-9B14-DC4E9E6E4BDD}"/>
    <dgm:cxn modelId="{16625C86-FC13-4A4C-BF23-35CF4EF1CD08}" type="presOf" srcId="{437766EE-BACA-7B46-883D-B03277F255FB}" destId="{CDBDA3B8-6947-3548-9F86-360BA52DC91A}" srcOrd="0" destOrd="0" presId="urn:microsoft.com/office/officeart/2005/8/layout/venn1"/>
    <dgm:cxn modelId="{E3E433ED-C2B3-F34B-9C32-2207B29CBEE4}" srcId="{E8EAFC19-239F-E44D-9316-95F69ACD41C3}" destId="{437766EE-BACA-7B46-883D-B03277F255FB}" srcOrd="2" destOrd="0" parTransId="{94E43348-83A8-3F4B-B789-D192669D6AA2}" sibTransId="{9231DC8E-EC2A-F842-B828-D3B447DFABB5}"/>
    <dgm:cxn modelId="{310BD096-D504-8C4E-A5F8-E83E71BA3ED4}" type="presOf" srcId="{2C65342B-67F5-1142-B3AA-6F7E2709157F}" destId="{CF959B75-FBA9-094E-9C06-F18613F6339B}" srcOrd="0" destOrd="0" presId="urn:microsoft.com/office/officeart/2005/8/layout/venn1"/>
    <dgm:cxn modelId="{8CDC7FF1-5603-444D-A9FD-45432E175D08}" type="presOf" srcId="{2C65342B-67F5-1142-B3AA-6F7E2709157F}" destId="{151F883B-253D-7E4F-83C1-660456DAECB3}" srcOrd="1" destOrd="0" presId="urn:microsoft.com/office/officeart/2005/8/layout/venn1"/>
    <dgm:cxn modelId="{0B73F187-F54F-EB4B-90FA-F86753FB6660}" type="presOf" srcId="{E8EAFC19-239F-E44D-9316-95F69ACD41C3}" destId="{5E734DD9-96FE-7F42-89FB-9136B95998D6}" srcOrd="0" destOrd="0" presId="urn:microsoft.com/office/officeart/2005/8/layout/venn1"/>
    <dgm:cxn modelId="{836F48B8-FF5A-4543-B914-9156CF1016DC}" type="presOf" srcId="{437766EE-BACA-7B46-883D-B03277F255FB}" destId="{769A8EDD-7876-DF4A-AA5D-02878FAFC35A}" srcOrd="1" destOrd="0" presId="urn:microsoft.com/office/officeart/2005/8/layout/venn1"/>
    <dgm:cxn modelId="{3D42D9A4-9F79-1942-A1F9-3419C2543811}" type="presParOf" srcId="{5E734DD9-96FE-7F42-89FB-9136B95998D6}" destId="{4B961882-F25F-1F48-8256-6E98BB82C4D9}" srcOrd="0" destOrd="0" presId="urn:microsoft.com/office/officeart/2005/8/layout/venn1"/>
    <dgm:cxn modelId="{789A2B1B-3984-3E46-9593-0BB1857F489E}" type="presParOf" srcId="{5E734DD9-96FE-7F42-89FB-9136B95998D6}" destId="{B8BAB5AF-CCB9-AE45-94E9-D0EDFA80A8B6}" srcOrd="1" destOrd="0" presId="urn:microsoft.com/office/officeart/2005/8/layout/venn1"/>
    <dgm:cxn modelId="{E8C085C9-D77E-384E-91FB-4C67F95D0AA7}" type="presParOf" srcId="{5E734DD9-96FE-7F42-89FB-9136B95998D6}" destId="{CF959B75-FBA9-094E-9C06-F18613F6339B}" srcOrd="2" destOrd="0" presId="urn:microsoft.com/office/officeart/2005/8/layout/venn1"/>
    <dgm:cxn modelId="{A5883C78-E4F3-5849-9DE3-7BCE32561285}" type="presParOf" srcId="{5E734DD9-96FE-7F42-89FB-9136B95998D6}" destId="{151F883B-253D-7E4F-83C1-660456DAECB3}" srcOrd="3" destOrd="0" presId="urn:microsoft.com/office/officeart/2005/8/layout/venn1"/>
    <dgm:cxn modelId="{7859EE30-0104-0A43-9462-38E62C84A43E}" type="presParOf" srcId="{5E734DD9-96FE-7F42-89FB-9136B95998D6}" destId="{CDBDA3B8-6947-3548-9F86-360BA52DC91A}" srcOrd="4" destOrd="0" presId="urn:microsoft.com/office/officeart/2005/8/layout/venn1"/>
    <dgm:cxn modelId="{37FAC80D-E4B2-0E42-8FA4-AFA52A439246}" type="presParOf" srcId="{5E734DD9-96FE-7F42-89FB-9136B95998D6}" destId="{769A8EDD-7876-DF4A-AA5D-02878FAFC35A}" srcOrd="5" destOrd="0" presId="urn:microsoft.com/office/officeart/2005/8/layout/venn1"/>
  </dgm:cxnLst>
  <dgm:bg>
    <a:effectLst>
      <a:glow rad="101600">
        <a:schemeClr val="accent1">
          <a:alpha val="75000"/>
        </a:schemeClr>
      </a:glow>
    </a:effectLst>
  </dgm:bg>
  <dgm:whole>
    <a:ln>
      <a:solidFill>
        <a:schemeClr val="accent1"/>
      </a:solidFill>
    </a:ln>
  </dgm:whole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venn1">
  <dgm:title val=""/>
  <dgm:desc val=""/>
  <dgm:catLst>
    <dgm:cat type="relationship" pri="28000"/>
    <dgm:cat type="convert" pri="190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</dgm:cxnLst>
      <dgm:bg/>
      <dgm:whole/>
    </dgm:dataModel>
  </dgm:clrData>
  <dgm:layoutNode name="compositeShape">
    <dgm:varLst>
      <dgm:chMax val="7"/>
      <dgm:dir/>
      <dgm:resizeHandles val="exact"/>
    </dgm:varLst>
    <dgm:choose name="Name0">
      <dgm:if name="Name1" axis="ch" ptType="node" func="cnt" op="equ" val="1">
        <dgm:alg type="composite">
          <dgm:param type="ar" val="1"/>
        </dgm:alg>
      </dgm:if>
      <dgm:if name="Name2" axis="ch" ptType="node" func="cnt" op="equ" val="2">
        <dgm:alg type="composite">
          <dgm:param type="ar" val="1.792"/>
        </dgm:alg>
      </dgm:if>
      <dgm:if name="Name3" axis="ch" ptType="node" func="cnt" op="equ" val="3">
        <dgm:alg type="composite">
          <dgm:param type="ar" val="1"/>
        </dgm:alg>
      </dgm:if>
      <dgm:if name="Name4" axis="ch" ptType="node" func="cnt" op="equ" val="4">
        <dgm:alg type="composite">
          <dgm:param type="ar" val="1"/>
        </dgm:alg>
      </dgm:if>
      <dgm:if name="Name5" axis="ch" ptType="node" func="cnt" op="equ" val="5">
        <dgm:alg type="composite">
          <dgm:param type="ar" val="1.4"/>
        </dgm:alg>
      </dgm:if>
      <dgm:if name="Name6" axis="ch" ptType="node" func="cnt" op="equ" val="6">
        <dgm:alg type="composite">
          <dgm:param type="ar" val="1.285"/>
        </dgm:alg>
      </dgm:if>
      <dgm:if name="Name7" axis="ch" ptType="node" func="cnt" op="equ" val="7">
        <dgm:alg type="composite">
          <dgm:param type="ar" val="1.359"/>
        </dgm:alg>
      </dgm:if>
      <dgm:else name="Name8">
        <dgm:alg type="composite">
          <dgm:param type="ar" val="1.359"/>
        </dgm:alg>
      </dgm:else>
    </dgm:choose>
    <dgm:shape xmlns:r="http://schemas.openxmlformats.org/officeDocument/2006/relationships" r:blip="">
      <dgm:adjLst/>
    </dgm:shape>
    <dgm:presOf/>
    <dgm:choose name="Name9">
      <dgm:if name="Name10" axis="ch" ptType="node" func="cnt" op="equ" val="1">
        <dgm:constrLst>
          <dgm:constr type="ctrX" for="ch" forName="circ1TxSh" refType="w" fact="0.5"/>
          <dgm:constr type="ctrY" for="ch" forName="circ1TxSh" refType="h" fact="0.5"/>
          <dgm:constr type="w" for="ch" forName="circ1TxSh" refType="w"/>
          <dgm:constr type="h" for="ch" forName="circ1TxSh" refType="h"/>
          <dgm:constr type="primFontSz" for="ch" ptType="node" op="equ"/>
        </dgm:constrLst>
      </dgm:if>
      <dgm:if name="Name11" axis="ch" ptType="node" func="cnt" op="equ" val="2">
        <dgm:constrLst>
          <dgm:constr type="ctrX" for="ch" forName="circ1" refType="w" fact="0.3"/>
          <dgm:constr type="ctrY" for="ch" forName="circ1" refType="h" fact="0.5"/>
          <dgm:constr type="w" for="ch" forName="circ1" refType="w" fact="0.555"/>
          <dgm:constr type="h" for="ch" forName="circ1" refType="h" fact="0.99456"/>
          <dgm:constr type="l" for="ch" forName="circ1Tx" refType="w" fact="0.1"/>
          <dgm:constr type="t" for="ch" forName="circ1Tx" refType="h" fact="0.12"/>
          <dgm:constr type="w" for="ch" forName="circ1Tx" refType="w" fact="0.32"/>
          <dgm:constr type="h" for="ch" forName="circ1Tx" refType="h" fact="0.76"/>
          <dgm:constr type="ctrX" for="ch" forName="circ2" refType="w" fact="0.7"/>
          <dgm:constr type="ctrY" for="ch" forName="circ2" refType="h" fact="0.5"/>
          <dgm:constr type="w" for="ch" forName="circ2" refType="w" fact="0.555"/>
          <dgm:constr type="h" for="ch" forName="circ2" refType="h" fact="0.99456"/>
          <dgm:constr type="l" for="ch" forName="circ2Tx" refType="w" fact="0.58"/>
          <dgm:constr type="t" for="ch" forName="circ2Tx" refType="h" fact="0.12"/>
          <dgm:constr type="w" for="ch" forName="circ2Tx" refType="w" fact="0.32"/>
          <dgm:constr type="h" for="ch" forName="circ2Tx" refType="h" fact="0.76"/>
          <dgm:constr type="primFontSz" for="ch" ptType="node" op="equ"/>
        </dgm:constrLst>
      </dgm:if>
      <dgm:if name="Name12" axis="ch" ptType="node" func="cnt" op="equ" val="3">
        <dgm:constrLst>
          <dgm:constr type="ctrX" for="ch" forName="circ1" refType="w" fact="0.5"/>
          <dgm:constr type="ctrY" for="ch" forName="circ1" refType="w" fact="0.25"/>
          <dgm:constr type="w" for="ch" forName="circ1" refType="w" fact="0.6"/>
          <dgm:constr type="h" for="ch" forName="circ1" refType="h" fact="0.6"/>
          <dgm:constr type="l" for="ch" forName="circ1Tx" refType="w" fact="0.28"/>
          <dgm:constr type="t" for="ch" forName="circ1Tx" refType="h" fact="0.055"/>
          <dgm:constr type="w" for="ch" forName="circ1Tx" refType="w" fact="0.44"/>
          <dgm:constr type="h" for="ch" forName="circ1Tx" refType="h" fact="0.27"/>
          <dgm:constr type="ctrX" for="ch" forName="circ2" refType="w" fact="0.7165"/>
          <dgm:constr type="ctrY" for="ch" forName="circ2" refType="w" fact="0.625"/>
          <dgm:constr type="w" for="ch" forName="circ2" refType="w" fact="0.6"/>
          <dgm:constr type="h" for="ch" forName="circ2" refType="h" fact="0.6"/>
          <dgm:constr type="l" for="ch" forName="circ2Tx" refType="w" fact="0.6"/>
          <dgm:constr type="t" for="ch" forName="circ2Tx" refType="h" fact="0.48"/>
          <dgm:constr type="w" for="ch" forName="circ2Tx" refType="w" fact="0.36"/>
          <dgm:constr type="h" for="ch" forName="circ2Tx" refType="h" fact="0.33"/>
          <dgm:constr type="ctrX" for="ch" forName="circ3" refType="w" fact="0.2835"/>
          <dgm:constr type="ctrY" for="ch" forName="circ3" refType="w" fact="0.625"/>
          <dgm:constr type="w" for="ch" forName="circ3" refType="w" fact="0.6"/>
          <dgm:constr type="h" for="ch" forName="circ3" refType="h" fact="0.6"/>
          <dgm:constr type="l" for="ch" forName="circ3Tx" refType="w" fact="0.04"/>
          <dgm:constr type="t" for="ch" forName="circ3Tx" refType="h" fact="0.48"/>
          <dgm:constr type="w" for="ch" forName="circ3Tx" refType="w" fact="0.36"/>
          <dgm:constr type="h" for="ch" forName="circ3Tx" refType="h" fact="0.33"/>
          <dgm:constr type="primFontSz" for="ch" ptType="node" op="equ"/>
        </dgm:constrLst>
      </dgm:if>
      <dgm:if name="Name13" axis="ch" ptType="node" func="cnt" op="equ" val="4">
        <dgm:constrLst>
          <dgm:constr type="ctrX" for="ch" forName="circ1" refType="w" fact="0.5"/>
          <dgm:constr type="ctrY" for="ch" forName="circ1" refType="w" fact="0.27"/>
          <dgm:constr type="w" for="ch" forName="circ1" refType="w" fact="0.52"/>
          <dgm:constr type="h" for="ch" forName="circ1" refType="h" fact="0.52"/>
          <dgm:constr type="l" for="ch" forName="circ1Tx" refType="w" fact="0.3"/>
          <dgm:constr type="t" for="ch" forName="circ1Tx" refType="h" fact="0.08"/>
          <dgm:constr type="w" for="ch" forName="circ1Tx" refType="w" fact="0.4"/>
          <dgm:constr type="h" for="ch" forName="circ1Tx" refType="h" fact="0.165"/>
          <dgm:constr type="ctrX" for="ch" forName="circ2" refType="w" fact="0.73"/>
          <dgm:constr type="ctrY" for="ch" forName="circ2" refType="w" fact="0.5"/>
          <dgm:constr type="w" for="ch" forName="circ2" refType="w" fact="0.52"/>
          <dgm:constr type="h" for="ch" forName="circ2" refType="h" fact="0.52"/>
          <dgm:constr type="r" for="ch" forName="circ2Tx" refType="w" fact="0.95"/>
          <dgm:constr type="t" for="ch" forName="circ2Tx" refType="h" fact="0.3"/>
          <dgm:constr type="w" for="ch" forName="circ2Tx" refType="w" fact="0.2"/>
          <dgm:constr type="h" for="ch" forName="circ2Tx" refType="h" fact="0.4"/>
          <dgm:constr type="ctrX" for="ch" forName="circ3" refType="w" fact="0.5"/>
          <dgm:constr type="ctrY" for="ch" forName="circ3" refType="w" fact="0.73"/>
          <dgm:constr type="w" for="ch" forName="circ3" refType="w" fact="0.52"/>
          <dgm:constr type="h" for="ch" forName="circ3" refType="h" fact="0.52"/>
          <dgm:constr type="l" for="ch" forName="circ3Tx" refType="w" fact="0.3"/>
          <dgm:constr type="b" for="ch" forName="circ3Tx" refType="h" fact="0.92"/>
          <dgm:constr type="w" for="ch" forName="circ3Tx" refType="w" fact="0.4"/>
          <dgm:constr type="h" for="ch" forName="circ3Tx" refType="h" fact="0.165"/>
          <dgm:constr type="ctrX" for="ch" forName="circ4" refType="w" fact="0.27"/>
          <dgm:constr type="ctrY" for="ch" forName="circ4" refType="h" fact="0.5"/>
          <dgm:constr type="w" for="ch" forName="circ4" refType="w" fact="0.52"/>
          <dgm:constr type="h" for="ch" forName="circ4" refType="h" fact="0.52"/>
          <dgm:constr type="l" for="ch" forName="circ4Tx" refType="w" fact="0.05"/>
          <dgm:constr type="t" for="ch" forName="circ4Tx" refType="h" fact="0.3"/>
          <dgm:constr type="w" for="ch" forName="circ4Tx" refType="w" fact="0.2"/>
          <dgm:constr type="h" for="ch" forName="circ4Tx" refType="h" fact="0.4"/>
          <dgm:constr type="primFontSz" for="ch" ptType="node" op="equ"/>
        </dgm:constrLst>
      </dgm:if>
      <dgm:if name="Name14" axis="ch" ptType="node" func="cnt" op="equ" val="5">
        <dgm:constrLst>
          <dgm:constr type="ctrX" for="ch" forName="circ1" refType="w" fact="0.5"/>
          <dgm:constr type="ctrY" for="ch" forName="circ1" refType="h" fact="0.46"/>
          <dgm:constr type="w" for="ch" forName="circ1" refType="w" fact="0.25"/>
          <dgm:constr type="h" for="ch" forName="circ1" refType="h" fact="0.35"/>
          <dgm:constr type="l" for="ch" forName="circ1Tx" refType="w" fact="0.355"/>
          <dgm:constr type="t" for="ch" forName="circ1Tx"/>
          <dgm:constr type="w" for="ch" forName="circ1Tx" refType="w" fact="0.29"/>
          <dgm:constr type="h" for="ch" forName="circ1Tx" refType="h" fact="0.235"/>
          <dgm:constr type="ctrX" for="ch" forName="circ2" refType="w" fact="0.5951"/>
          <dgm:constr type="ctrY" for="ch" forName="circ2" refType="h" fact="0.5567"/>
          <dgm:constr type="w" for="ch" forName="circ2" refType="w" fact="0.25"/>
          <dgm:constr type="h" for="ch" forName="circ2" refType="h" fact="0.35"/>
          <dgm:constr type="l" for="ch" forName="circ2Tx" refType="w" fact="0.74"/>
          <dgm:constr type="t" for="ch" forName="circ2Tx" refType="h" fact="0.31"/>
          <dgm:constr type="w" for="ch" forName="circ2Tx" refType="w" fact="0.26"/>
          <dgm:constr type="h" for="ch" forName="circ2Tx" refType="h" fact="0.255"/>
          <dgm:constr type="ctrX" for="ch" forName="circ3" refType="w" fact="0.5588"/>
          <dgm:constr type="ctrY" for="ch" forName="circ3" refType="h" fact="0.7133"/>
          <dgm:constr type="w" for="ch" forName="circ3" refType="w" fact="0.25"/>
          <dgm:constr type="h" for="ch" forName="circ3" refType="h" fact="0.35"/>
          <dgm:constr type="l" for="ch" forName="circ3Tx" refType="w" fact="0.7"/>
          <dgm:constr type="t" for="ch" forName="circ3Tx" refType="h" fact="0.745"/>
          <dgm:constr type="w" for="ch" forName="circ3Tx" refType="w" fact="0.26"/>
          <dgm:constr type="h" for="ch" forName="circ3Tx" refType="h" fact="0.255"/>
          <dgm:constr type="ctrX" for="ch" forName="circ4" refType="w" fact="0.4412"/>
          <dgm:constr type="ctrY" for="ch" forName="circ4" refType="h" fact="0.7133"/>
          <dgm:constr type="w" for="ch" forName="circ4" refType="w" fact="0.25"/>
          <dgm:constr type="h" for="ch" forName="circ4" refType="h" fact="0.35"/>
          <dgm:constr type="l" for="ch" forName="circ4Tx" refType="w" fact="0.04"/>
          <dgm:constr type="t" for="ch" forName="circ4Tx" refType="h" fact="0.745"/>
          <dgm:constr type="w" for="ch" forName="circ4Tx" refType="w" fact="0.26"/>
          <dgm:constr type="h" for="ch" forName="circ4Tx" refType="h" fact="0.255"/>
          <dgm:constr type="ctrX" for="ch" forName="circ5" refType="w" fact="0.4049"/>
          <dgm:constr type="ctrY" for="ch" forName="circ5" refType="h" fact="0.5567"/>
          <dgm:constr type="w" for="ch" forName="circ5" refType="w" fact="0.25"/>
          <dgm:constr type="h" for="ch" forName="circ5" refType="h" fact="0.35"/>
          <dgm:constr type="l" for="ch" forName="circ5Tx"/>
          <dgm:constr type="t" for="ch" forName="circ5Tx" refType="h" fact="0.31"/>
          <dgm:constr type="w" for="ch" forName="circ5Tx" refType="w" fact="0.26"/>
          <dgm:constr type="h" for="ch" forName="circ5Tx" refType="h" fact="0.255"/>
          <dgm:constr type="primFontSz" for="ch" ptType="node" op="equ"/>
        </dgm:constrLst>
      </dgm:if>
      <dgm:if name="Name15" axis="ch" ptType="node" func="cnt" op="equ" val="6">
        <dgm:constrLst>
          <dgm:constr type="ctrX" for="ch" forName="circ1" refType="w" fact="0.5"/>
          <dgm:constr type="ctrY" for="ch" forName="circ1" refType="h" fact="0.3844"/>
          <dgm:constr type="w" for="ch" forName="circ1" refType="w" fact="0.24"/>
          <dgm:constr type="h" for="ch" forName="circ1" refType="h" fact="0.3084"/>
          <dgm:constr type="l" for="ch" forName="circ1Tx" refType="w" fact="0.35"/>
          <dgm:constr type="t" for="ch" forName="circ1Tx"/>
          <dgm:constr type="w" for="ch" forName="circ1Tx" refType="w" fact="0.3"/>
          <dgm:constr type="h" for="ch" forName="circ1Tx" refType="h" fact="0.21"/>
          <dgm:constr type="ctrX" for="ch" forName="circ2" refType="w" fact="0.5779"/>
          <dgm:constr type="ctrY" for="ch" forName="circ2" refType="h" fact="0.4422"/>
          <dgm:constr type="w" for="ch" forName="circ2" refType="w" fact="0.24"/>
          <dgm:constr type="h" for="ch" forName="circ2" refType="h" fact="0.3084"/>
          <dgm:constr type="l" for="ch" forName="circ2Tx" refType="w" fact="0.7157"/>
          <dgm:constr type="t" for="ch" forName="circ2Tx" refType="h" fact="0.2"/>
          <dgm:constr type="w" for="ch" forName="circ2Tx" refType="w" fact="0.2843"/>
          <dgm:constr type="h" for="ch" forName="circ2Tx" refType="h" fact="0.23"/>
          <dgm:constr type="ctrX" for="ch" forName="circ3" refType="w" fact="0.5779"/>
          <dgm:constr type="ctrY" for="ch" forName="circ3" refType="h" fact="0.5578"/>
          <dgm:constr type="w" for="ch" forName="circ3" refType="w" fact="0.24"/>
          <dgm:constr type="h" for="ch" forName="circ3" refType="h" fact="0.3084"/>
          <dgm:constr type="l" for="ch" forName="circ3Tx" refType="w" fact="0.7157"/>
          <dgm:constr type="t" for="ch" forName="circ3Tx" refType="h" fact="0.543"/>
          <dgm:constr type="w" for="ch" forName="circ3Tx" refType="w" fact="0.2843"/>
          <dgm:constr type="h" for="ch" forName="circ3Tx" refType="h" fact="0.257"/>
          <dgm:constr type="ctrX" for="ch" forName="circ4" refType="w" fact="0.5"/>
          <dgm:constr type="ctrY" for="ch" forName="circ4" refType="h" fact="0.6157"/>
          <dgm:constr type="w" for="ch" forName="circ4" refType="w" fact="0.24"/>
          <dgm:constr type="h" for="ch" forName="circ4" refType="h" fact="0.3084"/>
          <dgm:constr type="l" for="ch" forName="circ4Tx" refType="w" fact="0.35"/>
          <dgm:constr type="t" for="ch" forName="circ4Tx" refType="h" fact="0.79"/>
          <dgm:constr type="w" for="ch" forName="circ4Tx" refType="w" fact="0.3"/>
          <dgm:constr type="h" for="ch" forName="circ4Tx" refType="h" fact="0.21"/>
          <dgm:constr type="ctrX" for="ch" forName="circ5" refType="w" fact="0.4221"/>
          <dgm:constr type="ctrY" for="ch" forName="circ5" refType="h" fact="0.5578"/>
          <dgm:constr type="w" for="ch" forName="circ5" refType="w" fact="0.24"/>
          <dgm:constr type="h" for="ch" forName="circ5" refType="h" fact="0.3084"/>
          <dgm:constr type="l" for="ch" forName="circ5Tx" refType="w" fact="0"/>
          <dgm:constr type="t" for="ch" forName="circ5Tx" refType="h" fact="0.543"/>
          <dgm:constr type="w" for="ch" forName="circ5Tx" refType="w" fact="0.2843"/>
          <dgm:constr type="h" for="ch" forName="circ5Tx" refType="h" fact="0.257"/>
          <dgm:constr type="ctrX" for="ch" forName="circ6" refType="w" fact="0.4221"/>
          <dgm:constr type="ctrY" for="ch" forName="circ6" refType="h" fact="0.4422"/>
          <dgm:constr type="w" for="ch" forName="circ6" refType="w" fact="0.24"/>
          <dgm:constr type="h" for="ch" forName="circ6" refType="h" fact="0.3084"/>
          <dgm:constr type="l" for="ch" forName="circ6Tx" refType="w" fact="0"/>
          <dgm:constr type="t" for="ch" forName="circ6Tx" refType="h" fact="0.2"/>
          <dgm:constr type="w" for="ch" forName="circ6Tx" refType="w" fact="0.2843"/>
          <dgm:constr type="h" for="ch" forName="circ6Tx" refType="h" fact="0.257"/>
          <dgm:constr type="primFontSz" for="ch" ptType="node" op="equ"/>
        </dgm:constrLst>
      </dgm:if>
      <dgm:else name="Name16">
        <dgm:constrLst>
          <dgm:constr type="ctrX" for="ch" forName="circ1" refType="w" fact="0.5"/>
          <dgm:constr type="ctrY" for="ch" forName="circ1" refType="h" fact="0.4177"/>
          <dgm:constr type="w" for="ch" forName="circ1" refType="w" fact="0.24"/>
          <dgm:constr type="h" for="ch" forName="circ1" refType="h" fact="0.3262"/>
          <dgm:constr type="l" for="ch" forName="circ1Tx" refType="w" fact="0.3625"/>
          <dgm:constr type="t" for="ch" forName="circ1Tx"/>
          <dgm:constr type="w" for="ch" forName="circ1Tx" refType="w" fact="0.275"/>
          <dgm:constr type="h" for="ch" forName="circ1Tx" refType="h" fact="0.2"/>
          <dgm:constr type="ctrX" for="ch" forName="circ2" refType="w" fact="0.5704"/>
          <dgm:constr type="ctrY" for="ch" forName="circ2" refType="h" fact="0.4637"/>
          <dgm:constr type="w" for="ch" forName="circ2" refType="w" fact="0.24"/>
          <dgm:constr type="h" for="ch" forName="circ2" refType="h" fact="0.3262"/>
          <dgm:constr type="l" for="ch" forName="circ2Tx" refType="w" fact="0.72"/>
          <dgm:constr type="t" for="ch" forName="circ2Tx" refType="h" fact="0.19"/>
          <dgm:constr type="w" for="ch" forName="circ2Tx" refType="w" fact="0.26"/>
          <dgm:constr type="h" for="ch" forName="circ2Tx" refType="h" fact="0.22"/>
          <dgm:constr type="ctrX" for="ch" forName="circ3" refType="w" fact="0.5877"/>
          <dgm:constr type="ctrY" for="ch" forName="circ3" refType="h" fact="0.5672"/>
          <dgm:constr type="w" for="ch" forName="circ3" refType="w" fact="0.24"/>
          <dgm:constr type="h" for="ch" forName="circ3" refType="h" fact="0.3262"/>
          <dgm:constr type="l" for="ch" forName="circ3Tx" refType="w" fact="0.745"/>
          <dgm:constr type="t" for="ch" forName="circ3Tx" refType="h" fact="0.47"/>
          <dgm:constr type="w" for="ch" forName="circ3Tx" refType="w" fact="0.255"/>
          <dgm:constr type="h" for="ch" forName="circ3Tx" refType="h" fact="0.235"/>
          <dgm:constr type="ctrX" for="ch" forName="circ4" refType="w" fact="0.539"/>
          <dgm:constr type="ctrY" for="ch" forName="circ4" refType="h" fact="0.6502"/>
          <dgm:constr type="w" for="ch" forName="circ4" refType="w" fact="0.24"/>
          <dgm:constr type="h" for="ch" forName="circ4" refType="h" fact="0.3262"/>
          <dgm:constr type="l" for="ch" forName="circ4Tx" refType="w" fact="0.635"/>
          <dgm:constr type="t" for="ch" forName="circ4Tx" refType="h" fact="0.785"/>
          <dgm:constr type="w" for="ch" forName="circ4Tx" refType="w" fact="0.275"/>
          <dgm:constr type="h" for="ch" forName="circ4Tx" refType="h" fact="0.215"/>
          <dgm:constr type="ctrX" for="ch" forName="circ5" refType="w" fact="0.461"/>
          <dgm:constr type="ctrY" for="ch" forName="circ5" refType="h" fact="0.6502"/>
          <dgm:constr type="w" for="ch" forName="circ5" refType="w" fact="0.24"/>
          <dgm:constr type="h" for="ch" forName="circ5" refType="h" fact="0.3262"/>
          <dgm:constr type="l" for="ch" forName="circ5Tx" refType="w" fact="0.09"/>
          <dgm:constr type="t" for="ch" forName="circ5Tx" refType="h" fact="0.785"/>
          <dgm:constr type="w" for="ch" forName="circ5Tx" refType="w" fact="0.275"/>
          <dgm:constr type="h" for="ch" forName="circ5Tx" refType="h" fact="0.215"/>
          <dgm:constr type="ctrX" for="ch" forName="circ6" refType="w" fact="0.4123"/>
          <dgm:constr type="ctrY" for="ch" forName="circ6" refType="h" fact="0.5672"/>
          <dgm:constr type="w" for="ch" forName="circ6" refType="w" fact="0.24"/>
          <dgm:constr type="h" for="ch" forName="circ6" refType="h" fact="0.3262"/>
          <dgm:constr type="l" for="ch" forName="circ6Tx"/>
          <dgm:constr type="t" for="ch" forName="circ6Tx" refType="h" fact="0.47"/>
          <dgm:constr type="w" for="ch" forName="circ6Tx" refType="w" fact="0.255"/>
          <dgm:constr type="h" for="ch" forName="circ6Tx" refType="h" fact="0.235"/>
          <dgm:constr type="ctrX" for="ch" forName="circ7" refType="w" fact="0.4296"/>
          <dgm:constr type="ctrY" for="ch" forName="circ7" refType="h" fact="0.4637"/>
          <dgm:constr type="w" for="ch" forName="circ7" refType="w" fact="0.24"/>
          <dgm:constr type="h" for="ch" forName="circ7" refType="h" fact="0.3262"/>
          <dgm:constr type="l" for="ch" forName="circ7Tx" refType="w" fact="0.02"/>
          <dgm:constr type="t" for="ch" forName="circ7Tx" refType="h" fact="0.19"/>
          <dgm:constr type="w" for="ch" forName="circ7Tx" refType="w" fact="0.26"/>
          <dgm:constr type="h" for="ch" forName="circ7Tx" refType="h" fact="0.22"/>
          <dgm:constr type="primFontSz" for="ch" ptType="node" op="equ"/>
        </dgm:constrLst>
      </dgm:else>
    </dgm:choose>
    <dgm:ruleLst/>
    <dgm:forEach name="Name17" axis="ch" ptType="node" cnt="1">
      <dgm:choose name="Name18">
        <dgm:if name="Name19" axis="root ch" ptType="all node" func="cnt" op="equ" val="1">
          <dgm:layoutNode name="circ1TxSh" styleLbl="vennNode1"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ellipse" r:blip="">
              <dgm:adjLst/>
            </dgm:shape>
            <dgm:choose name="Name20">
              <dgm:if name="Name21" func="var" arg="dir" op="equ" val="norm">
                <dgm:choose name="Name22">
                  <dgm:if name="Name23" axis="root ch" ptType="all node" func="cnt" op="lte" val="4">
                    <dgm:presOf axis="desOrSelf" ptType="node"/>
                  </dgm:if>
                  <dgm:else name="Name24">
                    <dgm:presOf/>
                  </dgm:else>
                </dgm:choose>
              </dgm:if>
              <dgm:else name="Name25">
                <dgm:choose name="Name26">
                  <dgm:if name="Name27" axis="root ch" ptType="all node" func="cnt" op="equ" val="2">
                    <dgm:presOf axis="root ch desOrSelf" ptType="all node node" st="1 2 1" cnt="1 1 0"/>
                  </dgm:if>
                  <dgm:else name="Name28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if>
        <dgm:else name="Name29">
          <dgm:layoutNode name="circ1" styleLbl="vennNode1">
            <dgm:alg type="sp"/>
            <dgm:shape xmlns:r="http://schemas.openxmlformats.org/officeDocument/2006/relationships" type="ellipse" r:blip="">
              <dgm:adjLst/>
            </dgm:shape>
            <dgm:choose name="Name30">
              <dgm:if name="Name31" func="var" arg="dir" op="equ" val="norm">
                <dgm:choose name="Name32">
                  <dgm:if name="Name33" axis="root ch" ptType="all node" func="cnt" op="lte" val="4">
                    <dgm:presOf axis="desOrSelf" ptType="node"/>
                  </dgm:if>
                  <dgm:else name="Name34">
                    <dgm:presOf/>
                  </dgm:else>
                </dgm:choose>
              </dgm:if>
              <dgm:else name="Name35">
                <dgm:choose name="Name36">
                  <dgm:if name="Name37" axis="root ch" ptType="all node" func="cnt" op="equ" val="2">
                    <dgm:presOf axis="root ch desOrSelf" ptType="all node node" st="1 2 1" cnt="1 1 0"/>
                  </dgm:if>
                  <dgm:else name="Name38">
                    <dgm:choose name="Name39">
                      <dgm:if name="Name40" axis="root ch" ptType="all node" func="cnt" op="lte" val="4">
                        <dgm:presOf axis="desOrSelf" ptType="node"/>
                      </dgm:if>
                      <dgm:else name="Name41">
                        <dgm:presOf/>
                      </dgm:else>
                    </dgm:choose>
                  </dgm:else>
                </dgm:choose>
              </dgm:else>
            </dgm:choose>
            <dgm:constrLst/>
            <dgm:ruleLst/>
          </dgm:layoutNode>
          <dgm:layoutNode name="circ1Tx" styleLbl="revTx">
            <dgm:varLst>
              <dgm:chMax val="0"/>
              <dgm:chPref val="0"/>
              <dgm:bulletEnabled val="1"/>
            </dgm:varLst>
            <dgm:alg type="tx">
              <dgm:param type="txAnchorHorzCh" val="ctr"/>
              <dgm:param type="txAnchorVertCh" val="mid"/>
            </dgm:alg>
            <dgm:shape xmlns:r="http://schemas.openxmlformats.org/officeDocument/2006/relationships" type="rect" r:blip="" hideGeom="1">
              <dgm:adjLst/>
            </dgm:shape>
            <dgm:choose name="Name42">
              <dgm:if name="Name43" func="var" arg="dir" op="equ" val="norm">
                <dgm:presOf axis="desOrSelf" ptType="node"/>
              </dgm:if>
              <dgm:else name="Name44">
                <dgm:choose name="Name45">
                  <dgm:if name="Name46" axis="root ch" ptType="all node" func="cnt" op="equ" val="2">
                    <dgm:presOf axis="root ch desOrSelf" ptType="all node node" st="1 2 1" cnt="1 1 0"/>
                  </dgm:if>
                  <dgm:else name="Name47">
                    <dgm:presOf axis="desOrSelf" ptType="node"/>
                  </dgm:else>
                </dgm:choose>
              </dgm:else>
            </dgm:choose>
            <dgm:constrLst>
              <dgm:constr type="tMarg"/>
              <dgm:constr type="bMarg"/>
              <dgm:constr type="lMarg"/>
              <dgm:constr type="rMarg"/>
              <dgm:constr type="primFontSz" val="65"/>
            </dgm:constrLst>
            <dgm:ruleLst>
              <dgm:rule type="primFontSz" val="5" fact="NaN" max="NaN"/>
            </dgm:ruleLst>
          </dgm:layoutNode>
        </dgm:else>
      </dgm:choose>
    </dgm:forEach>
    <dgm:forEach name="Name48" axis="ch" ptType="node" st="2" cnt="1">
      <dgm:layoutNode name="circ2" styleLbl="vennNode1">
        <dgm:alg type="sp"/>
        <dgm:shape xmlns:r="http://schemas.openxmlformats.org/officeDocument/2006/relationships" type="ellipse" r:blip="">
          <dgm:adjLst/>
        </dgm:shape>
        <dgm:choose name="Name49">
          <dgm:if name="Name50" func="var" arg="dir" op="equ" val="norm">
            <dgm:choose name="Name51">
              <dgm:if name="Name52" axis="root ch" ptType="all node" func="cnt" op="lte" val="4">
                <dgm:presOf axis="desOrSelf" ptType="node"/>
              </dgm:if>
              <dgm:else name="Name53">
                <dgm:presOf/>
              </dgm:else>
            </dgm:choose>
          </dgm:if>
          <dgm:else name="Name54">
            <dgm:choose name="Name55">
              <dgm:if name="Name56" axis="root ch" ptType="all node" func="cnt" op="equ" val="2">
                <dgm:presOf axis="root ch desOrSelf" ptType="all node node" st="1 1 1" cnt="1 1 0"/>
              </dgm:if>
              <dgm:if name="Name57" axis="root ch" ptType="all node" func="cnt" op="equ" val="3">
                <dgm:presOf axis="root ch desOrSelf" ptType="all node node" st="1 3 1" cnt="1 1 0"/>
              </dgm:if>
              <dgm:if name="Name58" axis="root ch" ptType="all node" func="cnt" op="equ" val="4">
                <dgm:presOf axis="root ch desOrSelf" ptType="all node node" st="1 4 1" cnt="1 1 0"/>
              </dgm:if>
              <dgm:else name="Name59">
                <dgm:presOf/>
              </dgm:else>
            </dgm:choose>
          </dgm:else>
        </dgm:choose>
        <dgm:constrLst/>
        <dgm:ruleLst/>
      </dgm:layoutNode>
      <dgm:layoutNode name="circ2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60">
          <dgm:if name="Name61" func="var" arg="dir" op="equ" val="norm">
            <dgm:presOf axis="desOrSelf" ptType="node"/>
          </dgm:if>
          <dgm:else name="Name62">
            <dgm:choose name="Name63">
              <dgm:if name="Name64" axis="root ch" ptType="all node" func="cnt" op="equ" val="2">
                <dgm:presOf axis="root ch desOrSelf" ptType="all node node" st="1 1 1" cnt="1 1 0"/>
              </dgm:if>
              <dgm:if name="Name65" axis="root ch" ptType="all node" func="cnt" op="equ" val="3">
                <dgm:presOf axis="root ch desOrSelf" ptType="all node node" st="1 3 1" cnt="1 1 0"/>
              </dgm:if>
              <dgm:if name="Name66" axis="root ch" ptType="all node" func="cnt" op="equ" val="4">
                <dgm:presOf axis="root ch desOrSelf" ptType="all node node" st="1 4 1" cnt="1 1 0"/>
              </dgm:if>
              <dgm:if name="Name67" axis="root ch" ptType="all node" func="cnt" op="equ" val="5">
                <dgm:presOf axis="root ch desOrSelf" ptType="all node node" st="1 5 1" cnt="1 1 0"/>
              </dgm:if>
              <dgm:if name="Name68" axis="root ch" ptType="all node" func="cnt" op="equ" val="6">
                <dgm:presOf axis="root ch desOrSelf" ptType="all node node" st="1 6 1" cnt="1 1 0"/>
              </dgm:if>
              <dgm:else name="Name69">
                <dgm:presOf axis="root ch desOrSelf" ptType="all node node" st="1 7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70" axis="ch" ptType="node" st="3" cnt="1">
      <dgm:layoutNode name="circ3" styleLbl="vennNode1">
        <dgm:alg type="sp"/>
        <dgm:shape xmlns:r="http://schemas.openxmlformats.org/officeDocument/2006/relationships" type="ellipse" r:blip="">
          <dgm:adjLst/>
        </dgm:shape>
        <dgm:choose name="Name71">
          <dgm:if name="Name72" func="var" arg="dir" op="equ" val="norm">
            <dgm:choose name="Name73">
              <dgm:if name="Name74" axis="root ch" ptType="all node" func="cnt" op="lte" val="4">
                <dgm:presOf axis="desOrSelf" ptType="node"/>
              </dgm:if>
              <dgm:else name="Name75">
                <dgm:presOf/>
              </dgm:else>
            </dgm:choose>
          </dgm:if>
          <dgm:else name="Name76">
            <dgm:choose name="Name77">
              <dgm:if name="Name78" axis="root ch" ptType="all node" func="cnt" op="equ" val="3">
                <dgm:presOf axis="root ch desOrSelf" ptType="all node node" st="1 2 1" cnt="1 1 0"/>
              </dgm:if>
              <dgm:if name="Name79" axis="root ch" ptType="all node" func="cnt" op="equ" val="4">
                <dgm:presOf axis="root ch desOrSelf" ptType="all node node" st="1 3 1" cnt="1 1 0"/>
              </dgm:if>
              <dgm:else name="Name80">
                <dgm:presOf/>
              </dgm:else>
            </dgm:choose>
          </dgm:else>
        </dgm:choose>
        <dgm:constrLst/>
        <dgm:ruleLst/>
      </dgm:layoutNode>
      <dgm:layoutNode name="circ3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81">
          <dgm:if name="Name82" func="var" arg="dir" op="equ" val="norm">
            <dgm:presOf axis="desOrSelf" ptType="node"/>
          </dgm:if>
          <dgm:else name="Name83">
            <dgm:choose name="Name84">
              <dgm:if name="Name85" axis="root ch" ptType="all node" func="cnt" op="equ" val="3">
                <dgm:presOf axis="root ch desOrSelf" ptType="all node node" st="1 2 1" cnt="1 1 0"/>
              </dgm:if>
              <dgm:if name="Name86" axis="root ch" ptType="all node" func="cnt" op="equ" val="4">
                <dgm:presOf axis="root ch desOrSelf" ptType="all node node" st="1 3 1" cnt="1 1 0"/>
              </dgm:if>
              <dgm:if name="Name87" axis="root ch" ptType="all node" func="cnt" op="equ" val="5">
                <dgm:presOf axis="root ch desOrSelf" ptType="all node node" st="1 4 1" cnt="1 1 0"/>
              </dgm:if>
              <dgm:if name="Name88" axis="root ch" ptType="all node" func="cnt" op="equ" val="6">
                <dgm:presOf axis="root ch desOrSelf" ptType="all node node" st="1 5 1" cnt="1 1 0"/>
              </dgm:if>
              <dgm:else name="Name89">
                <dgm:presOf axis="root ch desOrSelf" ptType="all node node" st="1 6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90" axis="ch" ptType="node" st="4" cnt="1">
      <dgm:layoutNode name="circ4" styleLbl="vennNode1">
        <dgm:alg type="sp"/>
        <dgm:shape xmlns:r="http://schemas.openxmlformats.org/officeDocument/2006/relationships" type="ellipse" r:blip="">
          <dgm:adjLst/>
        </dgm:shape>
        <dgm:choose name="Name91">
          <dgm:if name="Name92" func="var" arg="dir" op="equ" val="norm">
            <dgm:choose name="Name93">
              <dgm:if name="Name94" axis="root ch" ptType="all node" func="cnt" op="lte" val="4">
                <dgm:presOf axis="desOrSelf" ptType="node"/>
              </dgm:if>
              <dgm:else name="Name95">
                <dgm:presOf/>
              </dgm:else>
            </dgm:choose>
          </dgm:if>
          <dgm:else name="Name96">
            <dgm:choose name="Name97">
              <dgm:if name="Name98" axis="root ch" ptType="all node" func="cnt" op="equ" val="4">
                <dgm:presOf axis="root ch desOrSelf" ptType="all node node" st="1 2 1" cnt="1 1 0"/>
              </dgm:if>
              <dgm:else name="Name99">
                <dgm:presOf/>
              </dgm:else>
            </dgm:choose>
          </dgm:else>
        </dgm:choose>
        <dgm:constrLst/>
        <dgm:ruleLst/>
      </dgm:layoutNode>
      <dgm:layoutNode name="circ4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0">
          <dgm:if name="Name101" func="var" arg="dir" op="equ" val="norm">
            <dgm:presOf axis="desOrSelf" ptType="node"/>
          </dgm:if>
          <dgm:else name="Name102">
            <dgm:choose name="Name103">
              <dgm:if name="Name104" axis="root ch" ptType="all node" func="cnt" op="equ" val="4">
                <dgm:presOf axis="root ch desOrSelf" ptType="all node node" st="1 2 1" cnt="1 1 0"/>
              </dgm:if>
              <dgm:if name="Name105" axis="root ch" ptType="all node" func="cnt" op="equ" val="5">
                <dgm:presOf axis="root ch desOrSelf" ptType="all node node" st="1 3 1" cnt="1 1 0"/>
              </dgm:if>
              <dgm:if name="Name106" axis="root ch" ptType="all node" func="cnt" op="equ" val="6">
                <dgm:presOf axis="root ch desOrSelf" ptType="all node node" st="1 4 1" cnt="1 1 0"/>
              </dgm:if>
              <dgm:else name="Name107">
                <dgm:presOf axis="root ch desOrSelf" ptType="all node node" st="1 5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08" axis="ch" ptType="node" st="5" cnt="1">
      <dgm:layoutNode name="circ5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5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09">
          <dgm:if name="Name110" func="var" arg="dir" op="equ" val="norm">
            <dgm:presOf axis="desOrSelf" ptType="node"/>
          </dgm:if>
          <dgm:else name="Name111">
            <dgm:choose name="Name112">
              <dgm:if name="Name113" axis="root ch" ptType="all node" func="cnt" op="equ" val="5">
                <dgm:presOf axis="root ch desOrSelf" ptType="all node node" st="1 2 1" cnt="1 1 0"/>
              </dgm:if>
              <dgm:if name="Name114" axis="root ch" ptType="all node" func="cnt" op="equ" val="6">
                <dgm:presOf axis="root ch desOrSelf" ptType="all node node" st="1 3 1" cnt="1 1 0"/>
              </dgm:if>
              <dgm:else name="Name115">
                <dgm:presOf axis="root ch desOrSelf" ptType="all node node" st="1 4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16" axis="ch" ptType="node" st="6" cnt="1">
      <dgm:layoutNode name="circ6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6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17">
          <dgm:if name="Name118" func="var" arg="dir" op="equ" val="norm">
            <dgm:presOf axis="desOrSelf" ptType="node"/>
          </dgm:if>
          <dgm:else name="Name119">
            <dgm:choose name="Name120">
              <dgm:if name="Name121" axis="root ch" ptType="all node" func="cnt" op="equ" val="6">
                <dgm:presOf axis="root ch desOrSelf" ptType="all node node" st="1 2 1" cnt="1 1 0"/>
              </dgm:if>
              <dgm:else name="Name122">
                <dgm:presOf axis="root ch desOrSelf" ptType="all node node" st="1 3 1" cnt="1 1 0"/>
              </dgm:else>
            </dgm:choose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  <dgm:forEach name="Name123" axis="ch" ptType="node" st="7" cnt="1">
      <dgm:layoutNode name="circ7" styleLbl="vennNode1">
        <dgm:alg type="sp"/>
        <dgm:shape xmlns:r="http://schemas.openxmlformats.org/officeDocument/2006/relationships" type="ellipse" r:blip="">
          <dgm:adjLst/>
        </dgm:shape>
        <dgm:presOf/>
        <dgm:constrLst/>
        <dgm:ruleLst/>
      </dgm:layoutNode>
      <dgm:layoutNode name="circ7Tx" styleLbl="revTx">
        <dgm:varLst>
          <dgm:chMax val="0"/>
          <dgm:chPref val="0"/>
          <dgm:bulletEnabled val="1"/>
        </dgm:varLst>
        <dgm:alg type="tx">
          <dgm:param type="txAnchorHorzCh" val="ctr"/>
          <dgm:param type="txAnchorVertCh" val="mid"/>
        </dgm:alg>
        <dgm:shape xmlns:r="http://schemas.openxmlformats.org/officeDocument/2006/relationships" type="rect" r:blip="" hideGeom="1">
          <dgm:adjLst/>
        </dgm:shape>
        <dgm:choose name="Name124">
          <dgm:if name="Name125" func="var" arg="dir" op="equ" val="norm">
            <dgm:presOf axis="desOrSelf" ptType="node"/>
          </dgm:if>
          <dgm:else name="Name126">
            <dgm:presOf axis="root ch desOrSelf" ptType="all node node" st="1 2 1" cnt="1 1 0"/>
          </dgm:else>
        </dgm:choose>
        <dgm:constrLst>
          <dgm:constr type="tMarg"/>
          <dgm:constr type="bMarg"/>
          <dgm:constr type="lMarg"/>
          <dgm:constr type="rMarg"/>
          <dgm:constr type="primFontSz" val="65"/>
        </dgm:constrLst>
        <dgm:ruleLst>
          <dgm:rule type="primFontSz" val="5" fact="NaN" max="NaN"/>
        </dgm:ruleLst>
      </dgm:layoutNod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6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0B00BE-9675-8C43-8F5D-13ADE5D97AEF}" type="datetimeFigureOut">
              <a:rPr lang="en-US" smtClean="0"/>
              <a:t>4/30/16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A880A6A-83E4-FE43-89D0-55FB08D8531E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47181852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3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royal: 2258 pages, 15 relations, </a:t>
            </a:r>
          </a:p>
          <a:p>
            <a:r>
              <a:rPr lang="en-US" dirty="0" err="1" smtClean="0"/>
              <a:t>american</a:t>
            </a:r>
            <a:r>
              <a:rPr lang="en-US" dirty="0" smtClean="0"/>
              <a:t>: 679 pages, 12</a:t>
            </a:r>
            <a:r>
              <a:rPr lang="en-US" baseline="0" dirty="0" smtClean="0"/>
              <a:t>k links, 30 relations</a:t>
            </a:r>
          </a:p>
          <a:p>
            <a:r>
              <a:rPr lang="en-US" baseline="0" dirty="0" smtClean="0"/>
              <a:t>geo: 500 pages, 43k mentions/links, 10 relations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03AAF37-B39F-7349-BB4D-836DFED35102}" type="slidenum">
              <a:rPr lang="en-US" smtClean="0"/>
              <a:t>43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715481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2C21-06C6-C241-9674-EB0F4D5004B3}" type="datetimeFigureOut">
              <a:rPr lang="en-US" smtClean="0"/>
              <a:t>4/30/16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106F-0009-5442-ADD1-CF14507D6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4063758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2C21-06C6-C241-9674-EB0F4D5004B3}" type="datetimeFigureOut">
              <a:rPr lang="en-US" smtClean="0"/>
              <a:t>4/30/16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106F-0009-5442-ADD1-CF14507D6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6330302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2C21-06C6-C241-9674-EB0F4D5004B3}" type="datetimeFigureOut">
              <a:rPr lang="en-US" smtClean="0"/>
              <a:t>4/30/16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106F-0009-5442-ADD1-CF14507D6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89377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2C21-06C6-C241-9674-EB0F4D5004B3}" type="datetimeFigureOut">
              <a:rPr lang="en-US" smtClean="0"/>
              <a:t>4/30/16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106F-0009-5442-ADD1-CF14507D6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121204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2C21-06C6-C241-9674-EB0F4D5004B3}" type="datetimeFigureOut">
              <a:rPr lang="en-US" smtClean="0"/>
              <a:t>4/30/16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106F-0009-5442-ADD1-CF14507D6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4695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2C21-06C6-C241-9674-EB0F4D5004B3}" type="datetimeFigureOut">
              <a:rPr lang="en-US" smtClean="0"/>
              <a:t>4/30/16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106F-0009-5442-ADD1-CF14507D6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28125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2C21-06C6-C241-9674-EB0F4D5004B3}" type="datetimeFigureOut">
              <a:rPr lang="en-US" smtClean="0"/>
              <a:t>4/30/16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106F-0009-5442-ADD1-CF14507D6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0907736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2C21-06C6-C241-9674-EB0F4D5004B3}" type="datetimeFigureOut">
              <a:rPr lang="en-US" smtClean="0"/>
              <a:t>4/30/16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106F-0009-5442-ADD1-CF14507D6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45495147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2C21-06C6-C241-9674-EB0F4D5004B3}" type="datetimeFigureOut">
              <a:rPr lang="en-US" smtClean="0"/>
              <a:t>4/30/16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106F-0009-5442-ADD1-CF14507D6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541050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2C21-06C6-C241-9674-EB0F4D5004B3}" type="datetimeFigureOut">
              <a:rPr lang="en-US" smtClean="0"/>
              <a:t>4/30/16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106F-0009-5442-ADD1-CF14507D6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1979218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C162C21-06C6-C241-9674-EB0F4D5004B3}" type="datetimeFigureOut">
              <a:rPr lang="en-US" smtClean="0"/>
              <a:t>4/30/16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E72106F-0009-5442-ADD1-CF14507D6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831724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C162C21-06C6-C241-9674-EB0F4D5004B3}" type="datetimeFigureOut">
              <a:rPr lang="en-US" smtClean="0"/>
              <a:t>4/30/16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72106F-0009-5442-ADD1-CF14507D69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4375665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2.xml"/><Relationship Id="rId4" Type="http://schemas.openxmlformats.org/officeDocument/2006/relationships/diagramQuickStyle" Target="../diagrams/quickStyle2.xml"/><Relationship Id="rId5" Type="http://schemas.openxmlformats.org/officeDocument/2006/relationships/diagramColors" Target="../diagrams/colors2.xml"/><Relationship Id="rId6" Type="http://schemas.microsoft.com/office/2007/relationships/diagramDrawing" Target="../diagrams/drawing2.xml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4" Type="http://schemas.openxmlformats.org/officeDocument/2006/relationships/image" Target="../media/image5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4" Type="http://schemas.openxmlformats.org/officeDocument/2006/relationships/diagramQuickStyle" Target="../diagrams/quickStyle1.xml"/><Relationship Id="rId5" Type="http://schemas.openxmlformats.org/officeDocument/2006/relationships/diagramColors" Target="../diagrams/colors1.xml"/><Relationship Id="rId6" Type="http://schemas.microsoft.com/office/2007/relationships/diagramDrawing" Target="../diagrams/drawing1.xml"/><Relationship Id="rId7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2" Type="http://schemas.openxmlformats.org/officeDocument/2006/relationships/diagramData" Target="../diagrams/data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hart" Target="../charts/char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png"/><Relationship Id="rId3" Type="http://schemas.openxmlformats.org/officeDocument/2006/relationships/image" Target="../media/image8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0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1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3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4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5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2.png"/><Relationship Id="rId3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ng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8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ng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pn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1.xml"/><Relationship Id="rId3" Type="http://schemas.openxmlformats.org/officeDocument/2006/relationships/chart" Target="../charts/chart3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4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5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hart" Target="../charts/char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4" Type="http://schemas.openxmlformats.org/officeDocument/2006/relationships/image" Target="../media/image26.emf"/><Relationship Id="rId1" Type="http://schemas.openxmlformats.org/officeDocument/2006/relationships/vmlDrawing" Target="../drawings/vmlDrawing1.vml"/><Relationship Id="rId2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Relationship Id="rId3" Type="http://schemas.openxmlformats.org/officeDocument/2006/relationships/image" Target="../media/image27.png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png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4" Type="http://schemas.openxmlformats.org/officeDocument/2006/relationships/image" Target="../media/image1.png"/><Relationship Id="rId5" Type="http://schemas.openxmlformats.org/officeDocument/2006/relationships/image" Target="../media/image30.png"/><Relationship Id="rId6" Type="http://schemas.openxmlformats.org/officeDocument/2006/relationships/image" Target="../media/image31.png"/><Relationship Id="rId7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ng"/><Relationship Id="rId3" Type="http://schemas.openxmlformats.org/officeDocument/2006/relationships/image" Target="../media/image4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1" name="Title 1"/>
          <p:cNvSpPr>
            <a:spLocks noGrp="1"/>
          </p:cNvSpPr>
          <p:nvPr>
            <p:ph type="ctrTitle"/>
          </p:nvPr>
        </p:nvSpPr>
        <p:spPr>
          <a:xfrm>
            <a:off x="762000" y="914400"/>
            <a:ext cx="7772400" cy="1470025"/>
          </a:xfrm>
        </p:spPr>
        <p:txBody>
          <a:bodyPr>
            <a:normAutofit fontScale="90000"/>
          </a:bodyPr>
          <a:lstStyle/>
          <a:p>
            <a:pPr eaLnBrk="1" hangingPunct="1"/>
            <a:r>
              <a:rPr lang="en-US" dirty="0" smtClean="0">
                <a:latin typeface="Calibri" charset="0"/>
                <a:ea typeface="ＭＳ Ｐゴシック" charset="0"/>
                <a:cs typeface="Arial" charset="0"/>
              </a:rPr>
              <a:t>Scalable Statistical Relational Learning for NLP:</a:t>
            </a:r>
            <a:br>
              <a:rPr lang="en-US" dirty="0" smtClean="0">
                <a:latin typeface="Calibri" charset="0"/>
                <a:ea typeface="ＭＳ Ｐゴシック" charset="0"/>
                <a:cs typeface="Arial" charset="0"/>
              </a:rPr>
            </a:br>
            <a:r>
              <a:rPr lang="en-US" dirty="0" smtClean="0">
                <a:latin typeface="Calibri" charset="0"/>
                <a:ea typeface="ＭＳ Ｐゴシック" charset="0"/>
                <a:cs typeface="Arial" charset="0"/>
              </a:rPr>
              <a:t>Part 3/3</a:t>
            </a:r>
            <a:endParaRPr lang="en-US" dirty="0">
              <a:latin typeface="Calibri" charset="0"/>
              <a:ea typeface="ＭＳ Ｐゴシック" charset="0"/>
              <a:cs typeface="Arial" charset="0"/>
            </a:endParaRPr>
          </a:p>
        </p:txBody>
      </p:sp>
      <p:sp>
        <p:nvSpPr>
          <p:cNvPr id="15362" name="Subtitle 2"/>
          <p:cNvSpPr>
            <a:spLocks noGrp="1"/>
          </p:cNvSpPr>
          <p:nvPr>
            <p:ph type="subTitle" idx="1"/>
          </p:nvPr>
        </p:nvSpPr>
        <p:spPr>
          <a:xfrm>
            <a:off x="685800" y="2743200"/>
            <a:ext cx="7924800" cy="3429000"/>
          </a:xfrm>
        </p:spPr>
        <p:txBody>
          <a:bodyPr/>
          <a:lstStyle/>
          <a:p>
            <a:pPr eaLnBrk="1" hangingPunct="1">
              <a:lnSpc>
                <a:spcPct val="80000"/>
              </a:lnSpc>
            </a:pPr>
            <a:r>
              <a:rPr lang="en-US" sz="31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William</a:t>
            </a:r>
            <a:r>
              <a:rPr lang="zh-CN" altLang="en-US" sz="31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31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Y.</a:t>
            </a:r>
            <a:r>
              <a:rPr lang="zh-CN" altLang="en-US" sz="31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31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Wang</a:t>
            </a:r>
            <a:endParaRPr lang="en-US" sz="3100" dirty="0" smtClean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lnSpc>
                <a:spcPct val="80000"/>
              </a:lnSpc>
            </a:pPr>
            <a:r>
              <a:rPr lang="en-US" sz="31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William </a:t>
            </a:r>
            <a:r>
              <a:rPr lang="en-US" sz="3100" dirty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W. Cohen</a:t>
            </a:r>
            <a:br>
              <a:rPr lang="en-US" sz="3100" dirty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</a:br>
            <a:r>
              <a:rPr lang="en-US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Machine Learning </a:t>
            </a:r>
            <a:r>
              <a:rPr lang="en-US" sz="20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Dept</a:t>
            </a:r>
            <a:r>
              <a:rPr lang="en-US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 </a:t>
            </a:r>
            <a:br>
              <a:rPr lang="en-US" sz="2000" dirty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</a:br>
            <a:r>
              <a:rPr lang="en-US" sz="1700" dirty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and Language </a:t>
            </a:r>
            <a:r>
              <a:rPr lang="en-US" sz="17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Technologies</a:t>
            </a:r>
            <a:r>
              <a:rPr lang="zh-CN" altLang="en-US" sz="17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 </a:t>
            </a:r>
            <a:r>
              <a:rPr lang="en-US" altLang="zh-CN" sz="17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Arial" charset="0"/>
              </a:rPr>
              <a:t>Inst.</a:t>
            </a:r>
            <a:endParaRPr lang="en-US" sz="1700" dirty="0">
              <a:solidFill>
                <a:schemeClr val="tx1"/>
              </a:solidFill>
              <a:latin typeface="Calibri" charset="0"/>
              <a:ea typeface="ＭＳ Ｐゴシック" charset="0"/>
              <a:cs typeface="Arial" charset="0"/>
            </a:endParaRPr>
          </a:p>
          <a:p>
            <a:pPr eaLnBrk="1" hangingPunct="1">
              <a:lnSpc>
                <a:spcPct val="60000"/>
              </a:lnSpc>
            </a:pPr>
            <a:endParaRPr lang="en-US" sz="2000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60000"/>
              </a:lnSpc>
            </a:pPr>
            <a:r>
              <a:rPr lang="en-US" sz="24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joint work with:</a:t>
            </a:r>
          </a:p>
          <a:p>
            <a:pPr eaLnBrk="1" hangingPunct="1">
              <a:lnSpc>
                <a:spcPct val="60000"/>
              </a:lnSpc>
            </a:pPr>
            <a:endParaRPr lang="en-US" sz="2400" dirty="0">
              <a:solidFill>
                <a:srgbClr val="898989"/>
              </a:solidFill>
              <a:latin typeface="Calibri" charset="0"/>
              <a:ea typeface="ＭＳ Ｐゴシック" charset="0"/>
              <a:cs typeface="ＭＳ Ｐゴシック" charset="0"/>
            </a:endParaRPr>
          </a:p>
          <a:p>
            <a:pPr eaLnBrk="1" hangingPunct="1">
              <a:lnSpc>
                <a:spcPct val="60000"/>
              </a:lnSpc>
            </a:pPr>
            <a:r>
              <a:rPr lang="en-US" sz="2400" dirty="0" smtClean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Kathryn 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Rivard</a:t>
            </a:r>
            <a:r>
              <a:rPr lang="en-US" sz="2400" dirty="0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sz="2400" dirty="0" err="1">
                <a:solidFill>
                  <a:schemeClr val="tx1"/>
                </a:solidFill>
                <a:latin typeface="Calibri" charset="0"/>
                <a:ea typeface="ＭＳ Ｐゴシック" charset="0"/>
                <a:cs typeface="ＭＳ Ｐゴシック" charset="0"/>
              </a:rPr>
              <a:t>Mazaitis</a:t>
            </a:r>
            <a:endParaRPr lang="en-US" sz="2400" dirty="0">
              <a:solidFill>
                <a:schemeClr val="tx1"/>
              </a:solidFill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pic>
        <p:nvPicPr>
          <p:cNvPr id="15364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46988" y="5346700"/>
            <a:ext cx="1511300" cy="1511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110409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4037013" y="4114800"/>
            <a:ext cx="5105400" cy="2362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65613" y="6019800"/>
            <a:ext cx="2895600" cy="36988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Program </a:t>
            </a:r>
            <a:r>
              <a:rPr lang="en-US" sz="1600" dirty="0"/>
              <a:t>(label propagation)</a:t>
            </a:r>
          </a:p>
        </p:txBody>
      </p:sp>
      <p:pic>
        <p:nvPicPr>
          <p:cNvPr id="38915" name="Picture 3" descr="Screen Shot 2013-04-22 at 3.06.5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t="4594" r="4077" b="10587"/>
          <a:stretch>
            <a:fillRect/>
          </a:stretch>
        </p:blipFill>
        <p:spPr bwMode="auto">
          <a:xfrm>
            <a:off x="4243388" y="4281488"/>
            <a:ext cx="4635500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92963" y="6019800"/>
            <a:ext cx="1697037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/>
              <a:t>LHS </a:t>
            </a:r>
            <a:r>
              <a:rPr lang="en-US" dirty="0">
                <a:sym typeface="Wingdings"/>
              </a:rPr>
              <a:t></a:t>
            </a:r>
            <a:r>
              <a:rPr lang="en-US" dirty="0"/>
              <a:t> features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685800" y="4953000"/>
            <a:ext cx="3200400" cy="8302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/>
              <a:t>Where does the program come from?</a:t>
            </a:r>
            <a:endParaRPr lang="en-US" sz="2400" b="1" i="1" dirty="0"/>
          </a:p>
        </p:txBody>
      </p:sp>
      <p:sp>
        <p:nvSpPr>
          <p:cNvPr id="2" name="TextBox 1"/>
          <p:cNvSpPr txBox="1"/>
          <p:nvPr/>
        </p:nvSpPr>
        <p:spPr>
          <a:xfrm>
            <a:off x="533400" y="2286000"/>
            <a:ext cx="3667125" cy="1570038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/>
              <a:t>Logic program is an </a:t>
            </a:r>
            <a:r>
              <a:rPr lang="en-US" sz="2400" i="1" dirty="0"/>
              <a:t>interpreter</a:t>
            </a:r>
            <a:r>
              <a:rPr lang="en-US" sz="2400" dirty="0"/>
              <a:t> for a program containing </a:t>
            </a:r>
            <a:r>
              <a:rPr lang="en-US" sz="2400" i="1" dirty="0"/>
              <a:t>all possible rules </a:t>
            </a:r>
            <a:r>
              <a:rPr lang="en-US" sz="2400" dirty="0"/>
              <a:t>from a sublanguage</a:t>
            </a:r>
            <a:endParaRPr lang="en-US" sz="2400" i="1" dirty="0"/>
          </a:p>
        </p:txBody>
      </p:sp>
      <p:sp>
        <p:nvSpPr>
          <p:cNvPr id="3" name="Right Arrow 2"/>
          <p:cNvSpPr/>
          <p:nvPr/>
        </p:nvSpPr>
        <p:spPr>
          <a:xfrm rot="1915458">
            <a:off x="3994150" y="3848100"/>
            <a:ext cx="1447800" cy="533400"/>
          </a:xfrm>
          <a:prstGeom prst="rightArrow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7" name="TextBox 16"/>
          <p:cNvSpPr txBox="1"/>
          <p:nvPr/>
        </p:nvSpPr>
        <p:spPr>
          <a:xfrm>
            <a:off x="4648200" y="4572000"/>
            <a:ext cx="2209800" cy="4619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/>
              <a:t>interpreter</a:t>
            </a:r>
            <a:endParaRPr lang="en-US" sz="2400" i="1" dirty="0"/>
          </a:p>
        </p:txBody>
      </p:sp>
      <p:sp>
        <p:nvSpPr>
          <p:cNvPr id="18" name="TextBox 17"/>
          <p:cNvSpPr txBox="1"/>
          <p:nvPr/>
        </p:nvSpPr>
        <p:spPr>
          <a:xfrm>
            <a:off x="7467600" y="4648200"/>
            <a:ext cx="1447800" cy="4572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/>
              <a:t>#f(…)</a:t>
            </a:r>
            <a:endParaRPr lang="en-US" sz="2400" i="1" dirty="0"/>
          </a:p>
        </p:txBody>
      </p:sp>
      <p:sp>
        <p:nvSpPr>
          <p:cNvPr id="20" name="TextBox 19"/>
          <p:cNvSpPr txBox="1"/>
          <p:nvPr/>
        </p:nvSpPr>
        <p:spPr>
          <a:xfrm>
            <a:off x="5410200" y="1905000"/>
            <a:ext cx="3667125" cy="157003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/>
              <a:t>Features generated from using the interpreter correspond to </a:t>
            </a:r>
            <a:r>
              <a:rPr lang="en-US" sz="2400" i="1" dirty="0"/>
              <a:t>specific </a:t>
            </a:r>
            <a:r>
              <a:rPr lang="en-US" sz="2400" dirty="0"/>
              <a:t>rules in the sublanguage</a:t>
            </a:r>
            <a:endParaRPr lang="en-US" sz="2400" i="1" dirty="0"/>
          </a:p>
        </p:txBody>
      </p:sp>
      <p:sp>
        <p:nvSpPr>
          <p:cNvPr id="21" name="Right Arrow 20"/>
          <p:cNvSpPr/>
          <p:nvPr/>
        </p:nvSpPr>
        <p:spPr>
          <a:xfrm rot="2700000">
            <a:off x="7029450" y="3814763"/>
            <a:ext cx="1495425" cy="457200"/>
          </a:xfrm>
          <a:prstGeom prst="rightArrow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2" name="TextBox 21"/>
          <p:cNvSpPr txBox="1"/>
          <p:nvPr/>
        </p:nvSpPr>
        <p:spPr>
          <a:xfrm>
            <a:off x="533400" y="5867400"/>
            <a:ext cx="3124200" cy="8302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/>
              <a:t>Use </a:t>
            </a:r>
            <a:r>
              <a:rPr lang="en-US" sz="2400" i="1" dirty="0"/>
              <a:t>parameter</a:t>
            </a:r>
            <a:r>
              <a:rPr lang="en-US" sz="2400" dirty="0"/>
              <a:t> learning to suggest </a:t>
            </a:r>
            <a:r>
              <a:rPr lang="en-US" sz="2400" i="1" dirty="0"/>
              <a:t>structure</a:t>
            </a:r>
          </a:p>
        </p:txBody>
      </p:sp>
    </p:spTree>
    <p:extLst>
      <p:ext uri="{BB962C8B-B14F-4D97-AF65-F5344CB8AC3E}">
        <p14:creationId xmlns:p14="http://schemas.microsoft.com/office/powerpoint/2010/main" val="43633055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20" grpId="0" animBg="1"/>
      <p:bldP spid="21" grpId="0" animBg="1"/>
      <p:bldP spid="22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7924800" cy="8302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/>
              <a:t>Logic program is an </a:t>
            </a:r>
            <a:r>
              <a:rPr lang="en-US" sz="2400" i="1" dirty="0"/>
              <a:t>interpreter</a:t>
            </a:r>
            <a:r>
              <a:rPr lang="en-US" sz="2400" dirty="0"/>
              <a:t> for a program containing </a:t>
            </a:r>
            <a:r>
              <a:rPr lang="en-US" sz="2400" i="1" dirty="0"/>
              <a:t>all possible rules </a:t>
            </a:r>
            <a:r>
              <a:rPr lang="en-US" sz="2400" dirty="0"/>
              <a:t>from a sublanguage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3352800"/>
            <a:ext cx="5334000" cy="1477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b="1" u="sng" dirty="0"/>
              <a:t>Interpreter</a:t>
            </a:r>
            <a:r>
              <a:rPr lang="en-US" u="sng" dirty="0"/>
              <a:t> for all clauses of the form P(X,Y) :- Q(X,Y):</a:t>
            </a:r>
          </a:p>
          <a:p>
            <a:pPr algn="l">
              <a:defRPr/>
            </a:pPr>
            <a:endParaRPr lang="en-US" dirty="0"/>
          </a:p>
          <a:p>
            <a:pPr algn="l">
              <a:defRPr/>
            </a:pPr>
            <a:r>
              <a:rPr lang="en-US" dirty="0" err="1"/>
              <a:t>interp</a:t>
            </a:r>
            <a:r>
              <a:rPr lang="en-US" dirty="0"/>
              <a:t>(P,X,Y) :- </a:t>
            </a:r>
            <a:r>
              <a:rPr lang="en-US" dirty="0" err="1"/>
              <a:t>rel</a:t>
            </a:r>
            <a:r>
              <a:rPr lang="en-US" dirty="0"/>
              <a:t>(P,X,Y).</a:t>
            </a:r>
          </a:p>
          <a:p>
            <a:pPr algn="l">
              <a:defRPr/>
            </a:pPr>
            <a:r>
              <a:rPr lang="en-US" dirty="0" err="1"/>
              <a:t>interp</a:t>
            </a:r>
            <a:r>
              <a:rPr lang="en-US" dirty="0"/>
              <a:t>(P,X,Y) :- </a:t>
            </a:r>
            <a:r>
              <a:rPr lang="en-US" dirty="0" err="1"/>
              <a:t>interp</a:t>
            </a:r>
            <a:r>
              <a:rPr lang="en-US" dirty="0"/>
              <a:t>(Q,X,Y), </a:t>
            </a:r>
            <a:r>
              <a:rPr lang="en-US" dirty="0" err="1"/>
              <a:t>assumeRule</a:t>
            </a:r>
            <a:r>
              <a:rPr lang="en-US" dirty="0"/>
              <a:t>(P,Q).</a:t>
            </a:r>
          </a:p>
          <a:p>
            <a:pPr algn="l">
              <a:defRPr/>
            </a:pPr>
            <a:r>
              <a:rPr lang="en-US" dirty="0" err="1"/>
              <a:t>assumeRule</a:t>
            </a:r>
            <a:r>
              <a:rPr lang="en-US" dirty="0"/>
              <a:t>(P,Q) :- true   # f(P,Q).   </a:t>
            </a:r>
            <a:r>
              <a:rPr lang="en-US" dirty="0">
                <a:solidFill>
                  <a:srgbClr val="FFFF00"/>
                </a:solidFill>
              </a:rPr>
              <a:t>// </a:t>
            </a:r>
            <a:r>
              <a:rPr lang="en-US" i="1" dirty="0">
                <a:solidFill>
                  <a:srgbClr val="FFFF00"/>
                </a:solidFill>
              </a:rPr>
              <a:t>P(X,Y):-Q(X,Y)</a:t>
            </a:r>
            <a:endParaRPr lang="en-US" dirty="0">
              <a:solidFill>
                <a:srgbClr val="FFFF00"/>
              </a:solidFill>
            </a:endParaRPr>
          </a:p>
        </p:txBody>
      </p:sp>
      <p:grpSp>
        <p:nvGrpSpPr>
          <p:cNvPr id="10" name="Group 9"/>
          <p:cNvGrpSpPr>
            <a:grpSpLocks/>
          </p:cNvGrpSpPr>
          <p:nvPr/>
        </p:nvGrpSpPr>
        <p:grpSpPr bwMode="auto">
          <a:xfrm>
            <a:off x="533400" y="1524000"/>
            <a:ext cx="8305800" cy="1512888"/>
            <a:chOff x="533400" y="1828800"/>
            <a:chExt cx="8305800" cy="1512332"/>
          </a:xfrm>
        </p:grpSpPr>
        <p:sp>
          <p:nvSpPr>
            <p:cNvPr id="6" name="TextBox 5"/>
            <p:cNvSpPr txBox="1"/>
            <p:nvPr/>
          </p:nvSpPr>
          <p:spPr>
            <a:xfrm>
              <a:off x="533400" y="2209660"/>
              <a:ext cx="6096000" cy="36975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dirty="0"/>
                <a:t>DB</a:t>
              </a:r>
              <a:r>
                <a:rPr lang="en-US" baseline="-25000" dirty="0"/>
                <a:t>0</a:t>
              </a:r>
              <a:r>
                <a:rPr lang="en-US" dirty="0"/>
                <a:t>: sister(</a:t>
              </a:r>
              <a:r>
                <a:rPr lang="en-US" dirty="0" err="1"/>
                <a:t>malia,sasha</a:t>
              </a:r>
              <a:r>
                <a:rPr lang="en-US" dirty="0"/>
                <a:t>), mother(</a:t>
              </a:r>
              <a:r>
                <a:rPr lang="en-US" dirty="0" err="1"/>
                <a:t>malia,michelle</a:t>
              </a:r>
              <a:r>
                <a:rPr lang="en-US" dirty="0"/>
                <a:t>), …</a:t>
              </a: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533400" y="2971380"/>
              <a:ext cx="6096000" cy="36975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dirty="0"/>
                <a:t>DB: </a:t>
              </a:r>
              <a:r>
                <a:rPr lang="en-US" dirty="0" err="1"/>
                <a:t>rel</a:t>
              </a:r>
              <a:r>
                <a:rPr lang="en-US" dirty="0"/>
                <a:t>(</a:t>
              </a:r>
              <a:r>
                <a:rPr lang="en-US" dirty="0" err="1"/>
                <a:t>sister,malia,sasha</a:t>
              </a:r>
              <a:r>
                <a:rPr lang="en-US" dirty="0"/>
                <a:t>), </a:t>
              </a:r>
              <a:r>
                <a:rPr lang="en-US" dirty="0" err="1"/>
                <a:t>rel</a:t>
              </a:r>
              <a:r>
                <a:rPr lang="en-US" dirty="0"/>
                <a:t>(</a:t>
              </a:r>
              <a:r>
                <a:rPr lang="en-US" dirty="0" err="1"/>
                <a:t>mother,malia,michelle</a:t>
              </a:r>
              <a:r>
                <a:rPr lang="en-US" dirty="0"/>
                <a:t>), …</a:t>
              </a:r>
            </a:p>
          </p:txBody>
        </p:sp>
        <p:sp>
          <p:nvSpPr>
            <p:cNvPr id="7" name="Down Arrow 6"/>
            <p:cNvSpPr/>
            <p:nvPr/>
          </p:nvSpPr>
          <p:spPr>
            <a:xfrm>
              <a:off x="3505200" y="2590520"/>
              <a:ext cx="228600" cy="380860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5791200" y="1828800"/>
              <a:ext cx="2667000" cy="369752"/>
            </a:xfrm>
            <a:prstGeom prst="rect">
              <a:avLst/>
            </a:prstGeom>
          </p:spPr>
          <p:style>
            <a:lnRef idx="2">
              <a:schemeClr val="accent1"/>
            </a:lnRef>
            <a:fillRef idx="1">
              <a:schemeClr val="lt1"/>
            </a:fillRef>
            <a:effectRef idx="0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dirty="0"/>
                <a:t>Query</a:t>
              </a:r>
              <a:r>
                <a:rPr lang="en-US" baseline="-25000" dirty="0"/>
                <a:t>0</a:t>
              </a:r>
              <a:r>
                <a:rPr lang="en-US" dirty="0"/>
                <a:t>: sibling(</a:t>
              </a:r>
              <a:r>
                <a:rPr lang="en-US" dirty="0" err="1"/>
                <a:t>malia,Z</a:t>
              </a:r>
              <a:r>
                <a:rPr lang="en-US" dirty="0"/>
                <a:t>)</a:t>
              </a:r>
            </a:p>
          </p:txBody>
        </p:sp>
        <p:sp>
          <p:nvSpPr>
            <p:cNvPr id="23" name="TextBox 22"/>
            <p:cNvSpPr txBox="1"/>
            <p:nvPr/>
          </p:nvSpPr>
          <p:spPr>
            <a:xfrm>
              <a:off x="5791200" y="2666692"/>
              <a:ext cx="3048000" cy="369752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>
              <a:spAutoFit/>
            </a:bodyPr>
            <a:lstStyle/>
            <a:p>
              <a:pPr algn="l">
                <a:defRPr/>
              </a:pPr>
              <a:r>
                <a:rPr lang="en-US" dirty="0"/>
                <a:t>Query: </a:t>
              </a:r>
              <a:r>
                <a:rPr lang="en-US" dirty="0" err="1"/>
                <a:t>interp</a:t>
              </a:r>
              <a:r>
                <a:rPr lang="en-US" dirty="0"/>
                <a:t>(</a:t>
              </a:r>
              <a:r>
                <a:rPr lang="en-US" dirty="0" err="1"/>
                <a:t>sibling,malia,Z</a:t>
              </a:r>
              <a:r>
                <a:rPr lang="en-US" dirty="0"/>
                <a:t>)</a:t>
              </a:r>
            </a:p>
          </p:txBody>
        </p:sp>
        <p:sp>
          <p:nvSpPr>
            <p:cNvPr id="24" name="Down Arrow 23"/>
            <p:cNvSpPr/>
            <p:nvPr/>
          </p:nvSpPr>
          <p:spPr>
            <a:xfrm>
              <a:off x="7086600" y="2209660"/>
              <a:ext cx="228600" cy="457032"/>
            </a:xfrm>
            <a:prstGeom prst="down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/>
            </a:p>
          </p:txBody>
        </p:sp>
      </p:grpSp>
      <p:sp>
        <p:nvSpPr>
          <p:cNvPr id="60" name="TextBox 59"/>
          <p:cNvSpPr txBox="1"/>
          <p:nvPr/>
        </p:nvSpPr>
        <p:spPr>
          <a:xfrm>
            <a:off x="228600" y="5105400"/>
            <a:ext cx="2133600" cy="120015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/>
              <a:t>Features correspond to </a:t>
            </a:r>
            <a:r>
              <a:rPr lang="en-US" sz="2400" i="1" dirty="0"/>
              <a:t>specific </a:t>
            </a:r>
            <a:r>
              <a:rPr lang="en-US" sz="2400" dirty="0"/>
              <a:t>rules</a:t>
            </a:r>
            <a:endParaRPr lang="en-US" sz="2400" i="1" dirty="0"/>
          </a:p>
        </p:txBody>
      </p:sp>
      <p:sp>
        <p:nvSpPr>
          <p:cNvPr id="40983" name="Right Arrow 40982"/>
          <p:cNvSpPr/>
          <p:nvPr/>
        </p:nvSpPr>
        <p:spPr>
          <a:xfrm rot="19582779">
            <a:off x="2232025" y="5103813"/>
            <a:ext cx="1143000" cy="152400"/>
          </a:xfrm>
          <a:prstGeom prst="rightArrow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pSp>
        <p:nvGrpSpPr>
          <p:cNvPr id="40988" name="Group 40987"/>
          <p:cNvGrpSpPr>
            <a:grpSpLocks/>
          </p:cNvGrpSpPr>
          <p:nvPr/>
        </p:nvGrpSpPr>
        <p:grpSpPr bwMode="auto">
          <a:xfrm>
            <a:off x="2514600" y="3657600"/>
            <a:ext cx="6477000" cy="3036888"/>
            <a:chOff x="2514600" y="3657600"/>
            <a:chExt cx="6477000" cy="3036332"/>
          </a:xfrm>
        </p:grpSpPr>
        <p:grpSp>
          <p:nvGrpSpPr>
            <p:cNvPr id="39943" name="Group 40981"/>
            <p:cNvGrpSpPr>
              <a:grpSpLocks/>
            </p:cNvGrpSpPr>
            <p:nvPr/>
          </p:nvGrpSpPr>
          <p:grpSpPr bwMode="auto">
            <a:xfrm>
              <a:off x="2514600" y="3657600"/>
              <a:ext cx="6477000" cy="3036332"/>
              <a:chOff x="2514600" y="3962400"/>
              <a:chExt cx="6477000" cy="3036332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6096000" y="3962400"/>
                <a:ext cx="2438400" cy="3698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 err="1"/>
                  <a:t>interp</a:t>
                </a:r>
                <a:r>
                  <a:rPr lang="en-US" dirty="0"/>
                  <a:t>(</a:t>
                </a:r>
                <a:r>
                  <a:rPr lang="en-US" dirty="0" err="1"/>
                  <a:t>sibling,malia,Z</a:t>
                </a:r>
                <a:r>
                  <a:rPr lang="en-US" dirty="0"/>
                  <a:t>)</a:t>
                </a:r>
              </a:p>
            </p:txBody>
          </p:sp>
          <p:cxnSp>
            <p:nvCxnSpPr>
              <p:cNvPr id="12" name="Straight Arrow Connector 11"/>
              <p:cNvCxnSpPr>
                <a:stCxn id="25" idx="2"/>
              </p:cNvCxnSpPr>
              <p:nvPr/>
            </p:nvCxnSpPr>
            <p:spPr>
              <a:xfrm flipH="1">
                <a:off x="7239000" y="4332220"/>
                <a:ext cx="76200" cy="4682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6019800" y="4648074"/>
                <a:ext cx="2667000" cy="6459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 err="1"/>
                  <a:t>rel</a:t>
                </a:r>
                <a:r>
                  <a:rPr lang="en-US" dirty="0"/>
                  <a:t>(</a:t>
                </a:r>
                <a:r>
                  <a:rPr lang="en-US" dirty="0" err="1"/>
                  <a:t>Q,malia,Z</a:t>
                </a:r>
                <a:r>
                  <a:rPr lang="en-US" dirty="0"/>
                  <a:t>), </a:t>
                </a:r>
                <a:r>
                  <a:rPr lang="en-US" dirty="0" err="1"/>
                  <a:t>assumeRule</a:t>
                </a:r>
                <a:r>
                  <a:rPr lang="en-US" dirty="0"/>
                  <a:t>(</a:t>
                </a:r>
                <a:r>
                  <a:rPr lang="en-US" dirty="0" err="1"/>
                  <a:t>sibling,Q</a:t>
                </a:r>
                <a:r>
                  <a:rPr lang="en-US" dirty="0"/>
                  <a:t>),…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867400" y="5638493"/>
                <a:ext cx="3124200" cy="3698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 err="1"/>
                  <a:t>assumeRule</a:t>
                </a:r>
                <a:r>
                  <a:rPr lang="en-US" dirty="0"/>
                  <a:t>(</a:t>
                </a:r>
                <a:r>
                  <a:rPr lang="en-US" dirty="0" err="1"/>
                  <a:t>sibling,mother</a:t>
                </a:r>
                <a:r>
                  <a:rPr lang="en-US" dirty="0"/>
                  <a:t>),…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667000" y="5638493"/>
                <a:ext cx="2819400" cy="3698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 err="1"/>
                  <a:t>assumeRule</a:t>
                </a:r>
                <a:r>
                  <a:rPr lang="en-US" dirty="0"/>
                  <a:t>(</a:t>
                </a:r>
                <a:r>
                  <a:rPr lang="en-US" dirty="0" err="1"/>
                  <a:t>sibling,sister</a:t>
                </a:r>
                <a:r>
                  <a:rPr lang="en-US" dirty="0"/>
                  <a:t>),…</a:t>
                </a: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flipH="1">
                <a:off x="5257800" y="5257563"/>
                <a:ext cx="1524000" cy="53330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>
                <a:stCxn id="26" idx="2"/>
                <a:endCxn id="27" idx="0"/>
              </p:cNvCxnSpPr>
              <p:nvPr/>
            </p:nvCxnSpPr>
            <p:spPr>
              <a:xfrm>
                <a:off x="7353300" y="5294069"/>
                <a:ext cx="76200" cy="3444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H="1">
                <a:off x="3886200" y="6019423"/>
                <a:ext cx="114300" cy="30474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3276600" y="6628912"/>
                <a:ext cx="990600" cy="369820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/>
                  <a:t>Z=</a:t>
                </a:r>
                <a:r>
                  <a:rPr lang="en-US" dirty="0" err="1"/>
                  <a:t>sasha</a:t>
                </a:r>
                <a:endParaRPr lang="en-US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086600" y="6552726"/>
                <a:ext cx="1524000" cy="36982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/>
                  <a:t>Z=</a:t>
                </a:r>
                <a:r>
                  <a:rPr lang="en-US" dirty="0" err="1"/>
                  <a:t>michelle</a:t>
                </a:r>
                <a:endParaRPr lang="en-US" dirty="0"/>
              </a:p>
            </p:txBody>
          </p:sp>
          <p:cxnSp>
            <p:nvCxnSpPr>
              <p:cNvPr id="41" name="Straight Arrow Connector 40"/>
              <p:cNvCxnSpPr>
                <a:stCxn id="27" idx="2"/>
              </p:cNvCxnSpPr>
              <p:nvPr/>
            </p:nvCxnSpPr>
            <p:spPr>
              <a:xfrm>
                <a:off x="7429500" y="6008313"/>
                <a:ext cx="114300" cy="31585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957" name="TextBox 40974"/>
              <p:cNvSpPr txBox="1">
                <a:spLocks noChangeArrowheads="1"/>
              </p:cNvSpPr>
              <p:nvPr/>
            </p:nvSpPr>
            <p:spPr bwMode="auto">
              <a:xfrm>
                <a:off x="2514600" y="6019800"/>
                <a:ext cx="138544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 i="1"/>
                  <a:t>f(sibling,sister)</a:t>
                </a:r>
              </a:p>
            </p:txBody>
          </p:sp>
          <p:sp>
            <p:nvSpPr>
              <p:cNvPr id="39958" name="TextBox 51"/>
              <p:cNvSpPr txBox="1">
                <a:spLocks noChangeArrowheads="1"/>
              </p:cNvSpPr>
              <p:nvPr/>
            </p:nvSpPr>
            <p:spPr bwMode="auto">
              <a:xfrm>
                <a:off x="5943600" y="6019800"/>
                <a:ext cx="157506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 i="1"/>
                  <a:t>f(sibling,mother)</a:t>
                </a:r>
              </a:p>
            </p:txBody>
          </p:sp>
        </p:grpSp>
        <p:sp>
          <p:nvSpPr>
            <p:cNvPr id="39944" name="TextBox 40986"/>
            <p:cNvSpPr txBox="1">
              <a:spLocks noChangeArrowheads="1"/>
            </p:cNvSpPr>
            <p:nvPr/>
          </p:nvSpPr>
          <p:spPr bwMode="auto">
            <a:xfrm>
              <a:off x="3657600" y="5867400"/>
              <a:ext cx="4154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…</a:t>
              </a:r>
            </a:p>
          </p:txBody>
        </p:sp>
        <p:sp>
          <p:nvSpPr>
            <p:cNvPr id="39945" name="TextBox 65"/>
            <p:cNvSpPr txBox="1">
              <a:spLocks noChangeArrowheads="1"/>
            </p:cNvSpPr>
            <p:nvPr/>
          </p:nvSpPr>
          <p:spPr bwMode="auto">
            <a:xfrm>
              <a:off x="7467600" y="5867400"/>
              <a:ext cx="4154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…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4884481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9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60" grpId="0" animBg="1"/>
      <p:bldP spid="60" grpId="1" animBg="1"/>
      <p:bldP spid="40983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533400" y="457200"/>
            <a:ext cx="7924800" cy="830263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dirty="0"/>
              <a:t>Logic program is an </a:t>
            </a:r>
            <a:r>
              <a:rPr lang="en-US" sz="2400" i="1" dirty="0"/>
              <a:t>interpreter</a:t>
            </a:r>
            <a:r>
              <a:rPr lang="en-US" sz="2400" dirty="0"/>
              <a:t> for a program containing </a:t>
            </a:r>
            <a:r>
              <a:rPr lang="en-US" sz="2400" i="1" dirty="0"/>
              <a:t>all possible rules </a:t>
            </a:r>
            <a:r>
              <a:rPr lang="en-US" sz="2400" dirty="0"/>
              <a:t>from a sublanguage</a:t>
            </a:r>
            <a:endParaRPr lang="en-US" sz="2400" i="1" dirty="0"/>
          </a:p>
        </p:txBody>
      </p:sp>
      <p:sp>
        <p:nvSpPr>
          <p:cNvPr id="8" name="TextBox 7"/>
          <p:cNvSpPr txBox="1"/>
          <p:nvPr/>
        </p:nvSpPr>
        <p:spPr>
          <a:xfrm>
            <a:off x="457200" y="3352800"/>
            <a:ext cx="5334000" cy="147796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b="1" u="sng" dirty="0"/>
              <a:t>Interpreter</a:t>
            </a:r>
            <a:r>
              <a:rPr lang="en-US" u="sng" dirty="0"/>
              <a:t> for all clauses of the form P(X,Y) :- Q(X,Y):</a:t>
            </a:r>
          </a:p>
          <a:p>
            <a:pPr algn="l">
              <a:defRPr/>
            </a:pPr>
            <a:endParaRPr lang="en-US" dirty="0"/>
          </a:p>
          <a:p>
            <a:pPr algn="l">
              <a:defRPr/>
            </a:pPr>
            <a:r>
              <a:rPr lang="en-US" dirty="0" err="1"/>
              <a:t>interp</a:t>
            </a:r>
            <a:r>
              <a:rPr lang="en-US" dirty="0"/>
              <a:t>(P,X,Y) :- </a:t>
            </a:r>
            <a:r>
              <a:rPr lang="en-US" dirty="0" err="1"/>
              <a:t>rel</a:t>
            </a:r>
            <a:r>
              <a:rPr lang="en-US" dirty="0"/>
              <a:t>(P,X,Y).</a:t>
            </a:r>
          </a:p>
          <a:p>
            <a:pPr algn="l">
              <a:defRPr/>
            </a:pPr>
            <a:r>
              <a:rPr lang="en-US" dirty="0" err="1"/>
              <a:t>interp</a:t>
            </a:r>
            <a:r>
              <a:rPr lang="en-US" dirty="0"/>
              <a:t>(P,X,Y) :- </a:t>
            </a:r>
            <a:r>
              <a:rPr lang="en-US" dirty="0" err="1"/>
              <a:t>interp</a:t>
            </a:r>
            <a:r>
              <a:rPr lang="en-US" dirty="0"/>
              <a:t>(Q,X,Y), </a:t>
            </a:r>
            <a:r>
              <a:rPr lang="en-US" dirty="0" err="1"/>
              <a:t>assumeRule</a:t>
            </a:r>
            <a:r>
              <a:rPr lang="en-US" dirty="0"/>
              <a:t>(P,Q).</a:t>
            </a:r>
          </a:p>
          <a:p>
            <a:pPr algn="l">
              <a:defRPr/>
            </a:pPr>
            <a:r>
              <a:rPr lang="en-US" dirty="0" err="1"/>
              <a:t>assumeRule</a:t>
            </a:r>
            <a:r>
              <a:rPr lang="en-US" dirty="0"/>
              <a:t>(P,Q) :- true   # f(P,Q).   </a:t>
            </a:r>
            <a:r>
              <a:rPr lang="en-US" dirty="0">
                <a:solidFill>
                  <a:srgbClr val="FFFF00"/>
                </a:solidFill>
              </a:rPr>
              <a:t>// </a:t>
            </a:r>
            <a:r>
              <a:rPr lang="en-US" i="1" dirty="0">
                <a:solidFill>
                  <a:srgbClr val="FFFF00"/>
                </a:solidFill>
              </a:rPr>
              <a:t>P(X,Y):-Q(X,Y)</a:t>
            </a:r>
            <a:endParaRPr lang="en-US" dirty="0">
              <a:solidFill>
                <a:srgbClr val="FFFF00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533400" y="2667000"/>
            <a:ext cx="6096000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dirty="0"/>
              <a:t>DB: </a:t>
            </a:r>
            <a:r>
              <a:rPr lang="en-US" dirty="0" err="1"/>
              <a:t>rel</a:t>
            </a:r>
            <a:r>
              <a:rPr lang="en-US" dirty="0"/>
              <a:t>(</a:t>
            </a:r>
            <a:r>
              <a:rPr lang="en-US" dirty="0" err="1"/>
              <a:t>sister,malia,sasha</a:t>
            </a:r>
            <a:r>
              <a:rPr lang="en-US" dirty="0"/>
              <a:t>), </a:t>
            </a:r>
            <a:r>
              <a:rPr lang="en-US" dirty="0" err="1"/>
              <a:t>rel</a:t>
            </a:r>
            <a:r>
              <a:rPr lang="en-US" dirty="0"/>
              <a:t>(</a:t>
            </a:r>
            <a:r>
              <a:rPr lang="en-US" dirty="0" err="1"/>
              <a:t>mother,malia,michelle</a:t>
            </a:r>
            <a:r>
              <a:rPr lang="en-US" dirty="0"/>
              <a:t>), …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5791200" y="2362200"/>
            <a:ext cx="3048000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dirty="0"/>
              <a:t>Query: </a:t>
            </a:r>
            <a:r>
              <a:rPr lang="en-US" dirty="0" err="1"/>
              <a:t>interp</a:t>
            </a:r>
            <a:r>
              <a:rPr lang="en-US" dirty="0"/>
              <a:t>(</a:t>
            </a:r>
            <a:r>
              <a:rPr lang="en-US" dirty="0" err="1"/>
              <a:t>sibling,malia,Z</a:t>
            </a:r>
            <a:r>
              <a:rPr lang="en-US" dirty="0"/>
              <a:t>)</a:t>
            </a:r>
          </a:p>
        </p:txBody>
      </p:sp>
      <p:grpSp>
        <p:nvGrpSpPr>
          <p:cNvPr id="40965" name="Group 40987"/>
          <p:cNvGrpSpPr>
            <a:grpSpLocks/>
          </p:cNvGrpSpPr>
          <p:nvPr/>
        </p:nvGrpSpPr>
        <p:grpSpPr bwMode="auto">
          <a:xfrm>
            <a:off x="2514600" y="3657600"/>
            <a:ext cx="6477000" cy="3036888"/>
            <a:chOff x="2514600" y="3657600"/>
            <a:chExt cx="6477000" cy="3036332"/>
          </a:xfrm>
        </p:grpSpPr>
        <p:grpSp>
          <p:nvGrpSpPr>
            <p:cNvPr id="40971" name="Group 40981"/>
            <p:cNvGrpSpPr>
              <a:grpSpLocks/>
            </p:cNvGrpSpPr>
            <p:nvPr/>
          </p:nvGrpSpPr>
          <p:grpSpPr bwMode="auto">
            <a:xfrm>
              <a:off x="2514600" y="3657600"/>
              <a:ext cx="6477000" cy="3036332"/>
              <a:chOff x="2514600" y="3962400"/>
              <a:chExt cx="6477000" cy="3036332"/>
            </a:xfrm>
          </p:grpSpPr>
          <p:sp>
            <p:nvSpPr>
              <p:cNvPr id="25" name="TextBox 24"/>
              <p:cNvSpPr txBox="1"/>
              <p:nvPr/>
            </p:nvSpPr>
            <p:spPr>
              <a:xfrm>
                <a:off x="6096000" y="3962400"/>
                <a:ext cx="2438400" cy="3698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 err="1"/>
                  <a:t>interp</a:t>
                </a:r>
                <a:r>
                  <a:rPr lang="en-US" dirty="0"/>
                  <a:t>(</a:t>
                </a:r>
                <a:r>
                  <a:rPr lang="en-US" dirty="0" err="1"/>
                  <a:t>sibling,malia,Z</a:t>
                </a:r>
                <a:r>
                  <a:rPr lang="en-US" dirty="0"/>
                  <a:t>)</a:t>
                </a:r>
              </a:p>
            </p:txBody>
          </p:sp>
          <p:cxnSp>
            <p:nvCxnSpPr>
              <p:cNvPr id="12" name="Straight Arrow Connector 11"/>
              <p:cNvCxnSpPr>
                <a:stCxn id="25" idx="2"/>
              </p:cNvCxnSpPr>
              <p:nvPr/>
            </p:nvCxnSpPr>
            <p:spPr>
              <a:xfrm flipH="1">
                <a:off x="7239000" y="4332220"/>
                <a:ext cx="76200" cy="468226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26" name="TextBox 25"/>
              <p:cNvSpPr txBox="1"/>
              <p:nvPr/>
            </p:nvSpPr>
            <p:spPr>
              <a:xfrm>
                <a:off x="6019800" y="4648074"/>
                <a:ext cx="2667000" cy="645995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 err="1"/>
                  <a:t>rel</a:t>
                </a:r>
                <a:r>
                  <a:rPr lang="en-US" dirty="0"/>
                  <a:t>(</a:t>
                </a:r>
                <a:r>
                  <a:rPr lang="en-US" dirty="0" err="1"/>
                  <a:t>Q,malia,Z</a:t>
                </a:r>
                <a:r>
                  <a:rPr lang="en-US" dirty="0"/>
                  <a:t>), </a:t>
                </a:r>
                <a:r>
                  <a:rPr lang="en-US" dirty="0" err="1"/>
                  <a:t>assumeRule</a:t>
                </a:r>
                <a:r>
                  <a:rPr lang="en-US" dirty="0"/>
                  <a:t>(</a:t>
                </a:r>
                <a:r>
                  <a:rPr lang="en-US" dirty="0" err="1"/>
                  <a:t>sibling,Q</a:t>
                </a:r>
                <a:r>
                  <a:rPr lang="en-US" dirty="0"/>
                  <a:t>),…</a:t>
                </a:r>
              </a:p>
            </p:txBody>
          </p:sp>
          <p:sp>
            <p:nvSpPr>
              <p:cNvPr id="27" name="TextBox 26"/>
              <p:cNvSpPr txBox="1"/>
              <p:nvPr/>
            </p:nvSpPr>
            <p:spPr>
              <a:xfrm>
                <a:off x="5867400" y="5638493"/>
                <a:ext cx="3124200" cy="3698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 err="1"/>
                  <a:t>assumeRule</a:t>
                </a:r>
                <a:r>
                  <a:rPr lang="en-US" dirty="0"/>
                  <a:t>(</a:t>
                </a:r>
                <a:r>
                  <a:rPr lang="en-US" dirty="0" err="1"/>
                  <a:t>sibling,mother</a:t>
                </a:r>
                <a:r>
                  <a:rPr lang="en-US" dirty="0"/>
                  <a:t>),…</a:t>
                </a:r>
              </a:p>
            </p:txBody>
          </p:sp>
          <p:sp>
            <p:nvSpPr>
              <p:cNvPr id="28" name="TextBox 27"/>
              <p:cNvSpPr txBox="1"/>
              <p:nvPr/>
            </p:nvSpPr>
            <p:spPr>
              <a:xfrm>
                <a:off x="2667000" y="5638493"/>
                <a:ext cx="2819400" cy="369820"/>
              </a:xfrm>
              <a:prstGeom prst="rect">
                <a:avLst/>
              </a:prstGeom>
              <a:noFill/>
              <a:ln>
                <a:noFill/>
              </a:ln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 err="1"/>
                  <a:t>assumeRule</a:t>
                </a:r>
                <a:r>
                  <a:rPr lang="en-US" dirty="0"/>
                  <a:t>(</a:t>
                </a:r>
                <a:r>
                  <a:rPr lang="en-US" dirty="0" err="1"/>
                  <a:t>sibling,sister</a:t>
                </a:r>
                <a:r>
                  <a:rPr lang="en-US" dirty="0"/>
                  <a:t>),…</a:t>
                </a:r>
              </a:p>
            </p:txBody>
          </p:sp>
          <p:cxnSp>
            <p:nvCxnSpPr>
              <p:cNvPr id="29" name="Straight Arrow Connector 28"/>
              <p:cNvCxnSpPr/>
              <p:nvPr/>
            </p:nvCxnSpPr>
            <p:spPr>
              <a:xfrm flipH="1">
                <a:off x="5257800" y="5257563"/>
                <a:ext cx="1524000" cy="533302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0" name="Straight Arrow Connector 29"/>
              <p:cNvCxnSpPr>
                <a:stCxn id="26" idx="2"/>
                <a:endCxn id="27" idx="0"/>
              </p:cNvCxnSpPr>
              <p:nvPr/>
            </p:nvCxnSpPr>
            <p:spPr>
              <a:xfrm>
                <a:off x="7353300" y="5294069"/>
                <a:ext cx="76200" cy="34442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35" name="Straight Arrow Connector 34"/>
              <p:cNvCxnSpPr/>
              <p:nvPr/>
            </p:nvCxnSpPr>
            <p:spPr>
              <a:xfrm flipH="1">
                <a:off x="3886200" y="6019423"/>
                <a:ext cx="114300" cy="30474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39" name="TextBox 38"/>
              <p:cNvSpPr txBox="1"/>
              <p:nvPr/>
            </p:nvSpPr>
            <p:spPr>
              <a:xfrm>
                <a:off x="3276600" y="6628912"/>
                <a:ext cx="990600" cy="369820"/>
              </a:xfrm>
              <a:prstGeom prst="rect">
                <a:avLst/>
              </a:prstGeom>
              <a:ln/>
            </p:spPr>
            <p:style>
              <a:lnRef idx="1">
                <a:schemeClr val="accent3"/>
              </a:lnRef>
              <a:fillRef idx="2">
                <a:schemeClr val="accent3"/>
              </a:fillRef>
              <a:effectRef idx="1">
                <a:schemeClr val="accent3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/>
                  <a:t>Z=</a:t>
                </a:r>
                <a:r>
                  <a:rPr lang="en-US" dirty="0" err="1"/>
                  <a:t>sasha</a:t>
                </a:r>
                <a:endParaRPr lang="en-US" dirty="0"/>
              </a:p>
            </p:txBody>
          </p:sp>
          <p:sp>
            <p:nvSpPr>
              <p:cNvPr id="40" name="TextBox 39"/>
              <p:cNvSpPr txBox="1"/>
              <p:nvPr/>
            </p:nvSpPr>
            <p:spPr>
              <a:xfrm>
                <a:off x="7086600" y="6552726"/>
                <a:ext cx="1524000" cy="369820"/>
              </a:xfrm>
              <a:prstGeom prst="rect">
                <a:avLst/>
              </a:prstGeom>
              <a:ln/>
            </p:spPr>
            <p:style>
              <a:lnRef idx="1">
                <a:schemeClr val="accent2"/>
              </a:lnRef>
              <a:fillRef idx="2">
                <a:schemeClr val="accent2"/>
              </a:fillRef>
              <a:effectRef idx="1">
                <a:schemeClr val="accent2"/>
              </a:effectRef>
              <a:fontRef idx="minor">
                <a:schemeClr val="dk1"/>
              </a:fontRef>
            </p:style>
            <p:txBody>
              <a:bodyPr>
                <a:spAutoFit/>
              </a:bodyPr>
              <a:lstStyle/>
              <a:p>
                <a:pPr algn="l">
                  <a:defRPr/>
                </a:pPr>
                <a:r>
                  <a:rPr lang="en-US" dirty="0"/>
                  <a:t>Z=</a:t>
                </a:r>
                <a:r>
                  <a:rPr lang="en-US" dirty="0" err="1"/>
                  <a:t>michelle</a:t>
                </a:r>
                <a:endParaRPr lang="en-US" dirty="0"/>
              </a:p>
            </p:txBody>
          </p:sp>
          <p:cxnSp>
            <p:nvCxnSpPr>
              <p:cNvPr id="41" name="Straight Arrow Connector 40"/>
              <p:cNvCxnSpPr>
                <a:stCxn id="27" idx="2"/>
              </p:cNvCxnSpPr>
              <p:nvPr/>
            </p:nvCxnSpPr>
            <p:spPr>
              <a:xfrm>
                <a:off x="7429500" y="6008313"/>
                <a:ext cx="114300" cy="315854"/>
              </a:xfrm>
              <a:prstGeom prst="straightConnector1">
                <a:avLst/>
              </a:prstGeom>
              <a:ln>
                <a:tailEnd type="arrow"/>
              </a:ln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  <p:sp>
            <p:nvSpPr>
              <p:cNvPr id="40985" name="TextBox 40974"/>
              <p:cNvSpPr txBox="1">
                <a:spLocks noChangeArrowheads="1"/>
              </p:cNvSpPr>
              <p:nvPr/>
            </p:nvSpPr>
            <p:spPr bwMode="auto">
              <a:xfrm>
                <a:off x="2514600" y="6019800"/>
                <a:ext cx="1385445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 i="1"/>
                  <a:t>f(sibling,sister)</a:t>
                </a:r>
              </a:p>
            </p:txBody>
          </p:sp>
          <p:sp>
            <p:nvSpPr>
              <p:cNvPr id="40986" name="TextBox 51"/>
              <p:cNvSpPr txBox="1">
                <a:spLocks noChangeArrowheads="1"/>
              </p:cNvSpPr>
              <p:nvPr/>
            </p:nvSpPr>
            <p:spPr bwMode="auto">
              <a:xfrm>
                <a:off x="5943600" y="6019800"/>
                <a:ext cx="1575063" cy="307777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  <p:txBody>
              <a:bodyPr wrap="none">
                <a:spAutoFit/>
              </a:bodyPr>
              <a:lstStyle>
                <a:lvl1pPr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  <a:cs typeface="ＭＳ Ｐゴシック" charset="0"/>
                  </a:defRPr>
                </a:lvl1pPr>
                <a:lvl2pPr marL="742950" indent="-28575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2pPr>
                <a:lvl3pPr marL="11430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3pPr>
                <a:lvl4pPr marL="16002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4pPr>
                <a:lvl5pPr marL="2057400" indent="-228600" eaLnBrk="0" hangingPunct="0"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5pPr>
                <a:lvl6pPr marL="25146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6pPr>
                <a:lvl7pPr marL="29718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7pPr>
                <a:lvl8pPr marL="34290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8pPr>
                <a:lvl9pPr marL="3886200" indent="-228600" algn="r" eaLnBrk="0" fontAlgn="base" hangingPunct="0">
                  <a:spcBef>
                    <a:spcPct val="0"/>
                  </a:spcBef>
                  <a:spcAft>
                    <a:spcPct val="0"/>
                  </a:spcAft>
                  <a:defRPr sz="2400">
                    <a:solidFill>
                      <a:schemeClr val="tx1"/>
                    </a:solidFill>
                    <a:latin typeface="Arial" charset="0"/>
                    <a:ea typeface="ＭＳ Ｐゴシック" charset="0"/>
                  </a:defRPr>
                </a:lvl9pPr>
              </a:lstStyle>
              <a:p>
                <a:pPr eaLnBrk="1" hangingPunct="1"/>
                <a:r>
                  <a:rPr lang="en-US" sz="1400" i="1"/>
                  <a:t>f(sibling,mother)</a:t>
                </a:r>
              </a:p>
            </p:txBody>
          </p:sp>
        </p:grpSp>
        <p:sp>
          <p:nvSpPr>
            <p:cNvPr id="40972" name="TextBox 40986"/>
            <p:cNvSpPr txBox="1">
              <a:spLocks noChangeArrowheads="1"/>
            </p:cNvSpPr>
            <p:nvPr/>
          </p:nvSpPr>
          <p:spPr bwMode="auto">
            <a:xfrm>
              <a:off x="3657600" y="5867400"/>
              <a:ext cx="4154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…</a:t>
              </a:r>
            </a:p>
          </p:txBody>
        </p:sp>
        <p:sp>
          <p:nvSpPr>
            <p:cNvPr id="40973" name="TextBox 65"/>
            <p:cNvSpPr txBox="1">
              <a:spLocks noChangeArrowheads="1"/>
            </p:cNvSpPr>
            <p:nvPr/>
          </p:nvSpPr>
          <p:spPr bwMode="auto">
            <a:xfrm>
              <a:off x="7467600" y="5867400"/>
              <a:ext cx="415498" cy="36933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 wrap="none"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800"/>
                <a:t>…</a:t>
              </a:r>
            </a:p>
          </p:txBody>
        </p:sp>
      </p:grpSp>
      <p:sp>
        <p:nvSpPr>
          <p:cNvPr id="3" name="TextBox 2"/>
          <p:cNvSpPr txBox="1"/>
          <p:nvPr/>
        </p:nvSpPr>
        <p:spPr>
          <a:xfrm>
            <a:off x="533400" y="1600200"/>
            <a:ext cx="5181600" cy="70802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sz="2000" b="1" dirty="0"/>
              <a:t>Features ~ rules.  For example:</a:t>
            </a:r>
          </a:p>
          <a:p>
            <a:pPr algn="l">
              <a:defRPr/>
            </a:pPr>
            <a:r>
              <a:rPr lang="en-US" sz="2000" b="1" dirty="0"/>
              <a:t> f(</a:t>
            </a:r>
            <a:r>
              <a:rPr lang="en-US" sz="2000" b="1" dirty="0" err="1"/>
              <a:t>sibling,sister</a:t>
            </a:r>
            <a:r>
              <a:rPr lang="en-US" sz="2000" b="1" dirty="0"/>
              <a:t>)  ~  sibling(X,Y):-sister(X,Y).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1676400" y="2286000"/>
            <a:ext cx="5181600" cy="101600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sz="2000" b="1" dirty="0"/>
              <a:t>Gradient of </a:t>
            </a:r>
            <a:r>
              <a:rPr lang="en-US" sz="2000" b="1" i="1" dirty="0"/>
              <a:t>parameters</a:t>
            </a:r>
            <a:r>
              <a:rPr lang="en-US" sz="2000" b="1" dirty="0"/>
              <a:t> (feature weights) informs you about what </a:t>
            </a:r>
            <a:r>
              <a:rPr lang="en-US" sz="2000" b="1" i="1" dirty="0"/>
              <a:t>rules</a:t>
            </a:r>
            <a:r>
              <a:rPr lang="en-US" sz="2000" b="1" dirty="0"/>
              <a:t> could be added to the theory…</a:t>
            </a:r>
          </a:p>
        </p:txBody>
      </p:sp>
      <p:cxnSp>
        <p:nvCxnSpPr>
          <p:cNvPr id="5" name="Straight Arrow Connector 4"/>
          <p:cNvCxnSpPr/>
          <p:nvPr/>
        </p:nvCxnSpPr>
        <p:spPr>
          <a:xfrm flipV="1">
            <a:off x="2438400" y="5715000"/>
            <a:ext cx="0" cy="381000"/>
          </a:xfrm>
          <a:prstGeom prst="straightConnector1">
            <a:avLst/>
          </a:prstGeom>
          <a:ln w="38100" cmpd="sng">
            <a:solidFill>
              <a:srgbClr val="008000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4" name="Straight Arrow Connector 33"/>
          <p:cNvCxnSpPr/>
          <p:nvPr/>
        </p:nvCxnSpPr>
        <p:spPr>
          <a:xfrm flipV="1">
            <a:off x="5867400" y="5715000"/>
            <a:ext cx="0" cy="381000"/>
          </a:xfrm>
          <a:prstGeom prst="straightConnector1">
            <a:avLst/>
          </a:prstGeom>
          <a:ln w="38100" cmpd="sng">
            <a:solidFill>
              <a:srgbClr val="FF0000"/>
            </a:solidFill>
            <a:headEnd type="arrow"/>
            <a:tailEnd type="none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6" name="TextBox 35"/>
          <p:cNvSpPr txBox="1"/>
          <p:nvPr/>
        </p:nvSpPr>
        <p:spPr>
          <a:xfrm>
            <a:off x="762000" y="4800600"/>
            <a:ext cx="4572000" cy="646113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b="1" u="sng" dirty="0"/>
              <a:t>Added rule:</a:t>
            </a:r>
            <a:endParaRPr lang="en-US" u="sng" dirty="0"/>
          </a:p>
          <a:p>
            <a:pPr algn="l">
              <a:defRPr/>
            </a:pPr>
            <a:r>
              <a:rPr lang="en-US" dirty="0" err="1">
                <a:solidFill>
                  <a:srgbClr val="FFFF00"/>
                </a:solidFill>
              </a:rPr>
              <a:t>Interp</a:t>
            </a:r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 err="1">
                <a:solidFill>
                  <a:srgbClr val="FFFF00"/>
                </a:solidFill>
              </a:rPr>
              <a:t>sibling,X,Y</a:t>
            </a:r>
            <a:r>
              <a:rPr lang="en-US" dirty="0">
                <a:solidFill>
                  <a:srgbClr val="FFFF00"/>
                </a:solidFill>
              </a:rPr>
              <a:t>) :- </a:t>
            </a:r>
            <a:r>
              <a:rPr lang="en-US" dirty="0" err="1">
                <a:solidFill>
                  <a:srgbClr val="FFFF00"/>
                </a:solidFill>
              </a:rPr>
              <a:t>interp</a:t>
            </a:r>
            <a:r>
              <a:rPr lang="en-US" dirty="0">
                <a:solidFill>
                  <a:srgbClr val="FFFF00"/>
                </a:solidFill>
              </a:rPr>
              <a:t>(</a:t>
            </a:r>
            <a:r>
              <a:rPr lang="en-US" dirty="0" err="1">
                <a:solidFill>
                  <a:srgbClr val="FFFF00"/>
                </a:solidFill>
              </a:rPr>
              <a:t>sister,X,Y</a:t>
            </a:r>
            <a:r>
              <a:rPr lang="en-US" dirty="0">
                <a:solidFill>
                  <a:srgbClr val="FFFF00"/>
                </a:solidFill>
              </a:rPr>
              <a:t>).</a:t>
            </a:r>
          </a:p>
        </p:txBody>
      </p:sp>
    </p:spTree>
    <p:extLst>
      <p:ext uri="{BB962C8B-B14F-4D97-AF65-F5344CB8AC3E}">
        <p14:creationId xmlns:p14="http://schemas.microsoft.com/office/powerpoint/2010/main" val="27647493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31" grpId="0" animBg="1"/>
      <p:bldP spid="36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Structure Learning in ProPPR</a:t>
            </a:r>
          </a:p>
        </p:txBody>
      </p:sp>
      <p:sp>
        <p:nvSpPr>
          <p:cNvPr id="41986" name="Content Placeholder 3"/>
          <p:cNvSpPr>
            <a:spLocks noGrp="1"/>
          </p:cNvSpPr>
          <p:nvPr>
            <p:ph idx="1"/>
          </p:nvPr>
        </p:nvSpPr>
        <p:spPr>
          <a:xfrm>
            <a:off x="152400" y="1676400"/>
            <a:ext cx="6705600" cy="4800600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Iterative Structural Gradient (ISG):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Construct interpretive theory for sublanguage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Until structure doesn’t change:</a:t>
            </a:r>
          </a:p>
          <a:p>
            <a:pPr lvl="2"/>
            <a:r>
              <a:rPr lang="en-US">
                <a:latin typeface="Calibri" charset="0"/>
                <a:ea typeface="ＭＳ Ｐゴシック" charset="0"/>
              </a:rPr>
              <a:t>Compute gradient of parameters wrt data</a:t>
            </a:r>
          </a:p>
          <a:p>
            <a:pPr lvl="2"/>
            <a:r>
              <a:rPr lang="en-US">
                <a:latin typeface="Calibri" charset="0"/>
                <a:ea typeface="ＭＳ Ｐゴシック" charset="0"/>
              </a:rPr>
              <a:t>For each parameter with a useful gradient:</a:t>
            </a:r>
          </a:p>
          <a:p>
            <a:pPr lvl="3"/>
            <a:r>
              <a:rPr lang="en-US" sz="2400">
                <a:latin typeface="Calibri" charset="0"/>
                <a:ea typeface="ＭＳ Ｐゴシック" charset="0"/>
              </a:rPr>
              <a:t>Add the corresponding rule to the theory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Train the parameters of the learned theory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400800" y="1828800"/>
          <a:ext cx="2590800" cy="1747839"/>
        </p:xfrm>
        <a:graphic>
          <a:graphicData uri="http://schemas.openxmlformats.org/drawingml/2006/table">
            <a:tbl>
              <a:tblPr/>
              <a:tblGrid>
                <a:gridCol w="2590800"/>
              </a:tblGrid>
              <a:tr h="45728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templates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730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P(X,Y) :- R(X,Y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1319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P(X,Y) :- R(Y,X)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200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P(X,Y) :-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R1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(X,Z),R2(Z,Y)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41999" name="TextBox 1"/>
          <p:cNvSpPr txBox="1">
            <a:spLocks noChangeArrowheads="1"/>
          </p:cNvSpPr>
          <p:nvPr/>
        </p:nvSpPr>
        <p:spPr bwMode="auto">
          <a:xfrm>
            <a:off x="6019800" y="1143000"/>
            <a:ext cx="2690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[Wang et al, CIKM 2014]</a:t>
            </a:r>
          </a:p>
        </p:txBody>
      </p:sp>
    </p:spTree>
    <p:extLst>
      <p:ext uri="{BB962C8B-B14F-4D97-AF65-F5344CB8AC3E}">
        <p14:creationId xmlns:p14="http://schemas.microsoft.com/office/powerpoint/2010/main" val="2853678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2697629571"/>
              </p:ext>
            </p:extLst>
          </p:nvPr>
        </p:nvGraphicFramePr>
        <p:xfrm>
          <a:off x="708358" y="1128048"/>
          <a:ext cx="7697862" cy="5228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H="1">
            <a:off x="5464274" y="2665385"/>
            <a:ext cx="1368015" cy="971688"/>
          </a:xfrm>
          <a:prstGeom prst="straightConnector1">
            <a:avLst/>
          </a:prstGeom>
          <a:ln w="127000">
            <a:solidFill>
              <a:srgbClr val="4F81BD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343010" y="2347740"/>
            <a:ext cx="1271901" cy="1289333"/>
          </a:xfrm>
          <a:prstGeom prst="straightConnector1">
            <a:avLst/>
          </a:prstGeom>
          <a:ln w="127000">
            <a:solidFill>
              <a:schemeClr val="accent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343010" y="5366547"/>
            <a:ext cx="2164155" cy="609130"/>
          </a:xfrm>
          <a:prstGeom prst="straightConnector1">
            <a:avLst/>
          </a:prstGeom>
          <a:ln w="127000">
            <a:solidFill>
              <a:srgbClr val="4F81BD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88972" y="1208485"/>
            <a:ext cx="1741014" cy="1200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Abstract Machines, Binarization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0174" y="1147412"/>
            <a:ext cx="1741014" cy="1200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Probabilistic</a:t>
            </a:r>
          </a:p>
          <a:p>
            <a:r>
              <a:rPr lang="en-US" sz="2400" dirty="0" smtClean="0"/>
              <a:t>First-order</a:t>
            </a:r>
          </a:p>
          <a:p>
            <a:r>
              <a:rPr lang="en-US" sz="2400" dirty="0" smtClean="0"/>
              <a:t>Methods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744130" y="5824053"/>
            <a:ext cx="17410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Scalable ML</a:t>
            </a:r>
            <a:endParaRPr lang="en-US" sz="2400" dirty="0"/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FA-88B0-5A45-9A7D-EEC981C8C7F5}" type="slidenum">
              <a:rPr lang="en-US" smtClean="0"/>
              <a:t>14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616692" y="3248131"/>
            <a:ext cx="3657199" cy="175432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Scalable Probabilistic 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Logic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11" name="Picture 3" descr="Screen Shot 2015-03-18 at 10.37.31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256588" cy="596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5527145" y="5075535"/>
            <a:ext cx="365922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?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5997029" y="5975678"/>
            <a:ext cx="1018331" cy="307777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?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2616692" y="3637073"/>
            <a:ext cx="1157909" cy="307777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1400" dirty="0" smtClean="0"/>
              <a:t> </a:t>
            </a:r>
            <a:r>
              <a:rPr lang="en-US" sz="1400" b="1" dirty="0" smtClean="0">
                <a:solidFill>
                  <a:srgbClr val="008000"/>
                </a:solidFill>
              </a:rPr>
              <a:t>hometown</a:t>
            </a:r>
            <a:r>
              <a:rPr lang="en-US" sz="1400" dirty="0" smtClean="0"/>
              <a:t>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580979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Structure Learning for KB Completion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Input:  an KB</a:t>
            </a:r>
          </a:p>
          <a:p>
            <a:pPr lvl="1"/>
            <a:r>
              <a:rPr lang="en-US" dirty="0" smtClean="0"/>
              <a:t>Facts about many relations that are mutually informative about each other</a:t>
            </a:r>
          </a:p>
          <a:p>
            <a:pPr lvl="1"/>
            <a:r>
              <a:rPr lang="en-US" dirty="0" smtClean="0"/>
              <a:t>There may be noise</a:t>
            </a:r>
          </a:p>
          <a:p>
            <a:pPr lvl="1"/>
            <a:r>
              <a:rPr lang="en-US" dirty="0" smtClean="0"/>
              <a:t>There will be </a:t>
            </a:r>
            <a:r>
              <a:rPr lang="en-US" i="1" dirty="0" smtClean="0"/>
              <a:t>missing facts</a:t>
            </a:r>
            <a:endParaRPr lang="en-US" dirty="0" smtClean="0"/>
          </a:p>
          <a:p>
            <a:r>
              <a:rPr lang="en-US" dirty="0" smtClean="0"/>
              <a:t>Output:</a:t>
            </a:r>
          </a:p>
          <a:p>
            <a:pPr lvl="1"/>
            <a:r>
              <a:rPr lang="en-US" dirty="0" smtClean="0"/>
              <a:t>New facts for the KB that “fill in the blanks”</a:t>
            </a:r>
          </a:p>
          <a:p>
            <a:r>
              <a:rPr lang="en-US" dirty="0" smtClean="0"/>
              <a:t>Possible evaluations:</a:t>
            </a:r>
          </a:p>
          <a:p>
            <a:pPr lvl="1"/>
            <a:r>
              <a:rPr lang="en-US" dirty="0" smtClean="0"/>
              <a:t>Reconstruct some </a:t>
            </a:r>
            <a:r>
              <a:rPr lang="en-US" dirty="0" err="1" smtClean="0"/>
              <a:t>heldout</a:t>
            </a:r>
            <a:r>
              <a:rPr lang="en-US" dirty="0" smtClean="0"/>
              <a:t> facts from a complete KB</a:t>
            </a:r>
          </a:p>
          <a:p>
            <a:pPr lvl="1"/>
            <a:r>
              <a:rPr lang="en-US" dirty="0" smtClean="0"/>
              <a:t>Use </a:t>
            </a:r>
            <a:r>
              <a:rPr lang="en-US" dirty="0" err="1" smtClean="0"/>
              <a:t>MTurk</a:t>
            </a:r>
            <a:r>
              <a:rPr lang="en-US" dirty="0" smtClean="0"/>
              <a:t> or similar to assess new facts 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359617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nference_demo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551208"/>
            <a:ext cx="9144000" cy="5715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565926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3" name="Title 5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sz="3600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Structure Learning For Expressive Languages From Incomplete DBs is </a:t>
            </a:r>
            <a:r>
              <a:rPr lang="en-US" sz="3600" u="sng">
                <a:solidFill>
                  <a:srgbClr val="0000FF"/>
                </a:solidFill>
                <a:latin typeface="Calibri" charset="0"/>
                <a:ea typeface="ＭＳ Ｐゴシック" charset="0"/>
                <a:cs typeface="ＭＳ Ｐゴシック" charset="0"/>
              </a:rPr>
              <a:t>Hard</a:t>
            </a:r>
          </a:p>
        </p:txBody>
      </p:sp>
      <p:pic>
        <p:nvPicPr>
          <p:cNvPr id="63491" name="Picture 1" descr="Screen Shot 2014-02-27 at 1.46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4184650"/>
            <a:ext cx="4751387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3492" name="TextBox 2"/>
          <p:cNvSpPr txBox="1">
            <a:spLocks noChangeArrowheads="1"/>
          </p:cNvSpPr>
          <p:nvPr/>
        </p:nvSpPr>
        <p:spPr bwMode="auto">
          <a:xfrm>
            <a:off x="381000" y="1447800"/>
            <a:ext cx="8242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/>
              <a:t>two families and 12 relations: </a:t>
            </a:r>
            <a:r>
              <a:rPr lang="en-US" i="1"/>
              <a:t>brother, sister, aunt, uncle, …</a:t>
            </a:r>
          </a:p>
        </p:txBody>
      </p:sp>
      <p:sp>
        <p:nvSpPr>
          <p:cNvPr id="63493" name="TextBox 4"/>
          <p:cNvSpPr txBox="1">
            <a:spLocks noChangeArrowheads="1"/>
          </p:cNvSpPr>
          <p:nvPr/>
        </p:nvSpPr>
        <p:spPr bwMode="auto">
          <a:xfrm>
            <a:off x="381000" y="2133600"/>
            <a:ext cx="8077200" cy="1938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/>
              <a:t>corresponds to 112 </a:t>
            </a:r>
            <a:r>
              <a:rPr lang="ja-JP" altLang="en-US"/>
              <a:t>“</a:t>
            </a:r>
            <a:r>
              <a:rPr lang="en-US" altLang="ja-JP"/>
              <a:t>beliefs</a:t>
            </a:r>
            <a:r>
              <a:rPr lang="ja-JP" altLang="en-US"/>
              <a:t>”</a:t>
            </a:r>
            <a:r>
              <a:rPr lang="en-US" altLang="ja-JP"/>
              <a:t>: </a:t>
            </a:r>
            <a:r>
              <a:rPr lang="en-US" altLang="ja-JP" i="1"/>
              <a:t>wife(christopher,penelope), daughter(penelope,victoria), brother(arthur,victoria), …</a:t>
            </a:r>
          </a:p>
          <a:p>
            <a:pPr algn="l" eaLnBrk="1" hangingPunct="1"/>
            <a:endParaRPr lang="en-US" i="1"/>
          </a:p>
          <a:p>
            <a:pPr algn="l" eaLnBrk="1" hangingPunct="1"/>
            <a:r>
              <a:rPr lang="en-US"/>
              <a:t>and 104 </a:t>
            </a:r>
            <a:r>
              <a:rPr lang="ja-JP" altLang="en-US"/>
              <a:t>“</a:t>
            </a:r>
            <a:r>
              <a:rPr lang="en-US" altLang="ja-JP"/>
              <a:t>queries</a:t>
            </a:r>
            <a:r>
              <a:rPr lang="ja-JP" altLang="en-US" i="1"/>
              <a:t>”</a:t>
            </a:r>
            <a:r>
              <a:rPr lang="en-US" altLang="ja-JP" i="1"/>
              <a:t>: uncle(charlotte,Y) </a:t>
            </a:r>
            <a:r>
              <a:rPr lang="en-US" altLang="ja-JP"/>
              <a:t>with positive and negative </a:t>
            </a:r>
            <a:r>
              <a:rPr lang="ja-JP" altLang="en-US"/>
              <a:t>“</a:t>
            </a:r>
            <a:r>
              <a:rPr lang="en-US" altLang="ja-JP"/>
              <a:t>answers</a:t>
            </a:r>
            <a:r>
              <a:rPr lang="ja-JP" altLang="en-US"/>
              <a:t>”</a:t>
            </a:r>
            <a:r>
              <a:rPr lang="en-US" altLang="ja-JP"/>
              <a:t>: </a:t>
            </a:r>
            <a:r>
              <a:rPr lang="en-US" altLang="ja-JP" i="1"/>
              <a:t>[Y=arthur]+, [Y=james]-, … </a:t>
            </a:r>
            <a:endParaRPr lang="en-US" i="1"/>
          </a:p>
        </p:txBody>
      </p:sp>
      <p:sp>
        <p:nvSpPr>
          <p:cNvPr id="6" name="TextBox 5"/>
          <p:cNvSpPr txBox="1"/>
          <p:nvPr/>
        </p:nvSpPr>
        <p:spPr>
          <a:xfrm>
            <a:off x="381000" y="4156075"/>
            <a:ext cx="4495800" cy="2678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400" dirty="0"/>
              <a:t>experiment: </a:t>
            </a:r>
          </a:p>
          <a:p>
            <a:pPr algn="l">
              <a:defRPr/>
            </a:pPr>
            <a:r>
              <a:rPr lang="en-US" sz="2400" dirty="0"/>
              <a:t>repeat </a:t>
            </a:r>
            <a:r>
              <a:rPr lang="en-US" sz="2400" i="1" dirty="0"/>
              <a:t>n </a:t>
            </a:r>
            <a:r>
              <a:rPr lang="en-US" sz="2400" dirty="0"/>
              <a:t>times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/>
              <a:t>hold out four test queries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/>
              <a:t>for each relation R:</a:t>
            </a:r>
          </a:p>
          <a:p>
            <a:pPr marL="800100" lvl="1" indent="-342900" algn="l">
              <a:buFont typeface="Arial"/>
              <a:buChar char="•"/>
              <a:defRPr/>
            </a:pPr>
            <a:r>
              <a:rPr lang="en-US" sz="2400" dirty="0"/>
              <a:t>learn rules predicting R from the other relations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/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15927072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7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Structure Learning: Example</a:t>
            </a:r>
          </a:p>
        </p:txBody>
      </p:sp>
      <p:pic>
        <p:nvPicPr>
          <p:cNvPr id="45058" name="Picture 1" descr="Screen Shot 2014-02-27 at 1.46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4184650"/>
            <a:ext cx="4751387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59" name="TextBox 2"/>
          <p:cNvSpPr txBox="1">
            <a:spLocks noChangeArrowheads="1"/>
          </p:cNvSpPr>
          <p:nvPr/>
        </p:nvSpPr>
        <p:spPr bwMode="auto">
          <a:xfrm>
            <a:off x="381000" y="1447800"/>
            <a:ext cx="8242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/>
              <a:t>two families and 12 relations: </a:t>
            </a:r>
            <a:r>
              <a:rPr lang="en-US" i="1"/>
              <a:t>brother, sister, aunt, uncle,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2133600"/>
            <a:ext cx="8077200" cy="193833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sz="2400" dirty="0"/>
              <a:t>Result: 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/>
              <a:t>7/8 tests correct (Hinton 1986)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/>
              <a:t>78/80 tests correct (Quinlan 1990, FOIL)</a:t>
            </a:r>
          </a:p>
          <a:p>
            <a:pPr algn="l">
              <a:defRPr/>
            </a:pPr>
            <a:r>
              <a:rPr lang="en-US" sz="2400" dirty="0"/>
              <a:t>Result, leave-one-relation out: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/>
              <a:t>FOIL: perfect on 12/12 relations; Alchemy perfect on 11/12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381000" y="4156075"/>
            <a:ext cx="4495800" cy="26781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l">
              <a:defRPr/>
            </a:pPr>
            <a:r>
              <a:rPr lang="en-US" sz="2400" dirty="0"/>
              <a:t>: </a:t>
            </a:r>
          </a:p>
          <a:p>
            <a:pPr algn="l">
              <a:defRPr/>
            </a:pPr>
            <a:r>
              <a:rPr lang="en-US" sz="2400" dirty="0"/>
              <a:t>repeat </a:t>
            </a:r>
            <a:r>
              <a:rPr lang="en-US" sz="2400" i="1" dirty="0"/>
              <a:t>n </a:t>
            </a:r>
            <a:r>
              <a:rPr lang="en-US" sz="2400" dirty="0"/>
              <a:t>times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/>
              <a:t>hold out four test queries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/>
              <a:t>for each relation R:</a:t>
            </a:r>
          </a:p>
          <a:p>
            <a:pPr marL="800100" lvl="1" indent="-342900" algn="l">
              <a:buFont typeface="Arial"/>
              <a:buChar char="•"/>
              <a:defRPr/>
            </a:pPr>
            <a:r>
              <a:rPr lang="en-US" sz="2400" dirty="0"/>
              <a:t>learn rules predicting R from the other relations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/>
              <a:t>test</a:t>
            </a:r>
          </a:p>
        </p:txBody>
      </p:sp>
    </p:spTree>
    <p:extLst>
      <p:ext uri="{BB962C8B-B14F-4D97-AF65-F5344CB8AC3E}">
        <p14:creationId xmlns:p14="http://schemas.microsoft.com/office/powerpoint/2010/main" val="316311881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Structure Learning: Example</a:t>
            </a:r>
          </a:p>
        </p:txBody>
      </p:sp>
      <p:sp>
        <p:nvSpPr>
          <p:cNvPr id="46082" name="TextBox 2"/>
          <p:cNvSpPr txBox="1">
            <a:spLocks noChangeArrowheads="1"/>
          </p:cNvSpPr>
          <p:nvPr/>
        </p:nvSpPr>
        <p:spPr bwMode="auto">
          <a:xfrm>
            <a:off x="381000" y="1447800"/>
            <a:ext cx="8242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/>
              <a:t>two families and 12 relations: </a:t>
            </a:r>
            <a:r>
              <a:rPr lang="en-US" i="1"/>
              <a:t>brother, sister, aunt, uncle,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2133600"/>
            <a:ext cx="8077200" cy="304641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sz="2400" dirty="0"/>
              <a:t>Result: 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/>
              <a:t>7/8 tests correct (Hinton 1986)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/>
              <a:t>78/80 tests correct (Quinlan 1990, FOIL)</a:t>
            </a:r>
          </a:p>
          <a:p>
            <a:pPr algn="l">
              <a:defRPr/>
            </a:pPr>
            <a:r>
              <a:rPr lang="en-US" sz="2400" dirty="0"/>
              <a:t>Result, leave-one-relation out: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/>
              <a:t>FOIL: perfect on 12/12 relations; Alchemy perfect on 11/12</a:t>
            </a:r>
          </a:p>
          <a:p>
            <a:pPr algn="l">
              <a:defRPr/>
            </a:pPr>
            <a:r>
              <a:rPr lang="en-US" sz="2400" dirty="0"/>
              <a:t>Result, leave-</a:t>
            </a:r>
            <a:r>
              <a:rPr lang="en-US" sz="2400" b="1" dirty="0"/>
              <a:t>two</a:t>
            </a:r>
            <a:r>
              <a:rPr lang="en-US" sz="2400" dirty="0"/>
              <a:t>-relations out: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/>
              <a:t> FOIL: 0% on every trial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/>
              <a:t>Alchemy: 27% MAP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381000" y="5105400"/>
            <a:ext cx="8001000" cy="13843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37931725" indent="-37474525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>
              <a:defRPr/>
            </a:pPr>
            <a:r>
              <a:rPr lang="en-US" sz="2800" smtClean="0">
                <a:solidFill>
                  <a:srgbClr val="000000"/>
                </a:solidFill>
                <a:latin typeface="Calibri" charset="0"/>
              </a:rPr>
              <a:t>Typical FOIL result:</a:t>
            </a:r>
          </a:p>
          <a:p>
            <a:pPr algn="l" eaLnBrk="1" hangingPunct="1">
              <a:buFont typeface="Arial" charset="0"/>
              <a:buChar char="•"/>
              <a:defRPr/>
            </a:pPr>
            <a:r>
              <a:rPr lang="en-US" sz="2800" smtClean="0">
                <a:solidFill>
                  <a:srgbClr val="000000"/>
                </a:solidFill>
                <a:latin typeface="Calibri" charset="0"/>
              </a:rPr>
              <a:t>uncle(A,B) </a:t>
            </a:r>
            <a:r>
              <a:rPr lang="en-US" sz="2800" smtClean="0">
                <a:solidFill>
                  <a:srgbClr val="000000"/>
                </a:solidFill>
                <a:latin typeface="Calibri" charset="0"/>
                <a:sym typeface="Wingdings" charset="0"/>
              </a:rPr>
              <a:t> husband(A,C),aunt(C,B)</a:t>
            </a:r>
          </a:p>
          <a:p>
            <a:pPr algn="l" eaLnBrk="1" hangingPunct="1">
              <a:buFont typeface="Arial" charset="0"/>
              <a:buChar char="•"/>
              <a:defRPr/>
            </a:pPr>
            <a:r>
              <a:rPr lang="en-US" sz="2800" smtClean="0">
                <a:solidFill>
                  <a:srgbClr val="000000"/>
                </a:solidFill>
                <a:latin typeface="Calibri" charset="0"/>
              </a:rPr>
              <a:t>aunt(A,B) </a:t>
            </a:r>
            <a:r>
              <a:rPr lang="en-US" sz="2800" smtClean="0">
                <a:solidFill>
                  <a:srgbClr val="000000"/>
                </a:solidFill>
                <a:latin typeface="Calibri" charset="0"/>
                <a:sym typeface="Wingdings" charset="0"/>
              </a:rPr>
              <a:t> wife(A,C),uncle(C,B)</a:t>
            </a:r>
            <a:endParaRPr lang="en-US" sz="2800" smtClean="0">
              <a:solidFill>
                <a:srgbClr val="000000"/>
              </a:solidFill>
              <a:latin typeface="Calibri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7162800" y="2438400"/>
            <a:ext cx="1219200" cy="5238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/>
              <a:t>Why?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4724400" y="3352800"/>
            <a:ext cx="4419600" cy="18161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sz="2800" dirty="0"/>
              <a:t>In learning R1, FOIL approximates meaning of R2 using the </a:t>
            </a:r>
            <a:r>
              <a:rPr lang="en-US" sz="2800" i="1" dirty="0"/>
              <a:t>examples</a:t>
            </a:r>
            <a:r>
              <a:rPr lang="en-US" sz="2800" dirty="0"/>
              <a:t> not the </a:t>
            </a:r>
            <a:r>
              <a:rPr lang="en-US" sz="2800" i="1" dirty="0"/>
              <a:t>partially</a:t>
            </a:r>
            <a:r>
              <a:rPr lang="en-US" sz="2800" dirty="0"/>
              <a:t> </a:t>
            </a:r>
            <a:r>
              <a:rPr lang="en-US" sz="2800" i="1" dirty="0"/>
              <a:t>learned program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953000" y="5410200"/>
            <a:ext cx="4038600" cy="523875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sz="2800" dirty="0"/>
              <a:t>“Pseudo-likelihood trap”</a:t>
            </a:r>
          </a:p>
        </p:txBody>
      </p:sp>
    </p:spTree>
    <p:extLst>
      <p:ext uri="{BB962C8B-B14F-4D97-AF65-F5344CB8AC3E}">
        <p14:creationId xmlns:p14="http://schemas.microsoft.com/office/powerpoint/2010/main" val="4277625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0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Diagram 2"/>
          <p:cNvGraphicFramePr/>
          <p:nvPr>
            <p:extLst>
              <p:ext uri="{D42A27DB-BD31-4B8C-83A1-F6EECF244321}">
                <p14:modId xmlns:p14="http://schemas.microsoft.com/office/powerpoint/2010/main" val="517371536"/>
              </p:ext>
            </p:extLst>
          </p:nvPr>
        </p:nvGraphicFramePr>
        <p:xfrm>
          <a:off x="708358" y="1128048"/>
          <a:ext cx="7697862" cy="5228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cxnSp>
        <p:nvCxnSpPr>
          <p:cNvPr id="9" name="Straight Arrow Connector 8"/>
          <p:cNvCxnSpPr/>
          <p:nvPr/>
        </p:nvCxnSpPr>
        <p:spPr>
          <a:xfrm flipH="1">
            <a:off x="5464274" y="2665385"/>
            <a:ext cx="1368015" cy="971688"/>
          </a:xfrm>
          <a:prstGeom prst="straightConnector1">
            <a:avLst/>
          </a:prstGeom>
          <a:ln w="127000">
            <a:solidFill>
              <a:srgbClr val="4F81BD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2343010" y="2347740"/>
            <a:ext cx="1271901" cy="1289333"/>
          </a:xfrm>
          <a:prstGeom prst="straightConnector1">
            <a:avLst/>
          </a:prstGeom>
          <a:ln w="127000">
            <a:solidFill>
              <a:schemeClr val="accent1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cxnSp>
        <p:nvCxnSpPr>
          <p:cNvPr id="18" name="Straight Arrow Connector 17"/>
          <p:cNvCxnSpPr/>
          <p:nvPr/>
        </p:nvCxnSpPr>
        <p:spPr>
          <a:xfrm flipV="1">
            <a:off x="2343010" y="5366547"/>
            <a:ext cx="2164155" cy="609130"/>
          </a:xfrm>
          <a:prstGeom prst="straightConnector1">
            <a:avLst/>
          </a:prstGeom>
          <a:ln w="127000">
            <a:solidFill>
              <a:srgbClr val="4F81BD"/>
            </a:solidFill>
            <a:tailEnd type="arrow"/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sp>
        <p:nvSpPr>
          <p:cNvPr id="21" name="TextBox 20"/>
          <p:cNvSpPr txBox="1"/>
          <p:nvPr/>
        </p:nvSpPr>
        <p:spPr>
          <a:xfrm>
            <a:off x="6588972" y="1208485"/>
            <a:ext cx="1741014" cy="1200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>
                <a:solidFill>
                  <a:srgbClr val="000000"/>
                </a:solidFill>
              </a:rPr>
              <a:t>Abstract Machines, Binarization</a:t>
            </a:r>
            <a:endParaRPr lang="en-US" sz="2400" dirty="0">
              <a:solidFill>
                <a:srgbClr val="000000"/>
              </a:solidFill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770174" y="1147412"/>
            <a:ext cx="1741014" cy="1200328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Probabilistic</a:t>
            </a:r>
          </a:p>
          <a:p>
            <a:r>
              <a:rPr lang="en-US" sz="2400" dirty="0" smtClean="0"/>
              <a:t>First-order</a:t>
            </a:r>
          </a:p>
          <a:p>
            <a:r>
              <a:rPr lang="en-US" sz="2400" dirty="0" smtClean="0"/>
              <a:t>Methods</a:t>
            </a:r>
            <a:endParaRPr lang="en-US" sz="2400" dirty="0"/>
          </a:p>
        </p:txBody>
      </p:sp>
      <p:sp>
        <p:nvSpPr>
          <p:cNvPr id="28" name="TextBox 27"/>
          <p:cNvSpPr txBox="1"/>
          <p:nvPr/>
        </p:nvSpPr>
        <p:spPr>
          <a:xfrm>
            <a:off x="744130" y="5824053"/>
            <a:ext cx="1741014" cy="461665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Scalable ML</a:t>
            </a:r>
            <a:endParaRPr lang="en-US" sz="2400" dirty="0"/>
          </a:p>
        </p:txBody>
      </p:sp>
      <p:sp>
        <p:nvSpPr>
          <p:cNvPr id="44" name="Slide Number Placeholder 4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FA-88B0-5A45-9A7D-EEC981C8C7F5}" type="slidenum">
              <a:rPr lang="en-US" smtClean="0"/>
              <a:t>2</a:t>
            </a:fld>
            <a:endParaRPr lang="en-US"/>
          </a:p>
        </p:txBody>
      </p:sp>
      <p:sp>
        <p:nvSpPr>
          <p:cNvPr id="23" name="TextBox 22"/>
          <p:cNvSpPr txBox="1"/>
          <p:nvPr/>
        </p:nvSpPr>
        <p:spPr>
          <a:xfrm>
            <a:off x="2616692" y="3248131"/>
            <a:ext cx="3657199" cy="1754327"/>
          </a:xfrm>
          <a:prstGeom prst="rect">
            <a:avLst/>
          </a:prstGeom>
          <a:noFill/>
          <a:ln>
            <a:noFill/>
          </a:ln>
          <a:effectLst>
            <a:glow rad="101600">
              <a:schemeClr val="accent1">
                <a:satMod val="175000"/>
                <a:alpha val="40000"/>
              </a:schemeClr>
            </a:glow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Scalable Probabilistic </a:t>
            </a:r>
          </a:p>
          <a:p>
            <a:pPr algn="ctr"/>
            <a:r>
              <a:rPr lang="en-US" sz="3600" b="1" dirty="0" smtClean="0">
                <a:solidFill>
                  <a:srgbClr val="FFFF00"/>
                </a:solidFill>
              </a:rPr>
              <a:t>Logic</a:t>
            </a:r>
            <a:endParaRPr lang="en-US" sz="3600" b="1" dirty="0">
              <a:solidFill>
                <a:srgbClr val="FFFF00"/>
              </a:solidFill>
            </a:endParaRPr>
          </a:p>
        </p:txBody>
      </p:sp>
      <p:pic>
        <p:nvPicPr>
          <p:cNvPr id="11" name="Picture 3" descr="Screen Shot 2015-03-18 at 10.37.31 AM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762000"/>
            <a:ext cx="8256588" cy="59610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0105623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5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Structure Learning: Example</a:t>
            </a:r>
          </a:p>
        </p:txBody>
      </p:sp>
      <p:pic>
        <p:nvPicPr>
          <p:cNvPr id="47106" name="Picture 1" descr="Screen Shot 2014-02-27 at 1.46.1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92613" y="4184650"/>
            <a:ext cx="4751387" cy="26368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7" name="TextBox 2"/>
          <p:cNvSpPr txBox="1">
            <a:spLocks noChangeArrowheads="1"/>
          </p:cNvSpPr>
          <p:nvPr/>
        </p:nvSpPr>
        <p:spPr bwMode="auto">
          <a:xfrm>
            <a:off x="381000" y="1447800"/>
            <a:ext cx="82423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/>
              <a:t>two families and 12 relations: </a:t>
            </a:r>
            <a:r>
              <a:rPr lang="en-US" i="1"/>
              <a:t>brother, sister, aunt, uncle, …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81000" y="2133600"/>
            <a:ext cx="8153400" cy="3416300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sz="2400" dirty="0"/>
              <a:t>New experiment (3):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/>
              <a:t>One family is train, one is test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/>
              <a:t>Use 95% of the beliefs as KB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/>
              <a:t>Use 100% of the training-family beliefs as training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400" dirty="0"/>
              <a:t>Use 100% of the test-family beliefs as test</a:t>
            </a:r>
          </a:p>
          <a:p>
            <a:pPr marL="342900" indent="-342900" algn="l">
              <a:buFont typeface="Arial"/>
              <a:buChar char="•"/>
              <a:defRPr/>
            </a:pPr>
            <a:endParaRPr lang="en-US" sz="2400" dirty="0"/>
          </a:p>
          <a:p>
            <a:pPr algn="l">
              <a:defRPr/>
            </a:pPr>
            <a:r>
              <a:rPr lang="en-US" sz="2400" dirty="0"/>
              <a:t>I.e.: learning to </a:t>
            </a:r>
            <a:r>
              <a:rPr lang="en-US" sz="2400" i="1" dirty="0"/>
              <a:t>complete </a:t>
            </a:r>
            <a:r>
              <a:rPr lang="en-US" sz="2400" dirty="0"/>
              <a:t>a KB that has 5% missing data</a:t>
            </a:r>
          </a:p>
          <a:p>
            <a:pPr algn="l">
              <a:defRPr/>
            </a:pPr>
            <a:endParaRPr lang="en-US" sz="2400" dirty="0"/>
          </a:p>
          <a:p>
            <a:pPr algn="l">
              <a:defRPr/>
            </a:pPr>
            <a:r>
              <a:rPr lang="en-US" sz="2400" dirty="0"/>
              <a:t>Repeat for 5%, 10%, ….</a:t>
            </a:r>
          </a:p>
        </p:txBody>
      </p:sp>
    </p:spTree>
    <p:extLst>
      <p:ext uri="{BB962C8B-B14F-4D97-AF65-F5344CB8AC3E}">
        <p14:creationId xmlns:p14="http://schemas.microsoft.com/office/powerpoint/2010/main" val="3187548591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29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KB Completion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381000" y="1295400"/>
          <a:ext cx="8348133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734282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3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KB Completion</a:t>
            </a:r>
          </a:p>
        </p:txBody>
      </p:sp>
      <p:sp>
        <p:nvSpPr>
          <p:cNvPr id="5" name="Left Arrow 4"/>
          <p:cNvSpPr/>
          <p:nvPr/>
        </p:nvSpPr>
        <p:spPr>
          <a:xfrm rot="19079851">
            <a:off x="6288088" y="2019300"/>
            <a:ext cx="1143000" cy="609600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7315200" y="1524000"/>
            <a:ext cx="598488" cy="4619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en-US" sz="2400" dirty="0"/>
              <a:t>ISG</a:t>
            </a:r>
          </a:p>
        </p:txBody>
      </p:sp>
      <p:graphicFrame>
        <p:nvGraphicFramePr>
          <p:cNvPr id="7" name="Chart 6"/>
          <p:cNvGraphicFramePr>
            <a:graphicFrameLocks/>
          </p:cNvGraphicFramePr>
          <p:nvPr/>
        </p:nvGraphicFramePr>
        <p:xfrm>
          <a:off x="381000" y="1295400"/>
          <a:ext cx="8348133" cy="52578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7162800" y="2438400"/>
            <a:ext cx="1219200" cy="523875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800" dirty="0"/>
              <a:t>Why?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3962400" y="3581400"/>
            <a:ext cx="4953000" cy="181610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sz="2800" dirty="0"/>
              <a:t>We can afford to actually test the program, using the combination of the interpreter and approximate PPR</a:t>
            </a:r>
            <a:endParaRPr lang="en-US" sz="2800" i="1" dirty="0"/>
          </a:p>
        </p:txBody>
      </p:sp>
      <p:sp>
        <p:nvSpPr>
          <p:cNvPr id="10" name="TextBox 9"/>
          <p:cNvSpPr txBox="1"/>
          <p:nvPr/>
        </p:nvSpPr>
        <p:spPr>
          <a:xfrm>
            <a:off x="2514600" y="5257800"/>
            <a:ext cx="5105400" cy="138430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sz="2800" dirty="0"/>
              <a:t>This means we can learn AI/KR&amp;R based probabilistic logical forms to fill in a noisy, incomplete KB</a:t>
            </a:r>
            <a:endParaRPr lang="en-US" sz="2800" i="1" dirty="0"/>
          </a:p>
        </p:txBody>
      </p:sp>
    </p:spTree>
    <p:extLst>
      <p:ext uri="{BB962C8B-B14F-4D97-AF65-F5344CB8AC3E}">
        <p14:creationId xmlns:p14="http://schemas.microsoft.com/office/powerpoint/2010/main" val="18446173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 nodeType="clickPar">
                      <p:stCondLst>
                        <p:cond delay="indefinite"/>
                      </p:stCondLst>
                      <p:childTnLst>
                        <p:par>
                          <p:cTn id="1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 nodeType="clickPar">
                      <p:stCondLst>
                        <p:cond delay="indefinite"/>
                      </p:stCondLst>
                      <p:childTnLst>
                        <p:par>
                          <p:cTn id="1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 nodeType="clickPar">
                      <p:stCondLst>
                        <p:cond delay="indefinite"/>
                      </p:stCondLst>
                      <p:childTnLst>
                        <p:par>
                          <p:cTn id="1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  <p:bldP spid="8" grpId="0" animBg="1"/>
      <p:bldP spid="9" grpId="0" animBg="1"/>
      <p:bldP spid="10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5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Results on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UMLS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1A1CC1FA-88B0-5A45-9A7D-EEC981C8C7F5}" type="slidenum">
              <a:rPr lang="en-US" smtClean="0"/>
              <a:t>23</a:t>
            </a:fld>
            <a:endParaRPr lang="en-US"/>
          </a:p>
        </p:txBody>
      </p:sp>
      <p:pic>
        <p:nvPicPr>
          <p:cNvPr id="3" name="Picture 2" descr="Screen Shot 2015-12-07 at 3.57.05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89050" y="1433864"/>
            <a:ext cx="6584950" cy="4852635"/>
          </a:xfrm>
          <a:prstGeom prst="rect">
            <a:avLst/>
          </a:prstGeom>
        </p:spPr>
      </p:pic>
      <p:pic>
        <p:nvPicPr>
          <p:cNvPr id="4" name="Picture 3" descr="Screen Shot 2015-12-07 at 3.58.06 A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65300"/>
            <a:ext cx="9144000" cy="33089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161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Scaling Up Structure Learning</a:t>
            </a:r>
          </a:p>
        </p:txBody>
      </p:sp>
      <p:sp>
        <p:nvSpPr>
          <p:cNvPr id="50178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895600"/>
          </a:xfrm>
        </p:spPr>
        <p:txBody>
          <a:bodyPr>
            <a:normAutofit lnSpcReduction="10000"/>
          </a:bodyPr>
          <a:lstStyle/>
          <a:p>
            <a:r>
              <a:rPr lang="en-US" sz="2800">
                <a:latin typeface="Calibri" charset="0"/>
                <a:ea typeface="ＭＳ Ｐゴシック" charset="0"/>
                <a:cs typeface="ＭＳ Ｐゴシック" charset="0"/>
              </a:rPr>
              <a:t>Experiment</a:t>
            </a:r>
          </a:p>
          <a:p>
            <a:pPr lvl="1"/>
            <a:r>
              <a:rPr lang="en-US" sz="2400">
                <a:latin typeface="Calibri" charset="0"/>
                <a:ea typeface="ＭＳ Ｐゴシック" charset="0"/>
              </a:rPr>
              <a:t>2000+ Wikipedia pages on “European royal families”</a:t>
            </a:r>
          </a:p>
          <a:p>
            <a:pPr lvl="1"/>
            <a:r>
              <a:rPr lang="en-US" sz="2400">
                <a:latin typeface="Calibri" charset="0"/>
                <a:ea typeface="ＭＳ Ｐゴシック" charset="0"/>
              </a:rPr>
              <a:t>15 Infobox relations: birthPlace, child, spouse, commander, …</a:t>
            </a:r>
          </a:p>
          <a:p>
            <a:pPr lvl="1"/>
            <a:r>
              <a:rPr lang="en-US" sz="2400">
                <a:latin typeface="Calibri" charset="0"/>
                <a:ea typeface="ＭＳ Ｐゴシック" charset="0"/>
              </a:rPr>
              <a:t>Randomly delete some relation instances, run ISG to find a theory that models the rest, and compute MAP of predictions.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143000" y="4800600"/>
          <a:ext cx="59436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1676400"/>
                <a:gridCol w="19812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 deleted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50% deleted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MLNs/Alchemy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38.8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ProPPR</a:t>
                      </a:r>
                      <a:r>
                        <a:rPr lang="en-US" baseline="0" dirty="0" smtClean="0"/>
                        <a:t>/ISG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79.5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61.9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0197" name="TextBox 4"/>
          <p:cNvSpPr txBox="1">
            <a:spLocks noChangeArrowheads="1"/>
          </p:cNvSpPr>
          <p:nvPr/>
        </p:nvSpPr>
        <p:spPr bwMode="auto">
          <a:xfrm>
            <a:off x="228600" y="6248400"/>
            <a:ext cx="868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l" eaLnBrk="1" hangingPunct="1"/>
            <a:r>
              <a:rPr lang="en-US"/>
              <a:t>MAP - Similar results on two other InfoBox datasets, NELL</a:t>
            </a:r>
          </a:p>
        </p:txBody>
      </p:sp>
    </p:spTree>
    <p:extLst>
      <p:ext uri="{BB962C8B-B14F-4D97-AF65-F5344CB8AC3E}">
        <p14:creationId xmlns:p14="http://schemas.microsoft.com/office/powerpoint/2010/main" val="335961053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7" name="Title 1"/>
          <p:cNvSpPr>
            <a:spLocks noGrp="1"/>
          </p:cNvSpPr>
          <p:nvPr>
            <p:ph type="ctrTitle"/>
          </p:nvPr>
        </p:nvSpPr>
        <p:spPr>
          <a:xfrm>
            <a:off x="722313" y="33338"/>
            <a:ext cx="7772400" cy="1470025"/>
          </a:xfrm>
        </p:spPr>
        <p:txBody>
          <a:bodyPr>
            <a:normAutofit/>
          </a:bodyPr>
          <a:lstStyle/>
          <a:p>
            <a:r>
              <a:rPr lang="en-US" sz="3200" dirty="0">
                <a:latin typeface="Calibri" charset="0"/>
                <a:ea typeface="ＭＳ Ｐゴシック" charset="0"/>
                <a:cs typeface="ＭＳ Ｐゴシック" charset="0"/>
              </a:rPr>
              <a:t>Experiment</a:t>
            </a:r>
            <a:r>
              <a:rPr lang="en-US" altLang="zh-CN" sz="3200" dirty="0">
                <a:latin typeface="Calibri" charset="0"/>
                <a:ea typeface="ＭＳ Ｐゴシック" charset="0"/>
                <a:cs typeface="ＭＳ Ｐゴシック" charset="0"/>
              </a:rPr>
              <a:t>s: Royal </a:t>
            </a:r>
            <a:r>
              <a:rPr lang="en-US" altLang="zh-CN" sz="3200" dirty="0" smtClean="0">
                <a:latin typeface="Calibri" charset="0"/>
                <a:ea typeface="ＭＳ Ｐゴシック" charset="0"/>
                <a:cs typeface="ＭＳ Ｐゴシック" charset="0"/>
              </a:rPr>
              <a:t>Families using structured regularization and L1-regularization</a:t>
            </a:r>
            <a:endParaRPr lang="en-US" sz="3200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Subtitle 3"/>
          <p:cNvSpPr>
            <a:spLocks noGrp="1"/>
          </p:cNvSpPr>
          <p:nvPr>
            <p:ph type="subTitle" idx="1"/>
          </p:nvPr>
        </p:nvSpPr>
        <p:spPr>
          <a:xfrm>
            <a:off x="225425" y="1257300"/>
            <a:ext cx="8470900" cy="1752600"/>
          </a:xfrm>
        </p:spPr>
        <p:txBody>
          <a:bodyPr>
            <a:normAutofit/>
          </a:bodyPr>
          <a:lstStyle/>
          <a:p>
            <a:pPr marL="342900" indent="-342900" algn="l">
              <a:buFont typeface="Arial"/>
              <a:buChar char="•"/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  <a:defRPr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  <a:defRPr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  <a:defRPr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  <a:defRPr/>
            </a:pPr>
            <a:endParaRPr lang="en-US" sz="2000" dirty="0" smtClean="0">
              <a:solidFill>
                <a:srgbClr val="000000"/>
              </a:solidFill>
            </a:endParaRPr>
          </a:p>
          <a:p>
            <a:pPr marL="342900" indent="-342900" algn="l">
              <a:buFont typeface="Arial"/>
              <a:buChar char="•"/>
              <a:defRPr/>
            </a:pPr>
            <a:endParaRPr lang="en-US" sz="2000" dirty="0">
              <a:solidFill>
                <a:srgbClr val="000000"/>
              </a:solidFill>
            </a:endParaRPr>
          </a:p>
          <a:p>
            <a:pPr algn="l">
              <a:defRPr/>
            </a:pPr>
            <a:endParaRPr lang="en-US" sz="2000" dirty="0" smtClean="0">
              <a:solidFill>
                <a:srgbClr val="000000"/>
              </a:solidFill>
            </a:endParaRPr>
          </a:p>
          <a:p>
            <a:pPr algn="l">
              <a:defRPr/>
            </a:pPr>
            <a:endParaRPr lang="en-US" sz="2000" dirty="0">
              <a:solidFill>
                <a:srgbClr val="000000"/>
              </a:solidFill>
            </a:endParaRPr>
          </a:p>
        </p:txBody>
      </p:sp>
      <p:pic>
        <p:nvPicPr>
          <p:cNvPr id="55299" name="Picture 2" descr="Screen Shot 2015-03-14 at 6.20.5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7504"/>
          <a:stretch>
            <a:fillRect/>
          </a:stretch>
        </p:blipFill>
        <p:spPr bwMode="auto">
          <a:xfrm>
            <a:off x="762000" y="1295400"/>
            <a:ext cx="7239000" cy="49387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5300" name="TextBox 6"/>
          <p:cNvSpPr txBox="1">
            <a:spLocks noChangeArrowheads="1"/>
          </p:cNvSpPr>
          <p:nvPr/>
        </p:nvSpPr>
        <p:spPr bwMode="auto">
          <a:xfrm>
            <a:off x="-228600" y="6248400"/>
            <a:ext cx="99488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 dirty="0"/>
              <a:t>MAP</a:t>
            </a:r>
            <a:r>
              <a:rPr lang="zh-CN" altLang="en-US" sz="1800" dirty="0"/>
              <a:t> </a:t>
            </a:r>
            <a:r>
              <a:rPr lang="en-US" altLang="zh-CN" sz="1800" dirty="0"/>
              <a:t>Results</a:t>
            </a:r>
            <a:r>
              <a:rPr lang="zh-CN" altLang="en-US" sz="1800" dirty="0"/>
              <a:t> </a:t>
            </a:r>
            <a:r>
              <a:rPr lang="en-US" altLang="zh-CN" sz="1800" dirty="0"/>
              <a:t>with</a:t>
            </a:r>
            <a:r>
              <a:rPr lang="zh-CN" altLang="en-US" sz="1800" dirty="0"/>
              <a:t> </a:t>
            </a:r>
            <a:r>
              <a:rPr lang="en-US" altLang="zh-CN" sz="1800" dirty="0" smtClean="0"/>
              <a:t>structural</a:t>
            </a:r>
            <a:r>
              <a:rPr lang="zh-CN" altLang="en-US" sz="1800" dirty="0" smtClean="0"/>
              <a:t> </a:t>
            </a:r>
            <a:r>
              <a:rPr lang="en-US" altLang="zh-CN" sz="1800" dirty="0"/>
              <a:t>gradient</a:t>
            </a:r>
            <a:r>
              <a:rPr lang="zh-CN" altLang="en-US" sz="1800" dirty="0"/>
              <a:t> </a:t>
            </a:r>
            <a:r>
              <a:rPr lang="en-US" altLang="zh-CN" sz="1800" dirty="0"/>
              <a:t>learner.</a:t>
            </a:r>
            <a:r>
              <a:rPr lang="zh-CN" altLang="en-US" sz="1800" dirty="0"/>
              <a:t> </a:t>
            </a:r>
            <a:endParaRPr lang="en-US" sz="1800" dirty="0"/>
          </a:p>
        </p:txBody>
      </p:sp>
      <p:sp>
        <p:nvSpPr>
          <p:cNvPr id="2" name="Rectangle 1"/>
          <p:cNvSpPr/>
          <p:nvPr/>
        </p:nvSpPr>
        <p:spPr>
          <a:xfrm>
            <a:off x="5638800" y="1219200"/>
            <a:ext cx="1143000" cy="6858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3" name="Rectangle 2"/>
          <p:cNvSpPr/>
          <p:nvPr/>
        </p:nvSpPr>
        <p:spPr>
          <a:xfrm>
            <a:off x="1011264" y="1998903"/>
            <a:ext cx="7102364" cy="3880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Rectangle 7"/>
          <p:cNvSpPr/>
          <p:nvPr/>
        </p:nvSpPr>
        <p:spPr>
          <a:xfrm>
            <a:off x="1751608" y="2468776"/>
            <a:ext cx="3245916" cy="388022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 smtClean="0">
                <a:solidFill>
                  <a:schemeClr val="tx1"/>
                </a:solidFill>
              </a:rPr>
              <a:t>Regularization</a:t>
            </a:r>
            <a:endParaRPr lang="en-US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19745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7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Completing the NELL KB</a:t>
            </a:r>
          </a:p>
        </p:txBody>
      </p:sp>
      <p:pic>
        <p:nvPicPr>
          <p:cNvPr id="70658" name="Picture 3" descr="Screen Shot 2015-03-20 at 10.15.30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1000" y="1350963"/>
            <a:ext cx="7772400" cy="550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561557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1" name="Title 1"/>
          <p:cNvSpPr>
            <a:spLocks noGrp="1"/>
          </p:cNvSpPr>
          <p:nvPr>
            <p:ph type="ctrTitle"/>
          </p:nvPr>
        </p:nvSpPr>
        <p:spPr>
          <a:xfrm>
            <a:off x="739775" y="157163"/>
            <a:ext cx="7772400" cy="1470025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Completing the NELL KB</a:t>
            </a:r>
          </a:p>
        </p:txBody>
      </p:sp>
      <p:pic>
        <p:nvPicPr>
          <p:cNvPr id="56322" name="Picture 5" descr="Screen Shot 2015-03-14 at 6.24.45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49838"/>
          <a:stretch>
            <a:fillRect/>
          </a:stretch>
        </p:blipFill>
        <p:spPr bwMode="auto">
          <a:xfrm>
            <a:off x="811213" y="1371600"/>
            <a:ext cx="7265987" cy="5610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7966749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Motivation</a:t>
            </a:r>
          </a:p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Background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Logic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Probability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Combining logic and probabilities: MLNs</a:t>
            </a:r>
          </a:p>
          <a:p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</a:rPr>
              <a:t>ProPPR</a:t>
            </a: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Key ideas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Learning method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Results for parameter learning</a:t>
            </a:r>
            <a:endParaRPr lang="en-US" sz="2400" dirty="0">
              <a:latin typeface="Calibri" charset="0"/>
              <a:ea typeface="ＭＳ Ｐゴシック" charset="0"/>
            </a:endParaRP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Structure learning for </a:t>
            </a:r>
            <a:r>
              <a:rPr lang="en-US" sz="2000" dirty="0" err="1">
                <a:latin typeface="Calibri" charset="0"/>
                <a:ea typeface="ＭＳ Ｐゴシック" charset="0"/>
              </a:rPr>
              <a:t>ProPPR</a:t>
            </a:r>
            <a:r>
              <a:rPr lang="en-US" sz="2000" dirty="0">
                <a:latin typeface="Calibri" charset="0"/>
                <a:ea typeface="ＭＳ Ｐゴシック" charset="0"/>
              </a:rPr>
              <a:t> for KB completion</a:t>
            </a:r>
          </a:p>
          <a:p>
            <a:pPr lvl="1"/>
            <a:r>
              <a:rPr lang="en-US" sz="2000" dirty="0" smtClean="0">
                <a:latin typeface="Calibri" charset="0"/>
                <a:ea typeface="ＭＳ Ｐゴシック" charset="0"/>
              </a:rPr>
              <a:t>Comparison to neural KBC models</a:t>
            </a:r>
          </a:p>
          <a:p>
            <a:pPr lvl="1"/>
            <a:r>
              <a:rPr lang="en-US" sz="2000" dirty="0" smtClean="0">
                <a:latin typeface="Calibri" charset="0"/>
                <a:ea typeface="ＭＳ Ｐゴシック" charset="0"/>
              </a:rPr>
              <a:t>Joint </a:t>
            </a:r>
            <a:r>
              <a:rPr lang="en-US" sz="2000" dirty="0">
                <a:latin typeface="Calibri" charset="0"/>
                <a:ea typeface="ＭＳ Ｐゴシック" charset="0"/>
              </a:rPr>
              <a:t>IE and KB completion</a:t>
            </a:r>
          </a:p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Beyond 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</a:rPr>
              <a:t>ProPPR</a:t>
            </a: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93829334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Neural KB Completion Methods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10606" y="1465094"/>
            <a:ext cx="8686800" cy="5402666"/>
          </a:xfrm>
        </p:spPr>
        <p:txBody>
          <a:bodyPr>
            <a:normAutofit/>
          </a:bodyPr>
          <a:lstStyle/>
          <a:p>
            <a:r>
              <a:rPr lang="en-US" sz="2800" dirty="0" smtClean="0"/>
              <a:t>Lots of work on KBC using neural models broadly similar to </a:t>
            </a:r>
            <a:r>
              <a:rPr lang="en-US" sz="2800" i="1" dirty="0" smtClean="0"/>
              <a:t>word2vec</a:t>
            </a:r>
            <a:endParaRPr lang="en-US" sz="2800" dirty="0" smtClean="0"/>
          </a:p>
          <a:p>
            <a:r>
              <a:rPr lang="en-US" sz="2800" i="1" dirty="0"/>
              <a:t>w</a:t>
            </a:r>
            <a:r>
              <a:rPr lang="en-US" sz="2800" i="1" dirty="0" smtClean="0"/>
              <a:t>ord2vec</a:t>
            </a:r>
            <a:r>
              <a:rPr lang="en-US" sz="2800" dirty="0" smtClean="0"/>
              <a:t> learns a low-dimensional embedding e(w) of a word w that makes it easy to predict the “context features” of a w</a:t>
            </a:r>
          </a:p>
          <a:p>
            <a:pPr lvl="1"/>
            <a:r>
              <a:rPr lang="en-US" i="1" dirty="0" smtClean="0"/>
              <a:t>i.e., </a:t>
            </a:r>
            <a:r>
              <a:rPr lang="en-US" dirty="0" smtClean="0"/>
              <a:t>the words that tend to </a:t>
            </a:r>
            <a:r>
              <a:rPr lang="en-US" dirty="0" err="1" smtClean="0"/>
              <a:t>cooccur</a:t>
            </a:r>
            <a:r>
              <a:rPr lang="en-US" dirty="0" smtClean="0"/>
              <a:t> with w</a:t>
            </a:r>
          </a:p>
          <a:p>
            <a:r>
              <a:rPr lang="en-US" sz="2800" dirty="0" smtClean="0"/>
              <a:t>Often these </a:t>
            </a:r>
            <a:r>
              <a:rPr lang="en-US" sz="2800" dirty="0" err="1" smtClean="0"/>
              <a:t>embeddings</a:t>
            </a:r>
            <a:r>
              <a:rPr lang="en-US" sz="2800" dirty="0" smtClean="0"/>
              <a:t> can be used to derive relations</a:t>
            </a:r>
          </a:p>
          <a:p>
            <a:pPr lvl="1"/>
            <a:r>
              <a:rPr lang="en-US" dirty="0" smtClean="0"/>
              <a:t>E(</a:t>
            </a:r>
            <a:r>
              <a:rPr lang="en-US" dirty="0" err="1" smtClean="0"/>
              <a:t>london</a:t>
            </a:r>
            <a:r>
              <a:rPr lang="en-US" dirty="0" smtClean="0"/>
              <a:t>) ~= E(</a:t>
            </a:r>
            <a:r>
              <a:rPr lang="en-US" dirty="0" err="1" smtClean="0"/>
              <a:t>paris</a:t>
            </a:r>
            <a:r>
              <a:rPr lang="en-US" dirty="0" smtClean="0"/>
              <a:t>) + [E(</a:t>
            </a:r>
            <a:r>
              <a:rPr lang="en-US" dirty="0" err="1" smtClean="0"/>
              <a:t>france</a:t>
            </a:r>
            <a:r>
              <a:rPr lang="en-US" dirty="0" smtClean="0"/>
              <a:t>) – E(</a:t>
            </a:r>
            <a:r>
              <a:rPr lang="en-US" dirty="0" err="1" smtClean="0"/>
              <a:t>england</a:t>
            </a:r>
            <a:r>
              <a:rPr lang="en-US" dirty="0" smtClean="0"/>
              <a:t>)]</a:t>
            </a:r>
          </a:p>
          <a:p>
            <a:r>
              <a:rPr lang="en-US" sz="2800" dirty="0" err="1" smtClean="0"/>
              <a:t>TransE</a:t>
            </a:r>
            <a:r>
              <a:rPr lang="en-US" sz="2800" dirty="0" smtClean="0"/>
              <a:t>: can we use similar methods to learn </a:t>
            </a:r>
            <a:r>
              <a:rPr lang="en-US" sz="2800" i="1" dirty="0" smtClean="0"/>
              <a:t>relations</a:t>
            </a:r>
            <a:r>
              <a:rPr lang="en-US" sz="2800" dirty="0" smtClean="0"/>
              <a:t>?</a:t>
            </a:r>
          </a:p>
          <a:p>
            <a:pPr lvl="1"/>
            <a:r>
              <a:rPr lang="en-US" dirty="0" smtClean="0"/>
              <a:t>E(</a:t>
            </a:r>
            <a:r>
              <a:rPr lang="en-US" dirty="0" err="1" smtClean="0"/>
              <a:t>london</a:t>
            </a:r>
            <a:r>
              <a:rPr lang="en-US" dirty="0" smtClean="0"/>
              <a:t>) ~= E(</a:t>
            </a:r>
            <a:r>
              <a:rPr lang="en-US" dirty="0" err="1" smtClean="0"/>
              <a:t>england</a:t>
            </a:r>
            <a:r>
              <a:rPr lang="en-US" dirty="0" smtClean="0"/>
              <a:t>) + E(</a:t>
            </a:r>
            <a:r>
              <a:rPr lang="en-US" dirty="0" err="1" smtClean="0"/>
              <a:t>capitalCityOfCountry</a:t>
            </a:r>
            <a:r>
              <a:rPr lang="en-US" dirty="0" smtClean="0"/>
              <a:t>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77919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Motivation</a:t>
            </a:r>
          </a:p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Background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Logic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Probability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Combining logic and probabilities: MLNs</a:t>
            </a:r>
          </a:p>
          <a:p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</a:rPr>
              <a:t>ProPPR</a:t>
            </a: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Key ideas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Learning method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Results for parameter learning</a:t>
            </a:r>
            <a:endParaRPr lang="en-US" sz="2400" dirty="0">
              <a:latin typeface="Calibri" charset="0"/>
              <a:ea typeface="ＭＳ Ｐゴシック" charset="0"/>
            </a:endParaRPr>
          </a:p>
          <a:p>
            <a:pPr lvl="1"/>
            <a:r>
              <a:rPr lang="en-US" sz="2000" b="1" dirty="0">
                <a:latin typeface="Calibri" charset="0"/>
                <a:ea typeface="ＭＳ Ｐゴシック" charset="0"/>
              </a:rPr>
              <a:t>Structure learning for </a:t>
            </a:r>
            <a:r>
              <a:rPr lang="en-US" sz="2000" b="1" dirty="0" err="1">
                <a:latin typeface="Calibri" charset="0"/>
                <a:ea typeface="ＭＳ Ｐゴシック" charset="0"/>
              </a:rPr>
              <a:t>ProPPR</a:t>
            </a:r>
            <a:r>
              <a:rPr lang="en-US" sz="2000" b="1" dirty="0">
                <a:latin typeface="Calibri" charset="0"/>
                <a:ea typeface="ＭＳ Ｐゴシック" charset="0"/>
              </a:rPr>
              <a:t> for KB completion</a:t>
            </a:r>
          </a:p>
          <a:p>
            <a:pPr lvl="1"/>
            <a:r>
              <a:rPr lang="en-US" sz="2000" b="1" dirty="0" smtClean="0">
                <a:latin typeface="Calibri" charset="0"/>
                <a:ea typeface="ＭＳ Ｐゴシック" charset="0"/>
              </a:rPr>
              <a:t>Comparison to neural KBC models</a:t>
            </a:r>
          </a:p>
          <a:p>
            <a:pPr lvl="1"/>
            <a:r>
              <a:rPr lang="en-US" sz="2000" b="1" dirty="0" smtClean="0">
                <a:latin typeface="Calibri" charset="0"/>
                <a:ea typeface="ＭＳ Ｐゴシック" charset="0"/>
              </a:rPr>
              <a:t>Joint </a:t>
            </a:r>
            <a:r>
              <a:rPr lang="en-US" sz="2000" b="1" dirty="0">
                <a:latin typeface="Calibri" charset="0"/>
                <a:ea typeface="ＭＳ Ｐゴシック" charset="0"/>
              </a:rPr>
              <a:t>IE and KB completion</a:t>
            </a:r>
          </a:p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Beyond 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</a:rPr>
              <a:t>ProPPR</a:t>
            </a: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43388192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Neural KB Completion Methods</a:t>
            </a:r>
            <a:endParaRPr lang="en-US" dirty="0"/>
          </a:p>
        </p:txBody>
      </p:sp>
      <p:pic>
        <p:nvPicPr>
          <p:cNvPr id="4" name="Picture 3" descr="Screen Shot 2016-02-23 at 2.17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77" y="5392763"/>
            <a:ext cx="7848600" cy="1346200"/>
          </a:xfrm>
          <a:prstGeom prst="rect">
            <a:avLst/>
          </a:prstGeom>
        </p:spPr>
      </p:pic>
      <p:pic>
        <p:nvPicPr>
          <p:cNvPr id="5" name="Picture 4" descr="Screen Shot 2016-02-23 at 2.18.0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64413"/>
            <a:ext cx="5605788" cy="3352148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1578199" y="1504137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Freebase 15k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3502568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Neural KB Completion Methods</a:t>
            </a:r>
            <a:endParaRPr lang="en-US" dirty="0"/>
          </a:p>
        </p:txBody>
      </p:sp>
      <p:pic>
        <p:nvPicPr>
          <p:cNvPr id="4" name="Picture 3" descr="Screen Shot 2016-02-23 at 2.17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77" y="5392763"/>
            <a:ext cx="7848600" cy="1346200"/>
          </a:xfrm>
          <a:prstGeom prst="rect">
            <a:avLst/>
          </a:prstGeom>
        </p:spPr>
      </p:pic>
      <p:pic>
        <p:nvPicPr>
          <p:cNvPr id="7" name="Picture 6" descr="Screen Shot 2016-02-23 at 2.18.13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785035"/>
            <a:ext cx="6045200" cy="31369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521762" y="1785035"/>
            <a:ext cx="1307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Wordnet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68703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Neural KB Completion Methods</a:t>
            </a:r>
            <a:endParaRPr lang="en-US" dirty="0"/>
          </a:p>
        </p:txBody>
      </p:sp>
      <p:pic>
        <p:nvPicPr>
          <p:cNvPr id="4" name="Picture 3" descr="Screen Shot 2016-02-23 at 2.17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511800"/>
            <a:ext cx="7848600" cy="1346200"/>
          </a:xfrm>
          <a:prstGeom prst="rect">
            <a:avLst/>
          </a:prstGeom>
        </p:spPr>
      </p:pic>
      <p:pic>
        <p:nvPicPr>
          <p:cNvPr id="3" name="Picture 2" descr="Screen Shot 2016-02-23 at 2.21.32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63077" y="1341463"/>
            <a:ext cx="6108700" cy="40513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218047" y="1341463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Freebase 15k</a:t>
            </a:r>
            <a:endParaRPr lang="en-US" sz="2400" dirty="0"/>
          </a:p>
        </p:txBody>
      </p:sp>
      <p:sp>
        <p:nvSpPr>
          <p:cNvPr id="5" name="Left Arrow 4"/>
          <p:cNvSpPr/>
          <p:nvPr/>
        </p:nvSpPr>
        <p:spPr>
          <a:xfrm>
            <a:off x="6971777" y="5050320"/>
            <a:ext cx="834880" cy="338169"/>
          </a:xfrm>
          <a:prstGeom prst="lef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1566300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Neural KB Completion Methods</a:t>
            </a:r>
            <a:endParaRPr lang="en-US" dirty="0"/>
          </a:p>
        </p:txBody>
      </p:sp>
      <p:pic>
        <p:nvPicPr>
          <p:cNvPr id="4" name="Picture 3" descr="Screen Shot 2016-02-23 at 2.17.48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5511800"/>
            <a:ext cx="7848600" cy="1346200"/>
          </a:xfrm>
          <a:prstGeom prst="rect">
            <a:avLst/>
          </a:prstGeom>
        </p:spPr>
      </p:pic>
      <p:pic>
        <p:nvPicPr>
          <p:cNvPr id="3" name="Picture 2" descr="Screen Shot 2016-02-23 at 2.21.20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781" y="1587772"/>
            <a:ext cx="6159500" cy="342900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3834531" y="1415703"/>
            <a:ext cx="1307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Wordnet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7989785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3 at 2.23.23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8908" y="690480"/>
            <a:ext cx="7137400" cy="421640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4746927" y="4783590"/>
            <a:ext cx="4397073" cy="1756982"/>
            <a:chOff x="4746927" y="4783590"/>
            <a:chExt cx="4397073" cy="1756982"/>
          </a:xfrm>
        </p:grpSpPr>
        <p:sp>
          <p:nvSpPr>
            <p:cNvPr id="3" name="Up Arrow 2"/>
            <p:cNvSpPr/>
            <p:nvPr/>
          </p:nvSpPr>
          <p:spPr>
            <a:xfrm>
              <a:off x="6990930" y="4783590"/>
              <a:ext cx="542506" cy="974048"/>
            </a:xfrm>
            <a:prstGeom prst="upArrow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4" name="TextBox 3"/>
            <p:cNvSpPr txBox="1"/>
            <p:nvPr/>
          </p:nvSpPr>
          <p:spPr>
            <a:xfrm>
              <a:off x="4746927" y="5894241"/>
              <a:ext cx="4397073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dirty="0" smtClean="0"/>
                <a:t>New parameter-learning method similar to universal schema algorithm (</a:t>
              </a:r>
              <a:r>
                <a:rPr lang="en-US" dirty="0" err="1" smtClean="0"/>
                <a:t>Wordnet</a:t>
              </a:r>
              <a:r>
                <a:rPr lang="en-US" dirty="0" smtClean="0"/>
                <a:t> </a:t>
              </a:r>
              <a:r>
                <a:rPr lang="en-US" dirty="0" err="1" smtClean="0"/>
                <a:t>dev</a:t>
              </a:r>
              <a:r>
                <a:rPr lang="en-US" dirty="0" smtClean="0"/>
                <a:t>)</a:t>
              </a:r>
              <a:endParaRPr lang="en-US" dirty="0"/>
            </a:p>
          </p:txBody>
        </p:sp>
      </p:grpSp>
      <p:sp>
        <p:nvSpPr>
          <p:cNvPr id="6" name="TextBox 5"/>
          <p:cNvSpPr txBox="1"/>
          <p:nvPr/>
        </p:nvSpPr>
        <p:spPr>
          <a:xfrm>
            <a:off x="702792" y="5340243"/>
            <a:ext cx="331668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Based on Bayesian Personalized Ranking: all formulas in a positive proof should be ranked above all unused formulas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6335857" y="132807"/>
            <a:ext cx="2447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Under submission, 2016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2411757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Screen Shot 2016-02-23 at 2.28.39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706102"/>
            <a:ext cx="9144000" cy="52701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382255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Screen Shot 2016-02-23 at 2.29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29540" y="1417638"/>
            <a:ext cx="6248400" cy="46736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Neural KB Completion Methods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18047" y="1341463"/>
            <a:ext cx="184377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Freebase 15k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820422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0" y="274638"/>
            <a:ext cx="8229600" cy="1143000"/>
          </a:xfrm>
        </p:spPr>
        <p:txBody>
          <a:bodyPr/>
          <a:lstStyle/>
          <a:p>
            <a:r>
              <a:rPr lang="en-US" dirty="0" smtClean="0"/>
              <a:t>Neural KB Completion Methods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834531" y="1518066"/>
            <a:ext cx="13077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err="1" smtClean="0"/>
              <a:t>Wordnet</a:t>
            </a:r>
            <a:endParaRPr lang="en-US" dirty="0"/>
          </a:p>
        </p:txBody>
      </p:sp>
      <p:pic>
        <p:nvPicPr>
          <p:cNvPr id="5" name="Picture 4" descr="Screen Shot 2016-02-23 at 2.30.01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0335" y="1948408"/>
            <a:ext cx="6616700" cy="4191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7241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Motivation</a:t>
            </a:r>
          </a:p>
          <a:p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Background</a:t>
            </a:r>
          </a:p>
          <a:p>
            <a:pPr lvl="1"/>
            <a:r>
              <a:rPr lang="en-US" sz="2000">
                <a:latin typeface="Calibri" charset="0"/>
                <a:ea typeface="ＭＳ Ｐゴシック" charset="0"/>
              </a:rPr>
              <a:t>Logic</a:t>
            </a:r>
          </a:p>
          <a:p>
            <a:pPr lvl="1"/>
            <a:r>
              <a:rPr lang="en-US" sz="2000">
                <a:latin typeface="Calibri" charset="0"/>
                <a:ea typeface="ＭＳ Ｐゴシック" charset="0"/>
              </a:rPr>
              <a:t>Probability</a:t>
            </a:r>
          </a:p>
          <a:p>
            <a:pPr lvl="1"/>
            <a:r>
              <a:rPr lang="en-US" sz="2000">
                <a:latin typeface="Calibri" charset="0"/>
                <a:ea typeface="ＭＳ Ｐゴシック" charset="0"/>
              </a:rPr>
              <a:t>Combining logic and probabilities: MLNs</a:t>
            </a:r>
          </a:p>
          <a:p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ProPPR</a:t>
            </a:r>
          </a:p>
          <a:p>
            <a:pPr lvl="1"/>
            <a:r>
              <a:rPr lang="en-US" sz="2000">
                <a:latin typeface="Calibri" charset="0"/>
                <a:ea typeface="ＭＳ Ｐゴシック" charset="0"/>
              </a:rPr>
              <a:t>Key ideas</a:t>
            </a:r>
          </a:p>
          <a:p>
            <a:pPr lvl="1"/>
            <a:r>
              <a:rPr lang="en-US" sz="2000">
                <a:latin typeface="Calibri" charset="0"/>
                <a:ea typeface="ＭＳ Ｐゴシック" charset="0"/>
              </a:rPr>
              <a:t>Learning method</a:t>
            </a:r>
          </a:p>
          <a:p>
            <a:pPr lvl="1"/>
            <a:r>
              <a:rPr lang="en-US" sz="2000">
                <a:latin typeface="Calibri" charset="0"/>
                <a:ea typeface="ＭＳ Ｐゴシック" charset="0"/>
              </a:rPr>
              <a:t>Results for parameter learning</a:t>
            </a:r>
            <a:endParaRPr lang="en-US" sz="2400">
              <a:latin typeface="Calibri" charset="0"/>
              <a:ea typeface="ＭＳ Ｐゴシック" charset="0"/>
            </a:endParaRPr>
          </a:p>
          <a:p>
            <a:pPr lvl="1"/>
            <a:r>
              <a:rPr lang="en-US" sz="2000">
                <a:latin typeface="Calibri" charset="0"/>
                <a:ea typeface="ＭＳ Ｐゴシック" charset="0"/>
              </a:rPr>
              <a:t>Structure learning for ProPPR for KB completion</a:t>
            </a:r>
          </a:p>
          <a:p>
            <a:pPr lvl="1"/>
            <a:r>
              <a:rPr lang="en-US" sz="2000">
                <a:latin typeface="Calibri" charset="0"/>
                <a:ea typeface="ＭＳ Ｐゴシック" charset="0"/>
              </a:rPr>
              <a:t>Joint IE and KB completion</a:t>
            </a:r>
          </a:p>
          <a:p>
            <a:pPr lvl="1"/>
            <a:r>
              <a:rPr lang="en-US" sz="2000">
                <a:latin typeface="Calibri" charset="0"/>
                <a:ea typeface="ＭＳ Ｐゴシック" charset="0"/>
              </a:rPr>
              <a:t>Comparison to neural KBC models</a:t>
            </a:r>
          </a:p>
          <a:p>
            <a:r>
              <a:rPr lang="en-US" sz="2400">
                <a:latin typeface="Calibri" charset="0"/>
                <a:ea typeface="ＭＳ Ｐゴシック" charset="0"/>
                <a:cs typeface="ＭＳ Ｐゴシック" charset="0"/>
              </a:rPr>
              <a:t>Beyond ProPPR</a:t>
            </a:r>
          </a:p>
          <a:p>
            <a:pPr lvl="1"/>
            <a:r>
              <a:rPr lang="en-US" sz="2000">
                <a:latin typeface="Calibri" charset="0"/>
                <a:ea typeface="ＭＳ Ｐゴシック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6097740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5" name="Title 2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Recap: Structure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Learning in </a:t>
            </a:r>
            <a:r>
              <a:rPr lang="en-US" dirty="0" err="1">
                <a:latin typeface="Calibri" charset="0"/>
                <a:ea typeface="ＭＳ Ｐゴシック" charset="0"/>
                <a:cs typeface="ＭＳ Ｐゴシック" charset="0"/>
              </a:rPr>
              <a:t>ProPPR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1986" name="Content Placeholder 3"/>
          <p:cNvSpPr>
            <a:spLocks noGrp="1"/>
          </p:cNvSpPr>
          <p:nvPr>
            <p:ph idx="1"/>
          </p:nvPr>
        </p:nvSpPr>
        <p:spPr>
          <a:xfrm>
            <a:off x="152400" y="1676400"/>
            <a:ext cx="6705600" cy="4800600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Iterative Structural Gradient (ISG):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Construct interpretive theory for sublanguage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Until structure doesn’t change:</a:t>
            </a:r>
          </a:p>
          <a:p>
            <a:pPr lvl="2"/>
            <a:r>
              <a:rPr lang="en-US">
                <a:latin typeface="Calibri" charset="0"/>
                <a:ea typeface="ＭＳ Ｐゴシック" charset="0"/>
              </a:rPr>
              <a:t>Compute gradient of parameters wrt data</a:t>
            </a:r>
          </a:p>
          <a:p>
            <a:pPr lvl="2"/>
            <a:r>
              <a:rPr lang="en-US">
                <a:latin typeface="Calibri" charset="0"/>
                <a:ea typeface="ＭＳ Ｐゴシック" charset="0"/>
              </a:rPr>
              <a:t>For each parameter with a useful gradient:</a:t>
            </a:r>
          </a:p>
          <a:p>
            <a:pPr lvl="3"/>
            <a:r>
              <a:rPr lang="en-US" sz="2400">
                <a:latin typeface="Calibri" charset="0"/>
                <a:ea typeface="ＭＳ Ｐゴシック" charset="0"/>
              </a:rPr>
              <a:t>Add the corresponding rule to the theory</a:t>
            </a:r>
          </a:p>
          <a:p>
            <a:pPr lvl="1"/>
            <a:r>
              <a:rPr lang="en-US">
                <a:latin typeface="Calibri" charset="0"/>
                <a:ea typeface="ＭＳ Ｐゴシック" charset="0"/>
              </a:rPr>
              <a:t>Train the parameters of the learned theory</a:t>
            </a:r>
          </a:p>
        </p:txBody>
      </p:sp>
      <p:graphicFrame>
        <p:nvGraphicFramePr>
          <p:cNvPr id="4" name="Table 3"/>
          <p:cNvGraphicFramePr>
            <a:graphicFrameLocks noGrp="1"/>
          </p:cNvGraphicFramePr>
          <p:nvPr/>
        </p:nvGraphicFramePr>
        <p:xfrm>
          <a:off x="6400800" y="1828800"/>
          <a:ext cx="2590800" cy="1747839"/>
        </p:xfrm>
        <a:graphic>
          <a:graphicData uri="http://schemas.openxmlformats.org/drawingml/2006/table">
            <a:tbl>
              <a:tblPr/>
              <a:tblGrid>
                <a:gridCol w="2590800"/>
              </a:tblGrid>
              <a:tr h="457282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templates</a:t>
                      </a:r>
                      <a:endParaRPr kumimoji="0" lang="en-US" sz="24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45730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P(X,Y) :- R(X,Y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)</a:t>
                      </a:r>
                      <a:endParaRPr kumimoji="0" lang="en-US" sz="20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413198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P(X,Y) :- R(Y,X)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420053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P(X,Y) :- </a:t>
                      </a:r>
                      <a:r>
                        <a:rPr kumimoji="0" lang="en-US" sz="20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R1</a:t>
                      </a:r>
                      <a:r>
                        <a:rPr kumimoji="0" lang="en-US" sz="20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(X,Z),R2(Z,Y)</a:t>
                      </a:r>
                    </a:p>
                  </a:txBody>
                  <a:tcPr marT="45723" marB="45723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41999" name="TextBox 1"/>
          <p:cNvSpPr txBox="1">
            <a:spLocks noChangeArrowheads="1"/>
          </p:cNvSpPr>
          <p:nvPr/>
        </p:nvSpPr>
        <p:spPr bwMode="auto">
          <a:xfrm>
            <a:off x="6019800" y="1143000"/>
            <a:ext cx="26908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[Wang et al, CIKM 2014]</a:t>
            </a:r>
          </a:p>
        </p:txBody>
      </p:sp>
    </p:spTree>
    <p:extLst>
      <p:ext uri="{BB962C8B-B14F-4D97-AF65-F5344CB8AC3E}">
        <p14:creationId xmlns:p14="http://schemas.microsoft.com/office/powerpoint/2010/main" val="275134528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5" name="Title 1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Relational Learning Systems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1524000" y="1752600"/>
          <a:ext cx="6324600" cy="4430716"/>
        </p:xfrm>
        <a:graphic>
          <a:graphicData uri="http://schemas.openxmlformats.org/drawingml/2006/table">
            <a:tbl>
              <a:tblPr bandRow="1">
                <a:tableStyleId>{5C22544A-7EE6-4342-B048-85BDC9FD1C3A}</a:tableStyleId>
              </a:tblPr>
              <a:tblGrid>
                <a:gridCol w="1264920"/>
                <a:gridCol w="1264920"/>
                <a:gridCol w="843280"/>
                <a:gridCol w="843280"/>
                <a:gridCol w="1054100"/>
                <a:gridCol w="1054100"/>
              </a:tblGrid>
              <a:tr h="627631">
                <a:tc gridSpan="2">
                  <a:txBody>
                    <a:bodyPr/>
                    <a:lstStyle/>
                    <a:p>
                      <a:pPr marL="342900" indent="-342900" algn="ctr">
                        <a:buAutoNum type="arabicPeriod"/>
                      </a:pPr>
                      <a:r>
                        <a:rPr lang="en-US" sz="1800" dirty="0" smtClean="0"/>
                        <a:t>Task</a:t>
                      </a:r>
                      <a:endParaRPr lang="en-US" sz="1800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Task</a:t>
                      </a:r>
                      <a:endParaRPr lang="en-US" sz="1800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Task</a:t>
                      </a:r>
                      <a:endParaRPr lang="en-US" sz="1800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7631">
                <a:tc gridSpan="2"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006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2. First order program</a:t>
                      </a:r>
                      <a:endParaRPr lang="en-US" sz="1800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Clausal</a:t>
                      </a:r>
                      <a:r>
                        <a:rPr lang="en-US" sz="1800" baseline="0" dirty="0" smtClean="0"/>
                        <a:t> 1</a:t>
                      </a:r>
                      <a:r>
                        <a:rPr lang="en-US" sz="1800" baseline="30000" dirty="0" smtClean="0"/>
                        <a:t>st</a:t>
                      </a:r>
                      <a:r>
                        <a:rPr lang="en-US" sz="1800" baseline="0" dirty="0" smtClean="0"/>
                        <a:t>-order logic</a:t>
                      </a:r>
                      <a:endParaRPr lang="en-US" sz="1800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Function-free</a:t>
                      </a:r>
                      <a:r>
                        <a:rPr lang="en-US" sz="1800" baseline="0" dirty="0" smtClean="0"/>
                        <a:t> Prolog (</a:t>
                      </a:r>
                      <a:r>
                        <a:rPr lang="en-US" sz="1800" baseline="0" dirty="0" err="1" smtClean="0"/>
                        <a:t>Datalog</a:t>
                      </a:r>
                      <a:r>
                        <a:rPr lang="en-US" sz="1800" baseline="0" dirty="0" smtClean="0"/>
                        <a:t>)</a:t>
                      </a:r>
                      <a:endParaRPr lang="en-US" sz="1800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7631">
                <a:tc gridSpan="2"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i="1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40064"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3. “Compiled” representation</a:t>
                      </a:r>
                      <a:endParaRPr lang="en-US" sz="1800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Undirected</a:t>
                      </a:r>
                      <a:r>
                        <a:rPr lang="en-US" sz="1800" baseline="0" dirty="0" smtClean="0"/>
                        <a:t> graphical model</a:t>
                      </a:r>
                      <a:endParaRPr lang="en-US" sz="1800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Graph</a:t>
                      </a:r>
                      <a:r>
                        <a:rPr lang="en-US" sz="1800" baseline="0" dirty="0" smtClean="0"/>
                        <a:t> with feature-vector labeled edges</a:t>
                      </a:r>
                      <a:endParaRPr lang="en-US" sz="1800" dirty="0"/>
                    </a:p>
                  </a:txBody>
                  <a:tcPr marT="45712" marB="45712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27631">
                <a:tc>
                  <a:txBody>
                    <a:bodyPr/>
                    <a:lstStyle/>
                    <a:p>
                      <a:endParaRPr lang="en-US" sz="180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endParaRPr lang="en-US" sz="18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endParaRPr lang="en-US" sz="1800" dirty="0"/>
                    </a:p>
                  </a:txBody>
                  <a:tcPr marT="45712" marB="45712"/>
                </a:tc>
              </a:tr>
              <a:tr h="640064"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/>
                        <a:t>Inference</a:t>
                      </a:r>
                      <a:endParaRPr lang="en-US" sz="1800" i="1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smtClean="0"/>
                        <a:t>Learning</a:t>
                      </a:r>
                      <a:endParaRPr lang="en-US" sz="1800" i="1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err="1" smtClean="0"/>
                        <a:t>approx</a:t>
                      </a:r>
                      <a:endParaRPr lang="en-US" sz="1800" i="1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i="1" dirty="0" err="1" smtClean="0"/>
                        <a:t>approx</a:t>
                      </a:r>
                      <a:endParaRPr lang="en-US" sz="1800" i="1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smtClean="0"/>
                        <a:t>PPR</a:t>
                      </a:r>
                      <a:r>
                        <a:rPr lang="en-US" sz="1800" baseline="0" dirty="0" smtClean="0"/>
                        <a:t> (RWR)</a:t>
                      </a:r>
                      <a:endParaRPr lang="en-US" sz="1800" dirty="0"/>
                    </a:p>
                  </a:txBody>
                  <a:tcPr marT="45712" marB="45712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1800" dirty="0" err="1" smtClean="0"/>
                        <a:t>pSGD</a:t>
                      </a:r>
                      <a:endParaRPr lang="en-US" sz="1800" dirty="0"/>
                    </a:p>
                  </a:txBody>
                  <a:tcPr marT="45712" marB="45712"/>
                </a:tc>
              </a:tr>
            </a:tbl>
          </a:graphicData>
        </a:graphic>
      </p:graphicFrame>
      <p:sp>
        <p:nvSpPr>
          <p:cNvPr id="4" name="Up-Down Arrow 3"/>
          <p:cNvSpPr/>
          <p:nvPr/>
        </p:nvSpPr>
        <p:spPr>
          <a:xfrm>
            <a:off x="2743200" y="2260600"/>
            <a:ext cx="304800" cy="7620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" name="Up-Down Arrow 4"/>
          <p:cNvSpPr/>
          <p:nvPr/>
        </p:nvSpPr>
        <p:spPr>
          <a:xfrm>
            <a:off x="2743200" y="3479800"/>
            <a:ext cx="304800" cy="7620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" name="Up-Down Arrow 5"/>
          <p:cNvSpPr/>
          <p:nvPr/>
        </p:nvSpPr>
        <p:spPr>
          <a:xfrm>
            <a:off x="3200400" y="4851400"/>
            <a:ext cx="304800" cy="7620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8" name="Down Arrow 7"/>
          <p:cNvSpPr/>
          <p:nvPr/>
        </p:nvSpPr>
        <p:spPr>
          <a:xfrm>
            <a:off x="2133600" y="4851400"/>
            <a:ext cx="381000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393" name="TextBox 8"/>
          <p:cNvSpPr txBox="1">
            <a:spLocks noChangeArrowheads="1"/>
          </p:cNvSpPr>
          <p:nvPr/>
        </p:nvSpPr>
        <p:spPr bwMode="auto">
          <a:xfrm>
            <a:off x="2162175" y="3708400"/>
            <a:ext cx="1260475" cy="3079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/>
              <a:t>“compilation”</a:t>
            </a:r>
            <a:endParaRPr lang="en-US" sz="1800" i="1"/>
          </a:p>
        </p:txBody>
      </p:sp>
      <p:sp>
        <p:nvSpPr>
          <p:cNvPr id="57394" name="TextBox 9"/>
          <p:cNvSpPr txBox="1">
            <a:spLocks noChangeArrowheads="1"/>
          </p:cNvSpPr>
          <p:nvPr/>
        </p:nvSpPr>
        <p:spPr bwMode="auto">
          <a:xfrm>
            <a:off x="2252663" y="2489200"/>
            <a:ext cx="1246187" cy="3079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/>
              <a:t>formalization</a:t>
            </a:r>
            <a:endParaRPr lang="en-US" sz="1800" i="1"/>
          </a:p>
        </p:txBody>
      </p:sp>
      <p:sp>
        <p:nvSpPr>
          <p:cNvPr id="57395" name="TextBox 10"/>
          <p:cNvSpPr txBox="1">
            <a:spLocks noChangeArrowheads="1"/>
          </p:cNvSpPr>
          <p:nvPr/>
        </p:nvSpPr>
        <p:spPr bwMode="auto">
          <a:xfrm>
            <a:off x="4740275" y="1371600"/>
            <a:ext cx="696913" cy="3079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/>
              <a:t>MLNs</a:t>
            </a:r>
            <a:endParaRPr lang="en-US" sz="1800" i="1"/>
          </a:p>
        </p:txBody>
      </p:sp>
      <p:sp>
        <p:nvSpPr>
          <p:cNvPr id="12" name="Up-Down Arrow 11"/>
          <p:cNvSpPr/>
          <p:nvPr/>
        </p:nvSpPr>
        <p:spPr>
          <a:xfrm>
            <a:off x="5257800" y="4876800"/>
            <a:ext cx="304800" cy="7620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3" name="Down Arrow 12"/>
          <p:cNvSpPr/>
          <p:nvPr/>
        </p:nvSpPr>
        <p:spPr>
          <a:xfrm>
            <a:off x="4191000" y="4876800"/>
            <a:ext cx="381000" cy="7620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4" name="Up-Down Arrow 13"/>
          <p:cNvSpPr/>
          <p:nvPr/>
        </p:nvSpPr>
        <p:spPr>
          <a:xfrm>
            <a:off x="4681538" y="2209800"/>
            <a:ext cx="304800" cy="7620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399" name="TextBox 14"/>
          <p:cNvSpPr txBox="1">
            <a:spLocks noChangeArrowheads="1"/>
          </p:cNvSpPr>
          <p:nvPr/>
        </p:nvSpPr>
        <p:spPr bwMode="auto">
          <a:xfrm>
            <a:off x="4572000" y="2438400"/>
            <a:ext cx="608013" cy="3079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/>
              <a:t>easy</a:t>
            </a:r>
            <a:endParaRPr lang="en-US" sz="1800" i="1"/>
          </a:p>
        </p:txBody>
      </p:sp>
      <p:sp>
        <p:nvSpPr>
          <p:cNvPr id="16" name="Up-Down Arrow 15"/>
          <p:cNvSpPr/>
          <p:nvPr/>
        </p:nvSpPr>
        <p:spPr>
          <a:xfrm>
            <a:off x="4772025" y="3581400"/>
            <a:ext cx="304800" cy="7620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401" name="TextBox 16"/>
          <p:cNvSpPr txBox="1">
            <a:spLocks noChangeArrowheads="1"/>
          </p:cNvSpPr>
          <p:nvPr/>
        </p:nvSpPr>
        <p:spPr bwMode="auto">
          <a:xfrm>
            <a:off x="4414838" y="3810000"/>
            <a:ext cx="1036637" cy="3079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/>
              <a:t>expensive</a:t>
            </a:r>
            <a:endParaRPr lang="en-US" sz="1800" i="1"/>
          </a:p>
        </p:txBody>
      </p:sp>
      <p:sp>
        <p:nvSpPr>
          <p:cNvPr id="18" name="Up-Down Arrow 17"/>
          <p:cNvSpPr/>
          <p:nvPr/>
        </p:nvSpPr>
        <p:spPr>
          <a:xfrm>
            <a:off x="7162800" y="4876800"/>
            <a:ext cx="304800" cy="6858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19" name="Down Arrow 18"/>
          <p:cNvSpPr/>
          <p:nvPr/>
        </p:nvSpPr>
        <p:spPr>
          <a:xfrm>
            <a:off x="6096000" y="4876800"/>
            <a:ext cx="381000" cy="685800"/>
          </a:xfrm>
          <a:prstGeom prst="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0" name="Up-Down Arrow 19"/>
          <p:cNvSpPr/>
          <p:nvPr/>
        </p:nvSpPr>
        <p:spPr>
          <a:xfrm>
            <a:off x="6553200" y="3581400"/>
            <a:ext cx="304800" cy="7620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405" name="TextBox 20"/>
          <p:cNvSpPr txBox="1">
            <a:spLocks noChangeArrowheads="1"/>
          </p:cNvSpPr>
          <p:nvPr/>
        </p:nvSpPr>
        <p:spPr bwMode="auto">
          <a:xfrm>
            <a:off x="6416675" y="3810000"/>
            <a:ext cx="517525" cy="3079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/>
              <a:t>fast</a:t>
            </a:r>
            <a:endParaRPr lang="en-US" sz="1800" i="1"/>
          </a:p>
        </p:txBody>
      </p:sp>
      <p:sp>
        <p:nvSpPr>
          <p:cNvPr id="57406" name="TextBox 21"/>
          <p:cNvSpPr txBox="1">
            <a:spLocks noChangeArrowheads="1"/>
          </p:cNvSpPr>
          <p:nvPr/>
        </p:nvSpPr>
        <p:spPr bwMode="auto">
          <a:xfrm>
            <a:off x="3429000" y="3276600"/>
            <a:ext cx="63976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+DB</a:t>
            </a:r>
          </a:p>
        </p:txBody>
      </p:sp>
      <p:sp>
        <p:nvSpPr>
          <p:cNvPr id="23" name="Up-Down Arrow 22"/>
          <p:cNvSpPr/>
          <p:nvPr/>
        </p:nvSpPr>
        <p:spPr>
          <a:xfrm>
            <a:off x="6662738" y="2286000"/>
            <a:ext cx="304800" cy="762000"/>
          </a:xfrm>
          <a:prstGeom prst="upDown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7408" name="TextBox 23"/>
          <p:cNvSpPr txBox="1">
            <a:spLocks noChangeArrowheads="1"/>
          </p:cNvSpPr>
          <p:nvPr/>
        </p:nvSpPr>
        <p:spPr bwMode="auto">
          <a:xfrm>
            <a:off x="8001000" y="2590800"/>
            <a:ext cx="876300" cy="3079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/>
              <a:t>harder?</a:t>
            </a:r>
            <a:endParaRPr lang="en-US" sz="1800" i="1"/>
          </a:p>
        </p:txBody>
      </p:sp>
      <p:sp>
        <p:nvSpPr>
          <p:cNvPr id="57409" name="TextBox 24"/>
          <p:cNvSpPr txBox="1">
            <a:spLocks noChangeArrowheads="1"/>
          </p:cNvSpPr>
          <p:nvPr/>
        </p:nvSpPr>
        <p:spPr bwMode="auto">
          <a:xfrm>
            <a:off x="5867400" y="6172200"/>
            <a:ext cx="666750" cy="3079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/>
              <a:t>linear</a:t>
            </a:r>
            <a:endParaRPr lang="en-US" sz="1800" i="1"/>
          </a:p>
        </p:txBody>
      </p:sp>
      <p:sp>
        <p:nvSpPr>
          <p:cNvPr id="57410" name="TextBox 25"/>
          <p:cNvSpPr txBox="1">
            <a:spLocks noChangeArrowheads="1"/>
          </p:cNvSpPr>
          <p:nvPr/>
        </p:nvSpPr>
        <p:spPr bwMode="auto">
          <a:xfrm>
            <a:off x="6781800" y="6172200"/>
            <a:ext cx="1096963" cy="5238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i="1"/>
              <a:t>fast, but </a:t>
            </a:r>
          </a:p>
          <a:p>
            <a:pPr algn="ctr" eaLnBrk="1" hangingPunct="1"/>
            <a:r>
              <a:rPr lang="en-US" sz="1400" i="1"/>
              <a:t>not convex</a:t>
            </a:r>
            <a:endParaRPr lang="en-US" sz="1800" i="1"/>
          </a:p>
        </p:txBody>
      </p:sp>
      <p:sp>
        <p:nvSpPr>
          <p:cNvPr id="57411" name="TextBox 26"/>
          <p:cNvSpPr txBox="1">
            <a:spLocks noChangeArrowheads="1"/>
          </p:cNvSpPr>
          <p:nvPr/>
        </p:nvSpPr>
        <p:spPr bwMode="auto">
          <a:xfrm>
            <a:off x="7924800" y="3667125"/>
            <a:ext cx="990600" cy="5238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b="1" i="1"/>
              <a:t>sublinear</a:t>
            </a:r>
            <a:r>
              <a:rPr lang="en-US" sz="1400" i="1"/>
              <a:t> in DB size</a:t>
            </a:r>
            <a:endParaRPr lang="en-US" sz="1800" i="1"/>
          </a:p>
        </p:txBody>
      </p:sp>
      <p:sp>
        <p:nvSpPr>
          <p:cNvPr id="57412" name="TextBox 27"/>
          <p:cNvSpPr txBox="1">
            <a:spLocks noChangeArrowheads="1"/>
          </p:cNvSpPr>
          <p:nvPr/>
        </p:nvSpPr>
        <p:spPr bwMode="auto">
          <a:xfrm>
            <a:off x="6362700" y="1368425"/>
            <a:ext cx="876300" cy="3079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400" i="1"/>
              <a:t>ProPPR</a:t>
            </a:r>
            <a:endParaRPr lang="en-US" sz="1800" i="1"/>
          </a:p>
        </p:txBody>
      </p:sp>
      <p:sp>
        <p:nvSpPr>
          <p:cNvPr id="57413" name="TextBox 28"/>
          <p:cNvSpPr txBox="1">
            <a:spLocks noChangeArrowheads="1"/>
          </p:cNvSpPr>
          <p:nvPr/>
        </p:nvSpPr>
        <p:spPr bwMode="auto">
          <a:xfrm>
            <a:off x="7924800" y="5638800"/>
            <a:ext cx="1219200" cy="523875"/>
          </a:xfrm>
          <a:prstGeom prst="rect">
            <a:avLst/>
          </a:prstGeom>
          <a:solidFill>
            <a:srgbClr val="F2F2F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400" b="1" i="1"/>
              <a:t>can parallelize</a:t>
            </a:r>
            <a:endParaRPr lang="en-US" sz="1800" i="1"/>
          </a:p>
        </p:txBody>
      </p:sp>
    </p:spTree>
    <p:extLst>
      <p:ext uri="{BB962C8B-B14F-4D97-AF65-F5344CB8AC3E}">
        <p14:creationId xmlns:p14="http://schemas.microsoft.com/office/powerpoint/2010/main" val="77807106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7" name="Title 2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Recap: Structure Learning Dataset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50178" name="Content Placeholder 3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2895600"/>
          </a:xfrm>
        </p:spPr>
        <p:txBody>
          <a:bodyPr>
            <a:normAutofit lnSpcReduction="10000"/>
          </a:bodyPr>
          <a:lstStyle/>
          <a:p>
            <a:r>
              <a:rPr lang="en-US" sz="2800">
                <a:latin typeface="Calibri" charset="0"/>
                <a:ea typeface="ＭＳ Ｐゴシック" charset="0"/>
                <a:cs typeface="ＭＳ Ｐゴシック" charset="0"/>
              </a:rPr>
              <a:t>Experiment</a:t>
            </a:r>
          </a:p>
          <a:p>
            <a:pPr lvl="1"/>
            <a:r>
              <a:rPr lang="en-US" sz="2400">
                <a:latin typeface="Calibri" charset="0"/>
                <a:ea typeface="ＭＳ Ｐゴシック" charset="0"/>
              </a:rPr>
              <a:t>2000+ Wikipedia pages on “European royal families”</a:t>
            </a:r>
          </a:p>
          <a:p>
            <a:pPr lvl="1"/>
            <a:r>
              <a:rPr lang="en-US" sz="2400">
                <a:latin typeface="Calibri" charset="0"/>
                <a:ea typeface="ＭＳ Ｐゴシック" charset="0"/>
              </a:rPr>
              <a:t>15 Infobox relations: birthPlace, child, spouse, commander, …</a:t>
            </a:r>
          </a:p>
          <a:p>
            <a:pPr lvl="1"/>
            <a:r>
              <a:rPr lang="en-US" sz="2400">
                <a:latin typeface="Calibri" charset="0"/>
                <a:ea typeface="ＭＳ Ｐゴシック" charset="0"/>
              </a:rPr>
              <a:t>Randomly delete some relation instances, run ISG to find a theory that models the rest, and compute MAP of predictions.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1143000" y="4800600"/>
          <a:ext cx="59436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286000"/>
                <a:gridCol w="1676400"/>
                <a:gridCol w="19812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 deleted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50% deleted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smtClean="0"/>
                        <a:t>MLNs/Alchemy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60.8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38.8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ProPPR</a:t>
                      </a:r>
                      <a:r>
                        <a:rPr lang="en-US" baseline="0" dirty="0" smtClean="0"/>
                        <a:t>/ISG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79.5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61.9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50197" name="TextBox 4"/>
          <p:cNvSpPr txBox="1">
            <a:spLocks noChangeArrowheads="1"/>
          </p:cNvSpPr>
          <p:nvPr/>
        </p:nvSpPr>
        <p:spPr bwMode="auto">
          <a:xfrm>
            <a:off x="228600" y="6248400"/>
            <a:ext cx="86868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l" eaLnBrk="1" hangingPunct="1"/>
            <a:r>
              <a:rPr lang="en-US"/>
              <a:t>MAP - Similar results on two other InfoBox datasets, NELL</a:t>
            </a:r>
          </a:p>
        </p:txBody>
      </p:sp>
    </p:spTree>
    <p:extLst>
      <p:ext uri="{BB962C8B-B14F-4D97-AF65-F5344CB8AC3E}">
        <p14:creationId xmlns:p14="http://schemas.microsoft.com/office/powerpoint/2010/main" val="366852726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69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IE in ProPPR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28956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800" dirty="0" smtClean="0"/>
              <a:t>Experiment</a:t>
            </a:r>
          </a:p>
          <a:p>
            <a:pPr lvl="1">
              <a:defRPr/>
            </a:pPr>
            <a:r>
              <a:rPr lang="en-US" sz="2400" dirty="0" smtClean="0"/>
              <a:t>Same data and protocol</a:t>
            </a:r>
          </a:p>
          <a:p>
            <a:pPr lvl="1">
              <a:defRPr/>
            </a:pPr>
            <a:r>
              <a:rPr lang="en-US" sz="2400" dirty="0" smtClean="0"/>
              <a:t>Add facts: </a:t>
            </a:r>
            <a:r>
              <a:rPr lang="en-US" sz="2400" i="1" dirty="0" err="1" smtClean="0"/>
              <a:t>nearHyperlink</a:t>
            </a:r>
            <a:r>
              <a:rPr lang="en-US" sz="2400" i="1" dirty="0" smtClean="0"/>
              <a:t>(</a:t>
            </a:r>
            <a:r>
              <a:rPr lang="en-US" sz="2400" i="1" dirty="0" err="1" smtClean="0"/>
              <a:t>Word,Src,Dst</a:t>
            </a:r>
            <a:r>
              <a:rPr lang="en-US" sz="2400" i="1" dirty="0" smtClean="0"/>
              <a:t>) </a:t>
            </a:r>
            <a:r>
              <a:rPr lang="en-US" sz="2400" dirty="0" smtClean="0"/>
              <a:t>for </a:t>
            </a:r>
            <a:r>
              <a:rPr lang="en-US" sz="2400" dirty="0" err="1" smtClean="0"/>
              <a:t>Src,Dst</a:t>
            </a:r>
            <a:r>
              <a:rPr lang="en-US" sz="2400" dirty="0" smtClean="0"/>
              <a:t> in data</a:t>
            </a:r>
          </a:p>
          <a:p>
            <a:pPr lvl="1">
              <a:defRPr/>
            </a:pPr>
            <a:r>
              <a:rPr lang="en-US" sz="2400" dirty="0" smtClean="0"/>
              <a:t>Add rules like: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en-US" sz="2400" i="1" dirty="0" err="1"/>
              <a:t>i</a:t>
            </a:r>
            <a:r>
              <a:rPr lang="en-US" sz="2400" i="1" dirty="0" err="1" smtClean="0"/>
              <a:t>nterp</a:t>
            </a:r>
            <a:r>
              <a:rPr lang="en-US" sz="2400" i="1" dirty="0" smtClean="0"/>
              <a:t>(</a:t>
            </a:r>
            <a:r>
              <a:rPr lang="en-US" sz="2400" i="1" dirty="0" err="1" smtClean="0"/>
              <a:t>Rel,Src,Dst</a:t>
            </a:r>
            <a:r>
              <a:rPr lang="en-US" sz="2400" i="1" dirty="0" smtClean="0"/>
              <a:t>) :- 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en-US" sz="2400" i="1" dirty="0"/>
              <a:t>	</a:t>
            </a:r>
            <a:r>
              <a:rPr lang="en-US" sz="2400" i="1" dirty="0" err="1" smtClean="0"/>
              <a:t>nearHyperlink</a:t>
            </a:r>
            <a:r>
              <a:rPr lang="en-US" sz="2400" i="1" dirty="0" smtClean="0"/>
              <a:t>(</a:t>
            </a:r>
            <a:r>
              <a:rPr lang="en-US" sz="2400" i="1" dirty="0" err="1" smtClean="0"/>
              <a:t>Word,Src,Dst</a:t>
            </a:r>
            <a:r>
              <a:rPr lang="en-US" sz="2400" i="1" dirty="0" smtClean="0"/>
              <a:t>), indicates(</a:t>
            </a:r>
            <a:r>
              <a:rPr lang="en-US" sz="2400" i="1" dirty="0" err="1" smtClean="0"/>
              <a:t>Word,Rel</a:t>
            </a:r>
            <a:r>
              <a:rPr lang="en-US" sz="2400" i="1" dirty="0" smtClean="0"/>
              <a:t>).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en-US" sz="2400" i="1" dirty="0" smtClean="0"/>
              <a:t>indicates(</a:t>
            </a:r>
            <a:r>
              <a:rPr lang="en-US" sz="2400" i="1" dirty="0" err="1" smtClean="0"/>
              <a:t>Word,Rel</a:t>
            </a:r>
            <a:r>
              <a:rPr lang="en-US" sz="2400" i="1" dirty="0" smtClean="0"/>
              <a:t>) :- true # f(</a:t>
            </a:r>
            <a:r>
              <a:rPr lang="en-US" sz="2400" i="1" dirty="0" err="1" smtClean="0"/>
              <a:t>Word,Rel</a:t>
            </a:r>
            <a:r>
              <a:rPr lang="en-US" sz="2400" i="1" dirty="0" smtClean="0"/>
              <a:t>)</a:t>
            </a:r>
          </a:p>
          <a:p>
            <a:pPr lvl="1">
              <a:defRPr/>
            </a:pPr>
            <a:endParaRPr lang="en-US" sz="2400" dirty="0" smtClean="0"/>
          </a:p>
        </p:txBody>
      </p:sp>
      <p:sp>
        <p:nvSpPr>
          <p:cNvPr id="6" name="TextBox 5"/>
          <p:cNvSpPr txBox="1"/>
          <p:nvPr/>
        </p:nvSpPr>
        <p:spPr>
          <a:xfrm>
            <a:off x="4419600" y="1295400"/>
            <a:ext cx="4410075" cy="101600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In March 1849 her father-in-law &lt;a </a:t>
            </a:r>
            <a:r>
              <a:rPr lang="en-US" sz="2000" dirty="0" err="1"/>
              <a:t>href</a:t>
            </a:r>
            <a:r>
              <a:rPr lang="en-US" sz="2000" dirty="0"/>
              <a:t>=“</a:t>
            </a:r>
            <a:r>
              <a:rPr lang="en-US" sz="2000" dirty="0" err="1"/>
              <a:t>Charles_Albert_of_Sardinia</a:t>
            </a:r>
            <a:r>
              <a:rPr lang="en-US" sz="2000" dirty="0"/>
              <a:t>”&gt; Charles Albert&lt;/a&gt; abdicated …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400800" y="2819400"/>
            <a:ext cx="2428875" cy="40005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000" dirty="0"/>
              <a:t>~= 67.5k links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914400" y="4800600"/>
            <a:ext cx="7696200" cy="1016000"/>
          </a:xfrm>
          <a:prstGeom prst="rect">
            <a:avLst/>
          </a:prstGeom>
        </p:spPr>
        <p:style>
          <a:lnRef idx="2">
            <a:schemeClr val="accent4"/>
          </a:lnRef>
          <a:fillRef idx="1">
            <a:schemeClr val="lt1"/>
          </a:fillRef>
          <a:effectRef idx="0">
            <a:schemeClr val="accent4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l">
              <a:defRPr/>
            </a:pPr>
            <a:r>
              <a:rPr lang="en-US" sz="2000" dirty="0"/>
              <a:t>This is </a:t>
            </a:r>
            <a:r>
              <a:rPr lang="en-US" sz="2000" i="1" dirty="0"/>
              <a:t>distant</a:t>
            </a:r>
            <a:r>
              <a:rPr lang="en-US" sz="2000" dirty="0"/>
              <a:t> supervision: 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000" dirty="0"/>
              <a:t>we know the tuple (</a:t>
            </a:r>
            <a:r>
              <a:rPr lang="en-US" sz="2000" dirty="0" err="1"/>
              <a:t>rel,src,dst</a:t>
            </a:r>
            <a:r>
              <a:rPr lang="en-US" sz="2000" dirty="0"/>
              <a:t>), but not a label for this hyperlink</a:t>
            </a:r>
          </a:p>
          <a:p>
            <a:pPr marL="342900" indent="-342900" algn="l">
              <a:buFont typeface="Arial"/>
              <a:buChar char="•"/>
              <a:defRPr/>
            </a:pPr>
            <a:r>
              <a:rPr lang="en-US" sz="2000" dirty="0"/>
              <a:t>hyperlink label is latent, and marginalized out by the PPR inference</a:t>
            </a:r>
          </a:p>
        </p:txBody>
      </p:sp>
    </p:spTree>
    <p:extLst>
      <p:ext uri="{BB962C8B-B14F-4D97-AF65-F5344CB8AC3E}">
        <p14:creationId xmlns:p14="http://schemas.microsoft.com/office/powerpoint/2010/main" val="32725592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  <p:bldP spid="8" grpId="0" animBg="1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Screen Shot 2015-07-09 at 12.22.31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533" y="2392448"/>
            <a:ext cx="6843751" cy="4242428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0" y="14269"/>
            <a:ext cx="106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ACL 2015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592180" y="656369"/>
            <a:ext cx="4980016" cy="1938992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Data: groups of related Wikipedia pages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>
                <a:sym typeface="Wingdings"/>
              </a:rPr>
              <a:t>knowledge </a:t>
            </a:r>
            <a:r>
              <a:rPr lang="en-US" sz="2000" dirty="0" smtClean="0">
                <a:sym typeface="Wingdings"/>
              </a:rPr>
              <a:t>base: </a:t>
            </a:r>
            <a:r>
              <a:rPr lang="en-US" sz="2000" dirty="0" err="1" smtClean="0"/>
              <a:t>infobox</a:t>
            </a:r>
            <a:r>
              <a:rPr lang="en-US" sz="2000" dirty="0" smtClean="0"/>
              <a:t> facts</a:t>
            </a:r>
            <a:endParaRPr lang="en-US" sz="2000" dirty="0">
              <a:sym typeface="Wingdings"/>
            </a:endParaRPr>
          </a:p>
          <a:p>
            <a:pPr marL="285750" indent="-285750">
              <a:buFont typeface="Arial"/>
              <a:buChar char="•"/>
            </a:pPr>
            <a:r>
              <a:rPr lang="en-US" sz="2000" dirty="0" smtClean="0">
                <a:sym typeface="Wingdings"/>
              </a:rPr>
              <a:t>IE task: classify links from page X to page Y</a:t>
            </a: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ym typeface="Wingdings"/>
              </a:rPr>
              <a:t>features: nearby words</a:t>
            </a:r>
            <a:endParaRPr lang="en-US" dirty="0" smtClean="0">
              <a:sym typeface="Wingdings"/>
            </a:endParaRPr>
          </a:p>
          <a:p>
            <a:pPr marL="742950" lvl="1" indent="-285750">
              <a:buFont typeface="Arial"/>
              <a:buChar char="•"/>
            </a:pPr>
            <a:r>
              <a:rPr lang="en-US" sz="2000" dirty="0" smtClean="0">
                <a:sym typeface="Wingdings"/>
              </a:rPr>
              <a:t>label to predict: possible relationships between X and Y (distant supervision)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572195" y="656369"/>
            <a:ext cx="3293552" cy="400110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Train/test split: temporal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5572195" y="1069009"/>
            <a:ext cx="3293552" cy="1015663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sz="2000" dirty="0" smtClean="0"/>
              <a:t>To simulate filling in an incomplete KB: randomly delete X% of the facts in train</a:t>
            </a:r>
          </a:p>
        </p:txBody>
      </p:sp>
      <p:pic>
        <p:nvPicPr>
          <p:cNvPr id="9" name="Picture 8" descr="Screen Shot 2015-07-09 at 12.27.04 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45" t="70426" r="64604" b="19024"/>
          <a:stretch/>
        </p:blipFill>
        <p:spPr>
          <a:xfrm>
            <a:off x="470890" y="2725365"/>
            <a:ext cx="3023815" cy="562038"/>
          </a:xfrm>
          <a:prstGeom prst="rect">
            <a:avLst/>
          </a:prstGeom>
          <a:ln w="28575" cmpd="sng">
            <a:solidFill>
              <a:srgbClr val="008000"/>
            </a:solidFill>
          </a:ln>
        </p:spPr>
      </p:pic>
      <p:cxnSp>
        <p:nvCxnSpPr>
          <p:cNvPr id="5" name="Straight Connector 4"/>
          <p:cNvCxnSpPr/>
          <p:nvPr/>
        </p:nvCxnSpPr>
        <p:spPr>
          <a:xfrm>
            <a:off x="3216534" y="2505426"/>
            <a:ext cx="2105243" cy="0"/>
          </a:xfrm>
          <a:prstGeom prst="line">
            <a:avLst/>
          </a:prstGeom>
          <a:ln>
            <a:solidFill>
              <a:srgbClr val="008000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079745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Experiments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346075" y="1217486"/>
            <a:ext cx="8458200" cy="2895600"/>
          </a:xfrm>
        </p:spPr>
        <p:txBody>
          <a:bodyPr>
            <a:normAutofit/>
          </a:bodyPr>
          <a:lstStyle/>
          <a:p>
            <a:pPr>
              <a:defRPr/>
            </a:pPr>
            <a:r>
              <a:rPr lang="en-US" sz="2800" dirty="0" smtClean="0"/>
              <a:t>Task: KB Completion</a:t>
            </a:r>
          </a:p>
          <a:p>
            <a:pPr>
              <a:defRPr/>
            </a:pPr>
            <a:r>
              <a:rPr lang="en-US" sz="2800" dirty="0" smtClean="0"/>
              <a:t>Three Wikipedia Datasets:</a:t>
            </a:r>
            <a:r>
              <a:rPr lang="zh-CN" altLang="en-US" sz="2800" dirty="0" smtClean="0"/>
              <a:t> </a:t>
            </a:r>
            <a:r>
              <a:rPr lang="en-US" sz="2400" dirty="0" smtClean="0"/>
              <a:t>royal, geo, </a:t>
            </a:r>
            <a:r>
              <a:rPr lang="en-US" sz="2400" dirty="0" err="1" smtClean="0"/>
              <a:t>american</a:t>
            </a:r>
            <a:endParaRPr lang="en-US" sz="2400" dirty="0" smtClean="0"/>
          </a:p>
          <a:p>
            <a:pPr lvl="1">
              <a:defRPr/>
            </a:pPr>
            <a:r>
              <a:rPr lang="en-US" sz="2400" dirty="0" smtClean="0"/>
              <a:t>67K, 12K, and 43K links</a:t>
            </a:r>
          </a:p>
          <a:p>
            <a:pPr marL="457200" lvl="1" indent="0">
              <a:buNone/>
              <a:defRPr/>
            </a:pPr>
            <a:endParaRPr lang="en-US" sz="2400" dirty="0" smtClean="0"/>
          </a:p>
          <a:p>
            <a:pPr marL="457200" lvl="1" indent="0">
              <a:buNone/>
              <a:defRPr/>
            </a:pPr>
            <a:endParaRPr lang="en-US" sz="2400" dirty="0"/>
          </a:p>
          <a:p>
            <a:pPr marL="457200" lvl="1" indent="0">
              <a:buNone/>
              <a:defRPr/>
            </a:pPr>
            <a:endParaRPr lang="en-US" sz="2400" dirty="0" smtClean="0"/>
          </a:p>
          <a:p>
            <a:pPr marL="457200" lvl="1" indent="0">
              <a:buNone/>
              <a:defRPr/>
            </a:pPr>
            <a:endParaRPr lang="en-US" sz="2400" dirty="0"/>
          </a:p>
          <a:p>
            <a:pPr marL="457200" lvl="1" indent="0">
              <a:buNone/>
              <a:defRPr/>
            </a:pPr>
            <a:endParaRPr lang="en-US" sz="2400" dirty="0" smtClean="0"/>
          </a:p>
        </p:txBody>
      </p:sp>
      <p:sp>
        <p:nvSpPr>
          <p:cNvPr id="60437" name="TextBox 4"/>
          <p:cNvSpPr txBox="1">
            <a:spLocks noChangeArrowheads="1"/>
          </p:cNvSpPr>
          <p:nvPr/>
        </p:nvSpPr>
        <p:spPr bwMode="auto">
          <a:xfrm>
            <a:off x="820804" y="5624982"/>
            <a:ext cx="78486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l" eaLnBrk="1" hangingPunct="1"/>
            <a:r>
              <a:rPr lang="en-US" dirty="0" smtClean="0"/>
              <a:t>MAP Results for predicted facts on Royal, similar </a:t>
            </a:r>
            <a:r>
              <a:rPr lang="en-US" dirty="0"/>
              <a:t>results on two other </a:t>
            </a:r>
            <a:r>
              <a:rPr lang="en-US" dirty="0" err="1"/>
              <a:t>InfoBox</a:t>
            </a:r>
            <a:r>
              <a:rPr lang="en-US" dirty="0"/>
              <a:t> </a:t>
            </a:r>
            <a:r>
              <a:rPr lang="en-US" dirty="0" smtClean="0"/>
              <a:t>datasets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0" y="14269"/>
            <a:ext cx="106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ACL 2015</a:t>
            </a:r>
            <a:endParaRPr lang="en-US" b="1" dirty="0"/>
          </a:p>
        </p:txBody>
      </p:sp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96142320"/>
              </p:ext>
            </p:extLst>
          </p:nvPr>
        </p:nvGraphicFramePr>
        <p:xfrm>
          <a:off x="1330325" y="2683225"/>
          <a:ext cx="7102245" cy="2941757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val="29922866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Joint IE and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relation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earning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6" name="Subtitle 3"/>
          <p:cNvSpPr txBox="1">
            <a:spLocks/>
          </p:cNvSpPr>
          <p:nvPr/>
        </p:nvSpPr>
        <p:spPr bwMode="auto">
          <a:xfrm>
            <a:off x="225425" y="1483435"/>
            <a:ext cx="8470900" cy="127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Baselines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: MLNs (Richardson and </a:t>
            </a:r>
            <a:r>
              <a:rPr lang="en-US" dirty="0" err="1">
                <a:solidFill>
                  <a:srgbClr val="000000"/>
                </a:solidFill>
                <a:latin typeface="Calibri" charset="0"/>
              </a:rPr>
              <a:t>Domingos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, 2006),</a:t>
            </a:r>
            <a:r>
              <a:rPr lang="zh-CN" altLang="en-US" dirty="0">
                <a:solidFill>
                  <a:srgbClr val="000000"/>
                </a:solidFill>
                <a:latin typeface="Calibri" charset="0"/>
              </a:rPr>
              <a:t>  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Universal Schema (Riedel et al., 2013), IE-</a:t>
            </a:r>
            <a:r>
              <a:rPr lang="zh-CN" altLang="en-US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 charset="0"/>
              </a:rPr>
              <a:t>and</a:t>
            </a:r>
            <a:r>
              <a:rPr lang="zh-CN" altLang="en-US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 charset="0"/>
              </a:rPr>
              <a:t>structure-learning-only</a:t>
            </a:r>
            <a:r>
              <a:rPr lang="zh-CN" altLang="en-US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models</a:t>
            </a:r>
            <a:endParaRPr lang="en-US" dirty="0">
              <a:solidFill>
                <a:srgbClr val="000000"/>
              </a:solidFill>
              <a:latin typeface="Calibri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32762762"/>
              </p:ext>
            </p:extLst>
          </p:nvPr>
        </p:nvGraphicFramePr>
        <p:xfrm>
          <a:off x="1155700" y="2851222"/>
          <a:ext cx="7086600" cy="369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14269"/>
            <a:ext cx="106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ACL 2015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71717515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7" name="Title 2"/>
          <p:cNvSpPr>
            <a:spLocks noGrp="1"/>
          </p:cNvSpPr>
          <p:nvPr>
            <p:ph type="title"/>
          </p:nvPr>
        </p:nvSpPr>
        <p:spPr>
          <a:xfrm>
            <a:off x="457200" y="228600"/>
            <a:ext cx="8229600" cy="1143000"/>
          </a:xfrm>
        </p:spPr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IE in ProPPR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2895600"/>
          </a:xfrm>
        </p:spPr>
        <p:txBody>
          <a:bodyPr>
            <a:normAutofit lnSpcReduction="10000"/>
          </a:bodyPr>
          <a:lstStyle/>
          <a:p>
            <a:pPr>
              <a:defRPr/>
            </a:pPr>
            <a:r>
              <a:rPr lang="en-US" sz="2800" dirty="0" smtClean="0"/>
              <a:t>Experiment</a:t>
            </a:r>
          </a:p>
          <a:p>
            <a:pPr lvl="1">
              <a:defRPr/>
            </a:pPr>
            <a:r>
              <a:rPr lang="en-US" sz="2400" dirty="0" smtClean="0"/>
              <a:t>Same data and protocol</a:t>
            </a:r>
          </a:p>
          <a:p>
            <a:pPr lvl="1">
              <a:defRPr/>
            </a:pPr>
            <a:r>
              <a:rPr lang="en-US" sz="2400" dirty="0" smtClean="0"/>
              <a:t>Add facts: </a:t>
            </a:r>
            <a:r>
              <a:rPr lang="en-US" sz="2400" i="1" dirty="0" err="1" smtClean="0"/>
              <a:t>nearHyperlink</a:t>
            </a:r>
            <a:r>
              <a:rPr lang="en-US" sz="2400" i="1" dirty="0" smtClean="0"/>
              <a:t>(</a:t>
            </a:r>
            <a:r>
              <a:rPr lang="en-US" sz="2400" i="1" dirty="0" err="1" smtClean="0"/>
              <a:t>Word,Src,Dst</a:t>
            </a:r>
            <a:r>
              <a:rPr lang="en-US" sz="2400" i="1" dirty="0" smtClean="0"/>
              <a:t>) </a:t>
            </a:r>
            <a:r>
              <a:rPr lang="en-US" sz="2400" dirty="0" smtClean="0"/>
              <a:t>for </a:t>
            </a:r>
            <a:r>
              <a:rPr lang="en-US" sz="2400" dirty="0" err="1" smtClean="0"/>
              <a:t>Src,Dst</a:t>
            </a:r>
            <a:r>
              <a:rPr lang="en-US" sz="2400" dirty="0" smtClean="0"/>
              <a:t> in data</a:t>
            </a:r>
          </a:p>
          <a:p>
            <a:pPr lvl="1">
              <a:defRPr/>
            </a:pPr>
            <a:r>
              <a:rPr lang="en-US" sz="2400" dirty="0" smtClean="0"/>
              <a:t>Add rules like: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en-US" sz="2400" i="1" dirty="0" err="1"/>
              <a:t>i</a:t>
            </a:r>
            <a:r>
              <a:rPr lang="en-US" sz="2400" i="1" dirty="0" err="1" smtClean="0"/>
              <a:t>nterp</a:t>
            </a:r>
            <a:r>
              <a:rPr lang="en-US" sz="2400" i="1" dirty="0" smtClean="0"/>
              <a:t>(</a:t>
            </a:r>
            <a:r>
              <a:rPr lang="en-US" sz="2400" i="1" dirty="0" err="1" smtClean="0"/>
              <a:t>Rel,Src,Dst</a:t>
            </a:r>
            <a:r>
              <a:rPr lang="en-US" sz="2400" i="1" dirty="0" smtClean="0"/>
              <a:t>) :- 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en-US" sz="2400" i="1" dirty="0"/>
              <a:t>	</a:t>
            </a:r>
            <a:r>
              <a:rPr lang="en-US" sz="2400" i="1" dirty="0" err="1" smtClean="0"/>
              <a:t>nearHyperlink</a:t>
            </a:r>
            <a:r>
              <a:rPr lang="en-US" sz="2400" i="1" dirty="0" smtClean="0"/>
              <a:t>(</a:t>
            </a:r>
            <a:r>
              <a:rPr lang="en-US" sz="2400" i="1" dirty="0" err="1" smtClean="0"/>
              <a:t>Word,Src,Dst</a:t>
            </a:r>
            <a:r>
              <a:rPr lang="en-US" sz="2400" i="1" dirty="0" smtClean="0"/>
              <a:t>), indicates(</a:t>
            </a:r>
            <a:r>
              <a:rPr lang="en-US" sz="2400" i="1" dirty="0" err="1" smtClean="0"/>
              <a:t>Word,Rel</a:t>
            </a:r>
            <a:r>
              <a:rPr lang="en-US" sz="2400" i="1" dirty="0" smtClean="0"/>
              <a:t>).</a:t>
            </a:r>
          </a:p>
          <a:p>
            <a:pPr marL="457200" lvl="1" indent="0">
              <a:buFont typeface="Arial" charset="0"/>
              <a:buNone/>
              <a:defRPr/>
            </a:pPr>
            <a:r>
              <a:rPr lang="en-US" sz="2400" i="1" dirty="0" smtClean="0"/>
              <a:t>indicates(</a:t>
            </a:r>
            <a:r>
              <a:rPr lang="en-US" sz="2400" i="1" dirty="0" err="1" smtClean="0"/>
              <a:t>Word,Rel</a:t>
            </a:r>
            <a:r>
              <a:rPr lang="en-US" sz="2400" i="1" dirty="0" smtClean="0"/>
              <a:t>) :- true #f(</a:t>
            </a:r>
            <a:r>
              <a:rPr lang="en-US" sz="2400" i="1" dirty="0" err="1" smtClean="0"/>
              <a:t>Word,Rel</a:t>
            </a:r>
            <a:r>
              <a:rPr lang="en-US" sz="2400" i="1" dirty="0" smtClean="0"/>
              <a:t>)</a:t>
            </a:r>
          </a:p>
          <a:p>
            <a:pPr lvl="1">
              <a:defRPr/>
            </a:pPr>
            <a:endParaRPr lang="en-US" sz="2400" dirty="0" smtClean="0"/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762000" y="4800600"/>
          <a:ext cx="7620000" cy="1143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0000"/>
                <a:gridCol w="2540000"/>
                <a:gridCol w="25400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 deleted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50% deleted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ProPPR</a:t>
                      </a:r>
                      <a:r>
                        <a:rPr lang="en-US" dirty="0" smtClean="0"/>
                        <a:t>/ISG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61.9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ProPPR</a:t>
                      </a:r>
                      <a:r>
                        <a:rPr lang="en-US" baseline="0" dirty="0" smtClean="0"/>
                        <a:t>/IE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81.1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70.6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0437" name="TextBox 4"/>
          <p:cNvSpPr txBox="1">
            <a:spLocks noChangeArrowheads="1"/>
          </p:cNvSpPr>
          <p:nvPr/>
        </p:nvSpPr>
        <p:spPr bwMode="auto">
          <a:xfrm>
            <a:off x="457200" y="6248400"/>
            <a:ext cx="784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l" eaLnBrk="1" hangingPunct="1"/>
            <a:r>
              <a:rPr lang="en-US"/>
              <a:t>Similar results on two other InfoBox datasets</a:t>
            </a:r>
          </a:p>
        </p:txBody>
      </p:sp>
    </p:spTree>
    <p:extLst>
      <p:ext uri="{BB962C8B-B14F-4D97-AF65-F5344CB8AC3E}">
        <p14:creationId xmlns:p14="http://schemas.microsoft.com/office/powerpoint/2010/main" val="18999877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1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Joint Relation Learning IE in ProPPR</a:t>
            </a:r>
          </a:p>
        </p:txBody>
      </p:sp>
      <p:sp>
        <p:nvSpPr>
          <p:cNvPr id="61442" name="Content Placeholder 3"/>
          <p:cNvSpPr>
            <a:spLocks noGrp="1"/>
          </p:cNvSpPr>
          <p:nvPr>
            <p:ph idx="1"/>
          </p:nvPr>
        </p:nvSpPr>
        <p:spPr>
          <a:xfrm>
            <a:off x="457200" y="1371600"/>
            <a:ext cx="8458200" cy="2895600"/>
          </a:xfrm>
        </p:spPr>
        <p:txBody>
          <a:bodyPr/>
          <a:lstStyle/>
          <a:p>
            <a:r>
              <a:rPr lang="en-US" sz="2800">
                <a:latin typeface="Calibri" charset="0"/>
                <a:ea typeface="ＭＳ Ｐゴシック" charset="0"/>
                <a:cs typeface="ＭＳ Ｐゴシック" charset="0"/>
              </a:rPr>
              <a:t>Experiment</a:t>
            </a:r>
          </a:p>
          <a:p>
            <a:pPr lvl="1"/>
            <a:r>
              <a:rPr lang="en-US" sz="2400">
                <a:latin typeface="Calibri" charset="0"/>
                <a:ea typeface="ＭＳ Ｐゴシック" charset="0"/>
              </a:rPr>
              <a:t>Combine IE rules using </a:t>
            </a:r>
            <a:r>
              <a:rPr lang="en-US" sz="2400" i="1">
                <a:latin typeface="Calibri" charset="0"/>
                <a:ea typeface="ＭＳ Ｐゴシック" charset="0"/>
              </a:rPr>
              <a:t>nearHyperlink </a:t>
            </a:r>
            <a:r>
              <a:rPr lang="en-US" sz="2400">
                <a:latin typeface="Calibri" charset="0"/>
                <a:ea typeface="ＭＳ Ｐゴシック" charset="0"/>
              </a:rPr>
              <a:t>and interpretive rules</a:t>
            </a:r>
          </a:p>
          <a:p>
            <a:pPr lvl="1"/>
            <a:endParaRPr lang="en-US" sz="2400">
              <a:latin typeface="Calibri" charset="0"/>
              <a:ea typeface="ＭＳ Ｐゴシック" charset="0"/>
            </a:endParaRPr>
          </a:p>
          <a:p>
            <a:pPr lvl="1"/>
            <a:endParaRPr lang="en-US" sz="2400">
              <a:latin typeface="Calibri" charset="0"/>
              <a:ea typeface="ＭＳ Ｐゴシック" charset="0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/>
        </p:nvGraphicFramePr>
        <p:xfrm>
          <a:off x="838200" y="4572000"/>
          <a:ext cx="7620000" cy="15240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540000"/>
                <a:gridCol w="2540000"/>
                <a:gridCol w="2540000"/>
              </a:tblGrid>
              <a:tr h="381000">
                <a:tc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10% deleted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50% deleted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ProPPR</a:t>
                      </a:r>
                      <a:r>
                        <a:rPr lang="en-US" dirty="0" smtClean="0"/>
                        <a:t>/ISG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79.5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61.9</a:t>
                      </a:r>
                      <a:endParaRPr lang="en-US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baseline="0" dirty="0" err="1" smtClean="0"/>
                        <a:t>ProPPR</a:t>
                      </a:r>
                      <a:r>
                        <a:rPr lang="en-US" baseline="0" dirty="0" smtClean="0"/>
                        <a:t>/IE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81.1</a:t>
                      </a:r>
                      <a:endParaRPr lang="en-US" b="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0" dirty="0" smtClean="0"/>
                        <a:t>70.6</a:t>
                      </a:r>
                      <a:endParaRPr lang="en-US" b="0" dirty="0"/>
                    </a:p>
                  </a:txBody>
                  <a:tcPr/>
                </a:tc>
              </a:tr>
              <a:tr h="381000"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ProPPR</a:t>
                      </a:r>
                      <a:r>
                        <a:rPr lang="en-US" dirty="0" smtClean="0"/>
                        <a:t>/Joint IE,ISG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82.8</a:t>
                      </a:r>
                      <a:endParaRPr lang="en-US" b="1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b="1" dirty="0" smtClean="0"/>
                        <a:t>78.6</a:t>
                      </a:r>
                      <a:endParaRPr lang="en-US" b="1" dirty="0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61465" name="TextBox 4"/>
          <p:cNvSpPr txBox="1">
            <a:spLocks noChangeArrowheads="1"/>
          </p:cNvSpPr>
          <p:nvPr/>
        </p:nvSpPr>
        <p:spPr bwMode="auto">
          <a:xfrm>
            <a:off x="457200" y="6248400"/>
            <a:ext cx="78486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marL="342900" indent="-3429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lvl="1" algn="l" eaLnBrk="1" hangingPunct="1"/>
            <a:r>
              <a:rPr lang="en-US"/>
              <a:t>Similar results on two other InfoBox datasets</a:t>
            </a:r>
          </a:p>
        </p:txBody>
      </p:sp>
    </p:spTree>
    <p:extLst>
      <p:ext uri="{BB962C8B-B14F-4D97-AF65-F5344CB8AC3E}">
        <p14:creationId xmlns:p14="http://schemas.microsoft.com/office/powerpoint/2010/main" val="217919055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Joint IE and Relation Learning</a:t>
            </a:r>
          </a:p>
        </p:txBody>
      </p:sp>
      <p:sp>
        <p:nvSpPr>
          <p:cNvPr id="62466" name="Subtitle 3"/>
          <p:cNvSpPr txBox="1">
            <a:spLocks/>
          </p:cNvSpPr>
          <p:nvPr/>
        </p:nvSpPr>
        <p:spPr bwMode="auto">
          <a:xfrm>
            <a:off x="225425" y="1257300"/>
            <a:ext cx="8470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solidFill>
                  <a:srgbClr val="000000"/>
                </a:solidFill>
                <a:latin typeface="Calibri" charset="0"/>
              </a:rPr>
              <a:t>Task</a:t>
            </a:r>
            <a:r>
              <a:rPr lang="en-US" altLang="zh-CN" sz="2000">
                <a:solidFill>
                  <a:srgbClr val="000000"/>
                </a:solidFill>
                <a:latin typeface="Calibri" charset="0"/>
              </a:rPr>
              <a:t>:</a:t>
            </a:r>
            <a:r>
              <a:rPr lang="zh-CN" altLang="en-US" sz="20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sz="2000">
                <a:solidFill>
                  <a:srgbClr val="000000"/>
                </a:solidFill>
                <a:latin typeface="Calibri" charset="0"/>
              </a:rPr>
              <a:t>Knowledge</a:t>
            </a:r>
            <a:r>
              <a:rPr lang="zh-CN" altLang="en-US" sz="20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sz="2000">
                <a:solidFill>
                  <a:srgbClr val="000000"/>
                </a:solidFill>
                <a:latin typeface="Calibri" charset="0"/>
              </a:rPr>
              <a:t>Base</a:t>
            </a:r>
            <a:r>
              <a:rPr lang="zh-CN" altLang="en-US" sz="20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sz="2000">
                <a:solidFill>
                  <a:srgbClr val="000000"/>
                </a:solidFill>
                <a:latin typeface="Calibri" charset="0"/>
              </a:rPr>
              <a:t>Completion.</a:t>
            </a:r>
            <a:endParaRPr lang="en-US" sz="2000">
              <a:solidFill>
                <a:srgbClr val="000000"/>
              </a:solidFill>
              <a:latin typeface="Calibri" charset="0"/>
            </a:endParaRPr>
          </a:p>
          <a:p>
            <a:pPr algn="l"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solidFill>
                  <a:srgbClr val="000000"/>
                </a:solidFill>
                <a:latin typeface="Calibri" charset="0"/>
              </a:rPr>
              <a:t>Baselines: MLNs (Richardson and Domingos, 2006),</a:t>
            </a:r>
            <a:r>
              <a:rPr lang="zh-CN" altLang="en-US" sz="2000">
                <a:solidFill>
                  <a:srgbClr val="000000"/>
                </a:solidFill>
                <a:latin typeface="Calibri" charset="0"/>
              </a:rPr>
              <a:t>  </a:t>
            </a:r>
            <a:r>
              <a:rPr lang="en-US" sz="2000">
                <a:solidFill>
                  <a:srgbClr val="000000"/>
                </a:solidFill>
                <a:latin typeface="Calibri" charset="0"/>
              </a:rPr>
              <a:t>Universal Schema (Riedel et al., 2013), IE-</a:t>
            </a:r>
            <a:r>
              <a:rPr lang="zh-CN" altLang="en-US" sz="20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sz="2000">
                <a:solidFill>
                  <a:srgbClr val="000000"/>
                </a:solidFill>
                <a:latin typeface="Calibri" charset="0"/>
              </a:rPr>
              <a:t>and</a:t>
            </a:r>
            <a:r>
              <a:rPr lang="zh-CN" altLang="en-US" sz="20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sz="2000">
                <a:solidFill>
                  <a:srgbClr val="000000"/>
                </a:solidFill>
                <a:latin typeface="Calibri" charset="0"/>
              </a:rPr>
              <a:t>structure-learning-only</a:t>
            </a:r>
            <a:r>
              <a:rPr lang="zh-CN" altLang="en-US" sz="20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sz="2000">
                <a:solidFill>
                  <a:srgbClr val="000000"/>
                </a:solidFill>
                <a:latin typeface="Calibri" charset="0"/>
              </a:rPr>
              <a:t>models.</a:t>
            </a:r>
            <a:endParaRPr lang="en-US" sz="200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62467" name="Picture 4" descr="Screen Shot 2015-03-14 at 5.27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555" b="27341"/>
          <a:stretch>
            <a:fillRect/>
          </a:stretch>
        </p:blipFill>
        <p:spPr bwMode="auto">
          <a:xfrm>
            <a:off x="1219200" y="2590800"/>
            <a:ext cx="6019800" cy="3932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8987804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Joint IE and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relation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earning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6" name="Subtitle 3"/>
          <p:cNvSpPr txBox="1">
            <a:spLocks/>
          </p:cNvSpPr>
          <p:nvPr/>
        </p:nvSpPr>
        <p:spPr bwMode="auto">
          <a:xfrm>
            <a:off x="225425" y="1483435"/>
            <a:ext cx="8470900" cy="12724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Baselines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: MLNs (Richardson and </a:t>
            </a:r>
            <a:r>
              <a:rPr lang="en-US" dirty="0" err="1">
                <a:solidFill>
                  <a:srgbClr val="000000"/>
                </a:solidFill>
                <a:latin typeface="Calibri" charset="0"/>
              </a:rPr>
              <a:t>Domingos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, 2006),</a:t>
            </a:r>
            <a:r>
              <a:rPr lang="zh-CN" altLang="en-US" dirty="0">
                <a:solidFill>
                  <a:srgbClr val="000000"/>
                </a:solidFill>
                <a:latin typeface="Calibri" charset="0"/>
              </a:rPr>
              <a:t>  </a:t>
            </a:r>
            <a:r>
              <a:rPr lang="en-US" dirty="0">
                <a:solidFill>
                  <a:srgbClr val="000000"/>
                </a:solidFill>
                <a:latin typeface="Calibri" charset="0"/>
              </a:rPr>
              <a:t>Universal Schema (Riedel et al., 2013), IE-</a:t>
            </a:r>
            <a:r>
              <a:rPr lang="zh-CN" altLang="en-US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 charset="0"/>
              </a:rPr>
              <a:t>and</a:t>
            </a:r>
            <a:r>
              <a:rPr lang="zh-CN" altLang="en-US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>
                <a:solidFill>
                  <a:srgbClr val="000000"/>
                </a:solidFill>
                <a:latin typeface="Calibri" charset="0"/>
              </a:rPr>
              <a:t>structure-learning-only</a:t>
            </a:r>
            <a:r>
              <a:rPr lang="zh-CN" altLang="en-US" dirty="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dirty="0" smtClean="0">
                <a:solidFill>
                  <a:srgbClr val="000000"/>
                </a:solidFill>
                <a:latin typeface="Calibri" charset="0"/>
              </a:rPr>
              <a:t>models</a:t>
            </a:r>
            <a:endParaRPr lang="en-US" dirty="0">
              <a:solidFill>
                <a:srgbClr val="000000"/>
              </a:solidFill>
              <a:latin typeface="Calibri" charset="0"/>
            </a:endParaRPr>
          </a:p>
        </p:txBody>
      </p:sp>
      <p:graphicFrame>
        <p:nvGraphicFramePr>
          <p:cNvPr id="5" name="Chart 4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16109633"/>
              </p:ext>
            </p:extLst>
          </p:nvPr>
        </p:nvGraphicFramePr>
        <p:xfrm>
          <a:off x="1155700" y="2851222"/>
          <a:ext cx="7086600" cy="36957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0" y="14269"/>
            <a:ext cx="106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ACL 2015</a:t>
            </a:r>
            <a:endParaRPr lang="en-US" b="1" dirty="0"/>
          </a:p>
        </p:txBody>
      </p:sp>
    </p:spTree>
    <p:extLst>
      <p:ext uri="{BB962C8B-B14F-4D97-AF65-F5344CB8AC3E}">
        <p14:creationId xmlns:p14="http://schemas.microsoft.com/office/powerpoint/2010/main" val="202591925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3" name="Title 1"/>
          <p:cNvSpPr>
            <a:spLocks noGrp="1"/>
          </p:cNvSpPr>
          <p:nvPr>
            <p:ph type="ctrTitle"/>
          </p:nvPr>
        </p:nvSpPr>
        <p:spPr>
          <a:xfrm>
            <a:off x="722313" y="374077"/>
            <a:ext cx="7772400" cy="1035624"/>
          </a:xfrm>
        </p:spPr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Latent</a:t>
            </a:r>
            <a:r>
              <a:rPr lang="zh-CN" altLang="en-US" dirty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 dirty="0">
                <a:latin typeface="Calibri" charset="0"/>
                <a:ea typeface="ＭＳ Ｐゴシック" charset="0"/>
                <a:cs typeface="ＭＳ Ｐゴシック" charset="0"/>
              </a:rPr>
              <a:t>c</a:t>
            </a:r>
            <a:r>
              <a:rPr lang="en-US" altLang="zh-CN" dirty="0" smtClean="0">
                <a:latin typeface="Calibri" charset="0"/>
                <a:ea typeface="ＭＳ Ｐゴシック" charset="0"/>
                <a:cs typeface="ＭＳ Ｐゴシック" charset="0"/>
              </a:rPr>
              <a:t>ontext</a:t>
            </a:r>
            <a:r>
              <a:rPr lang="zh-CN" altLang="en-US" dirty="0" smtClean="0">
                <a:latin typeface="Calibri" charset="0"/>
                <a:ea typeface="ＭＳ Ｐゴシック" charset="0"/>
                <a:cs typeface="ＭＳ Ｐゴシック" charset="0"/>
              </a:rPr>
              <a:t> </a:t>
            </a:r>
            <a:r>
              <a:rPr lang="en-US" altLang="zh-CN" dirty="0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altLang="zh-CN" dirty="0" smtClean="0">
                <a:latin typeface="Calibri" charset="0"/>
                <a:ea typeface="ＭＳ Ｐゴシック" charset="0"/>
                <a:cs typeface="ＭＳ Ｐゴシック" charset="0"/>
              </a:rPr>
              <a:t>nvention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447090" y="1997306"/>
            <a:ext cx="8283575" cy="1414153"/>
          </a:xfr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>
            <a:normAutofit/>
          </a:bodyPr>
          <a:lstStyle/>
          <a:p>
            <a:pPr>
              <a:defRPr/>
            </a:pPr>
            <a:r>
              <a:rPr lang="en-US" sz="2400" b="1" dirty="0" smtClean="0">
                <a:solidFill>
                  <a:schemeClr val="tx1"/>
                </a:solidFill>
              </a:rPr>
              <a:t>Making the classifier deeper</a:t>
            </a:r>
            <a:r>
              <a:rPr lang="en-US" sz="2400" dirty="0" smtClean="0">
                <a:solidFill>
                  <a:schemeClr val="tx1"/>
                </a:solidFill>
              </a:rPr>
              <a:t>: introduce latent classes (analogous to invented predicates) which can be combined with the context words in the features used by the classifier</a:t>
            </a:r>
            <a:endParaRPr lang="en-US" sz="2400" dirty="0">
              <a:solidFill>
                <a:schemeClr val="tx1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0" y="14269"/>
            <a:ext cx="106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ACL 2015</a:t>
            </a:r>
            <a:endParaRPr lang="en-US" b="1" dirty="0"/>
          </a:p>
        </p:txBody>
      </p:sp>
      <p:sp>
        <p:nvSpPr>
          <p:cNvPr id="6" name="TextBox 5"/>
          <p:cNvSpPr txBox="1"/>
          <p:nvPr/>
        </p:nvSpPr>
        <p:spPr>
          <a:xfrm>
            <a:off x="-127001" y="3343586"/>
            <a:ext cx="885766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 altLang="zh-CN" sz="3200" dirty="0" smtClean="0"/>
          </a:p>
          <a:p>
            <a:pPr marL="914400" lvl="1" indent="-457200">
              <a:buFont typeface="Arial"/>
              <a:buChar char="•"/>
            </a:pPr>
            <a:r>
              <a:rPr lang="en-US" altLang="zh-CN" sz="3200" dirty="0" smtClean="0"/>
              <a:t>R(X,Y)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:-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latent(L),link(X,Y,W),indicates(W,L,R).</a:t>
            </a:r>
          </a:p>
          <a:p>
            <a:pPr marL="914400" lvl="1" indent="-457200">
              <a:buFont typeface="Arial"/>
              <a:buChar char="•"/>
            </a:pPr>
            <a:r>
              <a:rPr lang="en-US" altLang="zh-CN" sz="3200" dirty="0" smtClean="0"/>
              <a:t>R(X,Y)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:-</a:t>
            </a:r>
            <a:r>
              <a:rPr lang="zh-CN" altLang="en-US" sz="3200" dirty="0" smtClean="0"/>
              <a:t> </a:t>
            </a:r>
            <a:r>
              <a:rPr lang="en-US" altLang="zh-CN" sz="3200" dirty="0" smtClean="0"/>
              <a:t>latent(L1),latent(L2),link(X,Y,W),</a:t>
            </a:r>
          </a:p>
          <a:p>
            <a:pPr lvl="4"/>
            <a:r>
              <a:rPr lang="zh-CN" altLang="zh-CN" sz="3200" dirty="0"/>
              <a:t> </a:t>
            </a:r>
            <a:r>
              <a:rPr lang="zh-CN" altLang="en-US" sz="3200" dirty="0" smtClean="0"/>
              <a:t>  </a:t>
            </a:r>
            <a:r>
              <a:rPr lang="en-US" altLang="zh-CN" sz="3200" dirty="0" smtClean="0"/>
              <a:t>indicates(W,L1,L2,R).</a:t>
            </a:r>
          </a:p>
          <a:p>
            <a:pPr lvl="1"/>
            <a:endParaRPr lang="en-US" altLang="zh-CN" sz="3200" dirty="0" smtClean="0"/>
          </a:p>
        </p:txBody>
      </p:sp>
    </p:spTree>
    <p:extLst>
      <p:ext uri="{BB962C8B-B14F-4D97-AF65-F5344CB8AC3E}">
        <p14:creationId xmlns:p14="http://schemas.microsoft.com/office/powerpoint/2010/main" val="643908105"/>
      </p:ext>
    </p:extLst>
  </p:cSld>
  <p:clrMapOvr>
    <a:masterClrMapping/>
  </p:clrMapOvr>
  <p:transition xmlns:p14="http://schemas.microsoft.com/office/powerpoint/2010/main" spd="slow"/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62" name="Picture 2" descr="Screen Shot 2013-04-22 at 3.0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"/>
            <a:ext cx="77866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37013" y="4114800"/>
            <a:ext cx="5105400" cy="2362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65613" y="6019800"/>
            <a:ext cx="2895600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Program </a:t>
            </a:r>
            <a:r>
              <a:rPr lang="en-US" sz="1600" dirty="0"/>
              <a:t>(label propagation)</a:t>
            </a:r>
          </a:p>
        </p:txBody>
      </p:sp>
      <p:pic>
        <p:nvPicPr>
          <p:cNvPr id="59396" name="Picture 3" descr="Screen Shot 2013-04-22 at 3.06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t="4594" r="4077" b="10587"/>
          <a:stretch>
            <a:fillRect/>
          </a:stretch>
        </p:blipFill>
        <p:spPr bwMode="auto">
          <a:xfrm>
            <a:off x="4243388" y="4281488"/>
            <a:ext cx="4635500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92963" y="6019800"/>
            <a:ext cx="1697037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/>
              <a:t>LHS </a:t>
            </a:r>
            <a:r>
              <a:rPr lang="en-US" dirty="0">
                <a:sym typeface="Wingdings"/>
              </a:rPr>
              <a:t></a:t>
            </a:r>
            <a:r>
              <a:rPr lang="en-US" dirty="0"/>
              <a:t> features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9600" y="381000"/>
            <a:ext cx="454025" cy="3698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/>
              <a:t>DB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800" y="457200"/>
            <a:ext cx="1946275" cy="36988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/>
              <a:t>Query</a:t>
            </a:r>
            <a:r>
              <a:rPr lang="en-US" dirty="0"/>
              <a:t>: about (</a:t>
            </a:r>
            <a:r>
              <a:rPr lang="en-US" dirty="0" err="1"/>
              <a:t>a,Z</a:t>
            </a:r>
            <a:r>
              <a:rPr lang="en-US" dirty="0"/>
              <a:t>)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V="1">
            <a:off x="457200" y="1066800"/>
            <a:ext cx="3581400" cy="3429000"/>
          </a:xfrm>
          <a:prstGeom prst="bentConnector3">
            <a:avLst>
              <a:gd name="adj1" fmla="val -336"/>
            </a:avLst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133600" y="609600"/>
            <a:ext cx="2209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9403" name="TextBox 15"/>
          <p:cNvSpPr txBox="1">
            <a:spLocks noChangeArrowheads="1"/>
          </p:cNvSpPr>
          <p:nvPr/>
        </p:nvSpPr>
        <p:spPr bwMode="auto">
          <a:xfrm>
            <a:off x="228600" y="4724400"/>
            <a:ext cx="3733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/>
              <a:t>Program + DB + Query define a </a:t>
            </a:r>
            <a:r>
              <a:rPr lang="en-US" sz="1800" i="1"/>
              <a:t>proof graph</a:t>
            </a:r>
            <a:r>
              <a:rPr lang="en-US" sz="1800"/>
              <a:t>, where nodes are </a:t>
            </a:r>
            <a:r>
              <a:rPr lang="en-US" sz="1800" i="1"/>
              <a:t>conjunctions of goals </a:t>
            </a:r>
            <a:r>
              <a:rPr lang="en-US" sz="1800"/>
              <a:t>and edges are labeled with sets of </a:t>
            </a:r>
            <a:r>
              <a:rPr lang="en-US" sz="1800" i="1"/>
              <a:t>features.</a:t>
            </a:r>
          </a:p>
        </p:txBody>
      </p:sp>
    </p:spTree>
    <p:extLst>
      <p:ext uri="{BB962C8B-B14F-4D97-AF65-F5344CB8AC3E}">
        <p14:creationId xmlns:p14="http://schemas.microsoft.com/office/powerpoint/2010/main" val="40424738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Effect of latent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c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ontext </a:t>
            </a:r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i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nvention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graphicFrame>
        <p:nvGraphicFramePr>
          <p:cNvPr id="6" name="Chart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39852177"/>
              </p:ext>
            </p:extLst>
          </p:nvPr>
        </p:nvGraphicFramePr>
        <p:xfrm>
          <a:off x="862271" y="1724789"/>
          <a:ext cx="7415537" cy="421789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5710429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Joint IE and Relation Learning</a:t>
            </a:r>
          </a:p>
        </p:txBody>
      </p:sp>
      <p:sp>
        <p:nvSpPr>
          <p:cNvPr id="66562" name="Subtitle 3"/>
          <p:cNvSpPr txBox="1">
            <a:spLocks/>
          </p:cNvSpPr>
          <p:nvPr/>
        </p:nvSpPr>
        <p:spPr bwMode="auto">
          <a:xfrm>
            <a:off x="225425" y="1257300"/>
            <a:ext cx="8470900" cy="175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solidFill>
                  <a:srgbClr val="000000"/>
                </a:solidFill>
                <a:latin typeface="Calibri" charset="0"/>
              </a:rPr>
              <a:t>Task</a:t>
            </a:r>
            <a:r>
              <a:rPr lang="en-US" altLang="zh-CN" sz="2000">
                <a:solidFill>
                  <a:srgbClr val="000000"/>
                </a:solidFill>
                <a:latin typeface="Calibri" charset="0"/>
              </a:rPr>
              <a:t>:</a:t>
            </a:r>
            <a:r>
              <a:rPr lang="zh-CN" altLang="en-US" sz="20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sz="2000">
                <a:solidFill>
                  <a:srgbClr val="000000"/>
                </a:solidFill>
                <a:latin typeface="Calibri" charset="0"/>
              </a:rPr>
              <a:t>Knowledge</a:t>
            </a:r>
            <a:r>
              <a:rPr lang="zh-CN" altLang="en-US" sz="20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sz="2000">
                <a:solidFill>
                  <a:srgbClr val="000000"/>
                </a:solidFill>
                <a:latin typeface="Calibri" charset="0"/>
              </a:rPr>
              <a:t>Base</a:t>
            </a:r>
            <a:r>
              <a:rPr lang="zh-CN" altLang="en-US" sz="20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sz="2000">
                <a:solidFill>
                  <a:srgbClr val="000000"/>
                </a:solidFill>
                <a:latin typeface="Calibri" charset="0"/>
              </a:rPr>
              <a:t>Completion.</a:t>
            </a:r>
            <a:endParaRPr lang="en-US" sz="2000">
              <a:solidFill>
                <a:srgbClr val="000000"/>
              </a:solidFill>
              <a:latin typeface="Calibri" charset="0"/>
            </a:endParaRPr>
          </a:p>
          <a:p>
            <a:pPr algn="l">
              <a:spcBef>
                <a:spcPct val="20000"/>
              </a:spcBef>
              <a:buFont typeface="Arial" charset="0"/>
              <a:buChar char="•"/>
            </a:pPr>
            <a:r>
              <a:rPr lang="en-US" sz="2000">
                <a:solidFill>
                  <a:srgbClr val="000000"/>
                </a:solidFill>
                <a:latin typeface="Calibri" charset="0"/>
              </a:rPr>
              <a:t>Baselines: MLNs (Richardson and Domingos, 2006),</a:t>
            </a:r>
            <a:r>
              <a:rPr lang="zh-CN" altLang="en-US" sz="2000">
                <a:solidFill>
                  <a:srgbClr val="000000"/>
                </a:solidFill>
                <a:latin typeface="Calibri" charset="0"/>
              </a:rPr>
              <a:t>  </a:t>
            </a:r>
            <a:r>
              <a:rPr lang="en-US" sz="2000">
                <a:solidFill>
                  <a:srgbClr val="000000"/>
                </a:solidFill>
                <a:latin typeface="Calibri" charset="0"/>
              </a:rPr>
              <a:t>Universal Schema (Riedel et al., 2013), IE-</a:t>
            </a:r>
            <a:r>
              <a:rPr lang="zh-CN" altLang="en-US" sz="20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sz="2000">
                <a:solidFill>
                  <a:srgbClr val="000000"/>
                </a:solidFill>
                <a:latin typeface="Calibri" charset="0"/>
              </a:rPr>
              <a:t>and</a:t>
            </a:r>
            <a:r>
              <a:rPr lang="zh-CN" altLang="en-US" sz="20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sz="2000">
                <a:solidFill>
                  <a:srgbClr val="000000"/>
                </a:solidFill>
                <a:latin typeface="Calibri" charset="0"/>
              </a:rPr>
              <a:t>structure-learning-only</a:t>
            </a:r>
            <a:r>
              <a:rPr lang="zh-CN" altLang="en-US" sz="2000">
                <a:solidFill>
                  <a:srgbClr val="000000"/>
                </a:solidFill>
                <a:latin typeface="Calibri" charset="0"/>
              </a:rPr>
              <a:t> </a:t>
            </a:r>
            <a:r>
              <a:rPr lang="en-US" altLang="zh-CN" sz="2000">
                <a:solidFill>
                  <a:srgbClr val="000000"/>
                </a:solidFill>
                <a:latin typeface="Calibri" charset="0"/>
              </a:rPr>
              <a:t>models.</a:t>
            </a:r>
            <a:endParaRPr lang="en-US" sz="2000">
              <a:solidFill>
                <a:srgbClr val="000000"/>
              </a:solidFill>
              <a:latin typeface="Calibri" charset="0"/>
            </a:endParaRPr>
          </a:p>
        </p:txBody>
      </p:sp>
      <p:pic>
        <p:nvPicPr>
          <p:cNvPr id="66563" name="Picture 4" descr="Screen Shot 2015-03-14 at 5.27.16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900" y="2994025"/>
            <a:ext cx="8953500" cy="3657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1894332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Joint IE and </a:t>
            </a:r>
            <a:r>
              <a:rPr lang="en-US" dirty="0" smtClean="0">
                <a:latin typeface="Calibri" charset="0"/>
                <a:ea typeface="ＭＳ Ｐゴシック" charset="0"/>
                <a:cs typeface="ＭＳ Ｐゴシック" charset="0"/>
              </a:rPr>
              <a:t>relation learning</a:t>
            </a:r>
            <a:endParaRPr lang="en-US" dirty="0">
              <a:latin typeface="Calibri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62466" name="Subtitle 3"/>
          <p:cNvSpPr txBox="1">
            <a:spLocks/>
          </p:cNvSpPr>
          <p:nvPr/>
        </p:nvSpPr>
        <p:spPr bwMode="auto">
          <a:xfrm>
            <a:off x="225425" y="1483435"/>
            <a:ext cx="4694846" cy="43240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>
            <a:lvl1pPr marL="342900" indent="-3429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defTabSz="4572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Universal schema: learns a joint embedding of IE features and relations</a:t>
            </a:r>
          </a:p>
          <a:p>
            <a:pPr algn="l">
              <a:spcBef>
                <a:spcPct val="20000"/>
              </a:spcBef>
              <a:buFont typeface="Arial" charset="0"/>
              <a:buChar char="•"/>
            </a:pPr>
            <a:endParaRPr lang="en-US" dirty="0">
              <a:solidFill>
                <a:srgbClr val="000000"/>
              </a:solidFill>
              <a:latin typeface="Calibri" charset="0"/>
            </a:endParaRPr>
          </a:p>
          <a:p>
            <a:pPr algn="l">
              <a:spcBef>
                <a:spcPct val="20000"/>
              </a:spcBef>
              <a:buFont typeface="Arial" charset="0"/>
              <a:buChar char="•"/>
            </a:pPr>
            <a:r>
              <a:rPr lang="en-US" dirty="0" err="1" smtClean="0">
                <a:solidFill>
                  <a:srgbClr val="000000"/>
                </a:solidFill>
                <a:latin typeface="Calibri" charset="0"/>
              </a:rPr>
              <a:t>ProPPR</a:t>
            </a: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: learns</a:t>
            </a: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 weights on features </a:t>
            </a:r>
            <a:r>
              <a:rPr lang="en-US" i="1" dirty="0" smtClean="0">
                <a:solidFill>
                  <a:srgbClr val="000000"/>
                </a:solidFill>
                <a:latin typeface="Calibri" charset="0"/>
              </a:rPr>
              <a:t>indicates(</a:t>
            </a:r>
            <a:r>
              <a:rPr lang="en-US" i="1" dirty="0" err="1" smtClean="0">
                <a:solidFill>
                  <a:srgbClr val="000000"/>
                </a:solidFill>
                <a:latin typeface="Calibri" charset="0"/>
              </a:rPr>
              <a:t>word,relation</a:t>
            </a:r>
            <a:r>
              <a:rPr lang="en-US" i="1" dirty="0" smtClean="0">
                <a:solidFill>
                  <a:srgbClr val="000000"/>
                </a:solidFill>
                <a:latin typeface="Calibri" charset="0"/>
              </a:rPr>
              <a:t>)</a:t>
            </a: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 for link-classification task</a:t>
            </a:r>
            <a:endParaRPr lang="en-US" dirty="0">
              <a:solidFill>
                <a:srgbClr val="000000"/>
              </a:solidFill>
              <a:latin typeface="Calibri" charset="0"/>
            </a:endParaRP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r>
              <a:rPr lang="en-US" dirty="0" smtClean="0">
                <a:solidFill>
                  <a:srgbClr val="000000"/>
                </a:solidFill>
                <a:latin typeface="Calibri" charset="0"/>
              </a:rPr>
              <a:t>Horn rules relating the relations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0" y="14269"/>
            <a:ext cx="10644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ACL 2015</a:t>
            </a:r>
            <a:endParaRPr lang="en-US" b="1" dirty="0"/>
          </a:p>
        </p:txBody>
      </p:sp>
      <p:pic>
        <p:nvPicPr>
          <p:cNvPr id="7" name="Picture 6" descr="Screen Shot 2015-07-09 at 12.48.26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20271" y="1961977"/>
            <a:ext cx="3468309" cy="4052748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094170" y="1483435"/>
            <a:ext cx="281556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Highest-weight of each type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901285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Motivation</a:t>
            </a:r>
          </a:p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Background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Logic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Probability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Combining logic and probabilities: MLNs</a:t>
            </a:r>
          </a:p>
          <a:p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</a:rPr>
              <a:t>ProPPR</a:t>
            </a: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Key ideas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Learning method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Results for parameter learning</a:t>
            </a:r>
            <a:endParaRPr lang="en-US" sz="2400" dirty="0">
              <a:latin typeface="Calibri" charset="0"/>
              <a:ea typeface="ＭＳ Ｐゴシック" charset="0"/>
            </a:endParaRP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Structure learning for </a:t>
            </a:r>
            <a:r>
              <a:rPr lang="en-US" sz="2000" dirty="0" err="1">
                <a:latin typeface="Calibri" charset="0"/>
                <a:ea typeface="ＭＳ Ｐゴシック" charset="0"/>
              </a:rPr>
              <a:t>ProPPR</a:t>
            </a:r>
            <a:r>
              <a:rPr lang="en-US" sz="2000" dirty="0">
                <a:latin typeface="Calibri" charset="0"/>
                <a:ea typeface="ＭＳ Ｐゴシック" charset="0"/>
              </a:rPr>
              <a:t> for KB completion</a:t>
            </a:r>
          </a:p>
          <a:p>
            <a:pPr lvl="1"/>
            <a:r>
              <a:rPr lang="en-US" sz="2000" dirty="0" smtClean="0">
                <a:latin typeface="Calibri" charset="0"/>
                <a:ea typeface="ＭＳ Ｐゴシック" charset="0"/>
              </a:rPr>
              <a:t>Comparison to neural KBC models</a:t>
            </a:r>
          </a:p>
          <a:p>
            <a:pPr lvl="1"/>
            <a:r>
              <a:rPr lang="en-US" sz="2000" dirty="0" smtClean="0">
                <a:latin typeface="Calibri" charset="0"/>
                <a:ea typeface="ＭＳ Ｐゴシック" charset="0"/>
              </a:rPr>
              <a:t>Joint </a:t>
            </a:r>
            <a:r>
              <a:rPr lang="en-US" sz="2000" dirty="0">
                <a:latin typeface="Calibri" charset="0"/>
                <a:ea typeface="ＭＳ Ｐゴシック" charset="0"/>
              </a:rPr>
              <a:t>IE and KB completion</a:t>
            </a:r>
          </a:p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Beyond </a:t>
            </a:r>
            <a:r>
              <a:rPr lang="en-US" sz="2400" dirty="0" err="1" smtClean="0">
                <a:latin typeface="Calibri" charset="0"/>
                <a:ea typeface="ＭＳ Ｐゴシック" charset="0"/>
                <a:cs typeface="ＭＳ Ｐゴシック" charset="0"/>
              </a:rPr>
              <a:t>ProPPR</a:t>
            </a:r>
            <a:r>
              <a:rPr lang="en-US" sz="2400" smtClean="0">
                <a:latin typeface="Calibri" charset="0"/>
                <a:ea typeface="ＭＳ Ｐゴシック" charset="0"/>
                <a:cs typeface="ＭＳ Ｐゴシック" charset="0"/>
              </a:rPr>
              <a:t>?</a:t>
            </a: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1978047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140853" y="2650740"/>
            <a:ext cx="1003147" cy="1003147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US" dirty="0" smtClean="0"/>
              <a:t>Integration with neural/embedding approaches to KBC</a:t>
            </a:r>
          </a:p>
          <a:p>
            <a:pPr lvl="1"/>
            <a:r>
              <a:rPr lang="en-US" dirty="0" smtClean="0"/>
              <a:t>Step 1: using deep embedding models as features for </a:t>
            </a:r>
            <a:r>
              <a:rPr lang="en-US" dirty="0" err="1" smtClean="0"/>
              <a:t>ProPPR</a:t>
            </a:r>
            <a:endParaRPr lang="en-US" dirty="0" smtClean="0"/>
          </a:p>
          <a:p>
            <a:pPr lvl="1"/>
            <a:r>
              <a:rPr lang="en-US" dirty="0" smtClean="0"/>
              <a:t>Step 2: jointly training the deep models and </a:t>
            </a:r>
            <a:r>
              <a:rPr lang="en-US" dirty="0" err="1" smtClean="0"/>
              <a:t>ProPPR</a:t>
            </a:r>
            <a:endParaRPr lang="en-US" dirty="0" smtClean="0"/>
          </a:p>
          <a:p>
            <a:pPr lvl="2"/>
            <a:r>
              <a:rPr lang="en-US" dirty="0" smtClean="0"/>
              <a:t>Loose integration: use chain rule to push gradient of </a:t>
            </a:r>
            <a:r>
              <a:rPr lang="en-US" dirty="0" err="1" smtClean="0"/>
              <a:t>ProPPR’s</a:t>
            </a:r>
            <a:r>
              <a:rPr lang="en-US" dirty="0" smtClean="0"/>
              <a:t> performance down to embedding model, interleave gradient steps in </a:t>
            </a:r>
            <a:r>
              <a:rPr lang="en-US" dirty="0" err="1" smtClean="0"/>
              <a:t>ProPPR</a:t>
            </a:r>
            <a:r>
              <a:rPr lang="en-US" dirty="0" smtClean="0"/>
              <a:t> and embedding model</a:t>
            </a:r>
          </a:p>
          <a:p>
            <a:pPr lvl="2"/>
            <a:r>
              <a:rPr lang="en-US" dirty="0" smtClean="0"/>
              <a:t>Close to working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1407952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Integration with neural/embedding approaches to KBC</a:t>
            </a:r>
          </a:p>
          <a:p>
            <a:pPr lvl="1"/>
            <a:r>
              <a:rPr lang="en-US" dirty="0" smtClean="0"/>
              <a:t>Logic using differentiable matrix operations?</a:t>
            </a:r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836840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MLNs are one blend of logic and probability</a:t>
            </a:r>
            <a:endParaRPr lang="en-US" dirty="0"/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1173349"/>
          </a:xfrm>
        </p:spPr>
        <p:txBody>
          <a:bodyPr>
            <a:normAutofit fontScale="85000" lnSpcReduction="20000"/>
          </a:bodyPr>
          <a:lstStyle/>
          <a:p>
            <a:pPr marL="457200" lvl="1" indent="0">
              <a:buFont typeface="Arial" charset="0"/>
              <a:buNone/>
            </a:pPr>
            <a:r>
              <a:rPr lang="en-US" sz="2000" dirty="0" smtClean="0">
                <a:solidFill>
                  <a:srgbClr val="008000"/>
                </a:solidFill>
                <a:latin typeface="Calibri" charset="0"/>
                <a:ea typeface="ＭＳ Ｐゴシック" charset="0"/>
              </a:rPr>
              <a:t>C1 grandparent</a:t>
            </a:r>
            <a:r>
              <a:rPr lang="en-US" sz="2000" dirty="0">
                <a:solidFill>
                  <a:srgbClr val="008000"/>
                </a:solidFill>
                <a:latin typeface="Calibri" charset="0"/>
                <a:ea typeface="ＭＳ Ｐゴシック" charset="0"/>
              </a:rPr>
              <a:t>(X,Y) :- parent(X,Z),parent(Z,Y</a:t>
            </a:r>
            <a:r>
              <a:rPr lang="en-US" sz="2000" dirty="0" smtClean="0">
                <a:solidFill>
                  <a:srgbClr val="008000"/>
                </a:solidFill>
                <a:latin typeface="Calibri" charset="0"/>
                <a:ea typeface="ＭＳ Ｐゴシック" charset="0"/>
              </a:rPr>
              <a:t>)</a:t>
            </a:r>
          </a:p>
          <a:p>
            <a:pPr marL="457200" lvl="1" indent="0">
              <a:buFont typeface="Arial" charset="0"/>
              <a:buNone/>
            </a:pPr>
            <a:r>
              <a:rPr lang="en-US" sz="2000" dirty="0" smtClean="0">
                <a:solidFill>
                  <a:srgbClr val="008000"/>
                </a:solidFill>
                <a:latin typeface="Calibri" charset="0"/>
                <a:ea typeface="ＭＳ Ｐゴシック" charset="0"/>
              </a:rPr>
              <a:t>C2 parent(X,Y):-mother(X,Y).</a:t>
            </a:r>
          </a:p>
          <a:p>
            <a:pPr marL="457200" lvl="1" indent="0">
              <a:buFont typeface="Arial" charset="0"/>
              <a:buNone/>
            </a:pPr>
            <a:r>
              <a:rPr lang="en-US" sz="2000" dirty="0" smtClean="0">
                <a:solidFill>
                  <a:srgbClr val="008000"/>
                </a:solidFill>
                <a:latin typeface="Calibri" charset="0"/>
                <a:ea typeface="ＭＳ Ｐゴシック" charset="0"/>
              </a:rPr>
              <a:t>C3 parent</a:t>
            </a:r>
            <a:r>
              <a:rPr lang="en-US" sz="2000" dirty="0">
                <a:solidFill>
                  <a:srgbClr val="008000"/>
                </a:solidFill>
                <a:latin typeface="Calibri" charset="0"/>
                <a:ea typeface="ＭＳ Ｐゴシック" charset="0"/>
              </a:rPr>
              <a:t>(X,Y):</a:t>
            </a:r>
            <a:r>
              <a:rPr lang="en-US" sz="2000" dirty="0" smtClean="0">
                <a:solidFill>
                  <a:srgbClr val="008000"/>
                </a:solidFill>
                <a:latin typeface="Calibri" charset="0"/>
                <a:ea typeface="ＭＳ Ｐゴシック" charset="0"/>
              </a:rPr>
              <a:t>-father(</a:t>
            </a:r>
            <a:r>
              <a:rPr lang="en-US" sz="2000" dirty="0">
                <a:solidFill>
                  <a:srgbClr val="008000"/>
                </a:solidFill>
                <a:latin typeface="Calibri" charset="0"/>
                <a:ea typeface="ＭＳ Ｐゴシック" charset="0"/>
              </a:rPr>
              <a:t>X,Y).</a:t>
            </a:r>
          </a:p>
          <a:p>
            <a:pPr marL="457200" lvl="1" indent="0">
              <a:buNone/>
            </a:pPr>
            <a:r>
              <a:rPr lang="en-US" sz="2000" dirty="0" smtClean="0">
                <a:solidFill>
                  <a:srgbClr val="008000"/>
                </a:solidFill>
              </a:rPr>
              <a:t>father(</a:t>
            </a:r>
            <a:r>
              <a:rPr lang="en-US" sz="2000" dirty="0" err="1">
                <a:solidFill>
                  <a:srgbClr val="008000"/>
                </a:solidFill>
              </a:rPr>
              <a:t>bob,chip</a:t>
            </a:r>
            <a:r>
              <a:rPr lang="en-US" sz="2000" dirty="0">
                <a:solidFill>
                  <a:srgbClr val="008000"/>
                </a:solidFill>
              </a:rPr>
              <a:t>). parent(</a:t>
            </a:r>
            <a:r>
              <a:rPr lang="en-US" sz="2000" dirty="0" err="1">
                <a:solidFill>
                  <a:srgbClr val="008000"/>
                </a:solidFill>
              </a:rPr>
              <a:t>bob,dana</a:t>
            </a:r>
            <a:r>
              <a:rPr lang="en-US" sz="2000" dirty="0">
                <a:solidFill>
                  <a:srgbClr val="008000"/>
                </a:solidFill>
              </a:rPr>
              <a:t>)</a:t>
            </a:r>
            <a:r>
              <a:rPr lang="en-US" sz="2000" dirty="0" smtClean="0">
                <a:solidFill>
                  <a:srgbClr val="008000"/>
                </a:solidFill>
              </a:rPr>
              <a:t>. mother(</a:t>
            </a:r>
            <a:r>
              <a:rPr lang="en-US" sz="2000" dirty="0" err="1" smtClean="0">
                <a:solidFill>
                  <a:srgbClr val="008000"/>
                </a:solidFill>
              </a:rPr>
              <a:t>alice,bob</a:t>
            </a:r>
            <a:r>
              <a:rPr lang="en-US" sz="2000" dirty="0" smtClean="0">
                <a:solidFill>
                  <a:srgbClr val="008000"/>
                </a:solidFill>
              </a:rPr>
              <a:t>).  …</a:t>
            </a:r>
            <a:endParaRPr lang="en-US" sz="2000" dirty="0">
              <a:latin typeface="Calibri" charset="0"/>
              <a:ea typeface="ＭＳ Ｐゴシック" charset="0"/>
            </a:endParaRP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2493183" y="3133777"/>
            <a:ext cx="1129868" cy="62568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p(</a:t>
            </a:r>
            <a:r>
              <a:rPr lang="en-US" sz="1600" dirty="0" err="1" smtClean="0"/>
              <a:t>a,b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7" name="Oval 6"/>
          <p:cNvSpPr/>
          <p:nvPr/>
        </p:nvSpPr>
        <p:spPr>
          <a:xfrm>
            <a:off x="6270192" y="3136526"/>
            <a:ext cx="1129868" cy="62568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m</a:t>
            </a:r>
            <a:r>
              <a:rPr lang="en-US" sz="1600" dirty="0" smtClean="0"/>
              <a:t>(</a:t>
            </a:r>
            <a:r>
              <a:rPr lang="en-US" sz="1600" dirty="0" err="1" smtClean="0"/>
              <a:t>a,b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8" name="TextBox 7"/>
          <p:cNvSpPr txBox="1"/>
          <p:nvPr/>
        </p:nvSpPr>
        <p:spPr>
          <a:xfrm>
            <a:off x="4291346" y="3264702"/>
            <a:ext cx="1481633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(</a:t>
            </a:r>
            <a:r>
              <a:rPr lang="en-US" dirty="0" err="1" smtClean="0"/>
              <a:t>a,b</a:t>
            </a:r>
            <a:r>
              <a:rPr lang="en-US" dirty="0" smtClean="0"/>
              <a:t>)</a:t>
            </a:r>
            <a:r>
              <a:rPr lang="en-US" dirty="0"/>
              <a:t>:-</a:t>
            </a:r>
            <a:r>
              <a:rPr lang="en-US" dirty="0" smtClean="0"/>
              <a:t>m(</a:t>
            </a:r>
            <a:r>
              <a:rPr lang="en-US" dirty="0" err="1" smtClean="0"/>
              <a:t>a,b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10" name="Straight Connector 9"/>
          <p:cNvCxnSpPr>
            <a:stCxn id="6" idx="6"/>
            <a:endCxn id="8" idx="1"/>
          </p:cNvCxnSpPr>
          <p:nvPr/>
        </p:nvCxnSpPr>
        <p:spPr>
          <a:xfrm>
            <a:off x="3623051" y="3446619"/>
            <a:ext cx="668295" cy="274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7" idx="2"/>
            <a:endCxn id="8" idx="3"/>
          </p:cNvCxnSpPr>
          <p:nvPr/>
        </p:nvCxnSpPr>
        <p:spPr>
          <a:xfrm flipH="1">
            <a:off x="5772979" y="3449368"/>
            <a:ext cx="497213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Oval 17"/>
          <p:cNvSpPr/>
          <p:nvPr/>
        </p:nvSpPr>
        <p:spPr>
          <a:xfrm>
            <a:off x="6525796" y="4848157"/>
            <a:ext cx="1129868" cy="62568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/>
              <a:t>p</a:t>
            </a:r>
            <a:r>
              <a:rPr lang="en-US" sz="1600" dirty="0" smtClean="0"/>
              <a:t>(</a:t>
            </a:r>
            <a:r>
              <a:rPr lang="en-US" sz="1600" dirty="0" err="1" smtClean="0"/>
              <a:t>b,c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sp>
        <p:nvSpPr>
          <p:cNvPr id="19" name="TextBox 18"/>
          <p:cNvSpPr txBox="1"/>
          <p:nvPr/>
        </p:nvSpPr>
        <p:spPr>
          <a:xfrm>
            <a:off x="3623051" y="4200847"/>
            <a:ext cx="2459175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err="1" smtClean="0"/>
              <a:t>gp</a:t>
            </a:r>
            <a:r>
              <a:rPr lang="en-US" dirty="0" smtClean="0"/>
              <a:t>(</a:t>
            </a:r>
            <a:r>
              <a:rPr lang="en-US" dirty="0" err="1" smtClean="0"/>
              <a:t>a,c</a:t>
            </a:r>
            <a:r>
              <a:rPr lang="en-US" dirty="0" smtClean="0"/>
              <a:t>)</a:t>
            </a:r>
            <a:r>
              <a:rPr lang="en-US" dirty="0"/>
              <a:t>:</a:t>
            </a:r>
            <a:r>
              <a:rPr lang="en-US" dirty="0" smtClean="0"/>
              <a:t>-p(</a:t>
            </a:r>
            <a:r>
              <a:rPr lang="en-US" dirty="0" err="1" smtClean="0"/>
              <a:t>a,b</a:t>
            </a:r>
            <a:r>
              <a:rPr lang="en-US" dirty="0" smtClean="0"/>
              <a:t>),p(</a:t>
            </a:r>
            <a:r>
              <a:rPr lang="en-US" dirty="0" err="1" smtClean="0"/>
              <a:t>b,c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21" name="Straight Connector 20"/>
          <p:cNvCxnSpPr>
            <a:stCxn id="6" idx="5"/>
            <a:endCxn id="19" idx="0"/>
          </p:cNvCxnSpPr>
          <p:nvPr/>
        </p:nvCxnSpPr>
        <p:spPr>
          <a:xfrm>
            <a:off x="3457586" y="3667831"/>
            <a:ext cx="1395053" cy="53301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>
            <a:stCxn id="18" idx="1"/>
            <a:endCxn id="19" idx="2"/>
          </p:cNvCxnSpPr>
          <p:nvPr/>
        </p:nvCxnSpPr>
        <p:spPr>
          <a:xfrm flipH="1" flipV="1">
            <a:off x="4852639" y="4570179"/>
            <a:ext cx="1838622" cy="369607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4" name="Oval 23"/>
          <p:cNvSpPr/>
          <p:nvPr/>
        </p:nvSpPr>
        <p:spPr>
          <a:xfrm>
            <a:off x="1780168" y="4027192"/>
            <a:ext cx="1129868" cy="62568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err="1" smtClean="0"/>
              <a:t>gp</a:t>
            </a:r>
            <a:r>
              <a:rPr lang="en-US" sz="1600" dirty="0" smtClean="0"/>
              <a:t>(</a:t>
            </a:r>
            <a:r>
              <a:rPr lang="en-US" sz="1600" dirty="0" err="1" smtClean="0"/>
              <a:t>a,c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cxnSp>
        <p:nvCxnSpPr>
          <p:cNvPr id="26" name="Straight Connector 25"/>
          <p:cNvCxnSpPr>
            <a:stCxn id="24" idx="6"/>
            <a:endCxn id="19" idx="1"/>
          </p:cNvCxnSpPr>
          <p:nvPr/>
        </p:nvCxnSpPr>
        <p:spPr>
          <a:xfrm>
            <a:off x="2910036" y="4340034"/>
            <a:ext cx="713015" cy="4547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TextBox 30"/>
          <p:cNvSpPr txBox="1"/>
          <p:nvPr/>
        </p:nvSpPr>
        <p:spPr>
          <a:xfrm>
            <a:off x="4009144" y="4964213"/>
            <a:ext cx="134175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/>
              <a:t>p</a:t>
            </a:r>
            <a:r>
              <a:rPr lang="en-US" dirty="0" smtClean="0"/>
              <a:t>(</a:t>
            </a:r>
            <a:r>
              <a:rPr lang="en-US" dirty="0" err="1" smtClean="0"/>
              <a:t>b,c</a:t>
            </a:r>
            <a:r>
              <a:rPr lang="en-US" dirty="0" smtClean="0"/>
              <a:t>)</a:t>
            </a:r>
            <a:r>
              <a:rPr lang="en-US" dirty="0"/>
              <a:t>:</a:t>
            </a:r>
            <a:r>
              <a:rPr lang="en-US" dirty="0" smtClean="0"/>
              <a:t>-</a:t>
            </a:r>
            <a:r>
              <a:rPr lang="en-US" dirty="0"/>
              <a:t>f</a:t>
            </a:r>
            <a:r>
              <a:rPr lang="en-US" dirty="0" smtClean="0"/>
              <a:t>(</a:t>
            </a:r>
            <a:r>
              <a:rPr lang="en-US" dirty="0" err="1" smtClean="0"/>
              <a:t>b,c</a:t>
            </a:r>
            <a:r>
              <a:rPr lang="en-US" dirty="0" smtClean="0"/>
              <a:t>)</a:t>
            </a:r>
            <a:endParaRPr lang="en-US" dirty="0"/>
          </a:p>
        </p:txBody>
      </p:sp>
      <p:cxnSp>
        <p:nvCxnSpPr>
          <p:cNvPr id="33" name="Straight Connector 32"/>
          <p:cNvCxnSpPr>
            <a:stCxn id="31" idx="3"/>
            <a:endCxn id="18" idx="2"/>
          </p:cNvCxnSpPr>
          <p:nvPr/>
        </p:nvCxnSpPr>
        <p:spPr>
          <a:xfrm>
            <a:off x="5350903" y="5148879"/>
            <a:ext cx="1174893" cy="1212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5" name="Oval 34"/>
          <p:cNvSpPr/>
          <p:nvPr/>
        </p:nvSpPr>
        <p:spPr>
          <a:xfrm>
            <a:off x="1056638" y="4964213"/>
            <a:ext cx="1129868" cy="625683"/>
          </a:xfrm>
          <a:prstGeom prst="ellipse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f(</a:t>
            </a:r>
            <a:r>
              <a:rPr lang="en-US" sz="1600" dirty="0" err="1" smtClean="0"/>
              <a:t>b,c</a:t>
            </a:r>
            <a:r>
              <a:rPr lang="en-US" sz="1600" dirty="0" smtClean="0"/>
              <a:t>)</a:t>
            </a:r>
            <a:endParaRPr lang="en-US" sz="1600" dirty="0"/>
          </a:p>
        </p:txBody>
      </p:sp>
      <p:cxnSp>
        <p:nvCxnSpPr>
          <p:cNvPr id="37" name="Straight Connector 36"/>
          <p:cNvCxnSpPr>
            <a:stCxn id="31" idx="1"/>
            <a:endCxn id="35" idx="6"/>
          </p:cNvCxnSpPr>
          <p:nvPr/>
        </p:nvCxnSpPr>
        <p:spPr>
          <a:xfrm flipH="1">
            <a:off x="2186506" y="5148879"/>
            <a:ext cx="1822638" cy="12817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1" name="Rectangular Callout 50"/>
          <p:cNvSpPr/>
          <p:nvPr/>
        </p:nvSpPr>
        <p:spPr>
          <a:xfrm>
            <a:off x="6199277" y="852508"/>
            <a:ext cx="3108714" cy="2209800"/>
          </a:xfrm>
          <a:prstGeom prst="wedgeRectCallout">
            <a:avLst>
              <a:gd name="adj1" fmla="val -90843"/>
              <a:gd name="adj2" fmla="val 57620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52" name="Table 5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6930951"/>
              </p:ext>
            </p:extLst>
          </p:nvPr>
        </p:nvGraphicFramePr>
        <p:xfrm>
          <a:off x="6525796" y="908165"/>
          <a:ext cx="2462542" cy="1865384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843452"/>
                <a:gridCol w="903968"/>
                <a:gridCol w="715122"/>
              </a:tblGrid>
              <a:tr h="312173">
                <a:tc>
                  <a:txBody>
                    <a:bodyPr/>
                    <a:lstStyle/>
                    <a:p>
                      <a:r>
                        <a:rPr lang="en-US" dirty="0" smtClean="0"/>
                        <a:t>p(</a:t>
                      </a:r>
                      <a:r>
                        <a:rPr lang="en-US" dirty="0" err="1" smtClean="0"/>
                        <a:t>a,b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m(</a:t>
                      </a:r>
                      <a:r>
                        <a:rPr lang="en-US" dirty="0" err="1" smtClean="0"/>
                        <a:t>a,b</a:t>
                      </a:r>
                      <a:r>
                        <a:rPr lang="en-US" dirty="0" smtClean="0"/>
                        <a:t>)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ϕ</a:t>
                      </a:r>
                      <a:endParaRPr lang="en-US" dirty="0"/>
                    </a:p>
                  </a:txBody>
                  <a:tcPr/>
                </a:tc>
              </a:tr>
              <a:tr h="312173"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312173"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  <a:endParaRPr lang="en-US" dirty="0"/>
                    </a:p>
                  </a:txBody>
                  <a:tcPr/>
                </a:tc>
              </a:tr>
              <a:tr h="312173"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10</a:t>
                      </a:r>
                    </a:p>
                  </a:txBody>
                  <a:tcPr/>
                </a:tc>
              </a:tr>
              <a:tr h="402344">
                <a:tc>
                  <a:txBody>
                    <a:bodyPr/>
                    <a:lstStyle/>
                    <a:p>
                      <a:r>
                        <a:rPr lang="en-US" dirty="0" smtClean="0"/>
                        <a:t>F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T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0.5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  <p:graphicFrame>
        <p:nvGraphicFramePr>
          <p:cNvPr id="70" name="Object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890780298"/>
              </p:ext>
            </p:extLst>
          </p:nvPr>
        </p:nvGraphicFramePr>
        <p:xfrm>
          <a:off x="2493183" y="5625647"/>
          <a:ext cx="6707822" cy="1142968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06" name="Equation" r:id="rId3" imgW="3581400" imgH="609600" progId="Equation.3">
                  <p:embed/>
                </p:oleObj>
              </mc:Choice>
              <mc:Fallback>
                <p:oleObj name="Equation" r:id="rId3" imgW="3581400" imgH="609600" progId="Equation.3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4"/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2493183" y="5625647"/>
                        <a:ext cx="6707822" cy="1142968"/>
                      </a:xfrm>
                      <a:prstGeom prst="rect">
                        <a:avLst/>
                      </a:prstGeom>
                      <a:solidFill>
                        <a:srgbClr val="FFFFFF"/>
                      </a:solidFill>
                      <a:ln>
                        <a:noFill/>
                      </a:ln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76081502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1" grpId="0" animBg="1"/>
      <p:bldP spid="51" grpId="1" animBg="1"/>
    </p:bld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3"/>
          <p:cNvSpPr/>
          <p:nvPr/>
        </p:nvSpPr>
        <p:spPr>
          <a:xfrm>
            <a:off x="1892462" y="1337209"/>
            <a:ext cx="627073" cy="62707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5" name="TextBox 4"/>
          <p:cNvSpPr txBox="1"/>
          <p:nvPr/>
        </p:nvSpPr>
        <p:spPr>
          <a:xfrm>
            <a:off x="2668450" y="885861"/>
            <a:ext cx="81304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parent</a:t>
            </a:r>
            <a:endParaRPr lang="en-US" dirty="0"/>
          </a:p>
        </p:txBody>
      </p:sp>
      <p:sp>
        <p:nvSpPr>
          <p:cNvPr id="6" name="Oval 5"/>
          <p:cNvSpPr/>
          <p:nvPr/>
        </p:nvSpPr>
        <p:spPr>
          <a:xfrm>
            <a:off x="3959860" y="1337209"/>
            <a:ext cx="627073" cy="62707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5013528" y="885861"/>
            <a:ext cx="902811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brother</a:t>
            </a:r>
            <a:endParaRPr lang="en-US" dirty="0"/>
          </a:p>
        </p:txBody>
      </p:sp>
      <p:sp>
        <p:nvSpPr>
          <p:cNvPr id="8" name="Oval 7"/>
          <p:cNvSpPr/>
          <p:nvPr/>
        </p:nvSpPr>
        <p:spPr>
          <a:xfrm>
            <a:off x="6309612" y="1337209"/>
            <a:ext cx="627073" cy="62707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cxnSp>
        <p:nvCxnSpPr>
          <p:cNvPr id="10" name="Straight Connector 9"/>
          <p:cNvCxnSpPr>
            <a:stCxn id="4" idx="7"/>
            <a:endCxn id="5" idx="1"/>
          </p:cNvCxnSpPr>
          <p:nvPr/>
        </p:nvCxnSpPr>
        <p:spPr>
          <a:xfrm flipV="1">
            <a:off x="2427702" y="1070527"/>
            <a:ext cx="240748" cy="3585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Connector 11"/>
          <p:cNvCxnSpPr>
            <a:stCxn id="5" idx="3"/>
            <a:endCxn id="6" idx="1"/>
          </p:cNvCxnSpPr>
          <p:nvPr/>
        </p:nvCxnSpPr>
        <p:spPr>
          <a:xfrm>
            <a:off x="3481493" y="1070527"/>
            <a:ext cx="570200" cy="3585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Connector 14"/>
          <p:cNvCxnSpPr>
            <a:stCxn id="6" idx="7"/>
            <a:endCxn id="7" idx="1"/>
          </p:cNvCxnSpPr>
          <p:nvPr/>
        </p:nvCxnSpPr>
        <p:spPr>
          <a:xfrm flipV="1">
            <a:off x="4495100" y="1070527"/>
            <a:ext cx="518428" cy="3585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>
            <a:stCxn id="7" idx="3"/>
            <a:endCxn id="8" idx="1"/>
          </p:cNvCxnSpPr>
          <p:nvPr/>
        </p:nvCxnSpPr>
        <p:spPr>
          <a:xfrm>
            <a:off x="5916339" y="1070527"/>
            <a:ext cx="485106" cy="3585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3" name="Rectangle 22"/>
          <p:cNvSpPr/>
          <p:nvPr/>
        </p:nvSpPr>
        <p:spPr>
          <a:xfrm>
            <a:off x="1552089" y="603623"/>
            <a:ext cx="5785060" cy="1803189"/>
          </a:xfrm>
          <a:prstGeom prst="rect">
            <a:avLst/>
          </a:prstGeom>
          <a:noFill/>
          <a:ln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4" name="Oval 23"/>
          <p:cNvSpPr/>
          <p:nvPr/>
        </p:nvSpPr>
        <p:spPr>
          <a:xfrm>
            <a:off x="1800629" y="3442382"/>
            <a:ext cx="627073" cy="62707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2668450" y="3060969"/>
            <a:ext cx="99190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husband</a:t>
            </a:r>
            <a:endParaRPr lang="en-US" dirty="0"/>
          </a:p>
        </p:txBody>
      </p:sp>
      <p:sp>
        <p:nvSpPr>
          <p:cNvPr id="26" name="Oval 25"/>
          <p:cNvSpPr/>
          <p:nvPr/>
        </p:nvSpPr>
        <p:spPr>
          <a:xfrm>
            <a:off x="4181563" y="3512317"/>
            <a:ext cx="627073" cy="62707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Z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185912" y="3073050"/>
            <a:ext cx="620683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dirty="0" smtClean="0"/>
              <a:t>aunt</a:t>
            </a:r>
            <a:endParaRPr lang="en-US" dirty="0"/>
          </a:p>
        </p:txBody>
      </p:sp>
      <p:sp>
        <p:nvSpPr>
          <p:cNvPr id="28" name="Oval 27"/>
          <p:cNvSpPr/>
          <p:nvPr/>
        </p:nvSpPr>
        <p:spPr>
          <a:xfrm>
            <a:off x="6309612" y="3512317"/>
            <a:ext cx="627073" cy="62707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cxnSp>
        <p:nvCxnSpPr>
          <p:cNvPr id="29" name="Straight Connector 28"/>
          <p:cNvCxnSpPr>
            <a:stCxn id="24" idx="7"/>
            <a:endCxn id="25" idx="1"/>
          </p:cNvCxnSpPr>
          <p:nvPr/>
        </p:nvCxnSpPr>
        <p:spPr>
          <a:xfrm flipV="1">
            <a:off x="2335869" y="3245635"/>
            <a:ext cx="332581" cy="28858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0" name="Straight Connector 29"/>
          <p:cNvCxnSpPr>
            <a:stCxn id="25" idx="3"/>
            <a:endCxn id="26" idx="1"/>
          </p:cNvCxnSpPr>
          <p:nvPr/>
        </p:nvCxnSpPr>
        <p:spPr>
          <a:xfrm>
            <a:off x="3660353" y="3245635"/>
            <a:ext cx="613043" cy="35851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1" name="Straight Connector 30"/>
          <p:cNvCxnSpPr>
            <a:stCxn id="26" idx="7"/>
            <a:endCxn id="27" idx="1"/>
          </p:cNvCxnSpPr>
          <p:nvPr/>
        </p:nvCxnSpPr>
        <p:spPr>
          <a:xfrm flipV="1">
            <a:off x="4716803" y="3257716"/>
            <a:ext cx="469109" cy="3464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2" name="Straight Connector 31"/>
          <p:cNvCxnSpPr>
            <a:stCxn id="27" idx="3"/>
            <a:endCxn id="28" idx="1"/>
          </p:cNvCxnSpPr>
          <p:nvPr/>
        </p:nvCxnSpPr>
        <p:spPr>
          <a:xfrm>
            <a:off x="5806595" y="3257716"/>
            <a:ext cx="594850" cy="34643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Rectangle 32"/>
          <p:cNvSpPr/>
          <p:nvPr/>
        </p:nvSpPr>
        <p:spPr>
          <a:xfrm>
            <a:off x="1552089" y="2778731"/>
            <a:ext cx="5785060" cy="1803189"/>
          </a:xfrm>
          <a:prstGeom prst="rect">
            <a:avLst/>
          </a:prstGeom>
          <a:noFill/>
          <a:ln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Oval 35"/>
          <p:cNvSpPr/>
          <p:nvPr/>
        </p:nvSpPr>
        <p:spPr>
          <a:xfrm>
            <a:off x="351660" y="2236480"/>
            <a:ext cx="627073" cy="62707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X</a:t>
            </a:r>
            <a:endParaRPr lang="en-US" dirty="0"/>
          </a:p>
        </p:txBody>
      </p:sp>
      <p:sp>
        <p:nvSpPr>
          <p:cNvPr id="37" name="Oval 36"/>
          <p:cNvSpPr/>
          <p:nvPr/>
        </p:nvSpPr>
        <p:spPr>
          <a:xfrm>
            <a:off x="7856903" y="2241109"/>
            <a:ext cx="627073" cy="627073"/>
          </a:xfrm>
          <a:prstGeom prst="ellipse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Y</a:t>
            </a:r>
            <a:endParaRPr lang="en-US" dirty="0"/>
          </a:p>
        </p:txBody>
      </p:sp>
      <p:sp>
        <p:nvSpPr>
          <p:cNvPr id="42" name="Rectangle 41"/>
          <p:cNvSpPr/>
          <p:nvPr/>
        </p:nvSpPr>
        <p:spPr>
          <a:xfrm>
            <a:off x="141099" y="168932"/>
            <a:ext cx="8607040" cy="4832959"/>
          </a:xfrm>
          <a:prstGeom prst="rect">
            <a:avLst/>
          </a:prstGeom>
          <a:noFill/>
          <a:ln>
            <a:prstDash val="sysDash"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44" name="Straight Connector 43"/>
          <p:cNvCxnSpPr>
            <a:stCxn id="53" idx="0"/>
            <a:endCxn id="4" idx="3"/>
          </p:cNvCxnSpPr>
          <p:nvPr/>
        </p:nvCxnSpPr>
        <p:spPr>
          <a:xfrm flipV="1">
            <a:off x="1183650" y="1872449"/>
            <a:ext cx="800645" cy="5814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6" name="Straight Connector 45"/>
          <p:cNvCxnSpPr>
            <a:stCxn id="53" idx="2"/>
            <a:endCxn id="24" idx="1"/>
          </p:cNvCxnSpPr>
          <p:nvPr/>
        </p:nvCxnSpPr>
        <p:spPr>
          <a:xfrm>
            <a:off x="1183650" y="2657691"/>
            <a:ext cx="708812" cy="876524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8" name="Straight Connector 47"/>
          <p:cNvCxnSpPr>
            <a:stCxn id="8" idx="5"/>
            <a:endCxn id="69" idx="0"/>
          </p:cNvCxnSpPr>
          <p:nvPr/>
        </p:nvCxnSpPr>
        <p:spPr>
          <a:xfrm>
            <a:off x="6844852" y="1872449"/>
            <a:ext cx="719638" cy="581403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50" name="Straight Connector 49"/>
          <p:cNvCxnSpPr>
            <a:stCxn id="28" idx="7"/>
            <a:endCxn id="69" idx="2"/>
          </p:cNvCxnSpPr>
          <p:nvPr/>
        </p:nvCxnSpPr>
        <p:spPr>
          <a:xfrm flipV="1">
            <a:off x="6844852" y="2657691"/>
            <a:ext cx="719638" cy="946459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3" name="Rectangle 52"/>
          <p:cNvSpPr/>
          <p:nvPr/>
        </p:nvSpPr>
        <p:spPr>
          <a:xfrm>
            <a:off x="1081730" y="2453852"/>
            <a:ext cx="203839" cy="2038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56" name="Straight Connector 55"/>
          <p:cNvCxnSpPr>
            <a:stCxn id="36" idx="6"/>
            <a:endCxn id="53" idx="1"/>
          </p:cNvCxnSpPr>
          <p:nvPr/>
        </p:nvCxnSpPr>
        <p:spPr>
          <a:xfrm>
            <a:off x="978733" y="2550017"/>
            <a:ext cx="102997" cy="5755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9" name="Rectangle 68"/>
          <p:cNvSpPr/>
          <p:nvPr/>
        </p:nvSpPr>
        <p:spPr>
          <a:xfrm>
            <a:off x="7462570" y="2453852"/>
            <a:ext cx="203839" cy="203839"/>
          </a:xfrm>
          <a:prstGeom prst="rect">
            <a:avLst/>
          </a:prstGeom>
          <a:solidFill>
            <a:schemeClr val="tx1"/>
          </a:solidFill>
          <a:ln>
            <a:noFill/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73" name="Straight Connector 72"/>
          <p:cNvCxnSpPr>
            <a:stCxn id="37" idx="2"/>
            <a:endCxn id="69" idx="3"/>
          </p:cNvCxnSpPr>
          <p:nvPr/>
        </p:nvCxnSpPr>
        <p:spPr>
          <a:xfrm flipH="1">
            <a:off x="7666409" y="2554646"/>
            <a:ext cx="190494" cy="1126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7361441" y="4817225"/>
            <a:ext cx="1122535" cy="369332"/>
          </a:xfrm>
          <a:prstGeom prst="rect">
            <a:avLst/>
          </a:prstGeom>
          <a:solidFill>
            <a:srgbClr val="FFFFFF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uncle(X,Y)</a:t>
            </a:r>
            <a:endParaRPr lang="en-US" dirty="0"/>
          </a:p>
        </p:txBody>
      </p:sp>
      <p:sp>
        <p:nvSpPr>
          <p:cNvPr id="77" name="TextBox 76"/>
          <p:cNvSpPr txBox="1"/>
          <p:nvPr/>
        </p:nvSpPr>
        <p:spPr>
          <a:xfrm>
            <a:off x="3542795" y="4403921"/>
            <a:ext cx="3393890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uncle(X,Y):-husband(X,Z),aunt(Z,Y)</a:t>
            </a:r>
            <a:endParaRPr lang="en-US" dirty="0"/>
          </a:p>
        </p:txBody>
      </p:sp>
      <p:sp>
        <p:nvSpPr>
          <p:cNvPr id="78" name="TextBox 77"/>
          <p:cNvSpPr txBox="1"/>
          <p:nvPr/>
        </p:nvSpPr>
        <p:spPr>
          <a:xfrm>
            <a:off x="3345464" y="2180685"/>
            <a:ext cx="3499388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en-US" dirty="0" smtClean="0"/>
              <a:t>uncle(X,Y):-parent(X,Z),brother(Z,Y)</a:t>
            </a:r>
            <a:endParaRPr lang="en-US" dirty="0"/>
          </a:p>
        </p:txBody>
      </p:sp>
      <p:sp>
        <p:nvSpPr>
          <p:cNvPr id="38" name="Rectangular Callout 37"/>
          <p:cNvSpPr/>
          <p:nvPr/>
        </p:nvSpPr>
        <p:spPr>
          <a:xfrm>
            <a:off x="313245" y="4461376"/>
            <a:ext cx="3108714" cy="2209800"/>
          </a:xfrm>
          <a:prstGeom prst="wedgeRectCallout">
            <a:avLst>
              <a:gd name="adj1" fmla="val 40412"/>
              <a:gd name="adj2" fmla="val -92431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graphicFrame>
        <p:nvGraphicFramePr>
          <p:cNvPr id="39" name="Table 3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8760152"/>
              </p:ext>
            </p:extLst>
          </p:nvPr>
        </p:nvGraphicFramePr>
        <p:xfrm>
          <a:off x="661191" y="4754735"/>
          <a:ext cx="2462542" cy="1865384"/>
        </p:xfrm>
        <a:graphic>
          <a:graphicData uri="http://schemas.openxmlformats.org/drawingml/2006/table">
            <a:tbl>
              <a:tblPr firstRow="1" bandRow="1">
                <a:tableStyleId>{1FECB4D8-DB02-4DC6-A0A2-4F2EBAE1DC90}</a:tableStyleId>
              </a:tblPr>
              <a:tblGrid>
                <a:gridCol w="985052"/>
                <a:gridCol w="762368"/>
                <a:gridCol w="715122"/>
              </a:tblGrid>
              <a:tr h="312173">
                <a:tc>
                  <a:txBody>
                    <a:bodyPr/>
                    <a:lstStyle/>
                    <a:p>
                      <a:r>
                        <a:rPr lang="en-US" dirty="0" smtClean="0"/>
                        <a:t>X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Z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err="1" smtClean="0"/>
                        <a:t>ϕ</a:t>
                      </a:r>
                      <a:endParaRPr lang="en-US" dirty="0"/>
                    </a:p>
                  </a:txBody>
                  <a:tcPr/>
                </a:tc>
              </a:tr>
              <a:tr h="312173">
                <a:tc>
                  <a:txBody>
                    <a:bodyPr/>
                    <a:lstStyle/>
                    <a:p>
                      <a:r>
                        <a:rPr lang="en-US" dirty="0" smtClean="0"/>
                        <a:t>William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Susan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12173">
                <a:tc>
                  <a:txBody>
                    <a:bodyPr/>
                    <a:lstStyle/>
                    <a:p>
                      <a:r>
                        <a:rPr lang="en-US" dirty="0" smtClean="0"/>
                        <a:t>Chris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Cathy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1</a:t>
                      </a:r>
                      <a:endParaRPr lang="en-US" dirty="0"/>
                    </a:p>
                  </a:txBody>
                  <a:tcPr/>
                </a:tc>
              </a:tr>
              <a:tr h="312173">
                <a:tc>
                  <a:txBody>
                    <a:bodyPr/>
                    <a:lstStyle/>
                    <a:p>
                      <a:r>
                        <a:rPr lang="en-US" dirty="0" smtClean="0"/>
                        <a:t>William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Cathy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0</a:t>
                      </a:r>
                    </a:p>
                  </a:txBody>
                  <a:tcPr/>
                </a:tc>
              </a:tr>
              <a:tr h="402344"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r>
                        <a:rPr lang="en-US" dirty="0" smtClean="0"/>
                        <a:t>…</a:t>
                      </a:r>
                      <a:endParaRPr lang="en-US" dirty="0"/>
                    </a:p>
                  </a:txBody>
                  <a:tcPr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4299674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 animBg="1"/>
      <p:bldP spid="38" grpId="1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1"/>
            <a:ext cx="7868088" cy="1844967"/>
          </a:xfrm>
        </p:spPr>
        <p:txBody>
          <a:bodyPr>
            <a:normAutofit fontScale="92500" lnSpcReduction="10000"/>
          </a:bodyPr>
          <a:lstStyle/>
          <a:p>
            <a:r>
              <a:rPr lang="en-US" sz="2400" dirty="0" smtClean="0"/>
              <a:t>Integration with neural/embedding approaches to KBC</a:t>
            </a:r>
          </a:p>
          <a:p>
            <a:pPr lvl="1"/>
            <a:r>
              <a:rPr lang="en-US" sz="2400" dirty="0" smtClean="0"/>
              <a:t>Logic using differentiable matrix operations</a:t>
            </a:r>
          </a:p>
          <a:p>
            <a:pPr lvl="2"/>
            <a:r>
              <a:rPr lang="en-US" dirty="0" smtClean="0"/>
              <a:t>Define subset of logic definable with sparse matrix potentials and efficient (</a:t>
            </a:r>
            <a:r>
              <a:rPr lang="en-US" dirty="0" err="1" smtClean="0"/>
              <a:t>polytree</a:t>
            </a:r>
            <a:r>
              <a:rPr lang="en-US" dirty="0" smtClean="0"/>
              <a:t>) belief propagation on a factor graph (includes some of </a:t>
            </a:r>
            <a:r>
              <a:rPr lang="en-US" dirty="0" err="1" smtClean="0"/>
              <a:t>ProPPR</a:t>
            </a:r>
            <a:r>
              <a:rPr lang="en-US" dirty="0" smtClean="0"/>
              <a:t>)</a:t>
            </a:r>
          </a:p>
          <a:p>
            <a:pPr marL="914400" lvl="2" indent="0">
              <a:buNone/>
            </a:pPr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288" y="2462609"/>
            <a:ext cx="818712" cy="818712"/>
          </a:xfrm>
          <a:prstGeom prst="rect">
            <a:avLst/>
          </a:prstGeom>
        </p:spPr>
      </p:pic>
      <p:pic>
        <p:nvPicPr>
          <p:cNvPr id="7" name="Picture 6" descr="fig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23" y="3445168"/>
            <a:ext cx="6391953" cy="37017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280002"/>
            <a:ext cx="221067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It looks like all we can learn is parameters of the potential predicate  (parent, </a:t>
            </a:r>
            <a:r>
              <a:rPr lang="en-US" dirty="0" err="1" smtClean="0"/>
              <a:t>busband</a:t>
            </a:r>
            <a:r>
              <a:rPr lang="en-US" dirty="0" smtClean="0"/>
              <a:t>,…) ???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457200" y="3503586"/>
            <a:ext cx="404645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uncle(X,Y) :- parent(X,Z),brother(Z,Y) {r1}</a:t>
            </a:r>
          </a:p>
          <a:p>
            <a:r>
              <a:rPr lang="en-US" dirty="0"/>
              <a:t>uncle(X,Y):-husband(X,Z),aunt(Z,Y</a:t>
            </a:r>
            <a:r>
              <a:rPr lang="en-US" dirty="0" smtClean="0"/>
              <a:t>)     {r2}</a:t>
            </a:r>
          </a:p>
        </p:txBody>
      </p:sp>
    </p:spTree>
    <p:extLst>
      <p:ext uri="{BB962C8B-B14F-4D97-AF65-F5344CB8AC3E}">
        <p14:creationId xmlns:p14="http://schemas.microsoft.com/office/powerpoint/2010/main" val="7848110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pic>
        <p:nvPicPr>
          <p:cNvPr id="7" name="Picture 6" descr="fig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76223" y="3445168"/>
            <a:ext cx="6391953" cy="370178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457200" y="4280002"/>
            <a:ext cx="2210670" cy="1477328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It looks like all we can learn is parameters of the potential predicate  (parent, </a:t>
            </a:r>
            <a:r>
              <a:rPr lang="en-US" dirty="0" err="1" smtClean="0"/>
              <a:t>busband</a:t>
            </a:r>
            <a:r>
              <a:rPr lang="en-US" dirty="0" smtClean="0"/>
              <a:t>,…) ???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>
            <a:off x="233781" y="1394122"/>
            <a:ext cx="4046451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uncle(X,Y) :- parent(X,Z),brother(Z,Y) {r1}</a:t>
            </a:r>
          </a:p>
          <a:p>
            <a:r>
              <a:rPr lang="en-US" dirty="0"/>
              <a:t>uncle(X,Y):-husband(X,Z),aunt(Z,Y</a:t>
            </a:r>
            <a:r>
              <a:rPr lang="en-US" dirty="0" smtClean="0"/>
              <a:t>)     {r2}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326892" y="2475424"/>
            <a:ext cx="6504523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en-US" dirty="0" smtClean="0"/>
              <a:t>uncle(X,Y) :- parent(X,Z),brother(Z,Y),  assign(r1,R1), w(R1)</a:t>
            </a:r>
          </a:p>
          <a:p>
            <a:r>
              <a:rPr lang="en-US" dirty="0"/>
              <a:t>uncle(X,Y):-husband(X,Z),aunt(Z,Y</a:t>
            </a:r>
            <a:r>
              <a:rPr lang="en-US" dirty="0" smtClean="0"/>
              <a:t>),      assign</a:t>
            </a:r>
            <a:r>
              <a:rPr lang="en-US" dirty="0"/>
              <a:t>(</a:t>
            </a:r>
            <a:r>
              <a:rPr lang="en-US" dirty="0" smtClean="0"/>
              <a:t>r2,R2)</a:t>
            </a:r>
            <a:r>
              <a:rPr lang="en-US" dirty="0"/>
              <a:t>, w(</a:t>
            </a:r>
            <a:r>
              <a:rPr lang="en-US" dirty="0" smtClean="0"/>
              <a:t>R2)</a:t>
            </a:r>
            <a:endParaRPr lang="en-US" dirty="0"/>
          </a:p>
        </p:txBody>
      </p:sp>
      <p:sp>
        <p:nvSpPr>
          <p:cNvPr id="11" name="Right Arrow 10"/>
          <p:cNvSpPr/>
          <p:nvPr/>
        </p:nvSpPr>
        <p:spPr>
          <a:xfrm rot="2052078">
            <a:off x="421744" y="2257938"/>
            <a:ext cx="857002" cy="434971"/>
          </a:xfrm>
          <a:prstGeom prst="rightArrow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ular Callout 12"/>
          <p:cNvSpPr/>
          <p:nvPr/>
        </p:nvSpPr>
        <p:spPr>
          <a:xfrm>
            <a:off x="7384577" y="1394122"/>
            <a:ext cx="1302223" cy="1081302"/>
          </a:xfrm>
          <a:prstGeom prst="wedgeRectCallout">
            <a:avLst>
              <a:gd name="adj1" fmla="val -94542"/>
              <a:gd name="adj2" fmla="val 61408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Learnable weight are a factor predicate</a:t>
            </a:r>
            <a:endParaRPr lang="en-US" dirty="0"/>
          </a:p>
        </p:txBody>
      </p:sp>
      <p:sp>
        <p:nvSpPr>
          <p:cNvPr id="14" name="Rectangular Callout 13"/>
          <p:cNvSpPr/>
          <p:nvPr/>
        </p:nvSpPr>
        <p:spPr>
          <a:xfrm>
            <a:off x="5408620" y="1123225"/>
            <a:ext cx="1411531" cy="1081302"/>
          </a:xfrm>
          <a:prstGeom prst="wedgeRectCallout">
            <a:avLst>
              <a:gd name="adj1" fmla="val -25012"/>
              <a:gd name="adj2" fmla="val 75544"/>
            </a:avLst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Bind a variable to the feature values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7829353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0417" name="Picture 2" descr="Screen Shot 2013-04-22 at 3.0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"/>
            <a:ext cx="77866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60418" name="TextBox 15"/>
          <p:cNvSpPr txBox="1">
            <a:spLocks noChangeArrowheads="1"/>
          </p:cNvSpPr>
          <p:nvPr/>
        </p:nvSpPr>
        <p:spPr bwMode="auto">
          <a:xfrm>
            <a:off x="228600" y="4953000"/>
            <a:ext cx="4572000" cy="17541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/>
              <a:t>Transition probabilities,  Pr(child|parent), plus Personalized PageRank (aka Random-Walk-With-Reset) define a </a:t>
            </a:r>
            <a:r>
              <a:rPr lang="en-US" sz="1800" i="1"/>
              <a:t>distribution over nodes. </a:t>
            </a:r>
            <a:endParaRPr lang="en-US" sz="1800"/>
          </a:p>
          <a:p>
            <a:pPr algn="l" eaLnBrk="1" hangingPunct="1"/>
            <a:endParaRPr lang="en-US" sz="1800"/>
          </a:p>
          <a:p>
            <a:pPr algn="l" eaLnBrk="1" hangingPunct="1"/>
            <a:r>
              <a:rPr lang="en-US" sz="1800"/>
              <a:t>Very fast </a:t>
            </a:r>
            <a:r>
              <a:rPr lang="en-US" sz="1800" i="1"/>
              <a:t>approximate </a:t>
            </a:r>
            <a:r>
              <a:rPr lang="en-US" sz="1800"/>
              <a:t>methods for PPR</a:t>
            </a:r>
          </a:p>
        </p:txBody>
      </p:sp>
      <p:grpSp>
        <p:nvGrpSpPr>
          <p:cNvPr id="3" name="Group 2"/>
          <p:cNvGrpSpPr>
            <a:grpSpLocks/>
          </p:cNvGrpSpPr>
          <p:nvPr/>
        </p:nvGrpSpPr>
        <p:grpSpPr bwMode="auto">
          <a:xfrm>
            <a:off x="609600" y="3581400"/>
            <a:ext cx="2057400" cy="914400"/>
            <a:chOff x="609600" y="3581400"/>
            <a:chExt cx="2057400" cy="914400"/>
          </a:xfrm>
        </p:grpSpPr>
        <p:sp>
          <p:nvSpPr>
            <p:cNvPr id="2" name="Rounded Rectangle 1"/>
            <p:cNvSpPr/>
            <p:nvPr/>
          </p:nvSpPr>
          <p:spPr>
            <a:xfrm>
              <a:off x="609600" y="3581400"/>
              <a:ext cx="2057400" cy="9144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l">
                <a:defRPr/>
              </a:pPr>
              <a:endParaRPr lang="en-US" dirty="0"/>
            </a:p>
            <a:p>
              <a:pPr algn="l">
                <a:defRPr/>
              </a:pPr>
              <a:r>
                <a:rPr lang="en-US" dirty="0"/>
                <a:t>High probability</a:t>
              </a:r>
            </a:p>
          </p:txBody>
        </p:sp>
        <p:pic>
          <p:nvPicPr>
            <p:cNvPr id="60432" name="Picture 2" descr="Screen Shot 2013-04-22 at 3.07.10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7552" r="81367"/>
            <a:stretch>
              <a:fillRect/>
            </a:stretch>
          </p:blipFill>
          <p:spPr bwMode="auto">
            <a:xfrm>
              <a:off x="1106903" y="3614382"/>
              <a:ext cx="1450797" cy="47429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grpSp>
        <p:nvGrpSpPr>
          <p:cNvPr id="6" name="Group 5"/>
          <p:cNvGrpSpPr>
            <a:grpSpLocks/>
          </p:cNvGrpSpPr>
          <p:nvPr/>
        </p:nvGrpSpPr>
        <p:grpSpPr bwMode="auto">
          <a:xfrm>
            <a:off x="6203950" y="3352800"/>
            <a:ext cx="2940050" cy="914400"/>
            <a:chOff x="6096000" y="4038600"/>
            <a:chExt cx="2939857" cy="914400"/>
          </a:xfrm>
        </p:grpSpPr>
        <p:sp>
          <p:nvSpPr>
            <p:cNvPr id="20" name="Rounded Rectangle 19"/>
            <p:cNvSpPr/>
            <p:nvPr/>
          </p:nvSpPr>
          <p:spPr>
            <a:xfrm>
              <a:off x="6096000" y="4038600"/>
              <a:ext cx="2939857" cy="914400"/>
            </a:xfrm>
            <a:prstGeom prst="roundRect">
              <a:avLst/>
            </a:prstGeom>
          </p:spPr>
          <p:style>
            <a:lnRef idx="2">
              <a:schemeClr val="dk1"/>
            </a:lnRef>
            <a:fillRef idx="1">
              <a:schemeClr val="lt1"/>
            </a:fillRef>
            <a:effectRef idx="0">
              <a:schemeClr val="dk1"/>
            </a:effectRef>
            <a:fontRef idx="minor">
              <a:schemeClr val="dk1"/>
            </a:fontRef>
          </p:style>
          <p:txBody>
            <a:bodyPr anchor="ctr"/>
            <a:lstStyle/>
            <a:p>
              <a:pPr algn="l">
                <a:defRPr/>
              </a:pPr>
              <a:endParaRPr lang="en-US" dirty="0"/>
            </a:p>
            <a:p>
              <a:pPr>
                <a:defRPr/>
              </a:pPr>
              <a:endParaRPr lang="en-US" dirty="0"/>
            </a:p>
            <a:p>
              <a:pPr>
                <a:defRPr/>
              </a:pPr>
              <a:r>
                <a:rPr lang="en-US" dirty="0"/>
                <a:t>Low probability</a:t>
              </a:r>
            </a:p>
          </p:txBody>
        </p:sp>
        <p:pic>
          <p:nvPicPr>
            <p:cNvPr id="60430" name="Picture 2" descr="Screen Shot 2013-04-22 at 3.07.10 PM.png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65515" t="83484" r="3307" b="4781"/>
            <a:stretch>
              <a:fillRect/>
            </a:stretch>
          </p:blipFill>
          <p:spPr bwMode="auto">
            <a:xfrm>
              <a:off x="6172200" y="4147214"/>
              <a:ext cx="2427521" cy="44713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667000" y="4038600"/>
            <a:ext cx="18288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600" i="1"/>
              <a:t>Short, direct paths from root</a:t>
            </a:r>
          </a:p>
        </p:txBody>
      </p:sp>
      <p:sp>
        <p:nvSpPr>
          <p:cNvPr id="22" name="TextBox 21"/>
          <p:cNvSpPr txBox="1">
            <a:spLocks noChangeArrowheads="1"/>
          </p:cNvSpPr>
          <p:nvPr/>
        </p:nvSpPr>
        <p:spPr bwMode="auto">
          <a:xfrm>
            <a:off x="7315200" y="4343400"/>
            <a:ext cx="17526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600" i="1"/>
              <a:t>Longer, indirect paths from root</a:t>
            </a:r>
          </a:p>
        </p:txBody>
      </p:sp>
      <p:sp>
        <p:nvSpPr>
          <p:cNvPr id="23" name="TextBox 22"/>
          <p:cNvSpPr txBox="1">
            <a:spLocks noChangeArrowheads="1"/>
          </p:cNvSpPr>
          <p:nvPr/>
        </p:nvSpPr>
        <p:spPr bwMode="auto">
          <a:xfrm>
            <a:off x="4876800" y="5257800"/>
            <a:ext cx="3733800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/>
              <a:t>Transition probabilities,  Pr(child|parent), are defined by </a:t>
            </a:r>
            <a:r>
              <a:rPr lang="en-US" sz="1800" b="1"/>
              <a:t>weighted sum of edge features</a:t>
            </a:r>
            <a:r>
              <a:rPr lang="en-US" sz="1800"/>
              <a:t>, followed by normalization.  </a:t>
            </a:r>
            <a:endParaRPr lang="en-US" sz="1800" i="1"/>
          </a:p>
        </p:txBody>
      </p:sp>
      <p:grpSp>
        <p:nvGrpSpPr>
          <p:cNvPr id="29" name="Group 28"/>
          <p:cNvGrpSpPr>
            <a:grpSpLocks/>
          </p:cNvGrpSpPr>
          <p:nvPr/>
        </p:nvGrpSpPr>
        <p:grpSpPr bwMode="auto">
          <a:xfrm>
            <a:off x="-36513" y="762000"/>
            <a:ext cx="2093913" cy="1066800"/>
            <a:chOff x="-36190" y="762000"/>
            <a:chExt cx="2093590" cy="1066800"/>
          </a:xfrm>
        </p:grpSpPr>
        <p:cxnSp>
          <p:nvCxnSpPr>
            <p:cNvPr id="13" name="Curved Connector 12"/>
            <p:cNvCxnSpPr/>
            <p:nvPr/>
          </p:nvCxnSpPr>
          <p:spPr>
            <a:xfrm rot="5400000" flipH="1" flipV="1">
              <a:off x="1409741" y="1181141"/>
              <a:ext cx="762000" cy="533318"/>
            </a:xfrm>
            <a:prstGeom prst="curvedConnector3">
              <a:avLst>
                <a:gd name="adj1" fmla="val 50000"/>
              </a:avLst>
            </a:prstGeom>
            <a:ln>
              <a:tailEnd type="arrow"/>
            </a:ln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60428" name="TextBox 27"/>
            <p:cNvSpPr txBox="1">
              <a:spLocks noChangeArrowheads="1"/>
            </p:cNvSpPr>
            <p:nvPr/>
          </p:nvSpPr>
          <p:spPr bwMode="auto">
            <a:xfrm>
              <a:off x="-36190" y="762000"/>
              <a:ext cx="1905000" cy="58477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  <a:cs typeface="ＭＳ Ｐゴシック" charset="0"/>
                </a:defRPr>
              </a:lvl1pPr>
              <a:lvl2pPr marL="742950" indent="-28575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2pPr>
              <a:lvl3pPr marL="11430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3pPr>
              <a:lvl4pPr marL="16002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4pPr>
              <a:lvl5pPr marL="2057400" indent="-228600" eaLnBrk="0" hangingPunct="0"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5pPr>
              <a:lvl6pPr marL="25146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6pPr>
              <a:lvl7pPr marL="29718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7pPr>
              <a:lvl8pPr marL="34290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8pPr>
              <a:lvl9pPr marL="3886200" indent="-228600" algn="r" eaLnBrk="0" fontAlgn="base" hangingPunct="0">
                <a:spcBef>
                  <a:spcPct val="0"/>
                </a:spcBef>
                <a:spcAft>
                  <a:spcPct val="0"/>
                </a:spcAft>
                <a:defRPr sz="2400">
                  <a:solidFill>
                    <a:schemeClr val="tx1"/>
                  </a:solidFill>
                  <a:latin typeface="Arial" charset="0"/>
                  <a:ea typeface="ＭＳ Ｐゴシック" charset="0"/>
                </a:defRPr>
              </a:lvl9pPr>
            </a:lstStyle>
            <a:p>
              <a:pPr eaLnBrk="1" hangingPunct="1"/>
              <a:r>
                <a:rPr lang="en-US" sz="1600" i="1"/>
                <a:t>Every node has an  implicit reset link</a:t>
              </a:r>
            </a:p>
          </p:txBody>
        </p:sp>
      </p:grpSp>
      <p:sp>
        <p:nvSpPr>
          <p:cNvPr id="32" name="TextBox 31"/>
          <p:cNvSpPr txBox="1">
            <a:spLocks noChangeArrowheads="1"/>
          </p:cNvSpPr>
          <p:nvPr/>
        </p:nvSpPr>
        <p:spPr bwMode="auto">
          <a:xfrm>
            <a:off x="6781800" y="6248400"/>
            <a:ext cx="2209800" cy="369888"/>
          </a:xfrm>
          <a:prstGeom prst="rect">
            <a:avLst/>
          </a:prstGeom>
          <a:ln/>
          <a:extLst/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l" eaLnBrk="1" hangingPunct="1"/>
            <a:r>
              <a:rPr lang="en-US" sz="1800" dirty="0"/>
              <a:t>Learning via </a:t>
            </a:r>
            <a:r>
              <a:rPr lang="en-US" sz="1800" dirty="0" err="1"/>
              <a:t>pSGD</a:t>
            </a:r>
            <a:endParaRPr lang="en-US" sz="1800" i="1" dirty="0"/>
          </a:p>
        </p:txBody>
      </p:sp>
      <p:sp>
        <p:nvSpPr>
          <p:cNvPr id="4" name="Rectangle 3"/>
          <p:cNvSpPr/>
          <p:nvPr/>
        </p:nvSpPr>
        <p:spPr>
          <a:xfrm>
            <a:off x="228600" y="6248400"/>
            <a:ext cx="4267200" cy="458788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62353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68088" cy="4525963"/>
          </a:xfrm>
        </p:spPr>
        <p:txBody>
          <a:bodyPr>
            <a:normAutofit lnSpcReduction="10000"/>
          </a:bodyPr>
          <a:lstStyle/>
          <a:p>
            <a:r>
              <a:rPr lang="en-US" sz="2400" dirty="0" smtClean="0"/>
              <a:t>Integration with neural/embedding approaches to KBC</a:t>
            </a:r>
          </a:p>
          <a:p>
            <a:pPr lvl="1"/>
            <a:r>
              <a:rPr lang="en-US" sz="2400" dirty="0" smtClean="0"/>
              <a:t>Logic using differentiable matrix operations</a:t>
            </a:r>
          </a:p>
          <a:p>
            <a:pPr lvl="2"/>
            <a:r>
              <a:rPr lang="en-US" dirty="0" smtClean="0"/>
              <a:t>Define subset of logic definable with sparse matrix potentials and efficient (</a:t>
            </a:r>
            <a:r>
              <a:rPr lang="en-US" dirty="0" err="1" smtClean="0"/>
              <a:t>polytree</a:t>
            </a:r>
            <a:r>
              <a:rPr lang="en-US" dirty="0" smtClean="0"/>
              <a:t>) belief propagation on a factor graph (includes some of </a:t>
            </a:r>
            <a:r>
              <a:rPr lang="en-US" dirty="0" err="1" smtClean="0"/>
              <a:t>ProPPR</a:t>
            </a:r>
            <a:r>
              <a:rPr lang="en-US" dirty="0" smtClean="0"/>
              <a:t>)</a:t>
            </a:r>
          </a:p>
          <a:p>
            <a:pPr lvl="2"/>
            <a:r>
              <a:rPr lang="en-US" dirty="0" smtClean="0"/>
              <a:t>On a </a:t>
            </a:r>
            <a:r>
              <a:rPr lang="en-US" dirty="0" err="1" smtClean="0"/>
              <a:t>polytree</a:t>
            </a:r>
            <a:r>
              <a:rPr lang="en-US" dirty="0" smtClean="0"/>
              <a:t> BP algorithm converges in fixed time </a:t>
            </a:r>
            <a:r>
              <a:rPr lang="en-US" dirty="0" smtClean="0">
                <a:sym typeface="Wingdings"/>
              </a:rPr>
              <a:t> simulate it to get a fixed series of message-passing steps for each query “mode” (input/output pattern)</a:t>
            </a:r>
          </a:p>
          <a:p>
            <a:pPr lvl="2"/>
            <a:r>
              <a:rPr lang="en-US" dirty="0" smtClean="0">
                <a:sym typeface="Wingdings"/>
              </a:rPr>
              <a:t>Theorem proving is running fixed message sequence  fixed sequence of matrix ops  differentiable function</a:t>
            </a:r>
            <a:endParaRPr lang="en-US" dirty="0" smtClean="0"/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288" y="2462609"/>
            <a:ext cx="818712" cy="818712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277444" y="4049516"/>
            <a:ext cx="818712" cy="818712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8325288" y="5307451"/>
            <a:ext cx="818712" cy="818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13621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/>
    </mc:Choice>
    <mc:Fallback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Future directions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7868088" cy="4525963"/>
          </a:xfrm>
        </p:spPr>
        <p:txBody>
          <a:bodyPr>
            <a:normAutofit/>
          </a:bodyPr>
          <a:lstStyle/>
          <a:p>
            <a:r>
              <a:rPr lang="en-US" sz="2400" dirty="0" smtClean="0"/>
              <a:t>Integration with neural/embedding approaches to KBC</a:t>
            </a:r>
          </a:p>
          <a:p>
            <a:pPr lvl="1"/>
            <a:r>
              <a:rPr lang="en-US" sz="2400" dirty="0" smtClean="0"/>
              <a:t>Logic using differentiable matrix operations</a:t>
            </a:r>
          </a:p>
          <a:p>
            <a:pPr lvl="1"/>
            <a:r>
              <a:rPr lang="en-US" sz="2400" dirty="0" smtClean="0"/>
              <a:t>Integrate with standard deep-learning package</a:t>
            </a:r>
          </a:p>
          <a:p>
            <a:pPr lvl="2"/>
            <a:r>
              <a:rPr lang="en-US" dirty="0" smtClean="0"/>
              <a:t>Logic acts like a layer (or a </a:t>
            </a:r>
            <a:r>
              <a:rPr lang="en-US" dirty="0" err="1" smtClean="0"/>
              <a:t>theano</a:t>
            </a:r>
            <a:r>
              <a:rPr lang="en-US" dirty="0" smtClean="0"/>
              <a:t> “block”)</a:t>
            </a:r>
          </a:p>
          <a:p>
            <a:pPr lvl="2"/>
            <a:r>
              <a:rPr lang="en-US" dirty="0" smtClean="0"/>
              <a:t>Can learn weights for selected predicates as well as control weights</a:t>
            </a:r>
          </a:p>
          <a:p>
            <a:pPr lvl="2"/>
            <a:r>
              <a:rPr lang="en-US" dirty="0" smtClean="0"/>
              <a:t>Logic output, neural net input: abduction</a:t>
            </a:r>
          </a:p>
          <a:p>
            <a:pPr lvl="2"/>
            <a:r>
              <a:rPr lang="en-US" dirty="0" smtClean="0"/>
              <a:t>Neural net output, logic input: learning with engineered features but feature definitions are tunable/learnable</a:t>
            </a:r>
          </a:p>
          <a:p>
            <a:pPr lvl="2"/>
            <a:endParaRPr lang="en-US" dirty="0" smtClean="0"/>
          </a:p>
          <a:p>
            <a:pPr lvl="1"/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9090865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Calibri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Motivation</a:t>
            </a:r>
          </a:p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Background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Logic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Probability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Combining logic and probabilities: MLNs</a:t>
            </a:r>
          </a:p>
          <a:p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</a:rPr>
              <a:t>ProPPR</a:t>
            </a: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Key ideas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Learning method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Results for parameter learning</a:t>
            </a:r>
            <a:endParaRPr lang="en-US" sz="2400" dirty="0">
              <a:latin typeface="Calibri" charset="0"/>
              <a:ea typeface="ＭＳ Ｐゴシック" charset="0"/>
            </a:endParaRP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Structure learning for </a:t>
            </a:r>
            <a:r>
              <a:rPr lang="en-US" sz="2000" dirty="0" err="1">
                <a:latin typeface="Calibri" charset="0"/>
                <a:ea typeface="ＭＳ Ｐゴシック" charset="0"/>
              </a:rPr>
              <a:t>ProPPR</a:t>
            </a:r>
            <a:r>
              <a:rPr lang="en-US" sz="2000" dirty="0">
                <a:latin typeface="Calibri" charset="0"/>
                <a:ea typeface="ＭＳ Ｐゴシック" charset="0"/>
              </a:rPr>
              <a:t> for KB completion</a:t>
            </a:r>
          </a:p>
          <a:p>
            <a:pPr lvl="1"/>
            <a:r>
              <a:rPr lang="en-US" sz="2000" dirty="0" smtClean="0">
                <a:latin typeface="Calibri" charset="0"/>
                <a:ea typeface="ＭＳ Ｐゴシック" charset="0"/>
              </a:rPr>
              <a:t>Comparison to neural KBC models</a:t>
            </a:r>
          </a:p>
          <a:p>
            <a:pPr lvl="1"/>
            <a:r>
              <a:rPr lang="en-US" sz="2000" dirty="0" smtClean="0">
                <a:latin typeface="Calibri" charset="0"/>
                <a:ea typeface="ＭＳ Ｐゴシック" charset="0"/>
              </a:rPr>
              <a:t>Joint </a:t>
            </a:r>
            <a:r>
              <a:rPr lang="en-US" sz="2000" dirty="0">
                <a:latin typeface="Calibri" charset="0"/>
                <a:ea typeface="ＭＳ Ｐゴシック" charset="0"/>
              </a:rPr>
              <a:t>IE and KB completion</a:t>
            </a:r>
          </a:p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Beyond </a:t>
            </a:r>
            <a:r>
              <a:rPr lang="en-US" sz="2400" dirty="0" err="1" smtClean="0">
                <a:latin typeface="Calibri" charset="0"/>
                <a:ea typeface="ＭＳ Ｐゴシック" charset="0"/>
                <a:cs typeface="ＭＳ Ｐゴシック" charset="0"/>
              </a:rPr>
              <a:t>ProPPR</a:t>
            </a:r>
            <a:r>
              <a:rPr lang="en-US" sz="2400" smtClean="0">
                <a:latin typeface="Calibri" charset="0"/>
                <a:ea typeface="ＭＳ Ｐゴシック" charset="0"/>
                <a:cs typeface="ＭＳ Ｐゴシック" charset="0"/>
              </a:rPr>
              <a:t>?</a:t>
            </a: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333945146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Concluding thanks….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453991"/>
            <a:ext cx="7080243" cy="4525963"/>
          </a:xfrm>
        </p:spPr>
        <p:txBody>
          <a:bodyPr/>
          <a:lstStyle/>
          <a:p>
            <a:r>
              <a:rPr lang="en-US" dirty="0" smtClean="0"/>
              <a:t>Collaborators: </a:t>
            </a:r>
          </a:p>
          <a:p>
            <a:pPr lvl="1"/>
            <a:r>
              <a:rPr lang="en-US" dirty="0" smtClean="0"/>
              <a:t>Katie </a:t>
            </a:r>
            <a:r>
              <a:rPr lang="en-US" dirty="0" err="1" smtClean="0"/>
              <a:t>Rivard</a:t>
            </a:r>
            <a:r>
              <a:rPr lang="en-US" dirty="0" smtClean="0"/>
              <a:t> </a:t>
            </a:r>
            <a:r>
              <a:rPr lang="en-US" dirty="0" err="1" smtClean="0"/>
              <a:t>Mazaitis</a:t>
            </a:r>
            <a:r>
              <a:rPr lang="en-US" dirty="0" smtClean="0"/>
              <a:t>, Rose </a:t>
            </a:r>
            <a:r>
              <a:rPr lang="en-US" dirty="0" err="1" smtClean="0"/>
              <a:t>Kanjirathinkal</a:t>
            </a:r>
            <a:endParaRPr lang="en-US" dirty="0" smtClean="0"/>
          </a:p>
          <a:p>
            <a:pPr lvl="1"/>
            <a:r>
              <a:rPr lang="en-US" dirty="0" smtClean="0"/>
              <a:t>Ni Lao, </a:t>
            </a:r>
            <a:r>
              <a:rPr lang="en-US" dirty="0" err="1" smtClean="0"/>
              <a:t>Einat</a:t>
            </a:r>
            <a:r>
              <a:rPr lang="en-US" dirty="0" smtClean="0"/>
              <a:t> </a:t>
            </a:r>
            <a:r>
              <a:rPr lang="en-US" dirty="0" err="1" smtClean="0"/>
              <a:t>Minkov</a:t>
            </a:r>
            <a:endParaRPr lang="en-US" dirty="0" smtClean="0"/>
          </a:p>
          <a:p>
            <a:pPr lvl="1"/>
            <a:r>
              <a:rPr lang="en-US" dirty="0"/>
              <a:t>Tom </a:t>
            </a:r>
            <a:r>
              <a:rPr lang="en-US" dirty="0" smtClean="0"/>
              <a:t>Mitchell</a:t>
            </a:r>
          </a:p>
          <a:p>
            <a:r>
              <a:rPr lang="en-US" dirty="0" smtClean="0"/>
              <a:t>Funders:  NSF, </a:t>
            </a:r>
            <a:r>
              <a:rPr lang="en-US" dirty="0" smtClean="0"/>
              <a:t>DARPA</a:t>
            </a:r>
            <a:r>
              <a:rPr lang="en-US" altLang="zh-CN" dirty="0" smtClean="0"/>
              <a:t>,</a:t>
            </a:r>
            <a:r>
              <a:rPr lang="zh-CN" altLang="en-US" dirty="0" smtClean="0"/>
              <a:t> </a:t>
            </a:r>
            <a:r>
              <a:rPr lang="en-US" dirty="0" smtClean="0"/>
              <a:t>Google</a:t>
            </a:r>
            <a:r>
              <a:rPr lang="en-US" dirty="0" smtClean="0"/>
              <a:t>, </a:t>
            </a:r>
            <a:r>
              <a:rPr lang="en-US" dirty="0" smtClean="0"/>
              <a:t>…</a:t>
            </a:r>
            <a:endParaRPr lang="en-US" dirty="0" smtClean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592730" y="5722395"/>
            <a:ext cx="1104272" cy="1104272"/>
          </a:xfrm>
          <a:prstGeom prst="rect">
            <a:avLst/>
          </a:prstGeom>
        </p:spPr>
      </p:pic>
      <p:pic>
        <p:nvPicPr>
          <p:cNvPr id="5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45850"/>
          <a:stretch>
            <a:fillRect/>
          </a:stretch>
        </p:blipFill>
        <p:spPr bwMode="auto">
          <a:xfrm>
            <a:off x="0" y="5207000"/>
            <a:ext cx="2032000" cy="1651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32000" y="5467586"/>
            <a:ext cx="1359081" cy="135908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88344" y="5518808"/>
            <a:ext cx="1775038" cy="76606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6"/>
          <a:srcRect t="25459"/>
          <a:stretch/>
        </p:blipFill>
        <p:spPr>
          <a:xfrm>
            <a:off x="6567654" y="5901843"/>
            <a:ext cx="2601454" cy="924824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903762" y="5078965"/>
            <a:ext cx="2018216" cy="9009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6944721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09" name="Title 1"/>
          <p:cNvSpPr>
            <a:spLocks noGrp="1"/>
          </p:cNvSpPr>
          <p:nvPr>
            <p:ph type="title"/>
          </p:nvPr>
        </p:nvSpPr>
        <p:spPr>
          <a:xfrm>
            <a:off x="457200" y="457200"/>
            <a:ext cx="8229600" cy="1143000"/>
          </a:xfrm>
        </p:spPr>
        <p:txBody>
          <a:bodyPr>
            <a:normAutofit fontScale="90000"/>
          </a:bodyPr>
          <a:lstStyle/>
          <a:p>
            <a:r>
              <a:rPr lang="en-US" sz="3600">
                <a:latin typeface="Calibri" charset="0"/>
                <a:ea typeface="ＭＳ Ｐゴシック" charset="0"/>
                <a:cs typeface="ＭＳ Ｐゴシック" charset="0"/>
              </a:rPr>
              <a:t>Results – parameter learning for large mutually recursive theories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/>
        </p:nvGraphicFramePr>
        <p:xfrm>
          <a:off x="503238" y="3429000"/>
          <a:ext cx="8229599" cy="1571626"/>
        </p:xfrm>
        <a:graphic>
          <a:graphicData uri="http://schemas.openxmlformats.org/drawingml/2006/table">
            <a:tbl>
              <a:tblPr/>
              <a:tblGrid>
                <a:gridCol w="1175657"/>
                <a:gridCol w="1175657"/>
                <a:gridCol w="1382487"/>
                <a:gridCol w="968827"/>
                <a:gridCol w="1175657"/>
                <a:gridCol w="1175657"/>
                <a:gridCol w="1175657"/>
              </a:tblGrid>
              <a:tr h="457258"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#rules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AUC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sec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#rules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AUC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FFFFFF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sec</a:t>
                      </a:r>
                      <a:endParaRPr kumimoji="0" lang="en-US" sz="1800" b="1" i="0" u="none" strike="noStrike" cap="none" normalizeH="0" baseline="0" dirty="0">
                        <a:ln>
                          <a:noFill/>
                        </a:ln>
                        <a:solidFill>
                          <a:srgbClr val="FFFFFF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/>
                    </a:solidFill>
                  </a:tcPr>
                </a:tc>
              </a:tr>
              <a:tr h="37145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PRA 1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~ 430-540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88.4 – 95.2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5-10s with 16 threads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~  550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95.5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rowSpan="3">
                  <a:txBody>
                    <a:bodyPr/>
                    <a:lstStyle/>
                    <a:p>
                      <a:pPr marL="0" marR="0" lvl="0" indent="0" algn="ctr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15-18s with 16 threads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81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  <a:tr h="37145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PRA 2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~ 620-770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91.6 – 95.4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~  800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96.0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9EDF4"/>
                    </a:solidFill>
                  </a:tcPr>
                </a:tc>
              </a:tr>
              <a:tr h="371456"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PRA 3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~800-1000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95.2 – 95.9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~1000</a:t>
                      </a: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US" sz="18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Calibri" charset="0"/>
                          <a:ea typeface="ＭＳ Ｐゴシック" charset="0"/>
                          <a:cs typeface="ＭＳ Ｐゴシック" charset="0"/>
                        </a:rPr>
                        <a:t>96.4</a:t>
                      </a: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8" marB="45718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  <a:tc vMerge="1">
                  <a:txBody>
                    <a:bodyPr/>
                    <a:lstStyle/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sz="1800" b="0" i="0" u="none" strike="noStrike" cap="none" normalizeH="0" baseline="0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Calibri" charset="0"/>
                        <a:ea typeface="ＭＳ Ｐゴシック" charset="0"/>
                        <a:cs typeface="ＭＳ Ｐゴシック" charset="0"/>
                      </a:endParaRPr>
                    </a:p>
                  </a:txBody>
                  <a:tcPr marT="45712" marB="45712" horzOverflow="overflow"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D0D8E8"/>
                    </a:solidFill>
                  </a:tcPr>
                </a:tc>
              </a:tr>
            </a:tbl>
          </a:graphicData>
        </a:graphic>
      </p:graphicFrame>
      <p:sp>
        <p:nvSpPr>
          <p:cNvPr id="68650" name="TextBox 3"/>
          <p:cNvSpPr txBox="1">
            <a:spLocks noChangeArrowheads="1"/>
          </p:cNvSpPr>
          <p:nvPr/>
        </p:nvSpPr>
        <p:spPr bwMode="auto">
          <a:xfrm>
            <a:off x="1219200" y="2133600"/>
            <a:ext cx="7121525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algn="ctr" eaLnBrk="1" hangingPunct="1"/>
            <a:r>
              <a:rPr lang="en-US" sz="1800"/>
              <a:t>Theories/programs learned by PRA (Lao et al) over six subsets of NELL, rewritten to be mutullyy recursive</a:t>
            </a:r>
          </a:p>
        </p:txBody>
      </p:sp>
      <p:sp>
        <p:nvSpPr>
          <p:cNvPr id="5" name="TextBox 4"/>
          <p:cNvSpPr txBox="1">
            <a:spLocks noChangeArrowheads="1"/>
          </p:cNvSpPr>
          <p:nvPr/>
        </p:nvSpPr>
        <p:spPr bwMode="auto">
          <a:xfrm>
            <a:off x="3200400" y="5105400"/>
            <a:ext cx="54927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 dirty="0"/>
              <a:t>Alchemy MLNs:  960 – 8600s </a:t>
            </a:r>
            <a:r>
              <a:rPr lang="en-US" sz="1600" b="1" dirty="0"/>
              <a:t>for a DB with 1k facts</a:t>
            </a:r>
            <a:endParaRPr lang="en-US" sz="1800" b="1" dirty="0"/>
          </a:p>
        </p:txBody>
      </p:sp>
      <p:sp>
        <p:nvSpPr>
          <p:cNvPr id="68652" name="TextBox 1"/>
          <p:cNvSpPr txBox="1">
            <a:spLocks noChangeArrowheads="1"/>
          </p:cNvSpPr>
          <p:nvPr/>
        </p:nvSpPr>
        <p:spPr bwMode="auto">
          <a:xfrm>
            <a:off x="6019800" y="1600200"/>
            <a:ext cx="290830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[Wang et al, MLJ, in press]</a:t>
            </a:r>
          </a:p>
        </p:txBody>
      </p:sp>
      <p:sp>
        <p:nvSpPr>
          <p:cNvPr id="68653" name="TextBox 1"/>
          <p:cNvSpPr txBox="1">
            <a:spLocks noChangeArrowheads="1"/>
          </p:cNvSpPr>
          <p:nvPr/>
        </p:nvSpPr>
        <p:spPr bwMode="auto">
          <a:xfrm>
            <a:off x="1447800" y="3124200"/>
            <a:ext cx="1852613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100k facts in KB</a:t>
            </a:r>
          </a:p>
        </p:txBody>
      </p:sp>
      <p:sp>
        <p:nvSpPr>
          <p:cNvPr id="68654" name="TextBox 7"/>
          <p:cNvSpPr txBox="1">
            <a:spLocks noChangeArrowheads="1"/>
          </p:cNvSpPr>
          <p:nvPr/>
        </p:nvSpPr>
        <p:spPr bwMode="auto">
          <a:xfrm>
            <a:off x="6275388" y="3124200"/>
            <a:ext cx="1673225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2pPr>
            <a:lvl3pPr marL="11430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3pPr>
            <a:lvl4pPr marL="16002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4pPr>
            <a:lvl5pPr marL="2057400" indent="-228600" eaLnBrk="0" hangingPunct="0"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5pPr>
            <a:lvl6pPr marL="25146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6pPr>
            <a:lvl7pPr marL="29718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7pPr>
            <a:lvl8pPr marL="34290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8pPr>
            <a:lvl9pPr marL="3886200" indent="-228600" algn="r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Arial" charset="0"/>
                <a:ea typeface="ＭＳ Ｐゴシック" charset="0"/>
              </a:defRPr>
            </a:lvl9pPr>
          </a:lstStyle>
          <a:p>
            <a:pPr eaLnBrk="1" hangingPunct="1"/>
            <a:r>
              <a:rPr lang="en-US" sz="1800"/>
              <a:t>1M facts in KB</a:t>
            </a:r>
          </a:p>
        </p:txBody>
      </p:sp>
    </p:spTree>
    <p:extLst>
      <p:ext uri="{BB962C8B-B14F-4D97-AF65-F5344CB8AC3E}">
        <p14:creationId xmlns:p14="http://schemas.microsoft.com/office/powerpoint/2010/main" val="34271941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>
                <a:latin typeface="Calibri" charset="0"/>
                <a:ea typeface="ＭＳ Ｐゴシック" charset="0"/>
                <a:cs typeface="ＭＳ Ｐゴシック" charset="0"/>
              </a:rPr>
              <a:t>Outline</a:t>
            </a:r>
          </a:p>
        </p:txBody>
      </p:sp>
      <p:sp>
        <p:nvSpPr>
          <p:cNvPr id="16386" name="Content Placeholder 2"/>
          <p:cNvSpPr>
            <a:spLocks noGrp="1"/>
          </p:cNvSpPr>
          <p:nvPr>
            <p:ph idx="1"/>
          </p:nvPr>
        </p:nvSpPr>
        <p:spPr>
          <a:xfrm>
            <a:off x="457200" y="1295400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Motivation</a:t>
            </a:r>
          </a:p>
          <a:p>
            <a:r>
              <a:rPr lang="en-US" sz="2400" dirty="0">
                <a:latin typeface="Calibri" charset="0"/>
                <a:ea typeface="ＭＳ Ｐゴシック" charset="0"/>
                <a:cs typeface="ＭＳ Ｐゴシック" charset="0"/>
              </a:rPr>
              <a:t>Background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Logic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Probability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Combining logic and probabilities: MLNs</a:t>
            </a:r>
          </a:p>
          <a:p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</a:rPr>
              <a:t>ProPPR</a:t>
            </a: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Key ideas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Learning method</a:t>
            </a: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Results for parameter learning</a:t>
            </a:r>
            <a:endParaRPr lang="en-US" sz="2400" dirty="0">
              <a:latin typeface="Calibri" charset="0"/>
              <a:ea typeface="ＭＳ Ｐゴシック" charset="0"/>
            </a:endParaRPr>
          </a:p>
          <a:p>
            <a:pPr lvl="1"/>
            <a:r>
              <a:rPr lang="en-US" sz="2000" b="1" dirty="0">
                <a:latin typeface="Calibri" charset="0"/>
                <a:ea typeface="ＭＳ Ｐゴシック" charset="0"/>
              </a:rPr>
              <a:t>Structure learning for </a:t>
            </a:r>
            <a:r>
              <a:rPr lang="en-US" sz="2000" b="1" dirty="0" err="1">
                <a:latin typeface="Calibri" charset="0"/>
                <a:ea typeface="ＭＳ Ｐゴシック" charset="0"/>
              </a:rPr>
              <a:t>ProPPR</a:t>
            </a:r>
            <a:r>
              <a:rPr lang="en-US" sz="2000" b="1" dirty="0">
                <a:latin typeface="Calibri" charset="0"/>
                <a:ea typeface="ＭＳ Ｐゴシック" charset="0"/>
              </a:rPr>
              <a:t> for KB completion</a:t>
            </a:r>
          </a:p>
          <a:p>
            <a:pPr lvl="1"/>
            <a:r>
              <a:rPr lang="en-US" sz="2000" b="1" dirty="0" smtClean="0">
                <a:latin typeface="Calibri" charset="0"/>
                <a:ea typeface="ＭＳ Ｐゴシック" charset="0"/>
              </a:rPr>
              <a:t>Comparison to neural KBC models</a:t>
            </a:r>
          </a:p>
          <a:p>
            <a:pPr lvl="1"/>
            <a:r>
              <a:rPr lang="en-US" sz="2000" b="1" dirty="0" smtClean="0">
                <a:latin typeface="Calibri" charset="0"/>
                <a:ea typeface="ＭＳ Ｐゴシック" charset="0"/>
              </a:rPr>
              <a:t>Joint </a:t>
            </a:r>
            <a:r>
              <a:rPr lang="en-US" sz="2000" b="1" dirty="0">
                <a:latin typeface="Calibri" charset="0"/>
                <a:ea typeface="ＭＳ Ｐゴシック" charset="0"/>
              </a:rPr>
              <a:t>IE and KB completion</a:t>
            </a:r>
          </a:p>
          <a:p>
            <a:r>
              <a:rPr lang="en-US" sz="2400" dirty="0" smtClean="0">
                <a:latin typeface="Calibri" charset="0"/>
                <a:ea typeface="ＭＳ Ｐゴシック" charset="0"/>
                <a:cs typeface="ＭＳ Ｐゴシック" charset="0"/>
              </a:rPr>
              <a:t>Beyond </a:t>
            </a:r>
            <a:r>
              <a:rPr lang="en-US" sz="2400" dirty="0" err="1">
                <a:latin typeface="Calibri" charset="0"/>
                <a:ea typeface="ＭＳ Ｐゴシック" charset="0"/>
                <a:cs typeface="ＭＳ Ｐゴシック" charset="0"/>
              </a:rPr>
              <a:t>ProPPR</a:t>
            </a:r>
            <a:endParaRPr lang="en-US" sz="2400" dirty="0">
              <a:latin typeface="Calibri" charset="0"/>
              <a:ea typeface="ＭＳ Ｐゴシック" charset="0"/>
              <a:cs typeface="ＭＳ Ｐゴシック" charset="0"/>
            </a:endParaRPr>
          </a:p>
          <a:p>
            <a:pPr lvl="1"/>
            <a:r>
              <a:rPr lang="en-US" sz="2000" dirty="0">
                <a:latin typeface="Calibri" charset="0"/>
                <a:ea typeface="ＭＳ Ｐゴシック" charset="0"/>
              </a:rPr>
              <a:t>….</a:t>
            </a:r>
          </a:p>
        </p:txBody>
      </p:sp>
    </p:spTree>
    <p:extLst>
      <p:ext uri="{BB962C8B-B14F-4D97-AF65-F5344CB8AC3E}">
        <p14:creationId xmlns:p14="http://schemas.microsoft.com/office/powerpoint/2010/main" val="218287179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89" name="Picture 2" descr="Screen Shot 2013-04-22 at 3.07.10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304800"/>
            <a:ext cx="7786688" cy="3810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4037013" y="4114800"/>
            <a:ext cx="5105400" cy="2362200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4" name="TextBox 3"/>
          <p:cNvSpPr txBox="1"/>
          <p:nvPr/>
        </p:nvSpPr>
        <p:spPr>
          <a:xfrm>
            <a:off x="4265613" y="6019800"/>
            <a:ext cx="2895600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Program </a:t>
            </a:r>
            <a:r>
              <a:rPr lang="en-US" sz="1600" dirty="0"/>
              <a:t>(label propagation)</a:t>
            </a:r>
          </a:p>
        </p:txBody>
      </p:sp>
      <p:pic>
        <p:nvPicPr>
          <p:cNvPr id="37892" name="Picture 3" descr="Screen Shot 2013-04-22 at 3.06.55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21" t="4594" r="4077" b="10587"/>
          <a:stretch>
            <a:fillRect/>
          </a:stretch>
        </p:blipFill>
        <p:spPr bwMode="auto">
          <a:xfrm>
            <a:off x="4243388" y="4281488"/>
            <a:ext cx="4635500" cy="16779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7192963" y="6019800"/>
            <a:ext cx="1697037" cy="369888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/>
              <a:t>LHS </a:t>
            </a:r>
            <a:r>
              <a:rPr lang="en-US" dirty="0">
                <a:sym typeface="Wingdings"/>
              </a:rPr>
              <a:t></a:t>
            </a:r>
            <a:r>
              <a:rPr lang="en-US" dirty="0"/>
              <a:t> features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4419600" y="381000"/>
            <a:ext cx="454025" cy="3698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dirty="0"/>
              <a:t>DB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0800" y="457200"/>
            <a:ext cx="1946275" cy="369888"/>
          </a:xfrm>
          <a:prstGeom prst="rect">
            <a:avLst/>
          </a:prstGeom>
          <a:noFill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>
              <a:defRPr/>
            </a:pPr>
            <a:r>
              <a:rPr lang="en-US" b="1" dirty="0"/>
              <a:t>Query</a:t>
            </a:r>
            <a:r>
              <a:rPr lang="en-US" dirty="0"/>
              <a:t>: about (</a:t>
            </a:r>
            <a:r>
              <a:rPr lang="en-US" dirty="0" err="1"/>
              <a:t>a,Z</a:t>
            </a:r>
            <a:r>
              <a:rPr lang="en-US" dirty="0"/>
              <a:t>)</a:t>
            </a:r>
          </a:p>
        </p:txBody>
      </p:sp>
      <p:cxnSp>
        <p:nvCxnSpPr>
          <p:cNvPr id="8" name="Elbow Connector 7"/>
          <p:cNvCxnSpPr/>
          <p:nvPr/>
        </p:nvCxnSpPr>
        <p:spPr>
          <a:xfrm rot="16200000" flipV="1">
            <a:off x="457200" y="1066800"/>
            <a:ext cx="3581400" cy="3429000"/>
          </a:xfrm>
          <a:prstGeom prst="bentConnector3">
            <a:avLst>
              <a:gd name="adj1" fmla="val -336"/>
            </a:avLst>
          </a:prstGeom>
          <a:ln>
            <a:headEnd type="none"/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2133600" y="609600"/>
            <a:ext cx="2209800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/>
          <p:nvPr/>
        </p:nvSpPr>
        <p:spPr>
          <a:xfrm>
            <a:off x="685800" y="4953000"/>
            <a:ext cx="3200400" cy="830263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sz="2400" b="1" dirty="0"/>
              <a:t>Where does the program come from?</a:t>
            </a:r>
            <a:endParaRPr lang="en-US" sz="2400" b="1" i="1" dirty="0"/>
          </a:p>
        </p:txBody>
      </p:sp>
      <p:sp>
        <p:nvSpPr>
          <p:cNvPr id="13" name="TextBox 12"/>
          <p:cNvSpPr txBox="1"/>
          <p:nvPr/>
        </p:nvSpPr>
        <p:spPr>
          <a:xfrm>
            <a:off x="1371600" y="5791200"/>
            <a:ext cx="2362200" cy="923925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en-US" dirty="0"/>
              <a:t>First version: humans or external learner (PRA)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209634627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 animBg="1"/>
      <p:bldP spid="13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Office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tint val="100000"/>
              <a:shade val="100000"/>
              <a:satMod val="130000"/>
            </a:schemeClr>
          </a:gs>
          <a:gs pos="100000">
            <a:schemeClr val="phClr">
              <a:tint val="50000"/>
              <a:shade val="100000"/>
              <a:satMod val="350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376</TotalTime>
  <Words>3827</Words>
  <Application>Microsoft Macintosh PowerPoint</Application>
  <PresentationFormat>On-screen Show (4:3)</PresentationFormat>
  <Paragraphs>614</Paragraphs>
  <Slides>63</Slides>
  <Notes>1</Notes>
  <HiddenSlides>9</HiddenSlides>
  <MMClips>1</MMClips>
  <ScaleCrop>false</ScaleCrop>
  <HeadingPairs>
    <vt:vector size="6" baseType="variant"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63</vt:i4>
      </vt:variant>
    </vt:vector>
  </HeadingPairs>
  <TitlesOfParts>
    <vt:vector size="65" baseType="lpstr">
      <vt:lpstr>Office Theme</vt:lpstr>
      <vt:lpstr>Equation</vt:lpstr>
      <vt:lpstr>Scalable Statistical Relational Learning for NLP: Part 3/3</vt:lpstr>
      <vt:lpstr>PowerPoint Presentation</vt:lpstr>
      <vt:lpstr>Outline</vt:lpstr>
      <vt:lpstr>Relational Learning Systems</vt:lpstr>
      <vt:lpstr>PowerPoint Presentation</vt:lpstr>
      <vt:lpstr>PowerPoint Presentation</vt:lpstr>
      <vt:lpstr>Results – parameter learning for large mutually recursive theories</vt:lpstr>
      <vt:lpstr>Outline</vt:lpstr>
      <vt:lpstr>PowerPoint Presentation</vt:lpstr>
      <vt:lpstr>PowerPoint Presentation</vt:lpstr>
      <vt:lpstr>PowerPoint Presentation</vt:lpstr>
      <vt:lpstr>PowerPoint Presentation</vt:lpstr>
      <vt:lpstr>Structure Learning in ProPPR</vt:lpstr>
      <vt:lpstr>PowerPoint Presentation</vt:lpstr>
      <vt:lpstr>Structure Learning for KB Completion</vt:lpstr>
      <vt:lpstr>PowerPoint Presentation</vt:lpstr>
      <vt:lpstr>Structure Learning For Expressive Languages From Incomplete DBs is Hard</vt:lpstr>
      <vt:lpstr>Structure Learning: Example</vt:lpstr>
      <vt:lpstr>Structure Learning: Example</vt:lpstr>
      <vt:lpstr>Structure Learning: Example</vt:lpstr>
      <vt:lpstr>KB Completion</vt:lpstr>
      <vt:lpstr>KB Completion</vt:lpstr>
      <vt:lpstr>Results on UMLS</vt:lpstr>
      <vt:lpstr>Scaling Up Structure Learning</vt:lpstr>
      <vt:lpstr>Experiments: Royal Families using structured regularization and L1-regularization</vt:lpstr>
      <vt:lpstr>Completing the NELL KB</vt:lpstr>
      <vt:lpstr>Completing the NELL KB</vt:lpstr>
      <vt:lpstr>Outline</vt:lpstr>
      <vt:lpstr>Neural KB Completion Methods</vt:lpstr>
      <vt:lpstr>Neural KB Completion Methods</vt:lpstr>
      <vt:lpstr>Neural KB Completion Methods</vt:lpstr>
      <vt:lpstr>Neural KB Completion Methods</vt:lpstr>
      <vt:lpstr>Neural KB Completion Methods</vt:lpstr>
      <vt:lpstr>PowerPoint Presentation</vt:lpstr>
      <vt:lpstr>PowerPoint Presentation</vt:lpstr>
      <vt:lpstr>Neural KB Completion Methods</vt:lpstr>
      <vt:lpstr>Neural KB Completion Methods</vt:lpstr>
      <vt:lpstr>Outline</vt:lpstr>
      <vt:lpstr>Recap: Structure Learning in ProPPR</vt:lpstr>
      <vt:lpstr>Recap: Structure Learning Dataset</vt:lpstr>
      <vt:lpstr>IE in ProPPR</vt:lpstr>
      <vt:lpstr>PowerPoint Presentation</vt:lpstr>
      <vt:lpstr>Experiments</vt:lpstr>
      <vt:lpstr>Joint IE and relation learning</vt:lpstr>
      <vt:lpstr>IE in ProPPR</vt:lpstr>
      <vt:lpstr>Joint Relation Learning IE in ProPPR</vt:lpstr>
      <vt:lpstr>Joint IE and Relation Learning</vt:lpstr>
      <vt:lpstr>Joint IE and relation learning</vt:lpstr>
      <vt:lpstr>Latent context invention</vt:lpstr>
      <vt:lpstr>Effect of latent context invention</vt:lpstr>
      <vt:lpstr>Joint IE and Relation Learning</vt:lpstr>
      <vt:lpstr>Joint IE and relation learning</vt:lpstr>
      <vt:lpstr>Outline</vt:lpstr>
      <vt:lpstr>Future directions</vt:lpstr>
      <vt:lpstr>Future directions</vt:lpstr>
      <vt:lpstr>MLNs are one blend of logic and probability</vt:lpstr>
      <vt:lpstr>PowerPoint Presentation</vt:lpstr>
      <vt:lpstr>Future directions</vt:lpstr>
      <vt:lpstr>Future directions</vt:lpstr>
      <vt:lpstr>Future directions</vt:lpstr>
      <vt:lpstr>Future directions</vt:lpstr>
      <vt:lpstr>Outline</vt:lpstr>
      <vt:lpstr>Concluding thanks….</vt:lpstr>
    </vt:vector>
  </TitlesOfParts>
  <Company>Carnegie Mellon University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William Cohen</dc:creator>
  <cp:lastModifiedBy>William Yang Wang</cp:lastModifiedBy>
  <cp:revision>63</cp:revision>
  <dcterms:created xsi:type="dcterms:W3CDTF">2016-02-16T05:46:27Z</dcterms:created>
  <dcterms:modified xsi:type="dcterms:W3CDTF">2016-05-01T01:29:27Z</dcterms:modified>
</cp:coreProperties>
</file>