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2"/>
  </p:notesMasterIdLst>
  <p:sldIdLst>
    <p:sldId id="297" r:id="rId3"/>
    <p:sldId id="262" r:id="rId4"/>
    <p:sldId id="293" r:id="rId5"/>
    <p:sldId id="294" r:id="rId6"/>
    <p:sldId id="267" r:id="rId7"/>
    <p:sldId id="288" r:id="rId8"/>
    <p:sldId id="260" r:id="rId9"/>
    <p:sldId id="261" r:id="rId10"/>
    <p:sldId id="289" r:id="rId11"/>
    <p:sldId id="271" r:id="rId12"/>
    <p:sldId id="291" r:id="rId13"/>
    <p:sldId id="279" r:id="rId14"/>
    <p:sldId id="280" r:id="rId15"/>
    <p:sldId id="270" r:id="rId16"/>
    <p:sldId id="274" r:id="rId17"/>
    <p:sldId id="299" r:id="rId18"/>
    <p:sldId id="292" r:id="rId19"/>
    <p:sldId id="281" r:id="rId20"/>
    <p:sldId id="276" r:id="rId21"/>
    <p:sldId id="277" r:id="rId22"/>
    <p:sldId id="290" r:id="rId23"/>
    <p:sldId id="295" r:id="rId24"/>
    <p:sldId id="296" r:id="rId25"/>
    <p:sldId id="283" r:id="rId26"/>
    <p:sldId id="287" r:id="rId27"/>
    <p:sldId id="275" r:id="rId28"/>
    <p:sldId id="298" r:id="rId29"/>
    <p:sldId id="256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DBEC6"/>
    <a:srgbClr val="C5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07" autoAdjust="0"/>
  </p:normalViewPr>
  <p:slideViewPr>
    <p:cSldViewPr>
      <p:cViewPr>
        <p:scale>
          <a:sx n="75" d="100"/>
          <a:sy n="75" d="100"/>
        </p:scale>
        <p:origin x="-1470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Characterization Latency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Student's t</c:v>
                </c:pt>
                <c:pt idx="1">
                  <c:v>Normal-Laplace</c:v>
                </c:pt>
                <c:pt idx="2">
                  <c:v>Gaussian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30.3</c:v>
                </c:pt>
                <c:pt idx="1">
                  <c:v>30.3</c:v>
                </c:pt>
                <c:pt idx="2">
                  <c:v>30.3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Model Computation Latency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Student's t</c:v>
                </c:pt>
                <c:pt idx="1">
                  <c:v>Normal-Laplace</c:v>
                </c:pt>
                <c:pt idx="2">
                  <c:v>Gaussian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20.672000000000001</c:v>
                </c:pt>
                <c:pt idx="1">
                  <c:v>91.2</c:v>
                </c:pt>
                <c:pt idx="2">
                  <c:v>8.5120000000000005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8919424"/>
        <c:axId val="18920960"/>
      </c:barChart>
      <c:catAx>
        <c:axId val="1891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18920960"/>
        <c:crosses val="autoZero"/>
        <c:auto val="1"/>
        <c:lblAlgn val="ctr"/>
        <c:lblOffset val="0"/>
        <c:noMultiLvlLbl val="0"/>
      </c:catAx>
      <c:valAx>
        <c:axId val="18920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Latency (ms)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91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5247690145083328"/>
          <c:y val="0"/>
          <c:w val="0.47374378669431932"/>
          <c:h val="0.24259434237386995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i="1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5E03A-74CB-4CCE-B114-6983C1CE9CB3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06C85-D354-44BC-A3B6-96A71B8A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6C85-D354-44BC-A3B6-96A71B8A4A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6C85-D354-44BC-A3B6-96A71B8A4A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4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are using a similar set up as used in many prior work that allow us to issue commands directly to the NAND chip.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6C85-D354-44BC-A3B6-96A71B8A4A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mention posters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6C85-D354-44BC-A3B6-96A71B8A4A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8F32B3-6872-47ED-86AF-341C85B6AB98}" type="datetime1">
              <a:rPr lang="en-US" smtClean="0"/>
              <a:t>8/15/2016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FE1-50D6-462F-BB2A-CC7D0478DEB1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A8E304-7999-4570-A3F9-35589B688B5E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78F-F5E9-497B-AD9B-CC6FE4396911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FMS_logo_lightbluematte_3C5CAE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445"/>
            <a:ext cx="1143217" cy="6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45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8F32B3-6872-47ED-86AF-341C85B6AB98}" type="datetime1">
              <a:rPr lang="en-US" smtClean="0"/>
              <a:t>8/15/2016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56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78F-F5E9-497B-AD9B-CC6FE4396911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193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83E7-0167-458F-939E-4875A5008E7F}" type="datetime1">
              <a:rPr lang="en-US" smtClean="0"/>
              <a:t>8/15/2016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6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AA9689-06A6-4BB8-8212-5D0C90874BC3}" type="datetime1">
              <a:rPr lang="en-US" smtClean="0"/>
              <a:t>8/15/2016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E4E919-B436-47E7-AF80-9802C0510B12}" type="datetime1">
              <a:rPr lang="en-US" smtClean="0"/>
              <a:t>8/15/2016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934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C2D-9109-43A2-8F73-D512658D5919}" type="datetime1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1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BEA-7575-45B2-933F-40727B39D467}" type="datetime1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78F-F5E9-497B-AD9B-CC6FE4396911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FA8C-4F6B-4EB5-BDC4-FE36E35449F8}" type="datetime1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6294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B25E66-A40B-4ECC-9C9A-B7C54C379D7E}" type="datetime1">
              <a:rPr lang="en-US" smtClean="0"/>
              <a:t>8/15/2016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6440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06FE1-50D6-462F-BB2A-CC7D0478DEB1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98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A8E304-7999-4570-A3F9-35589B688B5E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14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78F-F5E9-497B-AD9B-CC6FE4396911}" type="datetime1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FMS_logo_lightbluematte_3C5CAE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445"/>
            <a:ext cx="1143217" cy="6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1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83E7-0167-458F-939E-4875A5008E7F}" type="datetime1">
              <a:rPr lang="en-US" smtClean="0"/>
              <a:t>8/15/2016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AA9689-06A6-4BB8-8212-5D0C90874BC3}" type="datetime1">
              <a:rPr lang="en-US" smtClean="0"/>
              <a:t>8/15/2016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E4E919-B436-47E7-AF80-9802C0510B12}" type="datetime1">
              <a:rPr lang="en-US" smtClean="0"/>
              <a:t>8/15/2016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1C2D-9109-43A2-8F73-D512658D5919}" type="datetime1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BEA-7575-45B2-933F-40727B39D467}" type="datetime1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FA8C-4F6B-4EB5-BDC4-FE36E35449F8}" type="datetime1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B25E66-A40B-4ECC-9C9A-B7C54C379D7E}" type="datetime1">
              <a:rPr lang="en-US" smtClean="0"/>
              <a:t>8/15/2016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FMS_logo_lightbluematte_3C5CA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445"/>
            <a:ext cx="1143217" cy="6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78CD79-4DF0-4EB8-AB32-2EB9179D493E}" type="datetime1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safari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168400" y="6533989"/>
            <a:ext cx="1295400" cy="3748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FMS_logo_lightbluematte_3C5CAE.gif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445"/>
            <a:ext cx="1143217" cy="6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78CD79-4DF0-4EB8-AB32-2EB9179D493E}" type="datetime1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382415-3E89-4009-99FB-83FB4AF6D9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1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yixinluo/index_files/online-flash-channel-modeling_jsac16.pdf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yixinluo/index_files/online-flash-channel-modeling_jsac16.pdf" TargetMode="Externa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yixinluo/index_files/online-flash-channel-modeling_jsac16.pdf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yixinluo/index_files/online-flash-channel-modeling_jsac16.pdf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cs.cmu.edu/~yixinluo/" TargetMode="External"/><Relationship Id="rId7" Type="http://schemas.openxmlformats.org/officeDocument/2006/relationships/image" Target="../media/image8.png"/><Relationship Id="rId2" Type="http://schemas.openxmlformats.org/officeDocument/2006/relationships/hyperlink" Target="mailto:yixinluo@cs.cmu.ed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://www.cs.cmu.edu/~yixinluo/index_files/online-flash-channel-modeling_jsac16.pdf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ce.cmu.edu/~omutlu/pub/ThyNVM-transparent-crash-consistency-for-persistent-memory_micro1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users.ece.cmu.edu/~omutlu/pub/warm-flash-write-hotness-aware-retention-management_msst15.pdf" TargetMode="External"/><Relationship Id="rId4" Type="http://schemas.openxmlformats.org/officeDocument/2006/relationships/hyperlink" Target="http://users.ece.cmu.edu/~omutlu/pub/flash-memory-failures-in-the-field-at-facebook_sigmetrics15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1411287" y="2971800"/>
            <a:ext cx="7123113" cy="1673225"/>
          </a:xfrm>
        </p:spPr>
        <p:txBody>
          <a:bodyPr>
            <a:noAutofit/>
          </a:bodyPr>
          <a:lstStyle/>
          <a:p>
            <a:r>
              <a:rPr lang="en-US" sz="2500" dirty="0" err="1"/>
              <a:t>Yixin</a:t>
            </a:r>
            <a:r>
              <a:rPr lang="en-US" sz="2500" dirty="0"/>
              <a:t> Luo, </a:t>
            </a:r>
            <a:r>
              <a:rPr lang="en-US" sz="2500" dirty="0" err="1"/>
              <a:t>Saugata</a:t>
            </a:r>
            <a:r>
              <a:rPr lang="en-US" sz="2500" dirty="0"/>
              <a:t> </a:t>
            </a:r>
            <a:r>
              <a:rPr lang="en-US" sz="2500" dirty="0" err="1"/>
              <a:t>Ghose</a:t>
            </a:r>
            <a:r>
              <a:rPr lang="en-US" sz="2500" dirty="0"/>
              <a:t>, Yu </a:t>
            </a:r>
            <a:r>
              <a:rPr lang="en-US" sz="2500" dirty="0" err="1"/>
              <a:t>Cai</a:t>
            </a:r>
            <a:r>
              <a:rPr lang="en-US" sz="2500" dirty="0"/>
              <a:t>,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Erich </a:t>
            </a:r>
            <a:r>
              <a:rPr lang="en-US" sz="2500" dirty="0"/>
              <a:t>F. </a:t>
            </a:r>
            <a:r>
              <a:rPr lang="en-US" sz="2500" dirty="0" err="1"/>
              <a:t>Haratsch</a:t>
            </a:r>
            <a:r>
              <a:rPr lang="en-US" sz="2500" dirty="0"/>
              <a:t>, </a:t>
            </a:r>
            <a:r>
              <a:rPr lang="en-US" sz="2500" dirty="0" err="1"/>
              <a:t>Onur</a:t>
            </a:r>
            <a:r>
              <a:rPr lang="en-US" sz="2500" dirty="0"/>
              <a:t> </a:t>
            </a:r>
            <a:r>
              <a:rPr lang="en-US" sz="2500" dirty="0" err="1" smtClean="0"/>
              <a:t>Mutlu</a:t>
            </a:r>
            <a:endParaRPr lang="en-US" sz="2500" dirty="0" smtClean="0"/>
          </a:p>
          <a:p>
            <a:r>
              <a:rPr lang="en-US" sz="2500" dirty="0" smtClean="0"/>
              <a:t>Carnegie Mellon University, Seagate Technology</a:t>
            </a:r>
            <a:endParaRPr lang="en-US" sz="25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Online </a:t>
            </a:r>
            <a:r>
              <a:rPr lang="en-US" sz="3600" dirty="0"/>
              <a:t>Flash </a:t>
            </a:r>
            <a:r>
              <a:rPr lang="en-US" sz="3600" dirty="0" smtClean="0"/>
              <a:t>Channel </a:t>
            </a:r>
            <a:r>
              <a:rPr lang="en-US" sz="3600" dirty="0" smtClean="0"/>
              <a:t>Modeling</a:t>
            </a:r>
            <a:br>
              <a:rPr lang="en-US" sz="3600" dirty="0" smtClean="0"/>
            </a:br>
            <a:r>
              <a:rPr lang="en-US" sz="3600" dirty="0" smtClean="0"/>
              <a:t>and Its Applications</a:t>
            </a:r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1219200" cy="8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11669"/>
            <a:ext cx="732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This presentation is based on a paper </a:t>
            </a:r>
            <a:r>
              <a:rPr lang="en-US" sz="1200" dirty="0"/>
              <a:t>to appear in IEEE JSAC Special Issue, </a:t>
            </a:r>
            <a:r>
              <a:rPr lang="en-US" sz="1200" dirty="0" smtClean="0"/>
              <a:t>2016:</a:t>
            </a:r>
          </a:p>
          <a:p>
            <a:r>
              <a:rPr lang="en-US" sz="1200" dirty="0" smtClean="0">
                <a:hlinkClick r:id="rId3"/>
              </a:rPr>
              <a:t>“</a:t>
            </a:r>
            <a:r>
              <a:rPr lang="en-US" sz="1200" dirty="0">
                <a:hlinkClick r:id="rId3"/>
              </a:rPr>
              <a:t>Enabling Accurate and Practical Online Flash Channel Modeling for Modern MLC NAND Flash Memory</a:t>
            </a:r>
            <a:r>
              <a:rPr lang="en-US" sz="1200" dirty="0" smtClean="0">
                <a:hlinkClick r:id="rId3"/>
              </a:rPr>
              <a:t>”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smtClean="0"/>
              <a:t>Yixin Luo, Saugata Ghose, Yu Cai, Erich F. </a:t>
            </a:r>
            <a:r>
              <a:rPr lang="en-US" sz="1200" dirty="0" err="1" smtClean="0"/>
              <a:t>Haratsch</a:t>
            </a:r>
            <a:r>
              <a:rPr lang="en-US" sz="1200" dirty="0" smtClean="0"/>
              <a:t>, Onur Mutlu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4470400"/>
            <a:ext cx="8458200" cy="1611317"/>
            <a:chOff x="304800" y="4470400"/>
            <a:chExt cx="8458200" cy="16113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489" y="4470400"/>
              <a:ext cx="1611317" cy="161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005012"/>
              <a:ext cx="2209800" cy="54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FMS_logo_lightbluematte_3C5CAE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793049"/>
              <a:ext cx="1677084" cy="96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safari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2411" y="5036458"/>
              <a:ext cx="1656184" cy="47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1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Flash Channel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 variation noise</a:t>
            </a:r>
          </a:p>
          <a:p>
            <a:r>
              <a:rPr lang="en-US" dirty="0" smtClean="0"/>
              <a:t>Threshold voltage distribution @ N P/E cycles</a:t>
            </a:r>
          </a:p>
          <a:p>
            <a:endParaRPr lang="en-US" dirty="0"/>
          </a:p>
          <a:p>
            <a:r>
              <a:rPr lang="en-US" dirty="0" smtClean="0"/>
              <a:t>Program variation noise should be normally distributed </a:t>
            </a:r>
            <a:r>
              <a:rPr lang="en-US" dirty="0" smtClean="0">
                <a:sym typeface="Wingdings" panose="05000000000000000000" pitchFamily="2" charset="2"/>
              </a:rPr>
              <a:t> Why don’t we use a Gaussian model?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2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Gaussian Model Isn’t Accurate Enough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9" y="1372053"/>
            <a:ext cx="7314596" cy="54859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002930">
            <a:off x="1738843" y="4886513"/>
            <a:ext cx="951518" cy="1600694"/>
          </a:xfrm>
          <a:prstGeom prst="ellipse">
            <a:avLst/>
          </a:prstGeom>
          <a:noFill/>
          <a:ln w="76200">
            <a:solidFill>
              <a:srgbClr val="0D3B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323829"/>
            <a:ext cx="171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D3BFF"/>
                </a:solidFill>
              </a:rPr>
              <a:t>1. Fatter tail than Gaussian</a:t>
            </a:r>
            <a:endParaRPr lang="en-US" dirty="0">
              <a:solidFill>
                <a:srgbClr val="0D3B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710250">
            <a:off x="4960174" y="4018023"/>
            <a:ext cx="1558762" cy="1530943"/>
          </a:xfrm>
          <a:prstGeom prst="ellipse">
            <a:avLst/>
          </a:prstGeom>
          <a:noFill/>
          <a:ln w="76200">
            <a:solidFill>
              <a:srgbClr val="3333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2262" y="323207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33FF"/>
                </a:solidFill>
              </a:rPr>
              <a:t>2. Program errors</a:t>
            </a:r>
            <a:endParaRPr lang="en-US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Student’s t-Distribution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Real distribution has larger tail than Gaussian</a:t>
            </a:r>
          </a:p>
          <a:p>
            <a:r>
              <a:rPr lang="en-US" dirty="0" smtClean="0"/>
              <a:t>Student’s t has degree of freedom: </a:t>
            </a:r>
            <a:r>
              <a:rPr lang="en-US" dirty="0">
                <a:sym typeface="Wingdings" panose="05000000000000000000" pitchFamily="2" charset="2"/>
              </a:rPr>
              <a:t>v</a:t>
            </a:r>
            <a:endParaRPr lang="en-US" dirty="0" smtClean="0"/>
          </a:p>
          <a:p>
            <a:pPr lvl="1"/>
            <a:r>
              <a:rPr lang="en-US" dirty="0">
                <a:sym typeface="Wingdings" panose="05000000000000000000" pitchFamily="2" charset="2"/>
              </a:rPr>
              <a:t>v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∞</a:t>
            </a:r>
            <a:r>
              <a:rPr lang="en-US" dirty="0"/>
              <a:t>: </a:t>
            </a:r>
            <a:r>
              <a:rPr lang="en-US" dirty="0" smtClean="0"/>
              <a:t>t-distribution </a:t>
            </a:r>
            <a:r>
              <a:rPr lang="en-US" dirty="0" smtClean="0">
                <a:sym typeface="Wingdings" panose="05000000000000000000" pitchFamily="2" charset="2"/>
              </a:rPr>
              <a:t> Gaussian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v1: largest tail</a:t>
            </a:r>
            <a:endParaRPr lang="en-US" dirty="0"/>
          </a:p>
        </p:txBody>
      </p:sp>
      <p:pic>
        <p:nvPicPr>
          <p:cNvPr id="5" name="Content Placeholder 9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601402" cy="3604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138" y="6660161"/>
            <a:ext cx="4179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https://en.wikipedia.org/wiki/Student%27s_t-distribution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20895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Student’s t-Distribution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Generalize distribution</a:t>
                </a:r>
              </a:p>
              <a:p>
                <a:pPr lvl="1"/>
                <a:r>
                  <a:rPr lang="en-US" sz="2000" dirty="0" smtClean="0"/>
                  <a:t>Allows for shifting and scaling</a:t>
                </a:r>
              </a:p>
              <a:p>
                <a:pPr lvl="1"/>
                <a:r>
                  <a:rPr lang="en-US" sz="2000" dirty="0" smtClean="0"/>
                  <a:t>x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Support asymmetric tail sizes: </a:t>
                </a:r>
                <a:r>
                  <a:rPr lang="en-US" sz="2400" dirty="0">
                    <a:sym typeface="Wingdings" panose="05000000000000000000" pitchFamily="2" charset="2"/>
                  </a:rPr>
                  <a:t>v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2400" dirty="0" smtClean="0">
                    <a:sym typeface="Wingdings" panose="05000000000000000000" pitchFamily="2" charset="2"/>
                  </a:rPr>
                  <a:t>α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(right), </a:t>
                </a:r>
                <a:r>
                  <a:rPr lang="el-GR" sz="2400" dirty="0" smtClean="0">
                    <a:sym typeface="Wingdings" panose="05000000000000000000" pitchFamily="2" charset="2"/>
                  </a:rPr>
                  <a:t>β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(left)</a:t>
                </a:r>
                <a:endParaRPr lang="en-US" sz="2400" dirty="0" smtClean="0"/>
              </a:p>
              <a:p>
                <a:r>
                  <a:rPr lang="en-US" sz="2400" dirty="0"/>
                  <a:t>Superposition of two distributions</a:t>
                </a:r>
              </a:p>
              <a:p>
                <a:pPr lvl="1"/>
                <a:r>
                  <a:rPr lang="en-US" sz="2000" dirty="0" smtClean="0"/>
                  <a:t>Cause: Two-step programming errors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50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98825" y="4724400"/>
            <a:ext cx="7439102" cy="2185160"/>
            <a:chOff x="429351" y="4194122"/>
            <a:chExt cx="7952650" cy="265554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916545" y="4194122"/>
              <a:ext cx="0" cy="20960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" name="Rectangle 5"/>
            <p:cNvSpPr/>
            <p:nvPr/>
          </p:nvSpPr>
          <p:spPr>
            <a:xfrm rot="16200000">
              <a:off x="-267286" y="5099942"/>
              <a:ext cx="1886810" cy="4935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400" i="1" dirty="0" smtClean="0">
                  <a:solidFill>
                    <a:prstClr val="black"/>
                  </a:solidFill>
                  <a:latin typeface="Calibri" panose="020F0502020204030204"/>
                </a:rPr>
                <a:t>Probability</a:t>
              </a:r>
              <a:endParaRPr lang="ko-KR" altLang="ko-KR" sz="24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15685" y="6288620"/>
              <a:ext cx="7466316" cy="561044"/>
              <a:chOff x="407432" y="5019494"/>
              <a:chExt cx="8584168" cy="64504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290594" y="5019494"/>
                <a:ext cx="4446992" cy="645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2400" i="1" dirty="0" smtClean="0">
                    <a:solidFill>
                      <a:prstClr val="black"/>
                    </a:solidFill>
                    <a:latin typeface="Calibri" panose="020F0502020204030204"/>
                  </a:rPr>
                  <a:t>Threshold voltage (V</a:t>
                </a:r>
                <a:r>
                  <a:rPr lang="en-US" altLang="ko-KR" sz="2400" i="1" baseline="-25000" dirty="0" smtClean="0">
                    <a:solidFill>
                      <a:prstClr val="black"/>
                    </a:solidFill>
                    <a:latin typeface="Calibri" panose="020F0502020204030204"/>
                  </a:rPr>
                  <a:t>th</a:t>
                </a:r>
                <a:r>
                  <a:rPr lang="en-US" altLang="ko-KR" sz="2400" i="1" dirty="0" smtClean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  <a:endParaRPr lang="ko-KR" altLang="ko-KR" sz="2400" i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407432" y="5021215"/>
                <a:ext cx="8584168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0" name="Freeform 9"/>
            <p:cNvSpPr/>
            <p:nvPr/>
          </p:nvSpPr>
          <p:spPr>
            <a:xfrm>
              <a:off x="2912195" y="4403309"/>
              <a:ext cx="1380977" cy="1886809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08752" y="4403307"/>
              <a:ext cx="1380977" cy="1886809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505310" y="4403307"/>
              <a:ext cx="1380977" cy="1886809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15639" y="4403306"/>
              <a:ext cx="1380977" cy="1886809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98170" y="5741639"/>
              <a:ext cx="400342" cy="546982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89002" y="5725430"/>
              <a:ext cx="393005" cy="536957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4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14</a:t>
            </a:fld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21123" y="1525044"/>
            <a:ext cx="7229027" cy="4395396"/>
            <a:chOff x="-927100" y="592138"/>
            <a:chExt cx="9302750" cy="5656262"/>
          </a:xfrm>
        </p:grpSpPr>
        <p:pic>
          <p:nvPicPr>
            <p:cNvPr id="3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081088"/>
              <a:ext cx="6858000" cy="469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46"/>
            <p:cNvGrpSpPr>
              <a:grpSpLocks/>
            </p:cNvGrpSpPr>
            <p:nvPr/>
          </p:nvGrpSpPr>
          <p:grpSpPr bwMode="auto">
            <a:xfrm>
              <a:off x="5181600" y="1995488"/>
              <a:ext cx="2101850" cy="1066800"/>
              <a:chOff x="3264" y="1536"/>
              <a:chExt cx="1324" cy="672"/>
            </a:xfrm>
          </p:grpSpPr>
          <p:sp>
            <p:nvSpPr>
              <p:cNvPr id="38" name="Rectangle 21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288" cy="192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Text Box 22"/>
              <p:cNvSpPr txBox="1">
                <a:spLocks noChangeArrowheads="1"/>
              </p:cNvSpPr>
              <p:nvPr/>
            </p:nvSpPr>
            <p:spPr bwMode="auto">
              <a:xfrm>
                <a:off x="3840" y="1536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smtClean="0">
                    <a:solidFill>
                      <a:srgbClr val="FFFF00"/>
                    </a:solidFill>
                  </a:rPr>
                  <a:t>USB Jack</a:t>
                </a:r>
              </a:p>
            </p:txBody>
          </p:sp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 flipH="1">
                <a:off x="3552" y="1728"/>
                <a:ext cx="384" cy="28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1" name="Group 47"/>
            <p:cNvGrpSpPr>
              <a:grpSpLocks/>
            </p:cNvGrpSpPr>
            <p:nvPr/>
          </p:nvGrpSpPr>
          <p:grpSpPr bwMode="auto">
            <a:xfrm>
              <a:off x="5538788" y="3233738"/>
              <a:ext cx="2392362" cy="984250"/>
              <a:chOff x="3489" y="2316"/>
              <a:chExt cx="1507" cy="620"/>
            </a:xfrm>
          </p:grpSpPr>
          <p:sp>
            <p:nvSpPr>
              <p:cNvPr id="42" name="Rectangle 24"/>
              <p:cNvSpPr>
                <a:spLocks noChangeArrowheads="1"/>
              </p:cNvSpPr>
              <p:nvPr/>
            </p:nvSpPr>
            <p:spPr bwMode="auto">
              <a:xfrm>
                <a:off x="3489" y="2696"/>
                <a:ext cx="288" cy="24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FFFF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Text Box 25"/>
              <p:cNvSpPr txBox="1">
                <a:spLocks noChangeArrowheads="1"/>
              </p:cNvSpPr>
              <p:nvPr/>
            </p:nvSpPr>
            <p:spPr bwMode="auto">
              <a:xfrm>
                <a:off x="3846" y="2316"/>
                <a:ext cx="11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smtClean="0">
                    <a:solidFill>
                      <a:srgbClr val="FFFF00"/>
                    </a:solidFill>
                  </a:rPr>
                  <a:t>Virtex-II Pro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smtClean="0">
                    <a:solidFill>
                      <a:srgbClr val="FFFF00"/>
                    </a:solidFill>
                  </a:rPr>
                  <a:t>(USB controller)</a:t>
                </a:r>
              </a:p>
            </p:txBody>
          </p:sp>
          <p:sp>
            <p:nvSpPr>
              <p:cNvPr id="44" name="Line 26"/>
              <p:cNvSpPr>
                <a:spLocks noChangeShapeType="1"/>
              </p:cNvSpPr>
              <p:nvPr/>
            </p:nvSpPr>
            <p:spPr bwMode="auto">
              <a:xfrm flipH="1">
                <a:off x="3738" y="2529"/>
                <a:ext cx="198" cy="15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5232400" y="4533900"/>
              <a:ext cx="838200" cy="8382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2857500" y="4021138"/>
              <a:ext cx="2038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FFFF00"/>
                  </a:solidFill>
                </a:rPr>
                <a:t>Virtex-V FPGA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FFFF00"/>
                  </a:solidFill>
                </a:rPr>
                <a:t>(NAND Controller)</a:t>
              </a:r>
            </a:p>
          </p:txBody>
        </p:sp>
        <p:sp>
          <p:nvSpPr>
            <p:cNvPr id="47" name="Line 29"/>
            <p:cNvSpPr>
              <a:spLocks noChangeShapeType="1"/>
            </p:cNvSpPr>
            <p:nvPr/>
          </p:nvSpPr>
          <p:spPr bwMode="auto">
            <a:xfrm>
              <a:off x="4000500" y="4586288"/>
              <a:ext cx="12192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>
              <a:off x="6629400" y="4738688"/>
              <a:ext cx="381000" cy="2286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 flipH="1">
              <a:off x="6858000" y="4357688"/>
              <a:ext cx="228600" cy="3810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50" name="Group 37"/>
            <p:cNvGrpSpPr>
              <a:grpSpLocks/>
            </p:cNvGrpSpPr>
            <p:nvPr/>
          </p:nvGrpSpPr>
          <p:grpSpPr bwMode="auto">
            <a:xfrm>
              <a:off x="-927100" y="2301876"/>
              <a:ext cx="8013700" cy="3427413"/>
              <a:chOff x="-584" y="1729"/>
              <a:chExt cx="5048" cy="2159"/>
            </a:xfrm>
          </p:grpSpPr>
          <p:sp>
            <p:nvSpPr>
              <p:cNvPr id="51" name="Rectangle 33"/>
              <p:cNvSpPr>
                <a:spLocks noChangeArrowheads="1"/>
              </p:cNvSpPr>
              <p:nvPr/>
            </p:nvSpPr>
            <p:spPr bwMode="auto">
              <a:xfrm>
                <a:off x="1056" y="2400"/>
                <a:ext cx="3408" cy="1488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66CC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" name="Text Box 34"/>
              <p:cNvSpPr txBox="1">
                <a:spLocks noChangeArrowheads="1"/>
              </p:cNvSpPr>
              <p:nvPr/>
            </p:nvSpPr>
            <p:spPr bwMode="auto">
              <a:xfrm>
                <a:off x="-584" y="1729"/>
                <a:ext cx="1328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rgbClr val="0000FF"/>
                    </a:solidFill>
                  </a:rPr>
                  <a:t>HAPS-52 Mother Board</a:t>
                </a:r>
              </a:p>
            </p:txBody>
          </p:sp>
          <p:sp>
            <p:nvSpPr>
              <p:cNvPr id="53" name="Line 35"/>
              <p:cNvSpPr>
                <a:spLocks noChangeShapeType="1"/>
              </p:cNvSpPr>
              <p:nvPr/>
            </p:nvSpPr>
            <p:spPr bwMode="auto">
              <a:xfrm>
                <a:off x="480" y="2256"/>
                <a:ext cx="528" cy="86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4" name="Group 41"/>
            <p:cNvGrpSpPr>
              <a:grpSpLocks/>
            </p:cNvGrpSpPr>
            <p:nvPr/>
          </p:nvGrpSpPr>
          <p:grpSpPr bwMode="auto">
            <a:xfrm>
              <a:off x="2947988" y="592138"/>
              <a:ext cx="3148013" cy="3765550"/>
              <a:chOff x="1857" y="652"/>
              <a:chExt cx="1983" cy="2372"/>
            </a:xfrm>
          </p:grpSpPr>
          <p:sp>
            <p:nvSpPr>
              <p:cNvPr id="55" name="Rectangle 38"/>
              <p:cNvSpPr>
                <a:spLocks noChangeArrowheads="1"/>
              </p:cNvSpPr>
              <p:nvPr/>
            </p:nvSpPr>
            <p:spPr bwMode="auto">
              <a:xfrm>
                <a:off x="3216" y="1680"/>
                <a:ext cx="624" cy="1344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" name="Text Box 39"/>
              <p:cNvSpPr txBox="1">
                <a:spLocks noChangeArrowheads="1"/>
              </p:cNvSpPr>
              <p:nvPr/>
            </p:nvSpPr>
            <p:spPr bwMode="auto">
              <a:xfrm>
                <a:off x="1857" y="652"/>
                <a:ext cx="14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rgbClr val="0000FF"/>
                    </a:solidFill>
                  </a:rPr>
                  <a:t>USB Daughter Board</a:t>
                </a:r>
              </a:p>
            </p:txBody>
          </p:sp>
          <p:sp>
            <p:nvSpPr>
              <p:cNvPr id="57" name="Line 40"/>
              <p:cNvSpPr>
                <a:spLocks noChangeShapeType="1"/>
              </p:cNvSpPr>
              <p:nvPr/>
            </p:nvSpPr>
            <p:spPr bwMode="auto">
              <a:xfrm>
                <a:off x="2738" y="967"/>
                <a:ext cx="478" cy="71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8" name="Group 45"/>
            <p:cNvGrpSpPr>
              <a:grpSpLocks/>
            </p:cNvGrpSpPr>
            <p:nvPr/>
          </p:nvGrpSpPr>
          <p:grpSpPr bwMode="auto">
            <a:xfrm>
              <a:off x="5867400" y="4433888"/>
              <a:ext cx="2508250" cy="1814512"/>
              <a:chOff x="3696" y="3072"/>
              <a:chExt cx="1580" cy="1143"/>
            </a:xfrm>
          </p:grpSpPr>
          <p:sp>
            <p:nvSpPr>
              <p:cNvPr id="59" name="Rectangle 42"/>
              <p:cNvSpPr>
                <a:spLocks noChangeArrowheads="1"/>
              </p:cNvSpPr>
              <p:nvPr/>
            </p:nvSpPr>
            <p:spPr bwMode="auto">
              <a:xfrm>
                <a:off x="3888" y="3072"/>
                <a:ext cx="528" cy="768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333399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0" name="Text Box 43"/>
              <p:cNvSpPr txBox="1">
                <a:spLocks noChangeArrowheads="1"/>
              </p:cNvSpPr>
              <p:nvPr/>
            </p:nvSpPr>
            <p:spPr bwMode="auto">
              <a:xfrm>
                <a:off x="3696" y="3984"/>
                <a:ext cx="15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smtClean="0">
                    <a:solidFill>
                      <a:srgbClr val="0000FF"/>
                    </a:solidFill>
                  </a:rPr>
                  <a:t>NAND Daughter Board</a:t>
                </a:r>
              </a:p>
            </p:txBody>
          </p:sp>
          <p:sp>
            <p:nvSpPr>
              <p:cNvPr id="61" name="Line 44"/>
              <p:cNvSpPr>
                <a:spLocks noChangeShapeType="1"/>
              </p:cNvSpPr>
              <p:nvPr/>
            </p:nvSpPr>
            <p:spPr bwMode="auto">
              <a:xfrm flipH="1" flipV="1">
                <a:off x="4176" y="3840"/>
                <a:ext cx="384" cy="19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6388100" y="4511675"/>
              <a:ext cx="366713" cy="120650"/>
            </a:xfrm>
            <a:prstGeom prst="rect">
              <a:avLst/>
            </a:prstGeom>
            <a:solidFill>
              <a:srgbClr val="317131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6400800" y="3805238"/>
              <a:ext cx="146685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FFFF00"/>
                  </a:solidFill>
                </a:rPr>
                <a:t>3x-nm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smtClean="0">
                  <a:solidFill>
                    <a:srgbClr val="FFFF00"/>
                  </a:solidFill>
                </a:rPr>
                <a:t>NAND Flash</a:t>
              </a:r>
            </a:p>
          </p:txBody>
        </p:sp>
      </p:grpSp>
      <p:sp>
        <p:nvSpPr>
          <p:cNvPr id="64" name="Rectangle 60"/>
          <p:cNvSpPr>
            <a:spLocks noChangeArrowheads="1"/>
          </p:cNvSpPr>
          <p:nvPr/>
        </p:nvSpPr>
        <p:spPr bwMode="auto">
          <a:xfrm>
            <a:off x="0" y="5823776"/>
            <a:ext cx="5934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[</a:t>
            </a:r>
            <a:r>
              <a:rPr lang="en-US" altLang="en-US" sz="1600" dirty="0" err="1"/>
              <a:t>Cai</a:t>
            </a:r>
            <a:r>
              <a:rPr lang="en-US" altLang="en-US" sz="1600" dirty="0"/>
              <a:t>+, FCCM 2011, DATE 2012, ICCD 2012, DATE 2013, ITJ 2013, ICCD 2013, SIGMETRICS </a:t>
            </a:r>
            <a:r>
              <a:rPr lang="en-US" altLang="en-US" sz="1600" dirty="0" smtClean="0"/>
              <a:t>2014, DSN 2015, HPCA 2015]</a:t>
            </a:r>
            <a:endParaRPr lang="en-US" altLang="en-US" sz="1600" dirty="0"/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447800" y="6427788"/>
            <a:ext cx="769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Cai et al., </a:t>
            </a:r>
            <a:r>
              <a:rPr lang="en-US" altLang="en-US" sz="1600">
                <a:solidFill>
                  <a:srgbClr val="0000FF"/>
                </a:solidFill>
              </a:rPr>
              <a:t>FPGA-based Solid-State Drive prototyping platform, </a:t>
            </a:r>
            <a:r>
              <a:rPr lang="en-US" altLang="en-US" sz="1600">
                <a:solidFill>
                  <a:srgbClr val="000000"/>
                </a:solidFill>
              </a:rPr>
              <a:t>FCCM 2011.</a:t>
            </a:r>
          </a:p>
        </p:txBody>
      </p:sp>
    </p:spTree>
    <p:extLst>
      <p:ext uri="{BB962C8B-B14F-4D97-AF65-F5344CB8AC3E}">
        <p14:creationId xmlns:p14="http://schemas.microsoft.com/office/powerpoint/2010/main" val="27459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Modeling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Our model (curve) vs. characterized (circle) @ 20K P/E cycle</a:t>
            </a:r>
            <a:endParaRPr lang="en-US" sz="2400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89182"/>
            <a:ext cx="5943600" cy="4786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991" y="2819400"/>
            <a:ext cx="8077200" cy="3108543"/>
          </a:xfrm>
          <a:prstGeom prst="rect">
            <a:avLst/>
          </a:prstGeom>
          <a:solidFill>
            <a:srgbClr val="ADBEC6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related results in the paper,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Static model fit at 2.5K, 5K, 10K P/E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Modeling complexity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Comparison to other flash channel models (Gaussian-based and normal-Laplace-based)</a:t>
            </a:r>
          </a:p>
          <a:p>
            <a:endParaRPr lang="en-US" sz="2000" dirty="0" smtClean="0"/>
          </a:p>
          <a:p>
            <a:r>
              <a:rPr lang="en-US" dirty="0" smtClean="0">
                <a:hlinkClick r:id="rId3"/>
              </a:rPr>
              <a:t>"Enabling Accurate and Practical Online Flash Channel Modeling for Modern MLC NAND Flash Memory"</a:t>
            </a:r>
            <a:r>
              <a:rPr lang="en-US" dirty="0" smtClean="0"/>
              <a:t>, to appear in IEEE JSAC Special Issue,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86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0233121"/>
              </p:ext>
            </p:extLst>
          </p:nvPr>
        </p:nvGraphicFramePr>
        <p:xfrm>
          <a:off x="0" y="1676400"/>
          <a:ext cx="9144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5791200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latency required per page per characterization</a:t>
            </a:r>
            <a:br>
              <a:rPr lang="en-US" dirty="0" smtClean="0"/>
            </a:br>
            <a:r>
              <a:rPr lang="en-US" dirty="0" smtClean="0"/>
              <a:t>(Usually one page/block is used every 1000 P/E cycle)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do we model?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 variation noise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Program/erase cycling noise</a:t>
            </a:r>
          </a:p>
          <a:p>
            <a:r>
              <a:rPr lang="en-US" dirty="0" smtClean="0"/>
              <a:t>How do we model it?</a:t>
            </a:r>
          </a:p>
          <a:p>
            <a:pPr lvl="1"/>
            <a:r>
              <a:rPr lang="en-US" dirty="0" smtClean="0"/>
              <a:t>Static flash channel model </a:t>
            </a:r>
            <a:r>
              <a:rPr lang="en-US" dirty="0" smtClean="0">
                <a:sym typeface="Wingdings" panose="05000000000000000000" pitchFamily="2" charset="2"/>
              </a:rPr>
              <a:t> program variation</a:t>
            </a:r>
            <a:endParaRPr lang="en-US" dirty="0" smtClean="0"/>
          </a:p>
          <a:p>
            <a:pPr lvl="1"/>
            <a:r>
              <a:rPr lang="en-US" dirty="0" smtClean="0"/>
              <a:t>Dynamic flash channel model </a:t>
            </a:r>
            <a:r>
              <a:rPr lang="en-US" dirty="0" smtClean="0">
                <a:sym typeface="Wingdings" panose="05000000000000000000" pitchFamily="2" charset="2"/>
              </a:rPr>
              <a:t> P/E cycling noise</a:t>
            </a:r>
            <a:endParaRPr lang="en-US" dirty="0" smtClean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Applications of Online Flash Channel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8233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Flash Channel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P/E cycling noise</a:t>
            </a:r>
          </a:p>
          <a:p>
            <a:r>
              <a:rPr lang="en-US" sz="2400" dirty="0" smtClean="0"/>
              <a:t>Threshold voltage distribution shift</a:t>
            </a:r>
          </a:p>
          <a:p>
            <a:endParaRPr lang="en-US" sz="2400" dirty="0" smtClean="0"/>
          </a:p>
          <a:p>
            <a:r>
              <a:rPr lang="en-US" sz="2400" i="1" dirty="0" smtClean="0"/>
              <a:t>Dynamic</a:t>
            </a:r>
            <a:r>
              <a:rPr lang="en-US" sz="2400" dirty="0" smtClean="0"/>
              <a:t> </a:t>
            </a:r>
            <a:r>
              <a:rPr lang="en-US" sz="2400" i="1" dirty="0" smtClean="0"/>
              <a:t>model </a:t>
            </a:r>
            <a:r>
              <a:rPr lang="en-US" sz="2400" dirty="0" smtClean="0"/>
              <a:t>modifies static model’s parameters: mean, variance, left/right tail, program error probability</a:t>
            </a:r>
          </a:p>
          <a:p>
            <a:r>
              <a:rPr lang="en-US" sz="2400" dirty="0" smtClean="0"/>
              <a:t>Power-law model</a:t>
            </a:r>
          </a:p>
          <a:p>
            <a:pPr lvl="1"/>
            <a:r>
              <a:rPr lang="en-US" sz="2000" dirty="0"/>
              <a:t>Y = a * </a:t>
            </a:r>
            <a:r>
              <a:rPr lang="en-US" sz="2000" dirty="0" err="1"/>
              <a:t>x</a:t>
            </a:r>
            <a:r>
              <a:rPr lang="en-US" sz="2000" baseline="30000" dirty="0" err="1"/>
              <a:t>b</a:t>
            </a:r>
            <a:r>
              <a:rPr lang="en-US" sz="2000" dirty="0"/>
              <a:t> + </a:t>
            </a:r>
            <a:r>
              <a:rPr lang="en-US" sz="2000" dirty="0" smtClean="0"/>
              <a:t>c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45790"/>
            <a:ext cx="4498848" cy="337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Flash Channel Model Results (Dynamic)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8212"/>
            <a:ext cx="7086600" cy="5329788"/>
          </a:xfrm>
        </p:spPr>
      </p:pic>
      <p:sp>
        <p:nvSpPr>
          <p:cNvPr id="3" name="TextBox 2"/>
          <p:cNvSpPr txBox="1"/>
          <p:nvPr/>
        </p:nvSpPr>
        <p:spPr>
          <a:xfrm>
            <a:off x="609600" y="2884944"/>
            <a:ext cx="7924800" cy="2677656"/>
          </a:xfrm>
          <a:prstGeom prst="rect">
            <a:avLst/>
          </a:prstGeom>
          <a:solidFill>
            <a:srgbClr val="ADBEC6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related results in the paper,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Standard deviation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Tail size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Program error probability fit</a:t>
            </a:r>
          </a:p>
          <a:p>
            <a:endParaRPr lang="en-US" sz="2000" dirty="0" smtClean="0"/>
          </a:p>
          <a:p>
            <a:r>
              <a:rPr lang="en-US" dirty="0" smtClean="0">
                <a:hlinkClick r:id="rId3"/>
              </a:rPr>
              <a:t>“Enabling </a:t>
            </a:r>
            <a:r>
              <a:rPr lang="en-US" dirty="0">
                <a:hlinkClick r:id="rId3"/>
              </a:rPr>
              <a:t>Accurate and </a:t>
            </a:r>
            <a:r>
              <a:rPr lang="en-US" dirty="0" smtClean="0">
                <a:hlinkClick r:id="rId3"/>
              </a:rPr>
              <a:t>Practical Online </a:t>
            </a:r>
            <a:r>
              <a:rPr lang="en-US" dirty="0">
                <a:hlinkClick r:id="rId3"/>
              </a:rPr>
              <a:t>Flash Channel </a:t>
            </a:r>
            <a:r>
              <a:rPr lang="en-US" dirty="0" smtClean="0">
                <a:hlinkClick r:id="rId3"/>
              </a:rPr>
              <a:t>Modeling for </a:t>
            </a:r>
            <a:r>
              <a:rPr lang="en-US" dirty="0">
                <a:hlinkClick r:id="rId3"/>
              </a:rPr>
              <a:t>Modern MLC NAND Flash </a:t>
            </a:r>
            <a:r>
              <a:rPr lang="en-US" dirty="0" smtClean="0">
                <a:hlinkClick r:id="rId3"/>
              </a:rPr>
              <a:t>Memory”</a:t>
            </a:r>
            <a:r>
              <a:rPr lang="en-US" dirty="0" smtClean="0"/>
              <a:t>, to appear in IEEE JSAC Special Issue,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2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1666" y="363558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HOST</a:t>
            </a:r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799001" y="2354997"/>
            <a:ext cx="4495800" cy="2983663"/>
            <a:chOff x="4953001" y="2354997"/>
            <a:chExt cx="4495800" cy="2983663"/>
          </a:xfrm>
        </p:grpSpPr>
        <p:pic>
          <p:nvPicPr>
            <p:cNvPr id="1026" name="Picture 2" descr="http://www.itbusinessedge.com/imagesvr_ce/6351/DimensionDataContactCtr0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1" y="2354998"/>
              <a:ext cx="4495800" cy="2982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257802" y="4835426"/>
              <a:ext cx="2055460" cy="278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3001" y="2354998"/>
              <a:ext cx="57150" cy="2982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10151" y="2354997"/>
              <a:ext cx="4438650" cy="5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10151" y="5282020"/>
              <a:ext cx="4438650" cy="5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3777950" y="1801732"/>
            <a:ext cx="1049564" cy="3657600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Write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3246718" y="2339684"/>
            <a:ext cx="1049564" cy="36576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      Read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 as a Communication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2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436800" y="3894519"/>
            <a:ext cx="400450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98851" y="3450145"/>
            <a:ext cx="150495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Flash Channel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997213" y="2474901"/>
            <a:ext cx="1439585" cy="975244"/>
          </a:xfrm>
          <a:prstGeom prst="flowChartMulti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1" name="Flowchart: Multidocument 20"/>
          <p:cNvSpPr/>
          <p:nvPr/>
        </p:nvSpPr>
        <p:spPr>
          <a:xfrm>
            <a:off x="6080657" y="4626353"/>
            <a:ext cx="1439585" cy="97524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>+ error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16698"/>
            <a:ext cx="9144000" cy="5341302"/>
          </a:xfrm>
          <a:prstGeom prst="rect">
            <a:avLst/>
          </a:prstGeom>
          <a:solidFill>
            <a:srgbClr val="C5D1D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Motivation: Understanding flash channel can help minimize errors through the channel,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or tolerate more errors efficiently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54566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56025 -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9" grpId="1" animBg="1"/>
      <p:bldP spid="21" grpId="0" animBg="1"/>
      <p:bldP spid="21" grpId="1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Channel Model Results (Dynamic)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N prior characterizations to predict flash channel @ 20K P/E cycle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12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17748" y="308313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2.72% using only 4 data points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2438400" y="3155731"/>
            <a:ext cx="879348" cy="342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9229" y="4599497"/>
            <a:ext cx="238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As low as 0.8%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6961378" y="5061162"/>
            <a:ext cx="1192149" cy="626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do we model?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 variation noise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Program/erase cycling noise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model it?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Student’s t-based model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program variation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law-based model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P/E cycling noise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Applications of Online Flash Channel </a:t>
            </a:r>
            <a:r>
              <a:rPr lang="en-US" dirty="0" smtClean="0"/>
              <a:t>Model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Optimal Read Reference Voltage </a:t>
            </a:r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Improves flash lifetime</a:t>
            </a:r>
          </a:p>
          <a:p>
            <a:pPr lvl="1"/>
            <a:r>
              <a:rPr lang="en-US" dirty="0" smtClean="0"/>
              <a:t>48.9% longer flash lifetime</a:t>
            </a:r>
          </a:p>
          <a:p>
            <a:r>
              <a:rPr lang="en-US" dirty="0" smtClean="0"/>
              <a:t>Minimizes </a:t>
            </a:r>
            <a:r>
              <a:rPr lang="en-US" dirty="0"/>
              <a:t>number of </a:t>
            </a:r>
            <a:r>
              <a:rPr lang="en-US" dirty="0" smtClean="0"/>
              <a:t>read-retries</a:t>
            </a:r>
          </a:p>
          <a:p>
            <a:r>
              <a:rPr lang="en-US" dirty="0" smtClean="0"/>
              <a:t>Faster </a:t>
            </a:r>
            <a:r>
              <a:rPr lang="en-US" dirty="0"/>
              <a:t>soft ECC </a:t>
            </a:r>
            <a:r>
              <a:rPr lang="en-US" dirty="0" smtClean="0"/>
              <a:t>decoding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Expected Lifetime </a:t>
            </a:r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Safely go beyond manufacturer-specified </a:t>
            </a:r>
            <a:r>
              <a:rPr lang="en-US" dirty="0" smtClean="0"/>
              <a:t>lifetime</a:t>
            </a:r>
          </a:p>
          <a:p>
            <a:pPr lvl="1"/>
            <a:r>
              <a:rPr lang="en-US" dirty="0"/>
              <a:t>69.9% higher flash </a:t>
            </a:r>
            <a:r>
              <a:rPr lang="en-US" dirty="0" smtClean="0"/>
              <a:t>lifetime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 </a:t>
            </a:r>
            <a:r>
              <a:rPr lang="en-US" dirty="0"/>
              <a:t>of </a:t>
            </a:r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Raw Bit Error Rate </a:t>
            </a:r>
            <a:r>
              <a:rPr lang="en-US" dirty="0" smtClean="0"/>
              <a:t>Estimation</a:t>
            </a:r>
          </a:p>
          <a:p>
            <a:pPr lvl="1"/>
            <a:r>
              <a:rPr lang="en-US" dirty="0" smtClean="0"/>
              <a:t>Predict ECC margin, apply variable ECC strength</a:t>
            </a:r>
          </a:p>
          <a:p>
            <a:r>
              <a:rPr lang="en-US" dirty="0" smtClean="0"/>
              <a:t>Soft Information Estimation for LDPC Codes</a:t>
            </a:r>
          </a:p>
          <a:p>
            <a:pPr lvl="1"/>
            <a:r>
              <a:rPr lang="en-US" dirty="0" smtClean="0"/>
              <a:t>Improves coding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do we model?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 variation noise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Program/erase cycling noise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model it?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Student’s t-based model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program variation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law-based model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P/E cycling noise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Applications of Online Flash Channel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Model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Goal: Develop an online flash channel model, and utilize this model to improve flash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reliability</a:t>
            </a:r>
            <a:endParaRPr lang="en-US" sz="2400" dirty="0" smtClean="0"/>
          </a:p>
          <a:p>
            <a:r>
              <a:rPr lang="en-US" sz="2400" dirty="0" smtClean="0"/>
              <a:t>Static flash channel model</a:t>
            </a:r>
          </a:p>
          <a:p>
            <a:pPr lvl="1"/>
            <a:r>
              <a:rPr lang="en-US" sz="2000" dirty="0" smtClean="0"/>
              <a:t>0.68</a:t>
            </a:r>
            <a:r>
              <a:rPr lang="en-US" sz="2000" dirty="0"/>
              <a:t>% modeling error</a:t>
            </a:r>
          </a:p>
          <a:p>
            <a:pPr lvl="1"/>
            <a:r>
              <a:rPr lang="en-US" sz="2000" dirty="0"/>
              <a:t>Amortized </a:t>
            </a:r>
            <a:r>
              <a:rPr lang="en-US" sz="2000" dirty="0" smtClean="0"/>
              <a:t>read </a:t>
            </a:r>
            <a:r>
              <a:rPr lang="en-US" sz="2000" dirty="0"/>
              <a:t>latency </a:t>
            </a:r>
            <a:r>
              <a:rPr lang="en-US" sz="2000" dirty="0" smtClean="0"/>
              <a:t>overhead </a:t>
            </a:r>
            <a:r>
              <a:rPr lang="en-US" sz="2000" dirty="0"/>
              <a:t>&lt;50 ns </a:t>
            </a:r>
          </a:p>
          <a:p>
            <a:r>
              <a:rPr lang="en-US" sz="2400" dirty="0" smtClean="0"/>
              <a:t>Dynamic flash channel model</a:t>
            </a:r>
            <a:endParaRPr lang="en-US" sz="1400" dirty="0" smtClean="0"/>
          </a:p>
          <a:p>
            <a:pPr lvl="1"/>
            <a:r>
              <a:rPr lang="en-US" sz="2000" dirty="0" smtClean="0"/>
              <a:t>2.72% modeling error</a:t>
            </a:r>
          </a:p>
          <a:p>
            <a:pPr lvl="1"/>
            <a:r>
              <a:rPr lang="en-US" sz="2000" dirty="0" smtClean="0"/>
              <a:t>Using only 4 data points (even lower overhead)</a:t>
            </a:r>
          </a:p>
          <a:p>
            <a:r>
              <a:rPr lang="en-US" sz="2400" dirty="0" smtClean="0"/>
              <a:t>Example applications of online model</a:t>
            </a:r>
          </a:p>
          <a:p>
            <a:pPr lvl="1"/>
            <a:r>
              <a:rPr lang="en-US" sz="2000" dirty="0" smtClean="0"/>
              <a:t>48.9</a:t>
            </a:r>
            <a:r>
              <a:rPr lang="en-US" sz="2000" dirty="0"/>
              <a:t>% longer flash </a:t>
            </a:r>
            <a:r>
              <a:rPr lang="en-US" sz="2000" dirty="0" smtClean="0"/>
              <a:t>lifetime, or 69.9</a:t>
            </a:r>
            <a:r>
              <a:rPr lang="en-US" sz="2000" dirty="0"/>
              <a:t>% higher flash </a:t>
            </a:r>
            <a:r>
              <a:rPr lang="en-US" sz="2000" dirty="0" smtClean="0"/>
              <a:t>usage</a:t>
            </a:r>
          </a:p>
          <a:p>
            <a:pPr lvl="1"/>
            <a:r>
              <a:rPr lang="en-US" sz="2000" dirty="0" smtClean="0"/>
              <a:t>Hopefully inspires other reliability/performance improving techniques to use our online model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61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1411287" y="2971800"/>
            <a:ext cx="7123113" cy="1673225"/>
          </a:xfrm>
        </p:spPr>
        <p:txBody>
          <a:bodyPr>
            <a:noAutofit/>
          </a:bodyPr>
          <a:lstStyle/>
          <a:p>
            <a:r>
              <a:rPr lang="en-US" sz="2500" smtClean="0"/>
              <a:t>Yixin Luo, Saugata Ghose, Yu Cai, </a:t>
            </a:r>
            <a:br>
              <a:rPr lang="en-US" sz="2500" smtClean="0"/>
            </a:br>
            <a:r>
              <a:rPr lang="en-US" sz="2500" smtClean="0"/>
              <a:t>Erich F. Haratsch, Onur Mutlu</a:t>
            </a:r>
          </a:p>
          <a:p>
            <a:r>
              <a:rPr lang="en-US" sz="2500" smtClean="0"/>
              <a:t>Carnegie Mellon University, Seagate Technology</a:t>
            </a:r>
            <a:endParaRPr lang="en-US" sz="25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Online </a:t>
            </a:r>
            <a:r>
              <a:rPr lang="en-US" sz="3600" dirty="0"/>
              <a:t>Flash </a:t>
            </a:r>
            <a:r>
              <a:rPr lang="en-US" sz="3600" dirty="0" smtClean="0"/>
              <a:t>Channel </a:t>
            </a:r>
            <a:r>
              <a:rPr lang="en-US" sz="3600" dirty="0" smtClean="0"/>
              <a:t>Modeling</a:t>
            </a:r>
            <a:br>
              <a:rPr lang="en-US" sz="3600" dirty="0" smtClean="0"/>
            </a:br>
            <a:r>
              <a:rPr lang="en-US" sz="3600" dirty="0" smtClean="0"/>
              <a:t>and Its Applications</a:t>
            </a:r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1219200" cy="8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11669"/>
            <a:ext cx="732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This presentation is based on a paper </a:t>
            </a:r>
            <a:r>
              <a:rPr lang="en-US" sz="1200" dirty="0"/>
              <a:t>to appear in IEEE JSAC Special Issue, </a:t>
            </a:r>
            <a:r>
              <a:rPr lang="en-US" sz="1200" dirty="0" smtClean="0"/>
              <a:t>2016:</a:t>
            </a:r>
          </a:p>
          <a:p>
            <a:r>
              <a:rPr lang="en-US" sz="1200" dirty="0" smtClean="0">
                <a:hlinkClick r:id="rId3"/>
              </a:rPr>
              <a:t>“</a:t>
            </a:r>
            <a:r>
              <a:rPr lang="en-US" sz="1200" dirty="0">
                <a:hlinkClick r:id="rId3"/>
              </a:rPr>
              <a:t>Enabling Accurate and Practical Online Flash Channel Modeling for Modern MLC NAND Flash Memory</a:t>
            </a:r>
            <a:r>
              <a:rPr lang="en-US" sz="1200" dirty="0" smtClean="0">
                <a:hlinkClick r:id="rId3"/>
              </a:rPr>
              <a:t>”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smtClean="0"/>
              <a:t>Yixin Luo, Saugata Ghose, Yu Cai, Erich F. </a:t>
            </a:r>
            <a:r>
              <a:rPr lang="en-US" sz="1200" dirty="0" err="1" smtClean="0"/>
              <a:t>Haratsch</a:t>
            </a:r>
            <a:r>
              <a:rPr lang="en-US" sz="1200" dirty="0" smtClean="0"/>
              <a:t>, Onur Mutlu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4470400"/>
            <a:ext cx="8458200" cy="1611317"/>
            <a:chOff x="304800" y="4470400"/>
            <a:chExt cx="8458200" cy="16113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489" y="4470400"/>
              <a:ext cx="1611317" cy="161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005012"/>
              <a:ext cx="2209800" cy="54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FMS_logo_lightbluematte_3C5CAE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793049"/>
              <a:ext cx="1677084" cy="96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safari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2411" y="5036458"/>
              <a:ext cx="1656184" cy="47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7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Yixin Luo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yixinluo@cs.cmu.edu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</a:t>
            </a:r>
            <a:r>
              <a:rPr lang="en-US" dirty="0">
                <a:hlinkClick r:id="rId3"/>
              </a:rPr>
              <a:t>www.cs.cmu.edu/~yixinluo/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1219200" cy="8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11669"/>
            <a:ext cx="732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This presentation is based on a paper </a:t>
            </a:r>
            <a:r>
              <a:rPr lang="en-US" sz="1200" dirty="0"/>
              <a:t>to appear in IEEE JSAC Special Issue, </a:t>
            </a:r>
            <a:r>
              <a:rPr lang="en-US" sz="1200" dirty="0" smtClean="0"/>
              <a:t>2016:</a:t>
            </a:r>
          </a:p>
          <a:p>
            <a:r>
              <a:rPr lang="en-US" sz="1200" dirty="0" smtClean="0">
                <a:hlinkClick r:id="rId5"/>
              </a:rPr>
              <a:t>“</a:t>
            </a:r>
            <a:r>
              <a:rPr lang="en-US" sz="1200" dirty="0">
                <a:hlinkClick r:id="rId5"/>
              </a:rPr>
              <a:t>Enabling Accurate and Practical Online Flash Channel Modeling for Modern MLC NAND Flash Memory</a:t>
            </a:r>
            <a:r>
              <a:rPr lang="en-US" sz="1200" dirty="0" smtClean="0">
                <a:hlinkClick r:id="rId5"/>
              </a:rPr>
              <a:t>”</a:t>
            </a:r>
            <a:r>
              <a:rPr lang="en-US" sz="1200" dirty="0" smtClean="0"/>
              <a:t>,</a:t>
            </a:r>
            <a:br>
              <a:rPr lang="en-US" sz="1200" dirty="0" smtClean="0"/>
            </a:br>
            <a:r>
              <a:rPr lang="en-US" sz="1200" dirty="0" smtClean="0"/>
              <a:t>Yixin Luo, Saugata Ghose, Yu Cai, Erich F. </a:t>
            </a:r>
            <a:r>
              <a:rPr lang="en-US" sz="1200" dirty="0" err="1" smtClean="0"/>
              <a:t>Haratsch</a:t>
            </a:r>
            <a:r>
              <a:rPr lang="en-US" sz="1200" dirty="0" smtClean="0"/>
              <a:t>, Onur Mutlu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" y="4470400"/>
            <a:ext cx="8458200" cy="1611317"/>
            <a:chOff x="304800" y="4470400"/>
            <a:chExt cx="8458200" cy="161131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489" y="4470400"/>
              <a:ext cx="1611317" cy="161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005012"/>
              <a:ext cx="2209800" cy="54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FMS_logo_lightbluematte_3C5CAE.g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793049"/>
              <a:ext cx="1677084" cy="96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safari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62411" y="5036458"/>
              <a:ext cx="1656184" cy="47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4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Our Other FMS 2016 Talks</a:t>
            </a:r>
          </a:p>
        </p:txBody>
      </p:sp>
      <p:sp>
        <p:nvSpPr>
          <p:cNvPr id="284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A778A9A-9975-40EC-9762-CAC3CB1A5C8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6698"/>
            <a:ext cx="9144000" cy="534130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altLang="en-US" b="1" dirty="0">
                <a:hlinkClick r:id="rId3"/>
              </a:rPr>
              <a:t>“Software-Transparent Crash Consistency for Persistent Memory”</a:t>
            </a:r>
            <a:endParaRPr lang="en-US" altLang="en-US" b="1" dirty="0" smtClean="0">
              <a:hlinkClick r:id="rId4"/>
            </a:endParaRPr>
          </a:p>
          <a:p>
            <a:pPr lvl="1"/>
            <a:r>
              <a:rPr lang="en-US" altLang="en-US" b="1" dirty="0">
                <a:solidFill>
                  <a:srgbClr val="0000FF"/>
                </a:solidFill>
              </a:rPr>
              <a:t>Onur Mutlu </a:t>
            </a:r>
            <a:r>
              <a:rPr lang="en-US" altLang="en-US" b="1" dirty="0">
                <a:solidFill>
                  <a:srgbClr val="FF0000"/>
                </a:solidFill>
              </a:rPr>
              <a:t>(ETH Zurich &amp; CMU) August 8</a:t>
            </a:r>
            <a:r>
              <a:rPr lang="en-US" altLang="en-US" b="1" dirty="0" smtClean="0">
                <a:solidFill>
                  <a:srgbClr val="FF0000"/>
                </a:solidFill>
              </a:rPr>
              <a:t> @ 11:40am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PreConference Seminar C: Persistent Memory</a:t>
            </a:r>
            <a:endParaRPr lang="en-US" altLang="en-US" b="1" dirty="0">
              <a:solidFill>
                <a:srgbClr val="FF0000"/>
              </a:solidFill>
              <a:hlinkClick r:id="rId4"/>
            </a:endParaRPr>
          </a:p>
          <a:p>
            <a:r>
              <a:rPr lang="en-US" altLang="en-US" b="1" dirty="0" smtClean="0">
                <a:hlinkClick r:id="rId4"/>
              </a:rPr>
              <a:t>"A Large-Scale Study of Flash Memory Errors in the Field”</a:t>
            </a:r>
            <a:endParaRPr lang="en-US" altLang="ja-JP" b="1" dirty="0" smtClean="0"/>
          </a:p>
          <a:p>
            <a:pPr lvl="1"/>
            <a:r>
              <a:rPr lang="en-US" altLang="en-US" b="1" dirty="0" smtClean="0">
                <a:solidFill>
                  <a:srgbClr val="0000FF"/>
                </a:solidFill>
              </a:rPr>
              <a:t>Onur Mutlu </a:t>
            </a:r>
            <a:r>
              <a:rPr lang="en-US" altLang="en-US" b="1" dirty="0" smtClean="0">
                <a:solidFill>
                  <a:srgbClr val="FF0000"/>
                </a:solidFill>
              </a:rPr>
              <a:t>(ETH Zurich &amp; CMU) August 10 @ 3:50pm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Study of flash-based SSD errors in Facebook data centers over the course of 4 years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First large-scale field study of flash memory reliability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Forum F-22: SSD Testing (Testing Track)</a:t>
            </a:r>
          </a:p>
          <a:p>
            <a:endParaRPr lang="en-US" altLang="en-US" sz="600" b="1" dirty="0" smtClean="0">
              <a:hlinkClick r:id="rId5"/>
            </a:endParaRPr>
          </a:p>
          <a:p>
            <a:r>
              <a:rPr lang="en-US" altLang="en-US" b="1" dirty="0" smtClean="0">
                <a:hlinkClick r:id="rId5"/>
              </a:rPr>
              <a:t>"WARM: Improving NAND Flash Memory Lifetime with Write-hotness Aware Retention Management”</a:t>
            </a:r>
            <a:endParaRPr lang="en-US" altLang="ja-JP" b="1" dirty="0" smtClean="0"/>
          </a:p>
          <a:p>
            <a:pPr lvl="1"/>
            <a:r>
              <a:rPr lang="en-US" altLang="en-US" b="1" dirty="0" smtClean="0">
                <a:solidFill>
                  <a:srgbClr val="0000FF"/>
                </a:solidFill>
              </a:rPr>
              <a:t>Saugata Ghose </a:t>
            </a:r>
            <a:r>
              <a:rPr lang="en-US" altLang="en-US" b="1" dirty="0" smtClean="0">
                <a:solidFill>
                  <a:srgbClr val="FF0000"/>
                </a:solidFill>
              </a:rPr>
              <a:t>(CMU Researcher) August 10 @ 5:45pm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Forum C-22: SSD Concepts (SSDs Track)</a:t>
            </a:r>
          </a:p>
          <a:p>
            <a:pPr lvl="1"/>
            <a:endParaRPr lang="en-US" altLang="en-US" sz="600" b="1" dirty="0" smtClean="0"/>
          </a:p>
          <a:p>
            <a:pPr lvl="1"/>
            <a:endParaRPr lang="en-US" altLang="en-US" b="1" dirty="0" smtClean="0">
              <a:solidFill>
                <a:srgbClr val="FF0000"/>
              </a:solidFill>
            </a:endParaRPr>
          </a:p>
          <a:p>
            <a:pPr lvl="1"/>
            <a:endParaRPr lang="en-US" altLang="en-US" b="1" dirty="0" smtClean="0"/>
          </a:p>
          <a:p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284676" name="Picture 6" descr="FMS_logo_lightbluematte_3C5CA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88900"/>
            <a:ext cx="12763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Works on Distribution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F9F9FA-96C9-48EF-8E9C-8549F76C5B51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Design time analysis</a:t>
            </a:r>
          </a:p>
          <a:p>
            <a:pPr lvl="1"/>
            <a:r>
              <a:rPr lang="en-US" sz="2000" dirty="0" smtClean="0"/>
              <a:t>Offline threshold voltage shift analysis [Cai+ </a:t>
            </a:r>
            <a:r>
              <a:rPr lang="en-US" sz="2000" dirty="0"/>
              <a:t>DATE ’13</a:t>
            </a:r>
            <a:r>
              <a:rPr lang="en-US" sz="2000" dirty="0" smtClean="0"/>
              <a:t>]</a:t>
            </a:r>
          </a:p>
          <a:p>
            <a:pPr lvl="1"/>
            <a:r>
              <a:rPr lang="en-US" sz="2000" dirty="0" smtClean="0"/>
              <a:t>Offline RBER analysis [Parnell+ </a:t>
            </a:r>
            <a:r>
              <a:rPr lang="en-US" sz="2000" dirty="0"/>
              <a:t>GLOBECOM ’14</a:t>
            </a:r>
            <a:r>
              <a:rPr lang="en-US" sz="2000" dirty="0" smtClean="0"/>
              <a:t>]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Design time optimization</a:t>
            </a:r>
          </a:p>
          <a:p>
            <a:pPr lvl="1"/>
            <a:r>
              <a:rPr lang="en-US" sz="2000" dirty="0" smtClean="0"/>
              <a:t>Read reference voltage optimization [Papandreou+ </a:t>
            </a:r>
            <a:r>
              <a:rPr lang="en-US" sz="2000" dirty="0"/>
              <a:t>GLSVLSI ’14</a:t>
            </a:r>
            <a:r>
              <a:rPr lang="en-US" sz="2000" dirty="0" smtClean="0"/>
              <a:t>]</a:t>
            </a:r>
          </a:p>
          <a:p>
            <a:pPr lvl="1"/>
            <a:r>
              <a:rPr lang="en-US" sz="2000" dirty="0" smtClean="0"/>
              <a:t>ECC soft information optimization [Dong+ TCS ’13]</a:t>
            </a:r>
          </a:p>
          <a:p>
            <a:endParaRPr lang="en-US" dirty="0"/>
          </a:p>
          <a:p>
            <a:r>
              <a:rPr lang="en-US" sz="2400" dirty="0" smtClean="0"/>
              <a:t>Can’t be run online – none of these are both accurate </a:t>
            </a:r>
            <a:r>
              <a:rPr lang="en-US" sz="2400" i="1" dirty="0" smtClean="0"/>
              <a:t>and</a:t>
            </a:r>
            <a:r>
              <a:rPr lang="en-US" sz="2400" dirty="0" smtClean="0"/>
              <a:t> easy-to-compute</a:t>
            </a:r>
          </a:p>
        </p:txBody>
      </p:sp>
    </p:spTree>
    <p:extLst>
      <p:ext uri="{BB962C8B-B14F-4D97-AF65-F5344CB8AC3E}">
        <p14:creationId xmlns:p14="http://schemas.microsoft.com/office/powerpoint/2010/main" val="19579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Online Modeling?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Flash controllers becoming more powerful</a:t>
            </a:r>
          </a:p>
          <a:p>
            <a:r>
              <a:rPr lang="en-US" dirty="0" smtClean="0"/>
              <a:t>Can use idle cycles for background optimization</a:t>
            </a:r>
          </a:p>
          <a:p>
            <a:r>
              <a:rPr lang="en-US" dirty="0" smtClean="0"/>
              <a:t>Can adapt to real-world variation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-76200" y="3352800"/>
            <a:ext cx="8752284" cy="3581400"/>
            <a:chOff x="-76200" y="4495800"/>
            <a:chExt cx="8752284" cy="2438400"/>
          </a:xfrm>
        </p:grpSpPr>
        <p:grpSp>
          <p:nvGrpSpPr>
            <p:cNvPr id="5" name="Group 4"/>
            <p:cNvGrpSpPr/>
            <p:nvPr/>
          </p:nvGrpSpPr>
          <p:grpSpPr>
            <a:xfrm>
              <a:off x="-76200" y="4495800"/>
              <a:ext cx="4648200" cy="2438400"/>
              <a:chOff x="-76200" y="4114800"/>
              <a:chExt cx="4648200" cy="2819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76200" y="4114800"/>
                <a:ext cx="4648200" cy="28194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</a:rPr>
                  <a:t>Prior work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4572000" y="4114800"/>
                <a:ext cx="0" cy="281940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72666" y="5102087"/>
              <a:ext cx="3750468" cy="1489213"/>
              <a:chOff x="372666" y="4873487"/>
              <a:chExt cx="3750468" cy="1489213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19150" y="4873487"/>
                <a:ext cx="2857500" cy="4572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C00000"/>
                    </a:solidFill>
                  </a:rPr>
                  <a:t>Offline</a:t>
                </a:r>
                <a:r>
                  <a:rPr lang="en-US" sz="2400" dirty="0" smtClean="0"/>
                  <a:t> model</a:t>
                </a:r>
                <a:endParaRPr lang="en-US" sz="24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72666" y="5676900"/>
                <a:ext cx="3750468" cy="6858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C00000"/>
                    </a:solidFill>
                  </a:rPr>
                  <a:t>Design-time</a:t>
                </a:r>
                <a:r>
                  <a:rPr lang="en-US" sz="2400" dirty="0" smtClean="0"/>
                  <a:t> optimization/analysis</a:t>
                </a:r>
                <a:endParaRPr lang="en-US" sz="2400" dirty="0"/>
              </a:p>
            </p:txBody>
          </p:sp>
          <p:cxnSp>
            <p:nvCxnSpPr>
              <p:cNvPr id="11" name="Straight Arrow Connector 10"/>
              <p:cNvCxnSpPr>
                <a:stCxn id="9" idx="2"/>
                <a:endCxn id="10" idx="0"/>
              </p:cNvCxnSpPr>
              <p:nvPr/>
            </p:nvCxnSpPr>
            <p:spPr>
              <a:xfrm>
                <a:off x="2247900" y="5330687"/>
                <a:ext cx="0" cy="346213"/>
              </a:xfrm>
              <a:prstGeom prst="straightConnector1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925616" y="5102087"/>
              <a:ext cx="3750468" cy="1489213"/>
              <a:chOff x="372666" y="4873487"/>
              <a:chExt cx="3750468" cy="148921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819150" y="4873487"/>
                <a:ext cx="2857500" cy="4572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C00000"/>
                    </a:solidFill>
                  </a:rPr>
                  <a:t>Online</a:t>
                </a:r>
                <a:r>
                  <a:rPr lang="en-US" sz="2400" dirty="0" smtClean="0"/>
                  <a:t> model</a:t>
                </a:r>
                <a:endParaRPr lang="en-US" sz="24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72666" y="5676900"/>
                <a:ext cx="3750468" cy="685800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C00000"/>
                    </a:solidFill>
                  </a:rPr>
                  <a:t>Runtime</a:t>
                </a:r>
                <a:r>
                  <a:rPr lang="en-US" sz="2400" dirty="0" smtClean="0"/>
                  <a:t> optimization/analysis</a:t>
                </a:r>
                <a:endParaRPr lang="en-US" sz="2400" dirty="0"/>
              </a:p>
            </p:txBody>
          </p:sp>
          <p:cxnSp>
            <p:nvCxnSpPr>
              <p:cNvPr id="15" name="Straight Arrow Connector 14"/>
              <p:cNvCxnSpPr>
                <a:stCxn id="13" idx="2"/>
                <a:endCxn id="14" idx="0"/>
              </p:cNvCxnSpPr>
              <p:nvPr/>
            </p:nvCxnSpPr>
            <p:spPr>
              <a:xfrm>
                <a:off x="2247900" y="5330687"/>
                <a:ext cx="0" cy="346213"/>
              </a:xfrm>
              <a:prstGeom prst="straightConnector1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5939074" y="4501562"/>
              <a:ext cx="17235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</a:rPr>
                <a:t>This </a:t>
              </a:r>
              <a:r>
                <a:rPr lang="en-US" sz="2800" dirty="0">
                  <a:solidFill>
                    <a:srgbClr val="C00000"/>
                  </a:solidFill>
                </a:rPr>
                <a:t>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2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online flash channel model</a:t>
            </a:r>
          </a:p>
          <a:p>
            <a:pPr lvl="1"/>
            <a:r>
              <a:rPr lang="en-US" dirty="0" smtClean="0"/>
              <a:t>Helps with understanding flash channel</a:t>
            </a:r>
          </a:p>
          <a:p>
            <a:pPr lvl="1"/>
            <a:r>
              <a:rPr lang="en-US" dirty="0" smtClean="0"/>
              <a:t>Enables runtime optimizations</a:t>
            </a:r>
          </a:p>
          <a:p>
            <a:pPr lvl="1"/>
            <a:r>
              <a:rPr lang="en-US" dirty="0"/>
              <a:t>Must be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accurate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easy to compute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/>
              <a:t>m</a:t>
            </a:r>
            <a:r>
              <a:rPr lang="en-US" dirty="0" smtClean="0"/>
              <a:t>odel-driven applications</a:t>
            </a:r>
          </a:p>
          <a:p>
            <a:pPr lvl="1"/>
            <a:r>
              <a:rPr lang="en-US" dirty="0" smtClean="0"/>
              <a:t>Work to reduce or tolerate flash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model?</a:t>
            </a:r>
          </a:p>
          <a:p>
            <a:pPr lvl="1"/>
            <a:r>
              <a:rPr lang="en-US" dirty="0" smtClean="0"/>
              <a:t>Program variation noise</a:t>
            </a:r>
          </a:p>
          <a:p>
            <a:pPr lvl="1"/>
            <a:r>
              <a:rPr lang="en-US" dirty="0" smtClean="0"/>
              <a:t>Program/erase cycling noise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How do we model it?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Static flash channel model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program variation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Dynamic flash channel model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P/E cycling noise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Applications of Online Flash Channel Model</a:t>
            </a:r>
          </a:p>
        </p:txBody>
      </p:sp>
    </p:spTree>
    <p:extLst>
      <p:ext uri="{BB962C8B-B14F-4D97-AF65-F5344CB8AC3E}">
        <p14:creationId xmlns:p14="http://schemas.microsoft.com/office/powerpoint/2010/main" val="34714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Variation Noise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7</a:t>
            </a:fld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08421" y="2147162"/>
            <a:ext cx="0" cy="287405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Rectangle 42"/>
          <p:cNvSpPr/>
          <p:nvPr/>
        </p:nvSpPr>
        <p:spPr>
          <a:xfrm rot="16200000">
            <a:off x="-1238278" y="3353353"/>
            <a:ext cx="287404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i="1" dirty="0" smtClean="0">
                <a:solidFill>
                  <a:prstClr val="black"/>
                </a:solidFill>
                <a:latin typeface="Calibri" panose="020F0502020204030204"/>
              </a:rPr>
              <a:t>Probability density</a:t>
            </a:r>
            <a:endParaRPr lang="ko-KR" altLang="ko-KR" sz="24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7432" y="5019494"/>
            <a:ext cx="8584168" cy="461665"/>
            <a:chOff x="407432" y="5019494"/>
            <a:chExt cx="8584168" cy="461665"/>
          </a:xfrm>
        </p:grpSpPr>
        <p:sp>
          <p:nvSpPr>
            <p:cNvPr id="41" name="Rectangle 40"/>
            <p:cNvSpPr/>
            <p:nvPr/>
          </p:nvSpPr>
          <p:spPr>
            <a:xfrm>
              <a:off x="5504980" y="5019494"/>
              <a:ext cx="32326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400" i="1" dirty="0" smtClean="0">
                  <a:solidFill>
                    <a:prstClr val="black"/>
                  </a:solidFill>
                  <a:latin typeface="Calibri" panose="020F0502020204030204"/>
                </a:rPr>
                <a:t>Threshold voltage (V</a:t>
              </a:r>
              <a:r>
                <a:rPr lang="en-US" altLang="ko-KR" sz="2400" i="1" baseline="-25000" dirty="0" smtClean="0">
                  <a:solidFill>
                    <a:prstClr val="black"/>
                  </a:solidFill>
                  <a:latin typeface="Calibri" panose="020F0502020204030204"/>
                </a:rPr>
                <a:t>th</a:t>
              </a:r>
              <a:r>
                <a:rPr lang="en-US" altLang="ko-KR" sz="2400" i="1" dirty="0" smtClean="0">
                  <a:solidFill>
                    <a:prstClr val="black"/>
                  </a:solidFill>
                  <a:latin typeface="Calibri" panose="020F0502020204030204"/>
                </a:rPr>
                <a:t>)</a:t>
              </a:r>
              <a:endParaRPr lang="ko-KR" altLang="ko-KR" sz="24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07432" y="5021215"/>
              <a:ext cx="8584168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4" name="Freeform 43"/>
          <p:cNvSpPr/>
          <p:nvPr/>
        </p:nvSpPr>
        <p:spPr>
          <a:xfrm>
            <a:off x="2702859" y="2851915"/>
            <a:ext cx="1587736" cy="216930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768395" y="2851912"/>
            <a:ext cx="1587736" cy="216930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6833932" y="2851912"/>
            <a:ext cx="1587736" cy="216930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637323" y="2851911"/>
            <a:ext cx="1587736" cy="216930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7763" y="3751523"/>
            <a:ext cx="785763" cy="957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ER</a:t>
            </a:r>
            <a:b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</a:b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(11)</a:t>
            </a:r>
            <a:endParaRPr lang="en-US" sz="24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33776" y="3751523"/>
            <a:ext cx="785763" cy="957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P1</a:t>
            </a:r>
            <a:b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</a:b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(01)</a:t>
            </a:r>
            <a:endParaRPr lang="en-US" sz="24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99791" y="3751523"/>
            <a:ext cx="785763" cy="957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P2</a:t>
            </a:r>
            <a:b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</a:b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(00)</a:t>
            </a:r>
            <a:endParaRPr lang="en-US" sz="24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5804" y="3751523"/>
            <a:ext cx="785763" cy="957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P3</a:t>
            </a:r>
            <a:b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</a:br>
            <a:r>
              <a:rPr lang="en-US" sz="2400" dirty="0" smtClean="0">
                <a:solidFill>
                  <a:sysClr val="windowText" lastClr="000000"/>
                </a:solidFill>
                <a:latin typeface="Calibri" panose="020F0502020204030204"/>
              </a:rPr>
              <a:t>(10)</a:t>
            </a:r>
            <a:endParaRPr lang="en-US" sz="24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14873" y="2147162"/>
            <a:ext cx="507308" cy="2872084"/>
            <a:chOff x="2214873" y="2147162"/>
            <a:chExt cx="507308" cy="287208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468528" y="2654536"/>
              <a:ext cx="0" cy="236471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2214873" y="2147162"/>
              <a:ext cx="507308" cy="53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V</a:t>
              </a:r>
              <a:r>
                <a:rPr lang="en-US" sz="2400" baseline="-2500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a</a:t>
              </a:r>
              <a:endParaRPr lang="en-US" sz="2400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68296" y="2147162"/>
            <a:ext cx="538131" cy="2872079"/>
            <a:chOff x="4268296" y="2147162"/>
            <a:chExt cx="538131" cy="2872079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537363" y="2654531"/>
              <a:ext cx="0" cy="236471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4268296" y="2147162"/>
              <a:ext cx="538131" cy="53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V</a:t>
              </a:r>
              <a:r>
                <a:rPr lang="en-US" sz="2400" baseline="-25000" dirty="0" err="1">
                  <a:solidFill>
                    <a:sysClr val="windowText" lastClr="000000"/>
                  </a:solidFill>
                  <a:latin typeface="Calibri" panose="020F0502020204030204"/>
                </a:rPr>
                <a:t>b</a:t>
              </a:r>
              <a:endParaRPr lang="en-US" sz="2400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58049" y="2147162"/>
            <a:ext cx="496294" cy="2872084"/>
            <a:chOff x="6358049" y="2147162"/>
            <a:chExt cx="496294" cy="2872084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606199" y="2654536"/>
              <a:ext cx="0" cy="236471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6358049" y="2147162"/>
              <a:ext cx="496294" cy="532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Calibri" panose="020F0502020204030204"/>
                </a:rPr>
                <a:t>V</a:t>
              </a:r>
              <a:r>
                <a:rPr lang="en-US" sz="2400" baseline="-25000" dirty="0" err="1">
                  <a:solidFill>
                    <a:sysClr val="windowText" lastClr="000000"/>
                  </a:solidFill>
                  <a:latin typeface="Calibri" panose="020F0502020204030204"/>
                </a:rPr>
                <a:t>c</a:t>
              </a:r>
              <a:endParaRPr lang="en-US" sz="2400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6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6" grpId="0" animBg="1"/>
      <p:bldP spid="47" grpId="0" animBg="1"/>
      <p:bldP spid="47" grpId="1" animBg="1"/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Program/Erase Cycling Noise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8</a:t>
            </a:fld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04980" y="5019494"/>
            <a:ext cx="323260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i="1" dirty="0" smtClean="0">
                <a:solidFill>
                  <a:prstClr val="black"/>
                </a:solidFill>
                <a:latin typeface="Calibri" panose="020F0502020204030204"/>
              </a:rPr>
              <a:t>Threshold voltage (V</a:t>
            </a:r>
            <a:r>
              <a:rPr lang="en-US" altLang="ko-KR" sz="2400" i="1" baseline="-25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altLang="ko-KR" sz="2400" i="1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ko-KR" altLang="ko-KR" sz="24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408421" y="2147162"/>
            <a:ext cx="0" cy="287405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Rectangle 42"/>
          <p:cNvSpPr/>
          <p:nvPr/>
        </p:nvSpPr>
        <p:spPr>
          <a:xfrm rot="16200000">
            <a:off x="-1238278" y="3353353"/>
            <a:ext cx="287404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i="1" dirty="0" smtClean="0">
                <a:solidFill>
                  <a:prstClr val="black"/>
                </a:solidFill>
                <a:latin typeface="Calibri" panose="020F0502020204030204"/>
              </a:rPr>
              <a:t>Probability density</a:t>
            </a:r>
            <a:endParaRPr lang="ko-KR" altLang="ko-KR" sz="24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702859" y="2851915"/>
            <a:ext cx="1587736" cy="216930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38100" cap="flat" cmpd="sng" algn="ctr">
            <a:solidFill>
              <a:schemeClr val="bg1">
                <a:lumMod val="65000"/>
              </a:schemeClr>
            </a:solidFill>
            <a:prstDash val="lgDashDot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768395" y="2851912"/>
            <a:ext cx="1587736" cy="216930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38100" cap="flat" cmpd="sng" algn="ctr">
            <a:solidFill>
              <a:schemeClr val="bg1">
                <a:lumMod val="65000"/>
              </a:schemeClr>
            </a:solidFill>
            <a:prstDash val="lgDashDot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6833932" y="2851912"/>
            <a:ext cx="1587736" cy="216930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38100" cap="flat" cmpd="sng" algn="ctr">
            <a:solidFill>
              <a:schemeClr val="bg1">
                <a:lumMod val="65000"/>
              </a:schemeClr>
            </a:solidFill>
            <a:prstDash val="lgDashDot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637323" y="2851911"/>
            <a:ext cx="1587736" cy="2169301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38100" cap="flat" cmpd="sng" algn="ctr">
            <a:solidFill>
              <a:schemeClr val="bg1">
                <a:lumMod val="65000"/>
              </a:schemeClr>
            </a:solidFill>
            <a:prstDash val="lgDashDot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468528" y="2654536"/>
            <a:ext cx="0" cy="236471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lgDashDot"/>
            <a:miter lim="800000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4537363" y="2654531"/>
            <a:ext cx="0" cy="236471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lgDashDot"/>
            <a:miter lim="800000"/>
          </a:ln>
          <a:effectLst/>
        </p:spPr>
      </p:cxnSp>
      <p:cxnSp>
        <p:nvCxnSpPr>
          <p:cNvPr id="51" name="Straight Connector 50"/>
          <p:cNvCxnSpPr/>
          <p:nvPr/>
        </p:nvCxnSpPr>
        <p:spPr>
          <a:xfrm>
            <a:off x="6606199" y="2654536"/>
            <a:ext cx="0" cy="236471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lgDashDot"/>
            <a:miter lim="800000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248498" y="2147162"/>
            <a:ext cx="440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V</a:t>
            </a:r>
            <a:r>
              <a:rPr lang="en-US" sz="2400" baseline="-250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a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alibri" panose="020F050202020403020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03964" y="2147162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V</a:t>
            </a:r>
            <a:r>
              <a:rPr lang="en-US" sz="2400" baseline="-25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b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90945" y="2147162"/>
            <a:ext cx="43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V</a:t>
            </a:r>
            <a:r>
              <a:rPr lang="en-US" sz="2400" baseline="-25000" dirty="0" err="1">
                <a:solidFill>
                  <a:schemeClr val="bg1">
                    <a:lumMod val="65000"/>
                  </a:schemeClr>
                </a:solidFill>
                <a:latin typeface="Calibri" panose="020F0502020204030204"/>
              </a:rPr>
              <a:t>c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alibri" panose="020F050202020403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49581" y="3976444"/>
            <a:ext cx="832044" cy="12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  <a:t>ER</a:t>
            </a:r>
            <a:b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  <a:t>(11)</a:t>
            </a:r>
            <a:endParaRPr lang="en-US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10242" y="3976444"/>
            <a:ext cx="832044" cy="12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  <a:t>P1</a:t>
            </a:r>
            <a:b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  <a:t>(01)</a:t>
            </a:r>
            <a:endParaRPr lang="en-US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70901" y="3976444"/>
            <a:ext cx="832044" cy="12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  <a:t>P2</a:t>
            </a:r>
            <a:b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  <a:t>(00)</a:t>
            </a:r>
            <a:endParaRPr lang="en-US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561" y="3976444"/>
            <a:ext cx="832044" cy="126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  <a:t>P3</a:t>
            </a:r>
            <a:b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anose="020F0502020204030204"/>
              </a:rPr>
              <a:t>(10)</a:t>
            </a:r>
            <a:endParaRPr lang="en-US" sz="2400" dirty="0">
              <a:solidFill>
                <a:srgbClr val="FF0000"/>
              </a:solidFill>
              <a:latin typeface="Calibri" panose="020F0502020204030204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7432" y="5021215"/>
            <a:ext cx="858416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1149935" y="5250326"/>
            <a:ext cx="2231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anose="020F0502020204030204"/>
              </a:rPr>
              <a:t>Raw bit errors</a:t>
            </a:r>
            <a:endParaRPr lang="en-US" sz="2800" dirty="0">
              <a:solidFill>
                <a:srgbClr val="FF0000"/>
              </a:solidFill>
              <a:latin typeface="Calibri" panose="020F0502020204030204"/>
            </a:endParaRPr>
          </a:p>
        </p:txBody>
      </p:sp>
      <p:cxnSp>
        <p:nvCxnSpPr>
          <p:cNvPr id="71" name="Straight Arrow Connector 70"/>
          <p:cNvCxnSpPr>
            <a:stCxn id="70" idx="0"/>
          </p:cNvCxnSpPr>
          <p:nvPr/>
        </p:nvCxnSpPr>
        <p:spPr>
          <a:xfrm flipV="1">
            <a:off x="2265818" y="4836534"/>
            <a:ext cx="401127" cy="41379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762000" y="3092244"/>
            <a:ext cx="8105502" cy="1937370"/>
            <a:chOff x="762000" y="3092244"/>
            <a:chExt cx="8105502" cy="1937370"/>
          </a:xfrm>
        </p:grpSpPr>
        <p:sp>
          <p:nvSpPr>
            <p:cNvPr id="59" name="Freeform 58"/>
            <p:cNvSpPr/>
            <p:nvPr/>
          </p:nvSpPr>
          <p:spPr>
            <a:xfrm>
              <a:off x="2466580" y="3454109"/>
              <a:ext cx="523640" cy="1575505"/>
            </a:xfrm>
            <a:custGeom>
              <a:avLst/>
              <a:gdLst>
                <a:gd name="connsiteX0" fmla="*/ 0 w 638175"/>
                <a:gd name="connsiteY0" fmla="*/ 0 h 1543050"/>
                <a:gd name="connsiteX1" fmla="*/ 0 w 638175"/>
                <a:gd name="connsiteY1" fmla="*/ 1543050 h 1543050"/>
                <a:gd name="connsiteX2" fmla="*/ 638175 w 638175"/>
                <a:gd name="connsiteY2" fmla="*/ 1543050 h 1543050"/>
                <a:gd name="connsiteX3" fmla="*/ 428625 w 638175"/>
                <a:gd name="connsiteY3" fmla="*/ 790575 h 1543050"/>
                <a:gd name="connsiteX4" fmla="*/ 190500 w 638175"/>
                <a:gd name="connsiteY4" fmla="*/ 228600 h 1543050"/>
                <a:gd name="connsiteX5" fmla="*/ 0 w 638175"/>
                <a:gd name="connsiteY5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1543050">
                  <a:moveTo>
                    <a:pt x="0" y="0"/>
                  </a:moveTo>
                  <a:lnTo>
                    <a:pt x="0" y="1543050"/>
                  </a:lnTo>
                  <a:lnTo>
                    <a:pt x="638175" y="1543050"/>
                  </a:lnTo>
                  <a:lnTo>
                    <a:pt x="428625" y="790575"/>
                  </a:lnTo>
                  <a:lnTo>
                    <a:pt x="19050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D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722207" y="3092247"/>
              <a:ext cx="2224881" cy="1927370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4682414" y="3092245"/>
              <a:ext cx="2224881" cy="1927370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6642621" y="3092245"/>
              <a:ext cx="2224881" cy="1927370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762000" y="3092244"/>
              <a:ext cx="2224881" cy="1927370"/>
            </a:xfrm>
            <a:custGeom>
              <a:avLst/>
              <a:gdLst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70 h 1965313"/>
                <a:gd name="connsiteX1" fmla="*/ 1992573 w 3807725"/>
                <a:gd name="connsiteY1" fmla="*/ 35 h 1965313"/>
                <a:gd name="connsiteX2" fmla="*/ 3807725 w 3807725"/>
                <a:gd name="connsiteY2" fmla="*/ 1965313 h 1965313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2 h 1965305"/>
                <a:gd name="connsiteX1" fmla="*/ 1992573 w 3807725"/>
                <a:gd name="connsiteY1" fmla="*/ 27 h 1965305"/>
                <a:gd name="connsiteX2" fmla="*/ 3807725 w 3807725"/>
                <a:gd name="connsiteY2" fmla="*/ 1965305 h 1965305"/>
                <a:gd name="connsiteX0" fmla="*/ 0 w 3807725"/>
                <a:gd name="connsiteY0" fmla="*/ 1924361 h 1965304"/>
                <a:gd name="connsiteX1" fmla="*/ 1992573 w 3807725"/>
                <a:gd name="connsiteY1" fmla="*/ 26 h 1965304"/>
                <a:gd name="connsiteX2" fmla="*/ 3807725 w 3807725"/>
                <a:gd name="connsiteY2" fmla="*/ 1965304 h 1965304"/>
                <a:gd name="connsiteX0" fmla="*/ 0 w 3807725"/>
                <a:gd name="connsiteY0" fmla="*/ 1924358 h 1965301"/>
                <a:gd name="connsiteX1" fmla="*/ 1992573 w 3807725"/>
                <a:gd name="connsiteY1" fmla="*/ 23 h 1965301"/>
                <a:gd name="connsiteX2" fmla="*/ 3807725 w 3807725"/>
                <a:gd name="connsiteY2" fmla="*/ 1965301 h 1965301"/>
                <a:gd name="connsiteX0" fmla="*/ 0 w 3807725"/>
                <a:gd name="connsiteY0" fmla="*/ 1924360 h 1965303"/>
                <a:gd name="connsiteX1" fmla="*/ 1992573 w 3807725"/>
                <a:gd name="connsiteY1" fmla="*/ 25 h 1965303"/>
                <a:gd name="connsiteX2" fmla="*/ 3807725 w 3807725"/>
                <a:gd name="connsiteY2" fmla="*/ 1965303 h 1965303"/>
                <a:gd name="connsiteX0" fmla="*/ 0 w 3784113"/>
                <a:gd name="connsiteY0" fmla="*/ 1951633 h 1965281"/>
                <a:gd name="connsiteX1" fmla="*/ 1968961 w 3784113"/>
                <a:gd name="connsiteY1" fmla="*/ 3 h 1965281"/>
                <a:gd name="connsiteX2" fmla="*/ 3784113 w 3784113"/>
                <a:gd name="connsiteY2" fmla="*/ 1965281 h 1965281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  <a:gd name="connsiteX0" fmla="*/ 0 w 3784113"/>
                <a:gd name="connsiteY0" fmla="*/ 1965277 h 1965278"/>
                <a:gd name="connsiteX1" fmla="*/ 1968961 w 3784113"/>
                <a:gd name="connsiteY1" fmla="*/ 0 h 1965278"/>
                <a:gd name="connsiteX2" fmla="*/ 3784113 w 3784113"/>
                <a:gd name="connsiteY2" fmla="*/ 1965278 h 196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4113" h="1965278">
                  <a:moveTo>
                    <a:pt x="0" y="1965277"/>
                  </a:moveTo>
                  <a:cubicBezTo>
                    <a:pt x="234630" y="1392071"/>
                    <a:pt x="724317" y="0"/>
                    <a:pt x="1968961" y="0"/>
                  </a:cubicBezTo>
                  <a:cubicBezTo>
                    <a:pt x="3213605" y="0"/>
                    <a:pt x="3584157" y="1405720"/>
                    <a:pt x="3784113" y="1965278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32088" y="3584185"/>
              <a:ext cx="415000" cy="1435432"/>
            </a:xfrm>
            <a:custGeom>
              <a:avLst/>
              <a:gdLst>
                <a:gd name="connsiteX0" fmla="*/ 0 w 638175"/>
                <a:gd name="connsiteY0" fmla="*/ 0 h 1543050"/>
                <a:gd name="connsiteX1" fmla="*/ 0 w 638175"/>
                <a:gd name="connsiteY1" fmla="*/ 1543050 h 1543050"/>
                <a:gd name="connsiteX2" fmla="*/ 638175 w 638175"/>
                <a:gd name="connsiteY2" fmla="*/ 1543050 h 1543050"/>
                <a:gd name="connsiteX3" fmla="*/ 428625 w 638175"/>
                <a:gd name="connsiteY3" fmla="*/ 790575 h 1543050"/>
                <a:gd name="connsiteX4" fmla="*/ 190500 w 638175"/>
                <a:gd name="connsiteY4" fmla="*/ 228600 h 1543050"/>
                <a:gd name="connsiteX5" fmla="*/ 0 w 638175"/>
                <a:gd name="connsiteY5" fmla="*/ 0 h 1543050"/>
                <a:gd name="connsiteX0" fmla="*/ 0 w 638175"/>
                <a:gd name="connsiteY0" fmla="*/ 0 h 1543050"/>
                <a:gd name="connsiteX1" fmla="*/ 0 w 638175"/>
                <a:gd name="connsiteY1" fmla="*/ 1543050 h 1543050"/>
                <a:gd name="connsiteX2" fmla="*/ 638175 w 638175"/>
                <a:gd name="connsiteY2" fmla="*/ 1543050 h 1543050"/>
                <a:gd name="connsiteX3" fmla="*/ 428625 w 638175"/>
                <a:gd name="connsiteY3" fmla="*/ 790575 h 1543050"/>
                <a:gd name="connsiteX4" fmla="*/ 163197 w 638175"/>
                <a:gd name="connsiteY4" fmla="*/ 247687 h 1543050"/>
                <a:gd name="connsiteX5" fmla="*/ 0 w 638175"/>
                <a:gd name="connsiteY5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1543050">
                  <a:moveTo>
                    <a:pt x="0" y="0"/>
                  </a:moveTo>
                  <a:lnTo>
                    <a:pt x="0" y="1543050"/>
                  </a:lnTo>
                  <a:lnTo>
                    <a:pt x="638175" y="1543050"/>
                  </a:lnTo>
                  <a:lnTo>
                    <a:pt x="428625" y="790575"/>
                  </a:lnTo>
                  <a:lnTo>
                    <a:pt x="163197" y="247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D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606199" y="3836891"/>
              <a:ext cx="301096" cy="1182350"/>
            </a:xfrm>
            <a:custGeom>
              <a:avLst/>
              <a:gdLst>
                <a:gd name="connsiteX0" fmla="*/ 0 w 638175"/>
                <a:gd name="connsiteY0" fmla="*/ 0 h 1543050"/>
                <a:gd name="connsiteX1" fmla="*/ 0 w 638175"/>
                <a:gd name="connsiteY1" fmla="*/ 1543050 h 1543050"/>
                <a:gd name="connsiteX2" fmla="*/ 638175 w 638175"/>
                <a:gd name="connsiteY2" fmla="*/ 1543050 h 1543050"/>
                <a:gd name="connsiteX3" fmla="*/ 428625 w 638175"/>
                <a:gd name="connsiteY3" fmla="*/ 790575 h 1543050"/>
                <a:gd name="connsiteX4" fmla="*/ 190500 w 638175"/>
                <a:gd name="connsiteY4" fmla="*/ 228600 h 1543050"/>
                <a:gd name="connsiteX5" fmla="*/ 0 w 638175"/>
                <a:gd name="connsiteY5" fmla="*/ 0 h 1543050"/>
                <a:gd name="connsiteX0" fmla="*/ 0 w 638175"/>
                <a:gd name="connsiteY0" fmla="*/ 0 h 1543050"/>
                <a:gd name="connsiteX1" fmla="*/ 0 w 638175"/>
                <a:gd name="connsiteY1" fmla="*/ 1543050 h 1543050"/>
                <a:gd name="connsiteX2" fmla="*/ 638175 w 638175"/>
                <a:gd name="connsiteY2" fmla="*/ 1543050 h 1543050"/>
                <a:gd name="connsiteX3" fmla="*/ 428625 w 638175"/>
                <a:gd name="connsiteY3" fmla="*/ 790575 h 1543050"/>
                <a:gd name="connsiteX4" fmla="*/ 134050 w 638175"/>
                <a:gd name="connsiteY4" fmla="*/ 286531 h 1543050"/>
                <a:gd name="connsiteX5" fmla="*/ 0 w 638175"/>
                <a:gd name="connsiteY5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1543050">
                  <a:moveTo>
                    <a:pt x="0" y="0"/>
                  </a:moveTo>
                  <a:lnTo>
                    <a:pt x="0" y="1543050"/>
                  </a:lnTo>
                  <a:lnTo>
                    <a:pt x="638175" y="1543050"/>
                  </a:lnTo>
                  <a:lnTo>
                    <a:pt x="428625" y="790575"/>
                  </a:lnTo>
                  <a:lnTo>
                    <a:pt x="134050" y="286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D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762000" y="1582937"/>
            <a:ext cx="7772400" cy="546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Distribution shifts increase raw bit errors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4382415-3E89-4009-99FB-83FB4AF6D907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do we model?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 variation noise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Program/erase cycling noise</a:t>
            </a:r>
          </a:p>
          <a:p>
            <a:r>
              <a:rPr lang="en-US" dirty="0" smtClean="0"/>
              <a:t>How do we model it?</a:t>
            </a:r>
          </a:p>
          <a:p>
            <a:pPr lvl="1"/>
            <a:r>
              <a:rPr lang="en-US" dirty="0" smtClean="0"/>
              <a:t>Static flash channel model </a:t>
            </a:r>
            <a:r>
              <a:rPr lang="en-US" dirty="0" smtClean="0">
                <a:sym typeface="Wingdings" panose="05000000000000000000" pitchFamily="2" charset="2"/>
              </a:rPr>
              <a:t> program variation</a:t>
            </a:r>
            <a:endParaRPr lang="en-US" dirty="0" smtClean="0"/>
          </a:p>
          <a:p>
            <a:pPr lvl="1"/>
            <a:r>
              <a:rPr lang="en-US" dirty="0" smtClean="0"/>
              <a:t>Dynamic flash channel model </a:t>
            </a:r>
            <a:r>
              <a:rPr lang="en-US" dirty="0" smtClean="0">
                <a:sym typeface="Wingdings" panose="05000000000000000000" pitchFamily="2" charset="2"/>
              </a:rPr>
              <a:t> P/E cycling noise</a:t>
            </a:r>
            <a:endParaRPr lang="en-US" dirty="0" smtClean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Applications of Online Flash Channel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680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20160805_Yixin_Thesis_Proposal</Template>
  <TotalTime>17080</TotalTime>
  <Words>1248</Words>
  <Application>Microsoft Office PowerPoint</Application>
  <PresentationFormat>On-screen Show (4:3)</PresentationFormat>
  <Paragraphs>249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Median</vt:lpstr>
      <vt:lpstr>1_Median</vt:lpstr>
      <vt:lpstr>Online Flash Channel Modeling and Its Applications</vt:lpstr>
      <vt:lpstr>Flash as a Communication Channel</vt:lpstr>
      <vt:lpstr>Prior Works on Distribution Models</vt:lpstr>
      <vt:lpstr>Why Online Modeling?</vt:lpstr>
      <vt:lpstr>Goal</vt:lpstr>
      <vt:lpstr>Outline</vt:lpstr>
      <vt:lpstr>Program Variation Noise</vt:lpstr>
      <vt:lpstr>Program/Erase Cycling Noise</vt:lpstr>
      <vt:lpstr>Outline</vt:lpstr>
      <vt:lpstr>Static Flash Channel Model</vt:lpstr>
      <vt:lpstr>Gaussian Model Isn’t Accurate Enough</vt:lpstr>
      <vt:lpstr>Student’s t-Distribution</vt:lpstr>
      <vt:lpstr>Modifications to Student’s t-Distribution</vt:lpstr>
      <vt:lpstr>Characterization Methodology</vt:lpstr>
      <vt:lpstr>Static Modeling Results</vt:lpstr>
      <vt:lpstr>Complexity Results</vt:lpstr>
      <vt:lpstr>Outline</vt:lpstr>
      <vt:lpstr>Dynamic Flash Channel Model</vt:lpstr>
      <vt:lpstr>Flash Channel Model Results (Dynamic)</vt:lpstr>
      <vt:lpstr>Flash Channel Model Results (Dynamic)</vt:lpstr>
      <vt:lpstr>Outline</vt:lpstr>
      <vt:lpstr>Optimal Read Reference Voltage Prediction</vt:lpstr>
      <vt:lpstr>Expected Lifetime Estimation</vt:lpstr>
      <vt:lpstr>Other Applications of Our Model</vt:lpstr>
      <vt:lpstr>Outline</vt:lpstr>
      <vt:lpstr>Conclusion</vt:lpstr>
      <vt:lpstr>Online Flash Channel Modeling and Its Applications</vt:lpstr>
      <vt:lpstr>Questions?</vt:lpstr>
      <vt:lpstr>Our Other FMS 2016 Talks</vt:lpstr>
    </vt:vector>
  </TitlesOfParts>
  <Company>Seagate Technology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Yixin Luo</dc:creator>
  <cp:lastModifiedBy>Yixin Luo</cp:lastModifiedBy>
  <cp:revision>134</cp:revision>
  <cp:lastPrinted>2016-08-11T00:44:17Z</cp:lastPrinted>
  <dcterms:created xsi:type="dcterms:W3CDTF">2016-07-12T20:55:38Z</dcterms:created>
  <dcterms:modified xsi:type="dcterms:W3CDTF">2016-08-15T21:52:01Z</dcterms:modified>
</cp:coreProperties>
</file>