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86" r:id="rId3"/>
    <p:sldId id="283" r:id="rId4"/>
    <p:sldId id="296" r:id="rId5"/>
    <p:sldId id="284" r:id="rId6"/>
    <p:sldId id="285" r:id="rId7"/>
    <p:sldId id="288" r:id="rId8"/>
    <p:sldId id="289" r:id="rId9"/>
    <p:sldId id="290" r:id="rId10"/>
    <p:sldId id="291" r:id="rId11"/>
    <p:sldId id="292" r:id="rId12"/>
    <p:sldId id="293" r:id="rId13"/>
    <p:sldId id="294" r:id="rId14"/>
    <p:sldId id="295" r:id="rId15"/>
    <p:sldId id="287" r:id="rId16"/>
    <p:sldId id="258" r:id="rId17"/>
    <p:sldId id="259" r:id="rId18"/>
    <p:sldId id="260" r:id="rId19"/>
    <p:sldId id="261" r:id="rId20"/>
    <p:sldId id="263" r:id="rId21"/>
    <p:sldId id="264" r:id="rId22"/>
    <p:sldId id="265" r:id="rId23"/>
    <p:sldId id="262" r:id="rId24"/>
    <p:sldId id="266" r:id="rId25"/>
    <p:sldId id="268" r:id="rId26"/>
    <p:sldId id="269" r:id="rId27"/>
    <p:sldId id="270" r:id="rId28"/>
    <p:sldId id="271" r:id="rId29"/>
    <p:sldId id="273" r:id="rId30"/>
    <p:sldId id="272" r:id="rId31"/>
    <p:sldId id="274" r:id="rId32"/>
    <p:sldId id="275"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5" d="100"/>
          <a:sy n="85" d="100"/>
        </p:scale>
        <p:origin x="518" y="5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2605F6-905D-411D-A557-D792DE2E150D}"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378070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605F6-905D-411D-A557-D792DE2E150D}"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313712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605F6-905D-411D-A557-D792DE2E150D}"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394816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605F6-905D-411D-A557-D792DE2E150D}"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250652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2605F6-905D-411D-A557-D792DE2E150D}"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333374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2605F6-905D-411D-A557-D792DE2E150D}"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238042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2605F6-905D-411D-A557-D792DE2E150D}" type="datetimeFigureOut">
              <a:rPr lang="en-US" smtClean="0"/>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418283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2605F6-905D-411D-A557-D792DE2E150D}" type="datetimeFigureOut">
              <a:rPr lang="en-US" smtClean="0"/>
              <a:t>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313642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605F6-905D-411D-A557-D792DE2E150D}" type="datetimeFigureOut">
              <a:rPr lang="en-US" smtClean="0"/>
              <a:t>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420114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605F6-905D-411D-A557-D792DE2E150D}"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128363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605F6-905D-411D-A557-D792DE2E150D}"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DE3CA-BC3B-4D11-A6A8-18736D92128A}" type="slidenum">
              <a:rPr lang="en-US" smtClean="0"/>
              <a:t>‹#›</a:t>
            </a:fld>
            <a:endParaRPr lang="en-US"/>
          </a:p>
        </p:txBody>
      </p:sp>
    </p:spTree>
    <p:extLst>
      <p:ext uri="{BB962C8B-B14F-4D97-AF65-F5344CB8AC3E}">
        <p14:creationId xmlns:p14="http://schemas.microsoft.com/office/powerpoint/2010/main" val="224510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605F6-905D-411D-A557-D792DE2E150D}" type="datetimeFigureOut">
              <a:rPr lang="en-US" smtClean="0"/>
              <a:t>2/19/2016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DE3CA-BC3B-4D11-A6A8-18736D92128A}" type="slidenum">
              <a:rPr lang="en-US" smtClean="0"/>
              <a:t>‹#›</a:t>
            </a:fld>
            <a:endParaRPr lang="en-US"/>
          </a:p>
        </p:txBody>
      </p:sp>
    </p:spTree>
    <p:extLst>
      <p:ext uri="{BB962C8B-B14F-4D97-AF65-F5344CB8AC3E}">
        <p14:creationId xmlns:p14="http://schemas.microsoft.com/office/powerpoint/2010/main" val="311960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12"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12"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12"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1: The Physical Internet</a:t>
            </a:r>
            <a:endParaRPr lang="en-US" dirty="0"/>
          </a:p>
        </p:txBody>
      </p:sp>
      <p:sp>
        <p:nvSpPr>
          <p:cNvPr id="3" name="Subtitle 2"/>
          <p:cNvSpPr>
            <a:spLocks noGrp="1"/>
          </p:cNvSpPr>
          <p:nvPr>
            <p:ph type="subTitle" idx="1"/>
          </p:nvPr>
        </p:nvSpPr>
        <p:spPr/>
        <p:txBody>
          <a:bodyPr/>
          <a:lstStyle/>
          <a:p>
            <a:r>
              <a:rPr lang="en-US" dirty="0" smtClean="0"/>
              <a:t>Building an Internet simulation using </a:t>
            </a:r>
            <a:r>
              <a:rPr lang="en-US" dirty="0" smtClean="0"/>
              <a:t>household/classroom </a:t>
            </a:r>
            <a:r>
              <a:rPr lang="en-US" dirty="0" smtClean="0"/>
              <a:t>items</a:t>
            </a:r>
            <a:endParaRPr lang="en-US" dirty="0"/>
          </a:p>
        </p:txBody>
      </p:sp>
    </p:spTree>
    <p:extLst>
      <p:ext uri="{BB962C8B-B14F-4D97-AF65-F5344CB8AC3E}">
        <p14:creationId xmlns:p14="http://schemas.microsoft.com/office/powerpoint/2010/main" val="1856271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92690" y="53866"/>
            <a:ext cx="11137778" cy="1325563"/>
          </a:xfrm>
        </p:spPr>
        <p:txBody>
          <a:bodyPr>
            <a:normAutofit/>
          </a:bodyPr>
          <a:lstStyle/>
          <a:p>
            <a:pPr algn="ctr"/>
            <a:r>
              <a:rPr lang="en-US" sz="3200" dirty="0" smtClean="0"/>
              <a:t>The Google Desk, Wikipedia Desk, and Computer Desks 1-3 should be given Packet Information slips of Paper to be used later</a:t>
            </a:r>
            <a:endParaRPr lang="en-US" sz="3200" dirty="0"/>
          </a:p>
        </p:txBody>
      </p:sp>
      <p:grpSp>
        <p:nvGrpSpPr>
          <p:cNvPr id="7" name="Group 6"/>
          <p:cNvGrpSpPr/>
          <p:nvPr/>
        </p:nvGrpSpPr>
        <p:grpSpPr>
          <a:xfrm>
            <a:off x="4080588" y="1688840"/>
            <a:ext cx="4030824" cy="4417816"/>
            <a:chOff x="4080588" y="1688840"/>
            <a:chExt cx="4030824" cy="4417816"/>
          </a:xfrm>
        </p:grpSpPr>
        <p:sp>
          <p:nvSpPr>
            <p:cNvPr id="3" name="Rectangle 2"/>
            <p:cNvSpPr/>
            <p:nvPr/>
          </p:nvSpPr>
          <p:spPr>
            <a:xfrm>
              <a:off x="4080588" y="1688840"/>
              <a:ext cx="4030824" cy="42827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rPr>
                <a:t>Packet Information:</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p:txBody>
        </p:sp>
        <p:sp>
          <p:nvSpPr>
            <p:cNvPr id="5" name="TextBox 4"/>
            <p:cNvSpPr txBox="1"/>
            <p:nvPr/>
          </p:nvSpPr>
          <p:spPr>
            <a:xfrm>
              <a:off x="4080588" y="2136338"/>
              <a:ext cx="2264228" cy="3970318"/>
            </a:xfrm>
            <a:prstGeom prst="rect">
              <a:avLst/>
            </a:prstGeom>
            <a:noFill/>
          </p:spPr>
          <p:txBody>
            <a:bodyPr wrap="square" rtlCol="0">
              <a:spAutoFit/>
            </a:bodyPr>
            <a:lstStyle/>
            <a:p>
              <a:pPr algn="r"/>
              <a:r>
                <a:rPr lang="en-US" dirty="0" smtClean="0">
                  <a:solidFill>
                    <a:schemeClr val="tx1"/>
                  </a:solidFill>
                </a:rPr>
                <a:t>Source of packet:</a:t>
              </a:r>
            </a:p>
            <a:p>
              <a:pPr algn="r"/>
              <a:endParaRPr lang="en-US" dirty="0" smtClean="0">
                <a:solidFill>
                  <a:schemeClr val="tx1"/>
                </a:solidFill>
              </a:endParaRPr>
            </a:p>
            <a:p>
              <a:pPr algn="r"/>
              <a:r>
                <a:rPr lang="en-US" dirty="0" smtClean="0">
                  <a:solidFill>
                    <a:schemeClr val="tx1"/>
                  </a:solidFill>
                </a:rPr>
                <a:t>Destination of packet:</a:t>
              </a:r>
            </a:p>
            <a:p>
              <a:pPr algn="r"/>
              <a:endParaRPr lang="en-US" dirty="0" smtClean="0">
                <a:solidFill>
                  <a:schemeClr val="tx1"/>
                </a:solidFill>
              </a:endParaRPr>
            </a:p>
            <a:p>
              <a:pPr algn="r"/>
              <a:r>
                <a:rPr lang="en-US" dirty="0" smtClean="0">
                  <a:solidFill>
                    <a:schemeClr val="tx1"/>
                  </a:solidFill>
                </a:rPr>
                <a:t>Source File Number:</a:t>
              </a:r>
            </a:p>
            <a:p>
              <a:pPr algn="r"/>
              <a:endParaRPr lang="en-US" dirty="0"/>
            </a:p>
            <a:p>
              <a:pPr algn="r"/>
              <a:r>
                <a:rPr lang="en-US" dirty="0" smtClean="0"/>
                <a:t>Parts of source file contained in this packet or being acknowledged</a:t>
              </a:r>
              <a:r>
                <a:rPr lang="en-US" dirty="0" smtClean="0">
                  <a:solidFill>
                    <a:schemeClr val="tx1"/>
                  </a:solidFill>
                </a:rPr>
                <a:t>:</a:t>
              </a:r>
            </a:p>
            <a:p>
              <a:pPr algn="r"/>
              <a:endParaRPr lang="en-US" dirty="0"/>
            </a:p>
            <a:p>
              <a:pPr algn="r"/>
              <a:r>
                <a:rPr lang="en-US" dirty="0" smtClean="0">
                  <a:solidFill>
                    <a:schemeClr val="tx1"/>
                  </a:solidFill>
                </a:rPr>
                <a:t>Acknowledgement of Receipt (Y/N):</a:t>
              </a:r>
            </a:p>
            <a:p>
              <a:pPr algn="r"/>
              <a:endParaRPr lang="en-US" dirty="0"/>
            </a:p>
          </p:txBody>
        </p:sp>
      </p:grpSp>
    </p:spTree>
    <p:extLst>
      <p:ext uri="{BB962C8B-B14F-4D97-AF65-F5344CB8AC3E}">
        <p14:creationId xmlns:p14="http://schemas.microsoft.com/office/powerpoint/2010/main" val="1826577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92690" y="53866"/>
            <a:ext cx="11137778" cy="1325563"/>
          </a:xfrm>
        </p:spPr>
        <p:txBody>
          <a:bodyPr>
            <a:normAutofit fontScale="90000"/>
          </a:bodyPr>
          <a:lstStyle/>
          <a:p>
            <a:pPr algn="ctr"/>
            <a:r>
              <a:rPr lang="en-US" sz="3200" dirty="0" smtClean="0"/>
              <a:t>The Computer 1-3 desks should be given initial picture request slips of paper (one filled-in example is shown below), and Packet information slips of paper to be used for acknowledging receipt of parts of image</a:t>
            </a:r>
            <a:endParaRPr lang="en-US" sz="3200" dirty="0"/>
          </a:p>
        </p:txBody>
      </p:sp>
      <p:grpSp>
        <p:nvGrpSpPr>
          <p:cNvPr id="6" name="Group 5"/>
          <p:cNvGrpSpPr/>
          <p:nvPr/>
        </p:nvGrpSpPr>
        <p:grpSpPr>
          <a:xfrm>
            <a:off x="6478556" y="1789258"/>
            <a:ext cx="4030824" cy="4417816"/>
            <a:chOff x="4080588" y="1688840"/>
            <a:chExt cx="4030824" cy="4417816"/>
          </a:xfrm>
        </p:grpSpPr>
        <p:sp>
          <p:nvSpPr>
            <p:cNvPr id="7" name="Rectangle 6"/>
            <p:cNvSpPr/>
            <p:nvPr/>
          </p:nvSpPr>
          <p:spPr>
            <a:xfrm>
              <a:off x="4080588" y="1688840"/>
              <a:ext cx="4030824" cy="42827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rPr>
                <a:t>Packet Information:</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p:txBody>
        </p:sp>
        <p:sp>
          <p:nvSpPr>
            <p:cNvPr id="8" name="TextBox 7"/>
            <p:cNvSpPr txBox="1"/>
            <p:nvPr/>
          </p:nvSpPr>
          <p:spPr>
            <a:xfrm>
              <a:off x="4080588" y="2136338"/>
              <a:ext cx="2264228" cy="3970318"/>
            </a:xfrm>
            <a:prstGeom prst="rect">
              <a:avLst/>
            </a:prstGeom>
            <a:noFill/>
          </p:spPr>
          <p:txBody>
            <a:bodyPr wrap="square" rtlCol="0">
              <a:spAutoFit/>
            </a:bodyPr>
            <a:lstStyle/>
            <a:p>
              <a:pPr algn="r"/>
              <a:r>
                <a:rPr lang="en-US" dirty="0" smtClean="0">
                  <a:solidFill>
                    <a:schemeClr val="tx1"/>
                  </a:solidFill>
                </a:rPr>
                <a:t>Source of packet:</a:t>
              </a:r>
            </a:p>
            <a:p>
              <a:pPr algn="r"/>
              <a:endParaRPr lang="en-US" dirty="0" smtClean="0">
                <a:solidFill>
                  <a:schemeClr val="tx1"/>
                </a:solidFill>
              </a:endParaRPr>
            </a:p>
            <a:p>
              <a:pPr algn="r"/>
              <a:r>
                <a:rPr lang="en-US" dirty="0" smtClean="0">
                  <a:solidFill>
                    <a:schemeClr val="tx1"/>
                  </a:solidFill>
                </a:rPr>
                <a:t>Destination of packet:</a:t>
              </a:r>
            </a:p>
            <a:p>
              <a:pPr algn="r"/>
              <a:endParaRPr lang="en-US" dirty="0" smtClean="0">
                <a:solidFill>
                  <a:schemeClr val="tx1"/>
                </a:solidFill>
              </a:endParaRPr>
            </a:p>
            <a:p>
              <a:pPr algn="r"/>
              <a:r>
                <a:rPr lang="en-US" dirty="0" smtClean="0">
                  <a:solidFill>
                    <a:schemeClr val="tx1"/>
                  </a:solidFill>
                </a:rPr>
                <a:t>Source File Number:</a:t>
              </a:r>
            </a:p>
            <a:p>
              <a:pPr algn="r"/>
              <a:endParaRPr lang="en-US" dirty="0"/>
            </a:p>
            <a:p>
              <a:pPr algn="r"/>
              <a:r>
                <a:rPr lang="en-US" dirty="0" smtClean="0"/>
                <a:t>Parts of source file contained in this packet or being acknowledged</a:t>
              </a:r>
              <a:r>
                <a:rPr lang="en-US" dirty="0" smtClean="0">
                  <a:solidFill>
                    <a:schemeClr val="tx1"/>
                  </a:solidFill>
                </a:rPr>
                <a:t>:</a:t>
              </a:r>
            </a:p>
            <a:p>
              <a:pPr algn="r"/>
              <a:endParaRPr lang="en-US" dirty="0"/>
            </a:p>
            <a:p>
              <a:pPr algn="r"/>
              <a:r>
                <a:rPr lang="en-US" dirty="0" smtClean="0">
                  <a:solidFill>
                    <a:schemeClr val="tx1"/>
                  </a:solidFill>
                </a:rPr>
                <a:t>Acknowledgement of Receipt (Y/N):</a:t>
              </a:r>
            </a:p>
            <a:p>
              <a:pPr algn="r"/>
              <a:endParaRPr lang="en-US" dirty="0"/>
            </a:p>
          </p:txBody>
        </p:sp>
      </p:grpSp>
      <p:grpSp>
        <p:nvGrpSpPr>
          <p:cNvPr id="9" name="Group 8"/>
          <p:cNvGrpSpPr/>
          <p:nvPr/>
        </p:nvGrpSpPr>
        <p:grpSpPr>
          <a:xfrm>
            <a:off x="1676401" y="1789258"/>
            <a:ext cx="4030824" cy="4282752"/>
            <a:chOff x="4080588" y="1688840"/>
            <a:chExt cx="4030824" cy="4282752"/>
          </a:xfrm>
        </p:grpSpPr>
        <p:sp>
          <p:nvSpPr>
            <p:cNvPr id="10" name="Rectangle 9"/>
            <p:cNvSpPr/>
            <p:nvPr/>
          </p:nvSpPr>
          <p:spPr>
            <a:xfrm>
              <a:off x="4080588" y="1688840"/>
              <a:ext cx="4030824" cy="42827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rPr>
                <a:t>Initial Request:</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p:txBody>
        </p:sp>
        <p:sp>
          <p:nvSpPr>
            <p:cNvPr id="11" name="TextBox 10"/>
            <p:cNvSpPr txBox="1"/>
            <p:nvPr/>
          </p:nvSpPr>
          <p:spPr>
            <a:xfrm>
              <a:off x="4080588" y="2136338"/>
              <a:ext cx="2264228" cy="2031325"/>
            </a:xfrm>
            <a:prstGeom prst="rect">
              <a:avLst/>
            </a:prstGeom>
            <a:noFill/>
          </p:spPr>
          <p:txBody>
            <a:bodyPr wrap="square" rtlCol="0">
              <a:spAutoFit/>
            </a:bodyPr>
            <a:lstStyle/>
            <a:p>
              <a:pPr algn="r"/>
              <a:r>
                <a:rPr lang="en-US" dirty="0" smtClean="0">
                  <a:solidFill>
                    <a:schemeClr val="tx1"/>
                  </a:solidFill>
                </a:rPr>
                <a:t>Who needs picture:</a:t>
              </a:r>
            </a:p>
            <a:p>
              <a:pPr algn="r"/>
              <a:endParaRPr lang="en-US" dirty="0" smtClean="0">
                <a:solidFill>
                  <a:schemeClr val="tx1"/>
                </a:solidFill>
              </a:endParaRPr>
            </a:p>
            <a:p>
              <a:pPr algn="r"/>
              <a:r>
                <a:rPr lang="en-US" dirty="0" smtClean="0"/>
                <a:t>Who has the picture:</a:t>
              </a:r>
            </a:p>
            <a:p>
              <a:pPr algn="r"/>
              <a:r>
                <a:rPr lang="en-US" dirty="0" smtClean="0"/>
                <a:t> </a:t>
              </a:r>
              <a:endParaRPr lang="en-US" dirty="0" smtClean="0">
                <a:solidFill>
                  <a:schemeClr val="tx1"/>
                </a:solidFill>
              </a:endParaRPr>
            </a:p>
            <a:p>
              <a:pPr algn="r"/>
              <a:r>
                <a:rPr lang="en-US" dirty="0" smtClean="0">
                  <a:solidFill>
                    <a:schemeClr val="tx1"/>
                  </a:solidFill>
                </a:rPr>
                <a:t>File Requested:</a:t>
              </a:r>
            </a:p>
            <a:p>
              <a:pPr algn="r"/>
              <a:endParaRPr lang="en-US" dirty="0"/>
            </a:p>
            <a:p>
              <a:pPr algn="r"/>
              <a:endParaRPr lang="en-US" dirty="0"/>
            </a:p>
          </p:txBody>
        </p:sp>
      </p:grpSp>
      <p:sp>
        <p:nvSpPr>
          <p:cNvPr id="12" name="TextBox 11"/>
          <p:cNvSpPr txBox="1"/>
          <p:nvPr/>
        </p:nvSpPr>
        <p:spPr>
          <a:xfrm>
            <a:off x="3831772" y="2262158"/>
            <a:ext cx="2264228" cy="2031325"/>
          </a:xfrm>
          <a:prstGeom prst="rect">
            <a:avLst/>
          </a:prstGeom>
          <a:noFill/>
        </p:spPr>
        <p:txBody>
          <a:bodyPr wrap="square" rtlCol="0">
            <a:spAutoFit/>
          </a:bodyPr>
          <a:lstStyle/>
          <a:p>
            <a:r>
              <a:rPr lang="en-US" u="sng" dirty="0" smtClean="0">
                <a:latin typeface="Bradley Hand ITC" panose="03070402050302030203" pitchFamily="66" charset="0"/>
              </a:rPr>
              <a:t>Computer 1</a:t>
            </a:r>
            <a:endParaRPr lang="en-US" u="sng" dirty="0" smtClean="0">
              <a:solidFill>
                <a:schemeClr val="tx1"/>
              </a:solidFill>
              <a:latin typeface="Bradley Hand ITC" panose="03070402050302030203" pitchFamily="66" charset="0"/>
            </a:endParaRPr>
          </a:p>
          <a:p>
            <a:endParaRPr lang="en-US" u="sng" dirty="0" smtClean="0">
              <a:solidFill>
                <a:schemeClr val="tx1"/>
              </a:solidFill>
              <a:latin typeface="Bradley Hand ITC" panose="03070402050302030203" pitchFamily="66" charset="0"/>
            </a:endParaRPr>
          </a:p>
          <a:p>
            <a:r>
              <a:rPr lang="en-US" u="sng" dirty="0" smtClean="0">
                <a:solidFill>
                  <a:schemeClr val="tx1"/>
                </a:solidFill>
                <a:latin typeface="Bradley Hand ITC" panose="03070402050302030203" pitchFamily="66" charset="0"/>
              </a:rPr>
              <a:t>Google</a:t>
            </a:r>
          </a:p>
          <a:p>
            <a:endParaRPr lang="en-US" u="sng" dirty="0" smtClean="0">
              <a:solidFill>
                <a:schemeClr val="tx1"/>
              </a:solidFill>
              <a:latin typeface="Bradley Hand ITC" panose="03070402050302030203" pitchFamily="66" charset="0"/>
            </a:endParaRPr>
          </a:p>
          <a:p>
            <a:r>
              <a:rPr lang="en-US" u="sng" dirty="0" smtClean="0">
                <a:solidFill>
                  <a:schemeClr val="tx1"/>
                </a:solidFill>
                <a:latin typeface="Bradley Hand ITC" panose="03070402050302030203" pitchFamily="66" charset="0"/>
              </a:rPr>
              <a:t>Picture 1</a:t>
            </a:r>
          </a:p>
          <a:p>
            <a:pPr algn="r"/>
            <a:endParaRPr lang="en-US" dirty="0"/>
          </a:p>
          <a:p>
            <a:pPr algn="r"/>
            <a:endParaRPr lang="en-US" dirty="0"/>
          </a:p>
        </p:txBody>
      </p:sp>
    </p:spTree>
    <p:extLst>
      <p:ext uri="{BB962C8B-B14F-4D97-AF65-F5344CB8AC3E}">
        <p14:creationId xmlns:p14="http://schemas.microsoft.com/office/powerpoint/2010/main" val="3256081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365125"/>
            <a:ext cx="11448661" cy="1325563"/>
          </a:xfrm>
        </p:spPr>
        <p:txBody>
          <a:bodyPr>
            <a:noAutofit/>
          </a:bodyPr>
          <a:lstStyle/>
          <a:p>
            <a:pPr algn="ctr"/>
            <a:r>
              <a:rPr lang="en-US" sz="2600" dirty="0" smtClean="0"/>
              <a:t>Every desk should be supplied with binder clips that can be attached to the wires for sending of packet paper slips and initial request slips</a:t>
            </a:r>
            <a:br>
              <a:rPr lang="en-US" sz="2600" dirty="0" smtClean="0"/>
            </a:br>
            <a:r>
              <a:rPr lang="en-US" sz="2600" dirty="0" smtClean="0"/>
              <a:t>(You may elect to have clips already hooked to each wire instead of requiring students to do this each time they want to send packets along the wires)</a:t>
            </a:r>
            <a:endParaRPr lang="en-US" sz="2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30" y="2234632"/>
            <a:ext cx="4597734" cy="3065156"/>
          </a:xfrm>
          <a:prstGeom prst="rect">
            <a:avLst/>
          </a:prstGeom>
        </p:spPr>
      </p:pic>
    </p:spTree>
    <p:extLst>
      <p:ext uri="{BB962C8B-B14F-4D97-AF65-F5344CB8AC3E}">
        <p14:creationId xmlns:p14="http://schemas.microsoft.com/office/powerpoint/2010/main" val="4034278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083"/>
            <a:ext cx="10515600" cy="1325563"/>
          </a:xfrm>
        </p:spPr>
        <p:txBody>
          <a:bodyPr>
            <a:noAutofit/>
          </a:bodyPr>
          <a:lstStyle/>
          <a:p>
            <a:pPr algn="ctr"/>
            <a:r>
              <a:rPr lang="en-US" sz="3000" dirty="0" smtClean="0"/>
              <a:t>To send packets on the wire, clip the necessary materials to the binder clip, attach clip to wire, and “throw” them along the wire toward the destination.  The packets should easily slide if wires are sufficiently taut and level*. </a:t>
            </a:r>
            <a:endParaRPr lang="en-US" sz="3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4149" r="33334"/>
          <a:stretch/>
        </p:blipFill>
        <p:spPr>
          <a:xfrm rot="5400000">
            <a:off x="4625043" y="2256485"/>
            <a:ext cx="2805066" cy="3004457"/>
          </a:xfrm>
          <a:prstGeom prst="rect">
            <a:avLst/>
          </a:prstGeom>
        </p:spPr>
      </p:pic>
      <p:cxnSp>
        <p:nvCxnSpPr>
          <p:cNvPr id="9" name="Straight Arrow Connector 8"/>
          <p:cNvCxnSpPr/>
          <p:nvPr/>
        </p:nvCxnSpPr>
        <p:spPr>
          <a:xfrm flipH="1" flipV="1">
            <a:off x="4702628" y="3918856"/>
            <a:ext cx="765111" cy="774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07698" y="5775850"/>
            <a:ext cx="6270172" cy="923330"/>
          </a:xfrm>
          <a:prstGeom prst="rect">
            <a:avLst/>
          </a:prstGeom>
        </p:spPr>
        <p:txBody>
          <a:bodyPr wrap="square">
            <a:spAutoFit/>
          </a:bodyPr>
          <a:lstStyle/>
          <a:p>
            <a:r>
              <a:rPr lang="en-US" dirty="0" smtClean="0"/>
              <a:t>*If not using binder clips (recommended), non-coated paperclips are suggested to reduce friction (additional weight such as a coin may be required to provide momentum if using paperclips).</a:t>
            </a:r>
            <a:endParaRPr lang="en-US" dirty="0"/>
          </a:p>
        </p:txBody>
      </p:sp>
    </p:spTree>
    <p:extLst>
      <p:ext uri="{BB962C8B-B14F-4D97-AF65-F5344CB8AC3E}">
        <p14:creationId xmlns:p14="http://schemas.microsoft.com/office/powerpoint/2010/main" val="4045675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092"/>
            <a:ext cx="10515600" cy="1325563"/>
          </a:xfrm>
        </p:spPr>
        <p:txBody>
          <a:bodyPr>
            <a:noAutofit/>
          </a:bodyPr>
          <a:lstStyle/>
          <a:p>
            <a:pPr algn="ctr"/>
            <a:r>
              <a:rPr lang="en-US" sz="3000" dirty="0" smtClean="0"/>
              <a:t>Binder clips can have their metal parts removed and reconnected in order to put them onto the wires for sending.  See diagrams below if not familiar with this:</a:t>
            </a:r>
            <a:endParaRPr lang="en-US" sz="30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34558"/>
          <a:stretch/>
        </p:blipFill>
        <p:spPr>
          <a:xfrm rot="5400000">
            <a:off x="6615179" y="2307792"/>
            <a:ext cx="3007702" cy="258523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4422"/>
          <a:stretch/>
        </p:blipFill>
        <p:spPr>
          <a:xfrm rot="5400000">
            <a:off x="2533995" y="2310476"/>
            <a:ext cx="3007701" cy="2579867"/>
          </a:xfrm>
          <a:prstGeom prst="rect">
            <a:avLst/>
          </a:prstGeom>
        </p:spPr>
      </p:pic>
      <p:sp>
        <p:nvSpPr>
          <p:cNvPr id="5" name="TextBox 4"/>
          <p:cNvSpPr txBox="1"/>
          <p:nvPr/>
        </p:nvSpPr>
        <p:spPr>
          <a:xfrm>
            <a:off x="2799183" y="5234473"/>
            <a:ext cx="2528596" cy="923330"/>
          </a:xfrm>
          <a:prstGeom prst="rect">
            <a:avLst/>
          </a:prstGeom>
          <a:noFill/>
        </p:spPr>
        <p:txBody>
          <a:bodyPr wrap="square" rtlCol="0">
            <a:spAutoFit/>
          </a:bodyPr>
          <a:lstStyle/>
          <a:p>
            <a:pPr algn="ctr"/>
            <a:r>
              <a:rPr lang="en-US" dirty="0" smtClean="0"/>
              <a:t>Pinch the metal legs wires together to release and pull upward</a:t>
            </a:r>
            <a:endParaRPr lang="en-US" dirty="0"/>
          </a:p>
        </p:txBody>
      </p:sp>
      <p:sp>
        <p:nvSpPr>
          <p:cNvPr id="6" name="TextBox 5"/>
          <p:cNvSpPr txBox="1"/>
          <p:nvPr/>
        </p:nvSpPr>
        <p:spPr>
          <a:xfrm>
            <a:off x="6826413" y="5130291"/>
            <a:ext cx="2528596" cy="1477328"/>
          </a:xfrm>
          <a:prstGeom prst="rect">
            <a:avLst/>
          </a:prstGeom>
          <a:noFill/>
        </p:spPr>
        <p:txBody>
          <a:bodyPr wrap="square" rtlCol="0">
            <a:spAutoFit/>
          </a:bodyPr>
          <a:lstStyle/>
          <a:p>
            <a:pPr algn="ctr"/>
            <a:r>
              <a:rPr lang="en-US" dirty="0" smtClean="0"/>
              <a:t>Wire part of clip can now be put over wire and then reattached to clip by reversing previous step</a:t>
            </a:r>
            <a:endParaRPr lang="en-US" dirty="0"/>
          </a:p>
        </p:txBody>
      </p:sp>
    </p:spTree>
    <p:extLst>
      <p:ext uri="{BB962C8B-B14F-4D97-AF65-F5344CB8AC3E}">
        <p14:creationId xmlns:p14="http://schemas.microsoft.com/office/powerpoint/2010/main" val="3725828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Implementation of Simulation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0085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217068" y="1296140"/>
            <a:ext cx="11758910" cy="5525571"/>
            <a:chOff x="217068" y="1296140"/>
            <a:chExt cx="11758910" cy="5525571"/>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38" name="TextBox 37"/>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39" name="TextBox 38"/>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40" name="TextBox 39"/>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41" name="TextBox 40"/>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43" name="TextBox 42"/>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44" name="TextBox 43"/>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6"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73" name="TextBox 72"/>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74" name="TextBox 73"/>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75" name="TextBox 74"/>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76" name="TextBox 75"/>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77" name="TextBox 76"/>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78" name="Straight Connector 77"/>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itle 14"/>
          <p:cNvSpPr>
            <a:spLocks noGrp="1"/>
          </p:cNvSpPr>
          <p:nvPr>
            <p:ph type="title"/>
          </p:nvPr>
        </p:nvSpPr>
        <p:spPr>
          <a:xfrm>
            <a:off x="492690" y="53866"/>
            <a:ext cx="11137778" cy="1325563"/>
          </a:xfrm>
        </p:spPr>
        <p:txBody>
          <a:bodyPr/>
          <a:lstStyle/>
          <a:p>
            <a:pPr algn="ctr"/>
            <a:r>
              <a:rPr lang="en-US" dirty="0" smtClean="0"/>
              <a:t>Step 1: Computers 1-3 have requests for images</a:t>
            </a:r>
            <a:endParaRPr lang="en-US" dirty="0"/>
          </a:p>
        </p:txBody>
      </p:sp>
      <p:grpSp>
        <p:nvGrpSpPr>
          <p:cNvPr id="112" name="Group 111"/>
          <p:cNvGrpSpPr/>
          <p:nvPr/>
        </p:nvGrpSpPr>
        <p:grpSpPr>
          <a:xfrm>
            <a:off x="1535698" y="5815894"/>
            <a:ext cx="526431" cy="443745"/>
            <a:chOff x="1535698" y="5815894"/>
            <a:chExt cx="526431" cy="443745"/>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13"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16" name="Group 115"/>
          <p:cNvGrpSpPr/>
          <p:nvPr/>
        </p:nvGrpSpPr>
        <p:grpSpPr>
          <a:xfrm>
            <a:off x="6253026" y="5727508"/>
            <a:ext cx="526431" cy="443745"/>
            <a:chOff x="6253026" y="5727508"/>
            <a:chExt cx="526431" cy="443745"/>
          </a:xfrm>
        </p:grpSpPr>
        <p:pic>
          <p:nvPicPr>
            <p:cNvPr id="29" name="Picture 28"/>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14" name="Picture 2" descr="https://upload.wikimedia.org/wikipedia/en/2/28/WikipediaMobileApp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19" name="Group 118"/>
          <p:cNvGrpSpPr/>
          <p:nvPr/>
        </p:nvGrpSpPr>
        <p:grpSpPr>
          <a:xfrm>
            <a:off x="10100529" y="5793672"/>
            <a:ext cx="526431" cy="445524"/>
            <a:chOff x="10100529" y="5793672"/>
            <a:chExt cx="526431" cy="445524"/>
          </a:xfrm>
        </p:grpSpPr>
        <p:pic>
          <p:nvPicPr>
            <p:cNvPr id="30" name="Picture 29"/>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15"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2209752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dirty="0" smtClean="0"/>
              <a:t>Step 2: Computers 1-3 send requests out to routers</a:t>
            </a:r>
            <a:endParaRPr lang="en-US" dirty="0"/>
          </a:p>
        </p:txBody>
      </p:sp>
      <p:grpSp>
        <p:nvGrpSpPr>
          <p:cNvPr id="85" name="Group 84"/>
          <p:cNvGrpSpPr/>
          <p:nvPr/>
        </p:nvGrpSpPr>
        <p:grpSpPr>
          <a:xfrm>
            <a:off x="217068" y="1296140"/>
            <a:ext cx="11758910" cy="5525571"/>
            <a:chOff x="217068" y="1296140"/>
            <a:chExt cx="11758910" cy="5525571"/>
          </a:xfrm>
        </p:grpSpPr>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93" name="Picture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94" name="Picture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97" name="Picture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99" name="TextBox 98"/>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100" name="TextBox 99"/>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101" name="TextBox 100"/>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102" name="TextBox 101"/>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103" name="TextBox 102"/>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104" name="TextBox 103"/>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7"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110" name="TextBox 109"/>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111" name="TextBox 110"/>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112" name="TextBox 111"/>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113" name="TextBox 112"/>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114" name="TextBox 113"/>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115" name="Straight Connector 114"/>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1535698" y="5815894"/>
            <a:ext cx="526431" cy="443745"/>
            <a:chOff x="1535698" y="5815894"/>
            <a:chExt cx="526431" cy="443745"/>
          </a:xfrm>
        </p:grpSpPr>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39"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41" name="Group 140"/>
          <p:cNvGrpSpPr/>
          <p:nvPr/>
        </p:nvGrpSpPr>
        <p:grpSpPr>
          <a:xfrm>
            <a:off x="6253026" y="5727508"/>
            <a:ext cx="526431" cy="443745"/>
            <a:chOff x="6253026" y="5727508"/>
            <a:chExt cx="526431" cy="443745"/>
          </a:xfrm>
        </p:grpSpPr>
        <p:pic>
          <p:nvPicPr>
            <p:cNvPr id="142" name="Picture 141"/>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43" name="Picture 2" descr="https://upload.wikimedia.org/wikipedia/en/2/28/WikipediaMobileApp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45" name="Group 144"/>
          <p:cNvGrpSpPr/>
          <p:nvPr/>
        </p:nvGrpSpPr>
        <p:grpSpPr>
          <a:xfrm>
            <a:off x="10100529" y="5793672"/>
            <a:ext cx="526431" cy="445524"/>
            <a:chOff x="10100529" y="5793672"/>
            <a:chExt cx="526431" cy="445524"/>
          </a:xfrm>
        </p:grpSpPr>
        <p:pic>
          <p:nvPicPr>
            <p:cNvPr id="146" name="Picture 145"/>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47"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48" name="TextBox 147"/>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339376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3.7037E-7 L 0.02161 -0.11203 " pathEditMode="relative" rAng="0" ptsTypes="AA">
                                      <p:cBhvr>
                                        <p:cTn id="6" dur="2000" fill="hold"/>
                                        <p:tgtEl>
                                          <p:spTgt spid="137"/>
                                        </p:tgtEl>
                                        <p:attrNameLst>
                                          <p:attrName>ppt_x</p:attrName>
                                          <p:attrName>ppt_y</p:attrName>
                                        </p:attrNameLst>
                                      </p:cBhvr>
                                      <p:rCtr x="990" y="-5579"/>
                                    </p:animMotion>
                                  </p:childTnLst>
                                </p:cTn>
                              </p:par>
                              <p:par>
                                <p:cTn id="7" presetID="42" presetClass="path" presetSubtype="0" accel="50000" decel="50000" fill="hold" nodeType="withEffect">
                                  <p:stCondLst>
                                    <p:cond delay="0"/>
                                  </p:stCondLst>
                                  <p:childTnLst>
                                    <p:animMotion origin="layout" path="M -2.91667E-6 4.44444E-6 L -0.02383 -0.11366 " pathEditMode="relative" rAng="0" ptsTypes="AA">
                                      <p:cBhvr>
                                        <p:cTn id="8" dur="2000" fill="hold"/>
                                        <p:tgtEl>
                                          <p:spTgt spid="141"/>
                                        </p:tgtEl>
                                        <p:attrNameLst>
                                          <p:attrName>ppt_x</p:attrName>
                                          <p:attrName>ppt_y</p:attrName>
                                        </p:attrNameLst>
                                      </p:cBhvr>
                                      <p:rCtr x="-1120" y="-5718"/>
                                    </p:animMotion>
                                  </p:childTnLst>
                                </p:cTn>
                              </p:par>
                              <p:par>
                                <p:cTn id="9" presetID="42" presetClass="path" presetSubtype="0" accel="50000" decel="50000" fill="hold" nodeType="withEffect">
                                  <p:stCondLst>
                                    <p:cond delay="0"/>
                                  </p:stCondLst>
                                  <p:childTnLst>
                                    <p:animMotion origin="layout" path="M 3.125E-6 -2.22222E-6 L -0.03802 -0.1331 " pathEditMode="relative" rAng="0" ptsTypes="AA">
                                      <p:cBhvr>
                                        <p:cTn id="10" dur="2000" fill="hold"/>
                                        <p:tgtEl>
                                          <p:spTgt spid="145"/>
                                        </p:tgtEl>
                                        <p:attrNameLst>
                                          <p:attrName>ppt_x</p:attrName>
                                          <p:attrName>ppt_y</p:attrName>
                                        </p:attrNameLst>
                                      </p:cBhvr>
                                      <p:rCtr x="-1810"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3600" dirty="0" smtClean="0"/>
              <a:t>Step 3: Routers must determine best path to destinations </a:t>
            </a:r>
            <a:endParaRPr lang="en-US" sz="3600" dirty="0"/>
          </a:p>
        </p:txBody>
      </p:sp>
      <p:grpSp>
        <p:nvGrpSpPr>
          <p:cNvPr id="83" name="Group 82"/>
          <p:cNvGrpSpPr/>
          <p:nvPr/>
        </p:nvGrpSpPr>
        <p:grpSpPr>
          <a:xfrm>
            <a:off x="217068" y="1296140"/>
            <a:ext cx="11758910" cy="5525571"/>
            <a:chOff x="217068" y="1296140"/>
            <a:chExt cx="11758910" cy="5525571"/>
          </a:xfrm>
        </p:grpSpPr>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96" name="TextBox 95"/>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97" name="TextBox 96"/>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98" name="TextBox 97"/>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99" name="TextBox 98"/>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100" name="TextBox 99"/>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101" name="TextBox 100"/>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105" name="TextBox 104"/>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106" name="TextBox 105"/>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107" name="TextBox 106"/>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108" name="TextBox 107"/>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109" name="TextBox 108"/>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110" name="Straight Connector 109"/>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2273198" y="4854711"/>
            <a:ext cx="526431" cy="443745"/>
            <a:chOff x="1535698" y="5815894"/>
            <a:chExt cx="526431" cy="443745"/>
          </a:xfrm>
        </p:grpSpPr>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25"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27" name="Group 126"/>
          <p:cNvGrpSpPr/>
          <p:nvPr/>
        </p:nvGrpSpPr>
        <p:grpSpPr>
          <a:xfrm>
            <a:off x="5580385" y="4776796"/>
            <a:ext cx="526431" cy="443745"/>
            <a:chOff x="6253026" y="5727508"/>
            <a:chExt cx="526431" cy="443745"/>
          </a:xfrm>
        </p:grpSpPr>
        <p:pic>
          <p:nvPicPr>
            <p:cNvPr id="128" name="Picture 12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29" name="Picture 2" descr="https://upload.wikimedia.org/wikipedia/en/2/28/WikipediaMobileApp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31" name="Group 130"/>
          <p:cNvGrpSpPr/>
          <p:nvPr/>
        </p:nvGrpSpPr>
        <p:grpSpPr>
          <a:xfrm>
            <a:off x="9241885" y="4807082"/>
            <a:ext cx="526431" cy="445524"/>
            <a:chOff x="10100529" y="5793672"/>
            <a:chExt cx="526431" cy="445524"/>
          </a:xfrm>
        </p:grpSpPr>
        <p:pic>
          <p:nvPicPr>
            <p:cNvPr id="132" name="Picture 131"/>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33"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2073649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3200" dirty="0" smtClean="0"/>
              <a:t>Step 4: Routers route request to next set of routers</a:t>
            </a:r>
            <a:endParaRPr lang="en-US" sz="3200" dirty="0"/>
          </a:p>
        </p:txBody>
      </p:sp>
      <p:grpSp>
        <p:nvGrpSpPr>
          <p:cNvPr id="83" name="Group 82"/>
          <p:cNvGrpSpPr/>
          <p:nvPr/>
        </p:nvGrpSpPr>
        <p:grpSpPr>
          <a:xfrm>
            <a:off x="217068" y="1296140"/>
            <a:ext cx="11758910" cy="5525571"/>
            <a:chOff x="217068" y="1296140"/>
            <a:chExt cx="11758910" cy="5525571"/>
          </a:xfrm>
        </p:grpSpPr>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96" name="TextBox 95"/>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97" name="TextBox 96"/>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98" name="TextBox 97"/>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99" name="TextBox 98"/>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100" name="TextBox 99"/>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101" name="TextBox 100"/>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105" name="TextBox 104"/>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106" name="TextBox 105"/>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107" name="TextBox 106"/>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108" name="TextBox 107"/>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109" name="TextBox 108"/>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110" name="Straight Connector 109"/>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2273198" y="4854711"/>
            <a:ext cx="526431" cy="443745"/>
            <a:chOff x="1535698" y="5815894"/>
            <a:chExt cx="526431" cy="443745"/>
          </a:xfrm>
        </p:grpSpPr>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25"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27" name="Group 126"/>
          <p:cNvGrpSpPr/>
          <p:nvPr/>
        </p:nvGrpSpPr>
        <p:grpSpPr>
          <a:xfrm>
            <a:off x="5580385" y="4776796"/>
            <a:ext cx="526431" cy="443745"/>
            <a:chOff x="6253026" y="5727508"/>
            <a:chExt cx="526431" cy="443745"/>
          </a:xfrm>
        </p:grpSpPr>
        <p:pic>
          <p:nvPicPr>
            <p:cNvPr id="128" name="Picture 12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29" name="Picture 2" descr="https://upload.wikimedia.org/wikipedia/en/2/28/WikipediaMobileApp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31" name="Group 130"/>
          <p:cNvGrpSpPr/>
          <p:nvPr/>
        </p:nvGrpSpPr>
        <p:grpSpPr>
          <a:xfrm>
            <a:off x="9241885" y="4807082"/>
            <a:ext cx="526431" cy="445524"/>
            <a:chOff x="10100529" y="5793672"/>
            <a:chExt cx="526431" cy="445524"/>
          </a:xfrm>
        </p:grpSpPr>
        <p:pic>
          <p:nvPicPr>
            <p:cNvPr id="132" name="Picture 131"/>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33"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328783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2.22222E-6 L 0.14401 -0.17685 " pathEditMode="relative" rAng="0" ptsTypes="AA">
                                      <p:cBhvr>
                                        <p:cTn id="6" dur="2000" fill="hold"/>
                                        <p:tgtEl>
                                          <p:spTgt spid="123"/>
                                        </p:tgtEl>
                                        <p:attrNameLst>
                                          <p:attrName>ppt_x</p:attrName>
                                          <p:attrName>ppt_y</p:attrName>
                                        </p:attrNameLst>
                                      </p:cBhvr>
                                      <p:rCtr x="7201" y="-8843"/>
                                    </p:animMotion>
                                  </p:childTnLst>
                                </p:cTn>
                              </p:par>
                              <p:par>
                                <p:cTn id="7" presetID="42" presetClass="path" presetSubtype="0" accel="50000" decel="50000" fill="hold" nodeType="withEffect">
                                  <p:stCondLst>
                                    <p:cond delay="0"/>
                                  </p:stCondLst>
                                  <p:childTnLst>
                                    <p:animMotion origin="layout" path="M 3.125E-6 4.81481E-6 L -0.10782 -0.16343 " pathEditMode="relative" rAng="0" ptsTypes="AA">
                                      <p:cBhvr>
                                        <p:cTn id="8" dur="2000" fill="hold"/>
                                        <p:tgtEl>
                                          <p:spTgt spid="127"/>
                                        </p:tgtEl>
                                        <p:attrNameLst>
                                          <p:attrName>ppt_x</p:attrName>
                                          <p:attrName>ppt_y</p:attrName>
                                        </p:attrNameLst>
                                      </p:cBhvr>
                                      <p:rCtr x="-5391" y="-8171"/>
                                    </p:animMotion>
                                  </p:childTnLst>
                                </p:cTn>
                              </p:par>
                              <p:par>
                                <p:cTn id="9" presetID="42" presetClass="path" presetSubtype="0" accel="50000" decel="50000" fill="hold" nodeType="withEffect">
                                  <p:stCondLst>
                                    <p:cond delay="0"/>
                                  </p:stCondLst>
                                  <p:childTnLst>
                                    <p:animMotion origin="layout" path="M 2.70833E-6 -3.33333E-6 L -0.3806 -0.17222 " pathEditMode="relative" rAng="0" ptsTypes="AA">
                                      <p:cBhvr>
                                        <p:cTn id="10" dur="2000" fill="hold"/>
                                        <p:tgtEl>
                                          <p:spTgt spid="131"/>
                                        </p:tgtEl>
                                        <p:attrNameLst>
                                          <p:attrName>ppt_x</p:attrName>
                                          <p:attrName>ppt_y</p:attrName>
                                        </p:attrNameLst>
                                      </p:cBhvr>
                                      <p:rCtr x="-19036" y="-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Setup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2474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fontScale="90000"/>
          </a:bodyPr>
          <a:lstStyle/>
          <a:p>
            <a:pPr algn="ctr"/>
            <a:r>
              <a:rPr lang="en-US" sz="3200" dirty="0" smtClean="0"/>
              <a:t>Step 5: Routers must determine best path to destinations again and then send request to next set of routers </a:t>
            </a:r>
            <a:br>
              <a:rPr lang="en-US" sz="3200" dirty="0" smtClean="0"/>
            </a:br>
            <a:r>
              <a:rPr lang="en-US" sz="3200" dirty="0" smtClean="0"/>
              <a:t>(assume only one message can be sent on a wire at a time)</a:t>
            </a:r>
            <a:endParaRPr lang="en-US" sz="3200" dirty="0"/>
          </a:p>
        </p:txBody>
      </p:sp>
      <p:grpSp>
        <p:nvGrpSpPr>
          <p:cNvPr id="83" name="Group 82"/>
          <p:cNvGrpSpPr/>
          <p:nvPr/>
        </p:nvGrpSpPr>
        <p:grpSpPr>
          <a:xfrm>
            <a:off x="217068" y="1296140"/>
            <a:ext cx="11758910" cy="5525571"/>
            <a:chOff x="217068" y="1296140"/>
            <a:chExt cx="11758910" cy="5525571"/>
          </a:xfrm>
        </p:grpSpPr>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96" name="TextBox 95"/>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97" name="TextBox 96"/>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98" name="TextBox 97"/>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99" name="TextBox 98"/>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100" name="TextBox 99"/>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101" name="TextBox 100"/>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105" name="TextBox 104"/>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106" name="TextBox 105"/>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107" name="TextBox 106"/>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108" name="TextBox 107"/>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109" name="TextBox 108"/>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110" name="Straight Connector 109"/>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3673977" y="3419946"/>
            <a:ext cx="526431" cy="443745"/>
            <a:chOff x="1535698" y="5815894"/>
            <a:chExt cx="526431" cy="443745"/>
          </a:xfrm>
        </p:grpSpPr>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25"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27" name="Group 126"/>
          <p:cNvGrpSpPr/>
          <p:nvPr/>
        </p:nvGrpSpPr>
        <p:grpSpPr>
          <a:xfrm>
            <a:off x="4611659" y="3480327"/>
            <a:ext cx="526431" cy="443745"/>
            <a:chOff x="6253026" y="5727508"/>
            <a:chExt cx="526431" cy="443745"/>
          </a:xfrm>
        </p:grpSpPr>
        <p:pic>
          <p:nvPicPr>
            <p:cNvPr id="128" name="Picture 12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29" name="Picture 2" descr="https://upload.wikimedia.org/wikipedia/en/2/28/WikipediaMobileApp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31" name="Group 130"/>
          <p:cNvGrpSpPr/>
          <p:nvPr/>
        </p:nvGrpSpPr>
        <p:grpSpPr>
          <a:xfrm>
            <a:off x="3822858" y="3452670"/>
            <a:ext cx="526431" cy="445524"/>
            <a:chOff x="10100529" y="5793672"/>
            <a:chExt cx="526431" cy="445524"/>
          </a:xfrm>
        </p:grpSpPr>
        <p:pic>
          <p:nvPicPr>
            <p:cNvPr id="132" name="Picture 131"/>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33"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27813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77 -0.00371 L -0.12123 -0.11435 " pathEditMode="relative" rAng="0" ptsTypes="AA">
                                      <p:cBhvr>
                                        <p:cTn id="6" dur="2000" fill="hold"/>
                                        <p:tgtEl>
                                          <p:spTgt spid="123"/>
                                        </p:tgtEl>
                                        <p:attrNameLst>
                                          <p:attrName>ppt_x</p:attrName>
                                          <p:attrName>ppt_y</p:attrName>
                                        </p:attrNameLst>
                                      </p:cBhvr>
                                      <p:rCtr x="-6250" y="-5532"/>
                                    </p:animMotion>
                                  </p:childTnLst>
                                </p:cTn>
                              </p:par>
                              <p:par>
                                <p:cTn id="7" presetID="42" presetClass="path" presetSubtype="0" accel="50000" decel="50000" fill="hold" nodeType="withEffect">
                                  <p:stCondLst>
                                    <p:cond delay="0"/>
                                  </p:stCondLst>
                                  <p:childTnLst>
                                    <p:animMotion origin="layout" path="M 2.08333E-7 -0.00138 L 0.24297 0.00301 " pathEditMode="relative" rAng="0" ptsTypes="AA">
                                      <p:cBhvr>
                                        <p:cTn id="8" dur="2000" fill="hold"/>
                                        <p:tgtEl>
                                          <p:spTgt spid="127"/>
                                        </p:tgtEl>
                                        <p:attrNameLst>
                                          <p:attrName>ppt_x</p:attrName>
                                          <p:attrName>ppt_y</p:attrName>
                                        </p:attrNameLst>
                                      </p:cBhvr>
                                      <p:rCtr x="12148" y="208"/>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75E-6 3.7037E-7 L -0.12709 -0.11389 " pathEditMode="relative" rAng="0" ptsTypes="AA">
                                      <p:cBhvr>
                                        <p:cTn id="12" dur="2000" fill="hold"/>
                                        <p:tgtEl>
                                          <p:spTgt spid="131"/>
                                        </p:tgtEl>
                                        <p:attrNameLst>
                                          <p:attrName>ppt_x</p:attrName>
                                          <p:attrName>ppt_y</p:attrName>
                                        </p:attrNameLst>
                                      </p:cBhvr>
                                      <p:rCtr x="-6354" y="-5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fontScale="90000"/>
          </a:bodyPr>
          <a:lstStyle/>
          <a:p>
            <a:pPr algn="ctr"/>
            <a:r>
              <a:rPr lang="en-US" sz="3200" dirty="0" smtClean="0"/>
              <a:t>Step 6: Routers must determine best path to destinations again and then send request to destination or next set of routers </a:t>
            </a:r>
            <a:br>
              <a:rPr lang="en-US" sz="3200" dirty="0" smtClean="0"/>
            </a:br>
            <a:r>
              <a:rPr lang="en-US" sz="3200" dirty="0" smtClean="0"/>
              <a:t>(assume only one message can be sent on a wire at a time)</a:t>
            </a:r>
            <a:endParaRPr lang="en-US" sz="3200" dirty="0"/>
          </a:p>
        </p:txBody>
      </p:sp>
      <p:grpSp>
        <p:nvGrpSpPr>
          <p:cNvPr id="83" name="Group 82"/>
          <p:cNvGrpSpPr/>
          <p:nvPr/>
        </p:nvGrpSpPr>
        <p:grpSpPr>
          <a:xfrm>
            <a:off x="217068" y="1296140"/>
            <a:ext cx="11758910" cy="5525571"/>
            <a:chOff x="217068" y="1296140"/>
            <a:chExt cx="11758910" cy="5525571"/>
          </a:xfrm>
        </p:grpSpPr>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96" name="TextBox 95"/>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97" name="TextBox 96"/>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98" name="TextBox 97"/>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99" name="TextBox 98"/>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100" name="TextBox 99"/>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101" name="TextBox 100"/>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105" name="TextBox 104"/>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106" name="TextBox 105"/>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107" name="TextBox 106"/>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108" name="TextBox 107"/>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109" name="TextBox 108"/>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110" name="Straight Connector 109"/>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1934307" y="2313432"/>
            <a:ext cx="526431" cy="443745"/>
            <a:chOff x="1535698" y="5815894"/>
            <a:chExt cx="526431" cy="443745"/>
          </a:xfrm>
        </p:grpSpPr>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25"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27" name="Group 126"/>
          <p:cNvGrpSpPr/>
          <p:nvPr/>
        </p:nvGrpSpPr>
        <p:grpSpPr>
          <a:xfrm>
            <a:off x="8372203" y="3424747"/>
            <a:ext cx="526431" cy="443745"/>
            <a:chOff x="6253026" y="5727508"/>
            <a:chExt cx="526431" cy="443745"/>
          </a:xfrm>
        </p:grpSpPr>
        <p:pic>
          <p:nvPicPr>
            <p:cNvPr id="128" name="Picture 12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29" name="Picture 2" descr="https://upload.wikimedia.org/wikipedia/en/2/28/WikipediaMobileApp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31" name="Group 130"/>
          <p:cNvGrpSpPr/>
          <p:nvPr/>
        </p:nvGrpSpPr>
        <p:grpSpPr>
          <a:xfrm>
            <a:off x="1964346" y="2361732"/>
            <a:ext cx="526431" cy="445524"/>
            <a:chOff x="10100529" y="5793672"/>
            <a:chExt cx="526431" cy="445524"/>
          </a:xfrm>
        </p:grpSpPr>
        <p:pic>
          <p:nvPicPr>
            <p:cNvPr id="132" name="Picture 131"/>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33"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221334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77 -0.00371 L -0.03711 -0.0669 " pathEditMode="relative" rAng="0" ptsTypes="AA">
                                      <p:cBhvr>
                                        <p:cTn id="6" dur="2000" fill="hold"/>
                                        <p:tgtEl>
                                          <p:spTgt spid="123"/>
                                        </p:tgtEl>
                                        <p:attrNameLst>
                                          <p:attrName>ppt_x</p:attrName>
                                          <p:attrName>ppt_y</p:attrName>
                                        </p:attrNameLst>
                                      </p:cBhvr>
                                      <p:rCtr x="-2044" y="-3171"/>
                                    </p:animMotion>
                                  </p:childTnLst>
                                </p:cTn>
                              </p:par>
                              <p:par>
                                <p:cTn id="7" presetID="42" presetClass="path" presetSubtype="0" accel="50000" decel="50000" fill="hold" nodeType="withEffect">
                                  <p:stCondLst>
                                    <p:cond delay="0"/>
                                  </p:stCondLst>
                                  <p:childTnLst>
                                    <p:animMotion origin="layout" path="M -3.125E-6 -0.00139 L 0.10886 -0.12569 " pathEditMode="relative" rAng="0" ptsTypes="AA">
                                      <p:cBhvr>
                                        <p:cTn id="8" dur="2000" fill="hold"/>
                                        <p:tgtEl>
                                          <p:spTgt spid="127"/>
                                        </p:tgtEl>
                                        <p:attrNameLst>
                                          <p:attrName>ppt_x</p:attrName>
                                          <p:attrName>ppt_y</p:attrName>
                                        </p:attrNameLst>
                                      </p:cBhvr>
                                      <p:rCtr x="5443" y="-6227"/>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2.29167E-6 -1.85185E-6 L -0.03958 -0.06782 " pathEditMode="relative" rAng="0" ptsTypes="AA">
                                      <p:cBhvr>
                                        <p:cTn id="12" dur="2000" fill="hold"/>
                                        <p:tgtEl>
                                          <p:spTgt spid="131"/>
                                        </p:tgtEl>
                                        <p:attrNameLst>
                                          <p:attrName>ppt_x</p:attrName>
                                          <p:attrName>ppt_y</p:attrName>
                                        </p:attrNameLst>
                                      </p:cBhvr>
                                      <p:rCtr x="-1979"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fontScale="90000"/>
          </a:bodyPr>
          <a:lstStyle/>
          <a:p>
            <a:pPr algn="ctr"/>
            <a:r>
              <a:rPr lang="en-US" sz="3200" dirty="0" smtClean="0"/>
              <a:t>Step 7: Routers must determine best path to destinations again and then send request to destination or next set of routers </a:t>
            </a:r>
            <a:br>
              <a:rPr lang="en-US" sz="3200" dirty="0" smtClean="0"/>
            </a:br>
            <a:r>
              <a:rPr lang="en-US" sz="3200" dirty="0" smtClean="0"/>
              <a:t>(assume only one message can be sent on a wire at a time)</a:t>
            </a:r>
            <a:endParaRPr lang="en-US" sz="3200" dirty="0"/>
          </a:p>
        </p:txBody>
      </p:sp>
      <p:grpSp>
        <p:nvGrpSpPr>
          <p:cNvPr id="83" name="Group 82"/>
          <p:cNvGrpSpPr/>
          <p:nvPr/>
        </p:nvGrpSpPr>
        <p:grpSpPr>
          <a:xfrm>
            <a:off x="217068" y="1296140"/>
            <a:ext cx="11758910" cy="5525571"/>
            <a:chOff x="217068" y="1296140"/>
            <a:chExt cx="11758910" cy="5525571"/>
          </a:xfrm>
        </p:grpSpPr>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96" name="TextBox 95"/>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97" name="TextBox 96"/>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98" name="TextBox 97"/>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99" name="TextBox 98"/>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100" name="TextBox 99"/>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101" name="TextBox 100"/>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105" name="TextBox 104"/>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106" name="TextBox 105"/>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107" name="TextBox 106"/>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108" name="TextBox 107"/>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109" name="TextBox 108"/>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110" name="Straight Connector 109"/>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1467566" y="1902675"/>
            <a:ext cx="526431" cy="443745"/>
            <a:chOff x="1535698" y="5815894"/>
            <a:chExt cx="526431" cy="443745"/>
          </a:xfrm>
        </p:grpSpPr>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25"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27" name="Group 126"/>
          <p:cNvGrpSpPr/>
          <p:nvPr/>
        </p:nvGrpSpPr>
        <p:grpSpPr>
          <a:xfrm>
            <a:off x="9923277" y="2379871"/>
            <a:ext cx="526431" cy="443745"/>
            <a:chOff x="6253026" y="5727508"/>
            <a:chExt cx="526431" cy="443745"/>
          </a:xfrm>
        </p:grpSpPr>
        <p:pic>
          <p:nvPicPr>
            <p:cNvPr id="128" name="Picture 12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29" name="Picture 2" descr="https://upload.wikimedia.org/wikipedia/en/2/28/WikipediaMobileApp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31" name="Group 130"/>
          <p:cNvGrpSpPr/>
          <p:nvPr/>
        </p:nvGrpSpPr>
        <p:grpSpPr>
          <a:xfrm>
            <a:off x="1505723" y="1941135"/>
            <a:ext cx="526431" cy="445524"/>
            <a:chOff x="10100529" y="5793672"/>
            <a:chExt cx="526431" cy="445524"/>
          </a:xfrm>
        </p:grpSpPr>
        <p:pic>
          <p:nvPicPr>
            <p:cNvPr id="132" name="Picture 131"/>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33" name="Picture 4" descr="https://cdn2.iconfinder.com/data/icons/flurry-for-the-web/512/goo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243938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1.85185E-6 L 0.03997 -0.05764 " pathEditMode="relative" rAng="0" ptsTypes="AA">
                                      <p:cBhvr>
                                        <p:cTn id="6" dur="2000" fill="hold"/>
                                        <p:tgtEl>
                                          <p:spTgt spid="127"/>
                                        </p:tgtEl>
                                        <p:attrNameLst>
                                          <p:attrName>ppt_x</p:attrName>
                                          <p:attrName>ppt_y</p:attrName>
                                        </p:attrNameLst>
                                      </p:cBhvr>
                                      <p:rCtr x="1992"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3200" dirty="0" smtClean="0"/>
              <a:t>Step 8: Destinations accept request and determine what picture should be sent and where it should be sent</a:t>
            </a:r>
            <a:endParaRPr lang="en-US" sz="32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8969" y="1157315"/>
            <a:ext cx="914400" cy="915371"/>
          </a:xfrm>
          <a:prstGeom prst="rect">
            <a:avLst/>
          </a:prstGeom>
        </p:spPr>
      </p:pic>
      <p:pic>
        <p:nvPicPr>
          <p:cNvPr id="95" name="Picture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0191" y="1198630"/>
            <a:ext cx="914400" cy="915371"/>
          </a:xfrm>
          <a:prstGeom prst="rect">
            <a:avLst/>
          </a:prstGeom>
        </p:spPr>
      </p:pic>
      <p:pic>
        <p:nvPicPr>
          <p:cNvPr id="96" name="Picture 9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4447" y="1203040"/>
            <a:ext cx="914400" cy="915371"/>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sp>
        <p:nvSpPr>
          <p:cNvPr id="98" name="TextBox 97"/>
          <p:cNvSpPr txBox="1"/>
          <p:nvPr/>
        </p:nvSpPr>
        <p:spPr>
          <a:xfrm>
            <a:off x="3684366" y="2107009"/>
            <a:ext cx="323605" cy="184666"/>
          </a:xfrm>
          <a:prstGeom prst="rect">
            <a:avLst/>
          </a:prstGeom>
          <a:noFill/>
        </p:spPr>
        <p:txBody>
          <a:bodyPr wrap="square" lIns="0" tIns="0" rIns="0" bIns="0" rtlCol="0">
            <a:spAutoFit/>
          </a:bodyPr>
          <a:lstStyle/>
          <a:p>
            <a:r>
              <a:rPr lang="en-US" sz="1200" dirty="0" smtClean="0"/>
              <a:t>pic 2</a:t>
            </a:r>
            <a:endParaRPr lang="en-US" sz="1200" dirty="0"/>
          </a:p>
        </p:txBody>
      </p:sp>
      <p:sp>
        <p:nvSpPr>
          <p:cNvPr id="99" name="TextBox 98"/>
          <p:cNvSpPr txBox="1"/>
          <p:nvPr/>
        </p:nvSpPr>
        <p:spPr>
          <a:xfrm>
            <a:off x="7770979" y="2109084"/>
            <a:ext cx="323605" cy="184666"/>
          </a:xfrm>
          <a:prstGeom prst="rect">
            <a:avLst/>
          </a:prstGeom>
          <a:noFill/>
        </p:spPr>
        <p:txBody>
          <a:bodyPr wrap="square" lIns="0" tIns="0" rIns="0" bIns="0" rtlCol="0">
            <a:spAutoFit/>
          </a:bodyPr>
          <a:lstStyle/>
          <a:p>
            <a:r>
              <a:rPr lang="en-US" sz="1200" dirty="0" smtClean="0"/>
              <a:t>pic 1</a:t>
            </a:r>
            <a:endParaRPr lang="en-US" sz="1200" dirty="0"/>
          </a:p>
        </p:txBody>
      </p:sp>
      <p:sp>
        <p:nvSpPr>
          <p:cNvPr id="100" name="TextBox 99"/>
          <p:cNvSpPr txBox="1"/>
          <p:nvPr/>
        </p:nvSpPr>
        <p:spPr>
          <a:xfrm>
            <a:off x="8851232" y="2102092"/>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nvGrpSpPr>
          <p:cNvPr id="101" name="Group 100"/>
          <p:cNvGrpSpPr/>
          <p:nvPr/>
        </p:nvGrpSpPr>
        <p:grpSpPr>
          <a:xfrm>
            <a:off x="1559526" y="1934238"/>
            <a:ext cx="526431" cy="443745"/>
            <a:chOff x="1535698" y="5815894"/>
            <a:chExt cx="526431" cy="443745"/>
          </a:xfrm>
        </p:grpSpPr>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03" name="Picture 4" descr="https://cdn2.iconfinder.com/data/icons/flurry-for-the-web/512/goog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05" name="Group 104"/>
          <p:cNvGrpSpPr/>
          <p:nvPr/>
        </p:nvGrpSpPr>
        <p:grpSpPr>
          <a:xfrm>
            <a:off x="10354349" y="2024214"/>
            <a:ext cx="526431" cy="443745"/>
            <a:chOff x="6253026" y="5727508"/>
            <a:chExt cx="526431" cy="443745"/>
          </a:xfrm>
        </p:grpSpPr>
        <p:pic>
          <p:nvPicPr>
            <p:cNvPr id="106" name="Picture 105"/>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07" name="Picture 2" descr="https://upload.wikimedia.org/wikipedia/en/2/28/WikipediaMobileApp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09" name="Group 108"/>
          <p:cNvGrpSpPr/>
          <p:nvPr/>
        </p:nvGrpSpPr>
        <p:grpSpPr>
          <a:xfrm>
            <a:off x="1633011" y="1960571"/>
            <a:ext cx="526431" cy="445524"/>
            <a:chOff x="10100529" y="5793672"/>
            <a:chExt cx="526431" cy="445524"/>
          </a:xfrm>
        </p:grpSpPr>
        <p:pic>
          <p:nvPicPr>
            <p:cNvPr id="110" name="Picture 109"/>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11" name="Picture 4" descr="https://cdn2.iconfinder.com/data/icons/flurry-for-the-web/512/goog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28952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09"/>
                                        </p:tgtEl>
                                      </p:cBhvr>
                                    </p:animEffect>
                                    <p:animScale>
                                      <p:cBhvr>
                                        <p:cTn id="7" dur="1000" autoRev="1" fill="hold"/>
                                        <p:tgtEl>
                                          <p:spTgt spid="109"/>
                                        </p:tgtEl>
                                      </p:cBhvr>
                                      <p:by x="105000" y="105000"/>
                                    </p:animScale>
                                  </p:childTnLst>
                                </p:cTn>
                              </p:par>
                              <p:par>
                                <p:cTn id="8" presetID="26" presetClass="emph" presetSubtype="0" fill="hold" nodeType="withEffect">
                                  <p:stCondLst>
                                    <p:cond delay="0"/>
                                  </p:stCondLst>
                                  <p:childTnLst>
                                    <p:animEffect transition="out" filter="fade">
                                      <p:cBhvr>
                                        <p:cTn id="9" dur="2000" tmFilter="0, 0; .2, .5; .8, .5; 1, 0"/>
                                        <p:tgtEl>
                                          <p:spTgt spid="94"/>
                                        </p:tgtEl>
                                      </p:cBhvr>
                                    </p:animEffect>
                                    <p:animScale>
                                      <p:cBhvr>
                                        <p:cTn id="10" dur="1000" autoRev="1" fill="hold"/>
                                        <p:tgtEl>
                                          <p:spTgt spid="94"/>
                                        </p:tgtEl>
                                      </p:cBhvr>
                                      <p:by x="105000" y="105000"/>
                                    </p:animScale>
                                  </p:childTnLst>
                                </p:cTn>
                              </p:par>
                              <p:par>
                                <p:cTn id="11" presetID="26" presetClass="emph" presetSubtype="0" fill="hold" grpId="0" nodeType="withEffect">
                                  <p:stCondLst>
                                    <p:cond delay="0"/>
                                  </p:stCondLst>
                                  <p:childTnLst>
                                    <p:animEffect transition="out" filter="fade">
                                      <p:cBhvr>
                                        <p:cTn id="12" dur="2000" tmFilter="0, 0; .2, .5; .8, .5; 1, 0"/>
                                        <p:tgtEl>
                                          <p:spTgt spid="55"/>
                                        </p:tgtEl>
                                      </p:cBhvr>
                                    </p:animEffect>
                                    <p:animScale>
                                      <p:cBhvr>
                                        <p:cTn id="13" dur="1000" autoRev="1" fill="hold"/>
                                        <p:tgtEl>
                                          <p:spTgt spid="5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2000" tmFilter="0, 0; .2, .5; .8, .5; 1, 0"/>
                                        <p:tgtEl>
                                          <p:spTgt spid="105"/>
                                        </p:tgtEl>
                                      </p:cBhvr>
                                    </p:animEffect>
                                    <p:animScale>
                                      <p:cBhvr>
                                        <p:cTn id="18" dur="1000" autoRev="1" fill="hold"/>
                                        <p:tgtEl>
                                          <p:spTgt spid="105"/>
                                        </p:tgtEl>
                                      </p:cBhvr>
                                      <p:by x="105000" y="105000"/>
                                    </p:animScale>
                                  </p:childTnLst>
                                </p:cTn>
                              </p:par>
                              <p:par>
                                <p:cTn id="19" presetID="26" presetClass="emph" presetSubtype="0" fill="hold" nodeType="withEffect">
                                  <p:stCondLst>
                                    <p:cond delay="0"/>
                                  </p:stCondLst>
                                  <p:childTnLst>
                                    <p:animEffect transition="out" filter="fade">
                                      <p:cBhvr>
                                        <p:cTn id="20" dur="2000" tmFilter="0, 0; .2, .5; .8, .5; 1, 0"/>
                                        <p:tgtEl>
                                          <p:spTgt spid="96"/>
                                        </p:tgtEl>
                                      </p:cBhvr>
                                    </p:animEffect>
                                    <p:animScale>
                                      <p:cBhvr>
                                        <p:cTn id="21" dur="1000" autoRev="1" fill="hold"/>
                                        <p:tgtEl>
                                          <p:spTgt spid="96"/>
                                        </p:tgtEl>
                                      </p:cBhvr>
                                      <p:by x="105000" y="105000"/>
                                    </p:animScale>
                                  </p:childTnLst>
                                </p:cTn>
                              </p:par>
                              <p:par>
                                <p:cTn id="22" presetID="26" presetClass="emph" presetSubtype="0" fill="hold" grpId="0" nodeType="withEffect">
                                  <p:stCondLst>
                                    <p:cond delay="0"/>
                                  </p:stCondLst>
                                  <p:childTnLst>
                                    <p:animEffect transition="out" filter="fade">
                                      <p:cBhvr>
                                        <p:cTn id="23" dur="2000" tmFilter="0, 0; .2, .5; .8, .5; 1, 0"/>
                                        <p:tgtEl>
                                          <p:spTgt spid="54"/>
                                        </p:tgtEl>
                                      </p:cBhvr>
                                    </p:animEffect>
                                    <p:animScale>
                                      <p:cBhvr>
                                        <p:cTn id="24" dur="100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3200" dirty="0" smtClean="0"/>
              <a:t>Step 8: Destinations accept request and determine what picture should be sent and where it should be sent</a:t>
            </a:r>
            <a:endParaRPr lang="en-US" sz="32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8969" y="1157315"/>
            <a:ext cx="914400" cy="915371"/>
          </a:xfrm>
          <a:prstGeom prst="rect">
            <a:avLst/>
          </a:prstGeom>
        </p:spPr>
      </p:pic>
      <p:pic>
        <p:nvPicPr>
          <p:cNvPr id="95" name="Picture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0191" y="1198630"/>
            <a:ext cx="914400" cy="915371"/>
          </a:xfrm>
          <a:prstGeom prst="rect">
            <a:avLst/>
          </a:prstGeom>
        </p:spPr>
      </p:pic>
      <p:pic>
        <p:nvPicPr>
          <p:cNvPr id="96" name="Picture 9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4447" y="1203040"/>
            <a:ext cx="914400" cy="915371"/>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sp>
        <p:nvSpPr>
          <p:cNvPr id="98" name="TextBox 97"/>
          <p:cNvSpPr txBox="1"/>
          <p:nvPr/>
        </p:nvSpPr>
        <p:spPr>
          <a:xfrm>
            <a:off x="3684366" y="2107009"/>
            <a:ext cx="323605" cy="184666"/>
          </a:xfrm>
          <a:prstGeom prst="rect">
            <a:avLst/>
          </a:prstGeom>
          <a:noFill/>
        </p:spPr>
        <p:txBody>
          <a:bodyPr wrap="square" lIns="0" tIns="0" rIns="0" bIns="0" rtlCol="0">
            <a:spAutoFit/>
          </a:bodyPr>
          <a:lstStyle/>
          <a:p>
            <a:r>
              <a:rPr lang="en-US" sz="1200" dirty="0" smtClean="0"/>
              <a:t>pic 2</a:t>
            </a:r>
            <a:endParaRPr lang="en-US" sz="1200" dirty="0"/>
          </a:p>
        </p:txBody>
      </p:sp>
      <p:sp>
        <p:nvSpPr>
          <p:cNvPr id="99" name="TextBox 98"/>
          <p:cNvSpPr txBox="1"/>
          <p:nvPr/>
        </p:nvSpPr>
        <p:spPr>
          <a:xfrm>
            <a:off x="7770979" y="2109084"/>
            <a:ext cx="323605" cy="184666"/>
          </a:xfrm>
          <a:prstGeom prst="rect">
            <a:avLst/>
          </a:prstGeom>
          <a:noFill/>
        </p:spPr>
        <p:txBody>
          <a:bodyPr wrap="square" lIns="0" tIns="0" rIns="0" bIns="0" rtlCol="0">
            <a:spAutoFit/>
          </a:bodyPr>
          <a:lstStyle/>
          <a:p>
            <a:r>
              <a:rPr lang="en-US" sz="1200" dirty="0" smtClean="0"/>
              <a:t>pic 1</a:t>
            </a:r>
            <a:endParaRPr lang="en-US" sz="1200" dirty="0"/>
          </a:p>
        </p:txBody>
      </p:sp>
      <p:sp>
        <p:nvSpPr>
          <p:cNvPr id="100" name="TextBox 99"/>
          <p:cNvSpPr txBox="1"/>
          <p:nvPr/>
        </p:nvSpPr>
        <p:spPr>
          <a:xfrm>
            <a:off x="8851232" y="2102092"/>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nvGrpSpPr>
          <p:cNvPr id="109" name="Group 108"/>
          <p:cNvGrpSpPr/>
          <p:nvPr/>
        </p:nvGrpSpPr>
        <p:grpSpPr>
          <a:xfrm>
            <a:off x="1633011" y="1960571"/>
            <a:ext cx="526431" cy="445524"/>
            <a:chOff x="10100529" y="5793672"/>
            <a:chExt cx="526431" cy="445524"/>
          </a:xfrm>
        </p:grpSpPr>
        <p:pic>
          <p:nvPicPr>
            <p:cNvPr id="110" name="Picture 109"/>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11" name="Picture 4" descr="https://cdn2.iconfinder.com/data/icons/flurry-for-the-web/512/goog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01" name="Group 100"/>
          <p:cNvGrpSpPr/>
          <p:nvPr/>
        </p:nvGrpSpPr>
        <p:grpSpPr>
          <a:xfrm>
            <a:off x="1559526" y="1934238"/>
            <a:ext cx="526431" cy="443745"/>
            <a:chOff x="1535698" y="5815894"/>
            <a:chExt cx="526431" cy="443745"/>
          </a:xfrm>
        </p:grpSpPr>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03" name="Picture 4" descr="https://cdn2.iconfinder.com/data/icons/flurry-for-the-web/512/goog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05" name="Group 104"/>
          <p:cNvGrpSpPr/>
          <p:nvPr/>
        </p:nvGrpSpPr>
        <p:grpSpPr>
          <a:xfrm>
            <a:off x="10354349" y="2024214"/>
            <a:ext cx="526431" cy="443745"/>
            <a:chOff x="6253026" y="5727508"/>
            <a:chExt cx="526431" cy="443745"/>
          </a:xfrm>
        </p:grpSpPr>
        <p:pic>
          <p:nvPicPr>
            <p:cNvPr id="106" name="Picture 105"/>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07" name="Picture 2" descr="https://upload.wikimedia.org/wikipedia/en/2/28/WikipediaMobileApp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35673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101"/>
                                        </p:tgtEl>
                                      </p:cBhvr>
                                    </p:animEffect>
                                    <p:animScale>
                                      <p:cBhvr>
                                        <p:cTn id="7" dur="1000" autoRev="1" fill="hold"/>
                                        <p:tgtEl>
                                          <p:spTgt spid="101"/>
                                        </p:tgtEl>
                                      </p:cBhvr>
                                      <p:by x="105000" y="105000"/>
                                    </p:animScale>
                                  </p:childTnLst>
                                </p:cTn>
                              </p:par>
                              <p:par>
                                <p:cTn id="8" presetID="26" presetClass="emph" presetSubtype="0" fill="hold" nodeType="withEffect">
                                  <p:stCondLst>
                                    <p:cond delay="0"/>
                                  </p:stCondLst>
                                  <p:childTnLst>
                                    <p:animEffect transition="out" filter="fade">
                                      <p:cBhvr>
                                        <p:cTn id="9" dur="2000" tmFilter="0, 0; .2, .5; .8, .5; 1, 0"/>
                                        <p:tgtEl>
                                          <p:spTgt spid="93"/>
                                        </p:tgtEl>
                                      </p:cBhvr>
                                    </p:animEffect>
                                    <p:animScale>
                                      <p:cBhvr>
                                        <p:cTn id="10" dur="1000" autoRev="1" fill="hold"/>
                                        <p:tgtEl>
                                          <p:spTgt spid="93"/>
                                        </p:tgtEl>
                                      </p:cBhvr>
                                      <p:by x="105000" y="105000"/>
                                    </p:animScale>
                                  </p:childTnLst>
                                </p:cTn>
                              </p:par>
                              <p:par>
                                <p:cTn id="11" presetID="26" presetClass="emph" presetSubtype="0" fill="hold" grpId="0" nodeType="withEffect">
                                  <p:stCondLst>
                                    <p:cond delay="0"/>
                                  </p:stCondLst>
                                  <p:childTnLst>
                                    <p:animEffect transition="out" filter="fade">
                                      <p:cBhvr>
                                        <p:cTn id="12" dur="2000" tmFilter="0, 0; .2, .5; .8, .5; 1, 0"/>
                                        <p:tgtEl>
                                          <p:spTgt spid="53"/>
                                        </p:tgtEl>
                                      </p:cBhvr>
                                    </p:animEffect>
                                    <p:animScale>
                                      <p:cBhvr>
                                        <p:cTn id="13" dur="1000" autoRev="1"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fontScale="90000"/>
          </a:bodyPr>
          <a:lstStyle/>
          <a:p>
            <a:pPr algn="ctr"/>
            <a:r>
              <a:rPr lang="en-US" sz="3200" dirty="0" smtClean="0"/>
              <a:t>Step 9: Destinations break up pictures into packets and send back to requesting computers using </a:t>
            </a:r>
            <a:r>
              <a:rPr lang="en-US" sz="3200" smtClean="0"/>
              <a:t>only one wire </a:t>
            </a:r>
            <a:r>
              <a:rPr lang="en-US" sz="3200" dirty="0" smtClean="0"/>
              <a:t>at a time through series of routers</a:t>
            </a:r>
            <a:endParaRPr lang="en-US" sz="32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8969" y="1157315"/>
            <a:ext cx="914400" cy="915371"/>
          </a:xfrm>
          <a:prstGeom prst="rect">
            <a:avLst/>
          </a:prstGeom>
        </p:spPr>
      </p:pic>
      <p:pic>
        <p:nvPicPr>
          <p:cNvPr id="95" name="Picture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0191" y="1198630"/>
            <a:ext cx="914400" cy="915371"/>
          </a:xfrm>
          <a:prstGeom prst="rect">
            <a:avLst/>
          </a:prstGeom>
        </p:spPr>
      </p:pic>
      <p:pic>
        <p:nvPicPr>
          <p:cNvPr id="96" name="Picture 9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4447" y="1203040"/>
            <a:ext cx="914400" cy="915371"/>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sp>
        <p:nvSpPr>
          <p:cNvPr id="98" name="TextBox 97"/>
          <p:cNvSpPr txBox="1"/>
          <p:nvPr/>
        </p:nvSpPr>
        <p:spPr>
          <a:xfrm>
            <a:off x="3684366" y="2107009"/>
            <a:ext cx="323605" cy="184666"/>
          </a:xfrm>
          <a:prstGeom prst="rect">
            <a:avLst/>
          </a:prstGeom>
          <a:noFill/>
        </p:spPr>
        <p:txBody>
          <a:bodyPr wrap="square" lIns="0" tIns="0" rIns="0" bIns="0" rtlCol="0">
            <a:spAutoFit/>
          </a:bodyPr>
          <a:lstStyle/>
          <a:p>
            <a:r>
              <a:rPr lang="en-US" sz="1200" dirty="0" smtClean="0"/>
              <a:t>pic 2</a:t>
            </a:r>
            <a:endParaRPr lang="en-US" sz="1200" dirty="0"/>
          </a:p>
        </p:txBody>
      </p:sp>
      <p:sp>
        <p:nvSpPr>
          <p:cNvPr id="99" name="TextBox 98"/>
          <p:cNvSpPr txBox="1"/>
          <p:nvPr/>
        </p:nvSpPr>
        <p:spPr>
          <a:xfrm>
            <a:off x="7770979" y="2109084"/>
            <a:ext cx="323605" cy="184666"/>
          </a:xfrm>
          <a:prstGeom prst="rect">
            <a:avLst/>
          </a:prstGeom>
          <a:noFill/>
        </p:spPr>
        <p:txBody>
          <a:bodyPr wrap="square" lIns="0" tIns="0" rIns="0" bIns="0" rtlCol="0">
            <a:spAutoFit/>
          </a:bodyPr>
          <a:lstStyle/>
          <a:p>
            <a:r>
              <a:rPr lang="en-US" sz="1200" dirty="0" smtClean="0"/>
              <a:t>pic 1</a:t>
            </a:r>
            <a:endParaRPr lang="en-US" sz="1200" dirty="0"/>
          </a:p>
        </p:txBody>
      </p:sp>
      <p:sp>
        <p:nvSpPr>
          <p:cNvPr id="100" name="TextBox 99"/>
          <p:cNvSpPr txBox="1"/>
          <p:nvPr/>
        </p:nvSpPr>
        <p:spPr>
          <a:xfrm>
            <a:off x="8851232" y="2102092"/>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nvGrpSpPr>
          <p:cNvPr id="109" name="Group 108"/>
          <p:cNvGrpSpPr/>
          <p:nvPr/>
        </p:nvGrpSpPr>
        <p:grpSpPr>
          <a:xfrm>
            <a:off x="1633011" y="1960571"/>
            <a:ext cx="526431" cy="445524"/>
            <a:chOff x="10100529" y="5793672"/>
            <a:chExt cx="526431" cy="445524"/>
          </a:xfrm>
        </p:grpSpPr>
        <p:pic>
          <p:nvPicPr>
            <p:cNvPr id="110" name="Picture 109"/>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444167">
              <a:off x="10100529" y="5793672"/>
              <a:ext cx="526431" cy="443745"/>
            </a:xfrm>
            <a:prstGeom prst="rect">
              <a:avLst/>
            </a:prstGeom>
          </p:spPr>
        </p:pic>
        <p:pic>
          <p:nvPicPr>
            <p:cNvPr id="111" name="Picture 4" descr="https://cdn2.iconfinder.com/data/icons/flurry-for-the-web/512/goog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39495" y="587749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a:xfrm rot="625289">
              <a:off x="10208794" y="6054530"/>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grpSp>
        <p:nvGrpSpPr>
          <p:cNvPr id="101" name="Group 100"/>
          <p:cNvGrpSpPr/>
          <p:nvPr/>
        </p:nvGrpSpPr>
        <p:grpSpPr>
          <a:xfrm>
            <a:off x="1559526" y="1934238"/>
            <a:ext cx="526431" cy="443745"/>
            <a:chOff x="1535698" y="5815894"/>
            <a:chExt cx="526431" cy="443745"/>
          </a:xfrm>
        </p:grpSpPr>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103" name="Picture 4" descr="https://cdn2.iconfinder.com/data/icons/flurry-for-the-web/512/goog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grpSp>
        <p:nvGrpSpPr>
          <p:cNvPr id="105" name="Group 104"/>
          <p:cNvGrpSpPr/>
          <p:nvPr/>
        </p:nvGrpSpPr>
        <p:grpSpPr>
          <a:xfrm>
            <a:off x="10354349" y="2024214"/>
            <a:ext cx="526431" cy="443745"/>
            <a:chOff x="6253026" y="5727508"/>
            <a:chExt cx="526431" cy="443745"/>
          </a:xfrm>
        </p:grpSpPr>
        <p:pic>
          <p:nvPicPr>
            <p:cNvPr id="106" name="Picture 105"/>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44167">
              <a:off x="6253026" y="5727508"/>
              <a:ext cx="526431" cy="443745"/>
            </a:xfrm>
            <a:prstGeom prst="rect">
              <a:avLst/>
            </a:prstGeom>
          </p:spPr>
        </p:pic>
        <p:pic>
          <p:nvPicPr>
            <p:cNvPr id="107" name="Picture 2" descr="https://upload.wikimedia.org/wikipedia/en/2/28/WikipediaMobileApp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5067" y="5816176"/>
              <a:ext cx="260704" cy="216153"/>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rot="625289">
              <a:off x="6337459" y="5980915"/>
              <a:ext cx="323605" cy="184666"/>
            </a:xfrm>
            <a:prstGeom prst="rect">
              <a:avLst/>
            </a:prstGeom>
            <a:noFill/>
          </p:spPr>
          <p:txBody>
            <a:bodyPr wrap="square" lIns="0" tIns="0" rIns="0" bIns="0" rtlCol="0">
              <a:spAutoFit/>
            </a:bodyPr>
            <a:lstStyle/>
            <a:p>
              <a:r>
                <a:rPr lang="en-US" sz="1200" dirty="0" smtClean="0"/>
                <a:t>pic 2</a:t>
              </a:r>
              <a:endParaRPr lang="en-US" sz="1200" dirty="0"/>
            </a:p>
          </p:txBody>
        </p:sp>
      </p:grpSp>
    </p:spTree>
    <p:extLst>
      <p:ext uri="{BB962C8B-B14F-4D97-AF65-F5344CB8AC3E}">
        <p14:creationId xmlns:p14="http://schemas.microsoft.com/office/powerpoint/2010/main" val="4132586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3200" dirty="0" smtClean="0"/>
              <a:t>Example: Consider pic1 from Google being sent back to Computer 1</a:t>
            </a:r>
            <a:endParaRPr lang="en-US" sz="32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nvGrpSpPr>
          <p:cNvPr id="80" name="Group 79"/>
          <p:cNvGrpSpPr/>
          <p:nvPr/>
        </p:nvGrpSpPr>
        <p:grpSpPr>
          <a:xfrm>
            <a:off x="1157288" y="928107"/>
            <a:ext cx="526431" cy="443745"/>
            <a:chOff x="1535698" y="5815894"/>
            <a:chExt cx="526431" cy="443745"/>
          </a:xfrm>
        </p:grpSpPr>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pic>
          <p:nvPicPr>
            <p:cNvPr id="82" name="Picture 4" descr="https://cdn2.iconfinder.com/data/icons/flurry-for-the-web/512/goog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2898" y="5904258"/>
              <a:ext cx="249308" cy="206705"/>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spTree>
    <p:extLst>
      <p:ext uri="{BB962C8B-B14F-4D97-AF65-F5344CB8AC3E}">
        <p14:creationId xmlns:p14="http://schemas.microsoft.com/office/powerpoint/2010/main" val="1749425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fontScale="90000"/>
          </a:bodyPr>
          <a:lstStyle/>
          <a:p>
            <a:pPr algn="ctr"/>
            <a:r>
              <a:rPr lang="en-US" sz="3200" dirty="0" smtClean="0"/>
              <a:t>Example: Consider pic1 from Google being sent back to Computer 1 with packets 3 image squares in size (one could break them up into any size they wish for this exercise)</a:t>
            </a:r>
            <a:endParaRPr lang="en-US" sz="32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nvGrpSpPr>
          <p:cNvPr id="80" name="Group 79"/>
          <p:cNvGrpSpPr/>
          <p:nvPr/>
        </p:nvGrpSpPr>
        <p:grpSpPr>
          <a:xfrm>
            <a:off x="3486261" y="1199747"/>
            <a:ext cx="526431" cy="443745"/>
            <a:chOff x="1535698" y="5815894"/>
            <a:chExt cx="526431" cy="443745"/>
          </a:xfrm>
        </p:grpSpPr>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83" name="TextBox 82"/>
            <p:cNvSpPr txBox="1"/>
            <p:nvPr/>
          </p:nvSpPr>
          <p:spPr>
            <a:xfrm rot="625289">
              <a:off x="1635334" y="6064912"/>
              <a:ext cx="323605" cy="184666"/>
            </a:xfrm>
            <a:prstGeom prst="rect">
              <a:avLst/>
            </a:prstGeom>
            <a:noFill/>
          </p:spPr>
          <p:txBody>
            <a:bodyPr wrap="square" lIns="0" tIns="0" rIns="0" bIns="0" rtlCol="0">
              <a:spAutoFit/>
            </a:bodyPr>
            <a:lstStyle/>
            <a:p>
              <a:r>
                <a:rPr lang="en-US" sz="1200" dirty="0" smtClean="0"/>
                <a:t>1,2,3</a:t>
              </a:r>
              <a:endParaRPr lang="en-US" sz="1200" dirty="0"/>
            </a:p>
          </p:txBody>
        </p:sp>
      </p:grpSp>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7086" y="1294169"/>
            <a:ext cx="914400" cy="914400"/>
          </a:xfrm>
          <a:prstGeom prst="rect">
            <a:avLst/>
          </a:prstGeom>
        </p:spPr>
      </p:pic>
    </p:spTree>
    <p:extLst>
      <p:ext uri="{BB962C8B-B14F-4D97-AF65-F5344CB8AC3E}">
        <p14:creationId xmlns:p14="http://schemas.microsoft.com/office/powerpoint/2010/main" val="1381652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Google will send back the top row of the picture and tell the computer that it is sending the top row by numbering it 1,2,3.  The color of the note corresponds with the computer it hopes to reach (the packet slip will have the intended computer recipient on it during actual classroom simulation)</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nvGrpSpPr>
          <p:cNvPr id="80" name="Group 79"/>
          <p:cNvGrpSpPr/>
          <p:nvPr/>
        </p:nvGrpSpPr>
        <p:grpSpPr>
          <a:xfrm>
            <a:off x="3486261" y="1199747"/>
            <a:ext cx="538791" cy="443745"/>
            <a:chOff x="1535698" y="5815894"/>
            <a:chExt cx="538791" cy="443745"/>
          </a:xfrm>
        </p:grpSpPr>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83" name="TextBox 82"/>
            <p:cNvSpPr txBox="1"/>
            <p:nvPr/>
          </p:nvSpPr>
          <p:spPr>
            <a:xfrm rot="625289">
              <a:off x="1750884" y="5866792"/>
              <a:ext cx="323605" cy="184666"/>
            </a:xfrm>
            <a:prstGeom prst="rect">
              <a:avLst/>
            </a:prstGeom>
            <a:noFill/>
          </p:spPr>
          <p:txBody>
            <a:bodyPr wrap="square" lIns="0" tIns="0" rIns="0" bIns="0" rtlCol="0">
              <a:spAutoFit/>
            </a:bodyPr>
            <a:lstStyle/>
            <a:p>
              <a:r>
                <a:rPr lang="en-US" sz="1200" dirty="0" smtClean="0"/>
                <a:t>1,2,3</a:t>
              </a:r>
              <a:endParaRPr lang="en-US" sz="1200" dirty="0"/>
            </a:p>
          </p:txBody>
        </p:sp>
      </p:grpSp>
      <p:pic>
        <p:nvPicPr>
          <p:cNvPr id="84" name="Picture 83"/>
          <p:cNvPicPr>
            <a:picLocks noChangeAspect="1"/>
          </p:cNvPicPr>
          <p:nvPr/>
        </p:nvPicPr>
        <p:blipFill rotWithShape="1">
          <a:blip r:embed="rId8" cstate="print">
            <a:extLst>
              <a:ext uri="{28A0092B-C50C-407E-A947-70E740481C1C}">
                <a14:useLocalDpi xmlns:a14="http://schemas.microsoft.com/office/drawing/2010/main" val="0"/>
              </a:ext>
            </a:extLst>
          </a:blip>
          <a:srcRect b="65001"/>
          <a:stretch/>
        </p:blipFill>
        <p:spPr>
          <a:xfrm rot="576996">
            <a:off x="3499834" y="1450853"/>
            <a:ext cx="493046" cy="172559"/>
          </a:xfrm>
          <a:prstGeom prst="rect">
            <a:avLst/>
          </a:prstGeom>
        </p:spPr>
      </p:pic>
    </p:spTree>
    <p:extLst>
      <p:ext uri="{BB962C8B-B14F-4D97-AF65-F5344CB8AC3E}">
        <p14:creationId xmlns:p14="http://schemas.microsoft.com/office/powerpoint/2010/main" val="1841801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Google will send back the top row of the picture and tell the computer that it is sending the top row by numbering it 1,2,3.  Recall that here the color of the note corresponds with the computer it hopes to reach.</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nvGrpSpPr>
          <p:cNvPr id="2" name="Group 1"/>
          <p:cNvGrpSpPr/>
          <p:nvPr/>
        </p:nvGrpSpPr>
        <p:grpSpPr>
          <a:xfrm>
            <a:off x="1509235" y="1935683"/>
            <a:ext cx="538791" cy="443745"/>
            <a:chOff x="3486261" y="1199747"/>
            <a:chExt cx="538791" cy="443745"/>
          </a:xfrm>
        </p:grpSpPr>
        <p:grpSp>
          <p:nvGrpSpPr>
            <p:cNvPr id="80" name="Group 79"/>
            <p:cNvGrpSpPr/>
            <p:nvPr/>
          </p:nvGrpSpPr>
          <p:grpSpPr>
            <a:xfrm>
              <a:off x="3486261" y="1199747"/>
              <a:ext cx="538791" cy="443745"/>
              <a:chOff x="1535698" y="5815894"/>
              <a:chExt cx="538791" cy="443745"/>
            </a:xfrm>
          </p:grpSpPr>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83" name="TextBox 82"/>
              <p:cNvSpPr txBox="1"/>
              <p:nvPr/>
            </p:nvSpPr>
            <p:spPr>
              <a:xfrm rot="625289">
                <a:off x="1750884" y="5866792"/>
                <a:ext cx="323605" cy="184666"/>
              </a:xfrm>
              <a:prstGeom prst="rect">
                <a:avLst/>
              </a:prstGeom>
              <a:noFill/>
            </p:spPr>
            <p:txBody>
              <a:bodyPr wrap="square" lIns="0" tIns="0" rIns="0" bIns="0" rtlCol="0">
                <a:spAutoFit/>
              </a:bodyPr>
              <a:lstStyle/>
              <a:p>
                <a:r>
                  <a:rPr lang="en-US" sz="1200" dirty="0" smtClean="0"/>
                  <a:t>1,2,3</a:t>
                </a:r>
                <a:endParaRPr lang="en-US" sz="1200" dirty="0"/>
              </a:p>
            </p:txBody>
          </p:sp>
        </p:grpSp>
        <p:pic>
          <p:nvPicPr>
            <p:cNvPr id="84" name="Picture 83"/>
            <p:cNvPicPr>
              <a:picLocks noChangeAspect="1"/>
            </p:cNvPicPr>
            <p:nvPr/>
          </p:nvPicPr>
          <p:blipFill rotWithShape="1">
            <a:blip r:embed="rId8" cstate="print">
              <a:extLst>
                <a:ext uri="{28A0092B-C50C-407E-A947-70E740481C1C}">
                  <a14:useLocalDpi xmlns:a14="http://schemas.microsoft.com/office/drawing/2010/main" val="0"/>
                </a:ext>
              </a:extLst>
            </a:blip>
            <a:srcRect b="65001"/>
            <a:stretch/>
          </p:blipFill>
          <p:spPr>
            <a:xfrm rot="576996">
              <a:off x="3499834" y="1450853"/>
              <a:ext cx="493046" cy="172559"/>
            </a:xfrm>
            <a:prstGeom prst="rect">
              <a:avLst/>
            </a:prstGeom>
          </p:spPr>
        </p:pic>
      </p:grpSp>
    </p:spTree>
    <p:extLst>
      <p:ext uri="{BB962C8B-B14F-4D97-AF65-F5344CB8AC3E}">
        <p14:creationId xmlns:p14="http://schemas.microsoft.com/office/powerpoint/2010/main" val="29343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25E-7 7.40741E-7 L 6.25E-7 7.40741E-7 C 0.00157 0.00301 0.00287 0.00672 0.00469 0.00949 C 0.00521 0.01042 0.00625 0.00996 0.0069 0.01088 C 0.00769 0.01181 0.00795 0.01366 0.00847 0.01482 C 0.00899 0.01574 0.00951 0.01644 0.01003 0.0176 C 0.01146 0.02107 0.01302 0.02709 0.01537 0.02986 C 0.01602 0.03056 0.01693 0.03056 0.01771 0.03125 C 0.01927 0.03264 0.02071 0.03472 0.02227 0.03658 L 0.02448 0.03935 C 0.02474 0.04074 0.02474 0.04236 0.02526 0.04352 C 0.02591 0.04468 0.02696 0.04491 0.02761 0.04607 C 0.02826 0.04722 0.02865 0.04885 0.02917 0.05023 C 0.02943 0.05162 0.02943 0.05301 0.02995 0.0544 C 0.03021 0.05533 0.03112 0.05579 0.03138 0.05695 C 0.03216 0.05949 0.03242 0.0625 0.03295 0.06528 C 0.03321 0.06644 0.03321 0.06829 0.03373 0.06922 C 0.03568 0.07269 0.03737 0.07662 0.03985 0.07871 C 0.04063 0.0794 0.04141 0.0794 0.04219 0.0801 C 0.04297 0.08079 0.04362 0.08218 0.0444 0.08287 C 0.04597 0.08403 0.04753 0.08472 0.04909 0.08565 C 0.04974 0.08611 0.05065 0.08635 0.0513 0.08704 C 0.05235 0.08773 0.05339 0.08866 0.05443 0.08959 C 0.05599 0.09144 0.05729 0.09398 0.05899 0.09514 C 0.05977 0.0956 0.06055 0.09584 0.06133 0.09653 C 0.06211 0.09722 0.06276 0.09838 0.06354 0.09908 C 0.06459 0.10023 0.06563 0.10093 0.06667 0.10185 C 0.06745 0.10278 0.0681 0.10394 0.06888 0.10463 C 0.07005 0.10556 0.07331 0.10695 0.07435 0.10741 C 0.075 0.10834 0.07578 0.10949 0.07657 0.10996 C 0.07852 0.11135 0.08269 0.11273 0.08269 0.11273 C 0.08568 0.11806 0.08255 0.11343 0.08659 0.1169 C 0.08737 0.1176 0.08815 0.11852 0.0888 0.11968 C 0.08946 0.12037 0.08972 0.12153 0.09037 0.12222 C 0.09102 0.12292 0.09193 0.12315 0.09271 0.12361 C 0.09571 0.12894 0.09245 0.12431 0.09649 0.12778 C 0.10091 0.13172 0.09649 0.12963 0.10183 0.1331 C 0.10287 0.1338 0.10391 0.13403 0.10495 0.13449 C 0.11146 0.14236 0.10313 0.13287 0.10951 0.13866 C 0.11237 0.14121 0.1112 0.14097 0.11328 0.14398 C 0.11758 0.15047 0.11537 0.14537 0.11797 0.15232 C 0.11849 0.1551 0.11849 0.15741 0.12019 0.15903 C 0.12162 0.16019 0.12331 0.16088 0.12474 0.16181 C 0.12552 0.16227 0.12644 0.16227 0.12709 0.1632 C 0.13373 0.17084 0.12539 0.16158 0.13164 0.16713 C 0.13763 0.17246 0.13047 0.16783 0.13633 0.1713 C 0.13907 0.17616 0.13659 0.17222 0.14089 0.17662 C 0.14167 0.17755 0.14232 0.17871 0.14323 0.1794 C 0.14414 0.1801 0.14519 0.1801 0.14623 0.18079 C 0.14727 0.18148 0.14831 0.18264 0.14935 0.18357 C 0.15 0.18403 0.15091 0.18426 0.15157 0.18496 C 0.15326 0.18635 0.15443 0.18935 0.15612 0.19028 C 0.1569 0.19074 0.15769 0.19121 0.15847 0.19167 C 0.16055 0.1926 0.16459 0.19445 0.16459 0.19445 C 0.17123 0.20209 0.16289 0.19283 0.16914 0.19838 C 0.17005 0.19908 0.17071 0.20047 0.17149 0.20116 C 0.17292 0.20232 0.17461 0.20301 0.17604 0.20394 L 0.18073 0.20672 L 0.18295 0.20787 C 0.18347 0.2088 0.18386 0.20996 0.18451 0.21065 C 0.18529 0.21158 0.18933 0.2132 0.18985 0.21343 L 0.1944 0.21875 C 0.1961 0.22084 0.19701 0.22153 0.19831 0.22431 C 0.19883 0.22547 0.19935 0.22709 0.19987 0.22847 C 0.19961 0.23334 0.19961 0.23843 0.19909 0.24329 C 0.19883 0.24468 0.19818 0.24537 0.19753 0.24607 C 0.19688 0.24676 0.19597 0.24699 0.19519 0.24746 C 0.18854 0.25093 0.19532 0.24699 0.18985 0.25023 C 0.18503 0.25857 0.19193 0.24722 0.18607 0.25417 C 0.18516 0.25533 0.18451 0.25718 0.18373 0.25834 C 0.18308 0.25926 0.18216 0.25996 0.18138 0.26111 C 0.18034 0.26273 0.17839 0.26644 0.17839 0.26644 C 0.17722 0.27292 0.17774 0.27385 0.17526 0.27732 C 0.17461 0.27847 0.17383 0.27917 0.17305 0.2801 C 0.17253 0.28148 0.17227 0.28334 0.17149 0.28426 C 0.16966 0.28588 0.16537 0.28681 0.16537 0.28681 C 0.16146 0.29375 0.16654 0.28565 0.16159 0.29097 C 0.16094 0.29167 0.16055 0.29283 0.16003 0.29375 C 0.15847 0.30162 0.16042 0.29422 0.1569 0.30047 C 0.15625 0.30162 0.15612 0.30347 0.15547 0.30463 C 0.15482 0.30579 0.15378 0.30625 0.15313 0.30718 C 0.15235 0.30857 0.15157 0.30996 0.15078 0.31135 C 0.15026 0.3125 0.15 0.31435 0.14935 0.31551 C 0.14792 0.3176 0.14623 0.31898 0.14466 0.32084 C 0.14388 0.32176 0.1431 0.32246 0.14245 0.32361 C 0.14193 0.32454 0.14154 0.3257 0.14089 0.32639 C 0.14024 0.32709 0.13933 0.32732 0.13854 0.32778 C 0.13203 0.33542 0.14037 0.32616 0.13399 0.33172 C 0.13321 0.33241 0.13255 0.3338 0.13164 0.33449 C 0.13099 0.33519 0.13008 0.33519 0.12943 0.33588 C 0.12136 0.3419 0.13112 0.33565 0.12331 0.33982 C 0.12175 0.34074 0.12019 0.34167 0.11862 0.3426 L 0.11641 0.34398 L 0.11029 0.35486 C 0.10977 0.35579 0.10938 0.35718 0.10873 0.35764 L 0.10417 0.36042 C 0.10365 0.36111 0.10326 0.36227 0.10261 0.36297 C 0.10144 0.36435 0.09727 0.36551 0.09649 0.36574 C 0.09597 0.36667 0.09558 0.3676 0.09492 0.36852 C 0.09011 0.37523 0.09479 0.36736 0.09115 0.37385 C 0.09089 0.3757 0.09089 0.37778 0.09037 0.3794 C 0.08998 0.38056 0.08946 0.38125 0.0888 0.38218 C 0.07917 0.39491 0.08789 0.38357 0.0819 0.38889 C 0.08112 0.38959 0.08047 0.39097 0.07969 0.39167 C 0.07891 0.39213 0.07813 0.39236 0.07735 0.39306 C 0.07279 0.39699 0.07722 0.39537 0.07123 0.40255 L 0.06433 0.41065 L 0.05742 0.41875 C 0.05664 0.41968 0.05586 0.42037 0.05521 0.42153 C 0.05469 0.42246 0.0543 0.42361 0.05365 0.42431 C 0.05222 0.42547 0.04909 0.42685 0.04909 0.42685 C 0.04857 0.42778 0.04818 0.42917 0.04753 0.42963 C 0.0461 0.43102 0.04297 0.43241 0.04297 0.43241 C 0.04219 0.4338 0.04154 0.43565 0.04063 0.43658 C 0.0392 0.43797 0.03607 0.43912 0.03607 0.43912 C 0.03021 0.44607 0.03763 0.43797 0.03073 0.44329 C 0.02982 0.44398 0.02917 0.44537 0.02839 0.44607 C 0.02696 0.44722 0.02526 0.44792 0.02383 0.44861 C 0.01823 0.45209 0.02513 0.44792 0.01836 0.45139 C 0.01771 0.45185 0.01693 0.45232 0.01615 0.45278 C 0.01563 0.45417 0.01498 0.45533 0.01459 0.45695 C 0.01394 0.45949 0.01394 0.46273 0.01302 0.46505 C 0.00873 0.47662 0.01394 0.46204 0.01081 0.47315 C 0.00977 0.47709 0.0086 0.47824 0.0069 0.48125 L 0.00313 0.50185 L 0.00157 0.50996 C 0.0013 0.51135 0.0013 0.51273 0.00078 0.51389 L -0.00065 0.51806 C -0.00117 0.52176 -0.00195 0.52523 -0.00221 0.52894 C -0.00247 0.53218 -0.0026 0.53542 -0.00299 0.53843 C -0.00338 0.54121 -0.00403 0.54398 -0.00455 0.54653 L -0.00612 0.55486 C -0.00638 0.55625 -0.00677 0.55741 -0.00677 0.5588 L -0.00677 0.56829 " pathEditMode="relative" ptsTypes="AAAAAAAAAAAAAAAAAAAAAAAAAAAAAAAAAAAAAAAAAAAAAAAAAAAAAAAAAAAAAAAAAAAAAAAAAAAAAAAAAAAAAAAAAAAAAAAAAAAAAAAAAAAAAAAAAAAAAAAAAAAAAAAAA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217068" y="1296140"/>
            <a:ext cx="11758910" cy="5525571"/>
            <a:chOff x="217068" y="1296140"/>
            <a:chExt cx="11758910" cy="5525571"/>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38" name="TextBox 37"/>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39" name="TextBox 38"/>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40" name="TextBox 39"/>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41" name="TextBox 40"/>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43" name="TextBox 42"/>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44" name="TextBox 43"/>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6"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73" name="TextBox 72"/>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74" name="TextBox 73"/>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75" name="TextBox 74"/>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76" name="TextBox 75"/>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77" name="TextBox 76"/>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grpSp>
      <p:sp>
        <p:nvSpPr>
          <p:cNvPr id="15" name="Title 14"/>
          <p:cNvSpPr>
            <a:spLocks noGrp="1"/>
          </p:cNvSpPr>
          <p:nvPr>
            <p:ph type="title"/>
          </p:nvPr>
        </p:nvSpPr>
        <p:spPr>
          <a:xfrm>
            <a:off x="492690" y="53866"/>
            <a:ext cx="11137778" cy="1325563"/>
          </a:xfrm>
        </p:spPr>
        <p:txBody>
          <a:bodyPr>
            <a:normAutofit/>
          </a:bodyPr>
          <a:lstStyle/>
          <a:p>
            <a:pPr algn="ctr"/>
            <a:r>
              <a:rPr lang="en-US" sz="3200" dirty="0" smtClean="0"/>
              <a:t>Set up desks in a fashion similar to below. Label the desks in some as websites, routers, and computers</a:t>
            </a:r>
            <a:endParaRPr lang="en-US" sz="3200" dirty="0"/>
          </a:p>
        </p:txBody>
      </p:sp>
    </p:spTree>
    <p:extLst>
      <p:ext uri="{BB962C8B-B14F-4D97-AF65-F5344CB8AC3E}">
        <p14:creationId xmlns:p14="http://schemas.microsoft.com/office/powerpoint/2010/main" val="761726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Once the portion of the picture is received by Computer 1, it is placed in the appropriate space in the grid, and an acknowledgement of receipt of this first packet is sent back to Google.</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nvGrpSpPr>
          <p:cNvPr id="2" name="Group 1"/>
          <p:cNvGrpSpPr/>
          <p:nvPr/>
        </p:nvGrpSpPr>
        <p:grpSpPr>
          <a:xfrm>
            <a:off x="1512089" y="5755541"/>
            <a:ext cx="538791" cy="443745"/>
            <a:chOff x="3486261" y="1199747"/>
            <a:chExt cx="538791" cy="443745"/>
          </a:xfrm>
        </p:grpSpPr>
        <p:grpSp>
          <p:nvGrpSpPr>
            <p:cNvPr id="80" name="Group 79"/>
            <p:cNvGrpSpPr/>
            <p:nvPr/>
          </p:nvGrpSpPr>
          <p:grpSpPr>
            <a:xfrm>
              <a:off x="3486261" y="1199747"/>
              <a:ext cx="538791" cy="443745"/>
              <a:chOff x="1535698" y="5815894"/>
              <a:chExt cx="538791" cy="443745"/>
            </a:xfrm>
          </p:grpSpPr>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83" name="TextBox 82"/>
              <p:cNvSpPr txBox="1"/>
              <p:nvPr/>
            </p:nvSpPr>
            <p:spPr>
              <a:xfrm rot="625289">
                <a:off x="1750884" y="5866792"/>
                <a:ext cx="323605" cy="184666"/>
              </a:xfrm>
              <a:prstGeom prst="rect">
                <a:avLst/>
              </a:prstGeom>
              <a:noFill/>
            </p:spPr>
            <p:txBody>
              <a:bodyPr wrap="square" lIns="0" tIns="0" rIns="0" bIns="0" rtlCol="0">
                <a:spAutoFit/>
              </a:bodyPr>
              <a:lstStyle/>
              <a:p>
                <a:r>
                  <a:rPr lang="en-US" sz="1200" dirty="0" smtClean="0"/>
                  <a:t>1,2,3</a:t>
                </a:r>
                <a:endParaRPr lang="en-US" sz="1200" dirty="0"/>
              </a:p>
            </p:txBody>
          </p:sp>
        </p:grpSp>
        <p:pic>
          <p:nvPicPr>
            <p:cNvPr id="84" name="Picture 83"/>
            <p:cNvPicPr>
              <a:picLocks noChangeAspect="1"/>
            </p:cNvPicPr>
            <p:nvPr/>
          </p:nvPicPr>
          <p:blipFill rotWithShape="1">
            <a:blip r:embed="rId8" cstate="print">
              <a:extLst>
                <a:ext uri="{28A0092B-C50C-407E-A947-70E740481C1C}">
                  <a14:useLocalDpi xmlns:a14="http://schemas.microsoft.com/office/drawing/2010/main" val="0"/>
                </a:ext>
              </a:extLst>
            </a:blip>
            <a:srcRect b="65001"/>
            <a:stretch/>
          </p:blipFill>
          <p:spPr>
            <a:xfrm rot="576996">
              <a:off x="3499834" y="1450853"/>
              <a:ext cx="493046" cy="172559"/>
            </a:xfrm>
            <a:prstGeom prst="rect">
              <a:avLst/>
            </a:prstGeom>
          </p:spPr>
        </p:pic>
      </p:gr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spTree>
    <p:extLst>
      <p:ext uri="{BB962C8B-B14F-4D97-AF65-F5344CB8AC3E}">
        <p14:creationId xmlns:p14="http://schemas.microsoft.com/office/powerpoint/2010/main" val="521217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Once the portion of the picture is received by Computer 1, it is placed in the appropriate space in the grid, and an acknowledgement of receipt of this first packet is sent back to Google.  Routers must again decide best path to Google as before.</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nvGrpSpPr>
          <p:cNvPr id="4" name="Group 3"/>
          <p:cNvGrpSpPr/>
          <p:nvPr/>
        </p:nvGrpSpPr>
        <p:grpSpPr>
          <a:xfrm>
            <a:off x="1485119" y="5755541"/>
            <a:ext cx="553401" cy="443745"/>
            <a:chOff x="1485119" y="5755541"/>
            <a:chExt cx="553401" cy="443745"/>
          </a:xfrm>
        </p:grpSpPr>
        <p:grpSp>
          <p:nvGrpSpPr>
            <p:cNvPr id="80" name="Group 79"/>
            <p:cNvGrpSpPr/>
            <p:nvPr/>
          </p:nvGrpSpPr>
          <p:grpSpPr>
            <a:xfrm>
              <a:off x="1485119" y="5755541"/>
              <a:ext cx="553401" cy="443745"/>
              <a:chOff x="1508728" y="5815894"/>
              <a:chExt cx="553401" cy="443745"/>
            </a:xfrm>
          </p:grpSpPr>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83" name="TextBox 82"/>
              <p:cNvSpPr txBox="1"/>
              <p:nvPr/>
            </p:nvSpPr>
            <p:spPr>
              <a:xfrm rot="625289">
                <a:off x="1508728" y="5870738"/>
                <a:ext cx="504652" cy="369332"/>
              </a:xfrm>
              <a:prstGeom prst="rect">
                <a:avLst/>
              </a:prstGeom>
              <a:noFill/>
            </p:spPr>
            <p:txBody>
              <a:bodyPr wrap="square" lIns="0" tIns="0" rIns="0" bIns="0" rtlCol="0">
                <a:spAutoFit/>
              </a:bodyPr>
              <a:lstStyle/>
              <a:p>
                <a:pPr algn="r"/>
                <a:r>
                  <a:rPr lang="en-US" sz="1200" dirty="0" smtClean="0"/>
                  <a:t>Got 1,2,3</a:t>
                </a:r>
              </a:p>
            </p:txBody>
          </p:sp>
        </p:grpSp>
        <p:pic>
          <p:nvPicPr>
            <p:cNvPr id="82" name="Picture 4" descr="https://cdn2.iconfinder.com/data/icons/flurry-for-the-web/512/goog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4325" y="5810328"/>
              <a:ext cx="249308" cy="20670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b="65001"/>
          <a:stretch/>
        </p:blipFill>
        <p:spPr>
          <a:xfrm>
            <a:off x="2325656" y="5758847"/>
            <a:ext cx="914400" cy="320027"/>
          </a:xfrm>
          <a:prstGeom prst="rect">
            <a:avLst/>
          </a:prstGeom>
        </p:spPr>
      </p:pic>
    </p:spTree>
    <p:extLst>
      <p:ext uri="{BB962C8B-B14F-4D97-AF65-F5344CB8AC3E}">
        <p14:creationId xmlns:p14="http://schemas.microsoft.com/office/powerpoint/2010/main" val="293129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58333E-6 2.59259E-6 L 4.58333E-6 2.59259E-6 C -0.00104 -0.0169 -0.00131 -0.01436 4.58333E-6 -0.03403 C 4.58333E-6 -0.03565 0.00052 -0.03681 0.00078 -0.0382 C 0.00104 -0.04028 0.00169 -0.04561 0.00221 -0.04769 C 0.00273 -0.04931 0.00338 -0.05024 0.00377 -0.05186 C 0.00742 -0.06644 0.00338 -0.05487 0.0069 -0.06413 C 0.00742 -0.0669 0.00755 -0.06991 0.00833 -0.07223 C 0.00885 -0.07362 0.0095 -0.07477 0.00989 -0.07639 C 0.00989 -0.07639 0.01185 -0.08658 0.01224 -0.08866 C 0.0125 -0.08982 0.0125 -0.09144 0.01302 -0.0926 L 0.01445 -0.09676 C 0.01575 -0.10533 0.01471 -0.1007 0.01836 -0.11042 C 0.01862 -0.11135 0.02044 -0.11667 0.02135 -0.11713 C 0.02304 -0.11806 0.025 -0.11806 0.02669 -0.11852 C 0.02747 -0.11899 0.02825 -0.11945 0.02903 -0.11991 C 0.03021 -0.12038 0.0332 -0.12153 0.03437 -0.12246 C 0.03828 -0.12593 0.03541 -0.12616 0.04127 -0.12801 C 0.04284 -0.12848 0.0444 -0.12894 0.04583 -0.1294 C 0.05091 -0.13125 0.047 -0.13056 0.05273 -0.13218 C 0.05481 -0.13264 0.0569 -0.13311 0.05885 -0.13357 C 0.06054 -0.14237 0.05807 -0.13311 0.06419 -0.14028 C 0.06575 -0.14213 0.06757 -0.14329 0.06888 -0.14561 C 0.0694 -0.14653 0.06979 -0.14769 0.07031 -0.14838 C 0.07109 -0.14908 0.072 -0.14908 0.07265 -0.14977 C 0.07422 -0.15139 0.07552 -0.1544 0.07721 -0.15533 C 0.07825 -0.15579 0.07929 -0.15602 0.08034 -0.15649 C 0.08567 -0.16019 0.08125 -0.15811 0.08567 -0.16204 C 0.08646 -0.16274 0.08724 -0.16274 0.08802 -0.16343 C 0.08971 -0.16505 0.09257 -0.16829 0.09414 -0.17153 C 0.09466 -0.17292 0.09479 -0.17477 0.09557 -0.1757 C 0.097 -0.17709 0.10026 -0.17825 0.10026 -0.17825 C 0.10078 -0.17963 0.1013 -0.18102 0.10169 -0.18241 C 0.10273 -0.18612 0.10195 -0.18704 0.10403 -0.18913 C 0.10468 -0.19005 0.1056 -0.19005 0.10638 -0.19051 C 0.10911 -0.19538 0.10664 -0.19167 0.11093 -0.19607 C 0.11172 -0.19676 0.11237 -0.19815 0.11328 -0.19885 C 0.11419 -0.19954 0.11536 -0.19931 0.11627 -0.20024 C 0.11836 -0.20163 0.12031 -0.20417 0.12239 -0.20556 C 0.12552 -0.20741 0.12409 -0.20602 0.12695 -0.20973 C 0.12799 -0.21227 0.12877 -0.21551 0.13007 -0.21783 C 0.13203 -0.2213 0.13359 -0.225 0.13619 -0.22732 C 0.13685 -0.22801 0.13776 -0.22825 0.13854 -0.22871 C 0.14349 -0.23774 0.13411 -0.22153 0.14466 -0.23403 C 0.15117 -0.2419 0.14284 -0.23264 0.14922 -0.2382 C 0.15 -0.23889 0.15065 -0.24028 0.15143 -0.24098 C 0.15273 -0.24167 0.15403 -0.2419 0.15534 -0.24237 C 0.15638 -0.2426 0.15742 -0.24329 0.15833 -0.24375 C 0.15911 -0.24468 0.15989 -0.24538 0.16067 -0.2463 C 0.16614 -0.25417 0.15742 -0.24352 0.16445 -0.25186 C 0.16497 -0.25325 0.16536 -0.25487 0.16601 -0.25602 C 0.16666 -0.25718 0.16771 -0.25741 0.16836 -0.25857 C 0.16888 -0.25973 0.16862 -0.26158 0.16914 -0.26274 C 0.16966 -0.26389 0.1707 -0.26436 0.17135 -0.26551 C 0.17526 -0.27107 0.172 -0.26852 0.17604 -0.27084 C 0.17747 -0.27269 0.17955 -0.27362 0.1806 -0.27639 C 0.18164 -0.27894 0.18203 -0.28311 0.18359 -0.2845 C 0.18606 -0.28658 0.18945 -0.28936 0.19127 -0.2926 C 0.19179 -0.29352 0.19231 -0.29445 0.19284 -0.29538 C 0.19336 -0.29653 0.19375 -0.29815 0.1944 -0.29954 C 0.19791 -0.30695 0.19518 -0.30047 0.19896 -0.30625 C 0.20026 -0.30834 0.20143 -0.31088 0.20273 -0.31297 L 0.20429 -0.31575 C 0.20494 -0.31945 0.20573 -0.3213 0.20429 -0.32524 C 0.20377 -0.32663 0.20273 -0.32709 0.20195 -0.32801 C 0.19791 -0.33889 0.20325 -0.3257 0.19817 -0.33473 C 0.19752 -0.33588 0.19739 -0.3382 0.19661 -0.33889 C 0.19557 -0.34005 0.19414 -0.33982 0.19284 -0.34028 C 0.19205 -0.34051 0.19127 -0.34144 0.19049 -0.34167 C 0.1888 -0.34237 0.1806 -0.34399 0.17903 -0.34445 C 0.17747 -0.34514 0.175 -0.34445 0.17448 -0.347 C 0.17343 -0.35255 0.17448 -0.3507 0.17135 -0.35255 C 0.16992 -0.3551 0.16953 -0.35625 0.16757 -0.35788 C 0.16679 -0.35857 0.16601 -0.3588 0.16523 -0.35926 C 0.16132 -0.36621 0.1664 -0.35811 0.16146 -0.36343 C 0.1608 -0.36413 0.16041 -0.36528 0.15989 -0.36621 C 0.15924 -0.36713 0.15833 -0.36783 0.15755 -0.36875 C 0.15703 -0.36968 0.15664 -0.37084 0.15612 -0.37153 C 0.15455 -0.37362 0.15273 -0.37477 0.15143 -0.37709 C 0.15104 -0.37801 0.15052 -0.37917 0.15 -0.37963 C 0.14922 -0.38056 0.14843 -0.38033 0.14765 -0.38102 C 0.14687 -0.38172 0.14622 -0.38311 0.14531 -0.3838 C 0.14388 -0.38496 0.14231 -0.38565 0.14075 -0.38658 C 0.13489 -0.39005 0.13932 -0.38774 0.12695 -0.38936 C 0.12643 -0.39051 0.12591 -0.3919 0.12552 -0.39329 C 0.12513 -0.39468 0.12513 -0.39607 0.12474 -0.39746 C 0.12435 -0.39862 0.12369 -0.39931 0.12317 -0.40024 C 0.12174 -0.40209 0.12018 -0.40371 0.11862 -0.40556 C 0.11784 -0.40649 0.11692 -0.40718 0.11627 -0.40834 L 0.1125 -0.41505 C 0.11198 -0.41598 0.11159 -0.41713 0.11093 -0.41783 L 0.10859 -0.42061 C 0.10807 -0.422 0.10794 -0.42385 0.10716 -0.42454 C 0.1056 -0.42639 0.10143 -0.42778 0.09948 -0.42871 C 0.09362 -0.43172 0.10091 -0.42801 0.09492 -0.43288 C 0.09336 -0.43403 0.09179 -0.4345 0.09023 -0.43542 C 0.08945 -0.43588 0.08867 -0.43612 0.08802 -0.43681 C 0.08437 -0.44121 0.08659 -0.43913 0.08112 -0.44237 L 0.07877 -0.44375 C 0.07435 -0.45139 0.07669 -0.44954 0.07265 -0.45186 C 0.07213 -0.45278 0.07174 -0.45394 0.07109 -0.45463 C 0.06549 -0.46065 0.07239 -0.45047 0.06653 -0.45857 C 0.06601 -0.4595 0.06549 -0.46042 0.06497 -0.46135 C 0.06445 -0.46274 0.06432 -0.46459 0.06354 -0.46551 C 0.06211 -0.4669 0.05885 -0.46806 0.05885 -0.46806 C 0.05625 -0.47292 0.05846 -0.46991 0.05351 -0.47223 C 0.05195 -0.47292 0.04896 -0.475 0.04896 -0.475 C 0.04869 -0.47732 0.04882 -0.47963 0.04817 -0.48172 C 0.04648 -0.48704 0.04544 -0.48704 0.04284 -0.48866 C 0.04231 -0.48959 0.04179 -0.49051 0.04127 -0.49121 C 0.04062 -0.49237 0.03945 -0.4926 0.03906 -0.49399 C 0.03619 -0.50139 0.04153 -0.5 0.03515 -0.50764 C 0.03437 -0.50857 0.03359 -0.50926 0.03294 -0.51042 C 0.03177 -0.51204 0.03099 -0.51436 0.02981 -0.51575 C 0.02825 -0.5176 0.02656 -0.51899 0.02526 -0.5213 C 0.02161 -0.52778 0.02356 -0.52593 0.01992 -0.52801 C 0.01914 -0.52894 0.01823 -0.52963 0.01757 -0.53079 C 0.01705 -0.53149 0.01666 -0.53288 0.01601 -0.53357 C 0.01536 -0.53426 0.01445 -0.53426 0.0138 -0.53473 L 0.01067 -0.54306 C 0.01002 -0.54491 0.00885 -0.54862 0.00768 -0.54977 C 0.0069 -0.55047 0.00612 -0.5507 0.00534 -0.55116 C 0.00481 -0.55209 0.00442 -0.55325 0.00377 -0.55394 C 0.00312 -0.55463 0.00208 -0.55417 0.00156 -0.55533 C 0.00026 -0.55764 -0.00026 -0.56112 -0.00157 -0.56343 L -0.00391 -0.56737 C -0.00469 -0.56297 -0.00456 -0.56482 -0.00456 -0.56204 " pathEditMode="relative" ptsTypes="AAAAAAAAAAAAAAAAAAAAAAAAAAAAAAAAAAAAAAAAAAAAAAAAAAAAAAAAAAAAAAAAAAAAAAAAAAAAAAAAAAAAAAAAAAAAAAAAAAAAAAAAAAAAAAAAAAAAAAAAAAA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Google will now send back the middle row of the picture and tell the computer that it is sending the middle row by numbering it 4,5,6.  Recall, the color of the note corresponds with the computer it hopes to reach.</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nvGrpSpPr>
          <p:cNvPr id="2" name="Group 1"/>
          <p:cNvGrpSpPr/>
          <p:nvPr/>
        </p:nvGrpSpPr>
        <p:grpSpPr>
          <a:xfrm>
            <a:off x="3486261" y="1199747"/>
            <a:ext cx="538791" cy="443745"/>
            <a:chOff x="3486261" y="1199747"/>
            <a:chExt cx="538791" cy="443745"/>
          </a:xfrm>
        </p:grpSpPr>
        <p:grpSp>
          <p:nvGrpSpPr>
            <p:cNvPr id="80" name="Group 79"/>
            <p:cNvGrpSpPr/>
            <p:nvPr/>
          </p:nvGrpSpPr>
          <p:grpSpPr>
            <a:xfrm>
              <a:off x="3486261" y="1199747"/>
              <a:ext cx="538791" cy="443745"/>
              <a:chOff x="1535698" y="5815894"/>
              <a:chExt cx="538791" cy="443745"/>
            </a:xfrm>
          </p:grpSpPr>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83" name="TextBox 82"/>
              <p:cNvSpPr txBox="1"/>
              <p:nvPr/>
            </p:nvSpPr>
            <p:spPr>
              <a:xfrm rot="625289">
                <a:off x="1750884" y="5866792"/>
                <a:ext cx="323605" cy="184666"/>
              </a:xfrm>
              <a:prstGeom prst="rect">
                <a:avLst/>
              </a:prstGeom>
              <a:noFill/>
            </p:spPr>
            <p:txBody>
              <a:bodyPr wrap="square" lIns="0" tIns="0" rIns="0" bIns="0" rtlCol="0">
                <a:spAutoFit/>
              </a:bodyPr>
              <a:lstStyle/>
              <a:p>
                <a:r>
                  <a:rPr lang="en-US" sz="1200" dirty="0" smtClean="0"/>
                  <a:t>4,5,6</a:t>
                </a:r>
                <a:endParaRPr lang="en-US" sz="1200" dirty="0"/>
              </a:p>
            </p:txBody>
          </p:sp>
        </p:grpSp>
        <p:pic>
          <p:nvPicPr>
            <p:cNvPr id="82" name="Picture 81"/>
            <p:cNvPicPr>
              <a:picLocks noChangeAspect="1"/>
            </p:cNvPicPr>
            <p:nvPr/>
          </p:nvPicPr>
          <p:blipFill rotWithShape="1">
            <a:blip r:embed="rId8" cstate="print">
              <a:extLst>
                <a:ext uri="{28A0092B-C50C-407E-A947-70E740481C1C}">
                  <a14:useLocalDpi xmlns:a14="http://schemas.microsoft.com/office/drawing/2010/main" val="0"/>
                </a:ext>
              </a:extLst>
            </a:blip>
            <a:srcRect t="32624" b="32682"/>
            <a:stretch/>
          </p:blipFill>
          <p:spPr>
            <a:xfrm rot="609889">
              <a:off x="3527415" y="1457795"/>
              <a:ext cx="438176" cy="152020"/>
            </a:xfrm>
            <a:prstGeom prst="rect">
              <a:avLst/>
            </a:prstGeom>
          </p:spPr>
        </p:pic>
      </p:grpSp>
      <p:pic>
        <p:nvPicPr>
          <p:cNvPr id="85" name="Picture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pic>
        <p:nvPicPr>
          <p:cNvPr id="86" name="Picture 85"/>
          <p:cNvPicPr>
            <a:picLocks noChangeAspect="1"/>
          </p:cNvPicPr>
          <p:nvPr/>
        </p:nvPicPr>
        <p:blipFill rotWithShape="1">
          <a:blip r:embed="rId6" cstate="print">
            <a:extLst>
              <a:ext uri="{28A0092B-C50C-407E-A947-70E740481C1C}">
                <a14:useLocalDpi xmlns:a14="http://schemas.microsoft.com/office/drawing/2010/main" val="0"/>
              </a:ext>
            </a:extLst>
          </a:blip>
          <a:srcRect b="65001"/>
          <a:stretch/>
        </p:blipFill>
        <p:spPr>
          <a:xfrm>
            <a:off x="2325656" y="5758847"/>
            <a:ext cx="914400" cy="320027"/>
          </a:xfrm>
          <a:prstGeom prst="rect">
            <a:avLst/>
          </a:prstGeom>
        </p:spPr>
      </p:pic>
    </p:spTree>
    <p:extLst>
      <p:ext uri="{BB962C8B-B14F-4D97-AF65-F5344CB8AC3E}">
        <p14:creationId xmlns:p14="http://schemas.microsoft.com/office/powerpoint/2010/main" val="2737529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Google will now send back the middle row of the picture and tell the computer that it is sending the middle row by numbering it 4,5,6.  Recall, the color of the note corresponds with the computer it hopes to reach.</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nvGrpSpPr>
          <p:cNvPr id="89" name="Group 88"/>
          <p:cNvGrpSpPr/>
          <p:nvPr/>
        </p:nvGrpSpPr>
        <p:grpSpPr>
          <a:xfrm>
            <a:off x="1519581" y="1937235"/>
            <a:ext cx="538791" cy="443745"/>
            <a:chOff x="3486261" y="1199747"/>
            <a:chExt cx="538791" cy="443745"/>
          </a:xfrm>
        </p:grpSpPr>
        <p:grpSp>
          <p:nvGrpSpPr>
            <p:cNvPr id="90" name="Group 89"/>
            <p:cNvGrpSpPr/>
            <p:nvPr/>
          </p:nvGrpSpPr>
          <p:grpSpPr>
            <a:xfrm>
              <a:off x="3486261" y="1199747"/>
              <a:ext cx="538791" cy="443745"/>
              <a:chOff x="1535698" y="5815894"/>
              <a:chExt cx="538791" cy="443745"/>
            </a:xfrm>
          </p:grpSpPr>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94" name="TextBox 93"/>
              <p:cNvSpPr txBox="1"/>
              <p:nvPr/>
            </p:nvSpPr>
            <p:spPr>
              <a:xfrm rot="625289">
                <a:off x="1750884" y="5866792"/>
                <a:ext cx="323605" cy="184666"/>
              </a:xfrm>
              <a:prstGeom prst="rect">
                <a:avLst/>
              </a:prstGeom>
              <a:noFill/>
            </p:spPr>
            <p:txBody>
              <a:bodyPr wrap="square" lIns="0" tIns="0" rIns="0" bIns="0" rtlCol="0">
                <a:spAutoFit/>
              </a:bodyPr>
              <a:lstStyle/>
              <a:p>
                <a:r>
                  <a:rPr lang="en-US" sz="1200" dirty="0" smtClean="0"/>
                  <a:t>4,5,6</a:t>
                </a:r>
                <a:endParaRPr lang="en-US" sz="1200" dirty="0"/>
              </a:p>
            </p:txBody>
          </p:sp>
        </p:grpSp>
        <p:pic>
          <p:nvPicPr>
            <p:cNvPr id="91" name="Picture 90"/>
            <p:cNvPicPr>
              <a:picLocks noChangeAspect="1"/>
            </p:cNvPicPr>
            <p:nvPr/>
          </p:nvPicPr>
          <p:blipFill rotWithShape="1">
            <a:blip r:embed="rId8" cstate="print">
              <a:extLst>
                <a:ext uri="{28A0092B-C50C-407E-A947-70E740481C1C}">
                  <a14:useLocalDpi xmlns:a14="http://schemas.microsoft.com/office/drawing/2010/main" val="0"/>
                </a:ext>
              </a:extLst>
            </a:blip>
            <a:srcRect t="32624" b="32682"/>
            <a:stretch/>
          </p:blipFill>
          <p:spPr>
            <a:xfrm rot="609889">
              <a:off x="3527415" y="1457795"/>
              <a:ext cx="438176" cy="152020"/>
            </a:xfrm>
            <a:prstGeom prst="rect">
              <a:avLst/>
            </a:prstGeom>
          </p:spPr>
        </p:pic>
      </p:grpSp>
      <p:pic>
        <p:nvPicPr>
          <p:cNvPr id="95" name="Picture 9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pic>
        <p:nvPicPr>
          <p:cNvPr id="96" name="Picture 95"/>
          <p:cNvPicPr>
            <a:picLocks noChangeAspect="1"/>
          </p:cNvPicPr>
          <p:nvPr/>
        </p:nvPicPr>
        <p:blipFill rotWithShape="1">
          <a:blip r:embed="rId6" cstate="print">
            <a:extLst>
              <a:ext uri="{28A0092B-C50C-407E-A947-70E740481C1C}">
                <a14:useLocalDpi xmlns:a14="http://schemas.microsoft.com/office/drawing/2010/main" val="0"/>
              </a:ext>
            </a:extLst>
          </a:blip>
          <a:srcRect b="65001"/>
          <a:stretch/>
        </p:blipFill>
        <p:spPr>
          <a:xfrm>
            <a:off x="2325656" y="5758847"/>
            <a:ext cx="914400" cy="320027"/>
          </a:xfrm>
          <a:prstGeom prst="rect">
            <a:avLst/>
          </a:prstGeom>
        </p:spPr>
      </p:pic>
    </p:spTree>
    <p:extLst>
      <p:ext uri="{BB962C8B-B14F-4D97-AF65-F5344CB8AC3E}">
        <p14:creationId xmlns:p14="http://schemas.microsoft.com/office/powerpoint/2010/main" val="20306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3.7037E-6 L 3.33333E-6 0.00023 C 0.00065 0.00393 0.00065 0.00879 0.00208 0.01203 C 0.00299 0.01435 0.00638 0.01481 0.00638 0.01504 C 0.00703 0.0162 0.00755 0.01782 0.00846 0.01898 C 0.00911 0.01967 0.00989 0.01967 0.01067 0.02037 C 0.01132 0.02106 0.01211 0.02222 0.01263 0.02291 L 0.01419 0.03125 C 0.01445 0.03264 0.01445 0.03426 0.01484 0.03518 C 0.01562 0.03657 0.0164 0.03773 0.01705 0.03935 C 0.02187 0.05231 0.01536 0.03819 0.01979 0.04884 C 0.02031 0.04976 0.02096 0.05069 0.02135 0.05162 C 0.02174 0.05277 0.02213 0.05463 0.02278 0.05578 C 0.0233 0.05694 0.02422 0.0574 0.02487 0.05833 C 0.02617 0.06041 0.02695 0.06342 0.02851 0.06527 C 0.02916 0.0662 0.02994 0.06689 0.03047 0.06782 C 0.03112 0.06875 0.03151 0.0699 0.03203 0.0706 C 0.03268 0.07129 0.03346 0.07152 0.03411 0.07199 L 0.03763 0.0787 C 0.03815 0.07963 0.0388 0.08055 0.03919 0.08148 C 0.03958 0.08287 0.03997 0.08426 0.04062 0.08564 C 0.0414 0.08773 0.04284 0.08981 0.04414 0.09097 C 0.04479 0.09166 0.04557 0.09189 0.04622 0.09236 C 0.04648 0.09375 0.04648 0.09537 0.047 0.09652 C 0.04817 0.09953 0.05026 0.09976 0.05195 0.10069 C 0.0582 0.10833 0.0539 0.10439 0.05911 0.1074 C 0.06054 0.1081 0.06341 0.11018 0.06341 0.11041 C 0.06367 0.11157 0.06367 0.11296 0.06406 0.11412 C 0.06536 0.11713 0.06679 0.11689 0.06836 0.11828 C 0.06927 0.11921 0.07031 0.12037 0.07122 0.12129 C 0.07187 0.12176 0.07265 0.12199 0.0733 0.12268 C 0.07422 0.12338 0.07474 0.12453 0.07552 0.12523 C 0.07617 0.12592 0.07695 0.12592 0.07773 0.12662 C 0.0832 0.13194 0.07656 0.12731 0.0819 0.13078 C 0.08242 0.13217 0.08281 0.13356 0.08333 0.13472 C 0.08463 0.13726 0.09114 0.14305 0.09114 0.14328 C 0.09739 0.15069 0.08958 0.14143 0.09557 0.14699 C 0.10039 0.15185 0.09453 0.14838 0.10052 0.15115 C 0.10325 0.15671 0.10013 0.15139 0.10468 0.15532 C 0.1056 0.15578 0.10612 0.15717 0.1069 0.15787 C 0.10755 0.15856 0.1082 0.15879 0.10898 0.15926 C 0.11406 0.16898 0.10833 0.15856 0.11341 0.1662 C 0.1138 0.16689 0.11419 0.16828 0.11471 0.16875 C 0.11536 0.16967 0.11614 0.16967 0.11692 0.17014 C 0.11757 0.17106 0.11823 0.17222 0.11901 0.17291 C 0.11966 0.17361 0.12044 0.17361 0.12109 0.1743 C 0.12213 0.175 0.12304 0.17615 0.12396 0.17708 C 0.12773 0.18426 0.12422 0.17847 0.12903 0.18379 C 0.13047 0.18541 0.1319 0.18726 0.1332 0.18935 C 0.13424 0.19051 0.13502 0.19213 0.13619 0.19328 C 0.13672 0.19398 0.1375 0.19421 0.13815 0.19467 C 0.14336 0.20139 0.13685 0.19328 0.14336 0.20023 C 0.14401 0.20092 0.14466 0.20185 0.14531 0.20277 C 0.14635 0.20416 0.14713 0.20578 0.1483 0.20694 C 0.14882 0.20764 0.14974 0.20764 0.15039 0.20833 C 0.15195 0.20995 0.15299 0.21273 0.15468 0.21365 L 0.16106 0.21782 L 0.16315 0.21921 C 0.16367 0.22014 0.16419 0.22083 0.16458 0.22199 C 0.1651 0.22314 0.16549 0.22476 0.16614 0.22592 C 0.16744 0.2287 0.16862 0.22893 0.17031 0.23009 C 0.17083 0.23101 0.17122 0.23217 0.17174 0.23287 C 0.17239 0.23356 0.17343 0.23333 0.17382 0.23426 C 0.17461 0.23518 0.17487 0.23703 0.17526 0.23842 C 0.17591 0.24004 0.17682 0.24097 0.17747 0.24259 C 0.17799 0.24375 0.17825 0.2456 0.1789 0.24652 C 0.18021 0.24884 0.18203 0.24976 0.1832 0.25208 C 0.18567 0.25694 0.18398 0.25439 0.18893 0.25764 L 0.19114 0.25879 C 0.19088 0.26157 0.19101 0.26458 0.19036 0.26713 C 0.18945 0.2699 0.18672 0.27384 0.18672 0.27407 C 0.18541 0.28171 0.18711 0.27453 0.18398 0.28055 C 0.1806 0.2868 0.1845 0.28356 0.18034 0.28611 C 0.17981 0.28703 0.17942 0.28819 0.1789 0.28889 C 0.17812 0.28981 0.17461 0.2912 0.17382 0.29143 C 0.16523 0.29652 0.17343 0.29259 0.16679 0.2956 C 0.16614 0.29699 0.16536 0.29838 0.16458 0.29976 C 0.16406 0.30069 0.16302 0.30139 0.1625 0.30254 C 0.15924 0.30856 0.16302 0.30532 0.15898 0.30787 C 0.15573 0.31389 0.15664 0.31273 0.15325 0.31736 C 0.15247 0.31828 0.15195 0.31944 0.15104 0.32014 C 0.14974 0.32129 0.14804 0.32129 0.14687 0.32291 C 0.14401 0.32639 0.14544 0.325 0.14257 0.32685 C 0.13932 0.3331 0.14323 0.32662 0.13893 0.33101 C 0.1375 0.33264 0.13619 0.33472 0.13463 0.33634 C 0.13398 0.33726 0.13333 0.33889 0.13255 0.33912 C 0.12903 0.34097 0.1306 0.34004 0.12747 0.34189 C 0.12682 0.34328 0.12604 0.34444 0.12552 0.34606 C 0.12409 0.34884 0.12317 0.35416 0.12109 0.35555 L 0.11901 0.35717 C 0.11862 0.3581 0.11797 0.35879 0.11757 0.35972 C 0.11692 0.36111 0.11692 0.36296 0.11614 0.36389 C 0.11549 0.36481 0.11471 0.36458 0.11393 0.36527 C 0.10911 0.3699 0.11497 0.36643 0.10898 0.36944 C 0.1082 0.37014 0.10768 0.37152 0.1069 0.37199 C 0.10599 0.37268 0.10481 0.37268 0.10403 0.37338 C 0.10338 0.37407 0.10312 0.37546 0.1026 0.37615 C 0.10169 0.37708 0.10078 0.37708 0.09974 0.37754 L 0.09336 0.38564 C 0.09257 0.38657 0.09179 0.38726 0.09114 0.38842 C 0.08932 0.39189 0.08789 0.3956 0.08541 0.39791 C 0.08489 0.39861 0.08411 0.39884 0.08333 0.3993 C 0.07721 0.40717 0.08502 0.39768 0.07903 0.40347 C 0.07825 0.40416 0.07773 0.40532 0.07695 0.40601 C 0.07396 0.40902 0.07552 0.40555 0.07265 0.41018 C 0.07161 0.4118 0.07083 0.41389 0.06979 0.41551 C 0.06914 0.41689 0.06849 0.41851 0.06757 0.41967 L 0.06562 0.42245 C 0.06146 0.43402 0.06692 0.42037 0.06198 0.42777 C 0.06132 0.42893 0.06119 0.43101 0.06041 0.43194 C 0.06002 0.43287 0.05898 0.43264 0.05846 0.43333 C 0.05755 0.43402 0.0569 0.43495 0.05625 0.43611 C 0.05573 0.4368 0.05534 0.43819 0.05481 0.43865 C 0.05338 0.44004 0.05052 0.44143 0.05052 0.44166 C 0.04974 0.44236 0.04909 0.44305 0.04843 0.44421 C 0.04739 0.44583 0.04687 0.44907 0.04557 0.44953 C 0.0444 0.45 0.0431 0.45046 0.04205 0.45092 C 0.04062 0.45185 0.03919 0.45301 0.03763 0.4537 C 0.03346 0.45578 0.03567 0.45439 0.03047 0.45787 L 0.02851 0.45926 C 0.02773 0.45995 0.02708 0.46134 0.0263 0.4618 C 0.02539 0.4625 0.02435 0.46273 0.02343 0.46319 C 0.02278 0.46365 0.022 0.46412 0.02135 0.46458 C 0.01888 0.46944 0.02005 0.4662 0.01849 0.47569 L 0.01849 0.47592 C 0.01797 0.47708 0.01744 0.47824 0.01705 0.47986 C 0.0164 0.4824 0.01562 0.48796 0.01562 0.48819 C 0.01536 0.49259 0.01536 0.49699 0.01484 0.50162 C 0.01458 0.50439 0.0138 0.50694 0.01341 0.50972 C 0.01302 0.51319 0.01159 0.52476 0.01067 0.5287 C 0.01015 0.53055 0.0095 0.5324 0.00911 0.53426 C 0.00664 0.54629 0.00911 0.53865 0.00638 0.54652 C 0.00573 0.55046 0.00507 0.55671 0.00416 0.56018 C 0.00377 0.5618 0.00312 0.56365 0.00273 0.56551 C 0.00117 0.57361 0.00325 0.56875 0.00065 0.57361 C 0.00039 0.57476 -0.00039 0.58171 -0.00078 0.5831 C -0.00118 0.58426 -0.0017 0.58495 -0.00222 0.58588 C -0.00248 0.58726 -0.00261 0.58889 -0.003 0.59004 C -0.00326 0.5912 -0.00391 0.59189 -0.00443 0.59282 L -0.00495 0.59444 " pathEditMode="relative" rAng="0" ptsTypes="AAAAAAAAAAAAAAAAAAAAAAAAAAAAAAAAAAAAAAAAAAAAAAAAAAAAAAAAAAAAAAAAAAAAAAAAAAAAAAAAAAAAAAAAAAAAAAAAAAAAAAAAAAAAAAAAAAAAAAAAAAAAAAAAAAAAAAAAAAAA">
                                      <p:cBhvr>
                                        <p:cTn id="6" dur="2000" fill="hold"/>
                                        <p:tgtEl>
                                          <p:spTgt spid="89"/>
                                        </p:tgtEl>
                                        <p:attrNameLst>
                                          <p:attrName>ppt_x</p:attrName>
                                          <p:attrName>ppt_y</p:attrName>
                                        </p:attrNameLst>
                                      </p:cBhvr>
                                      <p:rCtr x="931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Once the portion of the picture is received by Computer 1, it is placed in the appropriate space in the grid, and an acknowledgement of receipt of this second packet is sent back to Google.</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pic>
        <p:nvPicPr>
          <p:cNvPr id="82" name="Picture 81"/>
          <p:cNvPicPr>
            <a:picLocks noChangeAspect="1"/>
          </p:cNvPicPr>
          <p:nvPr/>
        </p:nvPicPr>
        <p:blipFill rotWithShape="1">
          <a:blip r:embed="rId6" cstate="print">
            <a:extLst>
              <a:ext uri="{28A0092B-C50C-407E-A947-70E740481C1C}">
                <a14:useLocalDpi xmlns:a14="http://schemas.microsoft.com/office/drawing/2010/main" val="0"/>
              </a:ext>
            </a:extLst>
          </a:blip>
          <a:srcRect b="65001"/>
          <a:stretch/>
        </p:blipFill>
        <p:spPr>
          <a:xfrm>
            <a:off x="2325656" y="5758847"/>
            <a:ext cx="914400" cy="320027"/>
          </a:xfrm>
          <a:prstGeom prst="rect">
            <a:avLst/>
          </a:prstGeom>
        </p:spPr>
      </p:pic>
      <p:pic>
        <p:nvPicPr>
          <p:cNvPr id="90" name="Picture 89"/>
          <p:cNvPicPr>
            <a:picLocks noChangeAspect="1"/>
          </p:cNvPicPr>
          <p:nvPr/>
        </p:nvPicPr>
        <p:blipFill rotWithShape="1">
          <a:blip r:embed="rId6" cstate="print">
            <a:extLst>
              <a:ext uri="{28A0092B-C50C-407E-A947-70E740481C1C}">
                <a14:useLocalDpi xmlns:a14="http://schemas.microsoft.com/office/drawing/2010/main" val="0"/>
              </a:ext>
            </a:extLst>
          </a:blip>
          <a:srcRect t="32624" b="32682"/>
          <a:stretch/>
        </p:blipFill>
        <p:spPr>
          <a:xfrm>
            <a:off x="2318820" y="6057427"/>
            <a:ext cx="914400" cy="317240"/>
          </a:xfrm>
          <a:prstGeom prst="rect">
            <a:avLst/>
          </a:prstGeom>
        </p:spPr>
      </p:pic>
      <p:grpSp>
        <p:nvGrpSpPr>
          <p:cNvPr id="91" name="Group 90"/>
          <p:cNvGrpSpPr/>
          <p:nvPr/>
        </p:nvGrpSpPr>
        <p:grpSpPr>
          <a:xfrm>
            <a:off x="1485119" y="5755541"/>
            <a:ext cx="553401" cy="443745"/>
            <a:chOff x="1485119" y="5755541"/>
            <a:chExt cx="553401" cy="443745"/>
          </a:xfrm>
        </p:grpSpPr>
        <p:grpSp>
          <p:nvGrpSpPr>
            <p:cNvPr id="92" name="Group 91"/>
            <p:cNvGrpSpPr/>
            <p:nvPr/>
          </p:nvGrpSpPr>
          <p:grpSpPr>
            <a:xfrm>
              <a:off x="1485119" y="5755541"/>
              <a:ext cx="553401" cy="443745"/>
              <a:chOff x="1508728" y="5815894"/>
              <a:chExt cx="553401" cy="443745"/>
            </a:xfrm>
          </p:grpSpPr>
          <p:pic>
            <p:nvPicPr>
              <p:cNvPr id="95" name="Picture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96" name="TextBox 95"/>
              <p:cNvSpPr txBox="1"/>
              <p:nvPr/>
            </p:nvSpPr>
            <p:spPr>
              <a:xfrm rot="625289">
                <a:off x="1508728" y="5870738"/>
                <a:ext cx="504652" cy="369332"/>
              </a:xfrm>
              <a:prstGeom prst="rect">
                <a:avLst/>
              </a:prstGeom>
              <a:noFill/>
            </p:spPr>
            <p:txBody>
              <a:bodyPr wrap="square" lIns="0" tIns="0" rIns="0" bIns="0" rtlCol="0">
                <a:spAutoFit/>
              </a:bodyPr>
              <a:lstStyle/>
              <a:p>
                <a:pPr algn="r"/>
                <a:r>
                  <a:rPr lang="en-US" sz="1200" dirty="0" smtClean="0"/>
                  <a:t>Got 4,5,6</a:t>
                </a:r>
              </a:p>
            </p:txBody>
          </p:sp>
        </p:grpSp>
        <p:pic>
          <p:nvPicPr>
            <p:cNvPr id="94" name="Picture 4" descr="https://cdn2.iconfinder.com/data/icons/flurry-for-the-web/512/googl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4325" y="5810328"/>
              <a:ext cx="249308" cy="2067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2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58333E-6 2.59259E-6 L 4.58333E-6 2.59259E-6 C -0.00104 -0.0169 -0.00131 -0.01436 4.58333E-6 -0.03403 C 4.58333E-6 -0.03565 0.00052 -0.03681 0.00078 -0.0382 C 0.00104 -0.04028 0.00169 -0.04561 0.00221 -0.04769 C 0.00273 -0.04931 0.00338 -0.05024 0.00377 -0.05186 C 0.00742 -0.06644 0.00338 -0.05487 0.0069 -0.06413 C 0.00742 -0.0669 0.00755 -0.06991 0.00833 -0.07223 C 0.00885 -0.07362 0.0095 -0.07477 0.00989 -0.07639 C 0.00989 -0.07639 0.01185 -0.08658 0.01224 -0.08866 C 0.0125 -0.08982 0.0125 -0.09144 0.01302 -0.0926 L 0.01445 -0.09676 C 0.01575 -0.10533 0.01471 -0.1007 0.01836 -0.11042 C 0.01862 -0.11135 0.02044 -0.11667 0.02135 -0.11713 C 0.02304 -0.11806 0.025 -0.11806 0.02669 -0.11852 C 0.02747 -0.11899 0.02825 -0.11945 0.02903 -0.11991 C 0.03021 -0.12038 0.0332 -0.12153 0.03437 -0.12246 C 0.03828 -0.12593 0.03541 -0.12616 0.04127 -0.12801 C 0.04284 -0.12848 0.0444 -0.12894 0.04583 -0.1294 C 0.05091 -0.13125 0.047 -0.13056 0.05273 -0.13218 C 0.05481 -0.13264 0.0569 -0.13311 0.05885 -0.13357 C 0.06054 -0.14237 0.05807 -0.13311 0.06419 -0.14028 C 0.06575 -0.14213 0.06757 -0.14329 0.06888 -0.14561 C 0.0694 -0.14653 0.06979 -0.14769 0.07031 -0.14838 C 0.07109 -0.14908 0.072 -0.14908 0.07265 -0.14977 C 0.07422 -0.15139 0.07552 -0.1544 0.07721 -0.15533 C 0.07825 -0.15579 0.07929 -0.15602 0.08034 -0.15649 C 0.08567 -0.16019 0.08125 -0.15811 0.08567 -0.16204 C 0.08646 -0.16274 0.08724 -0.16274 0.08802 -0.16343 C 0.08971 -0.16505 0.09257 -0.16829 0.09414 -0.17153 C 0.09466 -0.17292 0.09479 -0.17477 0.09557 -0.1757 C 0.097 -0.17709 0.10026 -0.17825 0.10026 -0.17825 C 0.10078 -0.17963 0.1013 -0.18102 0.10169 -0.18241 C 0.10273 -0.18612 0.10195 -0.18704 0.10403 -0.18913 C 0.10468 -0.19005 0.1056 -0.19005 0.10638 -0.19051 C 0.10911 -0.19538 0.10664 -0.19167 0.11093 -0.19607 C 0.11172 -0.19676 0.11237 -0.19815 0.11328 -0.19885 C 0.11419 -0.19954 0.11536 -0.19931 0.11627 -0.20024 C 0.11836 -0.20163 0.12031 -0.20417 0.12239 -0.20556 C 0.12552 -0.20741 0.12409 -0.20602 0.12695 -0.20973 C 0.12799 -0.21227 0.12877 -0.21551 0.13007 -0.21783 C 0.13203 -0.2213 0.13359 -0.225 0.13619 -0.22732 C 0.13685 -0.22801 0.13776 -0.22825 0.13854 -0.22871 C 0.14349 -0.23774 0.13411 -0.22153 0.14466 -0.23403 C 0.15117 -0.2419 0.14284 -0.23264 0.14922 -0.2382 C 0.15 -0.23889 0.15065 -0.24028 0.15143 -0.24098 C 0.15273 -0.24167 0.15403 -0.2419 0.15534 -0.24237 C 0.15638 -0.2426 0.15742 -0.24329 0.15833 -0.24375 C 0.15911 -0.24468 0.15989 -0.24538 0.16067 -0.2463 C 0.16614 -0.25417 0.15742 -0.24352 0.16445 -0.25186 C 0.16497 -0.25325 0.16536 -0.25487 0.16601 -0.25602 C 0.16666 -0.25718 0.16771 -0.25741 0.16836 -0.25857 C 0.16888 -0.25973 0.16862 -0.26158 0.16914 -0.26274 C 0.16966 -0.26389 0.1707 -0.26436 0.17135 -0.26551 C 0.17526 -0.27107 0.172 -0.26852 0.17604 -0.27084 C 0.17747 -0.27269 0.17955 -0.27362 0.1806 -0.27639 C 0.18164 -0.27894 0.18203 -0.28311 0.18359 -0.2845 C 0.18606 -0.28658 0.18945 -0.28936 0.19127 -0.2926 C 0.19179 -0.29352 0.19231 -0.29445 0.19284 -0.29538 C 0.19336 -0.29653 0.19375 -0.29815 0.1944 -0.29954 C 0.19791 -0.30695 0.19518 -0.30047 0.19896 -0.30625 C 0.20026 -0.30834 0.20143 -0.31088 0.20273 -0.31297 L 0.20429 -0.31575 C 0.20494 -0.31945 0.20573 -0.3213 0.20429 -0.32524 C 0.20377 -0.32663 0.20273 -0.32709 0.20195 -0.32801 C 0.19791 -0.33889 0.20325 -0.3257 0.19817 -0.33473 C 0.19752 -0.33588 0.19739 -0.3382 0.19661 -0.33889 C 0.19557 -0.34005 0.19414 -0.33982 0.19284 -0.34028 C 0.19205 -0.34051 0.19127 -0.34144 0.19049 -0.34167 C 0.1888 -0.34237 0.1806 -0.34399 0.17903 -0.34445 C 0.17747 -0.34514 0.175 -0.34445 0.17448 -0.347 C 0.17343 -0.35255 0.17448 -0.3507 0.17135 -0.35255 C 0.16992 -0.3551 0.16953 -0.35625 0.16757 -0.35788 C 0.16679 -0.35857 0.16601 -0.3588 0.16523 -0.35926 C 0.16132 -0.36621 0.1664 -0.35811 0.16146 -0.36343 C 0.1608 -0.36413 0.16041 -0.36528 0.15989 -0.36621 C 0.15924 -0.36713 0.15833 -0.36783 0.15755 -0.36875 C 0.15703 -0.36968 0.15664 -0.37084 0.15612 -0.37153 C 0.15455 -0.37362 0.15273 -0.37477 0.15143 -0.37709 C 0.15104 -0.37801 0.15052 -0.37917 0.15 -0.37963 C 0.14922 -0.38056 0.14843 -0.38033 0.14765 -0.38102 C 0.14687 -0.38172 0.14622 -0.38311 0.14531 -0.3838 C 0.14388 -0.38496 0.14231 -0.38565 0.14075 -0.38658 C 0.13489 -0.39005 0.13932 -0.38774 0.12695 -0.38936 C 0.12643 -0.39051 0.12591 -0.3919 0.12552 -0.39329 C 0.12513 -0.39468 0.12513 -0.39607 0.12474 -0.39746 C 0.12435 -0.39862 0.12369 -0.39931 0.12317 -0.40024 C 0.12174 -0.40209 0.12018 -0.40371 0.11862 -0.40556 C 0.11784 -0.40649 0.11692 -0.40718 0.11627 -0.40834 L 0.1125 -0.41505 C 0.11198 -0.41598 0.11159 -0.41713 0.11093 -0.41783 L 0.10859 -0.42061 C 0.10807 -0.422 0.10794 -0.42385 0.10716 -0.42454 C 0.1056 -0.42639 0.10143 -0.42778 0.09948 -0.42871 C 0.09362 -0.43172 0.10091 -0.42801 0.09492 -0.43288 C 0.09336 -0.43403 0.09179 -0.4345 0.09023 -0.43542 C 0.08945 -0.43588 0.08867 -0.43612 0.08802 -0.43681 C 0.08437 -0.44121 0.08659 -0.43913 0.08112 -0.44237 L 0.07877 -0.44375 C 0.07435 -0.45139 0.07669 -0.44954 0.07265 -0.45186 C 0.07213 -0.45278 0.07174 -0.45394 0.07109 -0.45463 C 0.06549 -0.46065 0.07239 -0.45047 0.06653 -0.45857 C 0.06601 -0.4595 0.06549 -0.46042 0.06497 -0.46135 C 0.06445 -0.46274 0.06432 -0.46459 0.06354 -0.46551 C 0.06211 -0.4669 0.05885 -0.46806 0.05885 -0.46806 C 0.05625 -0.47292 0.05846 -0.46991 0.05351 -0.47223 C 0.05195 -0.47292 0.04896 -0.475 0.04896 -0.475 C 0.04869 -0.47732 0.04882 -0.47963 0.04817 -0.48172 C 0.04648 -0.48704 0.04544 -0.48704 0.04284 -0.48866 C 0.04231 -0.48959 0.04179 -0.49051 0.04127 -0.49121 C 0.04062 -0.49237 0.03945 -0.4926 0.03906 -0.49399 C 0.03619 -0.50139 0.04153 -0.5 0.03515 -0.50764 C 0.03437 -0.50857 0.03359 -0.50926 0.03294 -0.51042 C 0.03177 -0.51204 0.03099 -0.51436 0.02981 -0.51575 C 0.02825 -0.5176 0.02656 -0.51899 0.02526 -0.5213 C 0.02161 -0.52778 0.02356 -0.52593 0.01992 -0.52801 C 0.01914 -0.52894 0.01823 -0.52963 0.01757 -0.53079 C 0.01705 -0.53149 0.01666 -0.53288 0.01601 -0.53357 C 0.01536 -0.53426 0.01445 -0.53426 0.0138 -0.53473 L 0.01067 -0.54306 C 0.01002 -0.54491 0.00885 -0.54862 0.00768 -0.54977 C 0.0069 -0.55047 0.00612 -0.5507 0.00534 -0.55116 C 0.00481 -0.55209 0.00442 -0.55325 0.00377 -0.55394 C 0.00312 -0.55463 0.00208 -0.55417 0.00156 -0.55533 C 0.00026 -0.55764 -0.00026 -0.56112 -0.00157 -0.56343 L -0.00391 -0.56737 C -0.00469 -0.56297 -0.00456 -0.56482 -0.00456 -0.56204 " pathEditMode="relative" ptsTypes="AAAAAAAAAAAAAAAAAAAAAAAAAAAAAAAAAAAAAAAAAAAAAAAAAAAAAAAAAAAAAAAAAAAAAAAAAAAAAAAAAAAAAAAAAAAAAAAAAAAAAAAAAAAAAAAAAAAAAAAAAAAAAAA">
                                      <p:cBhvr>
                                        <p:cTn id="6" dur="2000" fill="hold"/>
                                        <p:tgtEl>
                                          <p:spTgt spid="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Google will then send back the final row of the picture and tell the computer that it is sending the final row by numbering it 7,8,9. Note: the routers must always ensure that the quickest path is utilized (as there may be other network traffic or a line that is not currently working that may require a new path to be used that was not used previously)</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grpSp>
        <p:nvGrpSpPr>
          <p:cNvPr id="80" name="Group 79"/>
          <p:cNvGrpSpPr/>
          <p:nvPr/>
        </p:nvGrpSpPr>
        <p:grpSpPr>
          <a:xfrm>
            <a:off x="3486261" y="1199747"/>
            <a:ext cx="538791" cy="443745"/>
            <a:chOff x="1535698" y="5815894"/>
            <a:chExt cx="538791" cy="443745"/>
          </a:xfrm>
        </p:grpSpPr>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83" name="TextBox 82"/>
            <p:cNvSpPr txBox="1"/>
            <p:nvPr/>
          </p:nvSpPr>
          <p:spPr>
            <a:xfrm rot="625289">
              <a:off x="1750884" y="5866792"/>
              <a:ext cx="323605" cy="184666"/>
            </a:xfrm>
            <a:prstGeom prst="rect">
              <a:avLst/>
            </a:prstGeom>
            <a:noFill/>
          </p:spPr>
          <p:txBody>
            <a:bodyPr wrap="square" lIns="0" tIns="0" rIns="0" bIns="0" rtlCol="0">
              <a:spAutoFit/>
            </a:bodyPr>
            <a:lstStyle/>
            <a:p>
              <a:r>
                <a:rPr lang="en-US" sz="1200" dirty="0" smtClean="0"/>
                <a:t>7,8,9</a:t>
              </a:r>
              <a:endParaRPr lang="en-US" sz="1200" dirty="0"/>
            </a:p>
          </p:txBody>
        </p:sp>
      </p:grpSp>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pic>
        <p:nvPicPr>
          <p:cNvPr id="86" name="Picture 85"/>
          <p:cNvPicPr>
            <a:picLocks noChangeAspect="1"/>
          </p:cNvPicPr>
          <p:nvPr/>
        </p:nvPicPr>
        <p:blipFill rotWithShape="1">
          <a:blip r:embed="rId6" cstate="print">
            <a:extLst>
              <a:ext uri="{28A0092B-C50C-407E-A947-70E740481C1C}">
                <a14:useLocalDpi xmlns:a14="http://schemas.microsoft.com/office/drawing/2010/main" val="0"/>
              </a:ext>
            </a:extLst>
          </a:blip>
          <a:srcRect b="65001"/>
          <a:stretch/>
        </p:blipFill>
        <p:spPr>
          <a:xfrm>
            <a:off x="2325656" y="5758847"/>
            <a:ext cx="914400" cy="320027"/>
          </a:xfrm>
          <a:prstGeom prst="rect">
            <a:avLst/>
          </a:prstGeom>
        </p:spPr>
      </p:pic>
      <p:pic>
        <p:nvPicPr>
          <p:cNvPr id="84" name="Picture 83"/>
          <p:cNvPicPr>
            <a:picLocks noChangeAspect="1"/>
          </p:cNvPicPr>
          <p:nvPr/>
        </p:nvPicPr>
        <p:blipFill rotWithShape="1">
          <a:blip r:embed="rId9" cstate="print">
            <a:extLst>
              <a:ext uri="{28A0092B-C50C-407E-A947-70E740481C1C}">
                <a14:useLocalDpi xmlns:a14="http://schemas.microsoft.com/office/drawing/2010/main" val="0"/>
              </a:ext>
            </a:extLst>
          </a:blip>
          <a:srcRect t="66417"/>
          <a:stretch/>
        </p:blipFill>
        <p:spPr>
          <a:xfrm rot="535325">
            <a:off x="3525185" y="1459610"/>
            <a:ext cx="417553" cy="140228"/>
          </a:xfrm>
          <a:prstGeom prst="rect">
            <a:avLst/>
          </a:prstGeom>
        </p:spPr>
      </p:pic>
      <p:pic>
        <p:nvPicPr>
          <p:cNvPr id="87" name="Picture 86"/>
          <p:cNvPicPr>
            <a:picLocks noChangeAspect="1"/>
          </p:cNvPicPr>
          <p:nvPr/>
        </p:nvPicPr>
        <p:blipFill rotWithShape="1">
          <a:blip r:embed="rId6" cstate="print">
            <a:extLst>
              <a:ext uri="{28A0092B-C50C-407E-A947-70E740481C1C}">
                <a14:useLocalDpi xmlns:a14="http://schemas.microsoft.com/office/drawing/2010/main" val="0"/>
              </a:ext>
            </a:extLst>
          </a:blip>
          <a:srcRect t="32624" b="32682"/>
          <a:stretch/>
        </p:blipFill>
        <p:spPr>
          <a:xfrm>
            <a:off x="2318820" y="6057427"/>
            <a:ext cx="914400" cy="317240"/>
          </a:xfrm>
          <a:prstGeom prst="rect">
            <a:avLst/>
          </a:prstGeom>
        </p:spPr>
      </p:pic>
    </p:spTree>
    <p:extLst>
      <p:ext uri="{BB962C8B-B14F-4D97-AF65-F5344CB8AC3E}">
        <p14:creationId xmlns:p14="http://schemas.microsoft.com/office/powerpoint/2010/main" val="4030585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Google will then send back the final row of the picture and tell the computer that it is sending the final row by numbering it 7,8,9. Note: the routers must always ensure that the quickest path is utilized (as there may be other network traffic or a line that is not currently working that may require a new path to be used that was not used previously)</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pic>
        <p:nvPicPr>
          <p:cNvPr id="95" name="Picture 9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pic>
        <p:nvPicPr>
          <p:cNvPr id="96" name="Picture 95"/>
          <p:cNvPicPr>
            <a:picLocks noChangeAspect="1"/>
          </p:cNvPicPr>
          <p:nvPr/>
        </p:nvPicPr>
        <p:blipFill rotWithShape="1">
          <a:blip r:embed="rId6" cstate="print">
            <a:extLst>
              <a:ext uri="{28A0092B-C50C-407E-A947-70E740481C1C}">
                <a14:useLocalDpi xmlns:a14="http://schemas.microsoft.com/office/drawing/2010/main" val="0"/>
              </a:ext>
            </a:extLst>
          </a:blip>
          <a:srcRect b="65001"/>
          <a:stretch/>
        </p:blipFill>
        <p:spPr>
          <a:xfrm>
            <a:off x="2325656" y="5758847"/>
            <a:ext cx="914400" cy="320027"/>
          </a:xfrm>
          <a:prstGeom prst="rect">
            <a:avLst/>
          </a:prstGeom>
        </p:spPr>
      </p:pic>
      <p:pic>
        <p:nvPicPr>
          <p:cNvPr id="80" name="Picture 79"/>
          <p:cNvPicPr>
            <a:picLocks noChangeAspect="1"/>
          </p:cNvPicPr>
          <p:nvPr/>
        </p:nvPicPr>
        <p:blipFill rotWithShape="1">
          <a:blip r:embed="rId6" cstate="print">
            <a:extLst>
              <a:ext uri="{28A0092B-C50C-407E-A947-70E740481C1C}">
                <a14:useLocalDpi xmlns:a14="http://schemas.microsoft.com/office/drawing/2010/main" val="0"/>
              </a:ext>
            </a:extLst>
          </a:blip>
          <a:srcRect t="32624" b="32682"/>
          <a:stretch/>
        </p:blipFill>
        <p:spPr>
          <a:xfrm>
            <a:off x="2318820" y="6057427"/>
            <a:ext cx="914400" cy="317240"/>
          </a:xfrm>
          <a:prstGeom prst="rect">
            <a:avLst/>
          </a:prstGeom>
        </p:spPr>
      </p:pic>
      <p:grpSp>
        <p:nvGrpSpPr>
          <p:cNvPr id="2" name="Group 1"/>
          <p:cNvGrpSpPr/>
          <p:nvPr/>
        </p:nvGrpSpPr>
        <p:grpSpPr>
          <a:xfrm>
            <a:off x="1519581" y="1937235"/>
            <a:ext cx="538791" cy="443745"/>
            <a:chOff x="1519581" y="1937235"/>
            <a:chExt cx="538791" cy="443745"/>
          </a:xfrm>
        </p:grpSpPr>
        <p:grpSp>
          <p:nvGrpSpPr>
            <p:cNvPr id="90" name="Group 89"/>
            <p:cNvGrpSpPr/>
            <p:nvPr/>
          </p:nvGrpSpPr>
          <p:grpSpPr>
            <a:xfrm>
              <a:off x="1519581" y="1937235"/>
              <a:ext cx="538791" cy="443745"/>
              <a:chOff x="1535698" y="5815894"/>
              <a:chExt cx="538791" cy="443745"/>
            </a:xfrm>
          </p:grpSpPr>
          <p:pic>
            <p:nvPicPr>
              <p:cNvPr id="92" name="Picture 9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94" name="TextBox 93"/>
              <p:cNvSpPr txBox="1"/>
              <p:nvPr/>
            </p:nvSpPr>
            <p:spPr>
              <a:xfrm rot="625289">
                <a:off x="1750884" y="5866792"/>
                <a:ext cx="323605" cy="184666"/>
              </a:xfrm>
              <a:prstGeom prst="rect">
                <a:avLst/>
              </a:prstGeom>
              <a:noFill/>
            </p:spPr>
            <p:txBody>
              <a:bodyPr wrap="square" lIns="0" tIns="0" rIns="0" bIns="0" rtlCol="0">
                <a:spAutoFit/>
              </a:bodyPr>
              <a:lstStyle/>
              <a:p>
                <a:r>
                  <a:rPr lang="en-US" sz="1200" dirty="0" smtClean="0"/>
                  <a:t>7,8,9</a:t>
                </a:r>
                <a:endParaRPr lang="en-US" sz="1200" dirty="0"/>
              </a:p>
            </p:txBody>
          </p:sp>
        </p:grpSp>
        <p:pic>
          <p:nvPicPr>
            <p:cNvPr id="81" name="Picture 80"/>
            <p:cNvPicPr>
              <a:picLocks noChangeAspect="1"/>
            </p:cNvPicPr>
            <p:nvPr/>
          </p:nvPicPr>
          <p:blipFill rotWithShape="1">
            <a:blip r:embed="rId9" cstate="print">
              <a:extLst>
                <a:ext uri="{28A0092B-C50C-407E-A947-70E740481C1C}">
                  <a14:useLocalDpi xmlns:a14="http://schemas.microsoft.com/office/drawing/2010/main" val="0"/>
                </a:ext>
              </a:extLst>
            </a:blip>
            <a:srcRect t="66417"/>
            <a:stretch/>
          </p:blipFill>
          <p:spPr>
            <a:xfrm rot="535325">
              <a:off x="1588573" y="2198988"/>
              <a:ext cx="417553" cy="140228"/>
            </a:xfrm>
            <a:prstGeom prst="rect">
              <a:avLst/>
            </a:prstGeom>
          </p:spPr>
        </p:pic>
      </p:grpSp>
    </p:spTree>
    <p:extLst>
      <p:ext uri="{BB962C8B-B14F-4D97-AF65-F5344CB8AC3E}">
        <p14:creationId xmlns:p14="http://schemas.microsoft.com/office/powerpoint/2010/main" val="163936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68 -0.01435 L -0.00768 -0.01412 C -0.00546 -0.0118 -0.00325 -0.00879 -0.00091 -0.00625 C 0.00014 -0.00532 0.00118 -0.00462 0.00222 -0.00347 C 0.00326 -0.00231 0.0043 -0.00092 0.00521 0.00047 C 0.00639 0.00209 0.00834 0.00602 0.00834 0.00625 C 0.0086 0.00741 0.0086 0.0088 0.00912 0.00996 C 0.01237 0.01737 0.01068 0.00764 0.0129 0.0169 C 0.01355 0.01945 0.01355 0.02269 0.01446 0.025 C 0.01602 0.02894 0.01602 0.02987 0.01823 0.03311 C 0.01902 0.03426 0.0198 0.03496 0.02058 0.03588 C 0.02253 0.03866 0.02188 0.03936 0.02435 0.04144 C 0.0254 0.04213 0.02644 0.04213 0.02748 0.0426 C 0.03086 0.04885 0.02722 0.04144 0.02982 0.04954 C 0.0306 0.05232 0.03204 0.05463 0.03282 0.05764 L 0.03438 0.0632 C 0.03464 0.06528 0.03464 0.06783 0.03516 0.06991 C 0.03594 0.07292 0.03816 0.07801 0.03816 0.07825 C 0.03842 0.0794 0.03829 0.08125 0.03894 0.08218 C 0.04024 0.0838 0.04349 0.08496 0.04349 0.08519 C 0.04402 0.08588 0.04441 0.08704 0.04506 0.0875 C 0.04636 0.08866 0.05196 0.09005 0.05274 0.09028 C 0.0543 0.09098 0.05573 0.09213 0.0573 0.09306 C 0.05808 0.09352 0.05886 0.09399 0.05964 0.09445 L 0.06264 0.09584 C 0.06797 0.10209 0.0655 0.10024 0.06954 0.10255 C 0.0711 0.1044 0.0724 0.10695 0.07409 0.10811 C 0.08594 0.11505 0.0737 0.10695 0.08099 0.11343 C 0.08178 0.11413 0.08256 0.11413 0.08334 0.11482 C 0.08412 0.11551 0.08477 0.11667 0.08568 0.1176 C 0.08659 0.11852 0.08777 0.11922 0.08868 0.12014 C 0.08946 0.12107 0.09024 0.12223 0.09102 0.12292 C 0.09297 0.125 0.09519 0.12616 0.09714 0.12848 C 0.09792 0.1294 0.09857 0.13033 0.09935 0.13102 C 0.10144 0.13311 0.10365 0.13426 0.10547 0.13658 C 0.10625 0.1375 0.10717 0.1382 0.10782 0.13936 C 0.10977 0.1419 0.10912 0.14283 0.11159 0.14468 C 0.11264 0.14538 0.11368 0.14561 0.11472 0.14607 C 0.1155 0.147 0.11628 0.14769 0.11706 0.14885 C 0.11784 0.15 0.11836 0.15186 0.11928 0.15301 C 0.11993 0.15371 0.12084 0.15371 0.12162 0.15417 C 0.1224 0.1551 0.12305 0.15625 0.12396 0.15695 C 0.12461 0.15764 0.1254 0.15788 0.12618 0.15834 C 0.12722 0.15926 0.12826 0.16019 0.1293 0.16112 C 0.13711 0.16713 0.12448 0.15602 0.13464 0.16505 C 0.13881 0.17269 0.13217 0.16135 0.14232 0.17338 C 0.14545 0.17709 0.14362 0.1757 0.14766 0.17732 C 0.14844 0.17825 0.14922 0.17917 0.14987 0.1801 C 0.15092 0.18149 0.15183 0.18311 0.153 0.18426 C 0.15704 0.18843 0.15352 0.18218 0.15756 0.1882 C 0.15873 0.19005 0.15951 0.19213 0.16068 0.19375 C 0.16159 0.19514 0.16277 0.1963 0.16368 0.19792 C 0.16706 0.20301 0.16498 0.20139 0.16902 0.20602 C 0.17006 0.20695 0.1711 0.20764 0.17214 0.2088 C 0.17318 0.20996 0.17396 0.21204 0.17514 0.21274 C 0.17683 0.21389 0.17878 0.21366 0.1806 0.21413 L 0.18737 0.21829 L 0.18972 0.21968 C 0.19375 0.23033 0.19076 0.22639 0.19584 0.22917 C 0.1974 0.22987 0.2004 0.23172 0.2004 0.23195 L 0.2043 0.23866 L 0.20586 0.24144 C 0.2056 0.24306 0.2056 0.24514 0.20508 0.24676 C 0.20105 0.25973 0.203 0.24769 0.19818 0.26042 L 0.19662 0.26459 C 0.19636 0.26575 0.19623 0.26737 0.19584 0.26852 C 0.19493 0.2713 0.19271 0.27292 0.19128 0.27408 C 0.1905 0.27454 0.18972 0.27477 0.18894 0.27547 C 0.1879 0.27616 0.18698 0.27732 0.18594 0.27801 C 0.18412 0.2794 0.18243 0.27987 0.1806 0.28079 C 0.17982 0.28125 0.17904 0.28172 0.17826 0.28218 C 0.17149 0.28565 0.17839 0.28172 0.17292 0.28496 C 0.17149 0.2875 0.17006 0.29005 0.16823 0.29167 C 0.1668 0.29306 0.16524 0.29352 0.16368 0.29445 L 0.16146 0.29584 C 0.16068 0.29723 0.1599 0.29862 0.15912 0.29977 C 0.15847 0.30093 0.15756 0.30163 0.15678 0.30255 C 0.15573 0.30394 0.15482 0.30533 0.15378 0.30672 C 0.153 0.30903 0.15235 0.31135 0.15144 0.31343 C 0.15079 0.31505 0.14974 0.31598 0.14922 0.3176 C 0.14844 0.31922 0.14831 0.32153 0.14766 0.32292 C 0.14701 0.32431 0.14597 0.32454 0.14532 0.3257 C 0.14375 0.32825 0.14258 0.33172 0.14076 0.3338 L 0.1362 0.33936 C 0.13542 0.34028 0.13477 0.34167 0.13386 0.34213 C 0.1323 0.3426 0.13073 0.34283 0.1293 0.34352 C 0.12852 0.34375 0.12774 0.34445 0.12696 0.34468 C 0.12592 0.34538 0.12487 0.34561 0.12396 0.34607 C 0.12318 0.34653 0.1224 0.34723 0.12162 0.34746 C 0.12032 0.34815 0.11902 0.34838 0.11784 0.34885 C 0.11342 0.35417 0.11758 0.34954 0.11316 0.35301 C 0.11211 0.35371 0.1112 0.35487 0.11016 0.35556 C 0.10938 0.35625 0.1086 0.35649 0.10782 0.35695 C 0.10704 0.35764 0.10639 0.35903 0.10547 0.35973 C 0.10482 0.36042 0.10391 0.36042 0.10326 0.36112 C 0.10248 0.36181 0.1017 0.36297 0.10092 0.36389 C 0.09987 0.36505 0.09896 0.3669 0.09792 0.36783 C 0.09688 0.36875 0.09584 0.36875 0.0948 0.36922 C 0.0918 0.37454 0.09493 0.36991 0.09102 0.37338 C 0.09011 0.37408 0.08946 0.37524 0.08868 0.37616 C 0.08803 0.37663 0.08711 0.37663 0.08646 0.37732 C 0.08477 0.37894 0.08308 0.38056 0.08178 0.38288 C 0.08125 0.3838 0.08086 0.38496 0.08021 0.38565 C 0.07956 0.38635 0.07878 0.38658 0.078 0.38704 C 0.07253 0.39352 0.07514 0.39167 0.07032 0.39375 C 0.06589 0.40163 0.07227 0.39051 0.06654 0.39931 C 0.06433 0.40255 0.0642 0.40325 0.06264 0.40741 C 0.0612 0.42593 0.06303 0.4095 0.06042 0.42223 C 0.06042 0.42246 0.05925 0.43125 0.05886 0.43195 C 0.05404 0.44051 0.05586 0.43519 0.05196 0.43866 C 0.05118 0.43936 0.05053 0.44075 0.04961 0.44144 C 0.04805 0.44283 0.04506 0.44352 0.04349 0.44422 C 0.03633 0.447 0.04506 0.44468 0.03125 0.44676 C 0.03047 0.44769 0.02982 0.44885 0.02904 0.44954 C 0.02748 0.4507 0.02435 0.45232 0.02435 0.45255 C 0.02188 0.45672 0.02357 0.45278 0.02214 0.45903 C 0.02162 0.46088 0.02097 0.46274 0.02058 0.46459 C 0.01993 0.46713 0.0198 0.47014 0.01902 0.47269 C 0.01849 0.47454 0.01784 0.47616 0.01745 0.47801 C 0.0168 0.48172 0.01667 0.48542 0.01602 0.48889 L 0.01446 0.49723 L 0.01368 0.50116 C 0.01172 0.525 0.01433 0.49538 0.01133 0.52176 C 0.01107 0.52385 0.01094 0.52616 0.01068 0.52848 C 0.01016 0.53149 0.00847 0.53774 0.00756 0.54075 C 0.00717 0.54213 0.00639 0.54329 0.00599 0.54491 C 0.00326 0.55602 0.00612 0.55 0.003 0.55579 C 0.00183 0.56528 0.00261 0.56019 0.00066 0.57061 L -0.00013 0.57477 C -0.00039 0.57616 -0.00039 0.57755 -0.00091 0.57871 C -0.00273 0.58403 -0.00169 0.58172 -0.0039 0.58565 L -0.00468 0.58982 " pathEditMode="relative" rAng="0" ptsTypes="AAAAAAAAAAAAAAAAAAAAAAAAAAAAAAAAAAAAAAAAAAAAAAAAAAAAAAAAAAAAAAAAAAAAAAAAAAAAAAAAAAAAAAAAAAAAAAAAAAAAAAAAAAAAAAAAAAAAAAAAAAAAAAAAAAAA">
                                      <p:cBhvr>
                                        <p:cTn id="6" dur="2000" fill="hold"/>
                                        <p:tgtEl>
                                          <p:spTgt spid="2"/>
                                        </p:tgtEl>
                                        <p:attrNameLst>
                                          <p:attrName>ppt_x</p:attrName>
                                          <p:attrName>ppt_y</p:attrName>
                                        </p:attrNameLst>
                                      </p:cBhvr>
                                      <p:rCtr x="10677" y="30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Once the final portion of the picture is received by Computer 1, it is placed in the appropriate space in the grid, and an acknowledgement of receipt of </a:t>
            </a:r>
            <a:r>
              <a:rPr lang="en-US" sz="2000" smtClean="0"/>
              <a:t>this third packet </a:t>
            </a:r>
            <a:r>
              <a:rPr lang="en-US" sz="2000" dirty="0" smtClean="0"/>
              <a:t>is sent back to Google.</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pic>
        <p:nvPicPr>
          <p:cNvPr id="82" name="Picture 81"/>
          <p:cNvPicPr>
            <a:picLocks noChangeAspect="1"/>
          </p:cNvPicPr>
          <p:nvPr/>
        </p:nvPicPr>
        <p:blipFill rotWithShape="1">
          <a:blip r:embed="rId6" cstate="print">
            <a:extLst>
              <a:ext uri="{28A0092B-C50C-407E-A947-70E740481C1C}">
                <a14:useLocalDpi xmlns:a14="http://schemas.microsoft.com/office/drawing/2010/main" val="0"/>
              </a:ext>
            </a:extLst>
          </a:blip>
          <a:srcRect b="65001"/>
          <a:stretch/>
        </p:blipFill>
        <p:spPr>
          <a:xfrm>
            <a:off x="2325656" y="5758847"/>
            <a:ext cx="914400" cy="320027"/>
          </a:xfrm>
          <a:prstGeom prst="rect">
            <a:avLst/>
          </a:prstGeom>
        </p:spPr>
      </p:pic>
      <p:pic>
        <p:nvPicPr>
          <p:cNvPr id="90" name="Picture 89"/>
          <p:cNvPicPr>
            <a:picLocks noChangeAspect="1"/>
          </p:cNvPicPr>
          <p:nvPr/>
        </p:nvPicPr>
        <p:blipFill rotWithShape="1">
          <a:blip r:embed="rId6" cstate="print">
            <a:extLst>
              <a:ext uri="{28A0092B-C50C-407E-A947-70E740481C1C}">
                <a14:useLocalDpi xmlns:a14="http://schemas.microsoft.com/office/drawing/2010/main" val="0"/>
              </a:ext>
            </a:extLst>
          </a:blip>
          <a:srcRect t="32624" b="32682"/>
          <a:stretch/>
        </p:blipFill>
        <p:spPr>
          <a:xfrm>
            <a:off x="2318820" y="6057427"/>
            <a:ext cx="914400" cy="317240"/>
          </a:xfrm>
          <a:prstGeom prst="rect">
            <a:avLst/>
          </a:prstGeom>
        </p:spPr>
      </p:pic>
      <p:grpSp>
        <p:nvGrpSpPr>
          <p:cNvPr id="91" name="Group 90"/>
          <p:cNvGrpSpPr/>
          <p:nvPr/>
        </p:nvGrpSpPr>
        <p:grpSpPr>
          <a:xfrm>
            <a:off x="1485119" y="5755541"/>
            <a:ext cx="553401" cy="443745"/>
            <a:chOff x="1485119" y="5755541"/>
            <a:chExt cx="553401" cy="443745"/>
          </a:xfrm>
        </p:grpSpPr>
        <p:grpSp>
          <p:nvGrpSpPr>
            <p:cNvPr id="92" name="Group 91"/>
            <p:cNvGrpSpPr/>
            <p:nvPr/>
          </p:nvGrpSpPr>
          <p:grpSpPr>
            <a:xfrm>
              <a:off x="1485119" y="5755541"/>
              <a:ext cx="553401" cy="443745"/>
              <a:chOff x="1508728" y="5815894"/>
              <a:chExt cx="553401" cy="443745"/>
            </a:xfrm>
          </p:grpSpPr>
          <p:pic>
            <p:nvPicPr>
              <p:cNvPr id="95" name="Picture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44167">
                <a:off x="1535698" y="5815894"/>
                <a:ext cx="526431" cy="443745"/>
              </a:xfrm>
              <a:prstGeom prst="rect">
                <a:avLst/>
              </a:prstGeom>
            </p:spPr>
          </p:pic>
          <p:sp>
            <p:nvSpPr>
              <p:cNvPr id="96" name="TextBox 95"/>
              <p:cNvSpPr txBox="1"/>
              <p:nvPr/>
            </p:nvSpPr>
            <p:spPr>
              <a:xfrm rot="625289">
                <a:off x="1508728" y="5870738"/>
                <a:ext cx="504652" cy="369332"/>
              </a:xfrm>
              <a:prstGeom prst="rect">
                <a:avLst/>
              </a:prstGeom>
              <a:noFill/>
            </p:spPr>
            <p:txBody>
              <a:bodyPr wrap="square" lIns="0" tIns="0" rIns="0" bIns="0" rtlCol="0">
                <a:spAutoFit/>
              </a:bodyPr>
              <a:lstStyle/>
              <a:p>
                <a:pPr algn="r"/>
                <a:r>
                  <a:rPr lang="en-US" sz="1200" dirty="0" smtClean="0"/>
                  <a:t>Got 7,8,9</a:t>
                </a:r>
              </a:p>
            </p:txBody>
          </p:sp>
        </p:grpSp>
        <p:pic>
          <p:nvPicPr>
            <p:cNvPr id="94" name="Picture 4" descr="https://cdn2.iconfinder.com/data/icons/flurry-for-the-web/512/googl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4325" y="5810328"/>
              <a:ext cx="249308" cy="206705"/>
            </a:xfrm>
            <a:prstGeom prst="rect">
              <a:avLst/>
            </a:prstGeom>
            <a:noFill/>
            <a:extLst>
              <a:ext uri="{909E8E84-426E-40DD-AFC4-6F175D3DCCD1}">
                <a14:hiddenFill xmlns:a14="http://schemas.microsoft.com/office/drawing/2010/main">
                  <a:solidFill>
                    <a:srgbClr val="FFFFFF"/>
                  </a:solidFill>
                </a14:hiddenFill>
              </a:ext>
            </a:extLst>
          </p:spPr>
        </p:pic>
      </p:grpSp>
      <p:pic>
        <p:nvPicPr>
          <p:cNvPr id="81" name="Picture 80"/>
          <p:cNvPicPr>
            <a:picLocks noChangeAspect="1"/>
          </p:cNvPicPr>
          <p:nvPr/>
        </p:nvPicPr>
        <p:blipFill rotWithShape="1">
          <a:blip r:embed="rId6" cstate="print">
            <a:extLst>
              <a:ext uri="{28A0092B-C50C-407E-A947-70E740481C1C}">
                <a14:useLocalDpi xmlns:a14="http://schemas.microsoft.com/office/drawing/2010/main" val="0"/>
              </a:ext>
            </a:extLst>
          </a:blip>
          <a:srcRect t="66417"/>
          <a:stretch/>
        </p:blipFill>
        <p:spPr>
          <a:xfrm>
            <a:off x="2325656" y="6360515"/>
            <a:ext cx="914400" cy="307086"/>
          </a:xfrm>
          <a:prstGeom prst="rect">
            <a:avLst/>
          </a:prstGeom>
        </p:spPr>
      </p:pic>
    </p:spTree>
    <p:extLst>
      <p:ext uri="{BB962C8B-B14F-4D97-AF65-F5344CB8AC3E}">
        <p14:creationId xmlns:p14="http://schemas.microsoft.com/office/powerpoint/2010/main" val="2392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58333E-6 2.59259E-6 L 4.58333E-6 2.59259E-6 C -0.00104 -0.0169 -0.00131 -0.01436 4.58333E-6 -0.03403 C 4.58333E-6 -0.03565 0.00052 -0.03681 0.00078 -0.0382 C 0.00104 -0.04028 0.00169 -0.04561 0.00221 -0.04769 C 0.00273 -0.04931 0.00338 -0.05024 0.00377 -0.05186 C 0.00742 -0.06644 0.00338 -0.05487 0.0069 -0.06413 C 0.00742 -0.0669 0.00755 -0.06991 0.00833 -0.07223 C 0.00885 -0.07362 0.0095 -0.07477 0.00989 -0.07639 C 0.00989 -0.07639 0.01185 -0.08658 0.01224 -0.08866 C 0.0125 -0.08982 0.0125 -0.09144 0.01302 -0.0926 L 0.01445 -0.09676 C 0.01575 -0.10533 0.01471 -0.1007 0.01836 -0.11042 C 0.01862 -0.11135 0.02044 -0.11667 0.02135 -0.11713 C 0.02304 -0.11806 0.025 -0.11806 0.02669 -0.11852 C 0.02747 -0.11899 0.02825 -0.11945 0.02903 -0.11991 C 0.03021 -0.12038 0.0332 -0.12153 0.03437 -0.12246 C 0.03828 -0.12593 0.03541 -0.12616 0.04127 -0.12801 C 0.04284 -0.12848 0.0444 -0.12894 0.04583 -0.1294 C 0.05091 -0.13125 0.047 -0.13056 0.05273 -0.13218 C 0.05481 -0.13264 0.0569 -0.13311 0.05885 -0.13357 C 0.06054 -0.14237 0.05807 -0.13311 0.06419 -0.14028 C 0.06575 -0.14213 0.06757 -0.14329 0.06888 -0.14561 C 0.0694 -0.14653 0.06979 -0.14769 0.07031 -0.14838 C 0.07109 -0.14908 0.072 -0.14908 0.07265 -0.14977 C 0.07422 -0.15139 0.07552 -0.1544 0.07721 -0.15533 C 0.07825 -0.15579 0.07929 -0.15602 0.08034 -0.15649 C 0.08567 -0.16019 0.08125 -0.15811 0.08567 -0.16204 C 0.08646 -0.16274 0.08724 -0.16274 0.08802 -0.16343 C 0.08971 -0.16505 0.09257 -0.16829 0.09414 -0.17153 C 0.09466 -0.17292 0.09479 -0.17477 0.09557 -0.1757 C 0.097 -0.17709 0.10026 -0.17825 0.10026 -0.17825 C 0.10078 -0.17963 0.1013 -0.18102 0.10169 -0.18241 C 0.10273 -0.18612 0.10195 -0.18704 0.10403 -0.18913 C 0.10468 -0.19005 0.1056 -0.19005 0.10638 -0.19051 C 0.10911 -0.19538 0.10664 -0.19167 0.11093 -0.19607 C 0.11172 -0.19676 0.11237 -0.19815 0.11328 -0.19885 C 0.11419 -0.19954 0.11536 -0.19931 0.11627 -0.20024 C 0.11836 -0.20163 0.12031 -0.20417 0.12239 -0.20556 C 0.12552 -0.20741 0.12409 -0.20602 0.12695 -0.20973 C 0.12799 -0.21227 0.12877 -0.21551 0.13007 -0.21783 C 0.13203 -0.2213 0.13359 -0.225 0.13619 -0.22732 C 0.13685 -0.22801 0.13776 -0.22825 0.13854 -0.22871 C 0.14349 -0.23774 0.13411 -0.22153 0.14466 -0.23403 C 0.15117 -0.2419 0.14284 -0.23264 0.14922 -0.2382 C 0.15 -0.23889 0.15065 -0.24028 0.15143 -0.24098 C 0.15273 -0.24167 0.15403 -0.2419 0.15534 -0.24237 C 0.15638 -0.2426 0.15742 -0.24329 0.15833 -0.24375 C 0.15911 -0.24468 0.15989 -0.24538 0.16067 -0.2463 C 0.16614 -0.25417 0.15742 -0.24352 0.16445 -0.25186 C 0.16497 -0.25325 0.16536 -0.25487 0.16601 -0.25602 C 0.16666 -0.25718 0.16771 -0.25741 0.16836 -0.25857 C 0.16888 -0.25973 0.16862 -0.26158 0.16914 -0.26274 C 0.16966 -0.26389 0.1707 -0.26436 0.17135 -0.26551 C 0.17526 -0.27107 0.172 -0.26852 0.17604 -0.27084 C 0.17747 -0.27269 0.17955 -0.27362 0.1806 -0.27639 C 0.18164 -0.27894 0.18203 -0.28311 0.18359 -0.2845 C 0.18606 -0.28658 0.18945 -0.28936 0.19127 -0.2926 C 0.19179 -0.29352 0.19231 -0.29445 0.19284 -0.29538 C 0.19336 -0.29653 0.19375 -0.29815 0.1944 -0.29954 C 0.19791 -0.30695 0.19518 -0.30047 0.19896 -0.30625 C 0.20026 -0.30834 0.20143 -0.31088 0.20273 -0.31297 L 0.20429 -0.31575 C 0.20494 -0.31945 0.20573 -0.3213 0.20429 -0.32524 C 0.20377 -0.32663 0.20273 -0.32709 0.20195 -0.32801 C 0.19791 -0.33889 0.20325 -0.3257 0.19817 -0.33473 C 0.19752 -0.33588 0.19739 -0.3382 0.19661 -0.33889 C 0.19557 -0.34005 0.19414 -0.33982 0.19284 -0.34028 C 0.19205 -0.34051 0.19127 -0.34144 0.19049 -0.34167 C 0.1888 -0.34237 0.1806 -0.34399 0.17903 -0.34445 C 0.17747 -0.34514 0.175 -0.34445 0.17448 -0.347 C 0.17343 -0.35255 0.17448 -0.3507 0.17135 -0.35255 C 0.16992 -0.3551 0.16953 -0.35625 0.16757 -0.35788 C 0.16679 -0.35857 0.16601 -0.3588 0.16523 -0.35926 C 0.16132 -0.36621 0.1664 -0.35811 0.16146 -0.36343 C 0.1608 -0.36413 0.16041 -0.36528 0.15989 -0.36621 C 0.15924 -0.36713 0.15833 -0.36783 0.15755 -0.36875 C 0.15703 -0.36968 0.15664 -0.37084 0.15612 -0.37153 C 0.15455 -0.37362 0.15273 -0.37477 0.15143 -0.37709 C 0.15104 -0.37801 0.15052 -0.37917 0.15 -0.37963 C 0.14922 -0.38056 0.14843 -0.38033 0.14765 -0.38102 C 0.14687 -0.38172 0.14622 -0.38311 0.14531 -0.3838 C 0.14388 -0.38496 0.14231 -0.38565 0.14075 -0.38658 C 0.13489 -0.39005 0.13932 -0.38774 0.12695 -0.38936 C 0.12643 -0.39051 0.12591 -0.3919 0.12552 -0.39329 C 0.12513 -0.39468 0.12513 -0.39607 0.12474 -0.39746 C 0.12435 -0.39862 0.12369 -0.39931 0.12317 -0.40024 C 0.12174 -0.40209 0.12018 -0.40371 0.11862 -0.40556 C 0.11784 -0.40649 0.11692 -0.40718 0.11627 -0.40834 L 0.1125 -0.41505 C 0.11198 -0.41598 0.11159 -0.41713 0.11093 -0.41783 L 0.10859 -0.42061 C 0.10807 -0.422 0.10794 -0.42385 0.10716 -0.42454 C 0.1056 -0.42639 0.10143 -0.42778 0.09948 -0.42871 C 0.09362 -0.43172 0.10091 -0.42801 0.09492 -0.43288 C 0.09336 -0.43403 0.09179 -0.4345 0.09023 -0.43542 C 0.08945 -0.43588 0.08867 -0.43612 0.08802 -0.43681 C 0.08437 -0.44121 0.08659 -0.43913 0.08112 -0.44237 L 0.07877 -0.44375 C 0.07435 -0.45139 0.07669 -0.44954 0.07265 -0.45186 C 0.07213 -0.45278 0.07174 -0.45394 0.07109 -0.45463 C 0.06549 -0.46065 0.07239 -0.45047 0.06653 -0.45857 C 0.06601 -0.4595 0.06549 -0.46042 0.06497 -0.46135 C 0.06445 -0.46274 0.06432 -0.46459 0.06354 -0.46551 C 0.06211 -0.4669 0.05885 -0.46806 0.05885 -0.46806 C 0.05625 -0.47292 0.05846 -0.46991 0.05351 -0.47223 C 0.05195 -0.47292 0.04896 -0.475 0.04896 -0.475 C 0.04869 -0.47732 0.04882 -0.47963 0.04817 -0.48172 C 0.04648 -0.48704 0.04544 -0.48704 0.04284 -0.48866 C 0.04231 -0.48959 0.04179 -0.49051 0.04127 -0.49121 C 0.04062 -0.49237 0.03945 -0.4926 0.03906 -0.49399 C 0.03619 -0.50139 0.04153 -0.5 0.03515 -0.50764 C 0.03437 -0.50857 0.03359 -0.50926 0.03294 -0.51042 C 0.03177 -0.51204 0.03099 -0.51436 0.02981 -0.51575 C 0.02825 -0.5176 0.02656 -0.51899 0.02526 -0.5213 C 0.02161 -0.52778 0.02356 -0.52593 0.01992 -0.52801 C 0.01914 -0.52894 0.01823 -0.52963 0.01757 -0.53079 C 0.01705 -0.53149 0.01666 -0.53288 0.01601 -0.53357 C 0.01536 -0.53426 0.01445 -0.53426 0.0138 -0.53473 L 0.01067 -0.54306 C 0.01002 -0.54491 0.00885 -0.54862 0.00768 -0.54977 C 0.0069 -0.55047 0.00612 -0.5507 0.00534 -0.55116 C 0.00481 -0.55209 0.00442 -0.55325 0.00377 -0.55394 C 0.00312 -0.55463 0.00208 -0.55417 0.00156 -0.55533 C 0.00026 -0.55764 -0.00026 -0.56112 -0.00157 -0.56343 L -0.00391 -0.56737 C -0.00469 -0.56297 -0.00456 -0.56482 -0.00456 -0.56204 " pathEditMode="relative" ptsTypes="AAAAAAAAAAAAAAAAAAAAAAAAAAAAAAAAAAAAAAAAAAAAAAAAAAAAAAAAAAAAAAAAAAAAAAAAAAAAAAAAAAAAAAAAAAAAAAAAAAAAAAAAAAAAAAAAAAAAAAAAAAAAAAA">
                                      <p:cBhvr>
                                        <p:cTn id="6" dur="2000" fill="hold"/>
                                        <p:tgtEl>
                                          <p:spTgt spid="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Example: The same procedure would be happening simultaneously with the other two requests until all requests have been satisfied.  It is important to note that no wire can be used by two packets at once.  Moreover, routers must determine the best path to choose each time a packet is sent to it.</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pic>
        <p:nvPicPr>
          <p:cNvPr id="82" name="Picture 81"/>
          <p:cNvPicPr>
            <a:picLocks noChangeAspect="1"/>
          </p:cNvPicPr>
          <p:nvPr/>
        </p:nvPicPr>
        <p:blipFill rotWithShape="1">
          <a:blip r:embed="rId7" cstate="print">
            <a:extLst>
              <a:ext uri="{28A0092B-C50C-407E-A947-70E740481C1C}">
                <a14:useLocalDpi xmlns:a14="http://schemas.microsoft.com/office/drawing/2010/main" val="0"/>
              </a:ext>
            </a:extLst>
          </a:blip>
          <a:srcRect b="65001"/>
          <a:stretch/>
        </p:blipFill>
        <p:spPr>
          <a:xfrm>
            <a:off x="2325656" y="5758847"/>
            <a:ext cx="914400" cy="320027"/>
          </a:xfrm>
          <a:prstGeom prst="rect">
            <a:avLst/>
          </a:prstGeom>
        </p:spPr>
      </p:pic>
      <p:pic>
        <p:nvPicPr>
          <p:cNvPr id="90" name="Picture 89"/>
          <p:cNvPicPr>
            <a:picLocks noChangeAspect="1"/>
          </p:cNvPicPr>
          <p:nvPr/>
        </p:nvPicPr>
        <p:blipFill rotWithShape="1">
          <a:blip r:embed="rId7" cstate="print">
            <a:extLst>
              <a:ext uri="{28A0092B-C50C-407E-A947-70E740481C1C}">
                <a14:useLocalDpi xmlns:a14="http://schemas.microsoft.com/office/drawing/2010/main" val="0"/>
              </a:ext>
            </a:extLst>
          </a:blip>
          <a:srcRect t="32624" b="32682"/>
          <a:stretch/>
        </p:blipFill>
        <p:spPr>
          <a:xfrm>
            <a:off x="2318820" y="6057427"/>
            <a:ext cx="914400" cy="317240"/>
          </a:xfrm>
          <a:prstGeom prst="rect">
            <a:avLst/>
          </a:prstGeom>
        </p:spPr>
      </p:pic>
      <p:pic>
        <p:nvPicPr>
          <p:cNvPr id="81" name="Picture 80"/>
          <p:cNvPicPr>
            <a:picLocks noChangeAspect="1"/>
          </p:cNvPicPr>
          <p:nvPr/>
        </p:nvPicPr>
        <p:blipFill rotWithShape="1">
          <a:blip r:embed="rId7" cstate="print">
            <a:extLst>
              <a:ext uri="{28A0092B-C50C-407E-A947-70E740481C1C}">
                <a14:useLocalDpi xmlns:a14="http://schemas.microsoft.com/office/drawing/2010/main" val="0"/>
              </a:ext>
            </a:extLst>
          </a:blip>
          <a:srcRect t="66417"/>
          <a:stretch/>
        </p:blipFill>
        <p:spPr>
          <a:xfrm>
            <a:off x="2325656" y="6360515"/>
            <a:ext cx="914400" cy="307086"/>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8518" y="5721674"/>
            <a:ext cx="914400" cy="915371"/>
          </a:xfrm>
          <a:prstGeom prst="rect">
            <a:avLst/>
          </a:prstGeom>
        </p:spPr>
      </p:pic>
      <p:pic>
        <p:nvPicPr>
          <p:cNvPr id="84" name="Picture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3052" y="5693744"/>
            <a:ext cx="914400" cy="915371"/>
          </a:xfrm>
          <a:prstGeom prst="rect">
            <a:avLst/>
          </a:prstGeom>
        </p:spPr>
      </p:pic>
    </p:spTree>
    <p:extLst>
      <p:ext uri="{BB962C8B-B14F-4D97-AF65-F5344CB8AC3E}">
        <p14:creationId xmlns:p14="http://schemas.microsoft.com/office/powerpoint/2010/main" val="3831983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4085" y="54808"/>
            <a:ext cx="11691893" cy="1325563"/>
          </a:xfrm>
        </p:spPr>
        <p:txBody>
          <a:bodyPr>
            <a:normAutofit/>
          </a:bodyPr>
          <a:lstStyle/>
          <a:p>
            <a:pPr algn="ctr"/>
            <a:r>
              <a:rPr lang="en-US" sz="2000" dirty="0" smtClean="0"/>
              <a:t>If you have a larger classroom, you can separate groups into teams and time how long it takes groups to complete the process.  In any case, a discussion as to what parts of the process seemed to cause the data to be sent more slowly  should occur.  Guiding questions are included in the </a:t>
            </a:r>
            <a:r>
              <a:rPr lang="en-US" sz="2000" smtClean="0"/>
              <a:t>curriculum guide </a:t>
            </a:r>
            <a:r>
              <a:rPr lang="en-US" sz="2000" dirty="0" smtClean="0"/>
              <a:t>for teacher with other resource materials of this module.</a:t>
            </a:r>
            <a:endParaRPr lang="en-US"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53" name="TextBox 52"/>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54" name="TextBox 53"/>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55" name="TextBox 54"/>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56" name="TextBox 55"/>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57" name="TextBox 56"/>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58" name="TextBox 57"/>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59"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62" name="TextBox 61"/>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63" name="TextBox 62"/>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64" name="TextBox 63"/>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65" name="TextBox 64"/>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66" name="TextBox 65"/>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67" name="Straight Connector 66"/>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604113" y="2114001"/>
            <a:ext cx="323605" cy="184666"/>
          </a:xfrm>
          <a:prstGeom prst="rect">
            <a:avLst/>
          </a:prstGeom>
          <a:noFill/>
        </p:spPr>
        <p:txBody>
          <a:bodyPr wrap="square" lIns="0" tIns="0" rIns="0" bIns="0" rtlCol="0">
            <a:spAutoFit/>
          </a:bodyPr>
          <a:lstStyle/>
          <a:p>
            <a:r>
              <a:rPr lang="en-US" sz="1200" dirty="0" smtClean="0"/>
              <a:t>pic 1</a:t>
            </a:r>
            <a:endParaRPr lang="en-US" sz="1200"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4835" y="5758847"/>
            <a:ext cx="913431" cy="914400"/>
          </a:xfrm>
          <a:prstGeom prst="rect">
            <a:avLst/>
          </a:prstGeom>
        </p:spPr>
      </p:pic>
      <p:pic>
        <p:nvPicPr>
          <p:cNvPr id="82" name="Picture 81"/>
          <p:cNvPicPr>
            <a:picLocks noChangeAspect="1"/>
          </p:cNvPicPr>
          <p:nvPr/>
        </p:nvPicPr>
        <p:blipFill rotWithShape="1">
          <a:blip r:embed="rId7" cstate="print">
            <a:extLst>
              <a:ext uri="{28A0092B-C50C-407E-A947-70E740481C1C}">
                <a14:useLocalDpi xmlns:a14="http://schemas.microsoft.com/office/drawing/2010/main" val="0"/>
              </a:ext>
            </a:extLst>
          </a:blip>
          <a:srcRect b="65001"/>
          <a:stretch/>
        </p:blipFill>
        <p:spPr>
          <a:xfrm>
            <a:off x="2325656" y="5758847"/>
            <a:ext cx="914400" cy="320027"/>
          </a:xfrm>
          <a:prstGeom prst="rect">
            <a:avLst/>
          </a:prstGeom>
        </p:spPr>
      </p:pic>
      <p:pic>
        <p:nvPicPr>
          <p:cNvPr id="90" name="Picture 89"/>
          <p:cNvPicPr>
            <a:picLocks noChangeAspect="1"/>
          </p:cNvPicPr>
          <p:nvPr/>
        </p:nvPicPr>
        <p:blipFill rotWithShape="1">
          <a:blip r:embed="rId7" cstate="print">
            <a:extLst>
              <a:ext uri="{28A0092B-C50C-407E-A947-70E740481C1C}">
                <a14:useLocalDpi xmlns:a14="http://schemas.microsoft.com/office/drawing/2010/main" val="0"/>
              </a:ext>
            </a:extLst>
          </a:blip>
          <a:srcRect t="32624" b="32682"/>
          <a:stretch/>
        </p:blipFill>
        <p:spPr>
          <a:xfrm>
            <a:off x="2318820" y="6057427"/>
            <a:ext cx="914400" cy="317240"/>
          </a:xfrm>
          <a:prstGeom prst="rect">
            <a:avLst/>
          </a:prstGeom>
        </p:spPr>
      </p:pic>
      <p:pic>
        <p:nvPicPr>
          <p:cNvPr id="81" name="Picture 80"/>
          <p:cNvPicPr>
            <a:picLocks noChangeAspect="1"/>
          </p:cNvPicPr>
          <p:nvPr/>
        </p:nvPicPr>
        <p:blipFill rotWithShape="1">
          <a:blip r:embed="rId7" cstate="print">
            <a:extLst>
              <a:ext uri="{28A0092B-C50C-407E-A947-70E740481C1C}">
                <a14:useLocalDpi xmlns:a14="http://schemas.microsoft.com/office/drawing/2010/main" val="0"/>
              </a:ext>
            </a:extLst>
          </a:blip>
          <a:srcRect t="66417"/>
          <a:stretch/>
        </p:blipFill>
        <p:spPr>
          <a:xfrm>
            <a:off x="2325656" y="6360515"/>
            <a:ext cx="914400" cy="307086"/>
          </a:xfrm>
          <a:prstGeom prst="rect">
            <a:avLst/>
          </a:prstGeom>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8518" y="5721674"/>
            <a:ext cx="914400" cy="915371"/>
          </a:xfrm>
          <a:prstGeom prst="rect">
            <a:avLst/>
          </a:prstGeom>
        </p:spPr>
      </p:pic>
      <p:pic>
        <p:nvPicPr>
          <p:cNvPr id="83" name="Picture 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3052" y="5693744"/>
            <a:ext cx="914400" cy="915371"/>
          </a:xfrm>
          <a:prstGeom prst="rect">
            <a:avLst/>
          </a:prstGeom>
        </p:spPr>
      </p:pic>
    </p:spTree>
    <p:extLst>
      <p:ext uri="{BB962C8B-B14F-4D97-AF65-F5344CB8AC3E}">
        <p14:creationId xmlns:p14="http://schemas.microsoft.com/office/powerpoint/2010/main" val="3047917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83" y="775672"/>
            <a:ext cx="11775233" cy="1325563"/>
          </a:xfrm>
        </p:spPr>
        <p:txBody>
          <a:bodyPr>
            <a:normAutofit fontScale="90000"/>
          </a:bodyPr>
          <a:lstStyle/>
          <a:p>
            <a:pPr algn="ctr"/>
            <a:r>
              <a:rPr lang="en-US" dirty="0" smtClean="0"/>
              <a:t>Wire will be used to connect the desks together just as wires connect components of the Internet together.  This wire can be purchased at any hardware or craft store for less than 5 USD. A set of wire cutters will enable easy cutting.</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401" r="11471"/>
          <a:stretch/>
        </p:blipFill>
        <p:spPr>
          <a:xfrm rot="5400000">
            <a:off x="1874760" y="3104761"/>
            <a:ext cx="3505009" cy="307443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290" r="11325"/>
          <a:stretch/>
        </p:blipFill>
        <p:spPr>
          <a:xfrm rot="5400000">
            <a:off x="6800027" y="3137669"/>
            <a:ext cx="3501399" cy="3012232"/>
          </a:xfrm>
          <a:prstGeom prst="rect">
            <a:avLst/>
          </a:prstGeom>
        </p:spPr>
      </p:pic>
    </p:spTree>
    <p:extLst>
      <p:ext uri="{BB962C8B-B14F-4D97-AF65-F5344CB8AC3E}">
        <p14:creationId xmlns:p14="http://schemas.microsoft.com/office/powerpoint/2010/main" val="373297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217068" y="1296140"/>
            <a:ext cx="11758910" cy="5525571"/>
            <a:chOff x="217068" y="1296140"/>
            <a:chExt cx="11758910" cy="5525571"/>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38" name="TextBox 37"/>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39" name="TextBox 38"/>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40" name="TextBox 39"/>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41" name="TextBox 40"/>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43" name="TextBox 42"/>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44" name="TextBox 43"/>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6"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73" name="TextBox 72"/>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74" name="TextBox 73"/>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75" name="TextBox 74"/>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76" name="TextBox 75"/>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77" name="TextBox 76"/>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78" name="Straight Connector 77"/>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itle 14"/>
          <p:cNvSpPr>
            <a:spLocks noGrp="1"/>
          </p:cNvSpPr>
          <p:nvPr>
            <p:ph type="title"/>
          </p:nvPr>
        </p:nvSpPr>
        <p:spPr>
          <a:xfrm>
            <a:off x="492690" y="53866"/>
            <a:ext cx="11137778" cy="1325563"/>
          </a:xfrm>
        </p:spPr>
        <p:txBody>
          <a:bodyPr>
            <a:normAutofit fontScale="90000"/>
          </a:bodyPr>
          <a:lstStyle/>
          <a:p>
            <a:pPr algn="ctr"/>
            <a:r>
              <a:rPr lang="en-US" sz="3200" dirty="0" smtClean="0"/>
              <a:t>Attach wire to legs of desk to connect the desks as shown.  Where wires cross, make sure that they are vertically spaced on the legs of the desk to allow ample clearance between the two wires.</a:t>
            </a:r>
            <a:endParaRPr lang="en-US" sz="3200" dirty="0"/>
          </a:p>
        </p:txBody>
      </p:sp>
    </p:spTree>
    <p:extLst>
      <p:ext uri="{BB962C8B-B14F-4D97-AF65-F5344CB8AC3E}">
        <p14:creationId xmlns:p14="http://schemas.microsoft.com/office/powerpoint/2010/main" val="3363657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92690" y="53866"/>
            <a:ext cx="11137778" cy="1325563"/>
          </a:xfrm>
        </p:spPr>
        <p:txBody>
          <a:bodyPr>
            <a:normAutofit fontScale="90000"/>
          </a:bodyPr>
          <a:lstStyle/>
          <a:p>
            <a:pPr algn="ctr"/>
            <a:r>
              <a:rPr lang="en-US" sz="3200" dirty="0" smtClean="0"/>
              <a:t>Twisting will secure the wires. Pulling the desks slightly apart after securing the wire can ensure that the wire is taut. </a:t>
            </a:r>
            <a:br>
              <a:rPr lang="en-US" sz="3200" dirty="0" smtClean="0"/>
            </a:br>
            <a:r>
              <a:rPr lang="en-US" sz="3200" dirty="0" smtClean="0">
                <a:solidFill>
                  <a:srgbClr val="FF0000"/>
                </a:solidFill>
              </a:rPr>
              <a:t>***Wear eye protection when working with the wire as it can recoil***</a:t>
            </a:r>
            <a:endParaRPr lang="en-US" sz="3200"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09" y="2062264"/>
            <a:ext cx="6153712" cy="346146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972" t="6554"/>
          <a:stretch/>
        </p:blipFill>
        <p:spPr>
          <a:xfrm rot="5400000">
            <a:off x="6311107" y="2401872"/>
            <a:ext cx="5230074" cy="3271650"/>
          </a:xfrm>
          <a:prstGeom prst="rect">
            <a:avLst/>
          </a:prstGeom>
        </p:spPr>
      </p:pic>
    </p:spTree>
    <p:extLst>
      <p:ext uri="{BB962C8B-B14F-4D97-AF65-F5344CB8AC3E}">
        <p14:creationId xmlns:p14="http://schemas.microsoft.com/office/powerpoint/2010/main" val="1554748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217068" y="1296140"/>
            <a:ext cx="11758910" cy="5525571"/>
            <a:chOff x="217068" y="1296140"/>
            <a:chExt cx="11758910" cy="5525571"/>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38" name="TextBox 37"/>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39" name="TextBox 38"/>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40" name="TextBox 39"/>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41" name="TextBox 40"/>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43" name="TextBox 42"/>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44" name="TextBox 43"/>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6"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73" name="TextBox 72"/>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74" name="TextBox 73"/>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75" name="TextBox 74"/>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76" name="TextBox 75"/>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77" name="TextBox 76"/>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78" name="Straight Connector 77"/>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itle 14"/>
          <p:cNvSpPr>
            <a:spLocks noGrp="1"/>
          </p:cNvSpPr>
          <p:nvPr>
            <p:ph type="title"/>
          </p:nvPr>
        </p:nvSpPr>
        <p:spPr>
          <a:xfrm>
            <a:off x="492690" y="53866"/>
            <a:ext cx="11137778" cy="1325563"/>
          </a:xfrm>
        </p:spPr>
        <p:txBody>
          <a:bodyPr>
            <a:normAutofit fontScale="90000"/>
          </a:bodyPr>
          <a:lstStyle/>
          <a:p>
            <a:pPr algn="ctr"/>
            <a:r>
              <a:rPr lang="en-US" sz="3200" dirty="0" smtClean="0"/>
              <a:t>The Google desk should be given two pictures </a:t>
            </a:r>
            <a:r>
              <a:rPr lang="en-US" sz="3200" dirty="0" smtClean="0"/>
              <a:t>labeled </a:t>
            </a:r>
            <a:r>
              <a:rPr lang="en-US" sz="3200" dirty="0" smtClean="0"/>
              <a:t>pictures 1 and 2. These pictures can be cut into whatever pieces are desired for sending later.  </a:t>
            </a:r>
            <a:endParaRPr lang="en-US" sz="3200" dirty="0"/>
          </a:p>
        </p:txBody>
      </p: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6" y="1160096"/>
            <a:ext cx="914400" cy="914400"/>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8969" y="1157315"/>
            <a:ext cx="914400" cy="915371"/>
          </a:xfrm>
          <a:prstGeom prst="rect">
            <a:avLst/>
          </a:prstGeom>
        </p:spPr>
      </p:pic>
    </p:spTree>
    <p:extLst>
      <p:ext uri="{BB962C8B-B14F-4D97-AF65-F5344CB8AC3E}">
        <p14:creationId xmlns:p14="http://schemas.microsoft.com/office/powerpoint/2010/main" val="2505796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217068" y="1296140"/>
            <a:ext cx="11758910" cy="5525571"/>
            <a:chOff x="217068" y="1296140"/>
            <a:chExt cx="11758910" cy="5525571"/>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38" name="TextBox 37"/>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39" name="TextBox 38"/>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40" name="TextBox 39"/>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41" name="TextBox 40"/>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43" name="TextBox 42"/>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44" name="TextBox 43"/>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6"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73" name="TextBox 72"/>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74" name="TextBox 73"/>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75" name="TextBox 74"/>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76" name="TextBox 75"/>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77" name="TextBox 76"/>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78" name="Straight Connector 77"/>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itle 14"/>
          <p:cNvSpPr>
            <a:spLocks noGrp="1"/>
          </p:cNvSpPr>
          <p:nvPr>
            <p:ph type="title"/>
          </p:nvPr>
        </p:nvSpPr>
        <p:spPr>
          <a:xfrm>
            <a:off x="492690" y="53866"/>
            <a:ext cx="11137778" cy="1325563"/>
          </a:xfrm>
        </p:spPr>
        <p:txBody>
          <a:bodyPr>
            <a:normAutofit fontScale="90000"/>
          </a:bodyPr>
          <a:lstStyle/>
          <a:p>
            <a:pPr algn="ctr"/>
            <a:r>
              <a:rPr lang="en-US" sz="3200" dirty="0" smtClean="0"/>
              <a:t>The Wikipedia desk should be given two pictures </a:t>
            </a:r>
            <a:r>
              <a:rPr lang="en-US" sz="3200" dirty="0" smtClean="0"/>
              <a:t>labeled </a:t>
            </a:r>
            <a:r>
              <a:rPr lang="en-US" sz="3200" dirty="0" smtClean="0"/>
              <a:t>pictures 1 and 2 as well. These pictures can be cut into whatever pieces are desired for sending later.  </a:t>
            </a:r>
            <a:endParaRPr lang="en-US" sz="3200" dirty="0"/>
          </a:p>
        </p:txBody>
      </p: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0191" y="1198630"/>
            <a:ext cx="914400" cy="915371"/>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447" y="1203040"/>
            <a:ext cx="914400" cy="915371"/>
          </a:xfrm>
          <a:prstGeom prst="rect">
            <a:avLst/>
          </a:prstGeom>
        </p:spPr>
      </p:pic>
    </p:spTree>
    <p:extLst>
      <p:ext uri="{BB962C8B-B14F-4D97-AF65-F5344CB8AC3E}">
        <p14:creationId xmlns:p14="http://schemas.microsoft.com/office/powerpoint/2010/main" val="2378264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217068" y="1296140"/>
            <a:ext cx="11758910" cy="5525571"/>
            <a:chOff x="217068" y="1296140"/>
            <a:chExt cx="11758910" cy="5525571"/>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973" y="5661670"/>
              <a:ext cx="925287" cy="9423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8" y="1635031"/>
              <a:ext cx="924737" cy="94183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32" y="5661670"/>
              <a:ext cx="925287" cy="94239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855" y="1635031"/>
              <a:ext cx="924737" cy="941832"/>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93" y="5661670"/>
              <a:ext cx="925287" cy="94239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07" y="2313190"/>
              <a:ext cx="924737" cy="94183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828" y="2314322"/>
              <a:ext cx="924737" cy="941832"/>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12" y="3190741"/>
              <a:ext cx="924737" cy="941832"/>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302" y="3190741"/>
              <a:ext cx="924737" cy="941832"/>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56" y="4530729"/>
              <a:ext cx="925287" cy="942392"/>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6836" y="4500178"/>
              <a:ext cx="925287" cy="942392"/>
            </a:xfrm>
            <a:prstGeom prst="rect">
              <a:avLst/>
            </a:prstGeom>
          </p:spPr>
        </p:pic>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963" y="4643437"/>
              <a:ext cx="925287" cy="942392"/>
            </a:xfrm>
            <a:prstGeom prst="rect">
              <a:avLst/>
            </a:prstGeom>
          </p:spPr>
        </p:pic>
        <p:sp>
          <p:nvSpPr>
            <p:cNvPr id="38" name="TextBox 37"/>
            <p:cNvSpPr txBox="1"/>
            <p:nvPr/>
          </p:nvSpPr>
          <p:spPr>
            <a:xfrm>
              <a:off x="595620" y="6452379"/>
              <a:ext cx="1366156" cy="369332"/>
            </a:xfrm>
            <a:prstGeom prst="rect">
              <a:avLst/>
            </a:prstGeom>
            <a:solidFill>
              <a:schemeClr val="accent4">
                <a:lumMod val="20000"/>
                <a:lumOff val="80000"/>
              </a:schemeClr>
            </a:solidFill>
          </p:spPr>
          <p:txBody>
            <a:bodyPr wrap="square" rtlCol="0">
              <a:spAutoFit/>
            </a:bodyPr>
            <a:lstStyle/>
            <a:p>
              <a:pPr algn="ctr"/>
              <a:r>
                <a:rPr lang="en-US" dirty="0" smtClean="0"/>
                <a:t>Computer 1</a:t>
              </a:r>
              <a:endParaRPr lang="en-US" dirty="0"/>
            </a:p>
          </p:txBody>
        </p:sp>
        <p:sp>
          <p:nvSpPr>
            <p:cNvPr id="39" name="TextBox 38"/>
            <p:cNvSpPr txBox="1"/>
            <p:nvPr/>
          </p:nvSpPr>
          <p:spPr>
            <a:xfrm>
              <a:off x="5590496" y="6441926"/>
              <a:ext cx="1366156" cy="369332"/>
            </a:xfrm>
            <a:prstGeom prst="rect">
              <a:avLst/>
            </a:prstGeom>
            <a:solidFill>
              <a:schemeClr val="accent1">
                <a:lumMod val="60000"/>
                <a:lumOff val="40000"/>
              </a:schemeClr>
            </a:solidFill>
          </p:spPr>
          <p:txBody>
            <a:bodyPr wrap="square" rtlCol="0">
              <a:spAutoFit/>
            </a:bodyPr>
            <a:lstStyle/>
            <a:p>
              <a:pPr algn="ctr"/>
              <a:r>
                <a:rPr lang="en-US" dirty="0" smtClean="0"/>
                <a:t>Computer 2</a:t>
              </a:r>
              <a:endParaRPr lang="en-US" dirty="0"/>
            </a:p>
          </p:txBody>
        </p:sp>
        <p:sp>
          <p:nvSpPr>
            <p:cNvPr id="40" name="TextBox 39"/>
            <p:cNvSpPr txBox="1"/>
            <p:nvPr/>
          </p:nvSpPr>
          <p:spPr>
            <a:xfrm>
              <a:off x="10053928" y="6441926"/>
              <a:ext cx="1366156" cy="369332"/>
            </a:xfrm>
            <a:prstGeom prst="rect">
              <a:avLst/>
            </a:prstGeom>
            <a:solidFill>
              <a:schemeClr val="accent2">
                <a:lumMod val="60000"/>
                <a:lumOff val="40000"/>
              </a:schemeClr>
            </a:solidFill>
          </p:spPr>
          <p:txBody>
            <a:bodyPr wrap="square" rtlCol="0">
              <a:spAutoFit/>
            </a:bodyPr>
            <a:lstStyle/>
            <a:p>
              <a:pPr algn="ctr"/>
              <a:r>
                <a:rPr lang="en-US" dirty="0" smtClean="0"/>
                <a:t>Computer 3</a:t>
              </a:r>
              <a:endParaRPr lang="en-US" dirty="0"/>
            </a:p>
          </p:txBody>
        </p:sp>
        <p:sp>
          <p:nvSpPr>
            <p:cNvPr id="41" name="TextBox 40"/>
            <p:cNvSpPr txBox="1"/>
            <p:nvPr/>
          </p:nvSpPr>
          <p:spPr>
            <a:xfrm>
              <a:off x="748784" y="2586309"/>
              <a:ext cx="996381" cy="307777"/>
            </a:xfrm>
            <a:prstGeom prst="rect">
              <a:avLst/>
            </a:prstGeom>
            <a:noFill/>
          </p:spPr>
          <p:txBody>
            <a:bodyPr wrap="square" rtlCol="0">
              <a:spAutoFit/>
            </a:bodyPr>
            <a:lstStyle/>
            <a:p>
              <a:pPr algn="ctr"/>
              <a:r>
                <a:rPr lang="en-US" sz="1400" dirty="0" smtClean="0"/>
                <a:t>Router 1</a:t>
              </a:r>
              <a:endParaRPr lang="en-US" sz="1400" dirty="0"/>
            </a:p>
          </p:txBody>
        </p:sp>
        <p:sp>
          <p:nvSpPr>
            <p:cNvPr id="43" name="TextBox 42"/>
            <p:cNvSpPr txBox="1"/>
            <p:nvPr/>
          </p:nvSpPr>
          <p:spPr>
            <a:xfrm>
              <a:off x="492690" y="1353342"/>
              <a:ext cx="1846867" cy="307777"/>
            </a:xfrm>
            <a:prstGeom prst="rect">
              <a:avLst/>
            </a:prstGeom>
            <a:noFill/>
          </p:spPr>
          <p:txBody>
            <a:bodyPr wrap="square" rtlCol="0">
              <a:spAutoFit/>
            </a:bodyPr>
            <a:lstStyle/>
            <a:p>
              <a:pPr algn="ctr"/>
              <a:r>
                <a:rPr lang="en-US" sz="1400" dirty="0" smtClean="0"/>
                <a:t>www.google.com</a:t>
              </a:r>
              <a:endParaRPr lang="en-US" sz="1400" dirty="0"/>
            </a:p>
          </p:txBody>
        </p:sp>
        <p:sp>
          <p:nvSpPr>
            <p:cNvPr id="44" name="TextBox 43"/>
            <p:cNvSpPr txBox="1"/>
            <p:nvPr/>
          </p:nvSpPr>
          <p:spPr>
            <a:xfrm>
              <a:off x="9963228" y="1335715"/>
              <a:ext cx="2012750" cy="307777"/>
            </a:xfrm>
            <a:prstGeom prst="rect">
              <a:avLst/>
            </a:prstGeom>
            <a:noFill/>
          </p:spPr>
          <p:txBody>
            <a:bodyPr wrap="square" rtlCol="0">
              <a:spAutoFit/>
            </a:bodyPr>
            <a:lstStyle/>
            <a:p>
              <a:pPr algn="ctr"/>
              <a:r>
                <a:rPr lang="en-US" sz="1400" dirty="0" smtClean="0"/>
                <a:t>www.wikipedia.org</a:t>
              </a:r>
              <a:endParaRPr lang="en-US" sz="1400" dirty="0"/>
            </a:p>
          </p:txBody>
        </p:sp>
        <p:pic>
          <p:nvPicPr>
            <p:cNvPr id="1026" name="Picture 2" descr="https://upload.wikimedia.org/wikipedia/en/2/28/WikipediaMobileApp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193" y="1296140"/>
              <a:ext cx="479735" cy="397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2.iconfinder.com/data/icons/flurry-for-the-web/512/goo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68" y="1296140"/>
              <a:ext cx="480119" cy="39807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10380592" y="2549900"/>
              <a:ext cx="996381" cy="307777"/>
            </a:xfrm>
            <a:prstGeom prst="rect">
              <a:avLst/>
            </a:prstGeom>
            <a:noFill/>
          </p:spPr>
          <p:txBody>
            <a:bodyPr wrap="square" rtlCol="0">
              <a:spAutoFit/>
            </a:bodyPr>
            <a:lstStyle/>
            <a:p>
              <a:pPr algn="ctr"/>
              <a:r>
                <a:rPr lang="en-US" sz="1400" dirty="0" smtClean="0"/>
                <a:t>Router 2</a:t>
              </a:r>
              <a:endParaRPr lang="en-US" sz="1400" dirty="0"/>
            </a:p>
          </p:txBody>
        </p:sp>
        <p:sp>
          <p:nvSpPr>
            <p:cNvPr id="73" name="TextBox 72"/>
            <p:cNvSpPr txBox="1"/>
            <p:nvPr/>
          </p:nvSpPr>
          <p:spPr>
            <a:xfrm>
              <a:off x="3792689" y="2947245"/>
              <a:ext cx="996381" cy="307777"/>
            </a:xfrm>
            <a:prstGeom prst="rect">
              <a:avLst/>
            </a:prstGeom>
            <a:noFill/>
          </p:spPr>
          <p:txBody>
            <a:bodyPr wrap="square" rtlCol="0">
              <a:spAutoFit/>
            </a:bodyPr>
            <a:lstStyle/>
            <a:p>
              <a:pPr algn="ctr"/>
              <a:r>
                <a:rPr lang="en-US" sz="1400" dirty="0" smtClean="0"/>
                <a:t>Router 3</a:t>
              </a:r>
              <a:endParaRPr lang="en-US" sz="1400" dirty="0"/>
            </a:p>
          </p:txBody>
        </p:sp>
        <p:sp>
          <p:nvSpPr>
            <p:cNvPr id="74" name="TextBox 73"/>
            <p:cNvSpPr txBox="1"/>
            <p:nvPr/>
          </p:nvSpPr>
          <p:spPr>
            <a:xfrm>
              <a:off x="7627099" y="2947244"/>
              <a:ext cx="996381" cy="307777"/>
            </a:xfrm>
            <a:prstGeom prst="rect">
              <a:avLst/>
            </a:prstGeom>
            <a:noFill/>
          </p:spPr>
          <p:txBody>
            <a:bodyPr wrap="square" rtlCol="0">
              <a:spAutoFit/>
            </a:bodyPr>
            <a:lstStyle/>
            <a:p>
              <a:pPr algn="ctr"/>
              <a:r>
                <a:rPr lang="en-US" sz="1400" dirty="0" smtClean="0"/>
                <a:t>Router 4</a:t>
              </a:r>
              <a:endParaRPr lang="en-US" sz="1400" dirty="0"/>
            </a:p>
          </p:txBody>
        </p:sp>
        <p:sp>
          <p:nvSpPr>
            <p:cNvPr id="75" name="TextBox 74"/>
            <p:cNvSpPr txBox="1"/>
            <p:nvPr/>
          </p:nvSpPr>
          <p:spPr>
            <a:xfrm>
              <a:off x="659098" y="4885138"/>
              <a:ext cx="996381" cy="307777"/>
            </a:xfrm>
            <a:prstGeom prst="rect">
              <a:avLst/>
            </a:prstGeom>
            <a:noFill/>
          </p:spPr>
          <p:txBody>
            <a:bodyPr wrap="square" rtlCol="0">
              <a:spAutoFit/>
            </a:bodyPr>
            <a:lstStyle/>
            <a:p>
              <a:pPr algn="ctr"/>
              <a:r>
                <a:rPr lang="en-US" sz="1400" dirty="0" smtClean="0"/>
                <a:t>Router 5</a:t>
              </a:r>
              <a:endParaRPr lang="en-US" sz="1400" dirty="0"/>
            </a:p>
          </p:txBody>
        </p:sp>
        <p:sp>
          <p:nvSpPr>
            <p:cNvPr id="76" name="TextBox 75"/>
            <p:cNvSpPr txBox="1"/>
            <p:nvPr/>
          </p:nvSpPr>
          <p:spPr>
            <a:xfrm>
              <a:off x="4894585" y="4846163"/>
              <a:ext cx="996381" cy="307777"/>
            </a:xfrm>
            <a:prstGeom prst="rect">
              <a:avLst/>
            </a:prstGeom>
            <a:noFill/>
          </p:spPr>
          <p:txBody>
            <a:bodyPr wrap="square" rtlCol="0">
              <a:spAutoFit/>
            </a:bodyPr>
            <a:lstStyle/>
            <a:p>
              <a:pPr algn="ctr"/>
              <a:r>
                <a:rPr lang="en-US" sz="1400" dirty="0" smtClean="0"/>
                <a:t>Router 6</a:t>
              </a:r>
              <a:endParaRPr lang="en-US" sz="1400" dirty="0"/>
            </a:p>
          </p:txBody>
        </p:sp>
        <p:sp>
          <p:nvSpPr>
            <p:cNvPr id="77" name="TextBox 76"/>
            <p:cNvSpPr txBox="1"/>
            <p:nvPr/>
          </p:nvSpPr>
          <p:spPr>
            <a:xfrm>
              <a:off x="9989392" y="4702556"/>
              <a:ext cx="996381" cy="307777"/>
            </a:xfrm>
            <a:prstGeom prst="rect">
              <a:avLst/>
            </a:prstGeom>
            <a:noFill/>
          </p:spPr>
          <p:txBody>
            <a:bodyPr wrap="square" rtlCol="0">
              <a:spAutoFit/>
            </a:bodyPr>
            <a:lstStyle/>
            <a:p>
              <a:pPr algn="ctr"/>
              <a:r>
                <a:rPr lang="en-US" sz="1400" dirty="0" smtClean="0"/>
                <a:t>Router 7</a:t>
              </a:r>
              <a:endParaRPr lang="en-US" sz="1400" dirty="0"/>
            </a:p>
          </p:txBody>
        </p:sp>
        <p:cxnSp>
          <p:nvCxnSpPr>
            <p:cNvPr id="78" name="Straight Connector 77"/>
            <p:cNvCxnSpPr/>
            <p:nvPr/>
          </p:nvCxnSpPr>
          <p:spPr>
            <a:xfrm>
              <a:off x="1580225" y="1882066"/>
              <a:ext cx="683581" cy="704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9848494" y="1978055"/>
              <a:ext cx="686700" cy="58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69543" y="2602957"/>
              <a:ext cx="1734286" cy="91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412340" y="2520616"/>
              <a:ext cx="1474409" cy="96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18397" y="3498518"/>
              <a:ext cx="3185075" cy="21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59185" y="3599310"/>
              <a:ext cx="1967723" cy="137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226908" y="3599310"/>
              <a:ext cx="1569327" cy="12858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420951" y="3589933"/>
              <a:ext cx="1046745" cy="1140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599563" y="3616585"/>
              <a:ext cx="4893362" cy="123812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242933" y="3599310"/>
              <a:ext cx="5577664" cy="1439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580225" y="5039026"/>
              <a:ext cx="310719" cy="997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061579" y="4914610"/>
              <a:ext cx="419120" cy="106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753668" y="4854711"/>
              <a:ext cx="567264" cy="1126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itle 14"/>
          <p:cNvSpPr>
            <a:spLocks noGrp="1"/>
          </p:cNvSpPr>
          <p:nvPr>
            <p:ph type="title"/>
          </p:nvPr>
        </p:nvSpPr>
        <p:spPr>
          <a:xfrm>
            <a:off x="492690" y="53866"/>
            <a:ext cx="11137778" cy="1325563"/>
          </a:xfrm>
        </p:spPr>
        <p:txBody>
          <a:bodyPr>
            <a:normAutofit/>
          </a:bodyPr>
          <a:lstStyle/>
          <a:p>
            <a:pPr algn="ctr"/>
            <a:r>
              <a:rPr lang="en-US" sz="3200" dirty="0" smtClean="0"/>
              <a:t>Groups at desks </a:t>
            </a:r>
            <a:r>
              <a:rPr lang="en-US" sz="3200" dirty="0" smtClean="0"/>
              <a:t>labeled </a:t>
            </a:r>
            <a:r>
              <a:rPr lang="en-US" sz="3200" dirty="0" smtClean="0"/>
              <a:t>1-3 should be given blank grids for receiving pictures</a:t>
            </a:r>
            <a:endParaRPr lang="en-US" sz="3200" dirty="0"/>
          </a:p>
        </p:txBody>
      </p: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9949" y="5661670"/>
            <a:ext cx="913431" cy="914400"/>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8054" y="5661670"/>
            <a:ext cx="913431" cy="914400"/>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4092" y="5661670"/>
            <a:ext cx="913431" cy="914400"/>
          </a:xfrm>
          <a:prstGeom prst="rect">
            <a:avLst/>
          </a:prstGeom>
        </p:spPr>
      </p:pic>
    </p:spTree>
    <p:extLst>
      <p:ext uri="{BB962C8B-B14F-4D97-AF65-F5344CB8AC3E}">
        <p14:creationId xmlns:p14="http://schemas.microsoft.com/office/powerpoint/2010/main" val="242164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2144</Words>
  <Application>Microsoft Office PowerPoint</Application>
  <PresentationFormat>Widescreen</PresentationFormat>
  <Paragraphs>525</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Bradley Hand ITC</vt:lpstr>
      <vt:lpstr>Calibri</vt:lpstr>
      <vt:lpstr>Calibri Light</vt:lpstr>
      <vt:lpstr>Office Theme</vt:lpstr>
      <vt:lpstr>Module 1: The Physical Internet</vt:lpstr>
      <vt:lpstr>Setup</vt:lpstr>
      <vt:lpstr>Set up desks in a fashion similar to below. Label the desks in some as websites, routers, and computers</vt:lpstr>
      <vt:lpstr>Wire will be used to connect the desks together just as wires connect components of the Internet together.  This wire can be purchased at any hardware or craft store for less than 5 USD. A set of wire cutters will enable easy cutting.</vt:lpstr>
      <vt:lpstr>Attach wire to legs of desk to connect the desks as shown.  Where wires cross, make sure that they are vertically spaced on the legs of the desk to allow ample clearance between the two wires.</vt:lpstr>
      <vt:lpstr>Twisting will secure the wires. Pulling the desks slightly apart after securing the wire can ensure that the wire is taut.  ***Wear eye protection when working with the wire as it can recoil***</vt:lpstr>
      <vt:lpstr>The Google desk should be given two pictures labeled pictures 1 and 2. These pictures can be cut into whatever pieces are desired for sending later.  </vt:lpstr>
      <vt:lpstr>The Wikipedia desk should be given two pictures labeled pictures 1 and 2 as well. These pictures can be cut into whatever pieces are desired for sending later.  </vt:lpstr>
      <vt:lpstr>Groups at desks labeled 1-3 should be given blank grids for receiving pictures</vt:lpstr>
      <vt:lpstr>The Google Desk, Wikipedia Desk, and Computer Desks 1-3 should be given Packet Information slips of Paper to be used later</vt:lpstr>
      <vt:lpstr>The Computer 1-3 desks should be given initial picture request slips of paper (one filled-in example is shown below), and Packet information slips of paper to be used for acknowledging receipt of parts of image</vt:lpstr>
      <vt:lpstr>Every desk should be supplied with binder clips that can be attached to the wires for sending of packet paper slips and initial request slips (You may elect to have clips already hooked to each wire instead of requiring students to do this each time they want to send packets along the wires)</vt:lpstr>
      <vt:lpstr>To send packets on the wire, clip the necessary materials to the binder clip, attach clip to wire, and “throw” them along the wire toward the destination.  The packets should easily slide if wires are sufficiently taut and level*. </vt:lpstr>
      <vt:lpstr>Binder clips can have their metal parts removed and reconnected in order to put them onto the wires for sending.  See diagrams below if not familiar with this:</vt:lpstr>
      <vt:lpstr>Implementation of Simulation</vt:lpstr>
      <vt:lpstr>Step 1: Computers 1-3 have requests for images</vt:lpstr>
      <vt:lpstr>Step 2: Computers 1-3 send requests out to routers</vt:lpstr>
      <vt:lpstr>Step 3: Routers must determine best path to destinations </vt:lpstr>
      <vt:lpstr>Step 4: Routers route request to next set of routers</vt:lpstr>
      <vt:lpstr>Step 5: Routers must determine best path to destinations again and then send request to next set of routers  (assume only one message can be sent on a wire at a time)</vt:lpstr>
      <vt:lpstr>Step 6: Routers must determine best path to destinations again and then send request to destination or next set of routers  (assume only one message can be sent on a wire at a time)</vt:lpstr>
      <vt:lpstr>Step 7: Routers must determine best path to destinations again and then send request to destination or next set of routers  (assume only one message can be sent on a wire at a time)</vt:lpstr>
      <vt:lpstr>Step 8: Destinations accept request and determine what picture should be sent and where it should be sent</vt:lpstr>
      <vt:lpstr>Step 8: Destinations accept request and determine what picture should be sent and where it should be sent</vt:lpstr>
      <vt:lpstr>Step 9: Destinations break up pictures into packets and send back to requesting computers using only one wire at a time through series of routers</vt:lpstr>
      <vt:lpstr>Example: Consider pic1 from Google being sent back to Computer 1</vt:lpstr>
      <vt:lpstr>Example: Consider pic1 from Google being sent back to Computer 1 with packets 3 image squares in size (one could break them up into any size they wish for this exercise)</vt:lpstr>
      <vt:lpstr>Example: Google will send back the top row of the picture and tell the computer that it is sending the top row by numbering it 1,2,3.  The color of the note corresponds with the computer it hopes to reach (the packet slip will have the intended computer recipient on it during actual classroom simulation)</vt:lpstr>
      <vt:lpstr>Example: Google will send back the top row of the picture and tell the computer that it is sending the top row by numbering it 1,2,3.  Recall that here the color of the note corresponds with the computer it hopes to reach.</vt:lpstr>
      <vt:lpstr>Example: Once the portion of the picture is received by Computer 1, it is placed in the appropriate space in the grid, and an acknowledgement of receipt of this first packet is sent back to Google.</vt:lpstr>
      <vt:lpstr>Example: Once the portion of the picture is received by Computer 1, it is placed in the appropriate space in the grid, and an acknowledgement of receipt of this first packet is sent back to Google.  Routers must again decide best path to Google as before.</vt:lpstr>
      <vt:lpstr>Example: Google will now send back the middle row of the picture and tell the computer that it is sending the middle row by numbering it 4,5,6.  Recall, the color of the note corresponds with the computer it hopes to reach.</vt:lpstr>
      <vt:lpstr>Example: Google will now send back the middle row of the picture and tell the computer that it is sending the middle row by numbering it 4,5,6.  Recall, the color of the note corresponds with the computer it hopes to reach.</vt:lpstr>
      <vt:lpstr>Example: Once the portion of the picture is received by Computer 1, it is placed in the appropriate space in the grid, and an acknowledgement of receipt of this second packet is sent back to Google.</vt:lpstr>
      <vt:lpstr>Example: Google will then send back the final row of the picture and tell the computer that it is sending the final row by numbering it 7,8,9. Note: the routers must always ensure that the quickest path is utilized (as there may be other network traffic or a line that is not currently working that may require a new path to be used that was not used previously)</vt:lpstr>
      <vt:lpstr>Example: Google will then send back the final row of the picture and tell the computer that it is sending the final row by numbering it 7,8,9. Note: the routers must always ensure that the quickest path is utilized (as there may be other network traffic or a line that is not currently working that may require a new path to be used that was not used previously)</vt:lpstr>
      <vt:lpstr>Example: Once the final portion of the picture is received by Computer 1, it is placed in the appropriate space in the grid, and an acknowledgement of receipt of this third packet is sent back to Google.</vt:lpstr>
      <vt:lpstr>Example: The same procedure would be happening simultaneously with the other two requests until all requests have been satisfied.  It is important to note that no wire can be used by two packets at once.  Moreover, routers must determine the best path to choose each time a packet is sent to it.</vt:lpstr>
      <vt:lpstr>If you have a larger classroom, you can separate groups into teams and time how long it takes groups to complete the process.  In any case, a discussion as to what parts of the process seemed to cause the data to be sent more slowly  should occur.  Guiding questions are included in the curriculum guide for teacher with other resource materials of this module.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Nassar</dc:creator>
  <cp:lastModifiedBy>David Nassar</cp:lastModifiedBy>
  <cp:revision>44</cp:revision>
  <dcterms:created xsi:type="dcterms:W3CDTF">2015-07-01T05:10:06Z</dcterms:created>
  <dcterms:modified xsi:type="dcterms:W3CDTF">2016-02-19T06:09:56Z</dcterms:modified>
</cp:coreProperties>
</file>