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</p:sldIdLst>
  <p:sldSz cy="6858000" cx="9144000"/>
  <p:notesSz cx="9144000" cy="6858000"/>
  <p:embeddedFontLst>
    <p:embeddedFont>
      <p:font typeface="Calibri"/>
      <p:regular r:id="rId115"/>
      <p:bold r:id="rId116"/>
      <p:italic r:id="rId117"/>
      <p:boldItalic r:id="rId118"/>
    </p:embeddedFont>
    <p:embeddedFont>
      <p:font typeface="Droid Sans Mono"/>
      <p:regular r:id="rId11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C6D9BCF-EE04-4ED9-A192-A4EE93AA8213}">
  <a:tblStyle styleId="{5C6D9BCF-EE04-4ED9-A192-A4EE93AA821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855ED7CE-86C2-4525-805B-2EF258BF581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5405C5F4-4435-44F2-AA96-20ACB555839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EA84A7FC-6268-424B-8B55-D53E32709827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349D098-5F28-4147-B104-5664129A9847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1624692A-E1B8-481E-B805-634FCA47E10A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font" Target="fonts/Calibri-boldItalic.fntdata"/><Relationship Id="rId117" Type="http://schemas.openxmlformats.org/officeDocument/2006/relationships/font" Target="fonts/Calibri-italic.fntdata"/><Relationship Id="rId116" Type="http://schemas.openxmlformats.org/officeDocument/2006/relationships/font" Target="fonts/Calibri-bold.fntdata"/><Relationship Id="rId115" Type="http://schemas.openxmlformats.org/officeDocument/2006/relationships/font" Target="fonts/Calibri-regular.fntdata"/><Relationship Id="rId119" Type="http://schemas.openxmlformats.org/officeDocument/2006/relationships/font" Target="fonts/DroidSansMono-regular.fntdata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slide" Target="slides/slide107.xml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5179483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Billion dollar market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of x86 applications are virtualized as of 2014</a:t>
            </a: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Shape 158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9" name="Shape 158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Shape 1590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Shape 159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9" name="Shape 159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Shape 160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8" name="Shape 160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7" name="Shape 161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Shape 162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6" name="Shape 162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5" name="Shape 163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Shape 164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4" name="Shape 164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Shape 165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3" name="Shape 165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524000" y="514350"/>
            <a:ext cx="6096000" cy="2571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context of each system, where they came from, what they monitor</a:t>
            </a:r>
          </a:p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524000" y="514350"/>
            <a:ext cx="6096000" cy="2571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Async. Queuer is there to minimize overhead for the running VM and decouple processing time from critical IO path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 is there to enable scale out and coordination amongst nodes</a:t>
            </a:r>
          </a:p>
        </p:txBody>
      </p:sp>
      <p:sp>
        <p:nvSpPr>
          <p:cNvPr id="583" name="Shape 583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we’re targeting monitoring, only writes have to be monitored → not reads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XEN – blktap customized block backend, or storage domains (new XEN feature)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VMWare – changed block tracking</a:t>
            </a:r>
          </a:p>
        </p:txBody>
      </p:sp>
      <p:sp>
        <p:nvSpPr>
          <p:cNvPr id="603" name="Shape 603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VM overhead</a:t>
            </a:r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apples and oranges, different workloads, different target applications, different style of implementations, different things introspected</a:t>
            </a:r>
          </a:p>
        </p:txBody>
      </p:sp>
      <p:sp>
        <p:nvSpPr>
          <p:cNvPr id="650" name="Shape 650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normally assume the guest doesn’t aggressively sync, slide 56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we just measure the overhead that DS-VMI introduces</a:t>
            </a:r>
          </a:p>
        </p:txBody>
      </p:sp>
      <p:sp>
        <p:nvSpPr>
          <p:cNvPr id="717" name="Shape 717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524000" y="514350"/>
            <a:ext cx="6096000" cy="2571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0" name="Shape 75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8" name="Shape 80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/>
          <p:nvPr>
            <p:ph idx="2" type="sldImg"/>
          </p:nvPr>
        </p:nvSpPr>
        <p:spPr>
          <a:xfrm>
            <a:off x="1524300" y="514350"/>
            <a:ext cx="6096299" cy="2571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4" name="Shape 84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3" name="Shape 85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4" name="Shape 85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3" name="Shape 86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3" name="Shape 87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5" name="Shape 88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6" name="Shape 88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524000" y="514350"/>
            <a:ext cx="6096000" cy="25718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5" name="Shape 89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6" name="Shape 89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3" name="Shape 90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1" name="Shape 93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2" name="Shape 94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2" name="Shape 95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9" name="Shape 95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0" name="Shape 960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2" name="Shape 99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4" name="Shape 100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5" name="Shape 1005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3" name="Shape 101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4" name="Shape 101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8" name="Shape 102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7" name="Shape 103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6" name="Shape 104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6" name="Shape 1056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4" name="Shape 1064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3" name="Shape 107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4" name="Shape 107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3" name="Shape 108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3" name="Shape 109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4" name="Shape 109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3" name="Shape 110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4" name="Shape 110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2" name="Shape 111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3" name="Shape 1113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5" name="Shape 1125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7" name="Shape 1137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7" name="Shape 1147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6" name="Shape 115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9" name="Shape 117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9" name="Shape 118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2" name="Shape 120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3" name="Shape 121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3" name="Shape 122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Shape 1224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3" name="Shape 125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6" name="Shape 126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6" name="Shape 127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7" name="Shape 129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6" name="Shape 130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7" name="Shape 131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an external file-level monitoring infrastructure would have enabled a continued view into the running servers, and perhaps localize the problem quicker.  Unfortunately, this is difficult to implement for bare-metal servers.  Virtualized clouds provide an opportunity to create such an external monitoring infrastructure offering a view into virtual servers even when their networking configuration fails.  I am presenting this new cloud capability today.</a:t>
            </a:r>
          </a:p>
        </p:txBody>
      </p:sp>
      <p:sp>
        <p:nvSpPr>
          <p:cNvPr id="1318" name="Shape 1318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9" name="Shape 132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an external file-level monitoring infrastructure would have enabled a continued view into the running servers, and perhaps localize the problem quicker.  Unfortunately, this is difficult to implement for bare-metal servers.  Virtualized clouds provide an opportunity to create such an external monitoring infrastructure offering a view into virtual servers even when their networking configuration fails.  I am presenting this new cloud capability today.</a:t>
            </a:r>
          </a:p>
        </p:txBody>
      </p:sp>
      <p:sp>
        <p:nvSpPr>
          <p:cNvPr id="1330" name="Shape 1330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3" name="Shape 13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Shape 135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7" name="Shape 135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7" name="Shape 136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7" name="Shape 137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6" name="Shape 13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6" name="Shape 139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7" name="Shape 1407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6" name="Shape 1416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5" name="Shape 1425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Shape 1426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6" name="Shape 1436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Vasanth Bala work → Mirage disk image library supporting file-level deduplication of checked in images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4.9x speedup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images are derived from daily builds of a large, commer-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cial, Eclipse-based development environment. The size of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image is around 6GB, and each image contains around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60,000 files. This experiment is run on a laptop.</a:t>
            </a:r>
          </a:p>
        </p:txBody>
      </p:sp>
      <p:sp>
        <p:nvSpPr>
          <p:cNvPr id="1437" name="Shape 1437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5" name="Shape 1455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0" name="Shape 1470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9" name="Shape 1479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8" name="Shape 1488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3" name="Shape 1503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4" name="Shape 1514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5" name="Shape 1535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Shape 1543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4" name="Shape 154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Shape 1552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3" name="Shape 155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Shape 156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2" name="Shape 156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1" name="Shape 157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0" name="Shape 158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15" name="Shape 815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6" name="Shape 81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9" name="Shape 81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0" name="Shape 8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4" name="Shape 82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5" name="Shape 82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8" name="Shape 82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831" name="Shape 83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/##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1" name="Shape 8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2" name="Shape 81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wolf@cs.cmu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07.png"/><Relationship Id="rId5" Type="http://schemas.openxmlformats.org/officeDocument/2006/relationships/image" Target="../media/image0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09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74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5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3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6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78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7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Relationship Id="rId6" Type="http://schemas.openxmlformats.org/officeDocument/2006/relationships/image" Target="../media/image00.png"/><Relationship Id="rId7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Relationship Id="rId6" Type="http://schemas.openxmlformats.org/officeDocument/2006/relationships/image" Target="../media/image00.png"/><Relationship Id="rId7" Type="http://schemas.openxmlformats.org/officeDocument/2006/relationships/image" Target="../media/image0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github.com/cmusatyalab/gammaray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goo.gl/Vup9ml" TargetMode="External"/><Relationship Id="rId4" Type="http://schemas.openxmlformats.org/officeDocument/2006/relationships/hyperlink" Target="http://goo.gl/WsFCzp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goo.gl/ZUQZFE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gif"/><Relationship Id="rId4" Type="http://schemas.openxmlformats.org/officeDocument/2006/relationships/image" Target="../media/image47.png"/><Relationship Id="rId5" Type="http://schemas.openxmlformats.org/officeDocument/2006/relationships/image" Target="../media/image46.png"/><Relationship Id="rId6" Type="http://schemas.openxmlformats.org/officeDocument/2006/relationships/image" Target="../media/image51.png"/><Relationship Id="rId7" Type="http://schemas.openxmlformats.org/officeDocument/2006/relationships/image" Target="../media/image5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2.png"/><Relationship Id="rId4" Type="http://schemas.openxmlformats.org/officeDocument/2006/relationships/image" Target="../media/image55.png"/><Relationship Id="rId5" Type="http://schemas.openxmlformats.org/officeDocument/2006/relationships/image" Target="../media/image58.png"/><Relationship Id="rId6" Type="http://schemas.openxmlformats.org/officeDocument/2006/relationships/image" Target="../media/image6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2.png"/><Relationship Id="rId4" Type="http://schemas.openxmlformats.org/officeDocument/2006/relationships/image" Target="../media/image72.pn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0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8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69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0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5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Agentless Cloud-wide Monitoring of Virtual Disk State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Wolfgang Richter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C6D9F1"/>
              </a:buClr>
              <a:buSzPct val="25000"/>
              <a:buFont typeface="Arial"/>
              <a:buNone/>
            </a:pPr>
            <a:r>
              <a:rPr b="0" baseline="0" i="0" lang="en-US" sz="2400" u="sng" cap="none" strike="noStrik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wolf@cs.cmu.edu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Shape 335"/>
          <p:cNvGrpSpPr/>
          <p:nvPr/>
        </p:nvGrpSpPr>
        <p:grpSpPr>
          <a:xfrm>
            <a:off x="2241825" y="0"/>
            <a:ext cx="4693499" cy="4693499"/>
            <a:chOff x="2241825" y="0"/>
            <a:chExt cx="4693499" cy="4693499"/>
          </a:xfrm>
        </p:grpSpPr>
        <p:sp>
          <p:nvSpPr>
            <p:cNvPr id="336" name="Shape 336"/>
            <p:cNvSpPr/>
            <p:nvPr/>
          </p:nvSpPr>
          <p:spPr>
            <a:xfrm>
              <a:off x="2241825" y="0"/>
              <a:ext cx="4693499" cy="4693499"/>
            </a:xfrm>
            <a:prstGeom prst="ellipse">
              <a:avLst/>
            </a:prstGeom>
            <a:gradFill>
              <a:gsLst>
                <a:gs pos="0">
                  <a:srgbClr val="3E7FCD">
                    <a:alpha val="49803"/>
                  </a:srgbClr>
                </a:gs>
                <a:gs pos="100000">
                  <a:srgbClr val="A2C3FF">
                    <a:alpha val="49803"/>
                  </a:srgbClr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3013815" y="5139"/>
              <a:ext cx="3160500" cy="1569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Customers</a:t>
              </a:r>
            </a:p>
          </p:txBody>
        </p:sp>
      </p:grp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200" y="1518175"/>
            <a:ext cx="1422100" cy="1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40" name="Shape 340"/>
          <p:cNvSpPr txBox="1"/>
          <p:nvPr/>
        </p:nvSpPr>
        <p:spPr>
          <a:xfrm>
            <a:off x="7620000" y="6048573"/>
            <a:ext cx="10667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[frost2013]</a:t>
            </a:r>
          </a:p>
        </p:txBody>
      </p:sp>
      <p:sp>
        <p:nvSpPr>
          <p:cNvPr id="341" name="Shape 34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342" name="Shape 34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grpSp>
        <p:nvGrpSpPr>
          <p:cNvPr id="343" name="Shape 343"/>
          <p:cNvGrpSpPr/>
          <p:nvPr/>
        </p:nvGrpSpPr>
        <p:grpSpPr>
          <a:xfrm>
            <a:off x="4450521" y="2164522"/>
            <a:ext cx="4693499" cy="4693499"/>
            <a:chOff x="4450521" y="2164522"/>
            <a:chExt cx="4693499" cy="4693499"/>
          </a:xfrm>
        </p:grpSpPr>
        <p:sp>
          <p:nvSpPr>
            <p:cNvPr id="344" name="Shape 344"/>
            <p:cNvSpPr/>
            <p:nvPr/>
          </p:nvSpPr>
          <p:spPr>
            <a:xfrm>
              <a:off x="4450521" y="2164522"/>
              <a:ext cx="4693499" cy="4693499"/>
            </a:xfrm>
            <a:prstGeom prst="ellipse">
              <a:avLst/>
            </a:prstGeom>
            <a:gradFill>
              <a:gsLst>
                <a:gs pos="0">
                  <a:srgbClr val="3E7FCD">
                    <a:alpha val="49803"/>
                  </a:srgbClr>
                </a:gs>
                <a:gs pos="100000">
                  <a:srgbClr val="A2C3FF">
                    <a:alpha val="49803"/>
                  </a:srgbClr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4911664" y="4603644"/>
              <a:ext cx="2784600" cy="1569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</a:p>
            <a:p>
              <a:pPr indent="0" lvl="0" marL="0" marR="0" rtl="0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Providers</a:t>
              </a:r>
            </a:p>
          </p:txBody>
        </p:sp>
        <p:pic>
          <p:nvPicPr>
            <p:cNvPr id="346" name="Shape 3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2200" y="4028574"/>
              <a:ext cx="2895600" cy="76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Shape 3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2125" y="3047875"/>
              <a:ext cx="2590800" cy="1036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Shape 348"/>
          <p:cNvGrpSpPr/>
          <p:nvPr/>
        </p:nvGrpSpPr>
        <p:grpSpPr>
          <a:xfrm>
            <a:off x="-120648" y="2292168"/>
            <a:ext cx="4571024" cy="4565836"/>
            <a:chOff x="-120648" y="2292168"/>
            <a:chExt cx="4571024" cy="4565836"/>
          </a:xfrm>
        </p:grpSpPr>
        <p:sp>
          <p:nvSpPr>
            <p:cNvPr id="349" name="Shape 349"/>
            <p:cNvSpPr/>
            <p:nvPr/>
          </p:nvSpPr>
          <p:spPr>
            <a:xfrm>
              <a:off x="0" y="2292168"/>
              <a:ext cx="4450376" cy="4565836"/>
            </a:xfrm>
            <a:prstGeom prst="ellipse">
              <a:avLst/>
            </a:prstGeom>
            <a:gradFill>
              <a:gsLst>
                <a:gs pos="0">
                  <a:srgbClr val="3E7FCD">
                    <a:alpha val="54901"/>
                  </a:srgbClr>
                </a:gs>
                <a:gs pos="100000">
                  <a:srgbClr val="A2C3FF">
                    <a:alpha val="54901"/>
                  </a:srgbClr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990600" y="4624990"/>
              <a:ext cx="3124199" cy="15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rIns="91425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Monitoring</a:t>
              </a:r>
            </a:p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</a:p>
          </p:txBody>
        </p:sp>
        <p:pic>
          <p:nvPicPr>
            <p:cNvPr id="351" name="Shape 3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20648" y="3505376"/>
              <a:ext cx="2891999" cy="129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Shape 35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4850" y="2431375"/>
              <a:ext cx="2248695" cy="1293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3" name="Shape 3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04325" y="1518175"/>
            <a:ext cx="2248697" cy="126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Shape 354"/>
          <p:cNvGrpSpPr/>
          <p:nvPr/>
        </p:nvGrpSpPr>
        <p:grpSpPr>
          <a:xfrm>
            <a:off x="4069521" y="2164522"/>
            <a:ext cx="4693499" cy="4693499"/>
            <a:chOff x="4450521" y="2164522"/>
            <a:chExt cx="4693499" cy="4693499"/>
          </a:xfrm>
        </p:grpSpPr>
        <p:sp>
          <p:nvSpPr>
            <p:cNvPr id="355" name="Shape 355"/>
            <p:cNvSpPr/>
            <p:nvPr/>
          </p:nvSpPr>
          <p:spPr>
            <a:xfrm>
              <a:off x="4450521" y="2164522"/>
              <a:ext cx="4693499" cy="4693499"/>
            </a:xfrm>
            <a:prstGeom prst="ellipse">
              <a:avLst/>
            </a:prstGeom>
            <a:gradFill>
              <a:gsLst>
                <a:gs pos="0">
                  <a:srgbClr val="3E7FCD">
                    <a:alpha val="49803"/>
                  </a:srgbClr>
                </a:gs>
                <a:gs pos="100000">
                  <a:srgbClr val="A2C3FF">
                    <a:alpha val="49803"/>
                  </a:srgbClr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4911664" y="4603644"/>
              <a:ext cx="2784600" cy="1569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</a:p>
            <a:p>
              <a:pPr indent="0" lvl="0" marL="0" marR="0" rtl="0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Providers</a:t>
              </a:r>
            </a:p>
          </p:txBody>
        </p:sp>
        <p:pic>
          <p:nvPicPr>
            <p:cNvPr id="357" name="Shape 3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2200" y="4028574"/>
              <a:ext cx="2895600" cy="76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Shape 3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82125" y="3047875"/>
              <a:ext cx="2590800" cy="1036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Shape 359"/>
          <p:cNvGrpSpPr/>
          <p:nvPr/>
        </p:nvGrpSpPr>
        <p:grpSpPr>
          <a:xfrm>
            <a:off x="260351" y="2292168"/>
            <a:ext cx="4571148" cy="4565700"/>
            <a:chOff x="-120648" y="2292168"/>
            <a:chExt cx="4571148" cy="4565700"/>
          </a:xfrm>
        </p:grpSpPr>
        <p:sp>
          <p:nvSpPr>
            <p:cNvPr id="360" name="Shape 360"/>
            <p:cNvSpPr/>
            <p:nvPr/>
          </p:nvSpPr>
          <p:spPr>
            <a:xfrm>
              <a:off x="0" y="2292168"/>
              <a:ext cx="4450500" cy="4565700"/>
            </a:xfrm>
            <a:prstGeom prst="ellipse">
              <a:avLst/>
            </a:prstGeom>
            <a:gradFill>
              <a:gsLst>
                <a:gs pos="0">
                  <a:srgbClr val="3E7FCD">
                    <a:alpha val="54901"/>
                  </a:srgbClr>
                </a:gs>
                <a:gs pos="100000">
                  <a:srgbClr val="A2C3FF">
                    <a:alpha val="54901"/>
                  </a:srgbClr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990600" y="4624990"/>
              <a:ext cx="3124199" cy="15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rIns="91425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Monitoring</a:t>
              </a:r>
            </a:p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0" baseline="0" i="0" lang="en-US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</a:p>
          </p:txBody>
        </p:sp>
        <p:pic>
          <p:nvPicPr>
            <p:cNvPr id="362" name="Shape 36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20648" y="3505376"/>
              <a:ext cx="2891999" cy="129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Shape 36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4850" y="2431375"/>
              <a:ext cx="2248695" cy="129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Shape 15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PostMark write pattern</a:t>
            </a:r>
          </a:p>
        </p:txBody>
      </p:sp>
      <p:pic>
        <p:nvPicPr>
          <p:cNvPr id="1583" name="Shape 15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Shape 15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85" name="Shape 15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86" name="Shape 158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PostMark flush pattern</a:t>
            </a:r>
          </a:p>
        </p:txBody>
      </p:sp>
      <p:pic>
        <p:nvPicPr>
          <p:cNvPr id="1593" name="Shape 15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Shape 159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95" name="Shape 159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96" name="Shape 159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memory</a:t>
            </a:r>
          </a:p>
        </p:txBody>
      </p:sp>
      <p:pic>
        <p:nvPicPr>
          <p:cNvPr id="1602" name="Shape 16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Shape 160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04" name="Shape 160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05" name="Shape 160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Shape 16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write pattern</a:t>
            </a:r>
          </a:p>
        </p:txBody>
      </p:sp>
      <p:pic>
        <p:nvPicPr>
          <p:cNvPr id="1611" name="Shape 16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Shape 16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13" name="Shape 16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14" name="Shape 16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Shape 16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flush pattern</a:t>
            </a:r>
          </a:p>
        </p:txBody>
      </p:sp>
      <p:pic>
        <p:nvPicPr>
          <p:cNvPr id="1620" name="Shape 16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Shape 16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22" name="Shape 16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23" name="Shape 16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sw_install memory</a:t>
            </a:r>
          </a:p>
        </p:txBody>
      </p:sp>
      <p:pic>
        <p:nvPicPr>
          <p:cNvPr id="1629" name="Shape 16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Shape 16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31" name="Shape 16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32" name="Shape 16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Shape 16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sw_install write pattern</a:t>
            </a:r>
          </a:p>
        </p:txBody>
      </p:sp>
      <p:sp>
        <p:nvSpPr>
          <p:cNvPr id="1638" name="Shape 16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Shape 16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40" name="Shape 16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41" name="Shape 16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sw_install flush pattern</a:t>
            </a:r>
          </a:p>
        </p:txBody>
      </p:sp>
      <p:pic>
        <p:nvPicPr>
          <p:cNvPr id="1647" name="Shape 16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Shape 16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649" name="Shape 16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650" name="Shape 16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3340976" y="5181482"/>
            <a:ext cx="2385900" cy="749399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50" y="1087849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50" y="3025325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029" y="1087849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029" y="3025325"/>
            <a:ext cx="1899900" cy="485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Shape 375"/>
          <p:cNvGrpSpPr/>
          <p:nvPr/>
        </p:nvGrpSpPr>
        <p:grpSpPr>
          <a:xfrm>
            <a:off x="2111315" y="387925"/>
            <a:ext cx="1738321" cy="1508099"/>
            <a:chOff x="2111315" y="387925"/>
            <a:chExt cx="1738321" cy="1508099"/>
          </a:xfrm>
        </p:grpSpPr>
        <p:sp>
          <p:nvSpPr>
            <p:cNvPr id="376" name="Shape 376"/>
            <p:cNvSpPr/>
            <p:nvPr/>
          </p:nvSpPr>
          <p:spPr>
            <a:xfrm>
              <a:off x="2195736" y="387925"/>
              <a:ext cx="1653899" cy="1508099"/>
            </a:xfrm>
            <a:prstGeom prst="cube">
              <a:avLst>
                <a:gd fmla="val 25000" name="adj"/>
              </a:avLst>
            </a:prstGeom>
            <a:solidFill>
              <a:srgbClr val="000000"/>
            </a:solidFill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7" name="Shape 37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11315" y="949519"/>
              <a:ext cx="1453499" cy="72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Shape 378"/>
          <p:cNvGrpSpPr/>
          <p:nvPr/>
        </p:nvGrpSpPr>
        <p:grpSpPr>
          <a:xfrm>
            <a:off x="2055286" y="2419750"/>
            <a:ext cx="1653899" cy="1508099"/>
            <a:chOff x="2055286" y="2419750"/>
            <a:chExt cx="1653899" cy="1508099"/>
          </a:xfrm>
        </p:grpSpPr>
        <p:sp>
          <p:nvSpPr>
            <p:cNvPr id="379" name="Shape 379"/>
            <p:cNvSpPr/>
            <p:nvPr/>
          </p:nvSpPr>
          <p:spPr>
            <a:xfrm>
              <a:off x="2055286" y="2419750"/>
              <a:ext cx="1653899" cy="1508099"/>
            </a:xfrm>
            <a:prstGeom prst="cube">
              <a:avLst>
                <a:gd fmla="val 25000" name="adj"/>
              </a:avLst>
            </a:prstGeom>
            <a:solidFill>
              <a:srgbClr val="000000"/>
            </a:solidFill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0" name="Shape 3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6399" y="2845716"/>
              <a:ext cx="1053900" cy="1053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1" name="Shape 381"/>
          <p:cNvGrpSpPr/>
          <p:nvPr/>
        </p:nvGrpSpPr>
        <p:grpSpPr>
          <a:xfrm>
            <a:off x="5434812" y="387925"/>
            <a:ext cx="1653899" cy="1508099"/>
            <a:chOff x="5434812" y="387925"/>
            <a:chExt cx="1653899" cy="1508099"/>
          </a:xfrm>
        </p:grpSpPr>
        <p:sp>
          <p:nvSpPr>
            <p:cNvPr id="382" name="Shape 382"/>
            <p:cNvSpPr/>
            <p:nvPr/>
          </p:nvSpPr>
          <p:spPr>
            <a:xfrm>
              <a:off x="5434812" y="387925"/>
              <a:ext cx="1653899" cy="1508099"/>
            </a:xfrm>
            <a:prstGeom prst="cube">
              <a:avLst>
                <a:gd fmla="val 25000" name="adj"/>
              </a:avLst>
            </a:prstGeom>
            <a:solidFill>
              <a:srgbClr val="000000"/>
            </a:solidFill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3" name="Shape 38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56916" y="1254028"/>
              <a:ext cx="1225199" cy="21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" name="Shape 384"/>
          <p:cNvGrpSpPr/>
          <p:nvPr/>
        </p:nvGrpSpPr>
        <p:grpSpPr>
          <a:xfrm>
            <a:off x="5288600" y="2419750"/>
            <a:ext cx="1653899" cy="1508099"/>
            <a:chOff x="5288600" y="2419750"/>
            <a:chExt cx="1653899" cy="1508099"/>
          </a:xfrm>
        </p:grpSpPr>
        <p:sp>
          <p:nvSpPr>
            <p:cNvPr id="385" name="Shape 385"/>
            <p:cNvSpPr/>
            <p:nvPr/>
          </p:nvSpPr>
          <p:spPr>
            <a:xfrm>
              <a:off x="5288600" y="2419750"/>
              <a:ext cx="1653899" cy="1508099"/>
            </a:xfrm>
            <a:prstGeom prst="cube">
              <a:avLst>
                <a:gd fmla="val 25000" name="adj"/>
              </a:avLst>
            </a:prstGeom>
            <a:solidFill>
              <a:srgbClr val="000000"/>
            </a:solidFill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6" name="Shape 38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3194" y="3025325"/>
              <a:ext cx="1160399" cy="6752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7" name="Shape 387"/>
          <p:cNvCxnSpPr/>
          <p:nvPr/>
        </p:nvCxnSpPr>
        <p:spPr>
          <a:xfrm>
            <a:off x="265850" y="4979003"/>
            <a:ext cx="869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Shape 388"/>
          <p:cNvSpPr txBox="1"/>
          <p:nvPr/>
        </p:nvSpPr>
        <p:spPr>
          <a:xfrm>
            <a:off x="138850" y="5241575"/>
            <a:ext cx="2133599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38850" y="4068400"/>
            <a:ext cx="17382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VM-based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955" y="5402267"/>
            <a:ext cx="1899900" cy="4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392" name="Shape 39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457200" y="1600200"/>
            <a:ext cx="8229600" cy="3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Mechanism and Interfaces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Droid Sans Mono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Droid Sans Mono"/>
              <a:buChar char="–"/>
            </a:pPr>
            <a:r>
              <a:rPr lang="en-US" sz="2400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Summary and Conclusion</a:t>
            </a:r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01" name="Shape 40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402" name="Shape 40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1081215" y="5211032"/>
            <a:ext cx="4625871" cy="780057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6463716" y="4978169"/>
            <a:ext cx="1005434" cy="1337227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28" y="959751"/>
            <a:ext cx="4845050" cy="296372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Semantic Gap</a:t>
            </a:r>
          </a:p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12" name="Shape 412"/>
          <p:cNvSpPr/>
          <p:nvPr/>
        </p:nvSpPr>
        <p:spPr>
          <a:xfrm>
            <a:off x="1181176" y="5286453"/>
            <a:ext cx="4438650" cy="6032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Shape 413"/>
          <p:cNvCxnSpPr/>
          <p:nvPr/>
        </p:nvCxnSpPr>
        <p:spPr>
          <a:xfrm>
            <a:off x="2043983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Shape 414"/>
          <p:cNvCxnSpPr/>
          <p:nvPr/>
        </p:nvCxnSpPr>
        <p:spPr>
          <a:xfrm>
            <a:off x="3394151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Shape 415"/>
          <p:cNvCxnSpPr/>
          <p:nvPr/>
        </p:nvCxnSpPr>
        <p:spPr>
          <a:xfrm>
            <a:off x="3844207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Shape 416"/>
          <p:cNvCxnSpPr/>
          <p:nvPr/>
        </p:nvCxnSpPr>
        <p:spPr>
          <a:xfrm>
            <a:off x="4744319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Shape 417"/>
          <p:cNvCxnSpPr/>
          <p:nvPr/>
        </p:nvCxnSpPr>
        <p:spPr>
          <a:xfrm>
            <a:off x="5194376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Shape 418"/>
          <p:cNvCxnSpPr/>
          <p:nvPr/>
        </p:nvCxnSpPr>
        <p:spPr>
          <a:xfrm>
            <a:off x="1593926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Shape 419"/>
          <p:cNvCxnSpPr/>
          <p:nvPr/>
        </p:nvCxnSpPr>
        <p:spPr>
          <a:xfrm>
            <a:off x="2494039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Shape 420"/>
          <p:cNvCxnSpPr/>
          <p:nvPr/>
        </p:nvCxnSpPr>
        <p:spPr>
          <a:xfrm>
            <a:off x="2944094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Shape 421"/>
          <p:cNvCxnSpPr/>
          <p:nvPr/>
        </p:nvCxnSpPr>
        <p:spPr>
          <a:xfrm>
            <a:off x="4294262" y="5286453"/>
            <a:ext cx="0" cy="6035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2" name="Shape 422"/>
          <p:cNvSpPr txBox="1"/>
          <p:nvPr/>
        </p:nvSpPr>
        <p:spPr>
          <a:xfrm>
            <a:off x="1628550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181176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2523296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312787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760160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418042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2075923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2970668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3865414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5207535" y="5303991"/>
            <a:ext cx="35583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2040841" y="3087828"/>
            <a:ext cx="21090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Semantic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</a:p>
        </p:txBody>
      </p:sp>
      <p:sp>
        <p:nvSpPr>
          <p:cNvPr id="433" name="Shape 433"/>
          <p:cNvSpPr/>
          <p:nvPr/>
        </p:nvSpPr>
        <p:spPr>
          <a:xfrm>
            <a:off x="2590059" y="4334375"/>
            <a:ext cx="691055" cy="82507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 flipH="1" rot="10800000">
            <a:off x="2625688" y="2441615"/>
            <a:ext cx="691055" cy="7548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026835" y="1008719"/>
            <a:ext cx="2398972" cy="2079110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Shape 436"/>
          <p:cNvCxnSpPr>
            <a:stCxn id="435" idx="3"/>
            <a:endCxn id="408" idx="1"/>
          </p:cNvCxnSpPr>
          <p:nvPr/>
        </p:nvCxnSpPr>
        <p:spPr>
          <a:xfrm>
            <a:off x="6966432" y="3087829"/>
            <a:ext cx="0" cy="189029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Shape 437"/>
          <p:cNvSpPr txBox="1"/>
          <p:nvPr/>
        </p:nvSpPr>
        <p:spPr>
          <a:xfrm>
            <a:off x="3326505" y="4697787"/>
            <a:ext cx="331533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 on-disk layout</a:t>
            </a:r>
          </a:p>
        </p:txBody>
      </p:sp>
      <p:sp>
        <p:nvSpPr>
          <p:cNvPr id="438" name="Shape 43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439" name="Shape 43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3980232" y="4502158"/>
            <a:ext cx="2097899" cy="442799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</a:p>
        </p:txBody>
      </p:sp>
      <p:sp>
        <p:nvSpPr>
          <p:cNvPr id="445" name="Shape 445"/>
          <p:cNvSpPr/>
          <p:nvPr/>
        </p:nvSpPr>
        <p:spPr>
          <a:xfrm>
            <a:off x="1864439" y="4502158"/>
            <a:ext cx="2097899" cy="442799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</a:p>
        </p:txBody>
      </p:sp>
      <p:sp>
        <p:nvSpPr>
          <p:cNvPr id="446" name="Shape 446"/>
          <p:cNvSpPr/>
          <p:nvPr/>
        </p:nvSpPr>
        <p:spPr>
          <a:xfrm>
            <a:off x="1712669" y="4384108"/>
            <a:ext cx="4358400" cy="6789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2170519" y="5280008"/>
            <a:ext cx="36195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buffer until metadata update</a:t>
            </a:r>
          </a:p>
        </p:txBody>
      </p:sp>
      <p:sp>
        <p:nvSpPr>
          <p:cNvPr id="448" name="Shape 4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Temporal Gap</a:t>
            </a:r>
          </a:p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50" name="Shape 450"/>
          <p:cNvSpPr/>
          <p:nvPr/>
        </p:nvSpPr>
        <p:spPr>
          <a:xfrm>
            <a:off x="950599" y="4944221"/>
            <a:ext cx="1005434" cy="1337227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13718" y="1100109"/>
            <a:ext cx="2398972" cy="2079110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Shape 452"/>
          <p:cNvCxnSpPr>
            <a:stCxn id="451" idx="3"/>
            <a:endCxn id="450" idx="1"/>
          </p:cNvCxnSpPr>
          <p:nvPr/>
        </p:nvCxnSpPr>
        <p:spPr>
          <a:xfrm>
            <a:off x="1453315" y="3179219"/>
            <a:ext cx="0" cy="1764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3" name="Shape 453"/>
          <p:cNvSpPr/>
          <p:nvPr/>
        </p:nvSpPr>
        <p:spPr>
          <a:xfrm>
            <a:off x="1875182" y="3840839"/>
            <a:ext cx="2097899" cy="4427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Size Increase</a:t>
            </a:r>
          </a:p>
        </p:txBody>
      </p:sp>
      <p:sp>
        <p:nvSpPr>
          <p:cNvPr id="454" name="Shape 454"/>
          <p:cNvSpPr/>
          <p:nvPr/>
        </p:nvSpPr>
        <p:spPr>
          <a:xfrm>
            <a:off x="6071084" y="3840839"/>
            <a:ext cx="2097899" cy="442799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</a:p>
        </p:txBody>
      </p:sp>
      <p:sp>
        <p:nvSpPr>
          <p:cNvPr id="455" name="Shape 455"/>
          <p:cNvSpPr/>
          <p:nvPr/>
        </p:nvSpPr>
        <p:spPr>
          <a:xfrm>
            <a:off x="3973124" y="3840839"/>
            <a:ext cx="2097899" cy="442799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6984735" y="3042741"/>
            <a:ext cx="535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lang="en-US" sz="36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4682505" y="3042741"/>
            <a:ext cx="535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2683680" y="3042741"/>
            <a:ext cx="535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lang="en-US" sz="3600">
                <a:solidFill>
                  <a:schemeClr val="dk1"/>
                </a:solidFill>
              </a:rPr>
              <a:t>0</a:t>
            </a:r>
          </a:p>
        </p:txBody>
      </p:sp>
      <p:sp>
        <p:nvSpPr>
          <p:cNvPr id="459" name="Shape 459"/>
          <p:cNvSpPr/>
          <p:nvPr/>
        </p:nvSpPr>
        <p:spPr>
          <a:xfrm>
            <a:off x="6091080" y="4501364"/>
            <a:ext cx="2097899" cy="4427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Size Increase</a:t>
            </a:r>
          </a:p>
        </p:txBody>
      </p:sp>
      <p:cxnSp>
        <p:nvCxnSpPr>
          <p:cNvPr id="460" name="Shape 460"/>
          <p:cNvCxnSpPr/>
          <p:nvPr/>
        </p:nvCxnSpPr>
        <p:spPr>
          <a:xfrm flipH="1" rot="10800000">
            <a:off x="1595891" y="4052789"/>
            <a:ext cx="6801300" cy="18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Shape 461"/>
          <p:cNvSpPr/>
          <p:nvPr/>
        </p:nvSpPr>
        <p:spPr>
          <a:xfrm>
            <a:off x="5853812" y="2474988"/>
            <a:ext cx="367639" cy="122935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4002755" y="2105655"/>
            <a:ext cx="40597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Crashing would cause data corruption</a:t>
            </a:r>
          </a:p>
        </p:txBody>
      </p:sp>
      <p:sp>
        <p:nvSpPr>
          <p:cNvPr id="463" name="Shape 46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464" name="Shape 46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3551285" y="1943307"/>
            <a:ext cx="3688500" cy="36321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Achieving 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Generality</a:t>
            </a:r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72" name="Shape 472"/>
          <p:cNvSpPr/>
          <p:nvPr/>
        </p:nvSpPr>
        <p:spPr>
          <a:xfrm>
            <a:off x="2314900" y="1363775"/>
            <a:ext cx="1095600" cy="1337099"/>
          </a:xfrm>
          <a:prstGeom prst="can">
            <a:avLst>
              <a:gd fmla="val 25000" name="adj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NTFS</a:t>
            </a:r>
          </a:p>
        </p:txBody>
      </p:sp>
      <p:sp>
        <p:nvSpPr>
          <p:cNvPr id="473" name="Shape 473"/>
          <p:cNvSpPr/>
          <p:nvPr/>
        </p:nvSpPr>
        <p:spPr>
          <a:xfrm>
            <a:off x="2314900" y="4658896"/>
            <a:ext cx="1095600" cy="1337099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ext4</a:t>
            </a:r>
          </a:p>
        </p:txBody>
      </p:sp>
      <p:sp>
        <p:nvSpPr>
          <p:cNvPr id="474" name="Shape 474"/>
          <p:cNvSpPr/>
          <p:nvPr/>
        </p:nvSpPr>
        <p:spPr>
          <a:xfrm>
            <a:off x="2314912" y="3066325"/>
            <a:ext cx="1160100" cy="1337099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FAT32</a:t>
            </a:r>
          </a:p>
        </p:txBody>
      </p:sp>
      <p:sp>
        <p:nvSpPr>
          <p:cNvPr id="475" name="Shape 475"/>
          <p:cNvSpPr/>
          <p:nvPr/>
        </p:nvSpPr>
        <p:spPr>
          <a:xfrm>
            <a:off x="196123" y="1525507"/>
            <a:ext cx="1812299" cy="13910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Windows</a:t>
            </a:r>
          </a:p>
        </p:txBody>
      </p:sp>
      <p:cxnSp>
        <p:nvCxnSpPr>
          <p:cNvPr id="476" name="Shape 476"/>
          <p:cNvCxnSpPr>
            <a:stCxn id="475" idx="5"/>
            <a:endCxn id="472" idx="2"/>
          </p:cNvCxnSpPr>
          <p:nvPr/>
        </p:nvCxnSpPr>
        <p:spPr>
          <a:xfrm flipH="1" rot="10800000">
            <a:off x="2008423" y="2032469"/>
            <a:ext cx="306600" cy="14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Shape 477"/>
          <p:cNvSpPr/>
          <p:nvPr/>
        </p:nvSpPr>
        <p:spPr>
          <a:xfrm>
            <a:off x="196123" y="3073007"/>
            <a:ext cx="1812299" cy="13910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Windows</a:t>
            </a:r>
          </a:p>
        </p:txBody>
      </p:sp>
      <p:cxnSp>
        <p:nvCxnSpPr>
          <p:cNvPr id="478" name="Shape 478"/>
          <p:cNvCxnSpPr>
            <a:stCxn id="477" idx="5"/>
          </p:cNvCxnSpPr>
          <p:nvPr/>
        </p:nvCxnSpPr>
        <p:spPr>
          <a:xfrm flipH="1" rot="10800000">
            <a:off x="2008423" y="3579969"/>
            <a:ext cx="306600" cy="14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Shape 479"/>
          <p:cNvSpPr/>
          <p:nvPr/>
        </p:nvSpPr>
        <p:spPr>
          <a:xfrm>
            <a:off x="196123" y="4812078"/>
            <a:ext cx="1812299" cy="13910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Linux</a:t>
            </a:r>
          </a:p>
        </p:txBody>
      </p:sp>
      <p:cxnSp>
        <p:nvCxnSpPr>
          <p:cNvPr id="480" name="Shape 480"/>
          <p:cNvCxnSpPr>
            <a:stCxn id="479" idx="5"/>
          </p:cNvCxnSpPr>
          <p:nvPr/>
        </p:nvCxnSpPr>
        <p:spPr>
          <a:xfrm flipH="1" rot="10800000">
            <a:off x="2008423" y="5319040"/>
            <a:ext cx="306600" cy="14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1" name="Shape 481"/>
          <p:cNvSpPr/>
          <p:nvPr/>
        </p:nvSpPr>
        <p:spPr>
          <a:xfrm rot="1052198">
            <a:off x="3672823" y="2084786"/>
            <a:ext cx="1403844" cy="63493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Parser</a:t>
            </a:r>
          </a:p>
        </p:txBody>
      </p:sp>
      <p:sp>
        <p:nvSpPr>
          <p:cNvPr id="482" name="Shape 482"/>
          <p:cNvSpPr/>
          <p:nvPr/>
        </p:nvSpPr>
        <p:spPr>
          <a:xfrm>
            <a:off x="3735889" y="3417430"/>
            <a:ext cx="1403700" cy="6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Parser</a:t>
            </a:r>
          </a:p>
        </p:txBody>
      </p:sp>
      <p:sp>
        <p:nvSpPr>
          <p:cNvPr id="483" name="Shape 483"/>
          <p:cNvSpPr/>
          <p:nvPr/>
        </p:nvSpPr>
        <p:spPr>
          <a:xfrm>
            <a:off x="5207451" y="3265610"/>
            <a:ext cx="1945799" cy="1137899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Normalized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Metadata</a:t>
            </a:r>
          </a:p>
        </p:txBody>
      </p:sp>
      <p:sp>
        <p:nvSpPr>
          <p:cNvPr id="484" name="Shape 484"/>
          <p:cNvSpPr/>
          <p:nvPr/>
        </p:nvSpPr>
        <p:spPr>
          <a:xfrm rot="-1309722">
            <a:off x="3677493" y="4702227"/>
            <a:ext cx="1403856" cy="63502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Parser</a:t>
            </a:r>
          </a:p>
        </p:txBody>
      </p:sp>
      <p:sp>
        <p:nvSpPr>
          <p:cNvPr id="485" name="Shape 485"/>
          <p:cNvSpPr/>
          <p:nvPr/>
        </p:nvSpPr>
        <p:spPr>
          <a:xfrm>
            <a:off x="7298267" y="3417430"/>
            <a:ext cx="1693200" cy="6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Interfaces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3735889" y="1518721"/>
            <a:ext cx="31478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File-system-specific backend</a:t>
            </a:r>
          </a:p>
        </p:txBody>
      </p:sp>
      <p:sp>
        <p:nvSpPr>
          <p:cNvPr id="487" name="Shape 48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Bounded Overhead</a:t>
            </a:r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457200" y="1600200"/>
            <a:ext cx="8609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Latency-completeness-performance tradeoff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Capturing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every write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costly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much </a:t>
            </a:r>
            <a:r>
              <a:rPr b="0" baseline="0" i="0" lang="en-US" sz="2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buffering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hurts latency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tolerate loss of writes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Extreme: </a:t>
            </a:r>
            <a:r>
              <a:rPr b="0" baseline="0" i="0" lang="en-US" sz="2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detaching and re-attaching</a:t>
            </a:r>
          </a:p>
          <a:p>
            <a: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96" name="Shape 49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497" name="Shape 49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Related Work</a:t>
            </a:r>
          </a:p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graphicFrame>
        <p:nvGraphicFramePr>
          <p:cNvPr id="504" name="Shape 504"/>
          <p:cNvGraphicFramePr/>
          <p:nvPr/>
        </p:nvGraphicFramePr>
        <p:xfrm>
          <a:off x="79693" y="26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{5C6D9BCF-EE04-4ED9-A192-A4EE93AA8213}</a:tableStyleId>
              </a:tblPr>
              <a:tblGrid>
                <a:gridCol w="2893550"/>
                <a:gridCol w="1304675"/>
                <a:gridCol w="1288600"/>
                <a:gridCol w="1104075"/>
                <a:gridCol w="1228050"/>
                <a:gridCol w="12027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System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Semantic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Temporal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General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Bounded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Scalable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VMI, Garfinkel, 2003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Maitland, Benninger, 2012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File-aBLS, Zhang, 2006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SDS, Sivathanu, 2003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✗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505" name="Shape 50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06" name="Shape 50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Mechanism and Interfaces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Droid Sans Mono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  <a:p>
            <a:pPr indent="-285750" lvl="1" marL="74295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Droid Sans Mono"/>
              <a:buChar char="–"/>
            </a:pPr>
            <a:r>
              <a:rPr lang="en-US" sz="2400">
                <a:solidFill>
                  <a:srgbClr val="7F7F7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/>
              <a:t>Summary and Conclusion</a:t>
            </a:r>
          </a:p>
        </p:txBody>
      </p:sp>
      <p:sp>
        <p:nvSpPr>
          <p:cNvPr id="514" name="Shape 51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22" name="Shape 522"/>
          <p:cNvSpPr/>
          <p:nvPr/>
        </p:nvSpPr>
        <p:spPr>
          <a:xfrm>
            <a:off x="284085" y="4670878"/>
            <a:ext cx="8723093" cy="59326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523" name="Shape 523"/>
          <p:cNvSpPr/>
          <p:nvPr/>
        </p:nvSpPr>
        <p:spPr>
          <a:xfrm>
            <a:off x="6041364" y="3785166"/>
            <a:ext cx="2965815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524" name="Shape 524"/>
          <p:cNvSpPr/>
          <p:nvPr/>
        </p:nvSpPr>
        <p:spPr>
          <a:xfrm>
            <a:off x="284085" y="3785166"/>
            <a:ext cx="2791460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525" name="Shape 525"/>
          <p:cNvSpPr/>
          <p:nvPr/>
        </p:nvSpPr>
        <p:spPr>
          <a:xfrm>
            <a:off x="3162724" y="3785166"/>
            <a:ext cx="2791460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394" y="2097675"/>
            <a:ext cx="1497976" cy="14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2301" y="2097675"/>
            <a:ext cx="2891883" cy="12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1189" y="951963"/>
            <a:ext cx="231025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550" y="951963"/>
            <a:ext cx="2076358" cy="10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4646" y="2307283"/>
            <a:ext cx="2822531" cy="10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8342" y="685166"/>
            <a:ext cx="1487711" cy="14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33" name="Shape 53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63" name="Shape 163"/>
          <p:cNvGrpSpPr/>
          <p:nvPr/>
        </p:nvGrpSpPr>
        <p:grpSpPr>
          <a:xfrm>
            <a:off x="122783" y="1092550"/>
            <a:ext cx="8716354" cy="1713373"/>
            <a:chOff x="122783" y="1092550"/>
            <a:chExt cx="8716354" cy="1713373"/>
          </a:xfrm>
        </p:grpSpPr>
        <p:sp>
          <p:nvSpPr>
            <p:cNvPr id="164" name="Shape 164"/>
            <p:cNvSpPr/>
            <p:nvPr/>
          </p:nvSpPr>
          <p:spPr>
            <a:xfrm>
              <a:off x="122783" y="1236923"/>
              <a:ext cx="4229999" cy="15690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A2C3FF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4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ec2-start-instance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7802638" y="1092550"/>
              <a:ext cx="1036499" cy="144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baseline="0" i="0" lang="en-US" sz="8800" u="none" cap="none" strike="noStrik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✓</a:t>
              </a:r>
            </a:p>
          </p:txBody>
        </p:sp>
      </p:grpSp>
      <p:sp>
        <p:nvSpPr>
          <p:cNvPr id="166" name="Shape 166"/>
          <p:cNvSpPr txBox="1"/>
          <p:nvPr>
            <p:ph type="title"/>
          </p:nvPr>
        </p:nvSpPr>
        <p:spPr>
          <a:xfrm>
            <a:off x="122775" y="-33550"/>
            <a:ext cx="8897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Monitoring is Broken</a:t>
            </a:r>
          </a:p>
        </p:txBody>
      </p:sp>
      <p:grpSp>
        <p:nvGrpSpPr>
          <p:cNvPr id="167" name="Shape 167"/>
          <p:cNvGrpSpPr/>
          <p:nvPr/>
        </p:nvGrpSpPr>
        <p:grpSpPr>
          <a:xfrm>
            <a:off x="122783" y="3376057"/>
            <a:ext cx="8716525" cy="2508725"/>
            <a:chOff x="122783" y="3376057"/>
            <a:chExt cx="8716525" cy="2508725"/>
          </a:xfrm>
        </p:grpSpPr>
        <p:sp>
          <p:nvSpPr>
            <p:cNvPr id="168" name="Shape 168"/>
            <p:cNvSpPr/>
            <p:nvPr/>
          </p:nvSpPr>
          <p:spPr>
            <a:xfrm>
              <a:off x="8000509" y="4004707"/>
              <a:ext cx="838799" cy="144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baseline="0" i="0" lang="en-US" sz="8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✗</a:t>
              </a:r>
            </a:p>
          </p:txBody>
        </p:sp>
        <p:pic>
          <p:nvPicPr>
            <p:cNvPr id="169" name="Shape 1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783" y="4727982"/>
              <a:ext cx="7340699" cy="115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Shape 1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2783" y="3376057"/>
              <a:ext cx="3048000" cy="1257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Shape 17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39" name="Shape 539"/>
          <p:cNvSpPr/>
          <p:nvPr/>
        </p:nvSpPr>
        <p:spPr>
          <a:xfrm>
            <a:off x="284085" y="4670878"/>
            <a:ext cx="8723093" cy="59326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540" name="Shape 540"/>
          <p:cNvSpPr/>
          <p:nvPr/>
        </p:nvSpPr>
        <p:spPr>
          <a:xfrm>
            <a:off x="6041364" y="3785166"/>
            <a:ext cx="2965815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541" name="Shape 541"/>
          <p:cNvSpPr/>
          <p:nvPr/>
        </p:nvSpPr>
        <p:spPr>
          <a:xfrm>
            <a:off x="284085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542" name="Shape 542"/>
          <p:cNvSpPr/>
          <p:nvPr/>
        </p:nvSpPr>
        <p:spPr>
          <a:xfrm>
            <a:off x="3162724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1764"/>
                </a:srgbClr>
              </a:gs>
              <a:gs pos="100000">
                <a:srgbClr val="A2C3FF">
                  <a:alpha val="11764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908394" y="2097675"/>
            <a:ext cx="1497976" cy="14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 rotWithShape="1">
          <a:blip r:embed="rId4">
            <a:alphaModFix amt="11000"/>
          </a:blip>
          <a:srcRect b="0" l="0" r="0" t="0"/>
          <a:stretch/>
        </p:blipFill>
        <p:spPr>
          <a:xfrm>
            <a:off x="3062301" y="2097675"/>
            <a:ext cx="2891883" cy="12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 rotWithShape="1">
          <a:blip r:embed="rId5">
            <a:alphaModFix amt="11000"/>
          </a:blip>
          <a:srcRect b="0" l="0" r="0" t="0"/>
          <a:stretch/>
        </p:blipFill>
        <p:spPr>
          <a:xfrm>
            <a:off x="3271189" y="951963"/>
            <a:ext cx="231025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 rotWithShape="1">
          <a:blip r:embed="rId6">
            <a:alphaModFix amt="11000"/>
          </a:blip>
          <a:srcRect b="0" l="0" r="0" t="0"/>
          <a:stretch/>
        </p:blipFill>
        <p:spPr>
          <a:xfrm>
            <a:off x="681550" y="951963"/>
            <a:ext cx="2076358" cy="10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/>
          <p:cNvPicPr preferRelativeResize="0"/>
          <p:nvPr/>
        </p:nvPicPr>
        <p:blipFill rotWithShape="1">
          <a:blip r:embed="rId7">
            <a:alphaModFix amt="11000"/>
          </a:blip>
          <a:srcRect b="0" l="0" r="0" t="0"/>
          <a:stretch/>
        </p:blipFill>
        <p:spPr>
          <a:xfrm>
            <a:off x="6184646" y="2307283"/>
            <a:ext cx="2822531" cy="10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8">
            <a:alphaModFix amt="11000"/>
          </a:blip>
          <a:srcRect b="0" l="0" r="0" t="0"/>
          <a:stretch/>
        </p:blipFill>
        <p:spPr>
          <a:xfrm>
            <a:off x="6898342" y="685166"/>
            <a:ext cx="1487711" cy="14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50" name="Shape 55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" name="Shape 555"/>
          <p:cNvCxnSpPr/>
          <p:nvPr/>
        </p:nvCxnSpPr>
        <p:spPr>
          <a:xfrm>
            <a:off x="1812403" y="397564"/>
            <a:ext cx="0" cy="585851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56" name="Shape 5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DS-VMI</a:t>
            </a:r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9969" y="2089681"/>
            <a:ext cx="1288201" cy="110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069" y="2394481"/>
            <a:ext cx="4698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/>
          <p:nvPr/>
        </p:nvSpPr>
        <p:spPr>
          <a:xfrm>
            <a:off x="2394468" y="2394481"/>
            <a:ext cx="2362200" cy="406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Async. Queuer</a:t>
            </a:r>
          </a:p>
        </p:txBody>
      </p:sp>
      <p:cxnSp>
        <p:nvCxnSpPr>
          <p:cNvPr id="561" name="Shape 561"/>
          <p:cNvCxnSpPr/>
          <p:nvPr/>
        </p:nvCxnSpPr>
        <p:spPr>
          <a:xfrm>
            <a:off x="1632469" y="2635781"/>
            <a:ext cx="635000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62" name="Shape 562"/>
          <p:cNvSpPr/>
          <p:nvPr/>
        </p:nvSpPr>
        <p:spPr>
          <a:xfrm>
            <a:off x="5061469" y="5531380"/>
            <a:ext cx="2666999" cy="406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Inference Engine</a:t>
            </a:r>
          </a:p>
        </p:txBody>
      </p:sp>
      <p:cxnSp>
        <p:nvCxnSpPr>
          <p:cNvPr id="563" name="Shape 563"/>
          <p:cNvCxnSpPr/>
          <p:nvPr/>
        </p:nvCxnSpPr>
        <p:spPr>
          <a:xfrm>
            <a:off x="4807469" y="2629431"/>
            <a:ext cx="863599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64" name="Shape 564"/>
          <p:cNvCxnSpPr/>
          <p:nvPr/>
        </p:nvCxnSpPr>
        <p:spPr>
          <a:xfrm>
            <a:off x="5829819" y="3893080"/>
            <a:ext cx="0" cy="1593849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65" name="Shape 565"/>
          <p:cNvCxnSpPr/>
          <p:nvPr/>
        </p:nvCxnSpPr>
        <p:spPr>
          <a:xfrm>
            <a:off x="6331469" y="4126373"/>
            <a:ext cx="0" cy="129388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66" name="Shape 566"/>
          <p:cNvCxnSpPr/>
          <p:nvPr/>
        </p:nvCxnSpPr>
        <p:spPr>
          <a:xfrm rot="10800000">
            <a:off x="6636268" y="4126374"/>
            <a:ext cx="0" cy="1300233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567" name="Shape 567"/>
          <p:cNvGrpSpPr/>
          <p:nvPr/>
        </p:nvGrpSpPr>
        <p:grpSpPr>
          <a:xfrm>
            <a:off x="2591319" y="1829331"/>
            <a:ext cx="1968499" cy="469899"/>
            <a:chOff x="1543050" y="1327150"/>
            <a:chExt cx="1968499" cy="469899"/>
          </a:xfrm>
        </p:grpSpPr>
        <p:pic>
          <p:nvPicPr>
            <p:cNvPr id="568" name="Shape 5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43050" y="1327150"/>
              <a:ext cx="469899" cy="469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Shape 5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42583" y="1327150"/>
              <a:ext cx="469899" cy="469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Shape 5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42116" y="1327150"/>
              <a:ext cx="469899" cy="469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Shape 5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650" y="1327150"/>
              <a:ext cx="469899" cy="469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2" name="Shape 572"/>
          <p:cNvSpPr txBox="1"/>
          <p:nvPr/>
        </p:nvSpPr>
        <p:spPr>
          <a:xfrm>
            <a:off x="5175776" y="1568975"/>
            <a:ext cx="2319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</a:rPr>
              <a:t>Metadata Store</a:t>
            </a:r>
          </a:p>
        </p:txBody>
      </p:sp>
      <p:sp>
        <p:nvSpPr>
          <p:cNvPr id="573" name="Shape 573"/>
          <p:cNvSpPr/>
          <p:nvPr/>
        </p:nvSpPr>
        <p:spPr>
          <a:xfrm>
            <a:off x="6115569" y="3254906"/>
            <a:ext cx="698500" cy="76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pic>
        <p:nvPicPr>
          <p:cNvPr id="574" name="Shape 5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5019" y="3327930"/>
            <a:ext cx="4698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Shape 575"/>
          <p:cNvSpPr/>
          <p:nvPr/>
        </p:nvSpPr>
        <p:spPr>
          <a:xfrm>
            <a:off x="4665764" y="5203253"/>
            <a:ext cx="3331410" cy="1052827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1812403" y="4741587"/>
            <a:ext cx="394756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system specific parsing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596281" y="1788496"/>
            <a:ext cx="97268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578" name="Shape 57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79" name="Shape 57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Tapping the Disk Write Stream</a:t>
            </a:r>
          </a:p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87" name="Shape 587"/>
          <p:cNvSpPr txBox="1"/>
          <p:nvPr/>
        </p:nvSpPr>
        <p:spPr>
          <a:xfrm>
            <a:off x="4790071" y="3024344"/>
            <a:ext cx="210977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~50 line patch</a:t>
            </a:r>
          </a:p>
        </p:txBody>
      </p:sp>
      <p:sp>
        <p:nvSpPr>
          <p:cNvPr id="588" name="Shape 588"/>
          <p:cNvSpPr/>
          <p:nvPr/>
        </p:nvSpPr>
        <p:spPr>
          <a:xfrm>
            <a:off x="2940388" y="5164328"/>
            <a:ext cx="794395" cy="944853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3347755" y="2585324"/>
            <a:ext cx="0" cy="781355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90" name="Shape 590"/>
          <p:cNvSpPr/>
          <p:nvPr/>
        </p:nvSpPr>
        <p:spPr>
          <a:xfrm>
            <a:off x="2469794" y="3486010"/>
            <a:ext cx="1755921" cy="630718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QEMU</a:t>
            </a:r>
          </a:p>
        </p:txBody>
      </p:sp>
      <p:cxnSp>
        <p:nvCxnSpPr>
          <p:cNvPr id="591" name="Shape 591"/>
          <p:cNvCxnSpPr/>
          <p:nvPr/>
        </p:nvCxnSpPr>
        <p:spPr>
          <a:xfrm>
            <a:off x="3344946" y="4237816"/>
            <a:ext cx="0" cy="781355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592" name="Shape 592"/>
          <p:cNvSpPr/>
          <p:nvPr/>
        </p:nvSpPr>
        <p:spPr>
          <a:xfrm>
            <a:off x="4400260" y="3366678"/>
            <a:ext cx="3136790" cy="81820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drive-backup (nbd)</a:t>
            </a:r>
          </a:p>
        </p:txBody>
      </p:sp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2311" y="1844056"/>
            <a:ext cx="4698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/>
          <p:nvPr/>
        </p:nvSpPr>
        <p:spPr>
          <a:xfrm>
            <a:off x="2684671" y="1286954"/>
            <a:ext cx="1333499" cy="1155700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VM</a:t>
            </a:r>
          </a:p>
        </p:txBody>
      </p:sp>
      <p:sp>
        <p:nvSpPr>
          <p:cNvPr id="595" name="Shape 59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596" name="Shape 59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2311" y="3571676"/>
            <a:ext cx="469799" cy="46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536" y="5506276"/>
            <a:ext cx="469799" cy="46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6861" y="3540826"/>
            <a:ext cx="469799" cy="46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Bootstrapping</a:t>
            </a:r>
          </a:p>
        </p:txBody>
      </p:sp>
      <p:sp>
        <p:nvSpPr>
          <p:cNvPr id="606" name="Shape 60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07" name="Shape 607"/>
          <p:cNvSpPr/>
          <p:nvPr/>
        </p:nvSpPr>
        <p:spPr>
          <a:xfrm>
            <a:off x="1835857" y="1522275"/>
            <a:ext cx="1103100" cy="1337099"/>
          </a:xfrm>
          <a:prstGeom prst="can">
            <a:avLst>
              <a:gd fmla="val 25000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NTFS</a:t>
            </a:r>
          </a:p>
        </p:txBody>
      </p:sp>
      <p:sp>
        <p:nvSpPr>
          <p:cNvPr id="608" name="Shape 608"/>
          <p:cNvSpPr/>
          <p:nvPr/>
        </p:nvSpPr>
        <p:spPr>
          <a:xfrm>
            <a:off x="1835857" y="3072430"/>
            <a:ext cx="1103100" cy="1337099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FAT32</a:t>
            </a:r>
          </a:p>
        </p:txBody>
      </p:sp>
      <p:sp>
        <p:nvSpPr>
          <p:cNvPr id="609" name="Shape 609"/>
          <p:cNvSpPr/>
          <p:nvPr/>
        </p:nvSpPr>
        <p:spPr>
          <a:xfrm>
            <a:off x="3077796" y="1873275"/>
            <a:ext cx="2200500" cy="6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 Crawler </a:t>
            </a:r>
          </a:p>
        </p:txBody>
      </p:sp>
      <p:sp>
        <p:nvSpPr>
          <p:cNvPr id="610" name="Shape 610"/>
          <p:cNvSpPr/>
          <p:nvPr/>
        </p:nvSpPr>
        <p:spPr>
          <a:xfrm>
            <a:off x="5399117" y="1621875"/>
            <a:ext cx="1945799" cy="1137899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Normalized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Metadata</a:t>
            </a:r>
          </a:p>
        </p:txBody>
      </p:sp>
      <p:sp>
        <p:nvSpPr>
          <p:cNvPr id="611" name="Shape 611"/>
          <p:cNvSpPr/>
          <p:nvPr/>
        </p:nvSpPr>
        <p:spPr>
          <a:xfrm>
            <a:off x="5399117" y="3172030"/>
            <a:ext cx="1945799" cy="1137899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Normalized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Metadata</a:t>
            </a:r>
          </a:p>
        </p:txBody>
      </p:sp>
      <p:sp>
        <p:nvSpPr>
          <p:cNvPr id="612" name="Shape 612"/>
          <p:cNvSpPr/>
          <p:nvPr/>
        </p:nvSpPr>
        <p:spPr>
          <a:xfrm>
            <a:off x="3077796" y="3423430"/>
            <a:ext cx="2200500" cy="6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 Crawler </a:t>
            </a:r>
          </a:p>
        </p:txBody>
      </p:sp>
      <p:sp>
        <p:nvSpPr>
          <p:cNvPr id="613" name="Shape 61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14" name="Shape 61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615" name="Shape 615"/>
          <p:cNvSpPr/>
          <p:nvPr/>
        </p:nvSpPr>
        <p:spPr>
          <a:xfrm>
            <a:off x="1835857" y="4670275"/>
            <a:ext cx="1103100" cy="1337099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ext4</a:t>
            </a:r>
          </a:p>
        </p:txBody>
      </p:sp>
      <p:sp>
        <p:nvSpPr>
          <p:cNvPr id="616" name="Shape 616"/>
          <p:cNvSpPr/>
          <p:nvPr/>
        </p:nvSpPr>
        <p:spPr>
          <a:xfrm>
            <a:off x="3098196" y="5021275"/>
            <a:ext cx="2180100" cy="6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Disk Crawler</a:t>
            </a:r>
          </a:p>
        </p:txBody>
      </p:sp>
      <p:sp>
        <p:nvSpPr>
          <p:cNvPr id="617" name="Shape 617"/>
          <p:cNvSpPr/>
          <p:nvPr/>
        </p:nvSpPr>
        <p:spPr>
          <a:xfrm>
            <a:off x="5399117" y="4769875"/>
            <a:ext cx="1945799" cy="1137899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Normalized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Metadata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DS-VMI Overhead on Running VM</a:t>
            </a:r>
          </a:p>
        </p:txBody>
      </p:sp>
      <p:sp>
        <p:nvSpPr>
          <p:cNvPr id="623" name="Shape 6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24" name="Shape 624"/>
          <p:cNvSpPr txBox="1"/>
          <p:nvPr/>
        </p:nvSpPr>
        <p:spPr>
          <a:xfrm>
            <a:off x="7510735" y="6048573"/>
            <a:ext cx="11760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[richter2014]</a:t>
            </a:r>
          </a:p>
        </p:txBody>
      </p:sp>
      <p:sp>
        <p:nvSpPr>
          <p:cNvPr id="625" name="Shape 625"/>
          <p:cNvSpPr txBox="1"/>
          <p:nvPr/>
        </p:nvSpPr>
        <p:spPr>
          <a:xfrm rot="-5400000">
            <a:off x="-623282" y="3609292"/>
            <a:ext cx="20964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Overhead</a:t>
            </a:r>
          </a:p>
        </p:txBody>
      </p:sp>
      <p:sp>
        <p:nvSpPr>
          <p:cNvPr id="626" name="Shape 62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27" name="Shape 62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628" name="Shape 6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74" y="1101274"/>
            <a:ext cx="810150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35" name="Shape 635"/>
          <p:cNvSpPr txBox="1"/>
          <p:nvPr/>
        </p:nvSpPr>
        <p:spPr>
          <a:xfrm>
            <a:off x="4766435" y="313228"/>
            <a:ext cx="6210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</a:rPr>
              <a:t>6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.2x</a:t>
            </a:r>
          </a:p>
        </p:txBody>
      </p:sp>
      <p:pic>
        <p:nvPicPr>
          <p:cNvPr id="636" name="Shape 6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97893"/>
            <a:ext cx="8492699" cy="55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/>
          <p:nvPr/>
        </p:nvSpPr>
        <p:spPr>
          <a:xfrm rot="-5400000">
            <a:off x="-1808574" y="2999823"/>
            <a:ext cx="4009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Overhead</a:t>
            </a:r>
          </a:p>
        </p:txBody>
      </p:sp>
      <p:sp>
        <p:nvSpPr>
          <p:cNvPr id="638" name="Shape 63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39" name="Shape 63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640" name="Shape 640"/>
          <p:cNvSpPr/>
          <p:nvPr/>
        </p:nvSpPr>
        <p:spPr>
          <a:xfrm>
            <a:off x="735300" y="497975"/>
            <a:ext cx="375600" cy="5355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682350" y="5368950"/>
            <a:ext cx="323099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0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533400" y="4263987"/>
            <a:ext cx="6210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0.2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533400" y="3292475"/>
            <a:ext cx="6210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0.4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533400" y="2320950"/>
            <a:ext cx="6210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0.6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533400" y="1349425"/>
            <a:ext cx="6210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0.8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533400" y="377900"/>
            <a:ext cx="6210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1.0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53" name="Shape 653"/>
          <p:cNvSpPr/>
          <p:nvPr/>
        </p:nvSpPr>
        <p:spPr>
          <a:xfrm>
            <a:off x="284085" y="4670878"/>
            <a:ext cx="8723093" cy="593260"/>
          </a:xfrm>
          <a:prstGeom prst="rect">
            <a:avLst/>
          </a:prstGeom>
          <a:gradFill>
            <a:gsLst>
              <a:gs pos="0">
                <a:srgbClr val="3E7FCD">
                  <a:alpha val="9803"/>
                </a:srgbClr>
              </a:gs>
              <a:gs pos="100000">
                <a:srgbClr val="A2C3FF">
                  <a:alpha val="9803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654" name="Shape 654"/>
          <p:cNvSpPr/>
          <p:nvPr/>
        </p:nvSpPr>
        <p:spPr>
          <a:xfrm>
            <a:off x="6041364" y="3785166"/>
            <a:ext cx="2965815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655" name="Shape 655"/>
          <p:cNvSpPr/>
          <p:nvPr/>
        </p:nvSpPr>
        <p:spPr>
          <a:xfrm>
            <a:off x="284085" y="3785166"/>
            <a:ext cx="2791460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656" name="Shape 656"/>
          <p:cNvSpPr/>
          <p:nvPr/>
        </p:nvSpPr>
        <p:spPr>
          <a:xfrm>
            <a:off x="3162724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1764"/>
                </a:srgbClr>
              </a:gs>
              <a:gs pos="100000">
                <a:srgbClr val="A2C3FF">
                  <a:alpha val="11764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908394" y="2097675"/>
            <a:ext cx="1497976" cy="14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4">
            <a:alphaModFix amt="11000"/>
          </a:blip>
          <a:srcRect b="0" l="0" r="0" t="0"/>
          <a:stretch/>
        </p:blipFill>
        <p:spPr>
          <a:xfrm>
            <a:off x="3062301" y="2097675"/>
            <a:ext cx="2891883" cy="12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 rotWithShape="1">
          <a:blip r:embed="rId5">
            <a:alphaModFix amt="11000"/>
          </a:blip>
          <a:srcRect b="0" l="0" r="0" t="0"/>
          <a:stretch/>
        </p:blipFill>
        <p:spPr>
          <a:xfrm>
            <a:off x="3271189" y="951963"/>
            <a:ext cx="231025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Shape 660"/>
          <p:cNvPicPr preferRelativeResize="0"/>
          <p:nvPr/>
        </p:nvPicPr>
        <p:blipFill rotWithShape="1">
          <a:blip r:embed="rId6">
            <a:alphaModFix amt="11000"/>
          </a:blip>
          <a:srcRect b="0" l="0" r="0" t="0"/>
          <a:stretch/>
        </p:blipFill>
        <p:spPr>
          <a:xfrm>
            <a:off x="681550" y="951963"/>
            <a:ext cx="2076358" cy="10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Shape 661"/>
          <p:cNvPicPr preferRelativeResize="0"/>
          <p:nvPr/>
        </p:nvPicPr>
        <p:blipFill rotWithShape="1">
          <a:blip r:embed="rId7">
            <a:alphaModFix amt="11000"/>
          </a:blip>
          <a:srcRect b="0" l="0" r="0" t="0"/>
          <a:stretch/>
        </p:blipFill>
        <p:spPr>
          <a:xfrm>
            <a:off x="6184646" y="2307283"/>
            <a:ext cx="2822531" cy="10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Shape 662"/>
          <p:cNvPicPr preferRelativeResize="0"/>
          <p:nvPr/>
        </p:nvPicPr>
        <p:blipFill rotWithShape="1">
          <a:blip r:embed="rId8">
            <a:alphaModFix amt="11000"/>
          </a:blip>
          <a:srcRect b="0" l="0" r="0" t="0"/>
          <a:stretch/>
        </p:blipFill>
        <p:spPr>
          <a:xfrm>
            <a:off x="6898342" y="685166"/>
            <a:ext cx="1487711" cy="14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64" name="Shape 66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71" name="Shape 671"/>
          <p:cNvSpPr txBox="1"/>
          <p:nvPr/>
        </p:nvSpPr>
        <p:spPr>
          <a:xfrm>
            <a:off x="2155708" y="151856"/>
            <a:ext cx="4606441" cy="23799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508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 consistency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Legacy FS interface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Batch-based</a:t>
            </a:r>
          </a:p>
          <a:p>
            <a:pPr indent="-190500" lvl="0" marL="342900" marR="0" rtl="0" algn="ctr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202177" y="2198294"/>
            <a:ext cx="8721322" cy="6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508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Legacy/batch-based apps: /cloud/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vm</a:t>
            </a:r>
            <a:r>
              <a:rPr b="0" baseline="0" i="0" lang="en-US" sz="32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/path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74100" y="3430946"/>
            <a:ext cx="5179200" cy="1841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find /cloud/</a:t>
            </a:r>
            <a:r>
              <a:rPr b="0" baseline="0" i="0" lang="en-US" sz="2400" u="none" cap="none" strike="noStrike">
                <a:solidFill>
                  <a:srgbClr val="C050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</a:t>
            </a:r>
            <a:r>
              <a:rPr b="0" baseline="0" i="0" lang="en-US" sz="2400" u="none" cap="none" strike="noStrike">
                <a:solidFill>
                  <a:srgbClr val="1155CC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*</a:t>
            </a:r>
            <a:r>
              <a:rPr b="0" baseline="0" i="0" lang="en-US" sz="2400" u="none" cap="none" strike="noStrike">
                <a:solidFill>
                  <a:srgbClr val="4F622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/lib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\</a:t>
            </a:r>
          </a:p>
          <a:p>
            <a:pPr indent="-165100" lvl="0" marL="12573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-maxdepth 0 \</a:t>
            </a:r>
          </a:p>
          <a:p>
            <a:pPr indent="-165100" lvl="0" marL="12573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-not \</a:t>
            </a:r>
          </a:p>
          <a:p>
            <a:pPr indent="-165100" lvl="0" marL="12573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-perm 755</a:t>
            </a:r>
          </a:p>
        </p:txBody>
      </p:sp>
      <p:sp>
        <p:nvSpPr>
          <p:cNvPr id="674" name="Shape 674"/>
          <p:cNvSpPr/>
          <p:nvPr/>
        </p:nvSpPr>
        <p:spPr>
          <a:xfrm>
            <a:off x="5253300" y="3149736"/>
            <a:ext cx="3670198" cy="2259299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On all hosts 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permissions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0" baseline="0" i="0" lang="en-US" sz="3000" u="none" cap="none" strike="noStrike">
                <a:solidFill>
                  <a:srgbClr val="4F6128"/>
                </a:solidFill>
                <a:latin typeface="Courier New"/>
                <a:ea typeface="Courier New"/>
                <a:cs typeface="Courier New"/>
                <a:sym typeface="Courier New"/>
              </a:rPr>
              <a:t>/lib</a:t>
            </a:r>
            <a:r>
              <a:rPr b="0" baseline="0" i="0" lang="en-US" sz="3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inside every VM instance.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295835"/>
            <a:ext cx="1936164" cy="129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77" name="Shape 67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Droid Sans Mono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 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</a:p>
        </p:txBody>
      </p:sp>
      <p:sp>
        <p:nvSpPr>
          <p:cNvPr id="683" name="Shape 6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086" y="2089681"/>
            <a:ext cx="1288201" cy="11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Shape 685"/>
          <p:cNvSpPr/>
          <p:nvPr/>
        </p:nvSpPr>
        <p:spPr>
          <a:xfrm>
            <a:off x="198585" y="5531380"/>
            <a:ext cx="2666999" cy="406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Inference Engine</a:t>
            </a:r>
          </a:p>
        </p:txBody>
      </p:sp>
      <p:cxnSp>
        <p:nvCxnSpPr>
          <p:cNvPr id="686" name="Shape 686"/>
          <p:cNvCxnSpPr/>
          <p:nvPr/>
        </p:nvCxnSpPr>
        <p:spPr>
          <a:xfrm>
            <a:off x="966936" y="3893080"/>
            <a:ext cx="0" cy="1593849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87" name="Shape 687"/>
          <p:cNvCxnSpPr/>
          <p:nvPr/>
        </p:nvCxnSpPr>
        <p:spPr>
          <a:xfrm>
            <a:off x="1468586" y="4126373"/>
            <a:ext cx="0" cy="129388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88" name="Shape 688"/>
          <p:cNvCxnSpPr/>
          <p:nvPr/>
        </p:nvCxnSpPr>
        <p:spPr>
          <a:xfrm rot="10800000">
            <a:off x="1773385" y="4126374"/>
            <a:ext cx="0" cy="1300233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689" name="Shape 689"/>
          <p:cNvSpPr txBox="1"/>
          <p:nvPr/>
        </p:nvSpPr>
        <p:spPr>
          <a:xfrm>
            <a:off x="312875" y="1568975"/>
            <a:ext cx="24563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</a:rPr>
              <a:t>Metadata Store</a:t>
            </a:r>
          </a:p>
        </p:txBody>
      </p:sp>
      <p:sp>
        <p:nvSpPr>
          <p:cNvPr id="690" name="Shape 690"/>
          <p:cNvSpPr/>
          <p:nvPr/>
        </p:nvSpPr>
        <p:spPr>
          <a:xfrm>
            <a:off x="1252686" y="3254906"/>
            <a:ext cx="698500" cy="76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35" y="3327930"/>
            <a:ext cx="4698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/>
          <p:nvPr/>
        </p:nvSpPr>
        <p:spPr>
          <a:xfrm>
            <a:off x="3591785" y="2423521"/>
            <a:ext cx="2666999" cy="406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FUSE Driver</a:t>
            </a:r>
          </a:p>
        </p:txBody>
      </p:sp>
      <p:cxnSp>
        <p:nvCxnSpPr>
          <p:cNvPr id="693" name="Shape 693"/>
          <p:cNvCxnSpPr/>
          <p:nvPr/>
        </p:nvCxnSpPr>
        <p:spPr>
          <a:xfrm>
            <a:off x="2437711" y="2626721"/>
            <a:ext cx="879402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694" name="Shape 694"/>
          <p:cNvSpPr/>
          <p:nvPr/>
        </p:nvSpPr>
        <p:spPr>
          <a:xfrm>
            <a:off x="4288221" y="4588721"/>
            <a:ext cx="1247152" cy="1449024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Disk</a:t>
            </a:r>
          </a:p>
        </p:txBody>
      </p:sp>
      <p:cxnSp>
        <p:nvCxnSpPr>
          <p:cNvPr id="695" name="Shape 695"/>
          <p:cNvCxnSpPr/>
          <p:nvPr/>
        </p:nvCxnSpPr>
        <p:spPr>
          <a:xfrm rot="10800000">
            <a:off x="4925417" y="3147713"/>
            <a:ext cx="0" cy="1300233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696" name="Shape 696"/>
          <p:cNvCxnSpPr/>
          <p:nvPr/>
        </p:nvCxnSpPr>
        <p:spPr>
          <a:xfrm>
            <a:off x="6391844" y="2626721"/>
            <a:ext cx="879402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697" name="Shape 697"/>
          <p:cNvSpPr/>
          <p:nvPr/>
        </p:nvSpPr>
        <p:spPr>
          <a:xfrm>
            <a:off x="7430002" y="2423521"/>
            <a:ext cx="1552111" cy="406399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AFFA3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</a:p>
        </p:txBody>
      </p:sp>
      <p:sp>
        <p:nvSpPr>
          <p:cNvPr id="698" name="Shape 69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699" name="Shape 69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type="title"/>
          </p:nvPr>
        </p:nvSpPr>
        <p:spPr>
          <a:xfrm>
            <a:off x="114300" y="-30150"/>
            <a:ext cx="902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Latency – Guest Syncs</a:t>
            </a:r>
          </a:p>
        </p:txBody>
      </p:sp>
      <p:sp>
        <p:nvSpPr>
          <p:cNvPr id="705" name="Shape 70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706" name="Shape 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820" y="950004"/>
            <a:ext cx="6807299" cy="53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Shape 707"/>
          <p:cNvSpPr txBox="1"/>
          <p:nvPr/>
        </p:nvSpPr>
        <p:spPr>
          <a:xfrm>
            <a:off x="7483324" y="6048573"/>
            <a:ext cx="12034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[richter2014]</a:t>
            </a:r>
          </a:p>
        </p:txBody>
      </p:sp>
      <p:sp>
        <p:nvSpPr>
          <p:cNvPr id="708" name="Shape 70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709" name="Shape 70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cxnSp>
        <p:nvCxnSpPr>
          <p:cNvPr id="710" name="Shape 710"/>
          <p:cNvCxnSpPr/>
          <p:nvPr/>
        </p:nvCxnSpPr>
        <p:spPr>
          <a:xfrm flipH="1" rot="10800000">
            <a:off x="2095255" y="3315498"/>
            <a:ext cx="5683500" cy="18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1" name="Shape 711"/>
          <p:cNvCxnSpPr/>
          <p:nvPr/>
        </p:nvCxnSpPr>
        <p:spPr>
          <a:xfrm>
            <a:off x="3284114" y="3334398"/>
            <a:ext cx="0" cy="2198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Shape 712"/>
          <p:cNvCxnSpPr/>
          <p:nvPr/>
        </p:nvCxnSpPr>
        <p:spPr>
          <a:xfrm>
            <a:off x="3782226" y="3334398"/>
            <a:ext cx="0" cy="2198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Shape 713"/>
          <p:cNvCxnSpPr/>
          <p:nvPr/>
        </p:nvCxnSpPr>
        <p:spPr>
          <a:xfrm>
            <a:off x="4614076" y="3315619"/>
            <a:ext cx="0" cy="221729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Coupling Policy with Mechanism: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CVE-2012-0493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2309932"/>
            <a:ext cx="8229600" cy="26582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Symantec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Endpoint Protection ... does not properly perform 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bounds checks of the contents of CAB archives</a:t>
            </a:r>
            <a:r>
              <a:rPr b="0" baseline="0" i="0" lang="en-US" sz="3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, which allows remote attackers to … 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execute arbitrary code via a crafted file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20" name="Shape 720"/>
          <p:cNvSpPr/>
          <p:nvPr/>
        </p:nvSpPr>
        <p:spPr>
          <a:xfrm>
            <a:off x="284085" y="4670878"/>
            <a:ext cx="8723093" cy="593260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721" name="Shape 721"/>
          <p:cNvSpPr/>
          <p:nvPr/>
        </p:nvSpPr>
        <p:spPr>
          <a:xfrm>
            <a:off x="6041364" y="3785166"/>
            <a:ext cx="2965815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722" name="Shape 722"/>
          <p:cNvSpPr/>
          <p:nvPr/>
        </p:nvSpPr>
        <p:spPr>
          <a:xfrm>
            <a:off x="284085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723" name="Shape 723"/>
          <p:cNvSpPr/>
          <p:nvPr/>
        </p:nvSpPr>
        <p:spPr>
          <a:xfrm>
            <a:off x="3162724" y="3785166"/>
            <a:ext cx="2791460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724" name="Shape 724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908394" y="2097675"/>
            <a:ext cx="1497976" cy="14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/>
          <p:cNvPicPr preferRelativeResize="0"/>
          <p:nvPr/>
        </p:nvPicPr>
        <p:blipFill rotWithShape="1">
          <a:blip r:embed="rId4">
            <a:alphaModFix amt="11000"/>
          </a:blip>
          <a:srcRect b="0" l="0" r="0" t="0"/>
          <a:stretch/>
        </p:blipFill>
        <p:spPr>
          <a:xfrm>
            <a:off x="3062301" y="2097675"/>
            <a:ext cx="2891883" cy="12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/>
          <p:cNvPicPr preferRelativeResize="0"/>
          <p:nvPr/>
        </p:nvPicPr>
        <p:blipFill rotWithShape="1">
          <a:blip r:embed="rId5">
            <a:alphaModFix amt="11000"/>
          </a:blip>
          <a:srcRect b="0" l="0" r="0" t="0"/>
          <a:stretch/>
        </p:blipFill>
        <p:spPr>
          <a:xfrm>
            <a:off x="3271189" y="951963"/>
            <a:ext cx="231025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/>
          <p:cNvPicPr preferRelativeResize="0"/>
          <p:nvPr/>
        </p:nvPicPr>
        <p:blipFill rotWithShape="1">
          <a:blip r:embed="rId6">
            <a:alphaModFix amt="11000"/>
          </a:blip>
          <a:srcRect b="0" l="0" r="0" t="0"/>
          <a:stretch/>
        </p:blipFill>
        <p:spPr>
          <a:xfrm>
            <a:off x="681550" y="951963"/>
            <a:ext cx="2076358" cy="10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 rotWithShape="1">
          <a:blip r:embed="rId7">
            <a:alphaModFix amt="11000"/>
          </a:blip>
          <a:srcRect b="0" l="0" r="0" t="0"/>
          <a:stretch/>
        </p:blipFill>
        <p:spPr>
          <a:xfrm>
            <a:off x="6184646" y="2307283"/>
            <a:ext cx="2822531" cy="10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 rotWithShape="1">
          <a:blip r:embed="rId8">
            <a:alphaModFix amt="11000"/>
          </a:blip>
          <a:srcRect b="0" l="0" r="0" t="0"/>
          <a:stretch/>
        </p:blipFill>
        <p:spPr>
          <a:xfrm>
            <a:off x="6898342" y="685166"/>
            <a:ext cx="1487711" cy="14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731" name="Shape 73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37" name="Shape 737"/>
          <p:cNvSpPr txBox="1"/>
          <p:nvPr/>
        </p:nvSpPr>
        <p:spPr>
          <a:xfrm>
            <a:off x="1558075" y="102720"/>
            <a:ext cx="6087165" cy="1936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508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Publish-subscribe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Event-driven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669289" y="2257511"/>
            <a:ext cx="7802912" cy="34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508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Subscription format: 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&lt;host&gt;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&lt;VM&gt;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baseline="0" i="0" lang="en-US" sz="32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&lt;path&gt;</a:t>
            </a:r>
          </a:p>
        </p:txBody>
      </p:sp>
      <p:sp>
        <p:nvSpPr>
          <p:cNvPr id="739" name="Shape 739"/>
          <p:cNvSpPr/>
          <p:nvPr/>
        </p:nvSpPr>
        <p:spPr>
          <a:xfrm>
            <a:off x="2372325" y="3864930"/>
            <a:ext cx="307498" cy="7605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/>
        </p:nvSpPr>
        <p:spPr>
          <a:xfrm>
            <a:off x="1633275" y="2882431"/>
            <a:ext cx="6177472" cy="982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4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gs9671</a:t>
            </a:r>
            <a:r>
              <a:rPr b="0" baseline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baseline="0" i="0" lang="en-US" sz="48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bg1</a:t>
            </a:r>
            <a:r>
              <a:rPr b="0" baseline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baseline="0" i="0" lang="en-US" sz="48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/var/log/*</a:t>
            </a:r>
          </a:p>
        </p:txBody>
      </p:sp>
      <p:sp>
        <p:nvSpPr>
          <p:cNvPr id="741" name="Shape 741"/>
          <p:cNvSpPr/>
          <p:nvPr/>
        </p:nvSpPr>
        <p:spPr>
          <a:xfrm>
            <a:off x="4199351" y="3864930"/>
            <a:ext cx="307498" cy="7605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5811776" y="3864930"/>
            <a:ext cx="307498" cy="7605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4886651" y="4509171"/>
            <a:ext cx="2535792" cy="13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monitor all files under file system subtree /var/log/ 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2533875" y="5776355"/>
            <a:ext cx="3447028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4F81BD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in all VM’s in group bg1.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1332925" y="4509171"/>
            <a:ext cx="2401901" cy="1150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On host gs9671</a:t>
            </a:r>
          </a:p>
        </p:txBody>
      </p:sp>
      <p:sp>
        <p:nvSpPr>
          <p:cNvPr id="746" name="Shape 74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747" name="Shape 74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Droid Sans Mono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 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</a:p>
        </p:txBody>
      </p:sp>
      <p:sp>
        <p:nvSpPr>
          <p:cNvPr id="753" name="Shape 7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548" y="2006066"/>
            <a:ext cx="1288201" cy="11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2490048" y="5447767"/>
            <a:ext cx="2666999" cy="406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Inference Engine</a:t>
            </a:r>
          </a:p>
        </p:txBody>
      </p:sp>
      <p:cxnSp>
        <p:nvCxnSpPr>
          <p:cNvPr id="756" name="Shape 756"/>
          <p:cNvCxnSpPr/>
          <p:nvPr/>
        </p:nvCxnSpPr>
        <p:spPr>
          <a:xfrm>
            <a:off x="4718898" y="2006066"/>
            <a:ext cx="863599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57" name="Shape 757"/>
          <p:cNvCxnSpPr/>
          <p:nvPr/>
        </p:nvCxnSpPr>
        <p:spPr>
          <a:xfrm>
            <a:off x="4718898" y="3107791"/>
            <a:ext cx="863599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58" name="Shape 758"/>
          <p:cNvCxnSpPr/>
          <p:nvPr/>
        </p:nvCxnSpPr>
        <p:spPr>
          <a:xfrm>
            <a:off x="3258398" y="3809467"/>
            <a:ext cx="0" cy="1593849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59" name="Shape 759"/>
          <p:cNvCxnSpPr/>
          <p:nvPr/>
        </p:nvCxnSpPr>
        <p:spPr>
          <a:xfrm>
            <a:off x="3760048" y="4042760"/>
            <a:ext cx="0" cy="129388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60" name="Shape 760"/>
          <p:cNvCxnSpPr/>
          <p:nvPr/>
        </p:nvCxnSpPr>
        <p:spPr>
          <a:xfrm rot="10800000">
            <a:off x="4064848" y="4042759"/>
            <a:ext cx="0" cy="1300233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61" name="Shape 761"/>
          <p:cNvCxnSpPr/>
          <p:nvPr/>
        </p:nvCxnSpPr>
        <p:spPr>
          <a:xfrm rot="10800000">
            <a:off x="4547448" y="3809466"/>
            <a:ext cx="0" cy="153670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762" name="Shape 762"/>
          <p:cNvSpPr txBox="1"/>
          <p:nvPr/>
        </p:nvSpPr>
        <p:spPr>
          <a:xfrm>
            <a:off x="4395048" y="3333217"/>
            <a:ext cx="336717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&lt;host&gt;:&lt;vm&gt;:&lt;path&gt;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4441189" y="1177717"/>
            <a:ext cx="2493892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Loggly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* : * : /var/log/*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4441189" y="2261901"/>
            <a:ext cx="388069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Subscriber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&lt;host2&gt;:&lt;vm2&gt;:&lt;path2&gt;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1639349" y="1485375"/>
            <a:ext cx="26669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</a:rPr>
              <a:t>Metadata Store</a:t>
            </a:r>
          </a:p>
        </p:txBody>
      </p:sp>
      <p:sp>
        <p:nvSpPr>
          <p:cNvPr id="766" name="Shape 766"/>
          <p:cNvSpPr/>
          <p:nvPr/>
        </p:nvSpPr>
        <p:spPr>
          <a:xfrm>
            <a:off x="3544148" y="3171291"/>
            <a:ext cx="698500" cy="76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pic>
        <p:nvPicPr>
          <p:cNvPr id="767" name="Shape 7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3598" y="3244316"/>
            <a:ext cx="4698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Shape 76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769" name="Shape 76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75" name="Shape 775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OpenStack “Live” Demo</a:t>
            </a:r>
          </a:p>
        </p:txBody>
      </p:sp>
      <p:pic>
        <p:nvPicPr>
          <p:cNvPr id="776" name="Shape 7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4782" y="5150451"/>
            <a:ext cx="901799" cy="9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/>
          <p:nvPr/>
        </p:nvSpPr>
        <p:spPr>
          <a:xfrm>
            <a:off x="4427626" y="5837451"/>
            <a:ext cx="435900" cy="378000"/>
          </a:xfrm>
          <a:prstGeom prst="cube">
            <a:avLst>
              <a:gd fmla="val 25000" name="adj"/>
            </a:avLst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8" name="Shape 778"/>
          <p:cNvCxnSpPr/>
          <p:nvPr/>
        </p:nvCxnSpPr>
        <p:spPr>
          <a:xfrm>
            <a:off x="139700" y="3880505"/>
            <a:ext cx="86994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Shape 779"/>
          <p:cNvSpPr txBox="1"/>
          <p:nvPr/>
        </p:nvSpPr>
        <p:spPr>
          <a:xfrm>
            <a:off x="0" y="3944980"/>
            <a:ext cx="171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OpenStack</a:t>
            </a:r>
          </a:p>
        </p:txBody>
      </p:sp>
      <p:sp>
        <p:nvSpPr>
          <p:cNvPr id="780" name="Shape 78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781" name="Shape 78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782" name="Shape 782"/>
          <p:cNvSpPr/>
          <p:nvPr/>
        </p:nvSpPr>
        <p:spPr>
          <a:xfrm>
            <a:off x="2496734" y="1099225"/>
            <a:ext cx="4297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Bedford Springs</a:t>
            </a:r>
          </a:p>
        </p:txBody>
      </p:sp>
      <p:sp>
        <p:nvSpPr>
          <p:cNvPr id="783" name="Shape 783"/>
          <p:cNvSpPr/>
          <p:nvPr/>
        </p:nvSpPr>
        <p:spPr>
          <a:xfrm>
            <a:off x="2496734" y="2030238"/>
            <a:ext cx="4297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Internet</a:t>
            </a:r>
          </a:p>
        </p:txBody>
      </p:sp>
      <p:sp>
        <p:nvSpPr>
          <p:cNvPr id="784" name="Shape 784"/>
          <p:cNvSpPr/>
          <p:nvPr/>
        </p:nvSpPr>
        <p:spPr>
          <a:xfrm>
            <a:off x="2496734" y="2961251"/>
            <a:ext cx="4297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WebSocket Proxy</a:t>
            </a:r>
          </a:p>
        </p:txBody>
      </p:sp>
      <p:sp>
        <p:nvSpPr>
          <p:cNvPr id="785" name="Shape 785"/>
          <p:cNvSpPr/>
          <p:nvPr/>
        </p:nvSpPr>
        <p:spPr>
          <a:xfrm>
            <a:off x="2496734" y="3968465"/>
            <a:ext cx="4297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sp>
        <p:nvSpPr>
          <p:cNvPr id="786" name="Shape 786"/>
          <p:cNvSpPr/>
          <p:nvPr/>
        </p:nvSpPr>
        <p:spPr>
          <a:xfrm>
            <a:off x="284085" y="4823278"/>
            <a:ext cx="8723100" cy="593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7258050" y="6048575"/>
            <a:ext cx="142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>
                <a:solidFill>
                  <a:schemeClr val="dk1"/>
                </a:solidFill>
              </a:rPr>
              <a:t>pdlretreat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2014]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94" name="Shape 794"/>
          <p:cNvSpPr/>
          <p:nvPr/>
        </p:nvSpPr>
        <p:spPr>
          <a:xfrm>
            <a:off x="284085" y="4670878"/>
            <a:ext cx="8723100" cy="593399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795" name="Shape 795"/>
          <p:cNvSpPr/>
          <p:nvPr/>
        </p:nvSpPr>
        <p:spPr>
          <a:xfrm>
            <a:off x="6041364" y="3785166"/>
            <a:ext cx="2965815" cy="79379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796" name="Shape 796"/>
          <p:cNvSpPr/>
          <p:nvPr/>
        </p:nvSpPr>
        <p:spPr>
          <a:xfrm>
            <a:off x="284085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797" name="Shape 797"/>
          <p:cNvSpPr/>
          <p:nvPr/>
        </p:nvSpPr>
        <p:spPr>
          <a:xfrm>
            <a:off x="3162724" y="3785166"/>
            <a:ext cx="2791460" cy="793797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798" name="Shape 798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908394" y="2097675"/>
            <a:ext cx="1497976" cy="14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 rotWithShape="1">
          <a:blip r:embed="rId4">
            <a:alphaModFix amt="11000"/>
          </a:blip>
          <a:srcRect b="0" l="0" r="0" t="0"/>
          <a:stretch/>
        </p:blipFill>
        <p:spPr>
          <a:xfrm>
            <a:off x="3062301" y="2097675"/>
            <a:ext cx="2891883" cy="12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5">
            <a:alphaModFix amt="11000"/>
          </a:blip>
          <a:srcRect b="0" l="0" r="0" t="0"/>
          <a:stretch/>
        </p:blipFill>
        <p:spPr>
          <a:xfrm>
            <a:off x="3271189" y="951963"/>
            <a:ext cx="2310254" cy="9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6">
            <a:alphaModFix amt="11000"/>
          </a:blip>
          <a:srcRect b="0" l="0" r="0" t="0"/>
          <a:stretch/>
        </p:blipFill>
        <p:spPr>
          <a:xfrm>
            <a:off x="681550" y="951963"/>
            <a:ext cx="2076358" cy="10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7">
            <a:alphaModFix amt="11000"/>
          </a:blip>
          <a:srcRect b="0" l="0" r="0" t="0"/>
          <a:stretch/>
        </p:blipFill>
        <p:spPr>
          <a:xfrm>
            <a:off x="6184646" y="2307283"/>
            <a:ext cx="2822531" cy="10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8">
            <a:alphaModFix amt="11000"/>
          </a:blip>
          <a:srcRect b="0" l="0" r="0" t="0"/>
          <a:stretch/>
        </p:blipFill>
        <p:spPr>
          <a:xfrm>
            <a:off x="6898342" y="685166"/>
            <a:ext cx="1487711" cy="14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Shape 804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05" name="Shape 80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Shape 83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5895962" y="1600183"/>
            <a:ext cx="3248025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CVE-2014-0160: Heartbleed</a:t>
            </a:r>
          </a:p>
        </p:txBody>
      </p:sp>
      <p:sp>
        <p:nvSpPr>
          <p:cNvPr id="837" name="Shape 83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Untraceable exploit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 the wild 2 years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OpenSSL 1.0.1 - 1.0.1f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March 2012 - April 2014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Leaks server memory</a:t>
            </a:r>
          </a:p>
        </p:txBody>
      </p:sp>
      <p:sp>
        <p:nvSpPr>
          <p:cNvPr id="838" name="Shape 83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39" name="Shape 83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275325" y="5238750"/>
            <a:ext cx="7897200" cy="13293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165100" lvl="0" marL="1257300" marR="0" rtl="0" algn="l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Are my systems vulnerable?</a:t>
            </a:r>
          </a:p>
          <a:p>
            <a:pPr indent="-165100" lvl="0" marL="1257300" marR="0" rtl="0" algn="l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Are any customers affected?</a:t>
            </a:r>
          </a:p>
        </p:txBody>
      </p:sp>
      <p:sp>
        <p:nvSpPr>
          <p:cNvPr id="841" name="Shape 84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999999"/>
                </a:solidFill>
              </a:rPr>
              <a:t>‹#›</a:t>
            </a:fld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47" name="Shape 84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48" name="Shape 84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849" name="Shape 8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-180975"/>
            <a:ext cx="9124950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Shape 850"/>
          <p:cNvSpPr txBox="1"/>
          <p:nvPr/>
        </p:nvSpPr>
        <p:spPr>
          <a:xfrm>
            <a:off x="7349175" y="6048575"/>
            <a:ext cx="13376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>
                <a:solidFill>
                  <a:schemeClr val="dk1"/>
                </a:solidFill>
              </a:rPr>
              <a:t>google2015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Shape 8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-180975"/>
            <a:ext cx="9124950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Shape 85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58" name="Shape 85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59" name="Shape 85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7349175" y="6048575"/>
            <a:ext cx="13376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>
                <a:solidFill>
                  <a:schemeClr val="dk1"/>
                </a:solidFill>
              </a:rPr>
              <a:t>google2015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67" name="Shape 867"/>
          <p:cNvSpPr txBox="1"/>
          <p:nvPr/>
        </p:nvSpPr>
        <p:spPr>
          <a:xfrm>
            <a:off x="2155708" y="151856"/>
            <a:ext cx="4606500" cy="237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508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Indexed Log-structure</a:t>
            </a:r>
          </a:p>
          <a:p>
            <a:pPr indent="-190500" lvl="0" marL="342900" marR="0" rtl="0" algn="ctr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69" name="Shape 86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870" name="Shape 8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49" y="1898650"/>
            <a:ext cx="8170705" cy="313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Shape 875"/>
          <p:cNvGrpSpPr/>
          <p:nvPr/>
        </p:nvGrpSpPr>
        <p:grpSpPr>
          <a:xfrm>
            <a:off x="276225" y="679750"/>
            <a:ext cx="8039099" cy="6029350"/>
            <a:chOff x="276225" y="679750"/>
            <a:chExt cx="8039099" cy="6029350"/>
          </a:xfrm>
        </p:grpSpPr>
        <p:pic>
          <p:nvPicPr>
            <p:cNvPr id="876" name="Shape 8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6225" y="679750"/>
              <a:ext cx="8039099" cy="602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7" name="Shape 877"/>
            <p:cNvSpPr/>
            <p:nvPr/>
          </p:nvSpPr>
          <p:spPr>
            <a:xfrm>
              <a:off x="2581200" y="1043600"/>
              <a:ext cx="3972000" cy="358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Shape 878"/>
          <p:cNvSpPr txBox="1"/>
          <p:nvPr>
            <p:ph type="title"/>
          </p:nvPr>
        </p:nvSpPr>
        <p:spPr>
          <a:xfrm>
            <a:off x="409575" y="464618"/>
            <a:ext cx="8229600" cy="52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-US" sz="2400"/>
              <a:t>Effect of File-level Deduplication on Indexing</a:t>
            </a:r>
          </a:p>
        </p:txBody>
      </p:sp>
      <p:sp>
        <p:nvSpPr>
          <p:cNvPr id="879" name="Shape 87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999999"/>
                </a:solidFill>
              </a:rPr>
              <a:t>‹#›</a:t>
            </a:fld>
          </a:p>
        </p:txBody>
      </p:sp>
      <p:sp>
        <p:nvSpPr>
          <p:cNvPr id="880" name="Shape 88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81" name="Shape 88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882" name="Shape 882"/>
          <p:cNvSpPr txBox="1"/>
          <p:nvPr/>
        </p:nvSpPr>
        <p:spPr>
          <a:xfrm>
            <a:off x="7483324" y="6048573"/>
            <a:ext cx="12035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>
                <a:solidFill>
                  <a:schemeClr val="dk1"/>
                </a:solidFill>
              </a:rPr>
              <a:t>vcldataset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9" name="Shape 189"/>
          <p:cNvSpPr/>
          <p:nvPr/>
        </p:nvSpPr>
        <p:spPr>
          <a:xfrm>
            <a:off x="2195736" y="387925"/>
            <a:ext cx="1653899" cy="1508099"/>
          </a:xfrm>
          <a:prstGeom prst="cube">
            <a:avLst>
              <a:gd fmla="val 25000" name="adj"/>
            </a:avLst>
          </a:prstGeom>
          <a:solidFill>
            <a:srgbClr val="000000"/>
          </a:solidFill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434812" y="387925"/>
            <a:ext cx="1653899" cy="1508099"/>
          </a:xfrm>
          <a:prstGeom prst="cube">
            <a:avLst>
              <a:gd fmla="val 25000" name="adj"/>
            </a:avLst>
          </a:prstGeom>
          <a:solidFill>
            <a:srgbClr val="000000"/>
          </a:solidFill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055286" y="2419750"/>
            <a:ext cx="1653899" cy="1508099"/>
          </a:xfrm>
          <a:prstGeom prst="cube">
            <a:avLst>
              <a:gd fmla="val 25000" name="adj"/>
            </a:avLst>
          </a:prstGeom>
          <a:solidFill>
            <a:srgbClr val="000000"/>
          </a:solidFill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288600" y="2419750"/>
            <a:ext cx="1653899" cy="1508099"/>
          </a:xfrm>
          <a:prstGeom prst="cube">
            <a:avLst>
              <a:gd fmla="val 25000" name="adj"/>
            </a:avLst>
          </a:prstGeom>
          <a:solidFill>
            <a:srgbClr val="000000"/>
          </a:solidFill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50" y="1087849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50" y="3025325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029" y="1087849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029" y="3025325"/>
            <a:ext cx="1899900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315" y="949519"/>
            <a:ext cx="1453499" cy="7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6399" y="2845716"/>
            <a:ext cx="1053900" cy="10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6916" y="1254028"/>
            <a:ext cx="1225199" cy="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43194" y="3025325"/>
            <a:ext cx="1160399" cy="675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>
            <a:off x="265850" y="4979003"/>
            <a:ext cx="869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Shape 202"/>
          <p:cNvSpPr txBox="1"/>
          <p:nvPr/>
        </p:nvSpPr>
        <p:spPr>
          <a:xfrm>
            <a:off x="138850" y="5241585"/>
            <a:ext cx="10701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Providers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38850" y="4068394"/>
            <a:ext cx="11883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</a:p>
        </p:txBody>
      </p:sp>
      <p:sp>
        <p:nvSpPr>
          <p:cNvPr id="204" name="Shape 204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89" name="Shape 88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890" name="Shape 89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891" name="Shape 8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Deltaic Backup Study</a:t>
            </a:r>
          </a:p>
        </p:txBody>
      </p:sp>
      <p:sp>
        <p:nvSpPr>
          <p:cNvPr id="892" name="Shape 8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58 hosts, ~1-year timeframe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3,267 file system snapshots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1.676 billion referenced files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146 TiB of crawled bytes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899" name="Shape 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75" y="185349"/>
            <a:ext cx="8221826" cy="64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Shape 90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07" name="Shape 907"/>
          <p:cNvSpPr/>
          <p:nvPr/>
        </p:nvSpPr>
        <p:spPr>
          <a:xfrm>
            <a:off x="284085" y="5509078"/>
            <a:ext cx="8723100" cy="593399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908" name="Shape 908"/>
          <p:cNvSpPr/>
          <p:nvPr/>
        </p:nvSpPr>
        <p:spPr>
          <a:xfrm>
            <a:off x="6041364" y="3785166"/>
            <a:ext cx="2965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909" name="Shape 909"/>
          <p:cNvSpPr/>
          <p:nvPr/>
        </p:nvSpPr>
        <p:spPr>
          <a:xfrm>
            <a:off x="284085" y="3785166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12941"/>
                </a:srgbClr>
              </a:gs>
              <a:gs pos="100000">
                <a:srgbClr val="A2C3FF">
                  <a:alpha val="12941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910" name="Shape 910"/>
          <p:cNvSpPr/>
          <p:nvPr/>
        </p:nvSpPr>
        <p:spPr>
          <a:xfrm>
            <a:off x="3162724" y="3785166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pic>
        <p:nvPicPr>
          <p:cNvPr id="911" name="Shape 911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908394" y="2097675"/>
            <a:ext cx="1497900" cy="14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Shape 912"/>
          <p:cNvPicPr preferRelativeResize="0"/>
          <p:nvPr/>
        </p:nvPicPr>
        <p:blipFill rotWithShape="1">
          <a:blip r:embed="rId4">
            <a:alphaModFix amt="11000"/>
          </a:blip>
          <a:srcRect b="0" l="0" r="0" t="0"/>
          <a:stretch/>
        </p:blipFill>
        <p:spPr>
          <a:xfrm>
            <a:off x="3062301" y="2097675"/>
            <a:ext cx="2891999" cy="129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Shape 913"/>
          <p:cNvPicPr preferRelativeResize="0"/>
          <p:nvPr/>
        </p:nvPicPr>
        <p:blipFill rotWithShape="1">
          <a:blip r:embed="rId5">
            <a:alphaModFix amt="11000"/>
          </a:blip>
          <a:srcRect b="0" l="0" r="0" t="0"/>
          <a:stretch/>
        </p:blipFill>
        <p:spPr>
          <a:xfrm>
            <a:off x="3271189" y="951963"/>
            <a:ext cx="2310299" cy="9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/>
          <p:cNvPicPr preferRelativeResize="0"/>
          <p:nvPr/>
        </p:nvPicPr>
        <p:blipFill rotWithShape="1">
          <a:blip r:embed="rId6">
            <a:alphaModFix amt="11000"/>
          </a:blip>
          <a:srcRect b="0" l="0" r="0" t="0"/>
          <a:stretch/>
        </p:blipFill>
        <p:spPr>
          <a:xfrm>
            <a:off x="681550" y="951963"/>
            <a:ext cx="2076299" cy="10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/>
          <p:cNvPicPr preferRelativeResize="0"/>
          <p:nvPr/>
        </p:nvPicPr>
        <p:blipFill rotWithShape="1">
          <a:blip r:embed="rId7">
            <a:alphaModFix amt="11000"/>
          </a:blip>
          <a:srcRect b="0" l="0" r="0" t="0"/>
          <a:stretch/>
        </p:blipFill>
        <p:spPr>
          <a:xfrm>
            <a:off x="6184646" y="2307283"/>
            <a:ext cx="2822400" cy="10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8">
            <a:alphaModFix amt="11000"/>
          </a:blip>
          <a:srcRect b="0" l="0" r="0" t="0"/>
          <a:stretch/>
        </p:blipFill>
        <p:spPr>
          <a:xfrm>
            <a:off x="6898342" y="685166"/>
            <a:ext cx="1487700" cy="14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18" name="Shape 91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919" name="Shape 919"/>
          <p:cNvSpPr/>
          <p:nvPr/>
        </p:nvSpPr>
        <p:spPr>
          <a:xfrm>
            <a:off x="284086" y="4663437"/>
            <a:ext cx="8723100" cy="7938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Desired Hash Properties</a:t>
            </a:r>
          </a:p>
        </p:txBody>
      </p:sp>
      <p:sp>
        <p:nvSpPr>
          <p:cNvPr id="925" name="Shape 925"/>
          <p:cNvSpPr txBox="1"/>
          <p:nvPr>
            <p:ph idx="1" type="body"/>
          </p:nvPr>
        </p:nvSpPr>
        <p:spPr>
          <a:xfrm>
            <a:off x="457200" y="762000"/>
            <a:ext cx="8229600" cy="547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b="0" baseline="0" i="0" lang="en-US" sz="3237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Quick to re-compute for random writes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81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DS-VMI works with a stream of writes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7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37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No extra bytes from disk required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81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rely on virtual disk, or </a:t>
            </a:r>
            <a:r>
              <a:rPr lang="en-US" sz="2405"/>
              <a:t>reconstruction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7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3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 Resistant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81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correctness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81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7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3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81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synchronization</a:t>
            </a:r>
          </a:p>
        </p:txBody>
      </p:sp>
      <p:sp>
        <p:nvSpPr>
          <p:cNvPr id="926" name="Shape 9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27" name="Shape 92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28" name="Shape 92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Hashing?</a:t>
            </a:r>
          </a:p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</a:t>
            </a:r>
            <a:r>
              <a:rPr b="0" baseline="0" i="0" lang="en-US" sz="3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rapid recomputation </a:t>
            </a: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whole-file hash</a:t>
            </a:r>
            <a:r>
              <a:rPr b="0" baseline="0" i="0" lang="en-US" sz="3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 append-only operations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C API (</a:t>
            </a: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SHA-3, NIST</a:t>
            </a: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</p:txBody>
      </p:sp>
      <p:sp>
        <p:nvSpPr>
          <p:cNvPr id="935" name="Shape 9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36" name="Shape 936"/>
          <p:cNvSpPr txBox="1"/>
          <p:nvPr/>
        </p:nvSpPr>
        <p:spPr>
          <a:xfrm>
            <a:off x="7373678" y="6048573"/>
            <a:ext cx="13131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[nist]</a:t>
            </a:r>
          </a:p>
        </p:txBody>
      </p:sp>
      <p:sp>
        <p:nvSpPr>
          <p:cNvPr id="937" name="Shape 93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38" name="Shape 93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495300" y="3933825"/>
            <a:ext cx="82296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en-US" sz="2400">
                <a:solidFill>
                  <a:srgbClr val="6666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en-US" sz="2400">
                <a:solidFill>
                  <a:srgbClr val="6666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Update(</a:t>
            </a:r>
            <a:r>
              <a:rPr lang="en-US" sz="2400">
                <a:solidFill>
                  <a:srgbClr val="1155CC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hashState *</a:t>
            </a: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state</a:t>
            </a:r>
            <a:r>
              <a:rPr lang="en-US" sz="2400">
                <a:solidFill>
                  <a:srgbClr val="6666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en-US" sz="2400">
                <a:solidFill>
                  <a:srgbClr val="1155CC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const BitSequence *</a:t>
            </a: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data</a:t>
            </a:r>
            <a:r>
              <a:rPr lang="en-US" sz="2400">
                <a:solidFill>
                  <a:srgbClr val="6666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           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en-US" sz="2400">
                <a:solidFill>
                  <a:srgbClr val="1155CC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DataLength</a:t>
            </a:r>
            <a:r>
              <a:rPr lang="en-US" sz="2400">
                <a:latin typeface="Droid Sans Mono"/>
                <a:ea typeface="Droid Sans Mono"/>
                <a:cs typeface="Droid Sans Mono"/>
                <a:sym typeface="Droid Sans Mono"/>
              </a:rPr>
              <a:t> datalen</a:t>
            </a:r>
            <a:r>
              <a:rPr lang="en-US" sz="2400">
                <a:solidFill>
                  <a:srgbClr val="6666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);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Merkle-Damgård</a:t>
            </a:r>
          </a:p>
        </p:txBody>
      </p:sp>
      <p:sp>
        <p:nvSpPr>
          <p:cNvPr id="945" name="Shape 9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946" name="Shape 946"/>
          <p:cNvPicPr preferRelativeResize="0"/>
          <p:nvPr/>
        </p:nvPicPr>
        <p:blipFill rotWithShape="1">
          <a:blip r:embed="rId3">
            <a:alphaModFix/>
          </a:blip>
          <a:srcRect b="0" l="0" r="0" t="38908"/>
          <a:stretch/>
        </p:blipFill>
        <p:spPr>
          <a:xfrm>
            <a:off x="0" y="2028825"/>
            <a:ext cx="9144000" cy="26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Shape 947"/>
          <p:cNvSpPr txBox="1"/>
          <p:nvPr/>
        </p:nvSpPr>
        <p:spPr>
          <a:xfrm>
            <a:off x="6341180" y="6048573"/>
            <a:ext cx="23456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[wikipedia, damgård1990]</a:t>
            </a:r>
          </a:p>
        </p:txBody>
      </p:sp>
      <p:sp>
        <p:nvSpPr>
          <p:cNvPr id="948" name="Shape 94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49" name="Shape 94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955" name="Shape 9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0" y="1701387"/>
            <a:ext cx="8996000" cy="345522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Shape 956"/>
          <p:cNvSpPr/>
          <p:nvPr/>
        </p:nvSpPr>
        <p:spPr>
          <a:xfrm>
            <a:off x="27800" y="3466075"/>
            <a:ext cx="4587599" cy="4910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Incremental Hashing</a:t>
            </a:r>
          </a:p>
        </p:txBody>
      </p:sp>
      <p:sp>
        <p:nvSpPr>
          <p:cNvPr id="963" name="Shape 9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Incremental</a:t>
            </a:r>
          </a:p>
          <a:p>
            <a:pPr indent="-342900" lvl="0" marL="3429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 random updates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Collision-free</a:t>
            </a:r>
          </a:p>
          <a:p>
            <a:pPr indent="-342900" lvl="0" marL="3429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Cryptographically secure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Parallelizable</a:t>
            </a:r>
          </a:p>
          <a:p>
            <a:pPr indent="-342900" lvl="0" marL="342900" marR="0" rtl="0" algn="ctr">
              <a:spcBef>
                <a:spcPts val="4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Faster than sequential</a:t>
            </a:r>
          </a:p>
        </p:txBody>
      </p:sp>
      <p:sp>
        <p:nvSpPr>
          <p:cNvPr id="964" name="Shape 9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65" name="Shape 965"/>
          <p:cNvSpPr txBox="1"/>
          <p:nvPr/>
        </p:nvSpPr>
        <p:spPr>
          <a:xfrm>
            <a:off x="7373678" y="6048573"/>
            <a:ext cx="13131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[bellare1997]</a:t>
            </a:r>
          </a:p>
        </p:txBody>
      </p:sp>
      <p:sp>
        <p:nvSpPr>
          <p:cNvPr id="966" name="Shape 96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67" name="Shape 96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973" name="Shape 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512" y="578879"/>
            <a:ext cx="6934199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812" y="1592262"/>
            <a:ext cx="66928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3553" y="3091902"/>
            <a:ext cx="5714999" cy="17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9532" y="4902930"/>
            <a:ext cx="266699" cy="138429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Shape 97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78" name="Shape 97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273" y="365950"/>
            <a:ext cx="5168901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1226" y="1515825"/>
            <a:ext cx="13461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Shape 9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6235" y="931625"/>
            <a:ext cx="977899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Shape 9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7734" y="3041413"/>
            <a:ext cx="3416299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Shape 98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89" name="Shape 98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grpSp>
        <p:nvGrpSpPr>
          <p:cNvPr id="214" name="Shape 214"/>
          <p:cNvGrpSpPr/>
          <p:nvPr/>
        </p:nvGrpSpPr>
        <p:grpSpPr>
          <a:xfrm>
            <a:off x="6378060" y="1947075"/>
            <a:ext cx="2399100" cy="3798675"/>
            <a:chOff x="6378060" y="1947075"/>
            <a:chExt cx="2399100" cy="3798675"/>
          </a:xfrm>
        </p:grpSpPr>
        <p:sp>
          <p:nvSpPr>
            <p:cNvPr id="215" name="Shape 215"/>
            <p:cNvSpPr/>
            <p:nvPr/>
          </p:nvSpPr>
          <p:spPr>
            <a:xfrm>
              <a:off x="6378060" y="1947075"/>
              <a:ext cx="2399100" cy="2079000"/>
            </a:xfrm>
            <a:prstGeom prst="cube">
              <a:avLst>
                <a:gd fmla="val 25000" name="adj"/>
              </a:avLst>
            </a:prstGeom>
            <a:solidFill>
              <a:schemeClr val="dk1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Linux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ext4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6902460" y="4221750"/>
              <a:ext cx="1350300" cy="1524000"/>
            </a:xfrm>
            <a:prstGeom prst="can">
              <a:avLst>
                <a:gd fmla="val 25000" name="adj"/>
              </a:avLst>
            </a:prstGeom>
            <a:solidFill>
              <a:schemeClr val="accent4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</a:rPr>
                <a:t>Disk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3488010" y="1947075"/>
            <a:ext cx="2399100" cy="3798675"/>
            <a:chOff x="3488010" y="1947075"/>
            <a:chExt cx="2399100" cy="3798675"/>
          </a:xfrm>
        </p:grpSpPr>
        <p:sp>
          <p:nvSpPr>
            <p:cNvPr id="218" name="Shape 218"/>
            <p:cNvSpPr/>
            <p:nvPr/>
          </p:nvSpPr>
          <p:spPr>
            <a:xfrm>
              <a:off x="3488010" y="1947075"/>
              <a:ext cx="2399100" cy="2079000"/>
            </a:xfrm>
            <a:prstGeom prst="cube">
              <a:avLst>
                <a:gd fmla="val 25000" name="adj"/>
              </a:avLst>
            </a:prstGeom>
            <a:solidFill>
              <a:schemeClr val="dk1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Windows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FAT32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012410" y="4221750"/>
              <a:ext cx="1350300" cy="1524000"/>
            </a:xfrm>
            <a:prstGeom prst="can">
              <a:avLst>
                <a:gd fmla="val 25000" name="adj"/>
              </a:avLst>
            </a:prstGeom>
            <a:solidFill>
              <a:schemeClr val="accent4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</a:rPr>
                <a:t>USB</a:t>
              </a:r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597960" y="1947075"/>
            <a:ext cx="2399100" cy="3798675"/>
            <a:chOff x="597960" y="1947075"/>
            <a:chExt cx="2399100" cy="3798675"/>
          </a:xfrm>
        </p:grpSpPr>
        <p:sp>
          <p:nvSpPr>
            <p:cNvPr id="221" name="Shape 221"/>
            <p:cNvSpPr/>
            <p:nvPr/>
          </p:nvSpPr>
          <p:spPr>
            <a:xfrm>
              <a:off x="597960" y="1947075"/>
              <a:ext cx="2399100" cy="2079000"/>
            </a:xfrm>
            <a:prstGeom prst="cube">
              <a:avLst>
                <a:gd fmla="val 25000" name="adj"/>
              </a:avLst>
            </a:prstGeom>
            <a:solidFill>
              <a:schemeClr val="dk1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Windows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>
                  <a:solidFill>
                    <a:srgbClr val="FFFFFF"/>
                  </a:solidFill>
                </a:rPr>
                <a:t>NTFS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122360" y="4221750"/>
              <a:ext cx="1350300" cy="1524000"/>
            </a:xfrm>
            <a:prstGeom prst="can">
              <a:avLst>
                <a:gd fmla="val 25000" name="adj"/>
              </a:avLst>
            </a:prstGeom>
            <a:solidFill>
              <a:schemeClr val="accent4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</a:rPr>
                <a:t>SSD</a:t>
              </a:r>
            </a:p>
          </p:txBody>
        </p:sp>
      </p:grpSp>
      <p:grpSp>
        <p:nvGrpSpPr>
          <p:cNvPr id="223" name="Shape 223"/>
          <p:cNvGrpSpPr/>
          <p:nvPr/>
        </p:nvGrpSpPr>
        <p:grpSpPr>
          <a:xfrm>
            <a:off x="1055150" y="138525"/>
            <a:ext cx="7341650" cy="1650974"/>
            <a:chOff x="1055150" y="367125"/>
            <a:chExt cx="7341650" cy="1650974"/>
          </a:xfrm>
        </p:grpSpPr>
        <p:sp>
          <p:nvSpPr>
            <p:cNvPr id="224" name="Shape 224"/>
            <p:cNvSpPr txBox="1"/>
            <p:nvPr/>
          </p:nvSpPr>
          <p:spPr>
            <a:xfrm>
              <a:off x="3107200" y="844600"/>
              <a:ext cx="5289600" cy="69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b="1" lang="en-US" sz="4800"/>
                <a:t>special-talk.pptx</a:t>
              </a:r>
            </a:p>
          </p:txBody>
        </p:sp>
        <p:pic>
          <p:nvPicPr>
            <p:cNvPr id="225" name="Shape 2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5150" y="367125"/>
              <a:ext cx="1650974" cy="16509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Shape 226"/>
          <p:cNvGrpSpPr/>
          <p:nvPr/>
        </p:nvGrpSpPr>
        <p:grpSpPr>
          <a:xfrm>
            <a:off x="2552776" y="1947078"/>
            <a:ext cx="4438799" cy="603599"/>
            <a:chOff x="2552776" y="1947078"/>
            <a:chExt cx="4438799" cy="603599"/>
          </a:xfrm>
        </p:grpSpPr>
        <p:sp>
          <p:nvSpPr>
            <p:cNvPr id="227" name="Shape 227"/>
            <p:cNvSpPr/>
            <p:nvPr/>
          </p:nvSpPr>
          <p:spPr>
            <a:xfrm>
              <a:off x="2552776" y="1947078"/>
              <a:ext cx="4438799" cy="603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" name="Shape 228"/>
            <p:cNvCxnSpPr/>
            <p:nvPr/>
          </p:nvCxnSpPr>
          <p:spPr>
            <a:xfrm>
              <a:off x="3415582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Shape 229"/>
            <p:cNvCxnSpPr/>
            <p:nvPr/>
          </p:nvCxnSpPr>
          <p:spPr>
            <a:xfrm>
              <a:off x="4765751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Shape 230"/>
            <p:cNvCxnSpPr/>
            <p:nvPr/>
          </p:nvCxnSpPr>
          <p:spPr>
            <a:xfrm>
              <a:off x="5215807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Shape 231"/>
            <p:cNvCxnSpPr/>
            <p:nvPr/>
          </p:nvCxnSpPr>
          <p:spPr>
            <a:xfrm>
              <a:off x="6115919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Shape 232"/>
            <p:cNvCxnSpPr/>
            <p:nvPr/>
          </p:nvCxnSpPr>
          <p:spPr>
            <a:xfrm>
              <a:off x="6565976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Shape 233"/>
            <p:cNvCxnSpPr/>
            <p:nvPr/>
          </p:nvCxnSpPr>
          <p:spPr>
            <a:xfrm>
              <a:off x="2965526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Shape 234"/>
            <p:cNvCxnSpPr/>
            <p:nvPr/>
          </p:nvCxnSpPr>
          <p:spPr>
            <a:xfrm>
              <a:off x="3865639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Shape 235"/>
            <p:cNvCxnSpPr/>
            <p:nvPr/>
          </p:nvCxnSpPr>
          <p:spPr>
            <a:xfrm>
              <a:off x="4315694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Shape 236"/>
            <p:cNvCxnSpPr/>
            <p:nvPr/>
          </p:nvCxnSpPr>
          <p:spPr>
            <a:xfrm>
              <a:off x="5665862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7" name="Shape 237"/>
            <p:cNvSpPr txBox="1"/>
            <p:nvPr/>
          </p:nvSpPr>
          <p:spPr>
            <a:xfrm>
              <a:off x="3000150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2552776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894896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5684387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6131760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4789642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447523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4342268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5237014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6579135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2352601" y="5856103"/>
            <a:ext cx="4438799" cy="603599"/>
            <a:chOff x="2552776" y="1947078"/>
            <a:chExt cx="4438799" cy="603599"/>
          </a:xfrm>
        </p:grpSpPr>
        <p:sp>
          <p:nvSpPr>
            <p:cNvPr id="248" name="Shape 248"/>
            <p:cNvSpPr/>
            <p:nvPr/>
          </p:nvSpPr>
          <p:spPr>
            <a:xfrm>
              <a:off x="2552776" y="1947078"/>
              <a:ext cx="4438799" cy="603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Shape 249"/>
            <p:cNvCxnSpPr/>
            <p:nvPr/>
          </p:nvCxnSpPr>
          <p:spPr>
            <a:xfrm>
              <a:off x="3415582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4765751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5215807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6115919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6565976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2965526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3865639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Shape 256"/>
            <p:cNvCxnSpPr/>
            <p:nvPr/>
          </p:nvCxnSpPr>
          <p:spPr>
            <a:xfrm>
              <a:off x="4315694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>
              <a:off x="5665862" y="1947078"/>
              <a:ext cx="0" cy="60359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" name="Shape 258"/>
            <p:cNvSpPr txBox="1"/>
            <p:nvPr/>
          </p:nvSpPr>
          <p:spPr>
            <a:xfrm>
              <a:off x="3000150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2552776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3894896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5684387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6131760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4789642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3447523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4342268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5237014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6579135" y="2017878"/>
              <a:ext cx="3558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95" name="Shape 99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996" name="Shape 99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997" name="Shape 9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5156"/>
            <a:ext cx="9143999" cy="22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Shape 9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Hashing Analysis</a:t>
            </a:r>
          </a:p>
        </p:txBody>
      </p:sp>
      <p:sp>
        <p:nvSpPr>
          <p:cNvPr id="999" name="Shape 999"/>
          <p:cNvSpPr/>
          <p:nvPr/>
        </p:nvSpPr>
        <p:spPr>
          <a:xfrm>
            <a:off x="1397800" y="2305150"/>
            <a:ext cx="1083299" cy="8921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7172500" y="2305150"/>
            <a:ext cx="1607399" cy="1214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597975" y="3986425"/>
            <a:ext cx="1883099" cy="434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08" name="Shape 100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09" name="Shape 100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1010" name="Shape 10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8141"/>
            <a:ext cx="9143999" cy="565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/>
          <p:nvPr>
            <p:ph type="title"/>
          </p:nvPr>
        </p:nvSpPr>
        <p:spPr>
          <a:xfrm>
            <a:off x="457200" y="65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1017" name="Shape 10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18" name="Shape 1018"/>
          <p:cNvSpPr/>
          <p:nvPr/>
        </p:nvSpPr>
        <p:spPr>
          <a:xfrm>
            <a:off x="284086" y="3366557"/>
            <a:ext cx="8723100" cy="593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1019" name="Shape 1019"/>
          <p:cNvSpPr/>
          <p:nvPr/>
        </p:nvSpPr>
        <p:spPr>
          <a:xfrm>
            <a:off x="6041364" y="1602098"/>
            <a:ext cx="29658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1020" name="Shape 1020"/>
          <p:cNvSpPr/>
          <p:nvPr/>
        </p:nvSpPr>
        <p:spPr>
          <a:xfrm>
            <a:off x="284086" y="1602098"/>
            <a:ext cx="2791499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1021" name="Shape 1021"/>
          <p:cNvSpPr/>
          <p:nvPr/>
        </p:nvSpPr>
        <p:spPr>
          <a:xfrm>
            <a:off x="3162725" y="1602098"/>
            <a:ext cx="2791499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sp>
        <p:nvSpPr>
          <p:cNvPr id="1022" name="Shape 1022"/>
          <p:cNvSpPr/>
          <p:nvPr/>
        </p:nvSpPr>
        <p:spPr>
          <a:xfrm>
            <a:off x="284086" y="2480844"/>
            <a:ext cx="8723100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  <p:sp>
        <p:nvSpPr>
          <p:cNvPr id="1023" name="Shape 102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24" name="Shape 102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1025" name="Shape 1025"/>
          <p:cNvSpPr txBox="1"/>
          <p:nvPr/>
        </p:nvSpPr>
        <p:spPr>
          <a:xfrm>
            <a:off x="425975" y="4448175"/>
            <a:ext cx="8439300" cy="16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-US" sz="2400"/>
              <a:t>Open Source, Apache v2.0 License</a:t>
            </a:r>
          </a:p>
          <a:p>
            <a:pPr rtl="0" algn="ctr">
              <a:spcBef>
                <a:spcPts val="0"/>
              </a:spcBef>
              <a:buNone/>
            </a:pPr>
            <a:r>
              <a:rPr lang="en-US" sz="2400" u="sng">
                <a:solidFill>
                  <a:srgbClr val="1155CC"/>
                </a:solidFill>
                <a:hlinkClick r:id="rId3"/>
              </a:rPr>
              <a:t>https://github.com/cmusatyalab/gammaray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1155CC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/>
              <a:t>Contact me for backup dataset (250 GiB database)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Citations - 1</a:t>
            </a:r>
          </a:p>
        </p:txBody>
      </p:sp>
      <p:sp>
        <p:nvSpPr>
          <p:cNvPr id="1031" name="Shape 10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[bellare1997]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Bellare, Mihir and Micciancio, Daniele.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New Paradigm for Collision-Free Hashing: Incrementality at Reduced Cost.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EUROCRYPT’ 97.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[benninger2012]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Benninger, C. and Neville, S.W. and Yazir, Y.O. and Matthews, C. and Coady, Y.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Maitland: Lighter-Weight VM Introspection to Support Cyber-security in the Cloud.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CLOUD’ 12.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[cohen2010]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Cohen, Jeff and Repantis, Thomas and McDermott, Sean and Smith, Scott and Wein, Joel.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Keeping track of 70,000+ servers: the Akamai query system.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LISA’ 10.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[damgård1990]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Ivan Bjerre Damgård.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Design Principle for Hash Functions.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CRYPTO’ 89.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[frost2013]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Frost &amp; Sullivan.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of the SIEM and Log Management Market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2013, </a:t>
            </a:r>
            <a:r>
              <a:rPr b="0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http://goo.gl/Vup9ml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[garfinkel2003]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Garfinkel, Tal and Rosenblum, Mendel.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Virtual Machine Introspection Based Architecture for Intrusion Detection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NDSSS’ 03.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[kufel2013]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Kufel, L.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Security Event Monitoring in a Distributed Systems Environment.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2013, IEEE Journal of Security and Privacy.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[nist]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NIST.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ANSI C Cryptographic API Profile for SHA-3 Candidate Algorithm Submissions.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2009, </a:t>
            </a:r>
            <a:r>
              <a:rPr b="0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http://goo.gl/WsFCzp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Shape 10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033" name="Shape 10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034" name="Shape 10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Citations - 2</a:t>
            </a:r>
          </a:p>
        </p:txBody>
      </p:sp>
      <p:sp>
        <p:nvSpPr>
          <p:cNvPr id="1040" name="Shape 10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[richter2011]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Richter, Wolfgang and Ammons, Glenn and Harkes, Jan and Goode, Adam and Bila, Nilton and de Lara, Eyal and Bala, Vasanth and Satyanarayanan, Mahadev.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Privacy-Sensitive VM Retrospection.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HotCloud’ 11.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[richter2014]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Wolfgang Richter and Canturk Isci and Benjamin Gilbert and Jan Harkes and Vasanth Bala and Mahadev Satyanarayanan.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Agentless Cloud-wide Streaming of Guest File System Updates.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IC2E’ 14.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[satya2010]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Satyanarayanan, Mahadev and Richter, Wolfgang and Ammons, Glenn and Harkes, Jan and Goode, Adam.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Case for Content Search of VM Clouds.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CloudApp’ 10.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[sivathanu2003]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Sivathanu, Muthian and Prabhakaran, Vijayan and Popovici, Florentina I. and Denehy, Timothy E. and Arpaci-Dusseau, Andrea C. and Arpaci-Dusseau, Remzi H.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Semantically-Smart Disk Systems.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FAST’ 03.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[wei2009]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Wei, Jinpeng and Zhang, Xiaolan and Ammons, Glenn and Bala, Vasanth and Ning, Peng.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Managing Security of Virtual Machine Images in a Cloud Environment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CCSW’ 09.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[wikipedia]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Wikipedia.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Merkle-Damgård Construction.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2014, </a:t>
            </a:r>
            <a:r>
              <a:rPr b="0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http://goo.gl/ZUQZFE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[zhang2006] 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Youhui Zhang and Yu Gu and Hongyi Wang and Dongsheng Wang. 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Virtual-Machine-based Intrusion Detection on File-aware Block Level Storage.</a:t>
            </a:r>
            <a:r>
              <a:rPr b="0" baseline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SBAC-PAD’ 06.</a:t>
            </a: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Shape 10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042" name="Shape 10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043" name="Shape 10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/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File-level Duplication?</a:t>
            </a:r>
          </a:p>
        </p:txBody>
      </p:sp>
      <p:sp>
        <p:nvSpPr>
          <p:cNvPr id="1049" name="Shape 104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50" name="Shape 1050"/>
          <p:cNvSpPr txBox="1"/>
          <p:nvPr/>
        </p:nvSpPr>
        <p:spPr>
          <a:xfrm>
            <a:off x="7483324" y="6048573"/>
            <a:ext cx="12035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[satya2010]</a:t>
            </a:r>
          </a:p>
        </p:txBody>
      </p:sp>
      <p:pic>
        <p:nvPicPr>
          <p:cNvPr id="1051" name="Shape 10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41" y="1168397"/>
            <a:ext cx="7845600" cy="42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Shape 105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53" name="Shape 105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59" name="Shape 105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60" name="Shape 106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1061" name="Shape 10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12" y="64875"/>
            <a:ext cx="8319176" cy="62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Ensure Block-aligned Data</a:t>
            </a:r>
          </a:p>
        </p:txBody>
      </p:sp>
      <p:sp>
        <p:nvSpPr>
          <p:cNvPr id="1067" name="Shape 106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068" name="Shape 10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3025"/>
            <a:ext cx="9143999" cy="28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Shape 106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70" name="Shape 107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On-disk Log Layout</a:t>
            </a:r>
          </a:p>
        </p:txBody>
      </p:sp>
      <p:sp>
        <p:nvSpPr>
          <p:cNvPr id="1077" name="Shape 107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078" name="Shape 10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7984"/>
            <a:ext cx="9143998" cy="30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Shape 107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80" name="Shape 108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Versioning Heuristic</a:t>
            </a:r>
          </a:p>
        </p:txBody>
      </p:sp>
      <p:sp>
        <p:nvSpPr>
          <p:cNvPr id="1087" name="Shape 108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88" name="Shape 108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089" name="Shape 108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pic>
        <p:nvPicPr>
          <p:cNvPr id="1090" name="Shape 10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33750"/>
            <a:ext cx="9143999" cy="267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275" name="Shape 275"/>
          <p:cNvSpPr/>
          <p:nvPr/>
        </p:nvSpPr>
        <p:spPr>
          <a:xfrm>
            <a:off x="4497885" y="4908738"/>
            <a:ext cx="1350300" cy="15240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Modern Clouds</a:t>
            </a:r>
          </a:p>
        </p:txBody>
      </p:sp>
      <p:sp>
        <p:nvSpPr>
          <p:cNvPr id="278" name="Shape 278"/>
          <p:cNvSpPr/>
          <p:nvPr/>
        </p:nvSpPr>
        <p:spPr>
          <a:xfrm>
            <a:off x="3372460" y="1072462"/>
            <a:ext cx="2399100" cy="2079000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Virtual Machine</a:t>
            </a:r>
          </a:p>
        </p:txBody>
      </p:sp>
      <p:grpSp>
        <p:nvGrpSpPr>
          <p:cNvPr id="279" name="Shape 279"/>
          <p:cNvGrpSpPr/>
          <p:nvPr/>
        </p:nvGrpSpPr>
        <p:grpSpPr>
          <a:xfrm>
            <a:off x="158800" y="3456272"/>
            <a:ext cx="8826400" cy="1147677"/>
            <a:chOff x="12700" y="3706497"/>
            <a:chExt cx="8826400" cy="1147677"/>
          </a:xfrm>
        </p:grpSpPr>
        <p:cxnSp>
          <p:nvCxnSpPr>
            <p:cNvPr id="280" name="Shape 280"/>
            <p:cNvCxnSpPr/>
            <p:nvPr/>
          </p:nvCxnSpPr>
          <p:spPr>
            <a:xfrm>
              <a:off x="139700" y="4140200"/>
              <a:ext cx="8699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1" name="Shape 281"/>
            <p:cNvSpPr txBox="1"/>
            <p:nvPr/>
          </p:nvSpPr>
          <p:spPr>
            <a:xfrm>
              <a:off x="12700" y="4193875"/>
              <a:ext cx="1859399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Host Cloud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Infrastructure</a:t>
              </a: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12700" y="3706497"/>
              <a:ext cx="1313399" cy="365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rgbClr val="C0504D"/>
                  </a:solidFill>
                </a:rPr>
                <a:t>Hypervisor</a:t>
              </a:r>
            </a:p>
          </p:txBody>
        </p:sp>
      </p:grpSp>
      <p:cxnSp>
        <p:nvCxnSpPr>
          <p:cNvPr id="283" name="Shape 283"/>
          <p:cNvCxnSpPr/>
          <p:nvPr/>
        </p:nvCxnSpPr>
        <p:spPr>
          <a:xfrm flipH="1">
            <a:off x="4310035" y="3227662"/>
            <a:ext cx="1500" cy="2100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4" name="Shape 284"/>
          <p:cNvSpPr/>
          <p:nvPr/>
        </p:nvSpPr>
        <p:spPr>
          <a:xfrm>
            <a:off x="3635635" y="5252063"/>
            <a:ext cx="1350300" cy="15240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Virtual Disk</a:t>
            </a:r>
          </a:p>
        </p:txBody>
      </p:sp>
      <p:sp>
        <p:nvSpPr>
          <p:cNvPr id="285" name="Shape 285"/>
          <p:cNvSpPr/>
          <p:nvPr/>
        </p:nvSpPr>
        <p:spPr>
          <a:xfrm>
            <a:off x="2773385" y="4908738"/>
            <a:ext cx="1350300" cy="15240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3624660" y="5081213"/>
            <a:ext cx="1350300" cy="15240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NAS</a:t>
            </a:r>
          </a:p>
        </p:txBody>
      </p:sp>
      <p:cxnSp>
        <p:nvCxnSpPr>
          <p:cNvPr id="287" name="Shape 287"/>
          <p:cNvCxnSpPr/>
          <p:nvPr/>
        </p:nvCxnSpPr>
        <p:spPr>
          <a:xfrm flipH="1">
            <a:off x="4310035" y="3227662"/>
            <a:ext cx="1500" cy="2100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Garbage Collection</a:t>
            </a:r>
          </a:p>
        </p:txBody>
      </p:sp>
      <p:sp>
        <p:nvSpPr>
          <p:cNvPr id="1097" name="Shape 109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098" name="Shape 10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6237"/>
            <a:ext cx="9143999" cy="286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Shape 109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100" name="Shape 110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107" name="Shape 1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85375"/>
            <a:ext cx="8377899" cy="62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Shape 110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109" name="Shape 110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/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Slow is Crawling? (used space)</a:t>
            </a:r>
          </a:p>
        </p:txBody>
      </p:sp>
      <p:sp>
        <p:nvSpPr>
          <p:cNvPr id="1116" name="Shape 111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aphicFrame>
        <p:nvGraphicFramePr>
          <p:cNvPr id="1117" name="Shape 1117"/>
          <p:cNvGraphicFramePr/>
          <p:nvPr/>
        </p:nvGraphicFramePr>
        <p:xfrm>
          <a:off x="107950" y="1112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{855ED7CE-86C2-4525-805B-2EF258BF581D}</a:tableStyleId>
              </a:tblPr>
              <a:tblGrid>
                <a:gridCol w="1680900"/>
                <a:gridCol w="2190700"/>
                <a:gridCol w="2108025"/>
                <a:gridCol w="1501800"/>
                <a:gridCol w="14466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Used (GB)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MD Raw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MD gzip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Crawl (s)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Load (s)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2.6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109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10.16 (0.89)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13.52 (0.41)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10.75 (0.62)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19.27 (1.30)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11.47 (0.60)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24.04 (0.14)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12.77 (0.65)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29.68 (0.31)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14.20 (0.55)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38.84 (0.34)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18.24 (0.56)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40.08 (0.27)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17.49 (0.81)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42.42 (0.29)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156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18.47 (0.83)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51.39 (0.33)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18" name="Shape 1118"/>
          <p:cNvSpPr/>
          <p:nvPr/>
        </p:nvSpPr>
        <p:spPr>
          <a:xfrm>
            <a:off x="355600" y="4813300"/>
            <a:ext cx="8432699" cy="1028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 compressed size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18 MB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crawl time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20 seconds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load time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60 seconds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19" name="Shape 1119"/>
          <p:cNvSpPr txBox="1"/>
          <p:nvPr/>
        </p:nvSpPr>
        <p:spPr>
          <a:xfrm>
            <a:off x="2171700" y="5930900"/>
            <a:ext cx="65658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GB Raw disk; single ext4 partition; experiments repeated 20 times; first row stock Ubuntu 12.04 LTS Server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01600" y="1092200"/>
            <a:ext cx="1701900" cy="337829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122" name="Shape 112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Slow is Crawling? (used inodes)</a:t>
            </a:r>
          </a:p>
        </p:txBody>
      </p:sp>
      <p:sp>
        <p:nvSpPr>
          <p:cNvPr id="1128" name="Shape 112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aphicFrame>
        <p:nvGraphicFramePr>
          <p:cNvPr id="1129" name="Shape 1129"/>
          <p:cNvGraphicFramePr/>
          <p:nvPr/>
        </p:nvGraphicFramePr>
        <p:xfrm>
          <a:off x="457200" y="1366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{5405C5F4-4435-44F2-AA96-20ACB5558395}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inodes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MD Raw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MD gzip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Crawl (s)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Load (s)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127,785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109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10.16 (0.89)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13.52 (0.41)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500,000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243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50.81 (1.26)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31.06 (0.23)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1,000,000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421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120.73 (1.37)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56.37 (0.51)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1,310,720*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533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164.91 (1.73)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76.14 (1.00)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30" name="Shape 1130"/>
          <p:cNvSpPr/>
          <p:nvPr/>
        </p:nvSpPr>
        <p:spPr>
          <a:xfrm>
            <a:off x="355600" y="4076700"/>
            <a:ext cx="8432699" cy="1028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 compressed size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65 MB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crawl time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3 minutes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load time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78 seconds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x="2171700" y="5930900"/>
            <a:ext cx="65658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GB Raw disk; single ext4 partition; experiments repeated 20 times; first row stock Ubuntu 12.04 LTS Server; * means the file system ran out of inodes and could not create more files</a:t>
            </a:r>
          </a:p>
        </p:txBody>
      </p:sp>
      <p:sp>
        <p:nvSpPr>
          <p:cNvPr id="1132" name="Shape 1132"/>
          <p:cNvSpPr/>
          <p:nvPr/>
        </p:nvSpPr>
        <p:spPr>
          <a:xfrm>
            <a:off x="431800" y="1371600"/>
            <a:ext cx="1689000" cy="185429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134" name="Shape 113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</a:t>
            </a:r>
            <a:r>
              <a:rPr b="0" baseline="0" i="0" lang="en-US" sz="4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140" name="Shape 1140"/>
          <p:cNvSpPr txBox="1"/>
          <p:nvPr>
            <p:ph idx="1" type="body"/>
          </p:nvPr>
        </p:nvSpPr>
        <p:spPr>
          <a:xfrm>
            <a:off x="457200" y="3145950"/>
            <a:ext cx="8229600" cy="298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Loggly 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 log collection and analytics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ClamAV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virus scanning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Dropbox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file backup and </a:t>
            </a:r>
            <a:r>
              <a:rPr lang="en-US">
                <a:solidFill>
                  <a:srgbClr val="7F7F7F"/>
                </a:solidFill>
              </a:rPr>
              <a:t>synchronization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Update 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 OS / system update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Tripwire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file-based intrusion detection</a:t>
            </a:r>
          </a:p>
        </p:txBody>
      </p:sp>
      <p:sp>
        <p:nvSpPr>
          <p:cNvPr id="1141" name="Shape 1141"/>
          <p:cNvSpPr/>
          <p:nvPr/>
        </p:nvSpPr>
        <p:spPr>
          <a:xfrm>
            <a:off x="367639" y="1293769"/>
            <a:ext cx="8411099" cy="17378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agent is a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process performing administrative tasks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generally runs in the background.</a:t>
            </a:r>
          </a:p>
        </p:txBody>
      </p:sp>
      <p:sp>
        <p:nvSpPr>
          <p:cNvPr id="1142" name="Shape 114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43" name="Shape 114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1144" name="Shape 114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Questions</a:t>
            </a:r>
          </a:p>
        </p:txBody>
      </p:sp>
      <p:sp>
        <p:nvSpPr>
          <p:cNvPr id="1150" name="Shape 11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quantitative and qualitative benefits does an agentless approach have over agents?</a:t>
            </a:r>
          </a:p>
          <a:p>
            <a:pPr indent="-514350" lvl="0" marL="514350" marR="0" rtl="0" algn="just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agentless monitoring of disk state change the implementation of file-level monitoring?</a:t>
            </a:r>
          </a:p>
          <a:p>
            <a:pPr indent="-514350" lvl="0" marL="514350" marR="0" rtl="0" algn="just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agentless monitoring of disk state change the implementation of snapshotting?</a:t>
            </a:r>
          </a:p>
          <a:p>
            <a:pPr indent="-514350" lvl="0" marL="514350" marR="0" rtl="0" algn="just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AutoNum type="arabicPeriod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properties do interfaces need for scaling file-level monitoring workloads?</a:t>
            </a:r>
          </a:p>
        </p:txBody>
      </p:sp>
      <p:sp>
        <p:nvSpPr>
          <p:cNvPr id="1151" name="Shape 11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152" name="Shape 11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153" name="Shape 11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 txBox="1"/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Introspection vs. Retrospection</a:t>
            </a:r>
          </a:p>
        </p:txBody>
      </p:sp>
      <p:sp>
        <p:nvSpPr>
          <p:cNvPr id="1159" name="Shape 115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160" name="Shape 116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161" name="Shape 116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62" name="Shape 1162"/>
          <p:cNvSpPr txBox="1"/>
          <p:nvPr/>
        </p:nvSpPr>
        <p:spPr>
          <a:xfrm>
            <a:off x="36548" y="1096366"/>
            <a:ext cx="4426499" cy="4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</a:t>
            </a:r>
            <a:r>
              <a:rPr b="0" baseline="0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active state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VM during execution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684507" y="1096366"/>
            <a:ext cx="4426499" cy="4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</a:t>
            </a: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historical state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VMs and their snapshots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496627" y="3422819"/>
            <a:ext cx="2286000" cy="16001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VM Instance A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247548" y="2593019"/>
            <a:ext cx="3200399" cy="2743199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Shape 1166"/>
          <p:cNvSpPr/>
          <p:nvPr/>
        </p:nvSpPr>
        <p:spPr>
          <a:xfrm>
            <a:off x="209708" y="5660939"/>
            <a:ext cx="2859899" cy="44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Examine live logs</a:t>
            </a:r>
          </a:p>
        </p:txBody>
      </p:sp>
      <p:sp>
        <p:nvSpPr>
          <p:cNvPr id="1167" name="Shape 1167"/>
          <p:cNvSpPr/>
          <p:nvPr/>
        </p:nvSpPr>
        <p:spPr>
          <a:xfrm>
            <a:off x="5596748" y="3507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A'</a:t>
            </a:r>
          </a:p>
        </p:txBody>
      </p:sp>
      <p:sp>
        <p:nvSpPr>
          <p:cNvPr id="1168" name="Shape 1168"/>
          <p:cNvSpPr/>
          <p:nvPr/>
        </p:nvSpPr>
        <p:spPr>
          <a:xfrm>
            <a:off x="6533107" y="3507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</a:p>
        </p:txBody>
      </p:sp>
      <p:sp>
        <p:nvSpPr>
          <p:cNvPr id="1169" name="Shape 1169"/>
          <p:cNvSpPr/>
          <p:nvPr/>
        </p:nvSpPr>
        <p:spPr>
          <a:xfrm>
            <a:off x="7469467" y="3507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</a:p>
        </p:txBody>
      </p:sp>
      <p:sp>
        <p:nvSpPr>
          <p:cNvPr id="1170" name="Shape 1170"/>
          <p:cNvSpPr/>
          <p:nvPr/>
        </p:nvSpPr>
        <p:spPr>
          <a:xfrm>
            <a:off x="5597107" y="4191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B'</a:t>
            </a:r>
          </a:p>
        </p:txBody>
      </p:sp>
      <p:sp>
        <p:nvSpPr>
          <p:cNvPr id="1171" name="Shape 1171"/>
          <p:cNvSpPr/>
          <p:nvPr/>
        </p:nvSpPr>
        <p:spPr>
          <a:xfrm>
            <a:off x="6533467" y="4191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B1</a:t>
            </a:r>
          </a:p>
        </p:txBody>
      </p:sp>
      <p:sp>
        <p:nvSpPr>
          <p:cNvPr id="1172" name="Shape 1172"/>
          <p:cNvSpPr/>
          <p:nvPr/>
        </p:nvSpPr>
        <p:spPr>
          <a:xfrm>
            <a:off x="7469828" y="4191419"/>
            <a:ext cx="685799" cy="4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</a:p>
        </p:txBody>
      </p:sp>
      <p:sp>
        <p:nvSpPr>
          <p:cNvPr id="1173" name="Shape 1173"/>
          <p:cNvSpPr/>
          <p:nvPr/>
        </p:nvSpPr>
        <p:spPr>
          <a:xfrm>
            <a:off x="6475148" y="4421819"/>
            <a:ext cx="914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1174" name="Shape 1174"/>
          <p:cNvSpPr/>
          <p:nvPr/>
        </p:nvSpPr>
        <p:spPr>
          <a:xfrm>
            <a:off x="4720148" y="5660939"/>
            <a:ext cx="4356300" cy="44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Examine all historic logs A*</a:t>
            </a:r>
          </a:p>
        </p:txBody>
      </p:sp>
      <p:sp>
        <p:nvSpPr>
          <p:cNvPr id="1175" name="Shape 1175"/>
          <p:cNvSpPr/>
          <p:nvPr/>
        </p:nvSpPr>
        <p:spPr>
          <a:xfrm>
            <a:off x="3346748" y="3880019"/>
            <a:ext cx="1600199" cy="68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Shape 1176"/>
          <p:cNvSpPr txBox="1"/>
          <p:nvPr/>
        </p:nvSpPr>
        <p:spPr>
          <a:xfrm>
            <a:off x="7483324" y="6048573"/>
            <a:ext cx="12035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[richter2011]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  <p:sp>
        <p:nvSpPr>
          <p:cNvPr id="1182" name="Shape 118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183" name="Shape 118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184" name="Shape 118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85" name="Shape 1185"/>
          <p:cNvSpPr txBox="1"/>
          <p:nvPr/>
        </p:nvSpPr>
        <p:spPr>
          <a:xfrm>
            <a:off x="7483324" y="6048573"/>
            <a:ext cx="12035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[satya2010]</a:t>
            </a: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12" y="1523490"/>
            <a:ext cx="8192700" cy="443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192" name="Shape 119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193" name="Shape 1193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94" name="Shape 1194"/>
          <p:cNvSpPr/>
          <p:nvPr/>
        </p:nvSpPr>
        <p:spPr>
          <a:xfrm>
            <a:off x="284086" y="4329948"/>
            <a:ext cx="8723100" cy="5933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1195" name="Shape 1195"/>
          <p:cNvSpPr/>
          <p:nvPr/>
        </p:nvSpPr>
        <p:spPr>
          <a:xfrm>
            <a:off x="6041364" y="2565490"/>
            <a:ext cx="2965800" cy="7938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1196" name="Shape 1196"/>
          <p:cNvSpPr/>
          <p:nvPr/>
        </p:nvSpPr>
        <p:spPr>
          <a:xfrm>
            <a:off x="284086" y="2565490"/>
            <a:ext cx="2791499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1197" name="Shape 1197"/>
          <p:cNvSpPr/>
          <p:nvPr/>
        </p:nvSpPr>
        <p:spPr>
          <a:xfrm>
            <a:off x="3162725" y="2565490"/>
            <a:ext cx="2791499" cy="7938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sp>
        <p:nvSpPr>
          <p:cNvPr id="1198" name="Shape 1198"/>
          <p:cNvSpPr/>
          <p:nvPr/>
        </p:nvSpPr>
        <p:spPr>
          <a:xfrm>
            <a:off x="284087" y="1687608"/>
            <a:ext cx="8723100" cy="8013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 stressing end-to-end performance and scalability</a:t>
            </a:r>
          </a:p>
        </p:txBody>
      </p:sp>
      <p:sp>
        <p:nvSpPr>
          <p:cNvPr id="1199" name="Shape 1199"/>
          <p:cNvSpPr/>
          <p:nvPr/>
        </p:nvSpPr>
        <p:spPr>
          <a:xfrm>
            <a:off x="284086" y="3444237"/>
            <a:ext cx="8723100" cy="7938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</a:t>
            </a:r>
            <a:r>
              <a:rPr b="0" baseline="0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agent?</a:t>
            </a:r>
          </a:p>
        </p:txBody>
      </p:sp>
      <p:sp>
        <p:nvSpPr>
          <p:cNvPr id="1205" name="Shape 120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206" name="Shape 120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207" name="Shape 120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08" name="Shape 1208"/>
          <p:cNvSpPr/>
          <p:nvPr/>
        </p:nvSpPr>
        <p:spPr>
          <a:xfrm>
            <a:off x="367639" y="1296678"/>
            <a:ext cx="8411099" cy="173789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monitoring agent is a process performing administrative tasks that generally runs in the background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can not modify state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209" name="Shape 1209"/>
          <p:cNvSpPr txBox="1"/>
          <p:nvPr/>
        </p:nvSpPr>
        <p:spPr>
          <a:xfrm>
            <a:off x="457200" y="3319560"/>
            <a:ext cx="8229600" cy="2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Loggly 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 log collection and analytics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ClamAV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virus scanning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Dropbox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file backup and sync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Update 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 OS / system update</a:t>
            </a:r>
          </a:p>
          <a:p>
            <a:pPr indent="0" lvl="0" marL="0" marR="0" rtl="0" algn="l">
              <a:spcBef>
                <a:spcPts val="64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Tripwire</a:t>
            </a:r>
            <a:r>
              <a:rPr b="0" baseline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file-based intrusion detection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Shape 12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294" name="Shape 29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  <p:sp>
        <p:nvSpPr>
          <p:cNvPr id="295" name="Shape 2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How to fix Monolithic Systems?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96050" y="1294350"/>
            <a:ext cx="4424099" cy="228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b="1" lang="en-US" sz="2400"/>
              <a:t>Distributed File Systems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Guest Support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Per-OS Implementation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Tightly Coupled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Still Monolithic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3874625" y="1343250"/>
            <a:ext cx="5203500" cy="22391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/>
              <a:t>Smarter Infrastructure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Zero Configuration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Generalizable Interface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Loosely Coupled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Separates Policy and Mechanism</a:t>
            </a:r>
          </a:p>
          <a:p>
            <a:pPr indent="-342900" lvl="0" marL="342900" marR="0" rtl="0" algn="ctr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50" y="3707775"/>
            <a:ext cx="3722899" cy="29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4903825" y="3707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0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7608948" y="6048575"/>
            <a:ext cx="13742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>
                <a:solidFill>
                  <a:schemeClr val="dk1"/>
                </a:solidFill>
              </a:rPr>
              <a:t>morris1986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</a:t>
            </a:r>
          </a:p>
        </p:txBody>
      </p:sp>
      <p:sp>
        <p:nvSpPr>
          <p:cNvPr id="1216" name="Shape 12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10,000+ monitored systems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latency ~10 minutes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Reasonable network bandwidth overhead</a:t>
            </a:r>
          </a:p>
          <a:p>
            <a: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 monitored VMs per host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decrease in consolidation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Shape 121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218" name="Shape 121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219" name="Shape 121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20" name="Shape 1220"/>
          <p:cNvSpPr txBox="1"/>
          <p:nvPr/>
        </p:nvSpPr>
        <p:spPr>
          <a:xfrm>
            <a:off x="7510735" y="6048573"/>
            <a:ext cx="11759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[cohen2010]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meant by</a:t>
            </a:r>
            <a:r>
              <a:rPr b="0" baseline="0" i="0" lang="en-US" sz="4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 cloud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227" name="Shape 1227"/>
          <p:cNvSpPr/>
          <p:nvPr/>
        </p:nvSpPr>
        <p:spPr>
          <a:xfrm>
            <a:off x="1625600" y="1409700"/>
            <a:ext cx="1333499" cy="11555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5930900" y="1409700"/>
            <a:ext cx="1333499" cy="11555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Shape 1229"/>
          <p:cNvSpPr/>
          <p:nvPr/>
        </p:nvSpPr>
        <p:spPr>
          <a:xfrm>
            <a:off x="1587500" y="2819400"/>
            <a:ext cx="1333499" cy="11555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Shape 1230"/>
          <p:cNvSpPr/>
          <p:nvPr/>
        </p:nvSpPr>
        <p:spPr>
          <a:xfrm>
            <a:off x="5892800" y="2819400"/>
            <a:ext cx="1333499" cy="11555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Shape 1231"/>
          <p:cNvSpPr/>
          <p:nvPr/>
        </p:nvSpPr>
        <p:spPr>
          <a:xfrm>
            <a:off x="6108700" y="4312303"/>
            <a:ext cx="620700" cy="8256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Shape 1232"/>
          <p:cNvSpPr/>
          <p:nvPr/>
        </p:nvSpPr>
        <p:spPr>
          <a:xfrm>
            <a:off x="1803400" y="4312303"/>
            <a:ext cx="620700" cy="825600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3" name="Shape 1233"/>
          <p:cNvCxnSpPr>
            <a:stCxn id="1229" idx="3"/>
            <a:endCxn id="1232" idx="1"/>
          </p:cNvCxnSpPr>
          <p:nvPr/>
        </p:nvCxnSpPr>
        <p:spPr>
          <a:xfrm>
            <a:off x="2109800" y="3974999"/>
            <a:ext cx="3900" cy="33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Shape 1234"/>
          <p:cNvCxnSpPr>
            <a:stCxn id="1230" idx="3"/>
            <a:endCxn id="1231" idx="1"/>
          </p:cNvCxnSpPr>
          <p:nvPr/>
        </p:nvCxnSpPr>
        <p:spPr>
          <a:xfrm>
            <a:off x="6415100" y="3974999"/>
            <a:ext cx="3900" cy="33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5" name="Shape 1235"/>
          <p:cNvCxnSpPr/>
          <p:nvPr/>
        </p:nvCxnSpPr>
        <p:spPr>
          <a:xfrm>
            <a:off x="139700" y="4140200"/>
            <a:ext cx="869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Shape 1236"/>
          <p:cNvSpPr txBox="1"/>
          <p:nvPr/>
        </p:nvSpPr>
        <p:spPr>
          <a:xfrm>
            <a:off x="3320714" y="2189698"/>
            <a:ext cx="233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manage isolated </a:t>
            </a:r>
            <a:r>
              <a:rPr b="0" baseline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VM(s)</a:t>
            </a:r>
          </a:p>
        </p:txBody>
      </p:sp>
      <p:sp>
        <p:nvSpPr>
          <p:cNvPr id="1237" name="Shape 1237"/>
          <p:cNvSpPr/>
          <p:nvPr/>
        </p:nvSpPr>
        <p:spPr>
          <a:xfrm>
            <a:off x="6337300" y="4536433"/>
            <a:ext cx="926999" cy="46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7264400" y="4490823"/>
            <a:ext cx="19811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local virtual HD</a:t>
            </a:r>
          </a:p>
        </p:txBody>
      </p:sp>
      <p:sp>
        <p:nvSpPr>
          <p:cNvPr id="1239" name="Shape 1239"/>
          <p:cNvSpPr txBox="1"/>
          <p:nvPr/>
        </p:nvSpPr>
        <p:spPr>
          <a:xfrm>
            <a:off x="12700" y="4193885"/>
            <a:ext cx="1544400" cy="9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</a:p>
        </p:txBody>
      </p:sp>
      <p:sp>
        <p:nvSpPr>
          <p:cNvPr id="1240" name="Shape 1240"/>
          <p:cNvSpPr txBox="1"/>
          <p:nvPr/>
        </p:nvSpPr>
        <p:spPr>
          <a:xfrm>
            <a:off x="12700" y="3020694"/>
            <a:ext cx="1313399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</a:p>
        </p:txBody>
      </p:sp>
      <p:pic>
        <p:nvPicPr>
          <p:cNvPr id="1241" name="Shape 1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673" y="5328192"/>
            <a:ext cx="2305799" cy="14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Shape 1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92" y="4312303"/>
            <a:ext cx="1367399" cy="8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Shape 124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244" name="Shape 124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245" name="Shape 1245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246" name="Shape 1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8844" y="5432882"/>
            <a:ext cx="1001999" cy="10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Shape 1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233" y="1916636"/>
            <a:ext cx="887699" cy="4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Shape 12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1147" y="3328230"/>
            <a:ext cx="887699" cy="4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Shape 1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1955" y="3271530"/>
            <a:ext cx="470700" cy="6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Shape 12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0378" y="1905297"/>
            <a:ext cx="962699" cy="4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Memory Overhead</a:t>
            </a:r>
          </a:p>
        </p:txBody>
      </p:sp>
      <p:sp>
        <p:nvSpPr>
          <p:cNvPr id="1256" name="Shape 12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257" name="Shape 12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258" name="Shape 12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259" name="Shape 1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808" y="1041400"/>
            <a:ext cx="8089900" cy="49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Shape 1260"/>
          <p:cNvSpPr txBox="1"/>
          <p:nvPr/>
        </p:nvSpPr>
        <p:spPr>
          <a:xfrm rot="-5400000">
            <a:off x="-477390" y="3052117"/>
            <a:ext cx="209550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 (MB)</a:t>
            </a:r>
          </a:p>
        </p:txBody>
      </p:sp>
      <p:sp>
        <p:nvSpPr>
          <p:cNvPr id="1261" name="Shape 1261"/>
          <p:cNvSpPr/>
          <p:nvPr/>
        </p:nvSpPr>
        <p:spPr>
          <a:xfrm>
            <a:off x="2850008" y="1168400"/>
            <a:ext cx="4165153" cy="53624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 GB memory overhead</a:t>
            </a:r>
          </a:p>
        </p:txBody>
      </p:sp>
      <p:sp>
        <p:nvSpPr>
          <p:cNvPr id="1262" name="Shape 1262"/>
          <p:cNvSpPr txBox="1"/>
          <p:nvPr/>
        </p:nvSpPr>
        <p:spPr>
          <a:xfrm>
            <a:off x="7483324" y="6048573"/>
            <a:ext cx="12034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[richter2014]</a:t>
            </a:r>
          </a:p>
        </p:txBody>
      </p:sp>
      <p:sp>
        <p:nvSpPr>
          <p:cNvPr id="1263" name="Shape 12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in-VM syncing</a:t>
            </a:r>
          </a:p>
        </p:txBody>
      </p:sp>
      <p:sp>
        <p:nvSpPr>
          <p:cNvPr id="1269" name="Shape 12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270" name="Shape 12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271" name="Shape 12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272" name="Shape 1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469" y="956916"/>
            <a:ext cx="6908799" cy="53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Shape 12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KVM+QEMU</a:t>
            </a:r>
          </a:p>
        </p:txBody>
      </p:sp>
      <p:sp>
        <p:nvSpPr>
          <p:cNvPr id="1279" name="Shape 12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280" name="Shape 12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281" name="Shape 128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82" name="Shape 1282"/>
          <p:cNvSpPr txBox="1"/>
          <p:nvPr/>
        </p:nvSpPr>
        <p:spPr>
          <a:xfrm>
            <a:off x="7581900" y="5981700"/>
            <a:ext cx="1562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[kivity2007]</a:t>
            </a:r>
          </a:p>
        </p:txBody>
      </p:sp>
      <p:cxnSp>
        <p:nvCxnSpPr>
          <p:cNvPr id="1283" name="Shape 1283"/>
          <p:cNvCxnSpPr/>
          <p:nvPr/>
        </p:nvCxnSpPr>
        <p:spPr>
          <a:xfrm>
            <a:off x="6219825" y="1092200"/>
            <a:ext cx="0" cy="4749799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284" name="Shape 1284"/>
          <p:cNvCxnSpPr/>
          <p:nvPr/>
        </p:nvCxnSpPr>
        <p:spPr>
          <a:xfrm>
            <a:off x="3051175" y="1092200"/>
            <a:ext cx="0" cy="4749799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285" name="Shape 1285"/>
          <p:cNvSpPr txBox="1"/>
          <p:nvPr/>
        </p:nvSpPr>
        <p:spPr>
          <a:xfrm>
            <a:off x="444500" y="1955800"/>
            <a:ext cx="20446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Guest Mode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(Guest OS)</a:t>
            </a:r>
          </a:p>
        </p:txBody>
      </p:sp>
      <p:sp>
        <p:nvSpPr>
          <p:cNvPr id="1286" name="Shape 1286"/>
          <p:cNvSpPr txBox="1"/>
          <p:nvPr/>
        </p:nvSpPr>
        <p:spPr>
          <a:xfrm>
            <a:off x="3613150" y="1955800"/>
            <a:ext cx="20446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Kernel Mode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(KVM)</a:t>
            </a:r>
          </a:p>
        </p:txBody>
      </p:sp>
      <p:sp>
        <p:nvSpPr>
          <p:cNvPr id="1287" name="Shape 1287"/>
          <p:cNvSpPr txBox="1"/>
          <p:nvPr/>
        </p:nvSpPr>
        <p:spPr>
          <a:xfrm>
            <a:off x="6781800" y="2019300"/>
            <a:ext cx="20446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Mode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(QEMU)</a:t>
            </a:r>
          </a:p>
        </p:txBody>
      </p:sp>
      <p:sp>
        <p:nvSpPr>
          <p:cNvPr id="1288" name="Shape 1288"/>
          <p:cNvSpPr/>
          <p:nvPr/>
        </p:nvSpPr>
        <p:spPr>
          <a:xfrm>
            <a:off x="304800" y="3435350"/>
            <a:ext cx="2273299" cy="1206499"/>
          </a:xfrm>
          <a:prstGeom prst="rect">
            <a:avLst/>
          </a:prstGeom>
          <a:solidFill>
            <a:srgbClr val="F2DADA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Natively in Guest Mode</a:t>
            </a:r>
          </a:p>
        </p:txBody>
      </p:sp>
      <p:sp>
        <p:nvSpPr>
          <p:cNvPr id="1289" name="Shape 1289"/>
          <p:cNvSpPr/>
          <p:nvPr/>
        </p:nvSpPr>
        <p:spPr>
          <a:xfrm>
            <a:off x="3865005" y="3276600"/>
            <a:ext cx="1553687" cy="1524000"/>
          </a:xfrm>
          <a:prstGeom prst="diamond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I/O?</a:t>
            </a:r>
          </a:p>
        </p:txBody>
      </p:sp>
      <p:sp>
        <p:nvSpPr>
          <p:cNvPr id="1290" name="Shape 1290"/>
          <p:cNvSpPr/>
          <p:nvPr/>
        </p:nvSpPr>
        <p:spPr>
          <a:xfrm>
            <a:off x="6578600" y="3435350"/>
            <a:ext cx="2273299" cy="1206499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Handle I/O</a:t>
            </a:r>
          </a:p>
        </p:txBody>
      </p:sp>
      <p:sp>
        <p:nvSpPr>
          <p:cNvPr id="1291" name="Shape 1291"/>
          <p:cNvSpPr/>
          <p:nvPr/>
        </p:nvSpPr>
        <p:spPr>
          <a:xfrm>
            <a:off x="5842000" y="3905250"/>
            <a:ext cx="685799" cy="44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Shape 1292"/>
          <p:cNvSpPr/>
          <p:nvPr/>
        </p:nvSpPr>
        <p:spPr>
          <a:xfrm>
            <a:off x="2755900" y="3905250"/>
            <a:ext cx="685799" cy="44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Shape 1293"/>
          <p:cNvSpPr/>
          <p:nvPr/>
        </p:nvSpPr>
        <p:spPr>
          <a:xfrm>
            <a:off x="6400800" y="1028700"/>
            <a:ext cx="2590800" cy="100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γ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-ray attaches here </a:t>
            </a:r>
          </a:p>
        </p:txBody>
      </p:sp>
      <p:sp>
        <p:nvSpPr>
          <p:cNvPr id="1294" name="Shape 129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 Guest Modifications</a:t>
            </a:r>
          </a:p>
        </p:txBody>
      </p:sp>
      <p:sp>
        <p:nvSpPr>
          <p:cNvPr id="1300" name="Shape 13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of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Guest OS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Machine Monitor (VMM)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 disk format</a:t>
            </a: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rgbClr val="FF0000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Implications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 any file-level monitoring task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the need for in-VM processes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 monitoring at an infrastructure-level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compatibility with legacy tools</a:t>
            </a: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Shape 130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02" name="Shape 13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03" name="Shape 13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Teaser: Problem (2)</a:t>
            </a:r>
          </a:p>
        </p:txBody>
      </p:sp>
      <p:sp>
        <p:nvSpPr>
          <p:cNvPr id="1309" name="Shape 13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TubeMogul suffered cloud storage failure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–"/>
            </a:pPr>
            <a:r>
              <a:rPr b="0" baseline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50% Fortune 500 use TubeMogul for video ads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instance no longer bootable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Fallback to old instance version</a:t>
            </a:r>
          </a:p>
          <a:p>
            <a:pPr indent="-17018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network/IP configuration of new instance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 recovery of worker configuration (500+)</a:t>
            </a:r>
          </a:p>
          <a:p>
            <a:pPr indent="-17018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rgbClr val="FF0000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Did TubeMogul corrupt their own file system?</a:t>
            </a:r>
          </a:p>
        </p:txBody>
      </p:sp>
      <p:sp>
        <p:nvSpPr>
          <p:cNvPr id="1310" name="Shape 13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11" name="Shape 13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12" name="Shape 13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13" name="Shape 1313"/>
          <p:cNvSpPr txBox="1"/>
          <p:nvPr/>
        </p:nvSpPr>
        <p:spPr>
          <a:xfrm>
            <a:off x="7327900" y="5994400"/>
            <a:ext cx="1816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[brousse2011]</a:t>
            </a:r>
          </a:p>
        </p:txBody>
      </p:sp>
      <p:sp>
        <p:nvSpPr>
          <p:cNvPr id="1314" name="Shape 1314"/>
          <p:cNvSpPr/>
          <p:nvPr/>
        </p:nvSpPr>
        <p:spPr>
          <a:xfrm>
            <a:off x="355600" y="2489200"/>
            <a:ext cx="8508999" cy="20446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take advantage of </a:t>
            </a:r>
            <a:r>
              <a:rPr b="0" baseline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virtualized infrastructure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complete the puzzle?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Teaser: Potential Win (3)</a:t>
            </a:r>
          </a:p>
        </p:txBody>
      </p:sp>
      <p:sp>
        <p:nvSpPr>
          <p:cNvPr id="1321" name="Shape 13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Deeper knowledge of application performance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Allocate resources more intelligently to VMs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Coupled with application service level objective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SLO metric: time to serve web request</a:t>
            </a: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work shows:</a:t>
            </a:r>
          </a:p>
        </p:txBody>
      </p:sp>
      <p:sp>
        <p:nvSpPr>
          <p:cNvPr id="1322" name="Shape 13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23" name="Shape 13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24" name="Shape 13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25" name="Shape 1325"/>
          <p:cNvSpPr txBox="1"/>
          <p:nvPr/>
        </p:nvSpPr>
        <p:spPr>
          <a:xfrm>
            <a:off x="7086600" y="5994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[sangpetch2010]</a:t>
            </a:r>
          </a:p>
        </p:txBody>
      </p:sp>
      <p:sp>
        <p:nvSpPr>
          <p:cNvPr id="1326" name="Shape 1326"/>
          <p:cNvSpPr/>
          <p:nvPr/>
        </p:nvSpPr>
        <p:spPr>
          <a:xfrm>
            <a:off x="152400" y="3848100"/>
            <a:ext cx="8902700" cy="20446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reduced mean deviation of response time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baseline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100% increase number of hosted VMs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Bootstrapping: ext4 Example (1)</a:t>
            </a:r>
          </a:p>
        </p:txBody>
      </p:sp>
      <p:sp>
        <p:nvSpPr>
          <p:cNvPr id="1333" name="Shape 13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34" name="Shape 13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35" name="Shape 13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336" name="Shape 1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900" y="1016000"/>
            <a:ext cx="6157206" cy="75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Shape 13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" y="1473200"/>
            <a:ext cx="3060876" cy="238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Shape 13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8700" y="3107707"/>
            <a:ext cx="3403599" cy="313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Shape 13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1200" y="1485900"/>
            <a:ext cx="3899958" cy="2375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Shape 13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Bootstrapping: ext4 Example (2)</a:t>
            </a:r>
          </a:p>
        </p:txBody>
      </p:sp>
      <p:sp>
        <p:nvSpPr>
          <p:cNvPr id="1346" name="Shape 13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47" name="Shape 13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48" name="Shape 13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349" name="Shape 1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1525770"/>
            <a:ext cx="7662245" cy="83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Shape 1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250" y="2169166"/>
            <a:ext cx="3203243" cy="190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Shape 13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9550" y="2016766"/>
            <a:ext cx="2990403" cy="352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Shape 13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1900" y="4124966"/>
            <a:ext cx="3426725" cy="190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Shape 13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5300" y="981716"/>
            <a:ext cx="3032971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Shape 13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2961598" y="138698"/>
            <a:ext cx="3675600" cy="30257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</a:t>
            </a:r>
            <a:r>
              <a:rPr b="0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Not General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</a:t>
            </a:r>
            <a:r>
              <a:rPr b="0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Not Independent</a:t>
            </a:r>
          </a:p>
        </p:txBody>
      </p:sp>
      <p:sp>
        <p:nvSpPr>
          <p:cNvPr id="308" name="Shape 308"/>
          <p:cNvSpPr/>
          <p:nvPr/>
        </p:nvSpPr>
        <p:spPr>
          <a:xfrm>
            <a:off x="3676253" y="4445985"/>
            <a:ext cx="1463400" cy="1946099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Shape 309"/>
          <p:cNvCxnSpPr>
            <a:stCxn id="307" idx="3"/>
            <a:endCxn id="308" idx="1"/>
          </p:cNvCxnSpPr>
          <p:nvPr/>
        </p:nvCxnSpPr>
        <p:spPr>
          <a:xfrm flipH="1">
            <a:off x="4407973" y="3164498"/>
            <a:ext cx="13200" cy="128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Shape 310"/>
          <p:cNvCxnSpPr/>
          <p:nvPr/>
        </p:nvCxnSpPr>
        <p:spPr>
          <a:xfrm>
            <a:off x="139700" y="3931305"/>
            <a:ext cx="869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Shape 311"/>
          <p:cNvSpPr txBox="1"/>
          <p:nvPr/>
        </p:nvSpPr>
        <p:spPr>
          <a:xfrm>
            <a:off x="12700" y="4193885"/>
            <a:ext cx="1544400" cy="9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</a:rPr>
              <a:t>Cloud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12700" y="3020694"/>
            <a:ext cx="1313399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</a:rPr>
              <a:t>Cloud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</a:p>
        </p:txBody>
      </p:sp>
      <p:sp>
        <p:nvSpPr>
          <p:cNvPr id="313" name="Shape 313"/>
          <p:cNvSpPr/>
          <p:nvPr/>
        </p:nvSpPr>
        <p:spPr>
          <a:xfrm>
            <a:off x="4065323" y="3588730"/>
            <a:ext cx="685200" cy="6852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809839" y="4665171"/>
            <a:ext cx="3157199" cy="10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Agentless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731269" y="4193885"/>
            <a:ext cx="3680699" cy="15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VMM Observable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✓ Generalizable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✓ Independent</a:t>
            </a: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17" name="Shape 317"/>
          <p:cNvSpPr txBox="1"/>
          <p:nvPr/>
        </p:nvSpPr>
        <p:spPr>
          <a:xfrm>
            <a:off x="7300581" y="6048573"/>
            <a:ext cx="13862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[garfinkel2003]</a:t>
            </a:r>
          </a:p>
        </p:txBody>
      </p:sp>
      <p:sp>
        <p:nvSpPr>
          <p:cNvPr id="318" name="Shape 318"/>
          <p:cNvSpPr/>
          <p:nvPr/>
        </p:nvSpPr>
        <p:spPr>
          <a:xfrm>
            <a:off x="268922" y="1594851"/>
            <a:ext cx="2918999" cy="10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Agents</a:t>
            </a:r>
          </a:p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Keeping Track of 70,000+ Servers: The Akamai Query System</a:t>
            </a:r>
          </a:p>
        </p:txBody>
      </p:sp>
      <p:sp>
        <p:nvSpPr>
          <p:cNvPr id="1360" name="Shape 13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Scalable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goal of </a:t>
            </a: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70,000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monitored VMs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1,000,000 software components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flushed file updates </a:t>
            </a: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10 minutes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File Updates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data write, metadata updates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Create, delete, modify permissions, write</a:t>
            </a:r>
          </a:p>
        </p:txBody>
      </p:sp>
      <p:sp>
        <p:nvSpPr>
          <p:cNvPr id="1361" name="Shape 13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62" name="Shape 13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63" name="Shape 13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4" name="Shape 1364"/>
          <p:cNvSpPr txBox="1"/>
          <p:nvPr/>
        </p:nvSpPr>
        <p:spPr>
          <a:xfrm>
            <a:off x="7289800" y="5842000"/>
            <a:ext cx="1562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[cohen2010]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Tunable Parameters</a:t>
            </a:r>
          </a:p>
        </p:txBody>
      </p:sp>
      <p:graphicFrame>
        <p:nvGraphicFramePr>
          <p:cNvPr id="1370" name="Shape 1370"/>
          <p:cNvGraphicFramePr/>
          <p:nvPr/>
        </p:nvGraphicFramePr>
        <p:xfrm>
          <a:off x="241300" y="2057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{EA84A7FC-6268-424B-8B55-D53E32709827}</a:tableStyleId>
              </a:tblPr>
              <a:tblGrid>
                <a:gridCol w="4330700"/>
                <a:gridCol w="43307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Tunable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Default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Unknown Write TTL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5 minutes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Async Flush Timeout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5 seconds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Async Queue Size Limit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250 MB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Async Outstanding Write Limit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16,384 writes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Redis Maximum Memory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2400" u="none" cap="none" strike="noStrike"/>
                        <a:t>2 Gigabytes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71" name="Shape 13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72" name="Shape 13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73" name="Shape 13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74" name="Shape 13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1: Monitoring Large VM Deployments</a:t>
            </a:r>
          </a:p>
        </p:txBody>
      </p:sp>
      <p:sp>
        <p:nvSpPr>
          <p:cNvPr id="1380" name="Shape 13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instances is critical for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Debugging distributed applications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performance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Intrusion detection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Clouds leave this unsolved for their users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resort to running agents within VMs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monitoring (Splunk), anti-virus (ClamAV), etc.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Shape 13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82" name="Shape 13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83" name="Shape 13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2: Black Box Metrics Aren’t Enough</a:t>
            </a:r>
          </a:p>
        </p:txBody>
      </p:sp>
      <p:sp>
        <p:nvSpPr>
          <p:cNvPr id="1389" name="Shape 13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Coarse-grained metrics are </a:t>
            </a:r>
            <a:r>
              <a:rPr b="0" baseline="0" i="0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good detectors</a:t>
            </a:r>
          </a:p>
          <a:p>
            <a:pPr indent="-285750" lvl="1" marL="74295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Anomaly detection (memory usage suddenly high)</a:t>
            </a:r>
          </a:p>
          <a:p>
            <a:pPr indent="-285750" lvl="1" marL="74295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warning systems (onset of thrashing)</a:t>
            </a:r>
          </a:p>
          <a:p>
            <a:pPr indent="-154940" lvl="0" marL="34290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what about </a:t>
            </a:r>
            <a:r>
              <a:rPr b="0" baseline="0" i="0" lang="en-US" sz="296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answering why?</a:t>
            </a:r>
          </a:p>
          <a:p>
            <a:pPr indent="-285750" lvl="1" marL="74295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cause analysis (memory up from DB config)</a:t>
            </a:r>
          </a:p>
          <a:p>
            <a:pPr indent="-285750" lvl="1" marL="74295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fundamental issue with black box metrics</a:t>
            </a:r>
          </a:p>
          <a:p>
            <a:pPr indent="0" lvl="0" marL="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Shape 139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391" name="Shape 13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392" name="Shape 139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93" name="Shape 1393"/>
          <p:cNvSpPr txBox="1"/>
          <p:nvPr/>
        </p:nvSpPr>
        <p:spPr>
          <a:xfrm>
            <a:off x="7581900" y="5994400"/>
            <a:ext cx="1562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[tan2012]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Monitoring </a:t>
            </a:r>
            <a:r>
              <a:rPr b="0" baseline="0" i="0" lang="en-US" sz="4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</a:p>
        </p:txBody>
      </p:sp>
      <p:sp>
        <p:nvSpPr>
          <p:cNvPr id="1399" name="Shape 139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Agents run inside the monitored system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Per-OS type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Per-Application type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Per-System configuration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Per-System update + patch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globally aware</a:t>
            </a:r>
          </a:p>
          <a:p>
            <a: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Shape 140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01" name="Shape 140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02" name="Shape 140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03" name="Shape 1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0230" y="2573955"/>
            <a:ext cx="2891999" cy="129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Shape 1404"/>
          <p:cNvSpPr txBox="1"/>
          <p:nvPr/>
        </p:nvSpPr>
        <p:spPr>
          <a:xfrm>
            <a:off x="7608957" y="6048573"/>
            <a:ext cx="10778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[kufel2013]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Reimagining Monitoring</a:t>
            </a:r>
          </a:p>
        </p:txBody>
      </p:sp>
      <p:sp>
        <p:nvSpPr>
          <p:cNvPr id="1410" name="Shape 14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and application agnostic</a:t>
            </a:r>
          </a:p>
          <a:p>
            <a:pPr indent="0" lvl="1" marL="457200" marR="0" rtl="0" algn="ctr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Misconfiguration and Compromise</a:t>
            </a:r>
          </a:p>
          <a:p>
            <a:pPr indent="0" lvl="1" marL="457200" marR="0" rtl="0" algn="ctr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Scalable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 aware</a:t>
            </a:r>
          </a:p>
        </p:txBody>
      </p:sp>
      <p:sp>
        <p:nvSpPr>
          <p:cNvPr id="1411" name="Shape 141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12" name="Shape 141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13" name="Shape 1413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3959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b="0" baseline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Monitoring Resources</a:t>
            </a:r>
          </a:p>
        </p:txBody>
      </p:sp>
      <p:pic>
        <p:nvPicPr>
          <p:cNvPr id="1419" name="Shape 14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5136" r="-15123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Shape 142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21" name="Shape 142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22" name="Shape 142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</a:t>
            </a:r>
            <a:r>
              <a:rPr b="0" baseline="0" i="0" lang="en-US" sz="4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Global Knowledge</a:t>
            </a:r>
          </a:p>
        </p:txBody>
      </p:sp>
      <p:pic>
        <p:nvPicPr>
          <p:cNvPr id="1429" name="Shape 14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2272" r="-22257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Shape 143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31" name="Shape 143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32" name="Shape 143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33" name="Shape 1433"/>
          <p:cNvSpPr txBox="1"/>
          <p:nvPr/>
        </p:nvSpPr>
        <p:spPr>
          <a:xfrm>
            <a:off x="7723193" y="6048573"/>
            <a:ext cx="96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[wei2009]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2961598" y="138698"/>
            <a:ext cx="3675600" cy="3025799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</a:t>
            </a:r>
            <a:r>
              <a:rPr b="0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Not General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</a:t>
            </a:r>
            <a:r>
              <a:rPr b="0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Not Independent</a:t>
            </a:r>
          </a:p>
        </p:txBody>
      </p:sp>
      <p:sp>
        <p:nvSpPr>
          <p:cNvPr id="1440" name="Shape 1440"/>
          <p:cNvSpPr/>
          <p:nvPr/>
        </p:nvSpPr>
        <p:spPr>
          <a:xfrm>
            <a:off x="3676253" y="4445985"/>
            <a:ext cx="1463400" cy="1946099"/>
          </a:xfrm>
          <a:prstGeom prst="can">
            <a:avLst>
              <a:gd fmla="val 25000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1" name="Shape 1441"/>
          <p:cNvCxnSpPr>
            <a:stCxn id="1439" idx="3"/>
            <a:endCxn id="1440" idx="1"/>
          </p:cNvCxnSpPr>
          <p:nvPr/>
        </p:nvCxnSpPr>
        <p:spPr>
          <a:xfrm flipH="1">
            <a:off x="4407973" y="3164498"/>
            <a:ext cx="13200" cy="128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2" name="Shape 1442"/>
          <p:cNvCxnSpPr/>
          <p:nvPr/>
        </p:nvCxnSpPr>
        <p:spPr>
          <a:xfrm>
            <a:off x="139700" y="3931305"/>
            <a:ext cx="869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3" name="Shape 1443"/>
          <p:cNvSpPr txBox="1"/>
          <p:nvPr/>
        </p:nvSpPr>
        <p:spPr>
          <a:xfrm>
            <a:off x="12700" y="4193885"/>
            <a:ext cx="1544400" cy="9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</a:p>
        </p:txBody>
      </p:sp>
      <p:sp>
        <p:nvSpPr>
          <p:cNvPr id="1444" name="Shape 1444"/>
          <p:cNvSpPr txBox="1"/>
          <p:nvPr/>
        </p:nvSpPr>
        <p:spPr>
          <a:xfrm>
            <a:off x="12700" y="3020694"/>
            <a:ext cx="1313399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</a:p>
        </p:txBody>
      </p:sp>
      <p:sp>
        <p:nvSpPr>
          <p:cNvPr id="1445" name="Shape 1445"/>
          <p:cNvSpPr/>
          <p:nvPr/>
        </p:nvSpPr>
        <p:spPr>
          <a:xfrm>
            <a:off x="4065323" y="3588730"/>
            <a:ext cx="685200" cy="6852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Shape 1446"/>
          <p:cNvSpPr/>
          <p:nvPr/>
        </p:nvSpPr>
        <p:spPr>
          <a:xfrm>
            <a:off x="2809839" y="4665171"/>
            <a:ext cx="3157199" cy="10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Agentless</a:t>
            </a:r>
          </a:p>
        </p:txBody>
      </p:sp>
      <p:sp>
        <p:nvSpPr>
          <p:cNvPr id="1447" name="Shape 1447"/>
          <p:cNvSpPr txBox="1"/>
          <p:nvPr/>
        </p:nvSpPr>
        <p:spPr>
          <a:xfrm>
            <a:off x="5731269" y="4193885"/>
            <a:ext cx="3680699" cy="15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VMM Observable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✓ Generalizable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✓ Independent</a:t>
            </a:r>
          </a:p>
        </p:txBody>
      </p:sp>
      <p:sp>
        <p:nvSpPr>
          <p:cNvPr id="1448" name="Shape 144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49" name="Shape 144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50" name="Shape 145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51" name="Shape 1451"/>
          <p:cNvSpPr txBox="1"/>
          <p:nvPr/>
        </p:nvSpPr>
        <p:spPr>
          <a:xfrm>
            <a:off x="7300581" y="6048573"/>
            <a:ext cx="13862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[garfinkel2003]</a:t>
            </a:r>
          </a:p>
        </p:txBody>
      </p:sp>
      <p:sp>
        <p:nvSpPr>
          <p:cNvPr id="1452" name="Shape 1452"/>
          <p:cNvSpPr/>
          <p:nvPr/>
        </p:nvSpPr>
        <p:spPr>
          <a:xfrm>
            <a:off x="268922" y="1594851"/>
            <a:ext cx="2918999" cy="10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Agents</a:t>
            </a: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58" name="Shape 145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59" name="Shape 145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60" name="Shape 1460"/>
          <p:cNvSpPr/>
          <p:nvPr/>
        </p:nvSpPr>
        <p:spPr>
          <a:xfrm>
            <a:off x="284086" y="4329948"/>
            <a:ext cx="8723100" cy="593399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1461" name="Shape 1461"/>
          <p:cNvSpPr/>
          <p:nvPr/>
        </p:nvSpPr>
        <p:spPr>
          <a:xfrm>
            <a:off x="6041364" y="2565490"/>
            <a:ext cx="2965800" cy="793800"/>
          </a:xfrm>
          <a:prstGeom prst="rect">
            <a:avLst/>
          </a:prstGeom>
          <a:gradFill>
            <a:gsLst>
              <a:gs pos="0">
                <a:srgbClr val="D13F3B">
                  <a:alpha val="10980"/>
                </a:srgbClr>
              </a:gs>
              <a:gs pos="100000">
                <a:srgbClr val="FFA5A3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1462" name="Shape 1462"/>
          <p:cNvSpPr/>
          <p:nvPr/>
        </p:nvSpPr>
        <p:spPr>
          <a:xfrm>
            <a:off x="284086" y="2565490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9803"/>
                </a:srgbClr>
              </a:gs>
              <a:gs pos="100000">
                <a:srgbClr val="A2C3FF">
                  <a:alpha val="9803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1463" name="Shape 1463"/>
          <p:cNvSpPr/>
          <p:nvPr/>
        </p:nvSpPr>
        <p:spPr>
          <a:xfrm>
            <a:off x="3162725" y="2565490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sp>
        <p:nvSpPr>
          <p:cNvPr id="1464" name="Shape 1464"/>
          <p:cNvSpPr/>
          <p:nvPr/>
        </p:nvSpPr>
        <p:spPr>
          <a:xfrm>
            <a:off x="284087" y="1687608"/>
            <a:ext cx="8723100" cy="8013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 stressing end-to-end performance and scalability</a:t>
            </a:r>
          </a:p>
        </p:txBody>
      </p:sp>
      <p:sp>
        <p:nvSpPr>
          <p:cNvPr id="1465" name="Shape 1465"/>
          <p:cNvSpPr/>
          <p:nvPr/>
        </p:nvSpPr>
        <p:spPr>
          <a:xfrm>
            <a:off x="284086" y="3444237"/>
            <a:ext cx="8723100" cy="793800"/>
          </a:xfrm>
          <a:prstGeom prst="rect">
            <a:avLst/>
          </a:prstGeom>
          <a:gradFill>
            <a:gsLst>
              <a:gs pos="0">
                <a:srgbClr val="D13F3B">
                  <a:alpha val="9803"/>
                </a:srgbClr>
              </a:gs>
              <a:gs pos="100000">
                <a:srgbClr val="FFA5A3">
                  <a:alpha val="9803"/>
                </a:srgbClr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  <p:sp>
        <p:nvSpPr>
          <p:cNvPr id="1466" name="Shape 14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7" name="Shape 146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92800" y="503250"/>
            <a:ext cx="89091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Agentless Monitoring of Disk State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269125" y="1600200"/>
            <a:ext cx="86583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>
                <a:solidFill>
                  <a:srgbClr val="CC0000"/>
                </a:solidFill>
              </a:rPr>
              <a:t>Stronger security</a:t>
            </a:r>
            <a:r>
              <a:rPr lang="en-US"/>
              <a:t> guarantees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>
                <a:solidFill>
                  <a:srgbClr val="CC0000"/>
                </a:solidFill>
              </a:rPr>
              <a:t>Stronger correctness </a:t>
            </a:r>
            <a:r>
              <a:rPr lang="en-US"/>
              <a:t>guarantees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>
                <a:solidFill>
                  <a:srgbClr val="CC0000"/>
                </a:solidFill>
              </a:rPr>
              <a:t>Enables Generalizability</a:t>
            </a:r>
            <a:r>
              <a:rPr lang="en-US"/>
              <a:t> Across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Application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Runtime environment (libraries, configuration)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Versions (OS, library, application, configuration)</a:t>
            </a:r>
          </a:p>
          <a:p>
            <a:pPr indent="-228600" lvl="0" marL="457200" rtl="0">
              <a:spcBef>
                <a:spcPts val="640"/>
              </a:spcBef>
            </a:pPr>
            <a:r>
              <a:rPr lang="en-US" sz="3200"/>
              <a:t>With </a:t>
            </a:r>
            <a:r>
              <a:rPr lang="en-US" sz="3200">
                <a:solidFill>
                  <a:srgbClr val="CC0000"/>
                </a:solidFill>
              </a:rPr>
              <a:t>modest infrastructure modifications</a:t>
            </a:r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28" name="Shape 32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September 18, 2015</a:t>
            </a:r>
          </a:p>
        </p:txBody>
      </p:sp>
      <p:sp>
        <p:nvSpPr>
          <p:cNvPr id="329" name="Shape 32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Thesis Defense </a:t>
            </a:r>
            <a:r>
              <a:rPr baseline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– Wolfgang Richter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</a:p>
        </p:txBody>
      </p:sp>
      <p:sp>
        <p:nvSpPr>
          <p:cNvPr id="1473" name="Shape 14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rgbClr val="C050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Scanning (ClamAV)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Collection (Splunk)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rgbClr val="C050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Compliance Monitoring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rgbClr val="C0504D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rgbClr val="C050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Recovery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Unindexed Search</a:t>
            </a:r>
          </a:p>
        </p:txBody>
      </p:sp>
      <p:sp>
        <p:nvSpPr>
          <p:cNvPr id="1474" name="Shape 1474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75" name="Shape 147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76" name="Shape 147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Planned Measurements</a:t>
            </a:r>
          </a:p>
        </p:txBody>
      </p:sp>
      <p:sp>
        <p:nvSpPr>
          <p:cNvPr id="1482" name="Shape 148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Latency-completeness-overhead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Vary queue sizes and flush parameters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metadata vs data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Re-attachment time</a:t>
            </a:r>
          </a:p>
          <a:p>
            <a:pPr indent="-121284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C0504D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In-VM performance vs Agentless</a:t>
            </a: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rgbClr val="C0504D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Scalability in number of monitored systems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monitored systems per host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b="0" baseline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Wikibench</a:t>
            </a:r>
          </a:p>
          <a:p>
            <a:pPr indent="-121284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284" lvl="1" marL="74295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Shape 148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84" name="Shape 148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85" name="Shape 1485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491" name="Shape 149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492" name="Shape 149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93" name="Shape 1493"/>
          <p:cNvSpPr/>
          <p:nvPr/>
        </p:nvSpPr>
        <p:spPr>
          <a:xfrm>
            <a:off x="284086" y="4329948"/>
            <a:ext cx="8723100" cy="593399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Distributed Streaming Virtual Machine Introspection (DS-VMI)</a:t>
            </a:r>
          </a:p>
        </p:txBody>
      </p:sp>
      <p:sp>
        <p:nvSpPr>
          <p:cNvPr id="1494" name="Shape 1494"/>
          <p:cNvSpPr/>
          <p:nvPr/>
        </p:nvSpPr>
        <p:spPr>
          <a:xfrm>
            <a:off x="6041364" y="2565490"/>
            <a:ext cx="2965800" cy="7938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1495" name="Shape 1495"/>
          <p:cNvSpPr/>
          <p:nvPr/>
        </p:nvSpPr>
        <p:spPr>
          <a:xfrm>
            <a:off x="284086" y="2565490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9803"/>
                </a:srgbClr>
              </a:gs>
              <a:gs pos="100000">
                <a:srgbClr val="A2C3FF">
                  <a:alpha val="9803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</a:t>
            </a:r>
          </a:p>
        </p:txBody>
      </p:sp>
      <p:sp>
        <p:nvSpPr>
          <p:cNvPr id="1496" name="Shape 1496"/>
          <p:cNvSpPr/>
          <p:nvPr/>
        </p:nvSpPr>
        <p:spPr>
          <a:xfrm>
            <a:off x="3162725" y="2565490"/>
            <a:ext cx="2791499" cy="793800"/>
          </a:xfrm>
          <a:prstGeom prst="rect">
            <a:avLst/>
          </a:prstGeom>
          <a:gradFill>
            <a:gsLst>
              <a:gs pos="0">
                <a:srgbClr val="3E7FCD">
                  <a:alpha val="10980"/>
                </a:srgbClr>
              </a:gs>
              <a:gs pos="100000">
                <a:srgbClr val="A2C3FF">
                  <a:alpha val="10980"/>
                </a:srgbClr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cloud-inotify</a:t>
            </a:r>
          </a:p>
        </p:txBody>
      </p:sp>
      <p:sp>
        <p:nvSpPr>
          <p:cNvPr id="1497" name="Shape 1497"/>
          <p:cNvSpPr/>
          <p:nvPr/>
        </p:nvSpPr>
        <p:spPr>
          <a:xfrm>
            <a:off x="284087" y="1687608"/>
            <a:ext cx="8723100" cy="801300"/>
          </a:xfrm>
          <a:prstGeom prst="rect">
            <a:avLst/>
          </a:prstGeom>
          <a:gradFill>
            <a:gsLst>
              <a:gs pos="0">
                <a:srgbClr val="D13F3B">
                  <a:alpha val="11764"/>
                </a:srgbClr>
              </a:gs>
              <a:gs pos="100000">
                <a:srgbClr val="FFA5A3">
                  <a:alpha val="11764"/>
                </a:srgbClr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Applications stressing end-to-end performance and scalability</a:t>
            </a:r>
          </a:p>
        </p:txBody>
      </p:sp>
      <p:sp>
        <p:nvSpPr>
          <p:cNvPr id="1498" name="Shape 1498"/>
          <p:cNvSpPr/>
          <p:nvPr/>
        </p:nvSpPr>
        <p:spPr>
          <a:xfrm>
            <a:off x="284086" y="3444237"/>
            <a:ext cx="8723100" cy="793800"/>
          </a:xfrm>
          <a:prstGeom prst="rect">
            <a:avLst/>
          </a:prstGeom>
          <a:gradFill>
            <a:gsLst>
              <a:gs pos="0">
                <a:srgbClr val="D13F3B">
                  <a:alpha val="9803"/>
                </a:srgbClr>
              </a:gs>
              <a:gs pos="100000">
                <a:srgbClr val="FFA5A3">
                  <a:alpha val="9803"/>
                </a:srgbClr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  <p:sp>
        <p:nvSpPr>
          <p:cNvPr id="1499" name="Shape 14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0" name="Shape 15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" name="Shape 1505"/>
          <p:cNvGraphicFramePr/>
          <p:nvPr/>
        </p:nvGraphicFramePr>
        <p:xfrm>
          <a:off x="713966" y="28135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{2349D098-5F28-4147-B104-5664129A9847}</a:tableStyleId>
              </a:tblPr>
              <a:tblGrid>
                <a:gridCol w="2254575"/>
                <a:gridCol w="961500"/>
                <a:gridCol w="725675"/>
                <a:gridCol w="1157600"/>
                <a:gridCol w="1262800"/>
                <a:gridCol w="135395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Method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Skip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Blocks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Skip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Files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Skip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Indexing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Resource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Isolation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Not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Misconfig.</a:t>
                      </a: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Local FS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Distributed FS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In-guest Agent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Block-level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/cloud-history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506" name="Shape 150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507" name="Shape 150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508" name="Shape 150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509" name="Shape 1509"/>
          <p:cNvSpPr txBox="1"/>
          <p:nvPr/>
        </p:nvSpPr>
        <p:spPr>
          <a:xfrm>
            <a:off x="0" y="102720"/>
            <a:ext cx="91440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508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Legacy FS Interface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File-level deduplicated snapshots of</a:t>
            </a:r>
          </a:p>
          <a:p>
            <a:pPr indent="0" lvl="0" marL="5080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sets of VM file system subtrees</a:t>
            </a:r>
          </a:p>
        </p:txBody>
      </p:sp>
      <p:sp>
        <p:nvSpPr>
          <p:cNvPr id="1510" name="Shape 15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1" name="Shape 15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</p:txBody>
      </p:sp>
      <p:sp>
        <p:nvSpPr>
          <p:cNvPr id="1517" name="Shape 151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February 6, 2014</a:t>
            </a:r>
          </a:p>
        </p:txBody>
      </p:sp>
      <p:sp>
        <p:nvSpPr>
          <p:cNvPr id="1518" name="Shape 151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Thesis Proposal – Wolfgang Richter</a:t>
            </a:r>
          </a:p>
        </p:txBody>
      </p:sp>
      <p:sp>
        <p:nvSpPr>
          <p:cNvPr id="1519" name="Shape 151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520" name="Shape 1520"/>
          <p:cNvSpPr txBox="1"/>
          <p:nvPr/>
        </p:nvSpPr>
        <p:spPr>
          <a:xfrm>
            <a:off x="1300811" y="1565034"/>
            <a:ext cx="25488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January – March: </a:t>
            </a:r>
          </a:p>
        </p:txBody>
      </p:sp>
      <p:sp>
        <p:nvSpPr>
          <p:cNvPr id="1521" name="Shape 1521"/>
          <p:cNvSpPr/>
          <p:nvPr/>
        </p:nvSpPr>
        <p:spPr>
          <a:xfrm>
            <a:off x="3866214" y="1545270"/>
            <a:ext cx="4703999" cy="501299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File-level deduplication</a:t>
            </a:r>
          </a:p>
        </p:txBody>
      </p:sp>
      <p:sp>
        <p:nvSpPr>
          <p:cNvPr id="1522" name="Shape 1522"/>
          <p:cNvSpPr/>
          <p:nvPr/>
        </p:nvSpPr>
        <p:spPr>
          <a:xfrm>
            <a:off x="3866214" y="2316681"/>
            <a:ext cx="4712999" cy="501299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/cloud-history</a:t>
            </a:r>
          </a:p>
        </p:txBody>
      </p:sp>
      <p:sp>
        <p:nvSpPr>
          <p:cNvPr id="1523" name="Shape 1523"/>
          <p:cNvSpPr txBox="1"/>
          <p:nvPr/>
        </p:nvSpPr>
        <p:spPr>
          <a:xfrm>
            <a:off x="1941411" y="2336446"/>
            <a:ext cx="19082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– June: </a:t>
            </a:r>
          </a:p>
        </p:txBody>
      </p:sp>
      <p:sp>
        <p:nvSpPr>
          <p:cNvPr id="1524" name="Shape 1524"/>
          <p:cNvSpPr txBox="1"/>
          <p:nvPr/>
        </p:nvSpPr>
        <p:spPr>
          <a:xfrm>
            <a:off x="1748800" y="3118985"/>
            <a:ext cx="2100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– August:</a:t>
            </a:r>
          </a:p>
        </p:txBody>
      </p:sp>
      <p:sp>
        <p:nvSpPr>
          <p:cNvPr id="1525" name="Shape 1525"/>
          <p:cNvSpPr/>
          <p:nvPr/>
        </p:nvSpPr>
        <p:spPr>
          <a:xfrm>
            <a:off x="3866214" y="3088091"/>
            <a:ext cx="4720800" cy="523500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A5A3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 and measurements</a:t>
            </a:r>
          </a:p>
        </p:txBody>
      </p:sp>
      <p:sp>
        <p:nvSpPr>
          <p:cNvPr id="1526" name="Shape 1526"/>
          <p:cNvSpPr txBox="1"/>
          <p:nvPr/>
        </p:nvSpPr>
        <p:spPr>
          <a:xfrm>
            <a:off x="637018" y="3881760"/>
            <a:ext cx="32126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September – October:</a:t>
            </a:r>
          </a:p>
        </p:txBody>
      </p:sp>
      <p:sp>
        <p:nvSpPr>
          <p:cNvPr id="1527" name="Shape 1527"/>
          <p:cNvSpPr/>
          <p:nvPr/>
        </p:nvSpPr>
        <p:spPr>
          <a:xfrm>
            <a:off x="3866214" y="3881760"/>
            <a:ext cx="11366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</a:p>
        </p:txBody>
      </p:sp>
      <p:sp>
        <p:nvSpPr>
          <p:cNvPr id="1528" name="Shape 1528"/>
          <p:cNvSpPr txBox="1"/>
          <p:nvPr/>
        </p:nvSpPr>
        <p:spPr>
          <a:xfrm>
            <a:off x="2159821" y="4613641"/>
            <a:ext cx="16899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November:</a:t>
            </a:r>
          </a:p>
        </p:txBody>
      </p:sp>
      <p:sp>
        <p:nvSpPr>
          <p:cNvPr id="1529" name="Shape 1529"/>
          <p:cNvSpPr/>
          <p:nvPr/>
        </p:nvSpPr>
        <p:spPr>
          <a:xfrm>
            <a:off x="3866214" y="4613641"/>
            <a:ext cx="26652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dissertation</a:t>
            </a:r>
          </a:p>
        </p:txBody>
      </p:sp>
      <p:sp>
        <p:nvSpPr>
          <p:cNvPr id="1530" name="Shape 1530"/>
          <p:cNvSpPr txBox="1"/>
          <p:nvPr/>
        </p:nvSpPr>
        <p:spPr>
          <a:xfrm>
            <a:off x="2159821" y="5345519"/>
            <a:ext cx="16899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December:</a:t>
            </a:r>
          </a:p>
        </p:txBody>
      </p:sp>
      <p:sp>
        <p:nvSpPr>
          <p:cNvPr id="1531" name="Shape 1531"/>
          <p:cNvSpPr/>
          <p:nvPr/>
        </p:nvSpPr>
        <p:spPr>
          <a:xfrm>
            <a:off x="3866214" y="5345519"/>
            <a:ext cx="13310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Defense</a:t>
            </a:r>
          </a:p>
        </p:txBody>
      </p:sp>
      <p:sp>
        <p:nvSpPr>
          <p:cNvPr id="1532" name="Shape 15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Shape 15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Memory Costs</a:t>
            </a:r>
          </a:p>
        </p:txBody>
      </p:sp>
      <p:sp>
        <p:nvSpPr>
          <p:cNvPr id="1538" name="Shape 15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Wolfgang Richter © November 12</a:t>
            </a:r>
          </a:p>
        </p:txBody>
      </p:sp>
      <p:sp>
        <p:nvSpPr>
          <p:cNvPr id="1539" name="Shape 15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40" name="Shape 15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aphicFrame>
        <p:nvGraphicFramePr>
          <p:cNvPr id="1541" name="Shape 1541"/>
          <p:cNvGraphicFramePr/>
          <p:nvPr/>
        </p:nvGraphicFramePr>
        <p:xfrm>
          <a:off x="749300" y="1092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{1624692A-E1B8-481E-B805-634FCA47E10A}</a:tableStyleId>
              </a:tblPr>
              <a:tblGrid>
                <a:gridCol w="1914525"/>
                <a:gridCol w="1914525"/>
                <a:gridCol w="1914525"/>
                <a:gridCol w="19145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Experiment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Async Q.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Inf. Eng. (MB)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w/ Redis (MB)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bonnie++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240.48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48.69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1043.48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Andrew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87.97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9.08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629.64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PostMark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214.14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26.89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738.81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 Install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81.28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25.73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707.96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bonnie++ memory</a:t>
            </a:r>
          </a:p>
        </p:txBody>
      </p:sp>
      <p:pic>
        <p:nvPicPr>
          <p:cNvPr id="1547" name="Shape 15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8" name="Shape 15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49" name="Shape 15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50" name="Shape 15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Shape 15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bonnie++ write pattern</a:t>
            </a:r>
          </a:p>
        </p:txBody>
      </p:sp>
      <p:pic>
        <p:nvPicPr>
          <p:cNvPr id="1556" name="Shape 15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Shape 15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58" name="Shape 15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59" name="Shape 15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bonnie++ flush pattern</a:t>
            </a:r>
          </a:p>
        </p:txBody>
      </p:sp>
      <p:pic>
        <p:nvPicPr>
          <p:cNvPr id="1565" name="Shape 15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67" name="Shape 15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68" name="Shape 15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 15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PostMark memory</a:t>
            </a:r>
          </a:p>
        </p:txBody>
      </p:sp>
      <p:pic>
        <p:nvPicPr>
          <p:cNvPr id="1574" name="Shape 15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705" r="-1270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Shape 15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Wolfgang Richter © November 12</a:t>
            </a:r>
          </a:p>
        </p:txBody>
      </p:sp>
      <p:sp>
        <p:nvSpPr>
          <p:cNvPr id="1576" name="Shape 15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http://www.pdl.cmu.edu/</a:t>
            </a:r>
          </a:p>
        </p:txBody>
      </p:sp>
      <p:sp>
        <p:nvSpPr>
          <p:cNvPr id="1577" name="Shape 15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D1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