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524" r:id="rId2"/>
    <p:sldId id="525" r:id="rId3"/>
    <p:sldId id="526" r:id="rId4"/>
    <p:sldId id="527" r:id="rId5"/>
    <p:sldId id="501" r:id="rId6"/>
    <p:sldId id="502" r:id="rId7"/>
    <p:sldId id="503" r:id="rId8"/>
    <p:sldId id="504" r:id="rId9"/>
    <p:sldId id="505" r:id="rId10"/>
    <p:sldId id="506" r:id="rId11"/>
    <p:sldId id="507" r:id="rId12"/>
    <p:sldId id="530" r:id="rId13"/>
    <p:sldId id="531" r:id="rId14"/>
    <p:sldId id="508" r:id="rId15"/>
    <p:sldId id="529" r:id="rId16"/>
    <p:sldId id="528" r:id="rId17"/>
    <p:sldId id="509" r:id="rId18"/>
    <p:sldId id="510" r:id="rId19"/>
    <p:sldId id="511" r:id="rId20"/>
    <p:sldId id="512" r:id="rId21"/>
    <p:sldId id="513" r:id="rId22"/>
    <p:sldId id="514" r:id="rId23"/>
    <p:sldId id="515" r:id="rId24"/>
    <p:sldId id="516" r:id="rId25"/>
    <p:sldId id="517" r:id="rId26"/>
    <p:sldId id="518" r:id="rId27"/>
    <p:sldId id="519" r:id="rId28"/>
    <p:sldId id="520" r:id="rId29"/>
    <p:sldId id="521" r:id="rId30"/>
    <p:sldId id="522" r:id="rId31"/>
    <p:sldId id="258" r:id="rId32"/>
    <p:sldId id="523" r:id="rId33"/>
    <p:sldId id="330" r:id="rId34"/>
    <p:sldId id="409" r:id="rId35"/>
    <p:sldId id="410" r:id="rId36"/>
    <p:sldId id="443" r:id="rId37"/>
    <p:sldId id="325" r:id="rId38"/>
    <p:sldId id="412" r:id="rId39"/>
    <p:sldId id="415" r:id="rId40"/>
    <p:sldId id="413" r:id="rId41"/>
    <p:sldId id="414" r:id="rId42"/>
    <p:sldId id="257" r:id="rId43"/>
    <p:sldId id="480" r:id="rId44"/>
    <p:sldId id="481" r:id="rId45"/>
    <p:sldId id="482" r:id="rId46"/>
    <p:sldId id="483" r:id="rId47"/>
    <p:sldId id="484" r:id="rId48"/>
    <p:sldId id="485" r:id="rId49"/>
    <p:sldId id="486" r:id="rId50"/>
    <p:sldId id="487" r:id="rId51"/>
    <p:sldId id="488" r:id="rId52"/>
    <p:sldId id="489" r:id="rId53"/>
    <p:sldId id="490" r:id="rId54"/>
    <p:sldId id="491" r:id="rId55"/>
    <p:sldId id="492" r:id="rId56"/>
    <p:sldId id="493" r:id="rId57"/>
    <p:sldId id="494" r:id="rId58"/>
    <p:sldId id="495" r:id="rId59"/>
    <p:sldId id="496" r:id="rId60"/>
    <p:sldId id="497" r:id="rId61"/>
    <p:sldId id="498" r:id="rId62"/>
    <p:sldId id="499" r:id="rId63"/>
    <p:sldId id="500"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83880" autoAdjust="0"/>
  </p:normalViewPr>
  <p:slideViewPr>
    <p:cSldViewPr snapToGrid="0" snapToObjects="1">
      <p:cViewPr varScale="1">
        <p:scale>
          <a:sx n="163" d="100"/>
          <a:sy n="163" d="100"/>
        </p:scale>
        <p:origin x="-1888" y="-112"/>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150" d="100"/>
        <a:sy n="150" d="100"/>
      </p:scale>
      <p:origin x="0" y="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29DC29-74B0-5349-A106-00AB4BF66CC8}" type="datetimeFigureOut">
              <a:rPr lang="en-US" smtClean="0"/>
              <a:t>9/15/16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476BC4-75F9-0048-AA35-1925BCA3AF62}" type="slidenum">
              <a:rPr lang="en-US" smtClean="0"/>
              <a:t>‹#›</a:t>
            </a:fld>
            <a:endParaRPr lang="en-US"/>
          </a:p>
        </p:txBody>
      </p:sp>
    </p:spTree>
    <p:extLst>
      <p:ext uri="{BB962C8B-B14F-4D97-AF65-F5344CB8AC3E}">
        <p14:creationId xmlns:p14="http://schemas.microsoft.com/office/powerpoint/2010/main" val="30851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9/15/16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0D50855B-A606-8D4A-B081-857581296BE1}" type="slidenum">
              <a:rPr lang="en-US" b="0"/>
              <a:pPr eaLnBrk="1" hangingPunct="1"/>
              <a:t>32</a:t>
            </a:fld>
            <a:endParaRPr lang="en-US"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ＭＳ Ｐゴシック" charset="0"/>
              </a:defRPr>
            </a:lvl9pPr>
          </a:lstStyle>
          <a:p>
            <a:pPr defTabSz="457195" eaLnBrk="1" fontAlgn="base" hangingPunct="1">
              <a:spcBef>
                <a:spcPct val="0"/>
              </a:spcBef>
              <a:spcAft>
                <a:spcPct val="0"/>
              </a:spcAft>
              <a:buClr>
                <a:srgbClr val="000000"/>
              </a:buClr>
              <a:buSzPct val="100000"/>
              <a:buFont typeface="Times New Roman" charset="0"/>
              <a:buNone/>
            </a:pPr>
            <a:endParaRPr lang="en-US" smtClean="0">
              <a:solidFill>
                <a:prstClr val="white"/>
              </a:solidFill>
            </a:endParaRPr>
          </a:p>
        </p:txBody>
      </p:sp>
      <p:sp>
        <p:nvSpPr>
          <p:cNvPr id="36867"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CD7AB6-F74D-D245-8CA8-99E2A98986B0}" type="datetime1">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1ED5A-3C0D-404C-9ADF-FABCAB4DB656}" type="datetime1">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6C8D89-2DD6-974F-8BD6-C37C36EEB128}" type="datetime1">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6710287-FB32-B949-A8C3-C43D101BB5E3}" type="datetime1">
              <a:rPr lang="en-US" smtClean="0"/>
              <a:t>9/15/16</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63405B-D9BD-7F48-8E79-64E11620F3D9}" type="datetime1">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11E9B0-5F11-D14F-80CA-53CD0C6C896A}" type="datetime1">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224F879-3671-0341-9036-F686F90F69A7}" type="datetime1">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994C8C6-221B-F54A-8130-FB8B9B01306F}" type="datetime1">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23112-9692-0C45-965D-4DEFFC0EE082}" type="datetime1">
              <a:rPr lang="en-US" smtClean="0"/>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04F14-9251-3345-8128-3DC3B54507F3}" type="datetime1">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016C99A-B835-3145-978C-3A3A364C9B16}" type="datetime1">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50A53-D585-0E43-9D2B-7082F1019954}" type="datetime1">
              <a:rPr lang="en-US" smtClean="0"/>
              <a:t>9/15/16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b="1" kern="1200">
          <a:solidFill>
            <a:srgbClr val="0070C0"/>
          </a:solidFill>
          <a:latin typeface="Cambria Math"/>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urtis.ml.cmu.edu/w/courses/index.php/Guinea_Pi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7.emf"/><Relationship Id="rId5" Type="http://schemas.openxmlformats.org/officeDocument/2006/relationships/oleObject" Target="../embeddings/oleObject2.bin"/><Relationship Id="rId6"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endParaRPr lang="en-US" dirty="0"/>
          </a:p>
        </p:txBody>
      </p:sp>
      <p:sp>
        <p:nvSpPr>
          <p:cNvPr id="5" name="Content Placeholder 4"/>
          <p:cNvSpPr>
            <a:spLocks noGrp="1"/>
          </p:cNvSpPr>
          <p:nvPr>
            <p:ph idx="1"/>
          </p:nvPr>
        </p:nvSpPr>
        <p:spPr/>
        <p:txBody>
          <a:bodyPr/>
          <a:lstStyle/>
          <a:p>
            <a:r>
              <a:rPr lang="en-US" dirty="0" smtClean="0"/>
              <a:t>Working AWS codes </a:t>
            </a:r>
            <a:r>
              <a:rPr lang="en-US" dirty="0" smtClean="0"/>
              <a:t>are out</a:t>
            </a:r>
          </a:p>
          <a:p>
            <a:r>
              <a:rPr lang="en-US" dirty="0" smtClean="0"/>
              <a:t>605 waitlist ~= 25, slots ~= 15</a:t>
            </a:r>
            <a:endParaRPr lang="en-US" dirty="0" smtClean="0"/>
          </a:p>
          <a:p>
            <a:r>
              <a:rPr lang="en-US" dirty="0" smtClean="0"/>
              <a:t>10-805 project deadlines now posted </a:t>
            </a:r>
          </a:p>
          <a:p>
            <a:r>
              <a:rPr lang="en-US" dirty="0" smtClean="0"/>
              <a:t>William </a:t>
            </a:r>
            <a:r>
              <a:rPr lang="en-US" dirty="0" smtClean="0"/>
              <a:t>has no </a:t>
            </a:r>
            <a:r>
              <a:rPr lang="en-US" dirty="0" smtClean="0"/>
              <a:t>office </a:t>
            </a:r>
            <a:r>
              <a:rPr lang="en-US" dirty="0" smtClean="0"/>
              <a:t>hours next week</a:t>
            </a:r>
          </a:p>
        </p:txBody>
      </p:sp>
    </p:spTree>
    <p:extLst>
      <p:ext uri="{BB962C8B-B14F-4D97-AF65-F5344CB8AC3E}">
        <p14:creationId xmlns:p14="http://schemas.microsoft.com/office/powerpoint/2010/main" val="2094884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BFDCA1-C2F8-BA4E-82CE-5B3B1AA6CE7D}" type="slidenum">
              <a:rPr lang="en-US" smtClean="0"/>
              <a:pPr/>
              <a:t>10</a:t>
            </a:fld>
            <a:endParaRPr lang="en-US"/>
          </a:p>
        </p:txBody>
      </p:sp>
      <p:pic>
        <p:nvPicPr>
          <p:cNvPr id="5" name="Picture 4" descr="Screen Shot 2012-02-15 at 10.12.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25" y="1090724"/>
            <a:ext cx="8604803" cy="2488136"/>
          </a:xfrm>
          <a:prstGeom prst="rect">
            <a:avLst/>
          </a:prstGeom>
          <a:ln>
            <a:solidFill>
              <a:srgbClr val="0000FF"/>
            </a:solidFill>
          </a:ln>
        </p:spPr>
      </p:pic>
      <p:cxnSp>
        <p:nvCxnSpPr>
          <p:cNvPr id="7" name="Straight Arrow Connector 6"/>
          <p:cNvCxnSpPr/>
          <p:nvPr/>
        </p:nvCxnSpPr>
        <p:spPr>
          <a:xfrm flipH="1" flipV="1">
            <a:off x="3175000" y="2550583"/>
            <a:ext cx="799074" cy="2584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064705" y="2899833"/>
            <a:ext cx="1083472" cy="1852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64705" y="4752524"/>
            <a:ext cx="4027574"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Example: the optimizer will compress these steps into one map-reduce operation</a:t>
            </a:r>
            <a:endParaRPr lang="en-US" sz="2800" dirty="0"/>
          </a:p>
        </p:txBody>
      </p:sp>
    </p:spTree>
    <p:extLst>
      <p:ext uri="{BB962C8B-B14F-4D97-AF65-F5344CB8AC3E}">
        <p14:creationId xmlns:p14="http://schemas.microsoft.com/office/powerpoint/2010/main" val="710709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br>
              <a:rPr lang="en-US" dirty="0" smtClean="0"/>
            </a:br>
            <a:r>
              <a:rPr lang="en-US" dirty="0" smtClean="0"/>
              <a:t> </a:t>
            </a:r>
            <a:r>
              <a:rPr lang="en-US" dirty="0" err="1" smtClean="0"/>
              <a:t>cOMPUTING</a:t>
            </a:r>
            <a:r>
              <a:rPr lang="en-US" dirty="0" smtClean="0"/>
              <a:t> TFIDF in Pig Latin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11</a:t>
            </a:fld>
            <a:endParaRPr lang="en-US"/>
          </a:p>
        </p:txBody>
      </p:sp>
    </p:spTree>
    <p:extLst>
      <p:ext uri="{BB962C8B-B14F-4D97-AF65-F5344CB8AC3E}">
        <p14:creationId xmlns:p14="http://schemas.microsoft.com/office/powerpoint/2010/main" val="155410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Abstract Implementation: [TF]IDF</a:t>
            </a:r>
            <a:endParaRPr lang="en-US" dirty="0"/>
          </a:p>
        </p:txBody>
      </p:sp>
      <p:sp>
        <p:nvSpPr>
          <p:cNvPr id="3" name="TextBox 2"/>
          <p:cNvSpPr txBox="1"/>
          <p:nvPr/>
        </p:nvSpPr>
        <p:spPr>
          <a:xfrm>
            <a:off x="457199" y="1555750"/>
            <a:ext cx="8506883" cy="5078314"/>
          </a:xfrm>
          <a:prstGeom prst="rect">
            <a:avLst/>
          </a:prstGeom>
          <a:noFill/>
        </p:spPr>
        <p:txBody>
          <a:bodyPr wrap="square" rtlCol="0">
            <a:spAutoFit/>
          </a:bodyPr>
          <a:lstStyle/>
          <a:p>
            <a:r>
              <a:rPr lang="en-US" dirty="0" smtClean="0"/>
              <a:t>data = </a:t>
            </a:r>
            <a:r>
              <a:rPr lang="en-US" i="1" dirty="0" smtClean="0"/>
              <a:t>pairs (</a:t>
            </a:r>
            <a:r>
              <a:rPr lang="en-US" i="1" dirty="0" err="1" smtClean="0"/>
              <a:t>docid</a:t>
            </a:r>
            <a:r>
              <a:rPr lang="en-US" i="1" dirty="0" smtClean="0"/>
              <a:t> ,term) where term is a word appears in document with id </a:t>
            </a:r>
            <a:r>
              <a:rPr lang="en-US" i="1" dirty="0" err="1" smtClean="0"/>
              <a:t>docid</a:t>
            </a:r>
            <a:endParaRPr lang="en-US" i="1" dirty="0" smtClean="0"/>
          </a:p>
          <a:p>
            <a:r>
              <a:rPr lang="en-US" dirty="0" smtClean="0"/>
              <a:t>operators:</a:t>
            </a:r>
          </a:p>
          <a:p>
            <a:pPr>
              <a:buFont typeface="Arial"/>
              <a:buChar char="•"/>
            </a:pPr>
            <a:r>
              <a:rPr lang="en-US" dirty="0" smtClean="0"/>
              <a:t> DISTINCT,  MAP,  JOIN</a:t>
            </a:r>
          </a:p>
          <a:p>
            <a:pPr>
              <a:buFont typeface="Arial"/>
              <a:buChar char="•"/>
            </a:pPr>
            <a:r>
              <a:rPr lang="en-US" dirty="0" smtClean="0"/>
              <a:t> GROUP BY …. [RETAINING …] REDUCING TO </a:t>
            </a:r>
            <a:r>
              <a:rPr lang="en-US" i="1" dirty="0" smtClean="0"/>
              <a:t>a reduce step</a:t>
            </a:r>
            <a:endParaRPr lang="en-US" dirty="0" smtClean="0"/>
          </a:p>
          <a:p>
            <a:endParaRPr lang="en-US" i="1" dirty="0" smtClean="0"/>
          </a:p>
          <a:p>
            <a:r>
              <a:rPr lang="en-US" dirty="0" err="1" smtClean="0"/>
              <a:t>docFreq</a:t>
            </a:r>
            <a:r>
              <a:rPr lang="en-US" dirty="0" smtClean="0"/>
              <a:t> = DISTINCT data</a:t>
            </a:r>
          </a:p>
          <a:p>
            <a:r>
              <a:rPr lang="en-US" dirty="0" smtClean="0"/>
              <a:t>		  | GROUP BY </a:t>
            </a:r>
            <a:r>
              <a:rPr lang="en-US" dirty="0" err="1" smtClean="0"/>
              <a:t>λ(docid,term):term</a:t>
            </a:r>
            <a:r>
              <a:rPr lang="en-US" dirty="0" smtClean="0"/>
              <a:t>  REDUCING TO count   /*</a:t>
            </a:r>
            <a:r>
              <a:rPr lang="en-US" i="1" dirty="0" smtClean="0"/>
              <a:t> (</a:t>
            </a:r>
            <a:r>
              <a:rPr lang="en-US" i="1" dirty="0" err="1" smtClean="0"/>
              <a:t>term,df</a:t>
            </a:r>
            <a:r>
              <a:rPr lang="en-US" i="1" dirty="0" smtClean="0"/>
              <a:t>) */</a:t>
            </a:r>
            <a:endParaRPr lang="en-US" dirty="0" smtClean="0"/>
          </a:p>
          <a:p>
            <a:endParaRPr lang="en-US" dirty="0" smtClean="0"/>
          </a:p>
          <a:p>
            <a:r>
              <a:rPr lang="en-US" dirty="0" err="1" smtClean="0"/>
              <a:t>docIds</a:t>
            </a:r>
            <a:r>
              <a:rPr lang="en-US" dirty="0" smtClean="0"/>
              <a:t> = MAP DATA BY=</a:t>
            </a:r>
            <a:r>
              <a:rPr lang="en-US" dirty="0" err="1" smtClean="0"/>
              <a:t>λ(docid,term):docid</a:t>
            </a:r>
            <a:r>
              <a:rPr lang="en-US" dirty="0" smtClean="0"/>
              <a:t> | DISTINCT</a:t>
            </a:r>
          </a:p>
          <a:p>
            <a:r>
              <a:rPr lang="en-US" dirty="0" err="1" smtClean="0"/>
              <a:t>numDocs</a:t>
            </a:r>
            <a:r>
              <a:rPr lang="en-US" dirty="0" smtClean="0"/>
              <a:t> = GROUP </a:t>
            </a:r>
            <a:r>
              <a:rPr lang="en-US" dirty="0" err="1" smtClean="0"/>
              <a:t>docIds</a:t>
            </a:r>
            <a:r>
              <a:rPr lang="en-US" dirty="0" smtClean="0"/>
              <a:t> BY λdocid:1 REDUCING TO count  /*</a:t>
            </a:r>
            <a:r>
              <a:rPr lang="en-US" i="1" dirty="0" smtClean="0"/>
              <a:t> (1,numDocs) */</a:t>
            </a:r>
            <a:endParaRPr lang="en-US" dirty="0" smtClean="0"/>
          </a:p>
          <a:p>
            <a:endParaRPr lang="en-US" dirty="0" smtClean="0"/>
          </a:p>
          <a:p>
            <a:r>
              <a:rPr lang="en-US" dirty="0" err="1" smtClean="0"/>
              <a:t>dataPlusDF</a:t>
            </a:r>
            <a:r>
              <a:rPr lang="en-US" dirty="0" smtClean="0"/>
              <a:t> = </a:t>
            </a:r>
          </a:p>
          <a:p>
            <a:r>
              <a:rPr lang="en-US" dirty="0" smtClean="0"/>
              <a:t>  JOIN data BY  </a:t>
            </a:r>
            <a:r>
              <a:rPr lang="en-US" dirty="0" err="1" smtClean="0"/>
              <a:t>λ(docid</a:t>
            </a:r>
            <a:r>
              <a:rPr lang="en-US" dirty="0" smtClean="0"/>
              <a:t>, </a:t>
            </a:r>
            <a:r>
              <a:rPr lang="en-US" dirty="0" err="1" smtClean="0"/>
              <a:t>term):term</a:t>
            </a:r>
            <a:r>
              <a:rPr lang="en-US" dirty="0" smtClean="0"/>
              <a:t>, </a:t>
            </a:r>
            <a:r>
              <a:rPr lang="en-US" dirty="0" err="1" smtClean="0"/>
              <a:t>docFreq</a:t>
            </a:r>
            <a:r>
              <a:rPr lang="en-US" dirty="0" smtClean="0"/>
              <a:t> BY </a:t>
            </a:r>
            <a:r>
              <a:rPr lang="en-US" dirty="0" err="1" smtClean="0"/>
              <a:t>λ(term</a:t>
            </a:r>
            <a:r>
              <a:rPr lang="en-US" dirty="0" smtClean="0"/>
              <a:t>, </a:t>
            </a:r>
            <a:r>
              <a:rPr lang="en-US" dirty="0" err="1" smtClean="0"/>
              <a:t>df):term</a:t>
            </a:r>
            <a:endParaRPr lang="en-US" dirty="0" smtClean="0"/>
          </a:p>
          <a:p>
            <a:r>
              <a:rPr lang="en-US" dirty="0" smtClean="0"/>
              <a:t> | MAP </a:t>
            </a:r>
            <a:r>
              <a:rPr lang="en-US" dirty="0" err="1" smtClean="0"/>
              <a:t>λ((docid,term),(term,df))</a:t>
            </a:r>
            <a:r>
              <a:rPr lang="en-US" dirty="0" err="1" smtClean="0">
                <a:sym typeface="Wingdings"/>
              </a:rPr>
              <a:t>:(docId,term,df</a:t>
            </a:r>
            <a:r>
              <a:rPr lang="en-US" dirty="0" smtClean="0">
                <a:sym typeface="Wingdings"/>
              </a:rPr>
              <a:t>)  </a:t>
            </a:r>
            <a:r>
              <a:rPr lang="en-US" i="1" dirty="0" smtClean="0">
                <a:sym typeface="Wingdings"/>
              </a:rPr>
              <a:t> /* (</a:t>
            </a:r>
            <a:r>
              <a:rPr lang="en-US" i="1" dirty="0" err="1" smtClean="0">
                <a:sym typeface="Wingdings"/>
              </a:rPr>
              <a:t>docId,term,document</a:t>
            </a:r>
            <a:r>
              <a:rPr lang="en-US" i="1" dirty="0" smtClean="0">
                <a:sym typeface="Wingdings"/>
              </a:rPr>
              <a:t>-freq) */</a:t>
            </a:r>
            <a:endParaRPr lang="en-US" dirty="0" smtClean="0">
              <a:sym typeface="Wingdings"/>
            </a:endParaRPr>
          </a:p>
          <a:p>
            <a:endParaRPr lang="en-US" dirty="0" smtClean="0">
              <a:sym typeface="Wingdings"/>
            </a:endParaRPr>
          </a:p>
          <a:p>
            <a:r>
              <a:rPr lang="en-US" dirty="0" smtClean="0">
                <a:sym typeface="Wingdings"/>
              </a:rPr>
              <a:t> </a:t>
            </a:r>
            <a:r>
              <a:rPr lang="en-US" dirty="0" err="1" smtClean="0">
                <a:sym typeface="Wingdings"/>
              </a:rPr>
              <a:t>unnormalizedDocVecs</a:t>
            </a:r>
            <a:r>
              <a:rPr lang="en-US" dirty="0" smtClean="0">
                <a:sym typeface="Wingdings"/>
              </a:rPr>
              <a:t> = JOIN </a:t>
            </a:r>
            <a:r>
              <a:rPr lang="en-US" dirty="0" err="1" smtClean="0">
                <a:sym typeface="Wingdings"/>
              </a:rPr>
              <a:t>dataPlusDF</a:t>
            </a:r>
            <a:r>
              <a:rPr lang="en-US" dirty="0" smtClean="0">
                <a:sym typeface="Wingdings"/>
              </a:rPr>
              <a:t> by </a:t>
            </a:r>
            <a:r>
              <a:rPr lang="en-US" dirty="0" smtClean="0"/>
              <a:t>λrow:1, </a:t>
            </a:r>
            <a:r>
              <a:rPr lang="en-US" dirty="0" err="1" smtClean="0"/>
              <a:t>numDocs</a:t>
            </a:r>
            <a:r>
              <a:rPr lang="en-US" dirty="0" smtClean="0"/>
              <a:t> by λrow:1</a:t>
            </a:r>
          </a:p>
          <a:p>
            <a:r>
              <a:rPr lang="en-US" dirty="0" smtClean="0">
                <a:sym typeface="Wingdings"/>
              </a:rPr>
              <a:t>  | MAP </a:t>
            </a:r>
            <a:r>
              <a:rPr lang="en-US" dirty="0" err="1" smtClean="0"/>
              <a:t>λ(</a:t>
            </a:r>
            <a:r>
              <a:rPr lang="en-US" dirty="0" err="1" smtClean="0">
                <a:sym typeface="Wingdings"/>
              </a:rPr>
              <a:t>(docId,term,df),(dummy,numDocs</a:t>
            </a:r>
            <a:r>
              <a:rPr lang="en-US" dirty="0" smtClean="0">
                <a:sym typeface="Wingdings"/>
              </a:rPr>
              <a:t>)): (</a:t>
            </a:r>
            <a:r>
              <a:rPr lang="en-US" dirty="0" err="1" smtClean="0">
                <a:sym typeface="Wingdings"/>
              </a:rPr>
              <a:t>docId,term,log(numDocs/df</a:t>
            </a:r>
            <a:r>
              <a:rPr lang="en-US" dirty="0" smtClean="0">
                <a:sym typeface="Wingdings"/>
              </a:rPr>
              <a:t>))</a:t>
            </a:r>
          </a:p>
          <a:p>
            <a:r>
              <a:rPr lang="en-US" dirty="0" smtClean="0">
                <a:sym typeface="Wingdings"/>
              </a:rPr>
              <a:t>   </a:t>
            </a:r>
            <a:r>
              <a:rPr lang="en-US" i="1" dirty="0" smtClean="0">
                <a:sym typeface="Wingdings"/>
              </a:rPr>
              <a:t>/* (</a:t>
            </a:r>
            <a:r>
              <a:rPr lang="en-US" i="1" dirty="0" err="1" smtClean="0">
                <a:sym typeface="Wingdings"/>
              </a:rPr>
              <a:t>docId</a:t>
            </a:r>
            <a:r>
              <a:rPr lang="en-US" i="1" dirty="0" smtClean="0">
                <a:sym typeface="Wingdings"/>
              </a:rPr>
              <a:t>, term, weight-before-normalizing) : </a:t>
            </a:r>
            <a:r>
              <a:rPr lang="en-US" b="1" i="1" dirty="0" err="1" smtClean="0">
                <a:sym typeface="Wingdings"/>
              </a:rPr>
              <a:t>u</a:t>
            </a:r>
            <a:r>
              <a:rPr lang="en-US" b="1" i="1" dirty="0" smtClean="0">
                <a:sym typeface="Wingdings"/>
              </a:rPr>
              <a:t> </a:t>
            </a:r>
            <a:r>
              <a:rPr lang="en-US" i="1" dirty="0" smtClean="0">
                <a:sym typeface="Wingdings"/>
              </a:rPr>
              <a:t>*/</a:t>
            </a:r>
            <a:endParaRPr lang="en-US" dirty="0" smtClean="0">
              <a:sym typeface="Wingdings"/>
            </a:endParaRPr>
          </a:p>
        </p:txBody>
      </p:sp>
      <p:sp>
        <p:nvSpPr>
          <p:cNvPr id="4" name="TextBox 3"/>
          <p:cNvSpPr txBox="1"/>
          <p:nvPr/>
        </p:nvSpPr>
        <p:spPr>
          <a:xfrm>
            <a:off x="8223250" y="1181100"/>
            <a:ext cx="555373" cy="369332"/>
          </a:xfrm>
          <a:prstGeom prst="rect">
            <a:avLst/>
          </a:prstGeom>
          <a:noFill/>
        </p:spPr>
        <p:txBody>
          <a:bodyPr wrap="none" rtlCol="0">
            <a:spAutoFit/>
          </a:bodyPr>
          <a:lstStyle/>
          <a:p>
            <a:r>
              <a:rPr lang="en-US" dirty="0" smtClean="0"/>
              <a:t>1/2</a:t>
            </a:r>
            <a:endParaRPr lang="en-US" dirty="0"/>
          </a:p>
        </p:txBody>
      </p:sp>
      <p:graphicFrame>
        <p:nvGraphicFramePr>
          <p:cNvPr id="5" name="Table 4"/>
          <p:cNvGraphicFramePr>
            <a:graphicFrameLocks noGrp="1"/>
          </p:cNvGraphicFramePr>
          <p:nvPr/>
        </p:nvGraphicFramePr>
        <p:xfrm>
          <a:off x="6754519" y="1890889"/>
          <a:ext cx="2276592" cy="1112520"/>
        </p:xfrm>
        <a:graphic>
          <a:graphicData uri="http://schemas.openxmlformats.org/drawingml/2006/table">
            <a:tbl>
              <a:tblPr firstRow="1" bandRow="1">
                <a:tableStyleId>{5C22544A-7EE6-4342-B048-85BDC9FD1C3A}</a:tableStyleId>
              </a:tblPr>
              <a:tblGrid>
                <a:gridCol w="1138296"/>
                <a:gridCol w="1138296"/>
              </a:tblGrid>
              <a:tr h="370840">
                <a:tc>
                  <a:txBody>
                    <a:bodyPr/>
                    <a:lstStyle/>
                    <a:p>
                      <a:r>
                        <a:rPr lang="en-US" dirty="0" err="1" smtClean="0"/>
                        <a:t>docId</a:t>
                      </a:r>
                      <a:endParaRPr lang="en-US" dirty="0"/>
                    </a:p>
                  </a:txBody>
                  <a:tcPr/>
                </a:tc>
                <a:tc>
                  <a:txBody>
                    <a:bodyPr/>
                    <a:lstStyle/>
                    <a:p>
                      <a:r>
                        <a:rPr lang="en-US" dirty="0" smtClean="0"/>
                        <a:t>term</a:t>
                      </a:r>
                      <a:endParaRPr lang="en-US" dirty="0"/>
                    </a:p>
                  </a:txBody>
                  <a:tcPr/>
                </a:tc>
              </a:tr>
              <a:tr h="370840">
                <a:tc>
                  <a:txBody>
                    <a:bodyPr/>
                    <a:lstStyle/>
                    <a:p>
                      <a:r>
                        <a:rPr lang="en-US" dirty="0" smtClean="0"/>
                        <a:t>d123</a:t>
                      </a:r>
                      <a:endParaRPr lang="en-US" dirty="0"/>
                    </a:p>
                  </a:txBody>
                  <a:tcPr/>
                </a:tc>
                <a:tc>
                  <a:txBody>
                    <a:bodyPr/>
                    <a:lstStyle/>
                    <a:p>
                      <a:r>
                        <a:rPr lang="en-US" dirty="0" smtClean="0"/>
                        <a:t>found</a:t>
                      </a:r>
                      <a:endParaRPr lang="en-US" dirty="0"/>
                    </a:p>
                  </a:txBody>
                  <a:tcPr/>
                </a:tc>
              </a:tr>
              <a:tr h="370840">
                <a:tc>
                  <a:txBody>
                    <a:bodyPr/>
                    <a:lstStyle/>
                    <a:p>
                      <a:r>
                        <a:rPr lang="en-US" dirty="0" smtClean="0"/>
                        <a:t>d123</a:t>
                      </a:r>
                      <a:endParaRPr lang="en-US" dirty="0"/>
                    </a:p>
                  </a:txBody>
                  <a:tcPr/>
                </a:tc>
                <a:tc>
                  <a:txBody>
                    <a:bodyPr/>
                    <a:lstStyle/>
                    <a:p>
                      <a:r>
                        <a:rPr lang="en-US" dirty="0" smtClean="0"/>
                        <a:t>aardvark</a:t>
                      </a:r>
                      <a:endParaRPr lang="en-US" dirty="0"/>
                    </a:p>
                  </a:txBody>
                  <a:tcPr/>
                </a:tc>
              </a:tr>
            </a:tbl>
          </a:graphicData>
        </a:graphic>
      </p:graphicFrame>
      <p:graphicFrame>
        <p:nvGraphicFramePr>
          <p:cNvPr id="6" name="Table 5"/>
          <p:cNvGraphicFramePr>
            <a:graphicFrameLocks noGrp="1"/>
          </p:cNvGraphicFramePr>
          <p:nvPr/>
        </p:nvGraphicFramePr>
        <p:xfrm>
          <a:off x="1103726" y="1768593"/>
          <a:ext cx="4964052" cy="1112520"/>
        </p:xfrm>
        <a:graphic>
          <a:graphicData uri="http://schemas.openxmlformats.org/drawingml/2006/table">
            <a:tbl>
              <a:tblPr firstRow="1" bandRow="1">
                <a:tableStyleId>{5C22544A-7EE6-4342-B048-85BDC9FD1C3A}</a:tableStyleId>
              </a:tblPr>
              <a:tblGrid>
                <a:gridCol w="1351607"/>
                <a:gridCol w="3612445"/>
              </a:tblGrid>
              <a:tr h="37084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smtClean="0"/>
                        <a:t>found</a:t>
                      </a:r>
                      <a:endParaRPr lang="en-US" dirty="0"/>
                    </a:p>
                  </a:txBody>
                  <a:tcPr/>
                </a:tc>
                <a:tc>
                  <a:txBody>
                    <a:bodyPr/>
                    <a:lstStyle/>
                    <a:p>
                      <a:r>
                        <a:rPr lang="en-US" dirty="0" smtClean="0"/>
                        <a:t>(d123,found),(d134,found),…</a:t>
                      </a:r>
                      <a:endParaRPr lang="en-US" dirty="0"/>
                    </a:p>
                  </a:txBody>
                  <a:tcPr/>
                </a:tc>
              </a:tr>
              <a:tr h="370840">
                <a:tc>
                  <a:txBody>
                    <a:bodyPr/>
                    <a:lstStyle/>
                    <a:p>
                      <a:r>
                        <a:rPr lang="en-US" dirty="0" smtClean="0"/>
                        <a:t>aardvark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(d123,aardvark),…</a:t>
                      </a:r>
                      <a:endParaRPr lang="en-US" dirty="0"/>
                    </a:p>
                  </a:txBody>
                  <a:tcPr/>
                </a:tc>
              </a:tr>
            </a:tbl>
          </a:graphicData>
        </a:graphic>
      </p:graphicFrame>
      <p:graphicFrame>
        <p:nvGraphicFramePr>
          <p:cNvPr id="8" name="Table 7"/>
          <p:cNvGraphicFramePr>
            <a:graphicFrameLocks noGrp="1"/>
          </p:cNvGraphicFramePr>
          <p:nvPr/>
        </p:nvGraphicFramePr>
        <p:xfrm>
          <a:off x="6482056" y="3224107"/>
          <a:ext cx="2482026" cy="736600"/>
        </p:xfrm>
        <a:graphic>
          <a:graphicData uri="http://schemas.openxmlformats.org/drawingml/2006/table">
            <a:tbl>
              <a:tblPr firstRow="1" bandRow="1">
                <a:tableStyleId>{5C22544A-7EE6-4342-B048-85BDC9FD1C3A}</a:tableStyleId>
              </a:tblPr>
              <a:tblGrid>
                <a:gridCol w="1109646"/>
                <a:gridCol w="1372380"/>
              </a:tblGrid>
              <a:tr h="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smtClean="0"/>
                        <a:t>1</a:t>
                      </a:r>
                      <a:endParaRPr lang="en-US" dirty="0"/>
                    </a:p>
                  </a:txBody>
                  <a:tcPr/>
                </a:tc>
                <a:tc>
                  <a:txBody>
                    <a:bodyPr/>
                    <a:lstStyle/>
                    <a:p>
                      <a:r>
                        <a:rPr lang="en-US" dirty="0" smtClean="0"/>
                        <a:t>12451</a:t>
                      </a:r>
                      <a:endParaRPr lang="en-US" dirty="0"/>
                    </a:p>
                  </a:txBody>
                  <a:tcPr/>
                </a:tc>
              </a:tr>
            </a:tbl>
          </a:graphicData>
        </a:graphic>
      </p:graphicFrame>
      <p:graphicFrame>
        <p:nvGraphicFramePr>
          <p:cNvPr id="9" name="Table 8"/>
          <p:cNvGraphicFramePr>
            <a:graphicFrameLocks noGrp="1"/>
          </p:cNvGraphicFramePr>
          <p:nvPr/>
        </p:nvGraphicFramePr>
        <p:xfrm>
          <a:off x="1103726" y="1768593"/>
          <a:ext cx="5225930" cy="1112520"/>
        </p:xfrm>
        <a:graphic>
          <a:graphicData uri="http://schemas.openxmlformats.org/drawingml/2006/table">
            <a:tbl>
              <a:tblPr firstRow="1" bandRow="1">
                <a:tableStyleId>{5C22544A-7EE6-4342-B048-85BDC9FD1C3A}</a:tableStyleId>
              </a:tblPr>
              <a:tblGrid>
                <a:gridCol w="1422911"/>
                <a:gridCol w="3803019"/>
              </a:tblGrid>
              <a:tr h="37084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smtClean="0"/>
                        <a:t>found</a:t>
                      </a:r>
                      <a:endParaRPr lang="en-US" dirty="0"/>
                    </a:p>
                  </a:txBody>
                  <a:tcPr/>
                </a:tc>
                <a:tc>
                  <a:txBody>
                    <a:bodyPr/>
                    <a:lstStyle/>
                    <a:p>
                      <a:r>
                        <a:rPr lang="en-US" strike="sngStrike" dirty="0" smtClean="0"/>
                        <a:t>(d123,found),(d134,found),</a:t>
                      </a:r>
                      <a:r>
                        <a:rPr lang="en-US" strike="noStrike" dirty="0" smtClean="0"/>
                        <a:t>… </a:t>
                      </a:r>
                      <a:r>
                        <a:rPr lang="en-US" strike="noStrike" baseline="0" dirty="0" smtClean="0"/>
                        <a:t> </a:t>
                      </a:r>
                      <a:r>
                        <a:rPr lang="en-US" strike="noStrike" dirty="0" smtClean="0">
                          <a:solidFill>
                            <a:srgbClr val="0000FF"/>
                          </a:solidFill>
                        </a:rPr>
                        <a:t>2456</a:t>
                      </a:r>
                      <a:endParaRPr lang="en-US" strike="noStrike" dirty="0">
                        <a:solidFill>
                          <a:srgbClr val="0000FF"/>
                        </a:solidFill>
                      </a:endParaRPr>
                    </a:p>
                  </a:txBody>
                  <a:tcPr/>
                </a:tc>
              </a:tr>
              <a:tr h="370840">
                <a:tc>
                  <a:txBody>
                    <a:bodyPr/>
                    <a:lstStyle/>
                    <a:p>
                      <a:r>
                        <a:rPr lang="en-US" dirty="0" smtClean="0"/>
                        <a:t>aardvark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sngStrike" dirty="0" smtClean="0"/>
                        <a:t>(d123,aardvark),</a:t>
                      </a:r>
                      <a:r>
                        <a:rPr lang="en-US" strike="noStrike" dirty="0" smtClean="0"/>
                        <a:t>…  </a:t>
                      </a:r>
                      <a:r>
                        <a:rPr lang="en-US" strike="noStrike" dirty="0" smtClean="0">
                          <a:solidFill>
                            <a:srgbClr val="0000FF"/>
                          </a:solidFill>
                        </a:rPr>
                        <a:t>7</a:t>
                      </a:r>
                      <a:endParaRPr lang="en-US" strike="sngStrike" dirty="0"/>
                    </a:p>
                  </a:txBody>
                  <a:tcPr/>
                </a:tc>
              </a:tr>
            </a:tbl>
          </a:graphicData>
        </a:graphic>
      </p:graphicFrame>
      <p:sp>
        <p:nvSpPr>
          <p:cNvPr id="7" name="Slide Number Placeholder 6"/>
          <p:cNvSpPr>
            <a:spLocks noGrp="1"/>
          </p:cNvSpPr>
          <p:nvPr>
            <p:ph type="sldNum" sz="quarter" idx="12"/>
          </p:nvPr>
        </p:nvSpPr>
        <p:spPr/>
        <p:txBody>
          <a:bodyPr/>
          <a:lstStyle/>
          <a:p>
            <a:fld id="{85BFDCA1-C2F8-BA4E-82CE-5B3B1AA6CE7D}" type="slidenum">
              <a:rPr lang="en-US" smtClean="0"/>
              <a:pPr/>
              <a:t>12</a:t>
            </a:fld>
            <a:endParaRPr lang="en-US"/>
          </a:p>
        </p:txBody>
      </p:sp>
    </p:spTree>
    <p:extLst>
      <p:ext uri="{BB962C8B-B14F-4D97-AF65-F5344CB8AC3E}">
        <p14:creationId xmlns:p14="http://schemas.microsoft.com/office/powerpoint/2010/main" val="2747304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Abstract Implementation: TFIDF</a:t>
            </a:r>
            <a:endParaRPr lang="en-US" dirty="0"/>
          </a:p>
        </p:txBody>
      </p:sp>
      <p:sp>
        <p:nvSpPr>
          <p:cNvPr id="3" name="TextBox 2"/>
          <p:cNvSpPr txBox="1"/>
          <p:nvPr/>
        </p:nvSpPr>
        <p:spPr>
          <a:xfrm>
            <a:off x="457199" y="1555750"/>
            <a:ext cx="8506883" cy="3970318"/>
          </a:xfrm>
          <a:prstGeom prst="rect">
            <a:avLst/>
          </a:prstGeom>
          <a:noFill/>
        </p:spPr>
        <p:txBody>
          <a:bodyPr wrap="square" rtlCol="0">
            <a:spAutoFit/>
          </a:bodyPr>
          <a:lstStyle/>
          <a:p>
            <a:r>
              <a:rPr lang="en-US" dirty="0" err="1" smtClean="0">
                <a:sym typeface="Wingdings"/>
              </a:rPr>
              <a:t>normalizers</a:t>
            </a:r>
            <a:r>
              <a:rPr lang="en-US" dirty="0" smtClean="0">
                <a:sym typeface="Wingdings"/>
              </a:rPr>
              <a:t> = </a:t>
            </a:r>
          </a:p>
          <a:p>
            <a:r>
              <a:rPr lang="en-US" dirty="0" smtClean="0">
                <a:sym typeface="Wingdings"/>
              </a:rPr>
              <a:t>    GROUP </a:t>
            </a:r>
            <a:r>
              <a:rPr lang="en-US" dirty="0" err="1" smtClean="0">
                <a:sym typeface="Wingdings"/>
              </a:rPr>
              <a:t>unnormalizedDocVecs</a:t>
            </a:r>
            <a:r>
              <a:rPr lang="en-US" dirty="0" smtClean="0">
                <a:sym typeface="Wingdings"/>
              </a:rPr>
              <a:t> BY </a:t>
            </a:r>
            <a:r>
              <a:rPr lang="en-US" dirty="0" err="1" smtClean="0"/>
              <a:t>λ</a:t>
            </a:r>
            <a:r>
              <a:rPr lang="en-US" dirty="0" err="1" smtClean="0">
                <a:sym typeface="Wingdings"/>
              </a:rPr>
              <a:t>(docId,term,w):docid</a:t>
            </a:r>
            <a:endParaRPr lang="en-US" dirty="0" smtClean="0">
              <a:sym typeface="Wingdings"/>
            </a:endParaRPr>
          </a:p>
          <a:p>
            <a:r>
              <a:rPr lang="en-US" dirty="0" smtClean="0">
                <a:sym typeface="Wingdings"/>
              </a:rPr>
              <a:t>    RETAINING </a:t>
            </a:r>
            <a:r>
              <a:rPr lang="en-US" dirty="0" err="1" smtClean="0"/>
              <a:t>λ</a:t>
            </a:r>
            <a:r>
              <a:rPr lang="en-US" dirty="0" err="1" smtClean="0">
                <a:sym typeface="Wingdings"/>
              </a:rPr>
              <a:t>(docId,term,w</a:t>
            </a:r>
            <a:r>
              <a:rPr lang="en-US" dirty="0" smtClean="0">
                <a:sym typeface="Wingdings"/>
              </a:rPr>
              <a:t>): w</a:t>
            </a:r>
            <a:r>
              <a:rPr lang="en-US" baseline="30000" dirty="0" smtClean="0">
                <a:sym typeface="Wingdings"/>
              </a:rPr>
              <a:t>2</a:t>
            </a:r>
          </a:p>
          <a:p>
            <a:r>
              <a:rPr lang="en-US" dirty="0" smtClean="0">
                <a:sym typeface="Wingdings"/>
              </a:rPr>
              <a:t>    REDUCING TO sum </a:t>
            </a:r>
            <a:r>
              <a:rPr lang="en-US" i="1" dirty="0" smtClean="0">
                <a:sym typeface="Wingdings"/>
              </a:rPr>
              <a:t> /* (</a:t>
            </a:r>
            <a:r>
              <a:rPr lang="en-US" i="1" dirty="0" err="1" smtClean="0">
                <a:sym typeface="Wingdings"/>
              </a:rPr>
              <a:t>docid,sum</a:t>
            </a:r>
            <a:r>
              <a:rPr lang="en-US" i="1" dirty="0" smtClean="0">
                <a:sym typeface="Wingdings"/>
              </a:rPr>
              <a:t>-of-square-weights) */</a:t>
            </a:r>
          </a:p>
          <a:p>
            <a:endParaRPr lang="en-US" i="1" dirty="0" smtClean="0">
              <a:sym typeface="Wingdings"/>
            </a:endParaRPr>
          </a:p>
          <a:p>
            <a:endParaRPr lang="en-US" i="1" dirty="0" smtClean="0">
              <a:sym typeface="Wingdings"/>
            </a:endParaRPr>
          </a:p>
          <a:p>
            <a:endParaRPr lang="en-US" i="1" dirty="0" smtClean="0">
              <a:sym typeface="Wingdings"/>
            </a:endParaRPr>
          </a:p>
          <a:p>
            <a:endParaRPr lang="en-US" i="1" dirty="0" smtClean="0">
              <a:sym typeface="Wingdings"/>
            </a:endParaRPr>
          </a:p>
          <a:p>
            <a:endParaRPr lang="en-US" dirty="0" smtClean="0">
              <a:sym typeface="Wingdings"/>
            </a:endParaRPr>
          </a:p>
          <a:p>
            <a:endParaRPr lang="en-US" dirty="0" smtClean="0"/>
          </a:p>
          <a:p>
            <a:r>
              <a:rPr lang="en-US" dirty="0" err="1" smtClean="0">
                <a:sym typeface="Wingdings"/>
              </a:rPr>
              <a:t>docVec</a:t>
            </a:r>
            <a:r>
              <a:rPr lang="en-US" dirty="0" smtClean="0">
                <a:sym typeface="Wingdings"/>
              </a:rPr>
              <a:t> = JOIN </a:t>
            </a:r>
            <a:r>
              <a:rPr lang="en-US" dirty="0" err="1" smtClean="0">
                <a:sym typeface="Wingdings"/>
              </a:rPr>
              <a:t>unnormalizedDocVecs</a:t>
            </a:r>
            <a:r>
              <a:rPr lang="en-US" dirty="0" smtClean="0">
                <a:sym typeface="Wingdings"/>
              </a:rPr>
              <a:t> BY </a:t>
            </a:r>
            <a:r>
              <a:rPr lang="en-US" dirty="0" err="1" smtClean="0"/>
              <a:t>λ</a:t>
            </a:r>
            <a:r>
              <a:rPr lang="en-US" dirty="0" err="1" smtClean="0">
                <a:sym typeface="Wingdings"/>
              </a:rPr>
              <a:t>(docId,term,w):docid</a:t>
            </a:r>
            <a:r>
              <a:rPr lang="en-US" dirty="0" smtClean="0">
                <a:sym typeface="Wingdings"/>
              </a:rPr>
              <a:t>,</a:t>
            </a:r>
          </a:p>
          <a:p>
            <a:r>
              <a:rPr lang="en-US" dirty="0" smtClean="0">
                <a:sym typeface="Wingdings"/>
              </a:rPr>
              <a:t>	                   </a:t>
            </a:r>
            <a:r>
              <a:rPr lang="en-US" dirty="0" err="1" smtClean="0">
                <a:sym typeface="Wingdings"/>
              </a:rPr>
              <a:t>normalizers</a:t>
            </a:r>
            <a:r>
              <a:rPr lang="en-US" dirty="0" smtClean="0">
                <a:sym typeface="Wingdings"/>
              </a:rPr>
              <a:t> BY </a:t>
            </a:r>
            <a:r>
              <a:rPr lang="en-US" dirty="0" err="1" smtClean="0"/>
              <a:t>λ</a:t>
            </a:r>
            <a:r>
              <a:rPr lang="en-US" dirty="0" err="1" smtClean="0">
                <a:sym typeface="Wingdings"/>
              </a:rPr>
              <a:t>(docId,norm):docid</a:t>
            </a:r>
            <a:endParaRPr lang="en-US" dirty="0" smtClean="0">
              <a:sym typeface="Wingdings"/>
            </a:endParaRPr>
          </a:p>
          <a:p>
            <a:r>
              <a:rPr lang="en-US" dirty="0" smtClean="0">
                <a:sym typeface="Wingdings"/>
              </a:rPr>
              <a:t>                 | MAP </a:t>
            </a:r>
            <a:r>
              <a:rPr lang="en-US" dirty="0" err="1" smtClean="0"/>
              <a:t>λ(</a:t>
            </a:r>
            <a:r>
              <a:rPr lang="en-US" dirty="0" err="1" smtClean="0">
                <a:sym typeface="Wingdings"/>
              </a:rPr>
              <a:t>(docId,term,w</a:t>
            </a:r>
            <a:r>
              <a:rPr lang="en-US" dirty="0" smtClean="0">
                <a:sym typeface="Wingdings"/>
              </a:rPr>
              <a:t>), (</a:t>
            </a:r>
            <a:r>
              <a:rPr lang="en-US" dirty="0" err="1" smtClean="0">
                <a:sym typeface="Wingdings"/>
              </a:rPr>
              <a:t>docId,norm</a:t>
            </a:r>
            <a:r>
              <a:rPr lang="en-US" dirty="0" smtClean="0">
                <a:sym typeface="Wingdings"/>
              </a:rPr>
              <a:t>)): (</a:t>
            </a:r>
            <a:r>
              <a:rPr lang="en-US" dirty="0" err="1" smtClean="0">
                <a:sym typeface="Wingdings"/>
              </a:rPr>
              <a:t>docId,term,w/sqrt(norm</a:t>
            </a:r>
            <a:r>
              <a:rPr lang="en-US" dirty="0" smtClean="0">
                <a:sym typeface="Wingdings"/>
              </a:rPr>
              <a:t>))</a:t>
            </a:r>
          </a:p>
          <a:p>
            <a:r>
              <a:rPr lang="en-US" dirty="0" smtClean="0">
                <a:sym typeface="Wingdings"/>
              </a:rPr>
              <a:t>                  </a:t>
            </a:r>
            <a:r>
              <a:rPr lang="en-US" i="1" dirty="0" smtClean="0">
                <a:sym typeface="Wingdings"/>
              </a:rPr>
              <a:t>/* (</a:t>
            </a:r>
            <a:r>
              <a:rPr lang="en-US" i="1" dirty="0" err="1" smtClean="0">
                <a:sym typeface="Wingdings"/>
              </a:rPr>
              <a:t>docId</a:t>
            </a:r>
            <a:r>
              <a:rPr lang="en-US" i="1" dirty="0" smtClean="0">
                <a:sym typeface="Wingdings"/>
              </a:rPr>
              <a:t>, term, weight) */</a:t>
            </a:r>
            <a:endParaRPr lang="en-US" dirty="0"/>
          </a:p>
        </p:txBody>
      </p:sp>
      <p:sp>
        <p:nvSpPr>
          <p:cNvPr id="4" name="TextBox 3"/>
          <p:cNvSpPr txBox="1"/>
          <p:nvPr/>
        </p:nvSpPr>
        <p:spPr>
          <a:xfrm>
            <a:off x="8223250" y="1181100"/>
            <a:ext cx="555373" cy="369332"/>
          </a:xfrm>
          <a:prstGeom prst="rect">
            <a:avLst/>
          </a:prstGeom>
          <a:noFill/>
        </p:spPr>
        <p:txBody>
          <a:bodyPr wrap="none" rtlCol="0">
            <a:spAutoFit/>
          </a:bodyPr>
          <a:lstStyle/>
          <a:p>
            <a:r>
              <a:rPr lang="en-US" dirty="0" smtClean="0"/>
              <a:t>2/2</a:t>
            </a:r>
            <a:endParaRPr lang="en-US" dirty="0"/>
          </a:p>
        </p:txBody>
      </p:sp>
      <p:graphicFrame>
        <p:nvGraphicFramePr>
          <p:cNvPr id="6" name="Table 5"/>
          <p:cNvGraphicFramePr>
            <a:graphicFrameLocks noGrp="1"/>
          </p:cNvGraphicFramePr>
          <p:nvPr/>
        </p:nvGraphicFramePr>
        <p:xfrm>
          <a:off x="1119482" y="2850444"/>
          <a:ext cx="7234296" cy="1112520"/>
        </p:xfrm>
        <a:graphic>
          <a:graphicData uri="http://schemas.openxmlformats.org/drawingml/2006/table">
            <a:tbl>
              <a:tblPr firstRow="1" bandRow="1">
                <a:tableStyleId>{5C22544A-7EE6-4342-B048-85BDC9FD1C3A}</a:tableStyleId>
              </a:tblPr>
              <a:tblGrid>
                <a:gridCol w="1241777"/>
                <a:gridCol w="5992519"/>
              </a:tblGrid>
              <a:tr h="370840">
                <a:tc>
                  <a:txBody>
                    <a:bodyPr/>
                    <a:lstStyle/>
                    <a:p>
                      <a:r>
                        <a:rPr lang="en-US" dirty="0" smtClean="0"/>
                        <a:t>key</a:t>
                      </a:r>
                      <a:endParaRPr lang="en-US" dirty="0"/>
                    </a:p>
                  </a:txBody>
                  <a:tcPr/>
                </a:tc>
                <a:tc>
                  <a:txBody>
                    <a:bodyPr/>
                    <a:lstStyle/>
                    <a:p>
                      <a:endParaRPr lang="en-US" dirty="0"/>
                    </a:p>
                  </a:txBody>
                  <a:tcPr/>
                </a:tc>
              </a:tr>
              <a:tr h="370840">
                <a:tc>
                  <a:txBody>
                    <a:bodyPr/>
                    <a:lstStyle/>
                    <a:p>
                      <a:r>
                        <a:rPr lang="en-US" dirty="0" smtClean="0"/>
                        <a:t>d1234</a:t>
                      </a:r>
                      <a:endParaRPr lang="en-US" dirty="0"/>
                    </a:p>
                  </a:txBody>
                  <a:tcPr/>
                </a:tc>
                <a:tc>
                  <a:txBody>
                    <a:bodyPr/>
                    <a:lstStyle/>
                    <a:p>
                      <a:r>
                        <a:rPr lang="en-US" dirty="0" smtClean="0"/>
                        <a:t>(d1234,found,</a:t>
                      </a:r>
                      <a:r>
                        <a:rPr lang="en-US" baseline="0" dirty="0" smtClean="0"/>
                        <a:t>1.542), (d1234,aardvark,13.23),…   </a:t>
                      </a:r>
                      <a:r>
                        <a:rPr lang="en-US" baseline="0" dirty="0" smtClean="0">
                          <a:solidFill>
                            <a:srgbClr val="0000FF"/>
                          </a:solidFill>
                        </a:rPr>
                        <a:t>37.234</a:t>
                      </a:r>
                      <a:endParaRPr lang="en-US" dirty="0"/>
                    </a:p>
                  </a:txBody>
                  <a:tcPr/>
                </a:tc>
              </a:tr>
              <a:tr h="370840">
                <a:tc>
                  <a:txBody>
                    <a:bodyPr/>
                    <a:lstStyle/>
                    <a:p>
                      <a:r>
                        <a:rPr lang="en-US" dirty="0" smtClean="0"/>
                        <a:t>d3214</a:t>
                      </a:r>
                      <a:endParaRPr lang="en-US" dirty="0"/>
                    </a:p>
                  </a:txBody>
                  <a:tcPr/>
                </a:tc>
                <a:tc>
                  <a:txBody>
                    <a:bodyPr/>
                    <a:lstStyle/>
                    <a:p>
                      <a:r>
                        <a:rPr lang="en-US" dirty="0" smtClean="0"/>
                        <a:t>….</a:t>
                      </a:r>
                      <a:endParaRPr lang="en-US" dirty="0"/>
                    </a:p>
                  </a:txBody>
                  <a:tcPr/>
                </a:tc>
              </a:tr>
            </a:tbl>
          </a:graphicData>
        </a:graphic>
      </p:graphicFrame>
      <p:graphicFrame>
        <p:nvGraphicFramePr>
          <p:cNvPr id="7" name="Table 6"/>
          <p:cNvGraphicFramePr>
            <a:graphicFrameLocks noGrp="1"/>
          </p:cNvGraphicFramePr>
          <p:nvPr/>
        </p:nvGraphicFramePr>
        <p:xfrm>
          <a:off x="1119482" y="2850444"/>
          <a:ext cx="7234296" cy="1381760"/>
        </p:xfrm>
        <a:graphic>
          <a:graphicData uri="http://schemas.openxmlformats.org/drawingml/2006/table">
            <a:tbl>
              <a:tblPr firstRow="1" bandRow="1">
                <a:tableStyleId>{5C22544A-7EE6-4342-B048-85BDC9FD1C3A}</a:tableStyleId>
              </a:tblPr>
              <a:tblGrid>
                <a:gridCol w="1241777"/>
                <a:gridCol w="5992519"/>
              </a:tblGrid>
              <a:tr h="370840">
                <a:tc>
                  <a:txBody>
                    <a:bodyPr/>
                    <a:lstStyle/>
                    <a:p>
                      <a:r>
                        <a:rPr lang="en-US" dirty="0" smtClean="0"/>
                        <a:t>key</a:t>
                      </a:r>
                      <a:endParaRPr lang="en-US" dirty="0"/>
                    </a:p>
                  </a:txBody>
                  <a:tcPr/>
                </a:tc>
                <a:tc>
                  <a:txBody>
                    <a:bodyPr/>
                    <a:lstStyle/>
                    <a:p>
                      <a:endParaRPr lang="en-US" dirty="0"/>
                    </a:p>
                  </a:txBody>
                  <a:tcPr/>
                </a:tc>
              </a:tr>
              <a:tr h="370840">
                <a:tc>
                  <a:txBody>
                    <a:bodyPr/>
                    <a:lstStyle/>
                    <a:p>
                      <a:r>
                        <a:rPr lang="en-US" dirty="0" smtClean="0"/>
                        <a:t>d1234</a:t>
                      </a:r>
                      <a:endParaRPr lang="en-US" dirty="0"/>
                    </a:p>
                  </a:txBody>
                  <a:tcPr/>
                </a:tc>
                <a:tc>
                  <a:txBody>
                    <a:bodyPr/>
                    <a:lstStyle/>
                    <a:p>
                      <a:r>
                        <a:rPr lang="en-US" dirty="0" smtClean="0">
                          <a:solidFill>
                            <a:schemeClr val="bg1">
                              <a:lumMod val="65000"/>
                            </a:schemeClr>
                          </a:solidFill>
                        </a:rPr>
                        <a:t>(d1234,found,</a:t>
                      </a:r>
                      <a:r>
                        <a:rPr lang="en-US" baseline="0" dirty="0" smtClean="0"/>
                        <a:t>1.542</a:t>
                      </a:r>
                      <a:r>
                        <a:rPr lang="en-US" baseline="0" dirty="0" smtClean="0">
                          <a:solidFill>
                            <a:srgbClr val="A6A6A6"/>
                          </a:solidFill>
                        </a:rPr>
                        <a:t>), (d1234,aardvark,</a:t>
                      </a:r>
                      <a:r>
                        <a:rPr lang="en-US" baseline="0" dirty="0" smtClean="0">
                          <a:solidFill>
                            <a:schemeClr val="tx1"/>
                          </a:solidFill>
                        </a:rPr>
                        <a:t>13.23</a:t>
                      </a:r>
                      <a:r>
                        <a:rPr lang="en-US" baseline="0" dirty="0" smtClean="0">
                          <a:solidFill>
                            <a:srgbClr val="A6A6A6"/>
                          </a:solidFill>
                        </a:rPr>
                        <a:t>),… </a:t>
                      </a:r>
                      <a:r>
                        <a:rPr lang="en-US" baseline="0" dirty="0" smtClean="0"/>
                        <a:t>  </a:t>
                      </a:r>
                      <a:r>
                        <a:rPr lang="en-US" baseline="0" dirty="0" smtClean="0">
                          <a:solidFill>
                            <a:srgbClr val="0000FF"/>
                          </a:solidFill>
                        </a:rPr>
                        <a:t>37.234</a:t>
                      </a:r>
                      <a:endParaRPr lang="en-US" dirty="0"/>
                    </a:p>
                  </a:txBody>
                  <a:tcPr/>
                </a:tc>
              </a:tr>
              <a:tr h="370840">
                <a:tc>
                  <a:txBody>
                    <a:bodyPr/>
                    <a:lstStyle/>
                    <a:p>
                      <a:r>
                        <a:rPr lang="en-US" dirty="0" smtClean="0"/>
                        <a:t>d3214</a:t>
                      </a:r>
                      <a:endParaRPr lang="en-US" dirty="0"/>
                    </a:p>
                  </a:txBody>
                  <a:tcPr/>
                </a:tc>
                <a:tc>
                  <a:txBody>
                    <a:bodyPr/>
                    <a:lstStyle/>
                    <a:p>
                      <a:r>
                        <a:rPr lang="en-US" dirty="0" smtClean="0"/>
                        <a:t>….                                                                                </a:t>
                      </a:r>
                      <a:r>
                        <a:rPr lang="en-US" baseline="0" dirty="0" smtClean="0">
                          <a:solidFill>
                            <a:srgbClr val="0000FF"/>
                          </a:solidFill>
                        </a:rPr>
                        <a:t>29.654</a:t>
                      </a:r>
                      <a:endParaRPr lang="en-US" dirty="0"/>
                    </a:p>
                  </a:txBody>
                  <a:tcPr/>
                </a:tc>
              </a:tr>
            </a:tbl>
          </a:graphicData>
        </a:graphic>
      </p:graphicFrame>
      <p:graphicFrame>
        <p:nvGraphicFramePr>
          <p:cNvPr id="8" name="Table 7"/>
          <p:cNvGraphicFramePr>
            <a:graphicFrameLocks noGrp="1"/>
          </p:cNvGraphicFramePr>
          <p:nvPr/>
        </p:nvGraphicFramePr>
        <p:xfrm>
          <a:off x="1467556" y="5526068"/>
          <a:ext cx="3320815" cy="1112520"/>
        </p:xfrm>
        <a:graphic>
          <a:graphicData uri="http://schemas.openxmlformats.org/drawingml/2006/table">
            <a:tbl>
              <a:tblPr firstRow="1" bandRow="1">
                <a:tableStyleId>{5C22544A-7EE6-4342-B048-85BDC9FD1C3A}</a:tableStyleId>
              </a:tblPr>
              <a:tblGrid>
                <a:gridCol w="914716"/>
                <a:gridCol w="1117285"/>
                <a:gridCol w="1288814"/>
              </a:tblGrid>
              <a:tr h="370840">
                <a:tc>
                  <a:txBody>
                    <a:bodyPr/>
                    <a:lstStyle/>
                    <a:p>
                      <a:r>
                        <a:rPr lang="en-US" dirty="0" err="1" smtClean="0"/>
                        <a:t>docId</a:t>
                      </a:r>
                      <a:endParaRPr lang="en-US" dirty="0"/>
                    </a:p>
                  </a:txBody>
                  <a:tcPr/>
                </a:tc>
                <a:tc>
                  <a:txBody>
                    <a:bodyPr/>
                    <a:lstStyle/>
                    <a:p>
                      <a:r>
                        <a:rPr lang="en-US" dirty="0" smtClean="0"/>
                        <a:t>term</a:t>
                      </a:r>
                      <a:endParaRPr lang="en-US" dirty="0"/>
                    </a:p>
                  </a:txBody>
                  <a:tcPr/>
                </a:tc>
                <a:tc>
                  <a:txBody>
                    <a:bodyPr/>
                    <a:lstStyle/>
                    <a:p>
                      <a:r>
                        <a:rPr lang="en-US" dirty="0" err="1" smtClean="0"/>
                        <a:t>w</a:t>
                      </a:r>
                      <a:endParaRPr lang="en-US" dirty="0"/>
                    </a:p>
                  </a:txBody>
                  <a:tcPr/>
                </a:tc>
              </a:tr>
              <a:tr h="370840">
                <a:tc>
                  <a:txBody>
                    <a:bodyPr/>
                    <a:lstStyle/>
                    <a:p>
                      <a:r>
                        <a:rPr lang="en-US" dirty="0" smtClean="0"/>
                        <a:t>d1234</a:t>
                      </a:r>
                      <a:endParaRPr lang="en-US" dirty="0"/>
                    </a:p>
                  </a:txBody>
                  <a:tcPr/>
                </a:tc>
                <a:tc>
                  <a:txBody>
                    <a:bodyPr/>
                    <a:lstStyle/>
                    <a:p>
                      <a:r>
                        <a:rPr lang="en-US" dirty="0" smtClean="0"/>
                        <a:t>found</a:t>
                      </a:r>
                      <a:endParaRPr lang="en-US" dirty="0"/>
                    </a:p>
                  </a:txBody>
                  <a:tcPr/>
                </a:tc>
                <a:tc>
                  <a:txBody>
                    <a:bodyPr/>
                    <a:lstStyle/>
                    <a:p>
                      <a:r>
                        <a:rPr lang="en-US" baseline="0" dirty="0" smtClean="0"/>
                        <a:t>1.542</a:t>
                      </a:r>
                      <a:endParaRPr lang="en-US" dirty="0"/>
                    </a:p>
                  </a:txBody>
                  <a:tcPr/>
                </a:tc>
              </a:tr>
              <a:tr h="370840">
                <a:tc>
                  <a:txBody>
                    <a:bodyPr/>
                    <a:lstStyle/>
                    <a:p>
                      <a:r>
                        <a:rPr lang="en-US" dirty="0" smtClean="0"/>
                        <a:t>d1234</a:t>
                      </a:r>
                      <a:endParaRPr lang="en-US" dirty="0"/>
                    </a:p>
                  </a:txBody>
                  <a:tcPr/>
                </a:tc>
                <a:tc>
                  <a:txBody>
                    <a:bodyPr/>
                    <a:lstStyle/>
                    <a:p>
                      <a:r>
                        <a:rPr lang="en-US" dirty="0" smtClean="0"/>
                        <a:t>aardvark</a:t>
                      </a:r>
                      <a:endParaRPr lang="en-US" dirty="0"/>
                    </a:p>
                  </a:txBody>
                  <a:tcPr/>
                </a:tc>
                <a:tc>
                  <a:txBody>
                    <a:bodyPr/>
                    <a:lstStyle/>
                    <a:p>
                      <a:r>
                        <a:rPr lang="en-US" baseline="0" dirty="0" smtClean="0">
                          <a:solidFill>
                            <a:schemeClr val="tx1"/>
                          </a:solidFill>
                        </a:rPr>
                        <a:t>13.23</a:t>
                      </a:r>
                      <a:endParaRPr lang="en-US" dirty="0"/>
                    </a:p>
                  </a:txBody>
                  <a:tcPr/>
                </a:tc>
              </a:tr>
            </a:tbl>
          </a:graphicData>
        </a:graphic>
      </p:graphicFrame>
      <p:graphicFrame>
        <p:nvGraphicFramePr>
          <p:cNvPr id="9" name="Table 8"/>
          <p:cNvGraphicFramePr>
            <a:graphicFrameLocks noGrp="1"/>
          </p:cNvGraphicFramePr>
          <p:nvPr/>
        </p:nvGraphicFramePr>
        <p:xfrm>
          <a:off x="4902435" y="5526068"/>
          <a:ext cx="2203530" cy="1112520"/>
        </p:xfrm>
        <a:graphic>
          <a:graphicData uri="http://schemas.openxmlformats.org/drawingml/2006/table">
            <a:tbl>
              <a:tblPr firstRow="1" bandRow="1">
                <a:tableStyleId>{5C22544A-7EE6-4342-B048-85BDC9FD1C3A}</a:tableStyleId>
              </a:tblPr>
              <a:tblGrid>
                <a:gridCol w="914716"/>
                <a:gridCol w="1288814"/>
              </a:tblGrid>
              <a:tr h="370840">
                <a:tc>
                  <a:txBody>
                    <a:bodyPr/>
                    <a:lstStyle/>
                    <a:p>
                      <a:r>
                        <a:rPr lang="en-US" dirty="0" err="1" smtClean="0"/>
                        <a:t>docId</a:t>
                      </a:r>
                      <a:endParaRPr lang="en-US" dirty="0"/>
                    </a:p>
                  </a:txBody>
                  <a:tcPr/>
                </a:tc>
                <a:tc>
                  <a:txBody>
                    <a:bodyPr/>
                    <a:lstStyle/>
                    <a:p>
                      <a:r>
                        <a:rPr lang="en-US" dirty="0" err="1" smtClean="0"/>
                        <a:t>w</a:t>
                      </a:r>
                      <a:endParaRPr lang="en-US" dirty="0"/>
                    </a:p>
                  </a:txBody>
                  <a:tcPr/>
                </a:tc>
              </a:tr>
              <a:tr h="370840">
                <a:tc>
                  <a:txBody>
                    <a:bodyPr/>
                    <a:lstStyle/>
                    <a:p>
                      <a:r>
                        <a:rPr lang="en-US" dirty="0" smtClean="0"/>
                        <a:t>d1234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37.234</a:t>
                      </a:r>
                      <a:endParaRPr lang="en-US" dirty="0"/>
                    </a:p>
                  </a:txBody>
                  <a:tcPr/>
                </a:tc>
              </a:tr>
              <a:tr h="370840">
                <a:tc>
                  <a:txBody>
                    <a:bodyPr/>
                    <a:lstStyle/>
                    <a:p>
                      <a:r>
                        <a:rPr lang="en-US" dirty="0" smtClean="0"/>
                        <a:t>d1234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37.234</a:t>
                      </a:r>
                    </a:p>
                  </a:txBody>
                  <a:tcPr/>
                </a:tc>
              </a:tr>
            </a:tbl>
          </a:graphicData>
        </a:graphic>
      </p:graphicFrame>
      <p:sp>
        <p:nvSpPr>
          <p:cNvPr id="5" name="Slide Number Placeholder 4"/>
          <p:cNvSpPr>
            <a:spLocks noGrp="1"/>
          </p:cNvSpPr>
          <p:nvPr>
            <p:ph type="sldNum" sz="quarter" idx="12"/>
          </p:nvPr>
        </p:nvSpPr>
        <p:spPr/>
        <p:txBody>
          <a:bodyPr/>
          <a:lstStyle/>
          <a:p>
            <a:fld id="{85BFDCA1-C2F8-BA4E-82CE-5B3B1AA6CE7D}" type="slidenum">
              <a:rPr lang="en-US" smtClean="0"/>
              <a:pPr/>
              <a:t>13</a:t>
            </a:fld>
            <a:endParaRPr lang="en-US"/>
          </a:p>
        </p:txBody>
      </p:sp>
    </p:spTree>
    <p:extLst>
      <p:ext uri="{BB962C8B-B14F-4D97-AF65-F5344CB8AC3E}">
        <p14:creationId xmlns:p14="http://schemas.microsoft.com/office/powerpoint/2010/main" val="2323313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01 at 5.13.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6" y="0"/>
            <a:ext cx="9075874" cy="6858000"/>
          </a:xfrm>
          <a:prstGeom prst="rect">
            <a:avLst/>
          </a:prstGeom>
        </p:spPr>
      </p:pic>
      <p:sp>
        <p:nvSpPr>
          <p:cNvPr id="2" name="TextBox 1"/>
          <p:cNvSpPr txBox="1"/>
          <p:nvPr/>
        </p:nvSpPr>
        <p:spPr>
          <a:xfrm>
            <a:off x="4182906" y="1067491"/>
            <a:ext cx="456439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t>
            </a:r>
            <a:r>
              <a:rPr lang="en-US" dirty="0" err="1" smtClean="0"/>
              <a:t>docid,token</a:t>
            </a:r>
            <a:r>
              <a:rPr lang="en-US" dirty="0" smtClean="0"/>
              <a:t>) </a:t>
            </a:r>
            <a:r>
              <a:rPr lang="en-US" dirty="0" smtClean="0">
                <a:sym typeface="Wingdings"/>
              </a:rPr>
              <a:t> (</a:t>
            </a:r>
            <a:r>
              <a:rPr lang="en-US" dirty="0" err="1" smtClean="0">
                <a:sym typeface="Wingdings"/>
              </a:rPr>
              <a:t>docid,token,tf</a:t>
            </a:r>
            <a:r>
              <a:rPr lang="en-US" dirty="0" smtClean="0">
                <a:sym typeface="Wingdings"/>
              </a:rPr>
              <a:t>(token in doc))</a:t>
            </a:r>
            <a:endParaRPr lang="en-US" dirty="0"/>
          </a:p>
        </p:txBody>
      </p:sp>
      <p:sp>
        <p:nvSpPr>
          <p:cNvPr id="5" name="TextBox 4"/>
          <p:cNvSpPr txBox="1"/>
          <p:nvPr/>
        </p:nvSpPr>
        <p:spPr>
          <a:xfrm>
            <a:off x="4504043" y="2356601"/>
            <a:ext cx="453937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t>
            </a:r>
            <a:r>
              <a:rPr lang="en-US" dirty="0" err="1" smtClean="0"/>
              <a:t>docid,token,tf</a:t>
            </a:r>
            <a:r>
              <a:rPr lang="en-US" dirty="0" smtClean="0"/>
              <a:t>) </a:t>
            </a:r>
            <a:r>
              <a:rPr lang="en-US" dirty="0" smtClean="0">
                <a:sym typeface="Wingdings"/>
              </a:rPr>
              <a:t> (</a:t>
            </a:r>
            <a:r>
              <a:rPr lang="en-US" dirty="0" err="1" smtClean="0">
                <a:sym typeface="Wingdings"/>
              </a:rPr>
              <a:t>docid,token,tf,length</a:t>
            </a:r>
            <a:r>
              <a:rPr lang="en-US" dirty="0" smtClean="0">
                <a:sym typeface="Wingdings"/>
              </a:rPr>
              <a:t>(doc))</a:t>
            </a:r>
            <a:endParaRPr lang="en-US" dirty="0"/>
          </a:p>
        </p:txBody>
      </p:sp>
      <p:sp>
        <p:nvSpPr>
          <p:cNvPr id="6" name="TextBox 5"/>
          <p:cNvSpPr txBox="1"/>
          <p:nvPr/>
        </p:nvSpPr>
        <p:spPr>
          <a:xfrm>
            <a:off x="5785786" y="3117566"/>
            <a:ext cx="277589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ym typeface="Wingdings"/>
              </a:rPr>
              <a:t>(</a:t>
            </a:r>
            <a:r>
              <a:rPr lang="en-US" dirty="0" err="1" smtClean="0">
                <a:sym typeface="Wingdings"/>
              </a:rPr>
              <a:t>docid,token,tf,n</a:t>
            </a:r>
            <a:r>
              <a:rPr lang="en-US" dirty="0" smtClean="0">
                <a:sym typeface="Wingdings"/>
              </a:rPr>
              <a:t>)(…,</a:t>
            </a:r>
            <a:r>
              <a:rPr lang="en-US" dirty="0" err="1" smtClean="0">
                <a:sym typeface="Wingdings"/>
              </a:rPr>
              <a:t>tf</a:t>
            </a:r>
            <a:r>
              <a:rPr lang="en-US" dirty="0" smtClean="0">
                <a:sym typeface="Wingdings"/>
              </a:rPr>
              <a:t>/n)</a:t>
            </a:r>
            <a:endParaRPr lang="en-US" dirty="0"/>
          </a:p>
        </p:txBody>
      </p:sp>
      <p:sp>
        <p:nvSpPr>
          <p:cNvPr id="7" name="TextBox 6"/>
          <p:cNvSpPr txBox="1"/>
          <p:nvPr/>
        </p:nvSpPr>
        <p:spPr>
          <a:xfrm>
            <a:off x="5565188" y="3944888"/>
            <a:ext cx="300188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ym typeface="Wingdings"/>
              </a:rPr>
              <a:t>(</a:t>
            </a:r>
            <a:r>
              <a:rPr lang="en-US" dirty="0" err="1" smtClean="0">
                <a:sym typeface="Wingdings"/>
              </a:rPr>
              <a:t>docid,token,tf,n,tf</a:t>
            </a:r>
            <a:r>
              <a:rPr lang="en-US" dirty="0" smtClean="0">
                <a:sym typeface="Wingdings"/>
              </a:rPr>
              <a:t>/n)(…,</a:t>
            </a:r>
            <a:r>
              <a:rPr lang="en-US" dirty="0" err="1" smtClean="0">
                <a:sym typeface="Wingdings"/>
              </a:rPr>
              <a:t>df</a:t>
            </a:r>
            <a:r>
              <a:rPr lang="en-US" dirty="0" smtClean="0">
                <a:sym typeface="Wingdings"/>
              </a:rPr>
              <a:t>)</a:t>
            </a:r>
            <a:endParaRPr lang="en-US" dirty="0"/>
          </a:p>
        </p:txBody>
      </p:sp>
      <p:sp>
        <p:nvSpPr>
          <p:cNvPr id="8" name="TextBox 7"/>
          <p:cNvSpPr txBox="1"/>
          <p:nvPr/>
        </p:nvSpPr>
        <p:spPr>
          <a:xfrm>
            <a:off x="6553583" y="5065266"/>
            <a:ext cx="177817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sym typeface="Wingdings"/>
              </a:rPr>
              <a:t>ndocs.total_docs</a:t>
            </a:r>
            <a:endParaRPr lang="en-US" dirty="0"/>
          </a:p>
        </p:txBody>
      </p:sp>
      <p:sp>
        <p:nvSpPr>
          <p:cNvPr id="9" name="TextBox 8"/>
          <p:cNvSpPr txBox="1"/>
          <p:nvPr/>
        </p:nvSpPr>
        <p:spPr>
          <a:xfrm>
            <a:off x="4641213" y="6167884"/>
            <a:ext cx="440220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ym typeface="Wingdings"/>
              </a:rPr>
              <a:t>(</a:t>
            </a:r>
            <a:r>
              <a:rPr lang="en-US" dirty="0" err="1" smtClean="0">
                <a:sym typeface="Wingdings"/>
              </a:rPr>
              <a:t>docid,token,tf,n,tf</a:t>
            </a:r>
            <a:r>
              <a:rPr lang="en-US" dirty="0" smtClean="0">
                <a:sym typeface="Wingdings"/>
              </a:rPr>
              <a:t>/n)(</a:t>
            </a:r>
            <a:r>
              <a:rPr lang="en-US" dirty="0" err="1" smtClean="0">
                <a:sym typeface="Wingdings"/>
              </a:rPr>
              <a:t>docid,token,tf</a:t>
            </a:r>
            <a:r>
              <a:rPr lang="en-US" dirty="0" smtClean="0">
                <a:sym typeface="Wingdings"/>
              </a:rPr>
              <a:t>/n * id)</a:t>
            </a:r>
            <a:endParaRPr lang="en-US" dirty="0"/>
          </a:p>
        </p:txBody>
      </p:sp>
      <p:cxnSp>
        <p:nvCxnSpPr>
          <p:cNvPr id="10" name="Straight Connector 9"/>
          <p:cNvCxnSpPr/>
          <p:nvPr/>
        </p:nvCxnSpPr>
        <p:spPr>
          <a:xfrm flipV="1">
            <a:off x="1740657" y="5656906"/>
            <a:ext cx="1962680" cy="88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3783265" y="5665787"/>
            <a:ext cx="720778" cy="248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573666" y="5729776"/>
            <a:ext cx="2480166" cy="369332"/>
          </a:xfrm>
          <a:prstGeom prst="rect">
            <a:avLst/>
          </a:prstGeom>
          <a:noFill/>
        </p:spPr>
        <p:txBody>
          <a:bodyPr wrap="none" rtlCol="0">
            <a:spAutoFit/>
          </a:bodyPr>
          <a:lstStyle/>
          <a:p>
            <a:r>
              <a:rPr lang="en-US" dirty="0" smtClean="0"/>
              <a:t>relation-to-scalar casting</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14</a:t>
            </a:fld>
            <a:endParaRPr lang="en-US"/>
          </a:p>
        </p:txBody>
      </p:sp>
      <p:sp>
        <p:nvSpPr>
          <p:cNvPr id="11" name="TextBox 10"/>
          <p:cNvSpPr txBox="1"/>
          <p:nvPr/>
        </p:nvSpPr>
        <p:spPr>
          <a:xfrm>
            <a:off x="4504043" y="362315"/>
            <a:ext cx="3716570" cy="307777"/>
          </a:xfrm>
          <a:prstGeom prst="rect">
            <a:avLst/>
          </a:prstGeom>
          <a:noFill/>
        </p:spPr>
        <p:txBody>
          <a:bodyPr wrap="none" rtlCol="0">
            <a:spAutoFit/>
          </a:bodyPr>
          <a:lstStyle/>
          <a:p>
            <a:r>
              <a:rPr lang="en-US" sz="1400" dirty="0" smtClean="0"/>
              <a:t>group outputs record with “group” as field name</a:t>
            </a:r>
            <a:endParaRPr lang="en-US" sz="1400" dirty="0"/>
          </a:p>
        </p:txBody>
      </p:sp>
    </p:spTree>
    <p:extLst>
      <p:ext uri="{BB962C8B-B14F-4D97-AF65-F5344CB8AC3E}">
        <p14:creationId xmlns:p14="http://schemas.microsoft.com/office/powerpoint/2010/main" val="207077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4-01 at 4.44.35 PM.png"/>
          <p:cNvPicPr>
            <a:picLocks noChangeAspect="1"/>
          </p:cNvPicPr>
          <p:nvPr/>
        </p:nvPicPr>
        <p:blipFill rotWithShape="1">
          <a:blip r:embed="rId2">
            <a:extLst>
              <a:ext uri="{28A0092B-C50C-407E-A947-70E740481C1C}">
                <a14:useLocalDpi xmlns:a14="http://schemas.microsoft.com/office/drawing/2010/main" val="0"/>
              </a:ext>
            </a:extLst>
          </a:blip>
          <a:srcRect t="5399"/>
          <a:stretch/>
        </p:blipFill>
        <p:spPr>
          <a:xfrm>
            <a:off x="171725" y="3982990"/>
            <a:ext cx="9196063" cy="2465061"/>
          </a:xfrm>
          <a:prstGeom prst="rect">
            <a:avLst/>
          </a:prstGeom>
        </p:spPr>
      </p:pic>
      <p:pic>
        <p:nvPicPr>
          <p:cNvPr id="7" name="Picture 6" descr="Screen Shot 2014-04-01 at 4.43.49 PM.png"/>
          <p:cNvPicPr>
            <a:picLocks noChangeAspect="1"/>
          </p:cNvPicPr>
          <p:nvPr/>
        </p:nvPicPr>
        <p:blipFill rotWithShape="1">
          <a:blip r:embed="rId3">
            <a:extLst>
              <a:ext uri="{28A0092B-C50C-407E-A947-70E740481C1C}">
                <a14:useLocalDpi xmlns:a14="http://schemas.microsoft.com/office/drawing/2010/main" val="0"/>
              </a:ext>
            </a:extLst>
          </a:blip>
          <a:srcRect t="31893" r="40074" b="45555"/>
          <a:stretch/>
        </p:blipFill>
        <p:spPr>
          <a:xfrm>
            <a:off x="0" y="2212634"/>
            <a:ext cx="9144000" cy="1287691"/>
          </a:xfrm>
          <a:prstGeom prst="rect">
            <a:avLst/>
          </a:prstGeom>
        </p:spPr>
      </p:pic>
      <p:sp>
        <p:nvSpPr>
          <p:cNvPr id="10" name="Title 9"/>
          <p:cNvSpPr>
            <a:spLocks noGrp="1"/>
          </p:cNvSpPr>
          <p:nvPr>
            <p:ph type="title"/>
          </p:nvPr>
        </p:nvSpPr>
        <p:spPr/>
        <p:txBody>
          <a:bodyPr/>
          <a:lstStyle/>
          <a:p>
            <a:r>
              <a:rPr lang="en-US" dirty="0" smtClean="0"/>
              <a:t>Debugging/visualization</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15</a:t>
            </a:fld>
            <a:endParaRPr lang="en-US"/>
          </a:p>
        </p:txBody>
      </p:sp>
    </p:spTree>
    <p:extLst>
      <p:ext uri="{BB962C8B-B14F-4D97-AF65-F5344CB8AC3E}">
        <p14:creationId xmlns:p14="http://schemas.microsoft.com/office/powerpoint/2010/main" val="2368933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FDCA1-C2F8-BA4E-82CE-5B3B1AA6CE7D}" type="slidenum">
              <a:rPr lang="en-US" smtClean="0"/>
              <a:pPr/>
              <a:t>16</a:t>
            </a:fld>
            <a:endParaRPr lang="en-US"/>
          </a:p>
        </p:txBody>
      </p:sp>
    </p:spTree>
    <p:extLst>
      <p:ext uri="{BB962C8B-B14F-4D97-AF65-F5344CB8AC3E}">
        <p14:creationId xmlns:p14="http://schemas.microsoft.com/office/powerpoint/2010/main" val="15169790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966"/>
            <a:ext cx="8229600" cy="906462"/>
          </a:xfrm>
        </p:spPr>
        <p:txBody>
          <a:bodyPr/>
          <a:lstStyle/>
          <a:p>
            <a:r>
              <a:rPr lang="en-US" dirty="0" smtClean="0"/>
              <a:t>TF-IDF in PIG - another version</a:t>
            </a:r>
            <a:endParaRPr lang="en-US" dirty="0"/>
          </a:p>
        </p:txBody>
      </p:sp>
      <p:pic>
        <p:nvPicPr>
          <p:cNvPr id="6" name="Picture 5" descr="Screen Shot 2013-02-11 at 10.58.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6742"/>
            <a:ext cx="7029238" cy="5471258"/>
          </a:xfrm>
          <a:prstGeom prst="rect">
            <a:avLst/>
          </a:prstGeom>
        </p:spPr>
      </p:pic>
      <p:pic>
        <p:nvPicPr>
          <p:cNvPr id="7" name="Picture 6" descr="Screen Shot 2013-02-11 at 10.58.20 AM.png"/>
          <p:cNvPicPr>
            <a:picLocks noChangeAspect="1"/>
          </p:cNvPicPr>
          <p:nvPr/>
        </p:nvPicPr>
        <p:blipFill rotWithShape="1">
          <a:blip r:embed="rId3">
            <a:extLst>
              <a:ext uri="{28A0092B-C50C-407E-A947-70E740481C1C}">
                <a14:useLocalDpi xmlns:a14="http://schemas.microsoft.com/office/drawing/2010/main" val="0"/>
              </a:ext>
            </a:extLst>
          </a:blip>
          <a:srcRect l="3393"/>
          <a:stretch/>
        </p:blipFill>
        <p:spPr>
          <a:xfrm>
            <a:off x="5747308" y="1228272"/>
            <a:ext cx="3663298" cy="5066932"/>
          </a:xfrm>
          <a:prstGeom prst="rect">
            <a:avLst/>
          </a:prstGeom>
        </p:spPr>
      </p:pic>
      <p:pic>
        <p:nvPicPr>
          <p:cNvPr id="4" name="Picture 3" descr="Screen Shot 2014-04-01 at 6.01.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93859"/>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17</a:t>
            </a:fld>
            <a:endParaRPr lang="en-US"/>
          </a:p>
        </p:txBody>
      </p:sp>
    </p:spTree>
    <p:extLst>
      <p:ext uri="{BB962C8B-B14F-4D97-AF65-F5344CB8AC3E}">
        <p14:creationId xmlns:p14="http://schemas.microsoft.com/office/powerpoint/2010/main" val="1372905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Guinea PIG</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18</a:t>
            </a:fld>
            <a:endParaRPr lang="en-US"/>
          </a:p>
        </p:txBody>
      </p:sp>
    </p:spTree>
    <p:extLst>
      <p:ext uri="{BB962C8B-B14F-4D97-AF65-F5344CB8AC3E}">
        <p14:creationId xmlns:p14="http://schemas.microsoft.com/office/powerpoint/2010/main" val="9071421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GuineaPig</a:t>
            </a:r>
            <a:r>
              <a:rPr lang="en-US" dirty="0" smtClean="0"/>
              <a:t>: PIG in Python</a:t>
            </a:r>
            <a:endParaRPr lang="en-US" dirty="0"/>
          </a:p>
        </p:txBody>
      </p:sp>
      <p:sp>
        <p:nvSpPr>
          <p:cNvPr id="4" name="Content Placeholder 3"/>
          <p:cNvSpPr>
            <a:spLocks noGrp="1"/>
          </p:cNvSpPr>
          <p:nvPr>
            <p:ph idx="1"/>
          </p:nvPr>
        </p:nvSpPr>
        <p:spPr>
          <a:xfrm>
            <a:off x="279400" y="1257300"/>
            <a:ext cx="8648700" cy="4666942"/>
          </a:xfrm>
        </p:spPr>
        <p:txBody>
          <a:bodyPr>
            <a:normAutofit fontScale="77500" lnSpcReduction="20000"/>
          </a:bodyPr>
          <a:lstStyle/>
          <a:p>
            <a:r>
              <a:rPr lang="en-US" dirty="0" smtClean="0"/>
              <a:t>Pure Python (&lt; 1500 lines)</a:t>
            </a:r>
          </a:p>
          <a:p>
            <a:r>
              <a:rPr lang="en-US" dirty="0" smtClean="0"/>
              <a:t>Streams Python data structures</a:t>
            </a:r>
          </a:p>
          <a:p>
            <a:pPr lvl="1"/>
            <a:r>
              <a:rPr lang="en-US" dirty="0" smtClean="0"/>
              <a:t>strings, numbers, </a:t>
            </a:r>
            <a:r>
              <a:rPr lang="en-US" dirty="0" err="1" smtClean="0"/>
              <a:t>tuples</a:t>
            </a:r>
            <a:r>
              <a:rPr lang="en-US" dirty="0" smtClean="0"/>
              <a:t> (</a:t>
            </a:r>
            <a:r>
              <a:rPr lang="en-US" dirty="0" err="1" smtClean="0"/>
              <a:t>a,b</a:t>
            </a:r>
            <a:r>
              <a:rPr lang="en-US" dirty="0" smtClean="0"/>
              <a:t>), lists [</a:t>
            </a:r>
            <a:r>
              <a:rPr lang="en-US" dirty="0" err="1" smtClean="0"/>
              <a:t>a,b,c</a:t>
            </a:r>
            <a:r>
              <a:rPr lang="en-US" dirty="0" smtClean="0"/>
              <a:t>]</a:t>
            </a:r>
          </a:p>
          <a:p>
            <a:pPr lvl="1"/>
            <a:r>
              <a:rPr lang="en-US" dirty="0" smtClean="0"/>
              <a:t>No records: operations defined functionally</a:t>
            </a:r>
          </a:p>
          <a:p>
            <a:r>
              <a:rPr lang="en-US" dirty="0" smtClean="0"/>
              <a:t>Compiles to </a:t>
            </a:r>
            <a:r>
              <a:rPr lang="en-US" dirty="0" err="1" smtClean="0"/>
              <a:t>Hadoop</a:t>
            </a:r>
            <a:r>
              <a:rPr lang="en-US" dirty="0" smtClean="0"/>
              <a:t> streaming pipeline</a:t>
            </a:r>
          </a:p>
          <a:p>
            <a:pPr lvl="1"/>
            <a:r>
              <a:rPr lang="en-US" dirty="0" smtClean="0"/>
              <a:t>Optimizes sequences of MAPs</a:t>
            </a:r>
          </a:p>
          <a:p>
            <a:r>
              <a:rPr lang="en-US" dirty="0" smtClean="0"/>
              <a:t>Runs locally without </a:t>
            </a:r>
            <a:r>
              <a:rPr lang="en-US" dirty="0" err="1" smtClean="0"/>
              <a:t>Hadoop</a:t>
            </a:r>
            <a:endParaRPr lang="en-US" dirty="0" smtClean="0"/>
          </a:p>
          <a:p>
            <a:pPr lvl="1"/>
            <a:r>
              <a:rPr lang="en-US" dirty="0" smtClean="0"/>
              <a:t>compiles to stream-and-sort pipeline</a:t>
            </a:r>
          </a:p>
          <a:p>
            <a:pPr lvl="1"/>
            <a:r>
              <a:rPr lang="en-US" dirty="0" smtClean="0"/>
              <a:t>intermediate results can be viewed</a:t>
            </a:r>
          </a:p>
          <a:p>
            <a:r>
              <a:rPr lang="en-US" dirty="0" smtClean="0"/>
              <a:t>Can easily run parts of a pipeline</a:t>
            </a:r>
          </a:p>
          <a:p>
            <a:r>
              <a:rPr lang="en-US" dirty="0" smtClean="0">
                <a:hlinkClick r:id="rId2"/>
              </a:rPr>
              <a:t>http://curtis.ml.cmu.edu/w/courses/index.php/Guinea_Pig</a:t>
            </a:r>
            <a:r>
              <a:rPr lang="en-US" dirty="0" smtClean="0"/>
              <a:t> </a:t>
            </a:r>
          </a:p>
          <a:p>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19</a:t>
            </a:fld>
            <a:endParaRPr lang="en-US"/>
          </a:p>
        </p:txBody>
      </p:sp>
    </p:spTree>
    <p:extLst>
      <p:ext uri="{BB962C8B-B14F-4D97-AF65-F5344CB8AC3E}">
        <p14:creationId xmlns:p14="http://schemas.microsoft.com/office/powerpoint/2010/main" val="30679935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An algorithm for testing a huge naïve Bayes classifier</a:t>
            </a:r>
          </a:p>
          <a:p>
            <a:pPr lvl="1"/>
            <a:r>
              <a:rPr lang="en-US" dirty="0" smtClean="0"/>
              <a:t>More generally: for evaluating a linear classifier on a test set efficiently on-disk, using stream-and-sort or map-reduce ops only</a:t>
            </a:r>
          </a:p>
          <a:p>
            <a:r>
              <a:rPr lang="en-US" dirty="0" smtClean="0"/>
              <a:t>Sketch of algorithm for </a:t>
            </a:r>
            <a:r>
              <a:rPr lang="en-US" dirty="0" err="1" smtClean="0"/>
              <a:t>Rocchio</a:t>
            </a:r>
            <a:r>
              <a:rPr lang="en-US" dirty="0" smtClean="0"/>
              <a:t> training/testing</a:t>
            </a:r>
          </a:p>
          <a:p>
            <a:pPr marL="0" indent="0">
              <a:buNone/>
            </a:pP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2</a:t>
            </a:fld>
            <a:endParaRPr lang="en-US"/>
          </a:p>
        </p:txBody>
      </p:sp>
    </p:spTree>
    <p:extLst>
      <p:ext uri="{BB962C8B-B14F-4D97-AF65-F5344CB8AC3E}">
        <p14:creationId xmlns:p14="http://schemas.microsoft.com/office/powerpoint/2010/main" val="1610241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GuineaPig</a:t>
            </a:r>
            <a:r>
              <a:rPr lang="en-US" dirty="0" smtClean="0"/>
              <a:t>: PIG in Python</a:t>
            </a:r>
            <a:endParaRPr lang="en-US" dirty="0"/>
          </a:p>
        </p:txBody>
      </p:sp>
      <p:sp>
        <p:nvSpPr>
          <p:cNvPr id="4" name="Content Placeholder 3"/>
          <p:cNvSpPr>
            <a:spLocks noGrp="1"/>
          </p:cNvSpPr>
          <p:nvPr>
            <p:ph idx="1"/>
          </p:nvPr>
        </p:nvSpPr>
        <p:spPr>
          <a:xfrm>
            <a:off x="279400" y="1257300"/>
            <a:ext cx="8648700" cy="4190663"/>
          </a:xfrm>
        </p:spPr>
        <p:txBody>
          <a:bodyPr>
            <a:normAutofit fontScale="70000" lnSpcReduction="20000"/>
          </a:bodyPr>
          <a:lstStyle/>
          <a:p>
            <a:r>
              <a:rPr lang="en-US" dirty="0" smtClean="0"/>
              <a:t>Pure Python, streams Python data structures</a:t>
            </a:r>
          </a:p>
          <a:p>
            <a:pPr lvl="1"/>
            <a:r>
              <a:rPr lang="en-US" dirty="0" smtClean="0"/>
              <a:t>not too much new to learn (</a:t>
            </a:r>
            <a:r>
              <a:rPr lang="en-US" dirty="0" err="1" smtClean="0"/>
              <a:t>eg</a:t>
            </a:r>
            <a:r>
              <a:rPr lang="en-US" dirty="0" smtClean="0"/>
              <a:t> field/record notation, special string operations, UDFs, …)</a:t>
            </a:r>
          </a:p>
          <a:p>
            <a:pPr lvl="1"/>
            <a:r>
              <a:rPr lang="en-US" dirty="0" smtClean="0"/>
              <a:t>codebase is small and readable</a:t>
            </a:r>
          </a:p>
          <a:p>
            <a:r>
              <a:rPr lang="en-US" dirty="0" smtClean="0"/>
              <a:t>Compiles to </a:t>
            </a:r>
            <a:r>
              <a:rPr lang="en-US" dirty="0" err="1" smtClean="0"/>
              <a:t>Hadoop</a:t>
            </a:r>
            <a:r>
              <a:rPr lang="en-US" dirty="0" smtClean="0"/>
              <a:t> or stream-and-sort, </a:t>
            </a:r>
            <a:r>
              <a:rPr lang="en-US" dirty="0"/>
              <a:t>c</a:t>
            </a:r>
            <a:r>
              <a:rPr lang="en-US" dirty="0" smtClean="0"/>
              <a:t>an easily run parts of a pipeline</a:t>
            </a:r>
          </a:p>
          <a:p>
            <a:pPr lvl="1"/>
            <a:r>
              <a:rPr lang="en-US" dirty="0" smtClean="0"/>
              <a:t>intermediate results often are (and always can be) stored and inspected</a:t>
            </a:r>
          </a:p>
          <a:p>
            <a:pPr lvl="1"/>
            <a:r>
              <a:rPr lang="en-US" dirty="0" smtClean="0"/>
              <a:t>plan is fairly visible</a:t>
            </a:r>
          </a:p>
          <a:p>
            <a:r>
              <a:rPr lang="en-US" dirty="0" smtClean="0"/>
              <a:t>Syntax includes high-level operations but also fairly detailed description of an optimized map-reduce step</a:t>
            </a:r>
          </a:p>
          <a:p>
            <a:pPr lvl="1"/>
            <a:r>
              <a:rPr lang="en-US" dirty="0" smtClean="0"/>
              <a:t>Flatten |  Group(by=…, retaining=…, </a:t>
            </a:r>
            <a:r>
              <a:rPr lang="en-US" dirty="0" err="1" smtClean="0"/>
              <a:t>reducingTo</a:t>
            </a:r>
            <a:r>
              <a:rPr lang="en-US" dirty="0" smtClean="0"/>
              <a:t>=…)</a:t>
            </a:r>
          </a:p>
          <a:p>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20</a:t>
            </a:fld>
            <a:endParaRPr lang="en-US"/>
          </a:p>
        </p:txBody>
      </p:sp>
    </p:spTree>
    <p:extLst>
      <p:ext uri="{BB962C8B-B14F-4D97-AF65-F5344CB8AC3E}">
        <p14:creationId xmlns:p14="http://schemas.microsoft.com/office/powerpoint/2010/main" val="38642424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BFDCA1-C2F8-BA4E-82CE-5B3B1AA6CE7D}" type="slidenum">
              <a:rPr lang="en-US" smtClean="0"/>
              <a:pPr/>
              <a:t>21</a:t>
            </a:fld>
            <a:endParaRPr lang="en-US"/>
          </a:p>
        </p:txBody>
      </p:sp>
      <p:pic>
        <p:nvPicPr>
          <p:cNvPr id="3" name="Picture 2" descr="Screen Shot 2015-09-22 at 11.08.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775"/>
            <a:ext cx="9144000" cy="2833933"/>
          </a:xfrm>
          <a:prstGeom prst="rect">
            <a:avLst/>
          </a:prstGeom>
        </p:spPr>
      </p:pic>
      <p:pic>
        <p:nvPicPr>
          <p:cNvPr id="4" name="Picture 3" descr="Screen Shot 2015-09-22 at 11.0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10184"/>
            <a:ext cx="9144000" cy="1569904"/>
          </a:xfrm>
          <a:prstGeom prst="rect">
            <a:avLst/>
          </a:prstGeom>
        </p:spPr>
      </p:pic>
      <p:sp>
        <p:nvSpPr>
          <p:cNvPr id="5" name="Down Arrow 4"/>
          <p:cNvSpPr/>
          <p:nvPr/>
        </p:nvSpPr>
        <p:spPr>
          <a:xfrm>
            <a:off x="2807433" y="2698914"/>
            <a:ext cx="367640" cy="11113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5-09-22 at 11.11.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610" y="5373326"/>
            <a:ext cx="17106499" cy="1484674"/>
          </a:xfrm>
          <a:prstGeom prst="rect">
            <a:avLst/>
          </a:prstGeom>
        </p:spPr>
      </p:pic>
      <p:sp>
        <p:nvSpPr>
          <p:cNvPr id="8" name="TextBox 7"/>
          <p:cNvSpPr txBox="1"/>
          <p:nvPr/>
        </p:nvSpPr>
        <p:spPr>
          <a:xfrm>
            <a:off x="2649768" y="11999"/>
            <a:ext cx="3903432" cy="584776"/>
          </a:xfrm>
          <a:prstGeom prst="rect">
            <a:avLst/>
          </a:prstGeom>
          <a:noFill/>
        </p:spPr>
        <p:txBody>
          <a:bodyPr wrap="none" rtlCol="0">
            <a:spAutoFit/>
          </a:bodyPr>
          <a:lstStyle/>
          <a:p>
            <a:r>
              <a:rPr lang="en-US" sz="3200" dirty="0" smtClean="0"/>
              <a:t>A </a:t>
            </a:r>
            <a:r>
              <a:rPr lang="en-US" sz="3200" dirty="0" err="1" smtClean="0"/>
              <a:t>wordcount</a:t>
            </a:r>
            <a:r>
              <a:rPr lang="en-US" sz="3200" dirty="0" smtClean="0"/>
              <a:t> example</a:t>
            </a:r>
            <a:endParaRPr lang="en-US" sz="3200" dirty="0"/>
          </a:p>
        </p:txBody>
      </p:sp>
      <p:sp>
        <p:nvSpPr>
          <p:cNvPr id="6" name="Down Arrow 5"/>
          <p:cNvSpPr/>
          <p:nvPr/>
        </p:nvSpPr>
        <p:spPr>
          <a:xfrm rot="18792824">
            <a:off x="1391636" y="4704807"/>
            <a:ext cx="367640" cy="9505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2287" y="5373326"/>
            <a:ext cx="1553323" cy="1200329"/>
          </a:xfrm>
          <a:prstGeom prst="rect">
            <a:avLst/>
          </a:prstGeom>
          <a:noFill/>
        </p:spPr>
        <p:txBody>
          <a:bodyPr wrap="square" rtlCol="0">
            <a:spAutoFit/>
          </a:bodyPr>
          <a:lstStyle/>
          <a:p>
            <a:r>
              <a:rPr lang="en-US" i="1" dirty="0" smtClean="0"/>
              <a:t>class variables in the planner are data structures</a:t>
            </a:r>
            <a:endParaRPr lang="en-US" i="1" dirty="0"/>
          </a:p>
        </p:txBody>
      </p:sp>
      <p:pic>
        <p:nvPicPr>
          <p:cNvPr id="10" name="Picture 9" descr="Screen Shot 2015-09-22 at 11.26.4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500" y="1390337"/>
            <a:ext cx="7683500" cy="952500"/>
          </a:xfrm>
          <a:prstGeom prst="rect">
            <a:avLst/>
          </a:prstGeom>
        </p:spPr>
      </p:pic>
      <p:sp>
        <p:nvSpPr>
          <p:cNvPr id="11" name="Down Arrow 10"/>
          <p:cNvSpPr/>
          <p:nvPr/>
        </p:nvSpPr>
        <p:spPr>
          <a:xfrm rot="9449358">
            <a:off x="7136299" y="2273052"/>
            <a:ext cx="367640" cy="23148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502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Wordcount</a:t>
            </a:r>
            <a:r>
              <a:rPr lang="en-US" dirty="0" smtClean="0"/>
              <a:t> example ….</a:t>
            </a:r>
            <a:endParaRPr lang="en-US" dirty="0"/>
          </a:p>
        </p:txBody>
      </p:sp>
      <p:sp>
        <p:nvSpPr>
          <p:cNvPr id="6" name="Content Placeholder 5"/>
          <p:cNvSpPr>
            <a:spLocks noGrp="1"/>
          </p:cNvSpPr>
          <p:nvPr>
            <p:ph idx="1"/>
          </p:nvPr>
        </p:nvSpPr>
        <p:spPr/>
        <p:txBody>
          <a:bodyPr/>
          <a:lstStyle/>
          <a:p>
            <a:r>
              <a:rPr lang="en-US" dirty="0" smtClean="0"/>
              <a:t>Data structure can be converted to a series of “abstract map-reduce tasks”</a:t>
            </a:r>
          </a:p>
          <a:p>
            <a:pPr marL="0" indent="0">
              <a:buNone/>
            </a:pP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22</a:t>
            </a:fld>
            <a:endParaRPr lang="en-US"/>
          </a:p>
        </p:txBody>
      </p:sp>
      <p:pic>
        <p:nvPicPr>
          <p:cNvPr id="7" name="Picture 6" descr="Screen Shot 2015-09-22 at 11.15.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4894"/>
            <a:ext cx="9144000" cy="1578119"/>
          </a:xfrm>
          <a:prstGeom prst="rect">
            <a:avLst/>
          </a:prstGeom>
        </p:spPr>
      </p:pic>
      <p:pic>
        <p:nvPicPr>
          <p:cNvPr id="9" name="Picture 8" descr="Screen Shot 2015-09-22 at 11.16.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3366"/>
            <a:ext cx="9144000" cy="1366444"/>
          </a:xfrm>
          <a:prstGeom prst="rect">
            <a:avLst/>
          </a:prstGeom>
        </p:spPr>
      </p:pic>
      <p:sp>
        <p:nvSpPr>
          <p:cNvPr id="10" name="Down Arrow 9"/>
          <p:cNvSpPr/>
          <p:nvPr/>
        </p:nvSpPr>
        <p:spPr>
          <a:xfrm>
            <a:off x="2890987" y="3927213"/>
            <a:ext cx="367640" cy="11113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483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a:t>
            </a:r>
            <a:r>
              <a:rPr lang="en-US" dirty="0" err="1" smtClean="0"/>
              <a:t>GuineaPig</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23</a:t>
            </a:fld>
            <a:endParaRPr lang="en-US"/>
          </a:p>
        </p:txBody>
      </p:sp>
      <p:pic>
        <p:nvPicPr>
          <p:cNvPr id="5" name="Picture 4" descr="Screen Shot 2015-09-22 at 11.18.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47753"/>
            <a:ext cx="11071247" cy="2305873"/>
          </a:xfrm>
          <a:prstGeom prst="rect">
            <a:avLst/>
          </a:prstGeom>
        </p:spPr>
      </p:pic>
      <p:sp>
        <p:nvSpPr>
          <p:cNvPr id="6" name="TextBox 5"/>
          <p:cNvSpPr txBox="1"/>
          <p:nvPr/>
        </p:nvSpPr>
        <p:spPr>
          <a:xfrm>
            <a:off x="0" y="1412125"/>
            <a:ext cx="5070519" cy="461665"/>
          </a:xfrm>
          <a:prstGeom prst="rect">
            <a:avLst/>
          </a:prstGeom>
          <a:noFill/>
        </p:spPr>
        <p:txBody>
          <a:bodyPr wrap="none" rtlCol="0">
            <a:spAutoFit/>
          </a:bodyPr>
          <a:lstStyle/>
          <a:p>
            <a:r>
              <a:rPr lang="en-US" sz="2400" dirty="0" smtClean="0"/>
              <a:t>Join syntax,  macros,  Format command</a:t>
            </a:r>
            <a:endParaRPr lang="en-US" sz="2400" dirty="0"/>
          </a:p>
        </p:txBody>
      </p:sp>
      <p:sp>
        <p:nvSpPr>
          <p:cNvPr id="7" name="TextBox 6"/>
          <p:cNvSpPr txBox="1"/>
          <p:nvPr/>
        </p:nvSpPr>
        <p:spPr>
          <a:xfrm>
            <a:off x="67161" y="4701072"/>
            <a:ext cx="7584127" cy="461665"/>
          </a:xfrm>
          <a:prstGeom prst="rect">
            <a:avLst/>
          </a:prstGeom>
          <a:noFill/>
        </p:spPr>
        <p:txBody>
          <a:bodyPr wrap="none" rtlCol="0">
            <a:spAutoFit/>
          </a:bodyPr>
          <a:lstStyle/>
          <a:p>
            <a:r>
              <a:rPr lang="en-US" sz="2400" dirty="0" smtClean="0"/>
              <a:t>Incremental debugging, when intermediate views are stored:</a:t>
            </a:r>
            <a:endParaRPr lang="en-US" sz="2400" dirty="0"/>
          </a:p>
        </p:txBody>
      </p:sp>
      <p:sp>
        <p:nvSpPr>
          <p:cNvPr id="8" name="TextBox 7"/>
          <p:cNvSpPr txBox="1"/>
          <p:nvPr/>
        </p:nvSpPr>
        <p:spPr>
          <a:xfrm>
            <a:off x="457200" y="5433052"/>
            <a:ext cx="5997255" cy="1569660"/>
          </a:xfrm>
          <a:prstGeom prst="rect">
            <a:avLst/>
          </a:prstGeom>
          <a:noFill/>
        </p:spPr>
        <p:txBody>
          <a:bodyPr wrap="none" rtlCol="0">
            <a:spAutoFit/>
          </a:bodyPr>
          <a:lstStyle/>
          <a:p>
            <a:r>
              <a:rPr lang="en-US" sz="2400" dirty="0" smtClean="0"/>
              <a:t>% python </a:t>
            </a:r>
            <a:r>
              <a:rPr lang="en-US" sz="2400" dirty="0" err="1" smtClean="0"/>
              <a:t>wrdcmp.py</a:t>
            </a:r>
            <a:r>
              <a:rPr lang="en-US" sz="2400" dirty="0" smtClean="0"/>
              <a:t> –store result</a:t>
            </a:r>
          </a:p>
          <a:p>
            <a:r>
              <a:rPr lang="en-US" sz="2400" dirty="0" smtClean="0"/>
              <a:t>…</a:t>
            </a:r>
          </a:p>
          <a:p>
            <a:r>
              <a:rPr lang="en-US" sz="2400" dirty="0" smtClean="0"/>
              <a:t>% </a:t>
            </a:r>
            <a:r>
              <a:rPr lang="en-US" sz="2400" dirty="0"/>
              <a:t>python </a:t>
            </a:r>
            <a:r>
              <a:rPr lang="en-US" sz="2400" dirty="0" err="1"/>
              <a:t>wrdcmp.py</a:t>
            </a:r>
            <a:r>
              <a:rPr lang="en-US" sz="2400" dirty="0"/>
              <a:t> –store </a:t>
            </a:r>
            <a:r>
              <a:rPr lang="en-US" sz="2400" dirty="0" smtClean="0"/>
              <a:t>result –reuse </a:t>
            </a:r>
            <a:r>
              <a:rPr lang="en-US" sz="2400" dirty="0" err="1" smtClean="0"/>
              <a:t>cmp</a:t>
            </a:r>
            <a:endParaRPr lang="en-US" sz="2400" dirty="0"/>
          </a:p>
          <a:p>
            <a:endParaRPr lang="en-US" sz="2400" dirty="0"/>
          </a:p>
        </p:txBody>
      </p:sp>
    </p:spTree>
    <p:extLst>
      <p:ext uri="{BB962C8B-B14F-4D97-AF65-F5344CB8AC3E}">
        <p14:creationId xmlns:p14="http://schemas.microsoft.com/office/powerpoint/2010/main" val="23608747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 of </a:t>
            </a:r>
            <a:r>
              <a:rPr lang="en-US" dirty="0" err="1" smtClean="0"/>
              <a:t>GuineaPig</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24</a:t>
            </a:fld>
            <a:endParaRPr lang="en-US"/>
          </a:p>
        </p:txBody>
      </p:sp>
      <p:sp>
        <p:nvSpPr>
          <p:cNvPr id="6" name="TextBox 5"/>
          <p:cNvSpPr txBox="1"/>
          <p:nvPr/>
        </p:nvSpPr>
        <p:spPr>
          <a:xfrm>
            <a:off x="267374" y="1320211"/>
            <a:ext cx="2665480" cy="461665"/>
          </a:xfrm>
          <a:prstGeom prst="rect">
            <a:avLst/>
          </a:prstGeom>
          <a:noFill/>
        </p:spPr>
        <p:txBody>
          <a:bodyPr wrap="none" rtlCol="0">
            <a:spAutoFit/>
          </a:bodyPr>
          <a:lstStyle/>
          <a:p>
            <a:r>
              <a:rPr lang="en-US" sz="2400" i="1" dirty="0" smtClean="0"/>
              <a:t>Full Syntax for Group</a:t>
            </a:r>
            <a:endParaRPr lang="en-US" sz="2400" i="1" dirty="0"/>
          </a:p>
        </p:txBody>
      </p:sp>
      <p:sp>
        <p:nvSpPr>
          <p:cNvPr id="3" name="TextBox 2"/>
          <p:cNvSpPr txBox="1"/>
          <p:nvPr/>
        </p:nvSpPr>
        <p:spPr>
          <a:xfrm>
            <a:off x="457200" y="2119334"/>
            <a:ext cx="8782694" cy="3785652"/>
          </a:xfrm>
          <a:prstGeom prst="rect">
            <a:avLst/>
          </a:prstGeom>
          <a:noFill/>
        </p:spPr>
        <p:txBody>
          <a:bodyPr wrap="square" rtlCol="0">
            <a:spAutoFit/>
          </a:bodyPr>
          <a:lstStyle/>
          <a:p>
            <a:r>
              <a:rPr lang="en-US" sz="2400" dirty="0"/>
              <a:t>Group(</a:t>
            </a:r>
            <a:r>
              <a:rPr lang="en-US" sz="2400" dirty="0" err="1"/>
              <a:t>wc</a:t>
            </a:r>
            <a:r>
              <a:rPr lang="en-US" sz="2400" dirty="0"/>
              <a:t>, </a:t>
            </a:r>
            <a:r>
              <a:rPr lang="en-US" sz="2400" dirty="0" smtClean="0"/>
              <a:t> </a:t>
            </a:r>
            <a:r>
              <a:rPr lang="en-US" sz="2400" dirty="0" smtClean="0">
                <a:solidFill>
                  <a:srgbClr val="FF0000"/>
                </a:solidFill>
              </a:rPr>
              <a:t>by</a:t>
            </a:r>
            <a:r>
              <a:rPr lang="en-US" sz="2400" dirty="0"/>
              <a:t>=lambda (</a:t>
            </a:r>
            <a:r>
              <a:rPr lang="en-US" sz="2400" dirty="0" err="1"/>
              <a:t>word,count</a:t>
            </a:r>
            <a:r>
              <a:rPr lang="en-US" sz="2400" dirty="0"/>
              <a:t>):word[:k], </a:t>
            </a:r>
            <a:endParaRPr lang="en-US" sz="2400" dirty="0" smtClean="0"/>
          </a:p>
          <a:p>
            <a:r>
              <a:rPr lang="en-US" sz="2400" dirty="0"/>
              <a:t>	</a:t>
            </a:r>
            <a:r>
              <a:rPr lang="en-US" sz="2400" dirty="0" smtClean="0"/>
              <a:t>	    	 </a:t>
            </a:r>
            <a:r>
              <a:rPr lang="en-US" sz="2400" dirty="0" smtClean="0">
                <a:solidFill>
                  <a:srgbClr val="FF0000"/>
                </a:solidFill>
              </a:rPr>
              <a:t>retaining</a:t>
            </a:r>
            <a:r>
              <a:rPr lang="en-US" sz="2400" dirty="0"/>
              <a:t>=lambda (</a:t>
            </a:r>
            <a:r>
              <a:rPr lang="en-US" sz="2400" dirty="0" err="1"/>
              <a:t>word,count</a:t>
            </a:r>
            <a:r>
              <a:rPr lang="en-US" sz="2400" dirty="0"/>
              <a:t>):count, </a:t>
            </a:r>
            <a:endParaRPr lang="en-US" sz="2400" dirty="0" smtClean="0"/>
          </a:p>
          <a:p>
            <a:r>
              <a:rPr lang="en-US" sz="2400" dirty="0"/>
              <a:t>	</a:t>
            </a:r>
            <a:r>
              <a:rPr lang="en-US" sz="2400" dirty="0" smtClean="0"/>
              <a:t>	    	 </a:t>
            </a:r>
            <a:r>
              <a:rPr lang="en-US" sz="2400" dirty="0" err="1" smtClean="0">
                <a:solidFill>
                  <a:srgbClr val="FF0000"/>
                </a:solidFill>
              </a:rPr>
              <a:t>reducingTo</a:t>
            </a:r>
            <a:r>
              <a:rPr lang="en-US" sz="2400" dirty="0"/>
              <a:t>=</a:t>
            </a:r>
            <a:r>
              <a:rPr lang="en-US" sz="2400" dirty="0" err="1"/>
              <a:t>ReduceToSum</a:t>
            </a:r>
            <a:r>
              <a:rPr lang="en-US" sz="2400" dirty="0"/>
              <a:t>()</a:t>
            </a:r>
            <a:r>
              <a:rPr lang="en-US" sz="2400" dirty="0" smtClean="0"/>
              <a:t>)</a:t>
            </a:r>
          </a:p>
          <a:p>
            <a:endParaRPr lang="en-US" sz="2400" dirty="0"/>
          </a:p>
          <a:p>
            <a:r>
              <a:rPr lang="en-US" sz="2400" i="1" dirty="0" err="1" smtClean="0"/>
              <a:t>equiv</a:t>
            </a:r>
            <a:r>
              <a:rPr lang="en-US" sz="2400" i="1" dirty="0" smtClean="0"/>
              <a:t> to:</a:t>
            </a:r>
          </a:p>
          <a:p>
            <a:endParaRPr lang="en-US" sz="2400" dirty="0"/>
          </a:p>
          <a:p>
            <a:r>
              <a:rPr lang="en-US" sz="2400" dirty="0"/>
              <a:t>Group(</a:t>
            </a:r>
            <a:r>
              <a:rPr lang="en-US" sz="2400" dirty="0" err="1"/>
              <a:t>wc</a:t>
            </a:r>
            <a:r>
              <a:rPr lang="en-US" sz="2400" dirty="0"/>
              <a:t>, </a:t>
            </a:r>
            <a:r>
              <a:rPr lang="en-US" sz="2400" dirty="0" smtClean="0"/>
              <a:t> </a:t>
            </a:r>
            <a:r>
              <a:rPr lang="en-US" sz="2400" dirty="0" smtClean="0">
                <a:solidFill>
                  <a:srgbClr val="FF0000"/>
                </a:solidFill>
              </a:rPr>
              <a:t>by</a:t>
            </a:r>
            <a:r>
              <a:rPr lang="en-US" sz="2400" dirty="0"/>
              <a:t>=lambda (</a:t>
            </a:r>
            <a:r>
              <a:rPr lang="en-US" sz="2400" dirty="0" err="1"/>
              <a:t>word,count</a:t>
            </a:r>
            <a:r>
              <a:rPr lang="en-US" sz="2400" dirty="0"/>
              <a:t>):word[:k], </a:t>
            </a:r>
            <a:r>
              <a:rPr lang="en-US" sz="2400" dirty="0" smtClean="0"/>
              <a:t>		      		                    			 </a:t>
            </a:r>
            <a:r>
              <a:rPr lang="en-US" sz="2400" dirty="0" err="1" smtClean="0">
                <a:solidFill>
                  <a:srgbClr val="FF0000"/>
                </a:solidFill>
              </a:rPr>
              <a:t>reducingTo</a:t>
            </a:r>
            <a:r>
              <a:rPr lang="en-US" sz="2400" dirty="0" smtClean="0"/>
              <a:t>=</a:t>
            </a:r>
          </a:p>
          <a:p>
            <a:r>
              <a:rPr lang="en-US" sz="2400" dirty="0"/>
              <a:t>	</a:t>
            </a:r>
            <a:r>
              <a:rPr lang="en-US" sz="2400" dirty="0" smtClean="0"/>
              <a:t>              </a:t>
            </a:r>
            <a:r>
              <a:rPr lang="en-US" sz="2400" dirty="0" err="1" smtClean="0"/>
              <a:t>ReduceTo</a:t>
            </a:r>
            <a:r>
              <a:rPr lang="en-US" sz="2400" dirty="0"/>
              <a:t>(</a:t>
            </a:r>
            <a:r>
              <a:rPr lang="en-US" sz="2400" dirty="0" err="1"/>
              <a:t>int</a:t>
            </a:r>
            <a:r>
              <a:rPr lang="en-US" sz="2400" dirty="0"/>
              <a:t>, </a:t>
            </a:r>
            <a:endParaRPr lang="en-US" sz="2400" dirty="0" smtClean="0"/>
          </a:p>
          <a:p>
            <a:r>
              <a:rPr lang="en-US" sz="2400" dirty="0"/>
              <a:t> </a:t>
            </a:r>
            <a:r>
              <a:rPr lang="en-US" sz="2400" dirty="0" smtClean="0"/>
              <a:t>                                  lambda </a:t>
            </a:r>
            <a:r>
              <a:rPr lang="en-US" sz="2400" dirty="0" err="1"/>
              <a:t>accum</a:t>
            </a:r>
            <a:r>
              <a:rPr lang="en-US" sz="2400" dirty="0" smtClean="0"/>
              <a:t>,(</a:t>
            </a:r>
            <a:r>
              <a:rPr lang="en-US" sz="2400" dirty="0" err="1" smtClean="0"/>
              <a:t>word</a:t>
            </a:r>
            <a:r>
              <a:rPr lang="en-US" sz="2400" dirty="0" err="1"/>
              <a:t>,count</a:t>
            </a:r>
            <a:r>
              <a:rPr lang="en-US" sz="2400" dirty="0" smtClean="0"/>
              <a:t>)): </a:t>
            </a:r>
            <a:r>
              <a:rPr lang="en-US" sz="2400" dirty="0" err="1"/>
              <a:t>accum+count</a:t>
            </a:r>
            <a:r>
              <a:rPr lang="en-US" sz="2400" dirty="0"/>
              <a:t>))</a:t>
            </a:r>
          </a:p>
        </p:txBody>
      </p:sp>
    </p:spTree>
    <p:extLst>
      <p:ext uri="{BB962C8B-B14F-4D97-AF65-F5344CB8AC3E}">
        <p14:creationId xmlns:p14="http://schemas.microsoft.com/office/powerpoint/2010/main" val="39153841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br>
              <a:rPr lang="en-US" dirty="0" smtClean="0"/>
            </a:br>
            <a:r>
              <a:rPr lang="en-US" dirty="0" smtClean="0"/>
              <a:t> </a:t>
            </a:r>
            <a:r>
              <a:rPr lang="en-US" dirty="0" err="1" smtClean="0"/>
              <a:t>cOMPUTING</a:t>
            </a:r>
            <a:r>
              <a:rPr lang="en-US" dirty="0" smtClean="0"/>
              <a:t> TFIDF </a:t>
            </a:r>
            <a:r>
              <a:rPr lang="en-US" smtClean="0"/>
              <a:t>in Guinea Pig</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25</a:t>
            </a:fld>
            <a:endParaRPr lang="en-US"/>
          </a:p>
        </p:txBody>
      </p:sp>
    </p:spTree>
    <p:extLst>
      <p:ext uri="{BB962C8B-B14F-4D97-AF65-F5344CB8AC3E}">
        <p14:creationId xmlns:p14="http://schemas.microsoft.com/office/powerpoint/2010/main" val="314037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Implementation</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26</a:t>
            </a:fld>
            <a:endParaRPr lang="en-US"/>
          </a:p>
        </p:txBody>
      </p:sp>
      <p:pic>
        <p:nvPicPr>
          <p:cNvPr id="4" name="Picture 3" descr="Screen Shot 2015-09-24 at 4.1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6588"/>
            <a:ext cx="9144000" cy="4528306"/>
          </a:xfrm>
          <a:prstGeom prst="rect">
            <a:avLst/>
          </a:prstGeom>
        </p:spPr>
      </p:pic>
    </p:spTree>
    <p:extLst>
      <p:ext uri="{BB962C8B-B14F-4D97-AF65-F5344CB8AC3E}">
        <p14:creationId xmlns:p14="http://schemas.microsoft.com/office/powerpoint/2010/main" val="38101698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Implementation</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27</a:t>
            </a:fld>
            <a:endParaRPr lang="en-US"/>
          </a:p>
        </p:txBody>
      </p:sp>
      <p:pic>
        <p:nvPicPr>
          <p:cNvPr id="5" name="Picture 4" descr="Screen Shot 2015-09-24 at 4.15.52 PM.png"/>
          <p:cNvPicPr>
            <a:picLocks noChangeAspect="1"/>
          </p:cNvPicPr>
          <p:nvPr/>
        </p:nvPicPr>
        <p:blipFill rotWithShape="1">
          <a:blip r:embed="rId2">
            <a:extLst>
              <a:ext uri="{28A0092B-C50C-407E-A947-70E740481C1C}">
                <a14:useLocalDpi xmlns:a14="http://schemas.microsoft.com/office/drawing/2010/main" val="0"/>
              </a:ext>
            </a:extLst>
          </a:blip>
          <a:srcRect b="81827"/>
          <a:stretch/>
        </p:blipFill>
        <p:spPr>
          <a:xfrm>
            <a:off x="152400" y="1368988"/>
            <a:ext cx="13011592" cy="11710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77834657"/>
              </p:ext>
            </p:extLst>
          </p:nvPr>
        </p:nvGraphicFramePr>
        <p:xfrm>
          <a:off x="6754519" y="2765778"/>
          <a:ext cx="2276592" cy="1112520"/>
        </p:xfrm>
        <a:graphic>
          <a:graphicData uri="http://schemas.openxmlformats.org/drawingml/2006/table">
            <a:tbl>
              <a:tblPr firstRow="1" bandRow="1">
                <a:tableStyleId>{5C22544A-7EE6-4342-B048-85BDC9FD1C3A}</a:tableStyleId>
              </a:tblPr>
              <a:tblGrid>
                <a:gridCol w="1138296"/>
                <a:gridCol w="1138296"/>
              </a:tblGrid>
              <a:tr h="370840">
                <a:tc>
                  <a:txBody>
                    <a:bodyPr/>
                    <a:lstStyle/>
                    <a:p>
                      <a:r>
                        <a:rPr lang="en-US" dirty="0" err="1" smtClean="0"/>
                        <a:t>docId</a:t>
                      </a:r>
                      <a:endParaRPr lang="en-US" dirty="0"/>
                    </a:p>
                  </a:txBody>
                  <a:tcPr/>
                </a:tc>
                <a:tc>
                  <a:txBody>
                    <a:bodyPr/>
                    <a:lstStyle/>
                    <a:p>
                      <a:r>
                        <a:rPr lang="en-US" dirty="0" smtClean="0"/>
                        <a:t>w</a:t>
                      </a:r>
                      <a:endParaRPr lang="en-US" dirty="0"/>
                    </a:p>
                  </a:txBody>
                  <a:tcPr/>
                </a:tc>
              </a:tr>
              <a:tr h="370840">
                <a:tc>
                  <a:txBody>
                    <a:bodyPr/>
                    <a:lstStyle/>
                    <a:p>
                      <a:r>
                        <a:rPr lang="en-US" dirty="0" smtClean="0"/>
                        <a:t>d123</a:t>
                      </a:r>
                      <a:endParaRPr lang="en-US" dirty="0"/>
                    </a:p>
                  </a:txBody>
                  <a:tcPr/>
                </a:tc>
                <a:tc>
                  <a:txBody>
                    <a:bodyPr/>
                    <a:lstStyle/>
                    <a:p>
                      <a:r>
                        <a:rPr lang="en-US" dirty="0" smtClean="0"/>
                        <a:t>found</a:t>
                      </a:r>
                      <a:endParaRPr lang="en-US" dirty="0"/>
                    </a:p>
                  </a:txBody>
                  <a:tcPr/>
                </a:tc>
              </a:tr>
              <a:tr h="370840">
                <a:tc>
                  <a:txBody>
                    <a:bodyPr/>
                    <a:lstStyle/>
                    <a:p>
                      <a:r>
                        <a:rPr lang="en-US" dirty="0" smtClean="0"/>
                        <a:t>d123</a:t>
                      </a:r>
                      <a:endParaRPr lang="en-US" dirty="0"/>
                    </a:p>
                  </a:txBody>
                  <a:tcPr/>
                </a:tc>
                <a:tc>
                  <a:txBody>
                    <a:bodyPr/>
                    <a:lstStyle/>
                    <a:p>
                      <a:r>
                        <a:rPr lang="en-US" dirty="0" smtClean="0"/>
                        <a:t>aardvark</a:t>
                      </a:r>
                      <a:endParaRPr lang="en-US" dirty="0"/>
                    </a:p>
                  </a:txBody>
                  <a:tcPr/>
                </a:tc>
              </a:tr>
            </a:tbl>
          </a:graphicData>
        </a:graphic>
      </p:graphicFrame>
    </p:spTree>
    <p:extLst>
      <p:ext uri="{BB962C8B-B14F-4D97-AF65-F5344CB8AC3E}">
        <p14:creationId xmlns:p14="http://schemas.microsoft.com/office/powerpoint/2010/main" val="1486519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Implementation</a:t>
            </a:r>
            <a:endParaRPr lang="en-US" dirty="0"/>
          </a:p>
        </p:txBody>
      </p:sp>
      <p:sp>
        <p:nvSpPr>
          <p:cNvPr id="3" name="Slide Number Placeholder 2"/>
          <p:cNvSpPr>
            <a:spLocks noGrp="1"/>
          </p:cNvSpPr>
          <p:nvPr>
            <p:ph type="sldNum" sz="quarter" idx="12"/>
          </p:nvPr>
        </p:nvSpPr>
        <p:spPr>
          <a:xfrm>
            <a:off x="6421496" y="6133018"/>
            <a:ext cx="2133600" cy="365125"/>
          </a:xfrm>
        </p:spPr>
        <p:txBody>
          <a:bodyPr/>
          <a:lstStyle/>
          <a:p>
            <a:fld id="{85BFDCA1-C2F8-BA4E-82CE-5B3B1AA6CE7D}" type="slidenum">
              <a:rPr lang="en-US" smtClean="0"/>
              <a:pPr/>
              <a:t>28</a:t>
            </a:fld>
            <a:endParaRPr lang="en-US"/>
          </a:p>
        </p:txBody>
      </p:sp>
      <p:pic>
        <p:nvPicPr>
          <p:cNvPr id="5" name="Picture 4" descr="Screen Shot 2015-09-24 at 4.15.52 PM.png"/>
          <p:cNvPicPr>
            <a:picLocks noChangeAspect="1"/>
          </p:cNvPicPr>
          <p:nvPr/>
        </p:nvPicPr>
        <p:blipFill rotWithShape="1">
          <a:blip r:embed="rId2">
            <a:extLst>
              <a:ext uri="{28A0092B-C50C-407E-A947-70E740481C1C}">
                <a14:useLocalDpi xmlns:a14="http://schemas.microsoft.com/office/drawing/2010/main" val="0"/>
              </a:ext>
            </a:extLst>
          </a:blip>
          <a:srcRect b="81827"/>
          <a:stretch/>
        </p:blipFill>
        <p:spPr>
          <a:xfrm>
            <a:off x="152400" y="1368988"/>
            <a:ext cx="13011592" cy="11710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33834503"/>
              </p:ext>
            </p:extLst>
          </p:nvPr>
        </p:nvGraphicFramePr>
        <p:xfrm>
          <a:off x="6754519" y="2765778"/>
          <a:ext cx="2276592" cy="1112520"/>
        </p:xfrm>
        <a:graphic>
          <a:graphicData uri="http://schemas.openxmlformats.org/drawingml/2006/table">
            <a:tbl>
              <a:tblPr firstRow="1" bandRow="1">
                <a:tableStyleId>{5C22544A-7EE6-4342-B048-85BDC9FD1C3A}</a:tableStyleId>
              </a:tblPr>
              <a:tblGrid>
                <a:gridCol w="1138296"/>
                <a:gridCol w="1138296"/>
              </a:tblGrid>
              <a:tr h="370840">
                <a:tc>
                  <a:txBody>
                    <a:bodyPr/>
                    <a:lstStyle/>
                    <a:p>
                      <a:r>
                        <a:rPr lang="en-US" dirty="0" err="1" smtClean="0"/>
                        <a:t>docId</a:t>
                      </a:r>
                      <a:endParaRPr lang="en-US" dirty="0"/>
                    </a:p>
                  </a:txBody>
                  <a:tcPr/>
                </a:tc>
                <a:tc>
                  <a:txBody>
                    <a:bodyPr/>
                    <a:lstStyle/>
                    <a:p>
                      <a:r>
                        <a:rPr lang="en-US" dirty="0" smtClean="0"/>
                        <a:t>w</a:t>
                      </a:r>
                      <a:endParaRPr lang="en-US" dirty="0"/>
                    </a:p>
                  </a:txBody>
                  <a:tcPr/>
                </a:tc>
              </a:tr>
              <a:tr h="370840">
                <a:tc>
                  <a:txBody>
                    <a:bodyPr/>
                    <a:lstStyle/>
                    <a:p>
                      <a:r>
                        <a:rPr lang="en-US" dirty="0" smtClean="0"/>
                        <a:t>d123</a:t>
                      </a:r>
                      <a:endParaRPr lang="en-US" dirty="0"/>
                    </a:p>
                  </a:txBody>
                  <a:tcPr/>
                </a:tc>
                <a:tc>
                  <a:txBody>
                    <a:bodyPr/>
                    <a:lstStyle/>
                    <a:p>
                      <a:r>
                        <a:rPr lang="en-US" dirty="0" smtClean="0"/>
                        <a:t>found</a:t>
                      </a:r>
                      <a:endParaRPr lang="en-US" dirty="0"/>
                    </a:p>
                  </a:txBody>
                  <a:tcPr/>
                </a:tc>
              </a:tr>
              <a:tr h="370840">
                <a:tc>
                  <a:txBody>
                    <a:bodyPr/>
                    <a:lstStyle/>
                    <a:p>
                      <a:r>
                        <a:rPr lang="en-US" dirty="0" smtClean="0"/>
                        <a:t>d123</a:t>
                      </a:r>
                      <a:endParaRPr lang="en-US" dirty="0"/>
                    </a:p>
                  </a:txBody>
                  <a:tcPr/>
                </a:tc>
                <a:tc>
                  <a:txBody>
                    <a:bodyPr/>
                    <a:lstStyle/>
                    <a:p>
                      <a:r>
                        <a:rPr lang="en-US" dirty="0" smtClean="0"/>
                        <a:t>aardvark</a:t>
                      </a:r>
                      <a:endParaRPr lang="en-US" dirty="0"/>
                    </a:p>
                  </a:txBody>
                  <a:tcPr/>
                </a:tc>
              </a:tr>
            </a:tbl>
          </a:graphicData>
        </a:graphic>
      </p:graphicFrame>
      <p:pic>
        <p:nvPicPr>
          <p:cNvPr id="7" name="Picture 6" descr="Screen Shot 2015-09-24 at 4.15.52 PM.png"/>
          <p:cNvPicPr>
            <a:picLocks noChangeAspect="1"/>
          </p:cNvPicPr>
          <p:nvPr/>
        </p:nvPicPr>
        <p:blipFill rotWithShape="1">
          <a:blip r:embed="rId2">
            <a:extLst>
              <a:ext uri="{28A0092B-C50C-407E-A947-70E740481C1C}">
                <a14:useLocalDpi xmlns:a14="http://schemas.microsoft.com/office/drawing/2010/main" val="0"/>
              </a:ext>
            </a:extLst>
          </a:blip>
          <a:srcRect t="24031" r="26132" b="65790"/>
          <a:stretch/>
        </p:blipFill>
        <p:spPr>
          <a:xfrm>
            <a:off x="75259" y="3878298"/>
            <a:ext cx="8132991" cy="555037"/>
          </a:xfrm>
          <a:prstGeom prst="rect">
            <a:avLst/>
          </a:prstGeom>
        </p:spPr>
      </p:pic>
      <p:pic>
        <p:nvPicPr>
          <p:cNvPr id="8" name="Picture 7" descr="Screen Shot 2015-09-24 at 4.15.52 PM.png"/>
          <p:cNvPicPr>
            <a:picLocks noChangeAspect="1"/>
          </p:cNvPicPr>
          <p:nvPr/>
        </p:nvPicPr>
        <p:blipFill rotWithShape="1">
          <a:blip r:embed="rId2">
            <a:extLst>
              <a:ext uri="{28A0092B-C50C-407E-A947-70E740481C1C}">
                <a14:useLocalDpi xmlns:a14="http://schemas.microsoft.com/office/drawing/2010/main" val="0"/>
              </a:ext>
            </a:extLst>
          </a:blip>
          <a:srcRect l="72366" t="25693" r="1235" b="65790"/>
          <a:stretch/>
        </p:blipFill>
        <p:spPr>
          <a:xfrm>
            <a:off x="4379500" y="4433335"/>
            <a:ext cx="3052352" cy="48771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622533267"/>
              </p:ext>
            </p:extLst>
          </p:nvPr>
        </p:nvGraphicFramePr>
        <p:xfrm>
          <a:off x="840318" y="5008434"/>
          <a:ext cx="5225930" cy="1112520"/>
        </p:xfrm>
        <a:graphic>
          <a:graphicData uri="http://schemas.openxmlformats.org/drawingml/2006/table">
            <a:tbl>
              <a:tblPr firstRow="1" bandRow="1">
                <a:tableStyleId>{5C22544A-7EE6-4342-B048-85BDC9FD1C3A}</a:tableStyleId>
              </a:tblPr>
              <a:tblGrid>
                <a:gridCol w="1422911"/>
                <a:gridCol w="3803019"/>
              </a:tblGrid>
              <a:tr h="370840">
                <a:tc>
                  <a:txBody>
                    <a:bodyPr/>
                    <a:lstStyle/>
                    <a:p>
                      <a:r>
                        <a:rPr lang="en-US" dirty="0" smtClean="0"/>
                        <a:t>key</a:t>
                      </a:r>
                      <a:endParaRPr lang="en-US" dirty="0"/>
                    </a:p>
                  </a:txBody>
                  <a:tcPr/>
                </a:tc>
                <a:tc>
                  <a:txBody>
                    <a:bodyPr/>
                    <a:lstStyle/>
                    <a:p>
                      <a:r>
                        <a:rPr lang="en-US" dirty="0" smtClean="0"/>
                        <a:t>value</a:t>
                      </a:r>
                      <a:endParaRPr lang="en-US" dirty="0"/>
                    </a:p>
                  </a:txBody>
                  <a:tcPr/>
                </a:tc>
              </a:tr>
              <a:tr h="370840">
                <a:tc>
                  <a:txBody>
                    <a:bodyPr/>
                    <a:lstStyle/>
                    <a:p>
                      <a:r>
                        <a:rPr lang="en-US" dirty="0" smtClean="0"/>
                        <a:t>found</a:t>
                      </a:r>
                      <a:endParaRPr lang="en-US" dirty="0"/>
                    </a:p>
                  </a:txBody>
                  <a:tcPr/>
                </a:tc>
                <a:tc>
                  <a:txBody>
                    <a:bodyPr/>
                    <a:lstStyle/>
                    <a:p>
                      <a:r>
                        <a:rPr lang="en-US" strike="sngStrike" dirty="0" smtClean="0"/>
                        <a:t>(d123,found),(d134,found),</a:t>
                      </a:r>
                      <a:r>
                        <a:rPr lang="en-US" strike="noStrike" dirty="0" smtClean="0"/>
                        <a:t>… </a:t>
                      </a:r>
                      <a:r>
                        <a:rPr lang="en-US" strike="noStrike" baseline="0" dirty="0" smtClean="0"/>
                        <a:t> </a:t>
                      </a:r>
                      <a:r>
                        <a:rPr lang="en-US" strike="noStrike" dirty="0" smtClean="0">
                          <a:solidFill>
                            <a:srgbClr val="0000FF"/>
                          </a:solidFill>
                        </a:rPr>
                        <a:t>2456</a:t>
                      </a:r>
                      <a:endParaRPr lang="en-US" strike="noStrike" dirty="0">
                        <a:solidFill>
                          <a:srgbClr val="0000FF"/>
                        </a:solidFill>
                      </a:endParaRPr>
                    </a:p>
                  </a:txBody>
                  <a:tcPr/>
                </a:tc>
              </a:tr>
              <a:tr h="370840">
                <a:tc>
                  <a:txBody>
                    <a:bodyPr/>
                    <a:lstStyle/>
                    <a:p>
                      <a:r>
                        <a:rPr lang="en-US" dirty="0" smtClean="0"/>
                        <a:t>aardvark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sngStrike" dirty="0" smtClean="0"/>
                        <a:t>(d123,aardvark),</a:t>
                      </a:r>
                      <a:r>
                        <a:rPr lang="en-US" strike="noStrike" dirty="0" smtClean="0"/>
                        <a:t>…  </a:t>
                      </a:r>
                      <a:r>
                        <a:rPr lang="en-US" strike="noStrike" dirty="0" smtClean="0">
                          <a:solidFill>
                            <a:srgbClr val="0000FF"/>
                          </a:solidFill>
                        </a:rPr>
                        <a:t>7</a:t>
                      </a:r>
                      <a:endParaRPr lang="en-US" strike="sngStrike" dirty="0"/>
                    </a:p>
                  </a:txBody>
                  <a:tcPr/>
                </a:tc>
              </a:tr>
            </a:tbl>
          </a:graphicData>
        </a:graphic>
      </p:graphicFrame>
    </p:spTree>
    <p:extLst>
      <p:ext uri="{BB962C8B-B14F-4D97-AF65-F5344CB8AC3E}">
        <p14:creationId xmlns:p14="http://schemas.microsoft.com/office/powerpoint/2010/main" val="2214878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Implementation</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29</a:t>
            </a:fld>
            <a:endParaRPr lang="en-US"/>
          </a:p>
        </p:txBody>
      </p:sp>
      <p:pic>
        <p:nvPicPr>
          <p:cNvPr id="4" name="Picture 3" descr="Screen Shot 2015-09-24 at 4.15.52 PM.png"/>
          <p:cNvPicPr>
            <a:picLocks noChangeAspect="1"/>
          </p:cNvPicPr>
          <p:nvPr/>
        </p:nvPicPr>
        <p:blipFill rotWithShape="1">
          <a:blip r:embed="rId2">
            <a:extLst>
              <a:ext uri="{28A0092B-C50C-407E-A947-70E740481C1C}">
                <a14:useLocalDpi xmlns:a14="http://schemas.microsoft.com/office/drawing/2010/main" val="0"/>
              </a:ext>
            </a:extLst>
          </a:blip>
          <a:srcRect t="52285" b="27979"/>
          <a:stretch/>
        </p:blipFill>
        <p:spPr>
          <a:xfrm>
            <a:off x="-1" y="1618073"/>
            <a:ext cx="10103557" cy="987488"/>
          </a:xfrm>
          <a:prstGeom prst="rect">
            <a:avLst/>
          </a:prstGeom>
        </p:spPr>
      </p:pic>
      <p:sp>
        <p:nvSpPr>
          <p:cNvPr id="5" name="TextBox 4"/>
          <p:cNvSpPr txBox="1"/>
          <p:nvPr/>
        </p:nvSpPr>
        <p:spPr>
          <a:xfrm>
            <a:off x="1486370" y="3264370"/>
            <a:ext cx="6897516" cy="646331"/>
          </a:xfrm>
          <a:prstGeom prst="rect">
            <a:avLst/>
          </a:prstGeom>
          <a:noFill/>
        </p:spPr>
        <p:txBody>
          <a:bodyPr wrap="none" rtlCol="0">
            <a:spAutoFit/>
          </a:bodyPr>
          <a:lstStyle/>
          <a:p>
            <a:r>
              <a:rPr lang="en-US" dirty="0" smtClean="0"/>
              <a:t>Augment: loads a preloaded object b at mapper initialization time,</a:t>
            </a:r>
          </a:p>
          <a:p>
            <a:r>
              <a:rPr lang="en-US" dirty="0" smtClean="0"/>
              <a:t>cycles thru the input, and generates pairs (</a:t>
            </a:r>
            <a:r>
              <a:rPr lang="en-US" dirty="0" err="1" smtClean="0"/>
              <a:t>a,b</a:t>
            </a:r>
            <a:r>
              <a:rPr lang="en-US" dirty="0" smtClean="0"/>
              <a:t>)</a:t>
            </a:r>
            <a:endParaRPr lang="en-US" dirty="0"/>
          </a:p>
        </p:txBody>
      </p:sp>
    </p:spTree>
    <p:extLst>
      <p:ext uri="{BB962C8B-B14F-4D97-AF65-F5344CB8AC3E}">
        <p14:creationId xmlns:p14="http://schemas.microsoft.com/office/powerpoint/2010/main" val="8062628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Abstractions for map-reduce (TFIDF example)</a:t>
            </a:r>
          </a:p>
          <a:p>
            <a:r>
              <a:rPr lang="en-US" dirty="0" smtClean="0"/>
              <a:t>map-side </a:t>
            </a:r>
            <a:r>
              <a:rPr lang="en-US" dirty="0" err="1" smtClean="0"/>
              <a:t>vs</a:t>
            </a:r>
            <a:r>
              <a:rPr lang="en-US" dirty="0" smtClean="0"/>
              <a:t> reduce-side joins</a:t>
            </a:r>
          </a:p>
          <a:p>
            <a:pPr marL="0" indent="0">
              <a:buNone/>
            </a:pP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3</a:t>
            </a:fld>
            <a:endParaRPr lang="en-US"/>
          </a:p>
        </p:txBody>
      </p:sp>
      <p:sp>
        <p:nvSpPr>
          <p:cNvPr id="5" name="TextBox 4"/>
          <p:cNvSpPr txBox="1"/>
          <p:nvPr/>
        </p:nvSpPr>
        <p:spPr>
          <a:xfrm>
            <a:off x="0" y="2789300"/>
            <a:ext cx="45262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smtClean="0">
              <a:solidFill>
                <a:srgbClr val="000000"/>
              </a:solidFill>
              <a:latin typeface="Book Antiqua"/>
            </a:endParaRPr>
          </a:p>
          <a:p>
            <a:r>
              <a:rPr lang="en-US" i="1" dirty="0" smtClean="0">
                <a:solidFill>
                  <a:srgbClr val="000000"/>
                </a:solidFill>
                <a:latin typeface="Cambria Math"/>
                <a:cs typeface="Cambria Math"/>
              </a:rPr>
              <a:t>table2</a:t>
            </a:r>
            <a:r>
              <a:rPr lang="en-US" dirty="0" smtClean="0">
                <a:solidFill>
                  <a:srgbClr val="000000"/>
                </a:solidFill>
                <a:latin typeface="Cambria Math"/>
                <a:cs typeface="Cambria Math"/>
              </a:rPr>
              <a:t> = MAP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TO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a:solidFill>
                  <a:srgbClr val="000000"/>
                </a:solidFill>
                <a:latin typeface="Cambria Math"/>
                <a:ea typeface="Lucida Grande"/>
                <a:cs typeface="Cambria Math"/>
              </a:rPr>
              <a:t>f</a:t>
            </a:r>
            <a:r>
              <a:rPr lang="en-US" dirty="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a:t>
            </a:r>
            <a:r>
              <a:rPr lang="en-US" dirty="0" smtClean="0">
                <a:solidFill>
                  <a:srgbClr val="000000"/>
                </a:solidFill>
                <a:latin typeface="Cambria Math"/>
                <a:cs typeface="Cambria Math"/>
              </a:rPr>
              <a:t> </a:t>
            </a:r>
            <a:endParaRPr lang="en-US" dirty="0">
              <a:solidFill>
                <a:srgbClr val="000000"/>
              </a:solidFill>
              <a:latin typeface="Cambria Math"/>
              <a:cs typeface="Cambria Math"/>
            </a:endParaRPr>
          </a:p>
        </p:txBody>
      </p:sp>
      <p:grpSp>
        <p:nvGrpSpPr>
          <p:cNvPr id="6" name="Group 5"/>
          <p:cNvGrpSpPr/>
          <p:nvPr/>
        </p:nvGrpSpPr>
        <p:grpSpPr>
          <a:xfrm>
            <a:off x="4617734" y="2804061"/>
            <a:ext cx="4526266" cy="923330"/>
            <a:chOff x="4892733" y="2065397"/>
            <a:chExt cx="4526266" cy="923330"/>
          </a:xfrm>
        </p:grpSpPr>
        <p:sp>
          <p:nvSpPr>
            <p:cNvPr id="8" name="TextBox 7"/>
            <p:cNvSpPr txBox="1"/>
            <p:nvPr/>
          </p:nvSpPr>
          <p:spPr>
            <a:xfrm>
              <a:off x="4892733" y="2065397"/>
              <a:ext cx="45262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smtClean="0">
                <a:solidFill>
                  <a:srgbClr val="000000"/>
                </a:solidFill>
                <a:latin typeface="Book Antiqua"/>
              </a:endParaRPr>
            </a:p>
            <a:p>
              <a:r>
                <a:rPr lang="en-US" i="1" dirty="0" smtClean="0">
                  <a:solidFill>
                    <a:srgbClr val="000000"/>
                  </a:solidFill>
                  <a:latin typeface="Cambria Math"/>
                  <a:cs typeface="Cambria Math"/>
                </a:rPr>
                <a:t>table2</a:t>
              </a:r>
              <a:r>
                <a:rPr lang="en-US" dirty="0" smtClean="0">
                  <a:solidFill>
                    <a:srgbClr val="000000"/>
                  </a:solidFill>
                  <a:latin typeface="Cambria Math"/>
                  <a:cs typeface="Cambria Math"/>
                </a:rPr>
                <a:t> = FILTER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BY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a:solidFill>
                    <a:srgbClr val="000000"/>
                  </a:solidFill>
                  <a:latin typeface="Cambria Math"/>
                  <a:ea typeface="Lucida Grande"/>
                  <a:cs typeface="Cambria Math"/>
                </a:rPr>
                <a:t>f</a:t>
              </a:r>
              <a:r>
                <a:rPr lang="en-US" dirty="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a:t>
              </a:r>
              <a:r>
                <a:rPr lang="en-US" dirty="0" smtClean="0">
                  <a:solidFill>
                    <a:srgbClr val="000000"/>
                  </a:solidFill>
                  <a:latin typeface="Cambria Math"/>
                  <a:cs typeface="Cambria Math"/>
                </a:rPr>
                <a:t> </a:t>
              </a:r>
              <a:endParaRPr lang="en-US" dirty="0">
                <a:solidFill>
                  <a:srgbClr val="000000"/>
                </a:solidFill>
                <a:latin typeface="Cambria Math"/>
                <a:cs typeface="Cambria Math"/>
              </a:endParaRPr>
            </a:p>
          </p:txBody>
        </p:sp>
        <p:sp>
          <p:nvSpPr>
            <p:cNvPr id="9" name="TextBox 8"/>
            <p:cNvSpPr txBox="1"/>
            <p:nvPr/>
          </p:nvSpPr>
          <p:spPr>
            <a:xfrm>
              <a:off x="7217785" y="2065397"/>
              <a:ext cx="1985314" cy="369332"/>
            </a:xfrm>
            <a:prstGeom prst="rect">
              <a:avLst/>
            </a:prstGeom>
            <a:noFill/>
          </p:spPr>
          <p:txBody>
            <a:bodyPr wrap="none" rtlCol="0">
              <a:spAutoFit/>
            </a:bodyPr>
            <a:lstStyle/>
            <a:p>
              <a:r>
                <a:rPr lang="en-US" i="1" dirty="0" smtClean="0"/>
                <a:t>f(row)</a:t>
              </a:r>
              <a:r>
                <a:rPr lang="en-US" i="1" dirty="0" smtClean="0">
                  <a:sym typeface="Wingdings"/>
                </a:rPr>
                <a:t> {</a:t>
              </a:r>
              <a:r>
                <a:rPr lang="en-US" i="1" dirty="0" err="1" smtClean="0">
                  <a:sym typeface="Wingdings"/>
                </a:rPr>
                <a:t>true,false</a:t>
              </a:r>
              <a:r>
                <a:rPr lang="en-US" i="1" dirty="0" smtClean="0">
                  <a:sym typeface="Wingdings"/>
                </a:rPr>
                <a:t>}</a:t>
              </a:r>
              <a:endParaRPr lang="en-US" i="1" dirty="0"/>
            </a:p>
          </p:txBody>
        </p:sp>
      </p:grpSp>
      <p:grpSp>
        <p:nvGrpSpPr>
          <p:cNvPr id="10" name="Group 9"/>
          <p:cNvGrpSpPr/>
          <p:nvPr/>
        </p:nvGrpSpPr>
        <p:grpSpPr>
          <a:xfrm>
            <a:off x="0" y="3759490"/>
            <a:ext cx="4764338" cy="923330"/>
            <a:chOff x="4358690" y="3195980"/>
            <a:chExt cx="4764338" cy="923330"/>
          </a:xfrm>
        </p:grpSpPr>
        <p:sp>
          <p:nvSpPr>
            <p:cNvPr id="11" name="TextBox 10"/>
            <p:cNvSpPr txBox="1"/>
            <p:nvPr/>
          </p:nvSpPr>
          <p:spPr>
            <a:xfrm>
              <a:off x="4358690" y="3195980"/>
              <a:ext cx="476433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smtClean="0">
                <a:solidFill>
                  <a:srgbClr val="000000"/>
                </a:solidFill>
                <a:latin typeface="Book Antiqua"/>
              </a:endParaRPr>
            </a:p>
            <a:p>
              <a:r>
                <a:rPr lang="en-US" i="1" dirty="0" smtClean="0">
                  <a:solidFill>
                    <a:srgbClr val="000000"/>
                  </a:solidFill>
                  <a:latin typeface="Cambria Math"/>
                  <a:cs typeface="Cambria Math"/>
                </a:rPr>
                <a:t>table2</a:t>
              </a:r>
              <a:r>
                <a:rPr lang="en-US" dirty="0" smtClean="0">
                  <a:solidFill>
                    <a:srgbClr val="000000"/>
                  </a:solidFill>
                  <a:latin typeface="Cambria Math"/>
                  <a:cs typeface="Cambria Math"/>
                </a:rPr>
                <a:t> = FLATMAP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TO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a:solidFill>
                    <a:srgbClr val="000000"/>
                  </a:solidFill>
                  <a:latin typeface="Cambria Math"/>
                  <a:ea typeface="Lucida Grande"/>
                  <a:cs typeface="Cambria Math"/>
                </a:rPr>
                <a:t>f</a:t>
              </a:r>
              <a:r>
                <a:rPr lang="en-US" dirty="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a:t>
              </a:r>
              <a:r>
                <a:rPr lang="en-US" dirty="0" smtClean="0">
                  <a:solidFill>
                    <a:srgbClr val="000000"/>
                  </a:solidFill>
                  <a:latin typeface="Cambria Math"/>
                  <a:cs typeface="Cambria Math"/>
                </a:rPr>
                <a:t> </a:t>
              </a:r>
              <a:endParaRPr lang="en-US" dirty="0">
                <a:solidFill>
                  <a:srgbClr val="000000"/>
                </a:solidFill>
                <a:latin typeface="Cambria Math"/>
                <a:cs typeface="Cambria Math"/>
              </a:endParaRPr>
            </a:p>
          </p:txBody>
        </p:sp>
        <p:sp>
          <p:nvSpPr>
            <p:cNvPr id="12" name="TextBox 11"/>
            <p:cNvSpPr txBox="1"/>
            <p:nvPr/>
          </p:nvSpPr>
          <p:spPr>
            <a:xfrm>
              <a:off x="7230475" y="3212725"/>
              <a:ext cx="1892553" cy="369332"/>
            </a:xfrm>
            <a:prstGeom prst="rect">
              <a:avLst/>
            </a:prstGeom>
            <a:noFill/>
          </p:spPr>
          <p:txBody>
            <a:bodyPr wrap="none" rtlCol="0">
              <a:spAutoFit/>
            </a:bodyPr>
            <a:lstStyle/>
            <a:p>
              <a:r>
                <a:rPr lang="en-US" i="1" dirty="0" smtClean="0"/>
                <a:t>f(row)</a:t>
              </a:r>
              <a:r>
                <a:rPr lang="en-US" i="1" dirty="0" smtClean="0">
                  <a:sym typeface="Wingdings"/>
                </a:rPr>
                <a:t>list of rows</a:t>
              </a:r>
              <a:endParaRPr lang="en-US" i="1" dirty="0"/>
            </a:p>
          </p:txBody>
        </p:sp>
      </p:grpSp>
      <p:sp>
        <p:nvSpPr>
          <p:cNvPr id="13" name="TextBox 12"/>
          <p:cNvSpPr txBox="1"/>
          <p:nvPr/>
        </p:nvSpPr>
        <p:spPr>
          <a:xfrm>
            <a:off x="4878344" y="3805656"/>
            <a:ext cx="3806912"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a:solidFill>
                <a:srgbClr val="000000"/>
              </a:solidFill>
              <a:latin typeface="Book Antiqua"/>
            </a:endParaRPr>
          </a:p>
          <a:p>
            <a:r>
              <a:rPr lang="en-US" dirty="0" smtClean="0">
                <a:solidFill>
                  <a:srgbClr val="000000"/>
                </a:solidFill>
                <a:latin typeface="Cambria Math"/>
                <a:cs typeface="Cambria Math"/>
              </a:rPr>
              <a:t>GROUP </a:t>
            </a:r>
            <a:r>
              <a:rPr lang="en-US" i="1" dirty="0" smtClean="0">
                <a:solidFill>
                  <a:srgbClr val="000000"/>
                </a:solidFill>
                <a:latin typeface="Cambria Math"/>
                <a:cs typeface="Cambria Math"/>
              </a:rPr>
              <a:t>table</a:t>
            </a:r>
            <a:r>
              <a:rPr lang="en-US" dirty="0" smtClean="0">
                <a:solidFill>
                  <a:srgbClr val="000000"/>
                </a:solidFill>
                <a:latin typeface="Cambria Math"/>
                <a:cs typeface="Cambria Math"/>
              </a:rPr>
              <a:t>  BY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 : </a:t>
            </a:r>
            <a:r>
              <a:rPr lang="en-US" i="1" dirty="0" smtClean="0">
                <a:solidFill>
                  <a:srgbClr val="000000"/>
                </a:solidFill>
                <a:latin typeface="Cambria Math"/>
                <a:ea typeface="Lucida Grande"/>
                <a:cs typeface="Cambria Math"/>
              </a:rPr>
              <a:t>f</a:t>
            </a:r>
            <a:r>
              <a:rPr lang="en-US" dirty="0" smtClean="0">
                <a:solidFill>
                  <a:srgbClr val="000000"/>
                </a:solidFill>
                <a:latin typeface="Cambria Math"/>
                <a:ea typeface="Lucida Grande"/>
                <a:cs typeface="Cambria Math"/>
              </a:rPr>
              <a:t>(</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 </a:t>
            </a:r>
          </a:p>
          <a:p>
            <a:endParaRPr lang="en-US" dirty="0">
              <a:solidFill>
                <a:srgbClr val="000000"/>
              </a:solidFill>
              <a:latin typeface="Cambria Math"/>
              <a:ea typeface="Lucida Grande"/>
              <a:cs typeface="Cambria Math"/>
            </a:endParaRPr>
          </a:p>
          <a:p>
            <a:r>
              <a:rPr lang="en-US" dirty="0" smtClean="0">
                <a:solidFill>
                  <a:srgbClr val="000000"/>
                </a:solidFill>
                <a:latin typeface="Cambria Math"/>
                <a:ea typeface="Lucida Grande"/>
                <a:cs typeface="Cambria Math"/>
              </a:rPr>
              <a:t>Could define </a:t>
            </a:r>
            <a:r>
              <a:rPr lang="en-US" i="1" dirty="0" smtClean="0">
                <a:solidFill>
                  <a:srgbClr val="000000"/>
                </a:solidFill>
                <a:latin typeface="Cambria Math"/>
                <a:ea typeface="Lucida Grande"/>
                <a:cs typeface="Cambria Math"/>
              </a:rPr>
              <a:t>f</a:t>
            </a:r>
            <a:r>
              <a:rPr lang="en-US" dirty="0" smtClean="0">
                <a:solidFill>
                  <a:srgbClr val="000000"/>
                </a:solidFill>
                <a:latin typeface="Cambria Math"/>
                <a:ea typeface="Lucida Grande"/>
                <a:cs typeface="Cambria Math"/>
              </a:rPr>
              <a:t>  via: a function, a field of a defined </a:t>
            </a:r>
            <a:r>
              <a:rPr lang="en-US" i="1" dirty="0" smtClean="0">
                <a:solidFill>
                  <a:srgbClr val="000000"/>
                </a:solidFill>
                <a:latin typeface="Cambria Math"/>
                <a:ea typeface="Lucida Grande"/>
                <a:cs typeface="Cambria Math"/>
              </a:rPr>
              <a:t>record</a:t>
            </a:r>
            <a:r>
              <a:rPr lang="en-US" dirty="0" smtClean="0">
                <a:solidFill>
                  <a:srgbClr val="000000"/>
                </a:solidFill>
                <a:latin typeface="Cambria Math"/>
                <a:ea typeface="Lucida Grande"/>
                <a:cs typeface="Cambria Math"/>
              </a:rPr>
              <a:t> structure, …</a:t>
            </a:r>
            <a:endParaRPr lang="en-US" dirty="0">
              <a:solidFill>
                <a:srgbClr val="000000"/>
              </a:solidFill>
              <a:latin typeface="Cambria Math"/>
              <a:cs typeface="Cambria Math"/>
            </a:endParaRPr>
          </a:p>
        </p:txBody>
      </p:sp>
      <p:sp>
        <p:nvSpPr>
          <p:cNvPr id="14" name="TextBox 13"/>
          <p:cNvSpPr txBox="1"/>
          <p:nvPr/>
        </p:nvSpPr>
        <p:spPr>
          <a:xfrm>
            <a:off x="279400" y="4821319"/>
            <a:ext cx="380691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a:solidFill>
                <a:srgbClr val="000000"/>
              </a:solidFill>
              <a:latin typeface="Book Antiqua"/>
            </a:endParaRPr>
          </a:p>
          <a:p>
            <a:r>
              <a:rPr lang="en-US" dirty="0" smtClean="0">
                <a:solidFill>
                  <a:srgbClr val="000000"/>
                </a:solidFill>
                <a:latin typeface="Cambria Math"/>
                <a:cs typeface="Cambria Math"/>
              </a:rPr>
              <a:t>JOIN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BY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 : </a:t>
            </a:r>
            <a:r>
              <a:rPr lang="en-US" i="1" dirty="0" smtClean="0">
                <a:solidFill>
                  <a:srgbClr val="000000"/>
                </a:solidFill>
                <a:latin typeface="Cambria Math"/>
                <a:ea typeface="Lucida Grande"/>
                <a:cs typeface="Cambria Math"/>
              </a:rPr>
              <a:t>f</a:t>
            </a:r>
            <a:r>
              <a:rPr lang="en-US" dirty="0" smtClean="0">
                <a:solidFill>
                  <a:srgbClr val="000000"/>
                </a:solidFill>
                <a:latin typeface="Cambria Math"/>
                <a:ea typeface="Lucida Grande"/>
                <a:cs typeface="Cambria Math"/>
              </a:rPr>
              <a:t>(</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a:t>
            </a:r>
          </a:p>
          <a:p>
            <a:r>
              <a:rPr lang="en-US" dirty="0">
                <a:solidFill>
                  <a:srgbClr val="000000"/>
                </a:solidFill>
                <a:latin typeface="Cambria Math"/>
                <a:ea typeface="Lucida Grande"/>
                <a:cs typeface="Cambria Math"/>
              </a:rPr>
              <a:t>	</a:t>
            </a:r>
            <a:r>
              <a:rPr lang="en-US" u="sng" dirty="0">
                <a:solidFill>
                  <a:srgbClr val="000000"/>
                </a:solidFill>
                <a:latin typeface="Cambria Math"/>
                <a:ea typeface="Lucida Grande"/>
                <a:cs typeface="Cambria Math"/>
              </a:rPr>
              <a:t> </a:t>
            </a:r>
            <a:r>
              <a:rPr lang="en-US" i="1" u="sng" dirty="0" smtClean="0">
                <a:solidFill>
                  <a:srgbClr val="000000"/>
                </a:solidFill>
                <a:latin typeface="Cambria Math"/>
                <a:ea typeface="Lucida Grande"/>
                <a:cs typeface="Cambria Math"/>
              </a:rPr>
              <a:t>table2 </a:t>
            </a:r>
            <a:r>
              <a:rPr lang="en-US" u="sng" dirty="0" smtClean="0">
                <a:solidFill>
                  <a:srgbClr val="000000"/>
                </a:solidFill>
                <a:latin typeface="Cambria Math"/>
                <a:ea typeface="Lucida Grande"/>
                <a:cs typeface="Cambria Math"/>
              </a:rPr>
              <a:t>BY </a:t>
            </a:r>
            <a:r>
              <a:rPr lang="en-US" dirty="0">
                <a:solidFill>
                  <a:srgbClr val="000000"/>
                </a:solidFill>
                <a:latin typeface="Cambria Math"/>
                <a:cs typeface="Cambria Math"/>
              </a:rPr>
              <a:t> </a:t>
            </a:r>
            <a:r>
              <a:rPr lang="en-US" dirty="0" err="1">
                <a:solidFill>
                  <a:srgbClr val="000000"/>
                </a:solidFill>
                <a:latin typeface="Cambria Math"/>
                <a:ea typeface="Lucida Grande"/>
                <a:cs typeface="Cambria Math"/>
              </a:rPr>
              <a:t>λ</a:t>
            </a:r>
            <a:r>
              <a:rPr lang="en-US" dirty="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smtClean="0">
                <a:solidFill>
                  <a:srgbClr val="000000"/>
                </a:solidFill>
                <a:latin typeface="Cambria Math"/>
                <a:ea typeface="Lucida Grande"/>
                <a:cs typeface="Cambria Math"/>
              </a:rPr>
              <a:t>g</a:t>
            </a:r>
            <a:r>
              <a:rPr lang="en-US" dirty="0" smtClean="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a:t>
            </a:r>
            <a:endParaRPr lang="en-US" dirty="0" smtClean="0">
              <a:solidFill>
                <a:srgbClr val="000000"/>
              </a:solidFill>
              <a:latin typeface="Cambria Math"/>
              <a:ea typeface="Lucida Grande"/>
              <a:cs typeface="Cambria Math"/>
            </a:endParaRPr>
          </a:p>
          <a:p>
            <a:endParaRPr lang="en-US" dirty="0">
              <a:solidFill>
                <a:srgbClr val="000000"/>
              </a:solidFill>
              <a:latin typeface="Cambria Math"/>
              <a:ea typeface="Lucida Grande"/>
              <a:cs typeface="Cambria Math"/>
            </a:endParaRPr>
          </a:p>
        </p:txBody>
      </p:sp>
    </p:spTree>
    <p:extLst>
      <p:ext uri="{BB962C8B-B14F-4D97-AF65-F5344CB8AC3E}">
        <p14:creationId xmlns:p14="http://schemas.microsoft.com/office/powerpoint/2010/main" val="3882864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Full Implementation</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30</a:t>
            </a:fld>
            <a:endParaRPr lang="en-US"/>
          </a:p>
        </p:txBody>
      </p:sp>
      <p:pic>
        <p:nvPicPr>
          <p:cNvPr id="5" name="Picture 4" descr="Screen Shot 2015-09-24 at 4.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6"/>
            <a:ext cx="9144000" cy="6856034"/>
          </a:xfrm>
          <a:prstGeom prst="rect">
            <a:avLst/>
          </a:prstGeom>
        </p:spPr>
      </p:pic>
    </p:spTree>
    <p:extLst>
      <p:ext uri="{BB962C8B-B14F-4D97-AF65-F5344CB8AC3E}">
        <p14:creationId xmlns:p14="http://schemas.microsoft.com/office/powerpoint/2010/main" val="140508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Soft Joins with TFIDF</a:t>
            </a:r>
            <a:endParaRPr lang="en-US" dirty="0"/>
          </a:p>
        </p:txBody>
      </p:sp>
      <p:sp>
        <p:nvSpPr>
          <p:cNvPr id="3" name="Content Placeholder 2"/>
          <p:cNvSpPr>
            <a:spLocks noGrp="1"/>
          </p:cNvSpPr>
          <p:nvPr>
            <p:ph idx="1"/>
          </p:nvPr>
        </p:nvSpPr>
        <p:spPr/>
        <p:txBody>
          <a:bodyPr/>
          <a:lstStyle/>
          <a:p>
            <a:r>
              <a:rPr lang="en-US" dirty="0" smtClean="0"/>
              <a:t>Why similarity joins are important</a:t>
            </a:r>
          </a:p>
          <a:p>
            <a:r>
              <a:rPr lang="en-US" dirty="0" smtClean="0"/>
              <a:t>Useful similarity metrics for sets and strings</a:t>
            </a:r>
          </a:p>
          <a:p>
            <a:r>
              <a:rPr lang="en-US" dirty="0" smtClean="0"/>
              <a:t>Fast methods for K-NN and similarity joins</a:t>
            </a:r>
          </a:p>
          <a:p>
            <a:pPr lvl="1"/>
            <a:r>
              <a:rPr lang="en-US" dirty="0" smtClean="0"/>
              <a:t>Blocking</a:t>
            </a:r>
          </a:p>
          <a:p>
            <a:pPr lvl="1"/>
            <a:r>
              <a:rPr lang="en-US" dirty="0" smtClean="0"/>
              <a:t>Indexing</a:t>
            </a:r>
          </a:p>
          <a:p>
            <a:pPr lvl="1"/>
            <a:r>
              <a:rPr lang="en-US" dirty="0" smtClean="0"/>
              <a:t>Short-cut algorithms</a:t>
            </a:r>
          </a:p>
          <a:p>
            <a:pPr lvl="1"/>
            <a:r>
              <a:rPr lang="en-US" dirty="0" smtClean="0"/>
              <a:t>Parallel implementation</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31</a:t>
            </a:fld>
            <a:endParaRPr lang="en-US"/>
          </a:p>
        </p:txBody>
      </p:sp>
    </p:spTree>
    <p:extLst>
      <p:ext uri="{BB962C8B-B14F-4D97-AF65-F5344CB8AC3E}">
        <p14:creationId xmlns:p14="http://schemas.microsoft.com/office/powerpoint/2010/main" val="38858827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85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59" name="Text Box 50"/>
          <p:cNvSpPr txBox="1">
            <a:spLocks noChangeArrowheads="1"/>
          </p:cNvSpPr>
          <p:nvPr/>
        </p:nvSpPr>
        <p:spPr bwMode="auto">
          <a:xfrm>
            <a:off x="228600" y="762000"/>
            <a:ext cx="75438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b="0"/>
              <a:t>In the once upon a time days of the First Age of Magic, the prudent sorcerer regarded his own true name as his most valued possession but also the greatest threat to his continued good health, for--the stories go--once an enemy, even a weak unskilled enemy, learned the sorcerer's true name, then routine and widely known spells could destroy or enslave even the most powerful. As times passed, and we graduated to the Age of Reason and thence to the first and second industrial revolutions, such notions were discredited. Now it seems that the Wheel has turned full circle (even if there never really was a First Age) and we are back to worrying about true names again: </a:t>
            </a:r>
          </a:p>
          <a:p>
            <a:pPr algn="l" eaLnBrk="1" hangingPunct="1">
              <a:spcBef>
                <a:spcPct val="50000"/>
              </a:spcBef>
            </a:pPr>
            <a:r>
              <a:rPr lang="en-US" b="0"/>
              <a:t>The first hint Mr. Slippery had that his own True Name might be known--and, for that matter, known to the Great Enemy--came with the appearance of two black Lincolns humming up the long dirt driveway ... Roger Pollack was in his garden weeding, had been there nearly the whole morning.... Four heavy-set men and a hard-looking female piled out, started purposefully across his well-tended cabbage patch.…</a:t>
            </a:r>
          </a:p>
          <a:p>
            <a:pPr algn="l" eaLnBrk="1" hangingPunct="1">
              <a:spcBef>
                <a:spcPct val="50000"/>
              </a:spcBef>
            </a:pPr>
            <a:r>
              <a:rPr lang="en-US" b="0"/>
              <a:t>This had been, of course, Roger Pollack's great fear. They had discovered Mr. Slippery's True Name and it was Roger Andrew Pollack TIN/SSAN 0959-34-2861.</a:t>
            </a:r>
          </a:p>
        </p:txBody>
      </p:sp>
      <p:sp>
        <p:nvSpPr>
          <p:cNvPr id="2" name="Slide Number Placeholder 1"/>
          <p:cNvSpPr>
            <a:spLocks noGrp="1"/>
          </p:cNvSpPr>
          <p:nvPr>
            <p:ph type="sldNum" sz="quarter" idx="12"/>
          </p:nvPr>
        </p:nvSpPr>
        <p:spPr/>
        <p:txBody>
          <a:bodyPr/>
          <a:lstStyle/>
          <a:p>
            <a:fld id="{85BFDCA1-C2F8-BA4E-82CE-5B3B1AA6CE7D}" type="slidenum">
              <a:rPr lang="en-US" smtClean="0"/>
              <a:pPr/>
              <a:t>32</a:t>
            </a:fld>
            <a:endParaRPr lang="en-US"/>
          </a:p>
        </p:txBody>
      </p:sp>
    </p:spTree>
    <p:extLst>
      <p:ext uri="{BB962C8B-B14F-4D97-AF65-F5344CB8AC3E}">
        <p14:creationId xmlns:p14="http://schemas.microsoft.com/office/powerpoint/2010/main" val="251922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 Joins with TFIDF:</a:t>
            </a:r>
            <a:br>
              <a:rPr lang="en-US" dirty="0" smtClean="0"/>
            </a:br>
            <a:r>
              <a:rPr lang="en-US" dirty="0" smtClean="0"/>
              <a:t>Why and What</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33</a:t>
            </a:fld>
            <a:endParaRPr lang="en-US"/>
          </a:p>
        </p:txBody>
      </p:sp>
    </p:spTree>
    <p:extLst>
      <p:ext uri="{BB962C8B-B14F-4D97-AF65-F5344CB8AC3E}">
        <p14:creationId xmlns:p14="http://schemas.microsoft.com/office/powerpoint/2010/main" val="34170126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sp>
        <p:nvSpPr>
          <p:cNvPr id="5" name="Content Placeholder 4"/>
          <p:cNvSpPr>
            <a:spLocks noGrp="1"/>
          </p:cNvSpPr>
          <p:nvPr>
            <p:ph idx="1"/>
          </p:nvPr>
        </p:nvSpPr>
        <p:spPr>
          <a:xfrm>
            <a:off x="279400" y="1257300"/>
            <a:ext cx="4800600" cy="5071533"/>
          </a:xfrm>
        </p:spPr>
        <p:txBody>
          <a:bodyPr>
            <a:normAutofit fontScale="85000" lnSpcReduction="10000"/>
          </a:bodyPr>
          <a:lstStyle/>
          <a:p>
            <a:r>
              <a:rPr lang="en-US" dirty="0" smtClean="0"/>
              <a:t>Integrating data is important</a:t>
            </a:r>
          </a:p>
          <a:p>
            <a:r>
              <a:rPr lang="en-US" dirty="0" smtClean="0"/>
              <a:t>Data from different sources may not have consistent </a:t>
            </a:r>
            <a:r>
              <a:rPr lang="en-US" i="1" dirty="0" smtClean="0"/>
              <a:t>object identifiers</a:t>
            </a:r>
          </a:p>
          <a:p>
            <a:pPr lvl="1"/>
            <a:r>
              <a:rPr lang="en-US" dirty="0" smtClean="0"/>
              <a:t>Especially automatically-constructed ones</a:t>
            </a:r>
          </a:p>
          <a:p>
            <a:r>
              <a:rPr lang="en-US" dirty="0" smtClean="0"/>
              <a:t>But databases will have human-readable names for the objects </a:t>
            </a:r>
          </a:p>
          <a:p>
            <a:endParaRPr lang="en-US" dirty="0" smtClean="0"/>
          </a:p>
          <a:p>
            <a:r>
              <a:rPr lang="en-US" dirty="0" smtClean="0"/>
              <a:t>But names are tricky….</a:t>
            </a:r>
            <a:endParaRPr lang="en-US" dirty="0"/>
          </a:p>
        </p:txBody>
      </p:sp>
      <p:pic>
        <p:nvPicPr>
          <p:cNvPr id="6" name="Picture 5" descr="Screen Shot 2015-02-02 at 10.39.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66" y="2146299"/>
            <a:ext cx="4007834" cy="4182534"/>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34</a:t>
            </a:fld>
            <a:endParaRPr lang="en-US"/>
          </a:p>
        </p:txBody>
      </p:sp>
    </p:spTree>
    <p:extLst>
      <p:ext uri="{BB962C8B-B14F-4D97-AF65-F5344CB8AC3E}">
        <p14:creationId xmlns:p14="http://schemas.microsoft.com/office/powerpoint/2010/main" val="415491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l="15120" t="20955" r="13637" b="14240"/>
          <a:stretch>
            <a:fillRect/>
          </a:stretch>
        </p:blipFill>
        <p:spPr bwMode="auto">
          <a:xfrm>
            <a:off x="685800" y="762000"/>
            <a:ext cx="7620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6387" name="AutoShape 5"/>
          <p:cNvSpPr>
            <a:spLocks noChangeArrowheads="1"/>
          </p:cNvSpPr>
          <p:nvPr/>
        </p:nvSpPr>
        <p:spPr bwMode="auto">
          <a:xfrm>
            <a:off x="533400" y="1143000"/>
            <a:ext cx="3810000" cy="9906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8" name="AutoShape 6"/>
          <p:cNvSpPr>
            <a:spLocks noChangeArrowheads="1"/>
          </p:cNvSpPr>
          <p:nvPr/>
        </p:nvSpPr>
        <p:spPr bwMode="auto">
          <a:xfrm>
            <a:off x="533400" y="2209800"/>
            <a:ext cx="3810000" cy="9906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9" name="AutoShape 7"/>
          <p:cNvSpPr>
            <a:spLocks noChangeArrowheads="1"/>
          </p:cNvSpPr>
          <p:nvPr/>
        </p:nvSpPr>
        <p:spPr bwMode="auto">
          <a:xfrm>
            <a:off x="533400" y="3276600"/>
            <a:ext cx="3810000" cy="12192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16390" name="AutoShape 8"/>
          <p:cNvSpPr>
            <a:spLocks noChangeArrowheads="1"/>
          </p:cNvSpPr>
          <p:nvPr/>
        </p:nvSpPr>
        <p:spPr bwMode="auto">
          <a:xfrm>
            <a:off x="533400" y="4648200"/>
            <a:ext cx="3886200" cy="12192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16391" name="AutoShape 9"/>
          <p:cNvSpPr>
            <a:spLocks noChangeArrowheads="1"/>
          </p:cNvSpPr>
          <p:nvPr/>
        </p:nvSpPr>
        <p:spPr bwMode="auto">
          <a:xfrm>
            <a:off x="4648200" y="4953000"/>
            <a:ext cx="3657600" cy="8382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271370" name="AutoShape 10"/>
          <p:cNvSpPr>
            <a:spLocks noChangeArrowheads="1"/>
          </p:cNvSpPr>
          <p:nvPr/>
        </p:nvSpPr>
        <p:spPr bwMode="auto">
          <a:xfrm>
            <a:off x="4648200" y="4038600"/>
            <a:ext cx="3657600" cy="838200"/>
          </a:xfrm>
          <a:prstGeom prst="roundRect">
            <a:avLst>
              <a:gd name="adj" fmla="val 16667"/>
            </a:avLst>
          </a:prstGeom>
          <a:noFill/>
          <a:ln w="25400">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271371" name="AutoShape 11"/>
          <p:cNvSpPr>
            <a:spLocks noChangeArrowheads="1"/>
          </p:cNvSpPr>
          <p:nvPr/>
        </p:nvSpPr>
        <p:spPr bwMode="auto">
          <a:xfrm>
            <a:off x="4648200" y="3124200"/>
            <a:ext cx="3657600" cy="685800"/>
          </a:xfrm>
          <a:prstGeom prst="roundRect">
            <a:avLst>
              <a:gd name="adj" fmla="val 16667"/>
            </a:avLst>
          </a:prstGeom>
          <a:noFill/>
          <a:ln w="25400">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16394" name="AutoShape 12"/>
          <p:cNvSpPr>
            <a:spLocks noChangeArrowheads="1"/>
          </p:cNvSpPr>
          <p:nvPr/>
        </p:nvSpPr>
        <p:spPr bwMode="auto">
          <a:xfrm>
            <a:off x="4648200" y="1219200"/>
            <a:ext cx="3581400" cy="838200"/>
          </a:xfrm>
          <a:prstGeom prst="roundRect">
            <a:avLst>
              <a:gd name="adj" fmla="val 16667"/>
            </a:avLst>
          </a:prstGeom>
          <a:noFill/>
          <a:ln w="25400">
            <a:solidFill>
              <a:srgbClr val="00FF00"/>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2" name="Slide Number Placeholder 1"/>
          <p:cNvSpPr>
            <a:spLocks noGrp="1"/>
          </p:cNvSpPr>
          <p:nvPr>
            <p:ph type="sldNum" sz="quarter" idx="12"/>
          </p:nvPr>
        </p:nvSpPr>
        <p:spPr/>
        <p:txBody>
          <a:bodyPr/>
          <a:lstStyle/>
          <a:p>
            <a:fld id="{85BFDCA1-C2F8-BA4E-82CE-5B3B1AA6CE7D}" type="slidenum">
              <a:rPr lang="en-US" smtClean="0"/>
              <a:pPr/>
              <a:t>35</a:t>
            </a:fld>
            <a:endParaRPr lang="en-US"/>
          </a:p>
        </p:txBody>
      </p:sp>
    </p:spTree>
    <p:extLst>
      <p:ext uri="{BB962C8B-B14F-4D97-AF65-F5344CB8AC3E}">
        <p14:creationId xmlns:p14="http://schemas.microsoft.com/office/powerpoint/2010/main" val="159007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0" grpId="0" animBg="1"/>
      <p:bldP spid="2713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22921" y="274264"/>
            <a:ext cx="8699589" cy="822789"/>
          </a:xfrm>
        </p:spPr>
        <p:txBody>
          <a:bodyPr lIns="0" tIns="0" rIns="0" bIns="0" anchor="t"/>
          <a:lstStyle/>
          <a:p>
            <a:pPr algn="l" eaLnBrk="1" hangingPunct="1">
              <a:lnSpc>
                <a:spcPct val="95000"/>
              </a:lnSpc>
              <a:buClr>
                <a:srgbClr val="333333"/>
              </a:buClr>
              <a:tabLst>
                <a:tab pos="0" algn="l"/>
                <a:tab pos="411476" algn="l"/>
                <a:tab pos="822952" algn="l"/>
                <a:tab pos="1234427" algn="l"/>
                <a:tab pos="1645904" algn="l"/>
                <a:tab pos="2057379" algn="l"/>
                <a:tab pos="2468856" algn="l"/>
                <a:tab pos="2880331" algn="l"/>
                <a:tab pos="3291807" algn="l"/>
                <a:tab pos="3703283" algn="l"/>
                <a:tab pos="4114759" algn="l"/>
                <a:tab pos="4526235" algn="l"/>
                <a:tab pos="4937711" algn="l"/>
                <a:tab pos="5349187" algn="l"/>
                <a:tab pos="5760662" algn="l"/>
                <a:tab pos="6172138" algn="l"/>
                <a:tab pos="6583614" algn="l"/>
                <a:tab pos="6995090" algn="l"/>
                <a:tab pos="7406566" algn="l"/>
                <a:tab pos="7818042" algn="l"/>
                <a:tab pos="8229518" algn="l"/>
                <a:tab pos="8469545" algn="l"/>
              </a:tabLst>
            </a:pPr>
            <a:r>
              <a:rPr lang="en-US" sz="3900" dirty="0" err="1" smtClean="0">
                <a:solidFill>
                  <a:srgbClr val="333333"/>
                </a:solidFill>
                <a:latin typeface="Arial" charset="0"/>
              </a:rPr>
              <a:t>Sim</a:t>
            </a:r>
            <a:r>
              <a:rPr lang="en-US" sz="3900" dirty="0" smtClean="0">
                <a:solidFill>
                  <a:srgbClr val="333333"/>
                </a:solidFill>
                <a:latin typeface="Arial" charset="0"/>
              </a:rPr>
              <a:t> Joins on Product Descriptions</a:t>
            </a:r>
            <a:endParaRPr lang="en-US" sz="3900" dirty="0">
              <a:solidFill>
                <a:srgbClr val="333333"/>
              </a:solidFill>
              <a:latin typeface="Arial" charset="0"/>
            </a:endParaRPr>
          </a:p>
        </p:txBody>
      </p:sp>
      <p:sp>
        <p:nvSpPr>
          <p:cNvPr id="35842" name="Rectangle 2"/>
          <p:cNvSpPr>
            <a:spLocks noGrp="1" noChangeArrowheads="1"/>
          </p:cNvSpPr>
          <p:nvPr>
            <p:ph type="body" idx="1"/>
          </p:nvPr>
        </p:nvSpPr>
        <p:spPr>
          <a:xfrm>
            <a:off x="205772" y="1439881"/>
            <a:ext cx="8642430" cy="3908246"/>
          </a:xfrm>
        </p:spPr>
        <p:txBody>
          <a:bodyPr lIns="0" tIns="0" rIns="0" bIns="0"/>
          <a:lstStyle/>
          <a:p>
            <a:pPr marL="411476" lvl="1" indent="-308607" eaLnBrk="1" hangingPunct="1">
              <a:lnSpc>
                <a:spcPct val="95000"/>
              </a:lnSpc>
              <a:spcBef>
                <a:spcPct val="0"/>
              </a:spcBef>
              <a:buFont typeface="Arial" charset="0"/>
              <a:buChar char="•"/>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r>
              <a:rPr lang="en-US" sz="2200">
                <a:solidFill>
                  <a:srgbClr val="333333"/>
                </a:solidFill>
                <a:latin typeface="Times New Roman" charset="0"/>
                <a:ea typeface="DejaVu Sans" charset="0"/>
                <a:cs typeface="DejaVu Sans" charset="0"/>
              </a:rPr>
              <a:t>Similarity can be </a:t>
            </a:r>
            <a:r>
              <a:rPr lang="en-US" sz="2200" b="1">
                <a:solidFill>
                  <a:srgbClr val="333333"/>
                </a:solidFill>
                <a:latin typeface="Times New Roman" charset="0"/>
                <a:ea typeface="DejaVu Sans" charset="0"/>
                <a:cs typeface="DejaVu Sans" charset="0"/>
              </a:rPr>
              <a:t>high</a:t>
            </a:r>
            <a:r>
              <a:rPr lang="en-US" sz="2200">
                <a:solidFill>
                  <a:srgbClr val="333333"/>
                </a:solidFill>
                <a:latin typeface="Times New Roman" charset="0"/>
                <a:ea typeface="DejaVu Sans" charset="0"/>
                <a:cs typeface="DejaVu Sans" charset="0"/>
              </a:rPr>
              <a:t> for descriptions of </a:t>
            </a:r>
            <a:r>
              <a:rPr lang="en-US" sz="2200" b="1">
                <a:solidFill>
                  <a:srgbClr val="333333"/>
                </a:solidFill>
                <a:latin typeface="Times New Roman" charset="0"/>
                <a:ea typeface="DejaVu Sans" charset="0"/>
                <a:cs typeface="DejaVu Sans" charset="0"/>
              </a:rPr>
              <a:t>distinct</a:t>
            </a:r>
            <a:r>
              <a:rPr lang="en-US" sz="2200">
                <a:solidFill>
                  <a:srgbClr val="333333"/>
                </a:solidFill>
                <a:latin typeface="Times New Roman" charset="0"/>
                <a:ea typeface="DejaVu Sans" charset="0"/>
                <a:cs typeface="DejaVu Sans" charset="0"/>
              </a:rPr>
              <a:t> items:</a:t>
            </a:r>
          </a:p>
          <a:p>
            <a:pPr marL="411476" lvl="1" indent="-308607" eaLnBrk="1" hangingPunct="1">
              <a:lnSpc>
                <a:spcPct val="95000"/>
              </a:lnSpc>
              <a:spcBef>
                <a:spcPct val="0"/>
              </a:spcBef>
              <a:buFont typeface="Arial" charset="0"/>
              <a:buChar char="•"/>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endParaRPr lang="en-US" sz="1700">
              <a:solidFill>
                <a:srgbClr val="333333"/>
              </a:solidFill>
              <a:latin typeface="Arial" charset="0"/>
              <a:ea typeface="DejaVu Sans" charset="0"/>
              <a:cs typeface="DejaVu Sans" charset="0"/>
            </a:endParaRPr>
          </a:p>
          <a:p>
            <a:pPr marL="768660" lvl="2" indent="-255744" eaLnBrk="1" hangingPunct="1">
              <a:lnSpc>
                <a:spcPct val="95000"/>
              </a:lnSpc>
              <a:spcBef>
                <a:spcPct val="0"/>
              </a:spcBef>
              <a:buSzPct val="80000"/>
              <a:buFont typeface="Courier New" charset="0"/>
              <a:buChar char="o"/>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r>
              <a:rPr lang="en-US" sz="1700">
                <a:solidFill>
                  <a:srgbClr val="333333"/>
                </a:solidFill>
                <a:latin typeface="Arial" charset="0"/>
                <a:ea typeface="DejaVu Sans" charset="0"/>
                <a:cs typeface="DejaVu Sans" charset="0"/>
              </a:rPr>
              <a:t>AERO TGX-Series Work Table -42'' x 96'' Model 1TGX-4296 All tables shipped KD AEROSPEC- 1TGX Tables are Aerospec Designed. In addition to above specifications; - All four sides have a V countertop edge ...</a:t>
            </a:r>
          </a:p>
          <a:p>
            <a:pPr marL="768660" lvl="2" indent="-255744" eaLnBrk="1" hangingPunct="1">
              <a:lnSpc>
                <a:spcPct val="95000"/>
              </a:lnSpc>
              <a:spcBef>
                <a:spcPct val="0"/>
              </a:spcBef>
              <a:buSzPct val="80000"/>
              <a:buFont typeface="Courier New" charset="0"/>
              <a:buChar char="o"/>
              <a:tabLst>
                <a:tab pos="565780" algn="l"/>
                <a:tab pos="977255" algn="l"/>
                <a:tab pos="1388732" algn="l"/>
                <a:tab pos="1800207" algn="l"/>
                <a:tab pos="2211683" algn="l"/>
                <a:tab pos="2623159" algn="l"/>
                <a:tab pos="3034634" algn="l"/>
                <a:tab pos="3446111" algn="l"/>
                <a:tab pos="3857586" algn="l"/>
                <a:tab pos="4269063" algn="l"/>
                <a:tab pos="4680538" algn="l"/>
                <a:tab pos="5092014" algn="l"/>
                <a:tab pos="5503490" algn="l"/>
                <a:tab pos="5914966" algn="l"/>
                <a:tab pos="6326442" algn="l"/>
                <a:tab pos="6737918" algn="l"/>
                <a:tab pos="7149394" algn="l"/>
                <a:tab pos="7560869" algn="l"/>
                <a:tab pos="7972345" algn="l"/>
                <a:tab pos="8383821" algn="l"/>
                <a:tab pos="8469545" algn="l"/>
              </a:tabLst>
            </a:pPr>
            <a:r>
              <a:rPr lang="en-US" sz="1700">
                <a:solidFill>
                  <a:srgbClr val="333333"/>
                </a:solidFill>
                <a:latin typeface="Arial" charset="0"/>
                <a:ea typeface="DejaVu Sans" charset="0"/>
                <a:cs typeface="DejaVu Sans" charset="0"/>
              </a:rPr>
              <a:t>AERO TGX-Series Work Table -42'' x 48'' Model 1TGX-4248 All tables shipped KD AEROSPEC- 1TGX Tables are Aerospec Designed. In addition to above specifications; - All four sides have a V countertop .. </a:t>
            </a:r>
          </a:p>
        </p:txBody>
      </p:sp>
      <p:sp>
        <p:nvSpPr>
          <p:cNvPr id="35843" name="Text Box 3"/>
          <p:cNvSpPr txBox="1">
            <a:spLocks noChangeArrowheads="1"/>
          </p:cNvSpPr>
          <p:nvPr/>
        </p:nvSpPr>
        <p:spPr bwMode="auto">
          <a:xfrm>
            <a:off x="205772" y="3576844"/>
            <a:ext cx="8436658" cy="222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cs typeface="ＭＳ Ｐゴシック" charset="0"/>
              </a:defRPr>
            </a:lvl1pPr>
            <a:lvl2pPr indent="-3429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2pPr>
            <a:lvl3pPr marL="854075" indent="-284163"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3pPr>
            <a:lvl4pPr marL="1600200" indent="-2286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4pPr>
            <a:lvl5pPr marL="2057400" indent="-228600" eaLnBrk="0" hangingPunc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defRPr sz="2400">
                <a:solidFill>
                  <a:schemeClr val="bg1"/>
                </a:solidFill>
                <a:latin typeface="Times New Roman" charset="0"/>
                <a:ea typeface="ＭＳ Ｐゴシック" charset="0"/>
              </a:defRPr>
            </a:lvl9pPr>
          </a:lstStyle>
          <a:p>
            <a:pPr marL="411476" lvl="1" defTabSz="411476" eaLnBrk="1" fontAlgn="base" hangingPunct="1">
              <a:lnSpc>
                <a:spcPct val="95000"/>
              </a:lnSpc>
              <a:spcBef>
                <a:spcPct val="0"/>
              </a:spcBef>
              <a:spcAft>
                <a:spcPct val="0"/>
              </a:spcAft>
              <a:buClr>
                <a:srgbClr val="000000"/>
              </a:buClr>
              <a:buSzPct val="100000"/>
              <a:buFont typeface="Arial" charset="0"/>
              <a:buChar char="•"/>
            </a:pPr>
            <a:r>
              <a:rPr lang="en-US" smtClean="0">
                <a:solidFill>
                  <a:srgbClr val="333333"/>
                </a:solidFill>
                <a:cs typeface="ＭＳ Ｐゴシック" charset="0"/>
              </a:rPr>
              <a:t>Similarity can be </a:t>
            </a:r>
            <a:r>
              <a:rPr lang="en-US" b="1" smtClean="0">
                <a:solidFill>
                  <a:srgbClr val="333333"/>
                </a:solidFill>
                <a:cs typeface="ＭＳ Ｐゴシック" charset="0"/>
              </a:rPr>
              <a:t>low</a:t>
            </a:r>
            <a:r>
              <a:rPr lang="en-US" smtClean="0">
                <a:solidFill>
                  <a:srgbClr val="333333"/>
                </a:solidFill>
                <a:cs typeface="ＭＳ Ｐゴシック" charset="0"/>
              </a:rPr>
              <a:t> for descriptions of </a:t>
            </a:r>
            <a:r>
              <a:rPr lang="en-US" b="1" smtClean="0">
                <a:solidFill>
                  <a:srgbClr val="333333"/>
                </a:solidFill>
                <a:cs typeface="ＭＳ Ｐゴシック" charset="0"/>
              </a:rPr>
              <a:t>identical</a:t>
            </a:r>
            <a:r>
              <a:rPr lang="en-US" smtClean="0">
                <a:solidFill>
                  <a:srgbClr val="333333"/>
                </a:solidFill>
                <a:cs typeface="ＭＳ Ｐゴシック" charset="0"/>
              </a:rPr>
              <a:t> items:</a:t>
            </a:r>
          </a:p>
          <a:p>
            <a:pPr marL="411476" lvl="1" defTabSz="411476" eaLnBrk="1" fontAlgn="base" hangingPunct="1">
              <a:lnSpc>
                <a:spcPct val="95000"/>
              </a:lnSpc>
              <a:spcBef>
                <a:spcPct val="0"/>
              </a:spcBef>
              <a:spcAft>
                <a:spcPct val="0"/>
              </a:spcAft>
              <a:buClr>
                <a:srgbClr val="000000"/>
              </a:buClr>
              <a:buSzPct val="100000"/>
              <a:buFont typeface="Arial" charset="0"/>
              <a:buChar char="•"/>
            </a:pPr>
            <a:endParaRPr lang="en-US" sz="1700">
              <a:solidFill>
                <a:srgbClr val="333333"/>
              </a:solidFill>
              <a:latin typeface="Arial" charset="0"/>
              <a:cs typeface="ＭＳ Ｐゴシック" charset="0"/>
            </a:endParaRPr>
          </a:p>
          <a:p>
            <a:pPr lvl="2" defTabSz="411476" eaLnBrk="1" fontAlgn="base" hangingPunct="1">
              <a:lnSpc>
                <a:spcPct val="95000"/>
              </a:lnSpc>
              <a:spcBef>
                <a:spcPct val="0"/>
              </a:spcBef>
              <a:spcAft>
                <a:spcPct val="0"/>
              </a:spcAft>
              <a:buClr>
                <a:srgbClr val="000000"/>
              </a:buClr>
              <a:buSzPct val="80000"/>
              <a:buFont typeface="Courier New" charset="0"/>
              <a:buChar char="o"/>
            </a:pPr>
            <a:r>
              <a:rPr lang="en-US" sz="1700">
                <a:solidFill>
                  <a:srgbClr val="333333"/>
                </a:solidFill>
                <a:latin typeface="Arial" charset="0"/>
                <a:cs typeface="ＭＳ Ｐゴシック" charset="0"/>
              </a:rPr>
              <a:t>Canon Angle Finder C 2882A002 Film Camera Angle Finders Right Angle Finder C (Includes ED-C &amp; ED-D Adapters for All SLR Cameras) Film Camera Angle Finders &amp; Magnifiers The Angle Finder C lets you adjust  ...</a:t>
            </a:r>
          </a:p>
          <a:p>
            <a:pPr lvl="2" defTabSz="411476" eaLnBrk="1" fontAlgn="base" hangingPunct="1">
              <a:lnSpc>
                <a:spcPct val="95000"/>
              </a:lnSpc>
              <a:spcBef>
                <a:spcPct val="0"/>
              </a:spcBef>
              <a:spcAft>
                <a:spcPct val="0"/>
              </a:spcAft>
              <a:buClr>
                <a:srgbClr val="000000"/>
              </a:buClr>
              <a:buSzPct val="80000"/>
              <a:buFont typeface="Courier New" charset="0"/>
              <a:buChar char="o"/>
            </a:pPr>
            <a:r>
              <a:rPr lang="en-US" sz="1700">
                <a:solidFill>
                  <a:srgbClr val="333333"/>
                </a:solidFill>
                <a:latin typeface="Arial" charset="0"/>
                <a:cs typeface="ＭＳ Ｐゴシック" charset="0"/>
              </a:rPr>
              <a:t> CANON 2882A002 ANGLE FINDER C FOR EOS REBEL® SERIES PROVIDES A FULL SCREEN IMAGE SHOWS EXPOSURE DATA BUILT-IN DIOPTRIC ADJUSTMENT COMPATIBLE WITH THE CANON® REBEL, EOS &amp; REBEL EOS SERIES.</a:t>
            </a:r>
          </a:p>
        </p:txBody>
      </p:sp>
      <p:sp>
        <p:nvSpPr>
          <p:cNvPr id="35844" name="Rectangle 4"/>
          <p:cNvSpPr>
            <a:spLocks noChangeArrowheads="1"/>
          </p:cNvSpPr>
          <p:nvPr/>
        </p:nvSpPr>
        <p:spPr bwMode="auto">
          <a:xfrm>
            <a:off x="617316" y="1921270"/>
            <a:ext cx="8230886" cy="822789"/>
          </a:xfrm>
          <a:prstGeom prst="rect">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35845" name="Rectangle 5"/>
          <p:cNvSpPr>
            <a:spLocks noChangeArrowheads="1"/>
          </p:cNvSpPr>
          <p:nvPr/>
        </p:nvSpPr>
        <p:spPr bwMode="auto">
          <a:xfrm>
            <a:off x="617316" y="2744058"/>
            <a:ext cx="8230886" cy="822789"/>
          </a:xfrm>
          <a:prstGeom prst="rect">
            <a:avLst/>
          </a:prstGeom>
          <a:noFill/>
          <a:ln w="3672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35846" name="Rectangle 6"/>
          <p:cNvSpPr>
            <a:spLocks noChangeArrowheads="1"/>
          </p:cNvSpPr>
          <p:nvPr/>
        </p:nvSpPr>
        <p:spPr bwMode="auto">
          <a:xfrm>
            <a:off x="617316" y="4161082"/>
            <a:ext cx="8025114" cy="708512"/>
          </a:xfrm>
          <a:prstGeom prst="rect">
            <a:avLst/>
          </a:prstGeom>
          <a:noFill/>
          <a:ln w="3672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35847" name="Rectangle 7"/>
          <p:cNvSpPr>
            <a:spLocks noChangeArrowheads="1"/>
          </p:cNvSpPr>
          <p:nvPr/>
        </p:nvSpPr>
        <p:spPr bwMode="auto">
          <a:xfrm>
            <a:off x="617316" y="4869594"/>
            <a:ext cx="8025114" cy="1028486"/>
          </a:xfrm>
          <a:prstGeom prst="rect">
            <a:avLst/>
          </a:prstGeom>
          <a:noFill/>
          <a:ln w="3672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lIns="82277" tIns="41138" rIns="82277" bIns="41138" anchor="ctr"/>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1" name="Oval 10"/>
          <p:cNvSpPr>
            <a:spLocks noChangeArrowheads="1"/>
          </p:cNvSpPr>
          <p:nvPr/>
        </p:nvSpPr>
        <p:spPr bwMode="auto">
          <a:xfrm>
            <a:off x="4571286" y="1715573"/>
            <a:ext cx="411544"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2" name="Oval 11"/>
          <p:cNvSpPr>
            <a:spLocks noChangeArrowheads="1"/>
          </p:cNvSpPr>
          <p:nvPr/>
        </p:nvSpPr>
        <p:spPr bwMode="auto">
          <a:xfrm>
            <a:off x="4571286" y="2401230"/>
            <a:ext cx="411544"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3" name="Oval 12"/>
          <p:cNvSpPr>
            <a:spLocks noChangeArrowheads="1"/>
          </p:cNvSpPr>
          <p:nvPr/>
        </p:nvSpPr>
        <p:spPr bwMode="auto">
          <a:xfrm>
            <a:off x="6286054" y="2538360"/>
            <a:ext cx="617316"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4" name="Oval 13"/>
          <p:cNvSpPr>
            <a:spLocks noChangeArrowheads="1"/>
          </p:cNvSpPr>
          <p:nvPr/>
        </p:nvSpPr>
        <p:spPr bwMode="auto">
          <a:xfrm>
            <a:off x="6217463" y="1784137"/>
            <a:ext cx="617316" cy="685657"/>
          </a:xfrm>
          <a:prstGeom prst="ellipse">
            <a:avLst/>
          </a:prstGeom>
          <a:noFill/>
          <a:ln w="254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5" name="Oval 14"/>
          <p:cNvSpPr>
            <a:spLocks noChangeArrowheads="1"/>
          </p:cNvSpPr>
          <p:nvPr/>
        </p:nvSpPr>
        <p:spPr bwMode="auto">
          <a:xfrm>
            <a:off x="1690476" y="3978240"/>
            <a:ext cx="1508996"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6" name="Oval 15"/>
          <p:cNvSpPr>
            <a:spLocks noChangeArrowheads="1"/>
          </p:cNvSpPr>
          <p:nvPr/>
        </p:nvSpPr>
        <p:spPr bwMode="auto">
          <a:xfrm>
            <a:off x="3199473" y="3978240"/>
            <a:ext cx="1097451"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7" name="Oval 16"/>
          <p:cNvSpPr>
            <a:spLocks noChangeArrowheads="1"/>
          </p:cNvSpPr>
          <p:nvPr/>
        </p:nvSpPr>
        <p:spPr bwMode="auto">
          <a:xfrm>
            <a:off x="2925110" y="4732463"/>
            <a:ext cx="1851949"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18" name="Oval 17"/>
          <p:cNvSpPr>
            <a:spLocks noChangeArrowheads="1"/>
          </p:cNvSpPr>
          <p:nvPr/>
        </p:nvSpPr>
        <p:spPr bwMode="auto">
          <a:xfrm>
            <a:off x="1827657" y="4732463"/>
            <a:ext cx="1097451" cy="479960"/>
          </a:xfrm>
          <a:prstGeom prst="ellipse">
            <a:avLst/>
          </a:prstGeom>
          <a:noFill/>
          <a:ln w="25400">
            <a:solidFill>
              <a:srgbClr val="00B050"/>
            </a:solidFill>
            <a:prstDash val="sysDash"/>
            <a:round/>
            <a:headEnd/>
            <a:tailEnd/>
          </a:ln>
          <a:extLst>
            <a:ext uri="{909E8E84-426E-40dd-AFC4-6F175D3DCCD1}">
              <a14:hiddenFill xmlns:a14="http://schemas.microsoft.com/office/drawing/2010/main">
                <a:solidFill>
                  <a:srgbClr val="FFFFFF"/>
                </a:solidFill>
              </a14:hiddenFill>
            </a:ext>
          </a:extLst>
        </p:spPr>
        <p:txBody>
          <a:bodyPr lIns="82277" tIns="41138" rIns="82277" bIns="41138"/>
          <a:lstStyle/>
          <a:p>
            <a:pPr defTabSz="411476" fontAlgn="base">
              <a:spcBef>
                <a:spcPct val="0"/>
              </a:spcBef>
              <a:spcAft>
                <a:spcPct val="0"/>
              </a:spcAft>
              <a:buClr>
                <a:srgbClr val="000000"/>
              </a:buClr>
              <a:buSzPct val="100000"/>
            </a:pPr>
            <a:endParaRPr lang="en-US" sz="2200">
              <a:solidFill>
                <a:srgbClr val="FFFFFF"/>
              </a:solidFill>
              <a:latin typeface="Times New Roman"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85BFDCA1-C2F8-BA4E-82CE-5B3B1AA6CE7D}" type="slidenum">
              <a:rPr lang="en-US" smtClean="0"/>
              <a:pPr/>
              <a:t>36</a:t>
            </a:fld>
            <a:endParaRPr lang="en-US"/>
          </a:p>
        </p:txBody>
      </p:sp>
    </p:spTree>
    <p:extLst>
      <p:ext uri="{BB962C8B-B14F-4D97-AF65-F5344CB8AC3E}">
        <p14:creationId xmlns:p14="http://schemas.microsoft.com/office/powerpoint/2010/main" val="24215355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 Soft (Similarity) joins</a:t>
            </a:r>
            <a:endParaRPr lang="en-US" dirty="0"/>
          </a:p>
        </p:txBody>
      </p:sp>
      <p:sp>
        <p:nvSpPr>
          <p:cNvPr id="3" name="Content Placeholder 2"/>
          <p:cNvSpPr>
            <a:spLocks noGrp="1"/>
          </p:cNvSpPr>
          <p:nvPr>
            <p:ph idx="1"/>
          </p:nvPr>
        </p:nvSpPr>
        <p:spPr/>
        <p:txBody>
          <a:bodyPr/>
          <a:lstStyle/>
          <a:p>
            <a:r>
              <a:rPr lang="en-US" dirty="0" smtClean="0"/>
              <a:t>A similarity join of two sets A and B is</a:t>
            </a:r>
          </a:p>
          <a:p>
            <a:pPr lvl="1"/>
            <a:r>
              <a:rPr lang="en-US" dirty="0" smtClean="0"/>
              <a:t>an ordered list of triples (</a:t>
            </a:r>
            <a:r>
              <a:rPr lang="en-US" dirty="0" err="1" smtClean="0"/>
              <a:t>s</a:t>
            </a:r>
            <a:r>
              <a:rPr lang="en-US" baseline="-25000" dirty="0" err="1" smtClean="0"/>
              <a:t>ij</a:t>
            </a:r>
            <a:r>
              <a:rPr lang="en-US" dirty="0" err="1" smtClean="0"/>
              <a:t>,a</a:t>
            </a:r>
            <a:r>
              <a:rPr lang="en-US" baseline="-25000" dirty="0" err="1" smtClean="0"/>
              <a:t>i</a:t>
            </a:r>
            <a:r>
              <a:rPr lang="en-US" dirty="0" err="1" smtClean="0"/>
              <a:t>,b</a:t>
            </a:r>
            <a:r>
              <a:rPr lang="en-US" baseline="-25000" dirty="0" err="1" smtClean="0"/>
              <a:t>j</a:t>
            </a:r>
            <a:r>
              <a:rPr lang="en-US" dirty="0" smtClean="0"/>
              <a:t>) such that </a:t>
            </a:r>
          </a:p>
          <a:p>
            <a:pPr lvl="2"/>
            <a:r>
              <a:rPr lang="en-US" dirty="0" err="1" smtClean="0"/>
              <a:t>a</a:t>
            </a:r>
            <a:r>
              <a:rPr lang="en-US" baseline="-25000" dirty="0" err="1" smtClean="0"/>
              <a:t>i</a:t>
            </a:r>
            <a:r>
              <a:rPr lang="en-US" dirty="0" smtClean="0"/>
              <a:t> is from A</a:t>
            </a:r>
          </a:p>
          <a:p>
            <a:pPr lvl="2"/>
            <a:r>
              <a:rPr lang="en-US" dirty="0" err="1" smtClean="0"/>
              <a:t>b</a:t>
            </a:r>
            <a:r>
              <a:rPr lang="en-US" baseline="-25000" dirty="0" err="1" smtClean="0"/>
              <a:t>j</a:t>
            </a:r>
            <a:r>
              <a:rPr lang="en-US" dirty="0" smtClean="0"/>
              <a:t> is from B</a:t>
            </a:r>
          </a:p>
          <a:p>
            <a:pPr lvl="2"/>
            <a:r>
              <a:rPr lang="en-US" dirty="0" err="1" smtClean="0"/>
              <a:t>s</a:t>
            </a:r>
            <a:r>
              <a:rPr lang="en-US" baseline="-25000" dirty="0" err="1" smtClean="0"/>
              <a:t>ij</a:t>
            </a:r>
            <a:r>
              <a:rPr lang="en-US" baseline="-25000" dirty="0" smtClean="0"/>
              <a:t> </a:t>
            </a:r>
            <a:r>
              <a:rPr lang="en-US" dirty="0" smtClean="0"/>
              <a:t>is the </a:t>
            </a:r>
            <a:r>
              <a:rPr lang="en-US" i="1" dirty="0" smtClean="0"/>
              <a:t>similarity</a:t>
            </a:r>
            <a:r>
              <a:rPr lang="en-US" dirty="0" smtClean="0"/>
              <a:t> of </a:t>
            </a:r>
            <a:r>
              <a:rPr lang="en-US" dirty="0" err="1" smtClean="0"/>
              <a:t>a</a:t>
            </a:r>
            <a:r>
              <a:rPr lang="en-US" baseline="-25000" dirty="0" err="1" smtClean="0"/>
              <a:t>i</a:t>
            </a:r>
            <a:r>
              <a:rPr lang="en-US" dirty="0" smtClean="0"/>
              <a:t> and </a:t>
            </a:r>
            <a:r>
              <a:rPr lang="en-US" dirty="0" err="1" smtClean="0"/>
              <a:t>b</a:t>
            </a:r>
            <a:r>
              <a:rPr lang="en-US" baseline="-25000" dirty="0" err="1" smtClean="0"/>
              <a:t>j</a:t>
            </a:r>
            <a:endParaRPr lang="en-US" baseline="-25000" dirty="0" smtClean="0"/>
          </a:p>
          <a:p>
            <a:pPr lvl="2"/>
            <a:r>
              <a:rPr lang="en-US" dirty="0" smtClean="0"/>
              <a:t>the triples are in descending order</a:t>
            </a:r>
          </a:p>
          <a:p>
            <a:pPr lvl="2"/>
            <a:endParaRPr lang="en-US" dirty="0"/>
          </a:p>
          <a:p>
            <a:pPr lvl="2"/>
            <a:r>
              <a:rPr lang="en-US" dirty="0" smtClean="0"/>
              <a:t>the list is either the top K triples by </a:t>
            </a:r>
            <a:r>
              <a:rPr lang="en-US" dirty="0" err="1" smtClean="0"/>
              <a:t>s</a:t>
            </a:r>
            <a:r>
              <a:rPr lang="en-US" baseline="-25000" dirty="0" err="1" smtClean="0"/>
              <a:t>ij</a:t>
            </a:r>
            <a:r>
              <a:rPr lang="en-US" dirty="0" smtClean="0"/>
              <a:t> or ALL triples with </a:t>
            </a:r>
            <a:r>
              <a:rPr lang="en-US" dirty="0" err="1" smtClean="0"/>
              <a:t>s</a:t>
            </a:r>
            <a:r>
              <a:rPr lang="en-US" baseline="-25000" dirty="0" err="1" smtClean="0"/>
              <a:t>ij</a:t>
            </a:r>
            <a:r>
              <a:rPr lang="en-US" dirty="0" smtClean="0"/>
              <a:t>&gt;L … or sometimes some approximation of these….</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37</a:t>
            </a:fld>
            <a:endParaRPr lang="en-US"/>
          </a:p>
        </p:txBody>
      </p:sp>
    </p:spTree>
    <p:extLst>
      <p:ext uri="{BB962C8B-B14F-4D97-AF65-F5344CB8AC3E}">
        <p14:creationId xmlns:p14="http://schemas.microsoft.com/office/powerpoint/2010/main" val="69099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535" t="35693" r="13418" b="9567"/>
          <a:stretch/>
        </p:blipFill>
        <p:spPr bwMode="auto">
          <a:xfrm>
            <a:off x="122903" y="1449914"/>
            <a:ext cx="8854201" cy="525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Softjoin</a:t>
            </a:r>
            <a:r>
              <a:rPr lang="en-US" dirty="0" smtClean="0"/>
              <a:t> Example - 1</a:t>
            </a:r>
            <a:endParaRPr lang="en-US" dirty="0"/>
          </a:p>
        </p:txBody>
      </p:sp>
      <p:sp>
        <p:nvSpPr>
          <p:cNvPr id="3" name="TextBox 2"/>
          <p:cNvSpPr txBox="1"/>
          <p:nvPr/>
        </p:nvSpPr>
        <p:spPr>
          <a:xfrm>
            <a:off x="122903" y="6106583"/>
            <a:ext cx="885420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A useful scalable similarity metric:  IDF weighting plus cosine distance!</a:t>
            </a:r>
            <a:endParaRPr lang="en-US" sz="2400"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38</a:t>
            </a:fld>
            <a:endParaRPr lang="en-US"/>
          </a:p>
        </p:txBody>
      </p:sp>
    </p:spTree>
    <p:extLst>
      <p:ext uri="{BB962C8B-B14F-4D97-AF65-F5344CB8AC3E}">
        <p14:creationId xmlns:p14="http://schemas.microsoft.com/office/powerpoint/2010/main" val="2322826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397" t="29007" r="17947" b="9567"/>
          <a:stretch/>
        </p:blipFill>
        <p:spPr bwMode="auto">
          <a:xfrm>
            <a:off x="709082" y="1492250"/>
            <a:ext cx="7440085" cy="536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well does TFIDF work?</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39</a:t>
            </a:fld>
            <a:endParaRPr lang="en-US"/>
          </a:p>
        </p:txBody>
      </p:sp>
    </p:spTree>
    <p:extLst>
      <p:ext uri="{BB962C8B-B14F-4D97-AF65-F5344CB8AC3E}">
        <p14:creationId xmlns:p14="http://schemas.microsoft.com/office/powerpoint/2010/main" val="41340954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Less abstract abstractions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4</a:t>
            </a:fld>
            <a:endParaRPr lang="en-US"/>
          </a:p>
        </p:txBody>
      </p:sp>
      <p:sp>
        <p:nvSpPr>
          <p:cNvPr id="5" name="TextBox 4"/>
          <p:cNvSpPr txBox="1"/>
          <p:nvPr/>
        </p:nvSpPr>
        <p:spPr>
          <a:xfrm>
            <a:off x="0" y="2789300"/>
            <a:ext cx="45262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smtClean="0">
              <a:solidFill>
                <a:srgbClr val="000000"/>
              </a:solidFill>
              <a:latin typeface="Book Antiqua"/>
            </a:endParaRPr>
          </a:p>
          <a:p>
            <a:r>
              <a:rPr lang="en-US" i="1" dirty="0" smtClean="0">
                <a:solidFill>
                  <a:srgbClr val="000000"/>
                </a:solidFill>
                <a:latin typeface="Cambria Math"/>
                <a:cs typeface="Cambria Math"/>
              </a:rPr>
              <a:t>table2</a:t>
            </a:r>
            <a:r>
              <a:rPr lang="en-US" dirty="0" smtClean="0">
                <a:solidFill>
                  <a:srgbClr val="000000"/>
                </a:solidFill>
                <a:latin typeface="Cambria Math"/>
                <a:cs typeface="Cambria Math"/>
              </a:rPr>
              <a:t> = MAP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TO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a:solidFill>
                  <a:srgbClr val="000000"/>
                </a:solidFill>
                <a:latin typeface="Cambria Math"/>
                <a:ea typeface="Lucida Grande"/>
                <a:cs typeface="Cambria Math"/>
              </a:rPr>
              <a:t>f</a:t>
            </a:r>
            <a:r>
              <a:rPr lang="en-US" dirty="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a:t>
            </a:r>
            <a:r>
              <a:rPr lang="en-US" dirty="0" smtClean="0">
                <a:solidFill>
                  <a:srgbClr val="000000"/>
                </a:solidFill>
                <a:latin typeface="Cambria Math"/>
                <a:cs typeface="Cambria Math"/>
              </a:rPr>
              <a:t> </a:t>
            </a:r>
            <a:endParaRPr lang="en-US" dirty="0">
              <a:solidFill>
                <a:srgbClr val="000000"/>
              </a:solidFill>
              <a:latin typeface="Cambria Math"/>
              <a:cs typeface="Cambria Math"/>
            </a:endParaRPr>
          </a:p>
        </p:txBody>
      </p:sp>
      <p:grpSp>
        <p:nvGrpSpPr>
          <p:cNvPr id="6" name="Group 5"/>
          <p:cNvGrpSpPr/>
          <p:nvPr/>
        </p:nvGrpSpPr>
        <p:grpSpPr>
          <a:xfrm>
            <a:off x="4617734" y="2804061"/>
            <a:ext cx="4526266" cy="923330"/>
            <a:chOff x="4892733" y="2065397"/>
            <a:chExt cx="4526266" cy="923330"/>
          </a:xfrm>
        </p:grpSpPr>
        <p:sp>
          <p:nvSpPr>
            <p:cNvPr id="8" name="TextBox 7"/>
            <p:cNvSpPr txBox="1"/>
            <p:nvPr/>
          </p:nvSpPr>
          <p:spPr>
            <a:xfrm>
              <a:off x="4892733" y="2065397"/>
              <a:ext cx="45262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smtClean="0">
                <a:solidFill>
                  <a:srgbClr val="000000"/>
                </a:solidFill>
                <a:latin typeface="Book Antiqua"/>
              </a:endParaRPr>
            </a:p>
            <a:p>
              <a:r>
                <a:rPr lang="en-US" i="1" dirty="0" smtClean="0">
                  <a:solidFill>
                    <a:srgbClr val="000000"/>
                  </a:solidFill>
                  <a:latin typeface="Cambria Math"/>
                  <a:cs typeface="Cambria Math"/>
                </a:rPr>
                <a:t>table2</a:t>
              </a:r>
              <a:r>
                <a:rPr lang="en-US" dirty="0" smtClean="0">
                  <a:solidFill>
                    <a:srgbClr val="000000"/>
                  </a:solidFill>
                  <a:latin typeface="Cambria Math"/>
                  <a:cs typeface="Cambria Math"/>
                </a:rPr>
                <a:t> = FILTER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BY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a:solidFill>
                    <a:srgbClr val="000000"/>
                  </a:solidFill>
                  <a:latin typeface="Cambria Math"/>
                  <a:ea typeface="Lucida Grande"/>
                  <a:cs typeface="Cambria Math"/>
                </a:rPr>
                <a:t>f</a:t>
              </a:r>
              <a:r>
                <a:rPr lang="en-US" dirty="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a:t>
              </a:r>
              <a:r>
                <a:rPr lang="en-US" dirty="0" smtClean="0">
                  <a:solidFill>
                    <a:srgbClr val="000000"/>
                  </a:solidFill>
                  <a:latin typeface="Cambria Math"/>
                  <a:cs typeface="Cambria Math"/>
                </a:rPr>
                <a:t> </a:t>
              </a:r>
              <a:endParaRPr lang="en-US" dirty="0">
                <a:solidFill>
                  <a:srgbClr val="000000"/>
                </a:solidFill>
                <a:latin typeface="Cambria Math"/>
                <a:cs typeface="Cambria Math"/>
              </a:endParaRPr>
            </a:p>
          </p:txBody>
        </p:sp>
        <p:sp>
          <p:nvSpPr>
            <p:cNvPr id="9" name="TextBox 8"/>
            <p:cNvSpPr txBox="1"/>
            <p:nvPr/>
          </p:nvSpPr>
          <p:spPr>
            <a:xfrm>
              <a:off x="7217785" y="2065397"/>
              <a:ext cx="1985314" cy="369332"/>
            </a:xfrm>
            <a:prstGeom prst="rect">
              <a:avLst/>
            </a:prstGeom>
            <a:noFill/>
          </p:spPr>
          <p:txBody>
            <a:bodyPr wrap="none" rtlCol="0">
              <a:spAutoFit/>
            </a:bodyPr>
            <a:lstStyle/>
            <a:p>
              <a:r>
                <a:rPr lang="en-US" i="1" dirty="0" smtClean="0"/>
                <a:t>f(row)</a:t>
              </a:r>
              <a:r>
                <a:rPr lang="en-US" i="1" dirty="0" smtClean="0">
                  <a:sym typeface="Wingdings"/>
                </a:rPr>
                <a:t> {</a:t>
              </a:r>
              <a:r>
                <a:rPr lang="en-US" i="1" dirty="0" err="1" smtClean="0">
                  <a:sym typeface="Wingdings"/>
                </a:rPr>
                <a:t>true,false</a:t>
              </a:r>
              <a:r>
                <a:rPr lang="en-US" i="1" dirty="0" smtClean="0">
                  <a:sym typeface="Wingdings"/>
                </a:rPr>
                <a:t>}</a:t>
              </a:r>
              <a:endParaRPr lang="en-US" i="1" dirty="0"/>
            </a:p>
          </p:txBody>
        </p:sp>
      </p:grpSp>
      <p:grpSp>
        <p:nvGrpSpPr>
          <p:cNvPr id="10" name="Group 9"/>
          <p:cNvGrpSpPr/>
          <p:nvPr/>
        </p:nvGrpSpPr>
        <p:grpSpPr>
          <a:xfrm>
            <a:off x="0" y="3759490"/>
            <a:ext cx="4764338" cy="923330"/>
            <a:chOff x="4358690" y="3195980"/>
            <a:chExt cx="4764338" cy="923330"/>
          </a:xfrm>
        </p:grpSpPr>
        <p:sp>
          <p:nvSpPr>
            <p:cNvPr id="11" name="TextBox 10"/>
            <p:cNvSpPr txBox="1"/>
            <p:nvPr/>
          </p:nvSpPr>
          <p:spPr>
            <a:xfrm>
              <a:off x="4358690" y="3195980"/>
              <a:ext cx="476433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smtClean="0">
                <a:solidFill>
                  <a:srgbClr val="000000"/>
                </a:solidFill>
                <a:latin typeface="Book Antiqua"/>
              </a:endParaRPr>
            </a:p>
            <a:p>
              <a:r>
                <a:rPr lang="en-US" i="1" dirty="0" smtClean="0">
                  <a:solidFill>
                    <a:srgbClr val="000000"/>
                  </a:solidFill>
                  <a:latin typeface="Cambria Math"/>
                  <a:cs typeface="Cambria Math"/>
                </a:rPr>
                <a:t>table2</a:t>
              </a:r>
              <a:r>
                <a:rPr lang="en-US" dirty="0" smtClean="0">
                  <a:solidFill>
                    <a:srgbClr val="000000"/>
                  </a:solidFill>
                  <a:latin typeface="Cambria Math"/>
                  <a:cs typeface="Cambria Math"/>
                </a:rPr>
                <a:t> = FLATMAP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TO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a:solidFill>
                    <a:srgbClr val="000000"/>
                  </a:solidFill>
                  <a:latin typeface="Cambria Math"/>
                  <a:ea typeface="Lucida Grande"/>
                  <a:cs typeface="Cambria Math"/>
                </a:rPr>
                <a:t>f</a:t>
              </a:r>
              <a:r>
                <a:rPr lang="en-US" dirty="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a:t>
              </a:r>
              <a:r>
                <a:rPr lang="en-US" dirty="0" smtClean="0">
                  <a:solidFill>
                    <a:srgbClr val="000000"/>
                  </a:solidFill>
                  <a:latin typeface="Cambria Math"/>
                  <a:cs typeface="Cambria Math"/>
                </a:rPr>
                <a:t> </a:t>
              </a:r>
              <a:endParaRPr lang="en-US" dirty="0">
                <a:solidFill>
                  <a:srgbClr val="000000"/>
                </a:solidFill>
                <a:latin typeface="Cambria Math"/>
                <a:cs typeface="Cambria Math"/>
              </a:endParaRPr>
            </a:p>
          </p:txBody>
        </p:sp>
        <p:sp>
          <p:nvSpPr>
            <p:cNvPr id="12" name="TextBox 11"/>
            <p:cNvSpPr txBox="1"/>
            <p:nvPr/>
          </p:nvSpPr>
          <p:spPr>
            <a:xfrm>
              <a:off x="7230475" y="3212725"/>
              <a:ext cx="1892553" cy="369332"/>
            </a:xfrm>
            <a:prstGeom prst="rect">
              <a:avLst/>
            </a:prstGeom>
            <a:noFill/>
          </p:spPr>
          <p:txBody>
            <a:bodyPr wrap="none" rtlCol="0">
              <a:spAutoFit/>
            </a:bodyPr>
            <a:lstStyle/>
            <a:p>
              <a:r>
                <a:rPr lang="en-US" i="1" dirty="0" smtClean="0"/>
                <a:t>f(row)</a:t>
              </a:r>
              <a:r>
                <a:rPr lang="en-US" i="1" dirty="0" smtClean="0">
                  <a:sym typeface="Wingdings"/>
                </a:rPr>
                <a:t>list of rows</a:t>
              </a:r>
              <a:endParaRPr lang="en-US" i="1" dirty="0"/>
            </a:p>
          </p:txBody>
        </p:sp>
      </p:grpSp>
      <p:sp>
        <p:nvSpPr>
          <p:cNvPr id="13" name="TextBox 12"/>
          <p:cNvSpPr txBox="1"/>
          <p:nvPr/>
        </p:nvSpPr>
        <p:spPr>
          <a:xfrm>
            <a:off x="4878344" y="3805656"/>
            <a:ext cx="3806912"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a:solidFill>
                <a:srgbClr val="000000"/>
              </a:solidFill>
              <a:latin typeface="Book Antiqua"/>
            </a:endParaRPr>
          </a:p>
          <a:p>
            <a:r>
              <a:rPr lang="en-US" dirty="0" smtClean="0">
                <a:solidFill>
                  <a:srgbClr val="000000"/>
                </a:solidFill>
                <a:latin typeface="Cambria Math"/>
                <a:cs typeface="Cambria Math"/>
              </a:rPr>
              <a:t>GROUP </a:t>
            </a:r>
            <a:r>
              <a:rPr lang="en-US" i="1" dirty="0" smtClean="0">
                <a:solidFill>
                  <a:srgbClr val="000000"/>
                </a:solidFill>
                <a:latin typeface="Cambria Math"/>
                <a:cs typeface="Cambria Math"/>
              </a:rPr>
              <a:t>table</a:t>
            </a:r>
            <a:r>
              <a:rPr lang="en-US" dirty="0" smtClean="0">
                <a:solidFill>
                  <a:srgbClr val="000000"/>
                </a:solidFill>
                <a:latin typeface="Cambria Math"/>
                <a:cs typeface="Cambria Math"/>
              </a:rPr>
              <a:t>  BY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 : </a:t>
            </a:r>
            <a:r>
              <a:rPr lang="en-US" i="1" dirty="0" smtClean="0">
                <a:solidFill>
                  <a:srgbClr val="000000"/>
                </a:solidFill>
                <a:latin typeface="Cambria Math"/>
                <a:ea typeface="Lucida Grande"/>
                <a:cs typeface="Cambria Math"/>
              </a:rPr>
              <a:t>f</a:t>
            </a:r>
            <a:r>
              <a:rPr lang="en-US" dirty="0" smtClean="0">
                <a:solidFill>
                  <a:srgbClr val="000000"/>
                </a:solidFill>
                <a:latin typeface="Cambria Math"/>
                <a:ea typeface="Lucida Grande"/>
                <a:cs typeface="Cambria Math"/>
              </a:rPr>
              <a:t>(</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 </a:t>
            </a:r>
          </a:p>
          <a:p>
            <a:endParaRPr lang="en-US" dirty="0">
              <a:solidFill>
                <a:srgbClr val="000000"/>
              </a:solidFill>
              <a:latin typeface="Cambria Math"/>
              <a:ea typeface="Lucida Grande"/>
              <a:cs typeface="Cambria Math"/>
            </a:endParaRPr>
          </a:p>
          <a:p>
            <a:r>
              <a:rPr lang="en-US" dirty="0" smtClean="0">
                <a:solidFill>
                  <a:srgbClr val="000000"/>
                </a:solidFill>
                <a:latin typeface="Cambria Math"/>
                <a:ea typeface="Lucida Grande"/>
                <a:cs typeface="Cambria Math"/>
              </a:rPr>
              <a:t>Could define </a:t>
            </a:r>
            <a:r>
              <a:rPr lang="en-US" i="1" dirty="0" smtClean="0">
                <a:solidFill>
                  <a:srgbClr val="000000"/>
                </a:solidFill>
                <a:latin typeface="Cambria Math"/>
                <a:ea typeface="Lucida Grande"/>
                <a:cs typeface="Cambria Math"/>
              </a:rPr>
              <a:t>f</a:t>
            </a:r>
            <a:r>
              <a:rPr lang="en-US" dirty="0" smtClean="0">
                <a:solidFill>
                  <a:srgbClr val="000000"/>
                </a:solidFill>
                <a:latin typeface="Cambria Math"/>
                <a:ea typeface="Lucida Grande"/>
                <a:cs typeface="Cambria Math"/>
              </a:rPr>
              <a:t>  via: a function, a field of a defined </a:t>
            </a:r>
            <a:r>
              <a:rPr lang="en-US" i="1" dirty="0" smtClean="0">
                <a:solidFill>
                  <a:srgbClr val="000000"/>
                </a:solidFill>
                <a:latin typeface="Cambria Math"/>
                <a:ea typeface="Lucida Grande"/>
                <a:cs typeface="Cambria Math"/>
              </a:rPr>
              <a:t>record</a:t>
            </a:r>
            <a:r>
              <a:rPr lang="en-US" dirty="0" smtClean="0">
                <a:solidFill>
                  <a:srgbClr val="000000"/>
                </a:solidFill>
                <a:latin typeface="Cambria Math"/>
                <a:ea typeface="Lucida Grande"/>
                <a:cs typeface="Cambria Math"/>
              </a:rPr>
              <a:t> structure, …</a:t>
            </a:r>
            <a:endParaRPr lang="en-US" dirty="0">
              <a:solidFill>
                <a:srgbClr val="000000"/>
              </a:solidFill>
              <a:latin typeface="Cambria Math"/>
              <a:cs typeface="Cambria Math"/>
            </a:endParaRPr>
          </a:p>
        </p:txBody>
      </p:sp>
      <p:sp>
        <p:nvSpPr>
          <p:cNvPr id="14" name="TextBox 13"/>
          <p:cNvSpPr txBox="1"/>
          <p:nvPr/>
        </p:nvSpPr>
        <p:spPr>
          <a:xfrm>
            <a:off x="279400" y="4821319"/>
            <a:ext cx="380691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solidFill>
                  <a:srgbClr val="000000"/>
                </a:solidFill>
                <a:latin typeface="Book Antiqua"/>
              </a:rPr>
              <a:t>Proposed syntax: </a:t>
            </a:r>
          </a:p>
          <a:p>
            <a:endParaRPr lang="en-US" b="1" dirty="0">
              <a:solidFill>
                <a:srgbClr val="000000"/>
              </a:solidFill>
              <a:latin typeface="Book Antiqua"/>
            </a:endParaRPr>
          </a:p>
          <a:p>
            <a:r>
              <a:rPr lang="en-US" dirty="0" smtClean="0">
                <a:solidFill>
                  <a:srgbClr val="000000"/>
                </a:solidFill>
                <a:latin typeface="Cambria Math"/>
                <a:cs typeface="Cambria Math"/>
              </a:rPr>
              <a:t>JOIN </a:t>
            </a:r>
            <a:r>
              <a:rPr lang="en-US" i="1" dirty="0" smtClean="0">
                <a:solidFill>
                  <a:srgbClr val="000000"/>
                </a:solidFill>
                <a:latin typeface="Cambria Math"/>
                <a:cs typeface="Cambria Math"/>
              </a:rPr>
              <a:t>table1</a:t>
            </a:r>
            <a:r>
              <a:rPr lang="en-US" dirty="0" smtClean="0">
                <a:solidFill>
                  <a:srgbClr val="000000"/>
                </a:solidFill>
                <a:latin typeface="Cambria Math"/>
                <a:cs typeface="Cambria Math"/>
              </a:rPr>
              <a:t>  BY  </a:t>
            </a:r>
            <a:r>
              <a:rPr lang="en-US" dirty="0" err="1" smtClean="0">
                <a:solidFill>
                  <a:srgbClr val="000000"/>
                </a:solidFill>
                <a:latin typeface="Cambria Math"/>
                <a:ea typeface="Lucida Grande"/>
                <a:cs typeface="Cambria Math"/>
              </a:rPr>
              <a:t>λ</a:t>
            </a:r>
            <a:r>
              <a:rPr lang="en-US" dirty="0" smtClean="0">
                <a:solidFill>
                  <a:srgbClr val="000000"/>
                </a:solidFill>
                <a:latin typeface="Cambria Math"/>
                <a:ea typeface="Lucida Grande"/>
                <a:cs typeface="Cambria Math"/>
              </a:rPr>
              <a:t> </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 : </a:t>
            </a:r>
            <a:r>
              <a:rPr lang="en-US" i="1" dirty="0" smtClean="0">
                <a:solidFill>
                  <a:srgbClr val="000000"/>
                </a:solidFill>
                <a:latin typeface="Cambria Math"/>
                <a:ea typeface="Lucida Grande"/>
                <a:cs typeface="Cambria Math"/>
              </a:rPr>
              <a:t>f</a:t>
            </a:r>
            <a:r>
              <a:rPr lang="en-US" dirty="0" smtClean="0">
                <a:solidFill>
                  <a:srgbClr val="000000"/>
                </a:solidFill>
                <a:latin typeface="Cambria Math"/>
                <a:ea typeface="Lucida Grande"/>
                <a:cs typeface="Cambria Math"/>
              </a:rPr>
              <a:t>(</a:t>
            </a:r>
            <a:r>
              <a:rPr lang="en-US" i="1" dirty="0" smtClean="0">
                <a:solidFill>
                  <a:srgbClr val="000000"/>
                </a:solidFill>
                <a:latin typeface="Cambria Math"/>
                <a:ea typeface="Lucida Grande"/>
                <a:cs typeface="Cambria Math"/>
              </a:rPr>
              <a:t>row</a:t>
            </a:r>
            <a:r>
              <a:rPr lang="en-US" dirty="0" smtClean="0">
                <a:solidFill>
                  <a:srgbClr val="000000"/>
                </a:solidFill>
                <a:latin typeface="Cambria Math"/>
                <a:ea typeface="Lucida Grande"/>
                <a:cs typeface="Cambria Math"/>
              </a:rPr>
              <a:t>),</a:t>
            </a:r>
          </a:p>
          <a:p>
            <a:r>
              <a:rPr lang="en-US" dirty="0">
                <a:solidFill>
                  <a:srgbClr val="000000"/>
                </a:solidFill>
                <a:latin typeface="Cambria Math"/>
                <a:ea typeface="Lucida Grande"/>
                <a:cs typeface="Cambria Math"/>
              </a:rPr>
              <a:t>	</a:t>
            </a:r>
            <a:r>
              <a:rPr lang="en-US" u="sng" dirty="0">
                <a:solidFill>
                  <a:srgbClr val="000000"/>
                </a:solidFill>
                <a:latin typeface="Cambria Math"/>
                <a:ea typeface="Lucida Grande"/>
                <a:cs typeface="Cambria Math"/>
              </a:rPr>
              <a:t> </a:t>
            </a:r>
            <a:r>
              <a:rPr lang="en-US" i="1" u="sng" dirty="0" smtClean="0">
                <a:solidFill>
                  <a:srgbClr val="000000"/>
                </a:solidFill>
                <a:latin typeface="Cambria Math"/>
                <a:ea typeface="Lucida Grande"/>
                <a:cs typeface="Cambria Math"/>
              </a:rPr>
              <a:t>table2 </a:t>
            </a:r>
            <a:r>
              <a:rPr lang="en-US" u="sng" dirty="0" smtClean="0">
                <a:solidFill>
                  <a:srgbClr val="000000"/>
                </a:solidFill>
                <a:latin typeface="Cambria Math"/>
                <a:ea typeface="Lucida Grande"/>
                <a:cs typeface="Cambria Math"/>
              </a:rPr>
              <a:t>BY </a:t>
            </a:r>
            <a:r>
              <a:rPr lang="en-US" dirty="0">
                <a:solidFill>
                  <a:srgbClr val="000000"/>
                </a:solidFill>
                <a:latin typeface="Cambria Math"/>
                <a:cs typeface="Cambria Math"/>
              </a:rPr>
              <a:t> </a:t>
            </a:r>
            <a:r>
              <a:rPr lang="en-US" dirty="0" err="1">
                <a:solidFill>
                  <a:srgbClr val="000000"/>
                </a:solidFill>
                <a:latin typeface="Cambria Math"/>
                <a:ea typeface="Lucida Grande"/>
                <a:cs typeface="Cambria Math"/>
              </a:rPr>
              <a:t>λ</a:t>
            </a:r>
            <a:r>
              <a:rPr lang="en-US" dirty="0">
                <a:solidFill>
                  <a:srgbClr val="000000"/>
                </a:solidFill>
                <a:latin typeface="Cambria Math"/>
                <a:ea typeface="Lucida Grande"/>
                <a:cs typeface="Cambria Math"/>
              </a:rPr>
              <a:t> </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 : </a:t>
            </a:r>
            <a:r>
              <a:rPr lang="en-US" i="1" dirty="0" smtClean="0">
                <a:solidFill>
                  <a:srgbClr val="000000"/>
                </a:solidFill>
                <a:latin typeface="Cambria Math"/>
                <a:ea typeface="Lucida Grande"/>
                <a:cs typeface="Cambria Math"/>
              </a:rPr>
              <a:t>g</a:t>
            </a:r>
            <a:r>
              <a:rPr lang="en-US" dirty="0" smtClean="0">
                <a:solidFill>
                  <a:srgbClr val="000000"/>
                </a:solidFill>
                <a:latin typeface="Cambria Math"/>
                <a:ea typeface="Lucida Grande"/>
                <a:cs typeface="Cambria Math"/>
              </a:rPr>
              <a:t>(</a:t>
            </a:r>
            <a:r>
              <a:rPr lang="en-US" i="1" dirty="0">
                <a:solidFill>
                  <a:srgbClr val="000000"/>
                </a:solidFill>
                <a:latin typeface="Cambria Math"/>
                <a:ea typeface="Lucida Grande"/>
                <a:cs typeface="Cambria Math"/>
              </a:rPr>
              <a:t>row</a:t>
            </a:r>
            <a:r>
              <a:rPr lang="en-US" dirty="0">
                <a:solidFill>
                  <a:srgbClr val="000000"/>
                </a:solidFill>
                <a:latin typeface="Cambria Math"/>
                <a:ea typeface="Lucida Grande"/>
                <a:cs typeface="Cambria Math"/>
              </a:rPr>
              <a:t>)</a:t>
            </a:r>
            <a:endParaRPr lang="en-US" dirty="0" smtClean="0">
              <a:solidFill>
                <a:srgbClr val="000000"/>
              </a:solidFill>
              <a:latin typeface="Cambria Math"/>
              <a:ea typeface="Lucida Grande"/>
              <a:cs typeface="Cambria Math"/>
            </a:endParaRPr>
          </a:p>
          <a:p>
            <a:endParaRPr lang="en-US" dirty="0">
              <a:solidFill>
                <a:srgbClr val="000000"/>
              </a:solidFill>
              <a:latin typeface="Cambria Math"/>
              <a:ea typeface="Lucida Grande"/>
              <a:cs typeface="Cambria Math"/>
            </a:endParaRPr>
          </a:p>
        </p:txBody>
      </p:sp>
    </p:spTree>
    <p:extLst>
      <p:ext uri="{BB962C8B-B14F-4D97-AF65-F5344CB8AC3E}">
        <p14:creationId xmlns:p14="http://schemas.microsoft.com/office/powerpoint/2010/main" val="3854859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481" t="27938" r="19695" b="17644"/>
          <a:stretch/>
        </p:blipFill>
        <p:spPr bwMode="auto">
          <a:xfrm>
            <a:off x="608399" y="508000"/>
            <a:ext cx="7789906"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 name="Picture 1" descr="Screen Shot 2012-04-11 at 11.2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6887"/>
            <a:ext cx="9144000" cy="3196848"/>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40</a:t>
            </a:fld>
            <a:endParaRPr lang="en-US"/>
          </a:p>
        </p:txBody>
      </p:sp>
    </p:spTree>
    <p:extLst>
      <p:ext uri="{BB962C8B-B14F-4D97-AF65-F5344CB8AC3E}">
        <p14:creationId xmlns:p14="http://schemas.microsoft.com/office/powerpoint/2010/main" val="2758171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1 at 11.2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0"/>
            <a:ext cx="8902700" cy="5029200"/>
          </a:xfrm>
          <a:prstGeom prst="rect">
            <a:avLst/>
          </a:prstGeom>
        </p:spPr>
      </p:pic>
      <p:sp>
        <p:nvSpPr>
          <p:cNvPr id="3" name="TextBox 2"/>
          <p:cNvSpPr txBox="1"/>
          <p:nvPr/>
        </p:nvSpPr>
        <p:spPr>
          <a:xfrm>
            <a:off x="998661" y="5237498"/>
            <a:ext cx="760937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There are refinements to TFIDF distance – </a:t>
            </a:r>
            <a:r>
              <a:rPr lang="en-US" sz="2000" dirty="0" err="1" smtClean="0"/>
              <a:t>eg</a:t>
            </a:r>
            <a:r>
              <a:rPr lang="en-US" sz="2000" dirty="0" smtClean="0"/>
              <a:t> ones that extend with soft matching at the token level (e.g., </a:t>
            </a:r>
            <a:r>
              <a:rPr lang="en-US" sz="2000" dirty="0" err="1" smtClean="0"/>
              <a:t>softTFIDF</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41</a:t>
            </a:fld>
            <a:endParaRPr lang="en-US"/>
          </a:p>
        </p:txBody>
      </p:sp>
    </p:spTree>
    <p:extLst>
      <p:ext uri="{BB962C8B-B14F-4D97-AF65-F5344CB8AC3E}">
        <p14:creationId xmlns:p14="http://schemas.microsoft.com/office/powerpoint/2010/main" val="252505416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 Joining</a:t>
            </a:r>
            <a:br>
              <a:rPr lang="en-US" dirty="0" smtClean="0"/>
            </a:br>
            <a:r>
              <a:rPr lang="en-US" dirty="0" smtClean="0"/>
              <a:t>with </a:t>
            </a:r>
            <a:r>
              <a:rPr lang="en-US" dirty="0" err="1" smtClean="0"/>
              <a:t>Multiscale</a:t>
            </a:r>
            <a:r>
              <a:rPr lang="en-US" dirty="0"/>
              <a:t> </a:t>
            </a:r>
            <a:r>
              <a:rPr lang="en-US" dirty="0" smtClean="0"/>
              <a:t>Statistics</a:t>
            </a:r>
            <a:endParaRPr lang="en-US" dirty="0"/>
          </a:p>
        </p:txBody>
      </p:sp>
      <p:sp>
        <p:nvSpPr>
          <p:cNvPr id="3" name="Subtitle 2"/>
          <p:cNvSpPr>
            <a:spLocks noGrp="1"/>
          </p:cNvSpPr>
          <p:nvPr>
            <p:ph type="subTitle" idx="1"/>
          </p:nvPr>
        </p:nvSpPr>
        <p:spPr/>
        <p:txBody>
          <a:bodyPr/>
          <a:lstStyle/>
          <a:p>
            <a:r>
              <a:rPr lang="en-US" dirty="0" smtClean="0"/>
              <a:t>William Cohen</a:t>
            </a:r>
          </a:p>
          <a:p>
            <a:r>
              <a:rPr lang="en-US" dirty="0" smtClean="0"/>
              <a:t>Katie </a:t>
            </a:r>
            <a:r>
              <a:rPr lang="en-US" dirty="0" err="1" smtClean="0"/>
              <a:t>Rivard</a:t>
            </a:r>
            <a:r>
              <a:rPr lang="en-US" dirty="0" smtClean="0"/>
              <a:t>, Dana </a:t>
            </a:r>
            <a:r>
              <a:rPr lang="en-US" dirty="0" err="1" smtClean="0"/>
              <a:t>Attias-Moshevitz</a:t>
            </a:r>
            <a:endParaRPr lang="en-US" dirty="0" smtClean="0"/>
          </a:p>
          <a:p>
            <a:r>
              <a:rPr lang="en-US" dirty="0" smtClean="0"/>
              <a:t>CMU</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725" t="16962" r="16183" b="8702"/>
          <a:stretch>
            <a:fillRect/>
          </a:stretch>
        </p:blipFill>
        <p:spPr bwMode="auto">
          <a:xfrm>
            <a:off x="203200" y="228600"/>
            <a:ext cx="8547100" cy="626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5BFDCA1-C2F8-BA4E-82CE-5B3B1AA6CE7D}" type="slidenum">
              <a:rPr lang="en-US" smtClean="0"/>
              <a:pPr/>
              <a:t>42</a:t>
            </a:fld>
            <a:endParaRPr lang="en-US"/>
          </a:p>
        </p:txBody>
      </p:sp>
    </p:spTree>
    <p:extLst>
      <p:ext uri="{BB962C8B-B14F-4D97-AF65-F5344CB8AC3E}">
        <p14:creationId xmlns:p14="http://schemas.microsoft.com/office/powerpoint/2010/main" val="333618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9-29 at 9.39.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09591" cy="6858000"/>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43</a:t>
            </a:fld>
            <a:endParaRPr lang="en-US"/>
          </a:p>
        </p:txBody>
      </p:sp>
    </p:spTree>
    <p:extLst>
      <p:ext uri="{BB962C8B-B14F-4D97-AF65-F5344CB8AC3E}">
        <p14:creationId xmlns:p14="http://schemas.microsoft.com/office/powerpoint/2010/main" val="21054946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 Joins with TFIDF:</a:t>
            </a:r>
            <a:br>
              <a:rPr lang="en-US" dirty="0" smtClean="0"/>
            </a:br>
            <a:r>
              <a:rPr lang="en-US" dirty="0" smtClean="0"/>
              <a:t>How?	</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44</a:t>
            </a:fld>
            <a:endParaRPr lang="en-US"/>
          </a:p>
        </p:txBody>
      </p:sp>
    </p:spTree>
    <p:extLst>
      <p:ext uri="{BB962C8B-B14F-4D97-AF65-F5344CB8AC3E}">
        <p14:creationId xmlns:p14="http://schemas.microsoft.com/office/powerpoint/2010/main" val="4341348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Rocchio’s</a:t>
            </a:r>
            <a:r>
              <a:rPr lang="en-US" dirty="0" smtClean="0"/>
              <a:t> algorithm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51573633"/>
              </p:ext>
            </p:extLst>
          </p:nvPr>
        </p:nvGraphicFramePr>
        <p:xfrm>
          <a:off x="660400" y="1391180"/>
          <a:ext cx="7532688" cy="4781550"/>
        </p:xfrm>
        <a:graphic>
          <a:graphicData uri="http://schemas.openxmlformats.org/presentationml/2006/ole">
            <mc:AlternateContent xmlns:mc="http://schemas.openxmlformats.org/markup-compatibility/2006">
              <mc:Choice xmlns:v="urn:schemas-microsoft-com:vml" Requires="v">
                <p:oleObj spid="_x0000_s1062" name="Equation" r:id="rId3" imgW="3581400" imgH="2273300" progId="Equation.3">
                  <p:embed/>
                </p:oleObj>
              </mc:Choice>
              <mc:Fallback>
                <p:oleObj name="Equation" r:id="rId3" imgW="3581400" imgH="2273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1391180"/>
                        <a:ext cx="7532688" cy="478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a:off x="660400" y="3735917"/>
            <a:ext cx="6112933"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95583" y="496797"/>
            <a:ext cx="149225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Many variants of these formulae</a:t>
            </a:r>
            <a:endParaRPr lang="en-US" dirty="0"/>
          </a:p>
        </p:txBody>
      </p:sp>
      <p:sp>
        <p:nvSpPr>
          <p:cNvPr id="10" name="TextBox 9"/>
          <p:cNvSpPr txBox="1"/>
          <p:nvPr/>
        </p:nvSpPr>
        <p:spPr>
          <a:xfrm>
            <a:off x="6995582" y="1972113"/>
            <a:ext cx="179916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…as long as </a:t>
            </a:r>
            <a:r>
              <a:rPr lang="en-US" i="1" dirty="0" smtClean="0"/>
              <a:t>u(</a:t>
            </a:r>
            <a:r>
              <a:rPr lang="en-US" i="1" dirty="0" err="1" smtClean="0"/>
              <a:t>w,d</a:t>
            </a:r>
            <a:r>
              <a:rPr lang="en-US" i="1" dirty="0" smtClean="0"/>
              <a:t>)=0</a:t>
            </a:r>
            <a:r>
              <a:rPr lang="en-US" dirty="0" smtClean="0"/>
              <a:t> for words not in </a:t>
            </a:r>
            <a:r>
              <a:rPr lang="en-US" i="1" dirty="0" smtClean="0"/>
              <a:t>d!</a:t>
            </a:r>
            <a:endParaRPr lang="en-US" dirty="0"/>
          </a:p>
        </p:txBody>
      </p:sp>
      <p:sp>
        <p:nvSpPr>
          <p:cNvPr id="11" name="TextBox 10"/>
          <p:cNvSpPr txBox="1"/>
          <p:nvPr/>
        </p:nvSpPr>
        <p:spPr>
          <a:xfrm>
            <a:off x="6265333" y="3631937"/>
            <a:ext cx="279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Store only non-zeros in </a:t>
            </a:r>
            <a:r>
              <a:rPr lang="en-US" b="1" dirty="0" smtClean="0"/>
              <a:t>u</a:t>
            </a:r>
            <a:r>
              <a:rPr lang="en-US" dirty="0" smtClean="0"/>
              <a:t>(</a:t>
            </a:r>
            <a:r>
              <a:rPr lang="en-US" i="1" dirty="0" smtClean="0"/>
              <a:t>d)</a:t>
            </a:r>
            <a:r>
              <a:rPr lang="en-US" dirty="0" smtClean="0"/>
              <a:t>, so size is O(|</a:t>
            </a:r>
            <a:r>
              <a:rPr lang="en-US" i="1" dirty="0" smtClean="0"/>
              <a:t>d</a:t>
            </a:r>
            <a:r>
              <a:rPr lang="en-US" dirty="0" smtClean="0"/>
              <a:t>| )</a:t>
            </a:r>
            <a:endParaRPr lang="en-US" dirty="0"/>
          </a:p>
        </p:txBody>
      </p:sp>
      <p:sp>
        <p:nvSpPr>
          <p:cNvPr id="13" name="TextBox 12"/>
          <p:cNvSpPr txBox="1"/>
          <p:nvPr/>
        </p:nvSpPr>
        <p:spPr>
          <a:xfrm>
            <a:off x="5947833" y="5234255"/>
            <a:ext cx="31115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But size of </a:t>
            </a:r>
            <a:r>
              <a:rPr lang="en-US" b="1" dirty="0" smtClean="0"/>
              <a:t>u</a:t>
            </a:r>
            <a:r>
              <a:rPr lang="en-US" dirty="0" smtClean="0"/>
              <a:t>(</a:t>
            </a:r>
            <a:r>
              <a:rPr lang="en-US" i="1" dirty="0"/>
              <a:t>y</a:t>
            </a:r>
            <a:r>
              <a:rPr lang="en-US" i="1" dirty="0" smtClean="0"/>
              <a:t>)</a:t>
            </a:r>
            <a:r>
              <a:rPr lang="en-US" dirty="0" smtClean="0"/>
              <a:t> is O(|</a:t>
            </a:r>
            <a:r>
              <a:rPr lang="en-US" i="1" dirty="0" err="1" smtClean="0"/>
              <a:t>n</a:t>
            </a:r>
            <a:r>
              <a:rPr lang="en-US" i="1" baseline="-25000" dirty="0" err="1" smtClean="0"/>
              <a:t>V</a:t>
            </a:r>
            <a:r>
              <a:rPr lang="en-US" dirty="0" smtClean="0"/>
              <a:t>| )</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25122430"/>
              </p:ext>
            </p:extLst>
          </p:nvPr>
        </p:nvGraphicFramePr>
        <p:xfrm>
          <a:off x="6911975" y="5838973"/>
          <a:ext cx="1789113" cy="855662"/>
        </p:xfrm>
        <a:graphic>
          <a:graphicData uri="http://schemas.openxmlformats.org/presentationml/2006/ole">
            <mc:AlternateContent xmlns:mc="http://schemas.openxmlformats.org/markup-compatibility/2006">
              <mc:Choice xmlns:v="urn:schemas-microsoft-com:vml" Requires="v">
                <p:oleObj spid="_x0000_s1063" name="Equation" r:id="rId5" imgW="850900" imgH="406400" progId="Equation.3">
                  <p:embed/>
                </p:oleObj>
              </mc:Choice>
              <mc:Fallback>
                <p:oleObj name="Equation" r:id="rId5" imgW="850900" imgH="406400" progId="Equation.3">
                  <p:embed/>
                  <p:pic>
                    <p:nvPicPr>
                      <p:cNvPr id="0" name=""/>
                      <p:cNvPicPr>
                        <a:picLocks noChangeAspect="1" noChangeArrowheads="1"/>
                      </p:cNvPicPr>
                      <p:nvPr/>
                    </p:nvPicPr>
                    <p:blipFill>
                      <a:blip r:embed="rId6"/>
                      <a:srcRect/>
                      <a:stretch>
                        <a:fillRect/>
                      </a:stretch>
                    </p:blipFill>
                    <p:spPr bwMode="auto">
                      <a:xfrm>
                        <a:off x="6911975" y="5838973"/>
                        <a:ext cx="1789113"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85BFDCA1-C2F8-BA4E-82CE-5B3B1AA6CE7D}" type="slidenum">
              <a:rPr lang="en-US" smtClean="0"/>
              <a:pPr/>
              <a:t>45</a:t>
            </a:fld>
            <a:endParaRPr lang="en-US"/>
          </a:p>
        </p:txBody>
      </p:sp>
    </p:spTree>
    <p:extLst>
      <p:ext uri="{BB962C8B-B14F-4D97-AF65-F5344CB8AC3E}">
        <p14:creationId xmlns:p14="http://schemas.microsoft.com/office/powerpoint/2010/main" val="42701524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 similarity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53797683"/>
              </p:ext>
            </p:extLst>
          </p:nvPr>
        </p:nvGraphicFramePr>
        <p:xfrm>
          <a:off x="900113" y="1430338"/>
          <a:ext cx="7241154" cy="4827436"/>
        </p:xfrm>
        <a:graphic>
          <a:graphicData uri="http://schemas.openxmlformats.org/presentationml/2006/ole">
            <mc:AlternateContent xmlns:mc="http://schemas.openxmlformats.org/markup-compatibility/2006">
              <mc:Choice xmlns:v="urn:schemas-microsoft-com:vml" Requires="v">
                <p:oleObj spid="_x0000_s2069" name="Equation" r:id="rId3" imgW="3352800" imgH="2235200" progId="Equation.3">
                  <p:embed/>
                </p:oleObj>
              </mc:Choice>
              <mc:Fallback>
                <p:oleObj name="Equation" r:id="rId3" imgW="3352800" imgH="2235200" progId="Equation.3">
                  <p:embed/>
                  <p:pic>
                    <p:nvPicPr>
                      <p:cNvPr id="0" name=""/>
                      <p:cNvPicPr>
                        <a:picLocks noChangeAspect="1" noChangeArrowheads="1"/>
                      </p:cNvPicPr>
                      <p:nvPr/>
                    </p:nvPicPr>
                    <p:blipFill>
                      <a:blip r:embed="rId4"/>
                      <a:srcRect/>
                      <a:stretch>
                        <a:fillRect/>
                      </a:stretch>
                    </p:blipFill>
                    <p:spPr bwMode="auto">
                      <a:xfrm>
                        <a:off x="900113" y="1430338"/>
                        <a:ext cx="7241154" cy="4827436"/>
                      </a:xfrm>
                      <a:prstGeom prst="rect">
                        <a:avLst/>
                      </a:prstGeom>
                      <a:noFill/>
                      <a:extLst/>
                    </p:spPr>
                  </p:pic>
                </p:oleObj>
              </mc:Fallback>
            </mc:AlternateContent>
          </a:graphicData>
        </a:graphic>
      </p:graphicFrame>
      <p:sp>
        <p:nvSpPr>
          <p:cNvPr id="3" name="Slide Number Placeholder 2"/>
          <p:cNvSpPr>
            <a:spLocks noGrp="1"/>
          </p:cNvSpPr>
          <p:nvPr>
            <p:ph type="sldNum" sz="quarter" idx="12"/>
          </p:nvPr>
        </p:nvSpPr>
        <p:spPr/>
        <p:txBody>
          <a:bodyPr/>
          <a:lstStyle/>
          <a:p>
            <a:fld id="{85BFDCA1-C2F8-BA4E-82CE-5B3B1AA6CE7D}" type="slidenum">
              <a:rPr lang="en-US" smtClean="0"/>
              <a:pPr/>
              <a:t>46</a:t>
            </a:fld>
            <a:endParaRPr lang="en-US"/>
          </a:p>
        </p:txBody>
      </p:sp>
    </p:spTree>
    <p:extLst>
      <p:ext uri="{BB962C8B-B14F-4D97-AF65-F5344CB8AC3E}">
        <p14:creationId xmlns:p14="http://schemas.microsoft.com/office/powerpoint/2010/main" val="34526335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TFIDF joins</a:t>
            </a:r>
            <a:endParaRPr lang="en-US" dirty="0"/>
          </a:p>
        </p:txBody>
      </p:sp>
      <p:sp>
        <p:nvSpPr>
          <p:cNvPr id="3" name="Content Placeholder 2"/>
          <p:cNvSpPr>
            <a:spLocks noGrp="1"/>
          </p:cNvSpPr>
          <p:nvPr>
            <p:ph idx="1"/>
          </p:nvPr>
        </p:nvSpPr>
        <p:spPr/>
        <p:txBody>
          <a:bodyPr>
            <a:normAutofit lnSpcReduction="10000"/>
          </a:bodyPr>
          <a:lstStyle/>
          <a:p>
            <a:r>
              <a:rPr lang="en-US" dirty="0" smtClean="0"/>
              <a:t>A similarity join of two sets of TFIDF-weighted vectors A and B is</a:t>
            </a:r>
          </a:p>
          <a:p>
            <a:pPr lvl="1"/>
            <a:r>
              <a:rPr lang="en-US" dirty="0" smtClean="0"/>
              <a:t>an ordered list of triples (</a:t>
            </a:r>
            <a:r>
              <a:rPr lang="en-US" dirty="0" err="1" smtClean="0"/>
              <a:t>s</a:t>
            </a:r>
            <a:r>
              <a:rPr lang="en-US" baseline="-25000" dirty="0" err="1" smtClean="0"/>
              <a:t>ij</a:t>
            </a:r>
            <a:r>
              <a:rPr lang="en-US" dirty="0" err="1" smtClean="0"/>
              <a:t>,a</a:t>
            </a:r>
            <a:r>
              <a:rPr lang="en-US" baseline="-25000" dirty="0" err="1" smtClean="0"/>
              <a:t>i</a:t>
            </a:r>
            <a:r>
              <a:rPr lang="en-US" dirty="0" err="1" smtClean="0"/>
              <a:t>,b</a:t>
            </a:r>
            <a:r>
              <a:rPr lang="en-US" baseline="-25000" dirty="0" err="1" smtClean="0"/>
              <a:t>j</a:t>
            </a:r>
            <a:r>
              <a:rPr lang="en-US" dirty="0" smtClean="0"/>
              <a:t>) such that </a:t>
            </a:r>
          </a:p>
          <a:p>
            <a:pPr lvl="2"/>
            <a:r>
              <a:rPr lang="en-US" dirty="0" err="1" smtClean="0"/>
              <a:t>a</a:t>
            </a:r>
            <a:r>
              <a:rPr lang="en-US" baseline="-25000" dirty="0" err="1" smtClean="0"/>
              <a:t>i</a:t>
            </a:r>
            <a:r>
              <a:rPr lang="en-US" dirty="0" smtClean="0"/>
              <a:t> is from A</a:t>
            </a:r>
          </a:p>
          <a:p>
            <a:pPr lvl="2"/>
            <a:r>
              <a:rPr lang="en-US" dirty="0" err="1" smtClean="0"/>
              <a:t>b</a:t>
            </a:r>
            <a:r>
              <a:rPr lang="en-US" baseline="-25000" dirty="0" err="1" smtClean="0"/>
              <a:t>j</a:t>
            </a:r>
            <a:r>
              <a:rPr lang="en-US" dirty="0" smtClean="0"/>
              <a:t> is from B</a:t>
            </a:r>
          </a:p>
          <a:p>
            <a:pPr lvl="2"/>
            <a:r>
              <a:rPr lang="en-US" dirty="0" err="1" smtClean="0"/>
              <a:t>s</a:t>
            </a:r>
            <a:r>
              <a:rPr lang="en-US" baseline="-25000" dirty="0" err="1" smtClean="0"/>
              <a:t>ij</a:t>
            </a:r>
            <a:r>
              <a:rPr lang="en-US" baseline="-25000" dirty="0" smtClean="0"/>
              <a:t> </a:t>
            </a:r>
            <a:r>
              <a:rPr lang="en-US" dirty="0" smtClean="0"/>
              <a:t>is the dot product of </a:t>
            </a:r>
            <a:r>
              <a:rPr lang="en-US" dirty="0" err="1" smtClean="0"/>
              <a:t>a</a:t>
            </a:r>
            <a:r>
              <a:rPr lang="en-US" baseline="-25000" dirty="0" err="1" smtClean="0"/>
              <a:t>i</a:t>
            </a:r>
            <a:r>
              <a:rPr lang="en-US" dirty="0" smtClean="0"/>
              <a:t> and </a:t>
            </a:r>
            <a:r>
              <a:rPr lang="en-US" dirty="0" err="1" smtClean="0"/>
              <a:t>b</a:t>
            </a:r>
            <a:r>
              <a:rPr lang="en-US" baseline="-25000" dirty="0" err="1" smtClean="0"/>
              <a:t>j</a:t>
            </a:r>
            <a:endParaRPr lang="en-US" baseline="-25000" dirty="0" smtClean="0"/>
          </a:p>
          <a:p>
            <a:pPr lvl="2"/>
            <a:r>
              <a:rPr lang="en-US" dirty="0" smtClean="0"/>
              <a:t>the triples are in descending order</a:t>
            </a:r>
          </a:p>
          <a:p>
            <a:pPr lvl="2"/>
            <a:endParaRPr lang="en-US" dirty="0"/>
          </a:p>
          <a:p>
            <a:pPr lvl="2"/>
            <a:r>
              <a:rPr lang="en-US" dirty="0" smtClean="0"/>
              <a:t>the list is either the top K triples by </a:t>
            </a:r>
            <a:r>
              <a:rPr lang="en-US" dirty="0" err="1" smtClean="0"/>
              <a:t>s</a:t>
            </a:r>
            <a:r>
              <a:rPr lang="en-US" baseline="-25000" dirty="0" err="1" smtClean="0"/>
              <a:t>ij</a:t>
            </a:r>
            <a:r>
              <a:rPr lang="en-US" dirty="0" smtClean="0"/>
              <a:t> or ALL triples with </a:t>
            </a:r>
            <a:r>
              <a:rPr lang="en-US" dirty="0" err="1" smtClean="0"/>
              <a:t>s</a:t>
            </a:r>
            <a:r>
              <a:rPr lang="en-US" baseline="-25000" dirty="0" err="1" smtClean="0"/>
              <a:t>ij</a:t>
            </a:r>
            <a:r>
              <a:rPr lang="en-US" dirty="0" smtClean="0"/>
              <a:t>&gt;L … or sometimes some approximation of these….</a:t>
            </a:r>
            <a:endParaRPr lang="en-US" dirty="0"/>
          </a:p>
        </p:txBody>
      </p:sp>
      <p:sp>
        <p:nvSpPr>
          <p:cNvPr id="4" name="Slide Number Placeholder 3"/>
          <p:cNvSpPr>
            <a:spLocks noGrp="1"/>
          </p:cNvSpPr>
          <p:nvPr>
            <p:ph type="sldNum" sz="quarter" idx="12"/>
          </p:nvPr>
        </p:nvSpPr>
        <p:spPr/>
        <p:txBody>
          <a:bodyPr/>
          <a:lstStyle/>
          <a:p>
            <a:fld id="{85BFDCA1-C2F8-BA4E-82CE-5B3B1AA6CE7D}" type="slidenum">
              <a:rPr lang="en-US" smtClean="0"/>
              <a:pPr/>
              <a:t>47</a:t>
            </a:fld>
            <a:endParaRPr lang="en-US"/>
          </a:p>
        </p:txBody>
      </p:sp>
    </p:spTree>
    <p:extLst>
      <p:ext uri="{BB962C8B-B14F-4D97-AF65-F5344CB8AC3E}">
        <p14:creationId xmlns:p14="http://schemas.microsoft.com/office/powerpoint/2010/main" val="30220288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Parallel Soft JOINS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48</a:t>
            </a:fld>
            <a:endParaRPr lang="en-US"/>
          </a:p>
        </p:txBody>
      </p:sp>
    </p:spTree>
    <p:extLst>
      <p:ext uri="{BB962C8B-B14F-4D97-AF65-F5344CB8AC3E}">
        <p14:creationId xmlns:p14="http://schemas.microsoft.com/office/powerpoint/2010/main" val="17609330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15 at 4.55.31 PM.png"/>
          <p:cNvPicPr>
            <a:picLocks noChangeAspect="1"/>
          </p:cNvPicPr>
          <p:nvPr/>
        </p:nvPicPr>
        <p:blipFill>
          <a:blip r:embed="rId2"/>
          <a:stretch>
            <a:fillRect/>
          </a:stretch>
        </p:blipFill>
        <p:spPr>
          <a:xfrm>
            <a:off x="0" y="326506"/>
            <a:ext cx="9144000" cy="2292350"/>
          </a:xfrm>
          <a:prstGeom prst="rect">
            <a:avLst/>
          </a:prstGeom>
        </p:spPr>
      </p:pic>
      <p:sp>
        <p:nvSpPr>
          <p:cNvPr id="6" name="TextBox 5"/>
          <p:cNvSpPr txBox="1"/>
          <p:nvPr/>
        </p:nvSpPr>
        <p:spPr>
          <a:xfrm>
            <a:off x="1580861" y="3107294"/>
            <a:ext cx="6728795" cy="369332"/>
          </a:xfrm>
          <a:prstGeom prst="rect">
            <a:avLst/>
          </a:prstGeom>
          <a:noFill/>
        </p:spPr>
        <p:txBody>
          <a:bodyPr wrap="square" rtlCol="0">
            <a:spAutoFit/>
          </a:bodyPr>
          <a:lstStyle/>
          <a:p>
            <a:pPr algn="ctr"/>
            <a:r>
              <a:rPr lang="en-US" dirty="0" smtClean="0"/>
              <a:t>SIGMOD 2010</a:t>
            </a:r>
            <a:endParaRPr lang="en-US"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49</a:t>
            </a:fld>
            <a:endParaRPr lang="en-US"/>
          </a:p>
        </p:txBody>
      </p:sp>
    </p:spTree>
    <p:extLst>
      <p:ext uri="{BB962C8B-B14F-4D97-AF65-F5344CB8AC3E}">
        <p14:creationId xmlns:p14="http://schemas.microsoft.com/office/powerpoint/2010/main" val="12059729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PIG:  A </a:t>
            </a:r>
            <a:r>
              <a:rPr lang="en-US" dirty="0" smtClean="0"/>
              <a:t>Workflow/DATAFLOW </a:t>
            </a:r>
            <a:r>
              <a:rPr lang="en-US" dirty="0" smtClean="0"/>
              <a:t>Language </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85BFDCA1-C2F8-BA4E-82CE-5B3B1AA6CE7D}" type="slidenum">
              <a:rPr lang="en-US" smtClean="0"/>
              <a:pPr/>
              <a:t>5</a:t>
            </a:fld>
            <a:endParaRPr lang="en-US"/>
          </a:p>
        </p:txBody>
      </p:sp>
    </p:spTree>
    <p:extLst>
      <p:ext uri="{BB962C8B-B14F-4D97-AF65-F5344CB8AC3E}">
        <p14:creationId xmlns:p14="http://schemas.microsoft.com/office/powerpoint/2010/main" val="36440197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 similarity: variant for joins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30268511"/>
              </p:ext>
            </p:extLst>
          </p:nvPr>
        </p:nvGraphicFramePr>
        <p:xfrm>
          <a:off x="900114" y="1334981"/>
          <a:ext cx="6999164" cy="5197582"/>
        </p:xfrm>
        <a:graphic>
          <a:graphicData uri="http://schemas.openxmlformats.org/presentationml/2006/ole">
            <mc:AlternateContent xmlns:mc="http://schemas.openxmlformats.org/markup-compatibility/2006">
              <mc:Choice xmlns:v="urn:schemas-microsoft-com:vml" Requires="v">
                <p:oleObj spid="_x0000_s3093" name="Equation" r:id="rId3" imgW="3352800" imgH="2489200" progId="Equation.3">
                  <p:embed/>
                </p:oleObj>
              </mc:Choice>
              <mc:Fallback>
                <p:oleObj name="Equation" r:id="rId3" imgW="3352800" imgH="2489200" progId="Equation.3">
                  <p:embed/>
                  <p:pic>
                    <p:nvPicPr>
                      <p:cNvPr id="0" name=""/>
                      <p:cNvPicPr>
                        <a:picLocks noChangeAspect="1" noChangeArrowheads="1"/>
                      </p:cNvPicPr>
                      <p:nvPr/>
                    </p:nvPicPr>
                    <p:blipFill>
                      <a:blip r:embed="rId4"/>
                      <a:srcRect/>
                      <a:stretch>
                        <a:fillRect/>
                      </a:stretch>
                    </p:blipFill>
                    <p:spPr bwMode="auto">
                      <a:xfrm>
                        <a:off x="900114" y="1334981"/>
                        <a:ext cx="6999164" cy="5197582"/>
                      </a:xfrm>
                      <a:prstGeom prst="rect">
                        <a:avLst/>
                      </a:prstGeom>
                      <a:noFill/>
                      <a:extLst/>
                    </p:spPr>
                  </p:pic>
                </p:oleObj>
              </mc:Fallback>
            </mc:AlternateContent>
          </a:graphicData>
        </a:graphic>
      </p:graphicFrame>
      <p:sp>
        <p:nvSpPr>
          <p:cNvPr id="3" name="Slide Number Placeholder 2"/>
          <p:cNvSpPr>
            <a:spLocks noGrp="1"/>
          </p:cNvSpPr>
          <p:nvPr>
            <p:ph type="sldNum" sz="quarter" idx="12"/>
          </p:nvPr>
        </p:nvSpPr>
        <p:spPr/>
        <p:txBody>
          <a:bodyPr/>
          <a:lstStyle/>
          <a:p>
            <a:fld id="{85BFDCA1-C2F8-BA4E-82CE-5B3B1AA6CE7D}" type="slidenum">
              <a:rPr lang="en-US" smtClean="0"/>
              <a:pPr/>
              <a:t>50</a:t>
            </a:fld>
            <a:endParaRPr lang="en-US"/>
          </a:p>
        </p:txBody>
      </p:sp>
    </p:spTree>
    <p:extLst>
      <p:ext uri="{BB962C8B-B14F-4D97-AF65-F5344CB8AC3E}">
        <p14:creationId xmlns:p14="http://schemas.microsoft.com/office/powerpoint/2010/main" val="295818925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Inverted Index </a:t>
            </a:r>
            <a:r>
              <a:rPr lang="en-US" dirty="0" err="1" smtClean="0"/>
              <a:t>Softjoin</a:t>
            </a:r>
            <a:r>
              <a:rPr lang="en-US" dirty="0" smtClean="0"/>
              <a:t> - 1</a:t>
            </a:r>
            <a:endParaRPr lang="en-US" dirty="0"/>
          </a:p>
        </p:txBody>
      </p:sp>
      <p:pic>
        <p:nvPicPr>
          <p:cNvPr id="6" name="Picture 5" descr="Screen Shot 2015-02-02 at 11.55.46 AM.png"/>
          <p:cNvPicPr>
            <a:picLocks noChangeAspect="1"/>
          </p:cNvPicPr>
          <p:nvPr/>
        </p:nvPicPr>
        <p:blipFill rotWithShape="1">
          <a:blip r:embed="rId2">
            <a:extLst>
              <a:ext uri="{28A0092B-C50C-407E-A947-70E740481C1C}">
                <a14:useLocalDpi xmlns:a14="http://schemas.microsoft.com/office/drawing/2010/main" val="0"/>
              </a:ext>
            </a:extLst>
          </a:blip>
          <a:srcRect r="1762"/>
          <a:stretch/>
        </p:blipFill>
        <p:spPr>
          <a:xfrm>
            <a:off x="-1" y="1181100"/>
            <a:ext cx="9066361" cy="5197298"/>
          </a:xfrm>
          <a:prstGeom prst="rect">
            <a:avLst/>
          </a:prstGeom>
        </p:spPr>
      </p:pic>
      <p:sp>
        <p:nvSpPr>
          <p:cNvPr id="4" name="TextBox 3"/>
          <p:cNvSpPr txBox="1"/>
          <p:nvPr/>
        </p:nvSpPr>
        <p:spPr>
          <a:xfrm>
            <a:off x="6787959" y="1430775"/>
            <a:ext cx="2272599"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want this to work for long documents or short ones…and keep the relations simple</a:t>
            </a:r>
            <a:endParaRPr lang="en-US" sz="2400" dirty="0"/>
          </a:p>
        </p:txBody>
      </p:sp>
      <p:sp>
        <p:nvSpPr>
          <p:cNvPr id="5" name="TextBox 4"/>
          <p:cNvSpPr txBox="1"/>
          <p:nvPr/>
        </p:nvSpPr>
        <p:spPr>
          <a:xfrm>
            <a:off x="749411" y="6378398"/>
            <a:ext cx="793738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Statistics for computing TFIDF with IDFs local to each relation</a:t>
            </a:r>
            <a:endParaRPr lang="en-US" sz="2400"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51</a:t>
            </a:fld>
            <a:endParaRPr lang="en-US"/>
          </a:p>
        </p:txBody>
      </p:sp>
    </p:spTree>
    <p:extLst>
      <p:ext uri="{BB962C8B-B14F-4D97-AF65-F5344CB8AC3E}">
        <p14:creationId xmlns:p14="http://schemas.microsoft.com/office/powerpoint/2010/main" val="186897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Inverted Index </a:t>
            </a:r>
            <a:r>
              <a:rPr lang="en-US" dirty="0" err="1" smtClean="0"/>
              <a:t>Softjoin</a:t>
            </a:r>
            <a:r>
              <a:rPr lang="en-US" dirty="0" smtClean="0"/>
              <a:t> - 2</a:t>
            </a:r>
            <a:endParaRPr lang="en-US" dirty="0"/>
          </a:p>
        </p:txBody>
      </p:sp>
      <p:pic>
        <p:nvPicPr>
          <p:cNvPr id="3" name="Picture 2" descr="Screen Shot 2015-02-02 at 11.57.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0934"/>
            <a:ext cx="9144000" cy="2072640"/>
          </a:xfrm>
          <a:prstGeom prst="rect">
            <a:avLst/>
          </a:prstGeom>
        </p:spPr>
      </p:pic>
      <p:sp>
        <p:nvSpPr>
          <p:cNvPr id="4" name="TextBox 3"/>
          <p:cNvSpPr txBox="1"/>
          <p:nvPr/>
        </p:nvSpPr>
        <p:spPr>
          <a:xfrm>
            <a:off x="537678" y="3940047"/>
            <a:ext cx="8149122" cy="2677656"/>
          </a:xfrm>
          <a:prstGeom prst="rect">
            <a:avLst/>
          </a:prstGeom>
          <a:noFill/>
        </p:spPr>
        <p:txBody>
          <a:bodyPr wrap="square" rtlCol="0">
            <a:spAutoFit/>
          </a:bodyPr>
          <a:lstStyle/>
          <a:p>
            <a:r>
              <a:rPr lang="en-US" sz="2400" dirty="0" smtClean="0">
                <a:latin typeface="Cambria Math"/>
                <a:cs typeface="Cambria Math"/>
              </a:rPr>
              <a:t>What’s the algorithm?</a:t>
            </a:r>
          </a:p>
          <a:p>
            <a:pPr marL="285750" indent="-285750">
              <a:buFont typeface="Arial"/>
              <a:buChar char="•"/>
            </a:pPr>
            <a:r>
              <a:rPr lang="en-US" sz="2400" dirty="0" smtClean="0">
                <a:latin typeface="Cambria Math"/>
                <a:cs typeface="Cambria Math"/>
              </a:rPr>
              <a:t>Step 1: create document vectors as </a:t>
            </a:r>
            <a:r>
              <a:rPr lang="en-US" sz="2400" i="1" dirty="0" smtClean="0">
                <a:latin typeface="Cambria Math"/>
                <a:cs typeface="Cambria Math"/>
              </a:rPr>
              <a:t>(C</a:t>
            </a:r>
            <a:r>
              <a:rPr lang="en-US" sz="2400" i="1" baseline="-25000" dirty="0" smtClean="0">
                <a:latin typeface="Cambria Math"/>
                <a:cs typeface="Cambria Math"/>
              </a:rPr>
              <a:t>d</a:t>
            </a:r>
            <a:r>
              <a:rPr lang="en-US" sz="2400" i="1" dirty="0" smtClean="0">
                <a:latin typeface="Cambria Math"/>
                <a:cs typeface="Cambria Math"/>
              </a:rPr>
              <a:t>, d, term, weight) </a:t>
            </a:r>
            <a:r>
              <a:rPr lang="en-US" sz="2400" dirty="0" smtClean="0">
                <a:latin typeface="Cambria Math"/>
                <a:cs typeface="Cambria Math"/>
              </a:rPr>
              <a:t>tuples</a:t>
            </a:r>
          </a:p>
          <a:p>
            <a:pPr marL="285750" indent="-285750">
              <a:buFont typeface="Arial"/>
              <a:buChar char="•"/>
            </a:pPr>
            <a:r>
              <a:rPr lang="en-US" sz="2400" dirty="0" smtClean="0">
                <a:latin typeface="Cambria Math"/>
                <a:cs typeface="Cambria Math"/>
              </a:rPr>
              <a:t>Step 2: </a:t>
            </a:r>
            <a:r>
              <a:rPr lang="en-US" sz="2400" i="1" dirty="0" smtClean="0">
                <a:latin typeface="Cambria Math"/>
                <a:cs typeface="Cambria Math"/>
              </a:rPr>
              <a:t>join </a:t>
            </a:r>
            <a:r>
              <a:rPr lang="en-US" sz="2400" dirty="0" smtClean="0">
                <a:latin typeface="Cambria Math"/>
                <a:cs typeface="Cambria Math"/>
              </a:rPr>
              <a:t>the tuples from A and B: one sort and reduce</a:t>
            </a:r>
          </a:p>
          <a:p>
            <a:pPr marL="742950" lvl="1" indent="-285750">
              <a:buFont typeface="Arial"/>
              <a:buChar char="•"/>
            </a:pPr>
            <a:r>
              <a:rPr lang="en-US" sz="2400" dirty="0" smtClean="0">
                <a:latin typeface="Cambria Math"/>
                <a:cs typeface="Cambria Math"/>
              </a:rPr>
              <a:t>Gives you tuples (</a:t>
            </a:r>
            <a:r>
              <a:rPr lang="en-US" sz="2400" i="1" dirty="0" smtClean="0">
                <a:latin typeface="Cambria Math"/>
                <a:cs typeface="Cambria Math"/>
              </a:rPr>
              <a:t>a, b, term, w(</a:t>
            </a:r>
            <a:r>
              <a:rPr lang="en-US" sz="2400" i="1" dirty="0" err="1" smtClean="0">
                <a:latin typeface="Cambria Math"/>
                <a:cs typeface="Cambria Math"/>
              </a:rPr>
              <a:t>a,term</a:t>
            </a:r>
            <a:r>
              <a:rPr lang="en-US" sz="2400" i="1" dirty="0" smtClean="0">
                <a:latin typeface="Cambria Math"/>
                <a:cs typeface="Cambria Math"/>
              </a:rPr>
              <a:t>)*w(</a:t>
            </a:r>
            <a:r>
              <a:rPr lang="en-US" sz="2400" i="1" dirty="0" err="1" smtClean="0">
                <a:latin typeface="Cambria Math"/>
                <a:cs typeface="Cambria Math"/>
              </a:rPr>
              <a:t>b,term</a:t>
            </a:r>
            <a:r>
              <a:rPr lang="en-US" sz="2400" i="1" dirty="0" smtClean="0">
                <a:latin typeface="Cambria Math"/>
                <a:cs typeface="Cambria Math"/>
              </a:rPr>
              <a:t>))</a:t>
            </a:r>
            <a:endParaRPr lang="en-US" sz="2400" dirty="0" smtClean="0">
              <a:latin typeface="Cambria Math"/>
              <a:cs typeface="Cambria Math"/>
            </a:endParaRPr>
          </a:p>
          <a:p>
            <a:pPr marL="285750" indent="-285750">
              <a:buFont typeface="Arial"/>
              <a:buChar char="•"/>
            </a:pPr>
            <a:r>
              <a:rPr lang="en-US" sz="2400" dirty="0" smtClean="0">
                <a:latin typeface="Cambria Math"/>
                <a:cs typeface="Cambria Math"/>
              </a:rPr>
              <a:t>Step 3: </a:t>
            </a:r>
            <a:r>
              <a:rPr lang="en-US" sz="2400" i="1" dirty="0" smtClean="0">
                <a:latin typeface="Cambria Math"/>
                <a:cs typeface="Cambria Math"/>
              </a:rPr>
              <a:t>group </a:t>
            </a:r>
            <a:r>
              <a:rPr lang="en-US" sz="2400" dirty="0" smtClean="0">
                <a:latin typeface="Cambria Math"/>
                <a:cs typeface="Cambria Math"/>
              </a:rPr>
              <a:t>the common terms by (</a:t>
            </a:r>
            <a:r>
              <a:rPr lang="en-US" sz="2400" dirty="0" err="1" smtClean="0">
                <a:latin typeface="Cambria Math"/>
                <a:cs typeface="Cambria Math"/>
              </a:rPr>
              <a:t>a,b</a:t>
            </a:r>
            <a:r>
              <a:rPr lang="en-US" sz="2400" dirty="0" smtClean="0">
                <a:latin typeface="Cambria Math"/>
                <a:cs typeface="Cambria Math"/>
              </a:rPr>
              <a:t>) and reduce to aggregate the components of the sum</a:t>
            </a:r>
            <a:endParaRPr lang="en-US" sz="2400" dirty="0">
              <a:latin typeface="Cambria Math"/>
              <a:cs typeface="Cambria Math"/>
            </a:endParaRPr>
          </a:p>
        </p:txBody>
      </p:sp>
      <p:sp>
        <p:nvSpPr>
          <p:cNvPr id="5" name="Slide Number Placeholder 4"/>
          <p:cNvSpPr>
            <a:spLocks noGrp="1"/>
          </p:cNvSpPr>
          <p:nvPr>
            <p:ph type="sldNum" sz="quarter" idx="12"/>
          </p:nvPr>
        </p:nvSpPr>
        <p:spPr/>
        <p:txBody>
          <a:bodyPr/>
          <a:lstStyle/>
          <a:p>
            <a:fld id="{85BFDCA1-C2F8-BA4E-82CE-5B3B1AA6CE7D}" type="slidenum">
              <a:rPr lang="en-US" smtClean="0"/>
              <a:pPr/>
              <a:t>52</a:t>
            </a:fld>
            <a:endParaRPr lang="en-US"/>
          </a:p>
        </p:txBody>
      </p:sp>
    </p:spTree>
    <p:extLst>
      <p:ext uri="{BB962C8B-B14F-4D97-AF65-F5344CB8AC3E}">
        <p14:creationId xmlns:p14="http://schemas.microsoft.com/office/powerpoint/2010/main" val="6176696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53"/>
            <a:ext cx="8229600" cy="906462"/>
          </a:xfrm>
        </p:spPr>
        <p:txBody>
          <a:bodyPr/>
          <a:lstStyle/>
          <a:p>
            <a:r>
              <a:rPr lang="en-US" dirty="0" smtClean="0"/>
              <a:t>An alternative TFIDF pipeline</a:t>
            </a:r>
            <a:endParaRPr lang="en-US" dirty="0"/>
          </a:p>
        </p:txBody>
      </p:sp>
      <p:pic>
        <p:nvPicPr>
          <p:cNvPr id="3" name="Picture 2" descr="Screen Shot 2015-09-29 at 3.48.20 PM.png"/>
          <p:cNvPicPr>
            <a:picLocks noChangeAspect="1"/>
          </p:cNvPicPr>
          <p:nvPr/>
        </p:nvPicPr>
        <p:blipFill rotWithShape="1">
          <a:blip r:embed="rId2">
            <a:extLst>
              <a:ext uri="{28A0092B-C50C-407E-A947-70E740481C1C}">
                <a14:useLocalDpi xmlns:a14="http://schemas.microsoft.com/office/drawing/2010/main" val="0"/>
              </a:ext>
            </a:extLst>
          </a:blip>
          <a:srcRect t="14379" b="12227"/>
          <a:stretch/>
        </p:blipFill>
        <p:spPr>
          <a:xfrm>
            <a:off x="84300" y="1858667"/>
            <a:ext cx="8998446" cy="4999333"/>
          </a:xfrm>
          <a:prstGeom prst="rect">
            <a:avLst/>
          </a:prstGeom>
        </p:spPr>
      </p:pic>
      <p:pic>
        <p:nvPicPr>
          <p:cNvPr id="4" name="Picture 3" descr="Screen Shot 2015-09-29 at 3.48.20 PM.png"/>
          <p:cNvPicPr>
            <a:picLocks noChangeAspect="1"/>
          </p:cNvPicPr>
          <p:nvPr/>
        </p:nvPicPr>
        <p:blipFill rotWithShape="1">
          <a:blip r:embed="rId2">
            <a:extLst>
              <a:ext uri="{28A0092B-C50C-407E-A947-70E740481C1C}">
                <a14:useLocalDpi xmlns:a14="http://schemas.microsoft.com/office/drawing/2010/main" val="0"/>
              </a:ext>
            </a:extLst>
          </a:blip>
          <a:srcRect r="63156" b="87184"/>
          <a:stretch/>
        </p:blipFill>
        <p:spPr>
          <a:xfrm>
            <a:off x="4834057" y="1115723"/>
            <a:ext cx="3852743" cy="1014431"/>
          </a:xfrm>
          <a:prstGeom prst="rect">
            <a:avLst/>
          </a:prstGeom>
        </p:spPr>
      </p:pic>
      <p:sp>
        <p:nvSpPr>
          <p:cNvPr id="5" name="Slide Number Placeholder 4"/>
          <p:cNvSpPr>
            <a:spLocks noGrp="1"/>
          </p:cNvSpPr>
          <p:nvPr>
            <p:ph type="sldNum" sz="quarter" idx="12"/>
          </p:nvPr>
        </p:nvSpPr>
        <p:spPr/>
        <p:txBody>
          <a:bodyPr/>
          <a:lstStyle/>
          <a:p>
            <a:fld id="{85BFDCA1-C2F8-BA4E-82CE-5B3B1AA6CE7D}" type="slidenum">
              <a:rPr lang="en-US" smtClean="0"/>
              <a:pPr/>
              <a:t>53</a:t>
            </a:fld>
            <a:endParaRPr lang="en-US"/>
          </a:p>
        </p:txBody>
      </p:sp>
    </p:spTree>
    <p:extLst>
      <p:ext uri="{BB962C8B-B14F-4D97-AF65-F5344CB8AC3E}">
        <p14:creationId xmlns:p14="http://schemas.microsoft.com/office/powerpoint/2010/main" val="367270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PIG 1/3</a:t>
            </a:r>
            <a:endParaRPr lang="en-US" dirty="0"/>
          </a:p>
        </p:txBody>
      </p:sp>
      <p:pic>
        <p:nvPicPr>
          <p:cNvPr id="5" name="Picture 4" descr="Screen Shot 2014-04-14 at 10.30.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0046"/>
            <a:ext cx="9144000" cy="4639464"/>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54</a:t>
            </a:fld>
            <a:endParaRPr lang="en-US"/>
          </a:p>
        </p:txBody>
      </p:sp>
    </p:spTree>
    <p:extLst>
      <p:ext uri="{BB962C8B-B14F-4D97-AF65-F5344CB8AC3E}">
        <p14:creationId xmlns:p14="http://schemas.microsoft.com/office/powerpoint/2010/main" val="37175973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2/3</a:t>
            </a:r>
            <a:endParaRPr lang="en-US" dirty="0"/>
          </a:p>
        </p:txBody>
      </p:sp>
      <p:pic>
        <p:nvPicPr>
          <p:cNvPr id="3" name="Picture 2" descr="Screen Shot 2014-04-14 at 10.35.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3433"/>
            <a:ext cx="9144000" cy="4032321"/>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55</a:t>
            </a:fld>
            <a:endParaRPr lang="en-US"/>
          </a:p>
        </p:txBody>
      </p:sp>
    </p:spTree>
    <p:extLst>
      <p:ext uri="{BB962C8B-B14F-4D97-AF65-F5344CB8AC3E}">
        <p14:creationId xmlns:p14="http://schemas.microsoft.com/office/powerpoint/2010/main" val="1229132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3/3</a:t>
            </a:r>
            <a:endParaRPr lang="en-US" dirty="0"/>
          </a:p>
        </p:txBody>
      </p:sp>
      <p:pic>
        <p:nvPicPr>
          <p:cNvPr id="5" name="Picture 4" descr="Screen Shot 2014-04-14 at 10.3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82"/>
            <a:ext cx="9144000" cy="2249382"/>
          </a:xfrm>
          <a:prstGeom prst="rect">
            <a:avLst/>
          </a:prstGeom>
        </p:spPr>
      </p:pic>
      <p:pic>
        <p:nvPicPr>
          <p:cNvPr id="7" name="Picture 6" descr="Screen Shot 2014-04-14 at 10.4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7658"/>
            <a:ext cx="7269612" cy="2292541"/>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56</a:t>
            </a:fld>
            <a:endParaRPr lang="en-US"/>
          </a:p>
        </p:txBody>
      </p:sp>
    </p:spTree>
    <p:extLst>
      <p:ext uri="{BB962C8B-B14F-4D97-AF65-F5344CB8AC3E}">
        <p14:creationId xmlns:p14="http://schemas.microsoft.com/office/powerpoint/2010/main" val="2930930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Screen Shot 2014-04-14 at 10.41.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33"/>
            <a:ext cx="10384692" cy="5111811"/>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57</a:t>
            </a:fld>
            <a:endParaRPr lang="en-US"/>
          </a:p>
        </p:txBody>
      </p:sp>
    </p:spTree>
    <p:extLst>
      <p:ext uri="{BB962C8B-B14F-4D97-AF65-F5344CB8AC3E}">
        <p14:creationId xmlns:p14="http://schemas.microsoft.com/office/powerpoint/2010/main" val="206374101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4-14 at 10.49.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47" y="0"/>
            <a:ext cx="6622026" cy="6858000"/>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58</a:t>
            </a:fld>
            <a:endParaRPr lang="en-US"/>
          </a:p>
        </p:txBody>
      </p:sp>
    </p:spTree>
    <p:extLst>
      <p:ext uri="{BB962C8B-B14F-4D97-AF65-F5344CB8AC3E}">
        <p14:creationId xmlns:p14="http://schemas.microsoft.com/office/powerpoint/2010/main" val="93981536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algorithm smarter….</a:t>
            </a:r>
            <a:endParaRPr lang="en-US" dirty="0"/>
          </a:p>
        </p:txBody>
      </p:sp>
      <p:sp>
        <p:nvSpPr>
          <p:cNvPr id="3" name="Slide Number Placeholder 2"/>
          <p:cNvSpPr>
            <a:spLocks noGrp="1"/>
          </p:cNvSpPr>
          <p:nvPr>
            <p:ph type="sldNum" sz="quarter" idx="12"/>
          </p:nvPr>
        </p:nvSpPr>
        <p:spPr/>
        <p:txBody>
          <a:bodyPr/>
          <a:lstStyle/>
          <a:p>
            <a:fld id="{85BFDCA1-C2F8-BA4E-82CE-5B3B1AA6CE7D}" type="slidenum">
              <a:rPr lang="en-US" smtClean="0"/>
              <a:pPr/>
              <a:t>59</a:t>
            </a:fld>
            <a:endParaRPr lang="en-US"/>
          </a:p>
        </p:txBody>
      </p:sp>
    </p:spTree>
    <p:extLst>
      <p:ext uri="{BB962C8B-B14F-4D97-AF65-F5344CB8AC3E}">
        <p14:creationId xmlns:p14="http://schemas.microsoft.com/office/powerpoint/2010/main" val="17308368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PIG:   word count</a:t>
            </a:r>
            <a:endParaRPr lang="en-US" dirty="0"/>
          </a:p>
        </p:txBody>
      </p:sp>
      <p:sp>
        <p:nvSpPr>
          <p:cNvPr id="3" name="Content Placeholder 2"/>
          <p:cNvSpPr>
            <a:spLocks noGrp="1"/>
          </p:cNvSpPr>
          <p:nvPr>
            <p:ph idx="1"/>
          </p:nvPr>
        </p:nvSpPr>
        <p:spPr/>
        <p:txBody>
          <a:bodyPr>
            <a:normAutofit/>
          </a:bodyPr>
          <a:lstStyle/>
          <a:p>
            <a:r>
              <a:rPr lang="en-US" dirty="0" smtClean="0"/>
              <a:t>Declarative “data flow” language</a:t>
            </a:r>
            <a:endParaRPr lang="en-US" dirty="0" smtClean="0"/>
          </a:p>
        </p:txBody>
      </p:sp>
      <p:pic>
        <p:nvPicPr>
          <p:cNvPr id="5" name="Picture 4" descr="Screen Shot 2012-02-15 at 10.12.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89" y="2081032"/>
            <a:ext cx="8087544" cy="2338567"/>
          </a:xfrm>
          <a:prstGeom prst="rect">
            <a:avLst/>
          </a:prstGeom>
          <a:ln>
            <a:solidFill>
              <a:srgbClr val="0000FF"/>
            </a:solidFill>
          </a:ln>
        </p:spPr>
      </p:pic>
      <p:sp>
        <p:nvSpPr>
          <p:cNvPr id="6" name="TextBox 5"/>
          <p:cNvSpPr txBox="1"/>
          <p:nvPr/>
        </p:nvSpPr>
        <p:spPr>
          <a:xfrm>
            <a:off x="654289" y="4783434"/>
            <a:ext cx="7738294"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dirty="0" smtClean="0"/>
              <a:t>PIG program is a bunch of </a:t>
            </a:r>
            <a:r>
              <a:rPr lang="en-US" sz="2800" b="1" dirty="0" smtClean="0"/>
              <a:t>assignments</a:t>
            </a:r>
            <a:r>
              <a:rPr lang="en-US" sz="2800" dirty="0" smtClean="0"/>
              <a:t> where every LHS is a </a:t>
            </a:r>
            <a:r>
              <a:rPr lang="en-US" sz="2800" b="1" dirty="0" smtClean="0"/>
              <a:t>relation</a:t>
            </a:r>
            <a:r>
              <a:rPr lang="en-US" sz="2800" dirty="0" smtClean="0"/>
              <a:t>.</a:t>
            </a:r>
          </a:p>
          <a:p>
            <a:r>
              <a:rPr lang="en-US" sz="2800" dirty="0" smtClean="0"/>
              <a:t>No loops, conditionals, </a:t>
            </a:r>
            <a:r>
              <a:rPr lang="en-US" sz="2800" dirty="0" err="1" smtClean="0"/>
              <a:t>etc</a:t>
            </a:r>
            <a:r>
              <a:rPr lang="en-US" sz="2800" dirty="0" smtClean="0"/>
              <a:t> allowed.</a:t>
            </a:r>
            <a:endParaRPr lang="en-US" sz="2800" dirty="0"/>
          </a:p>
        </p:txBody>
      </p:sp>
      <p:sp>
        <p:nvSpPr>
          <p:cNvPr id="8" name="Slide Number Placeholder 7"/>
          <p:cNvSpPr>
            <a:spLocks noGrp="1"/>
          </p:cNvSpPr>
          <p:nvPr>
            <p:ph type="sldNum" sz="quarter" idx="12"/>
          </p:nvPr>
        </p:nvSpPr>
        <p:spPr/>
        <p:txBody>
          <a:bodyPr/>
          <a:lstStyle/>
          <a:p>
            <a:fld id="{85BFDCA1-C2F8-BA4E-82CE-5B3B1AA6CE7D}" type="slidenum">
              <a:rPr lang="en-US" smtClean="0"/>
              <a:pPr/>
              <a:t>6</a:t>
            </a:fld>
            <a:endParaRPr lang="en-US"/>
          </a:p>
        </p:txBody>
      </p:sp>
    </p:spTree>
    <p:extLst>
      <p:ext uri="{BB962C8B-B14F-4D97-AF65-F5344CB8AC3E}">
        <p14:creationId xmlns:p14="http://schemas.microsoft.com/office/powerpoint/2010/main" val="14760302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a:t>
            </a:r>
            <a:r>
              <a:rPr lang="en-US" dirty="0" err="1" smtClean="0"/>
              <a:t>Softjoin</a:t>
            </a:r>
            <a:r>
              <a:rPr lang="en-US" dirty="0" smtClean="0"/>
              <a:t> - 2</a:t>
            </a:r>
            <a:endParaRPr lang="en-US" dirty="0"/>
          </a:p>
        </p:txBody>
      </p:sp>
      <p:pic>
        <p:nvPicPr>
          <p:cNvPr id="5" name="Picture 4" descr="Screen Shot 2014-04-14 at 10.3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482"/>
            <a:ext cx="9144000" cy="2249382"/>
          </a:xfrm>
          <a:prstGeom prst="rect">
            <a:avLst/>
          </a:prstGeom>
        </p:spPr>
      </p:pic>
      <p:cxnSp>
        <p:nvCxnSpPr>
          <p:cNvPr id="3" name="Straight Connector 2"/>
          <p:cNvCxnSpPr/>
          <p:nvPr/>
        </p:nvCxnSpPr>
        <p:spPr>
          <a:xfrm>
            <a:off x="2401496" y="1888774"/>
            <a:ext cx="107456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28506" y="4436696"/>
            <a:ext cx="739667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we should make a smart choice about which terms to use</a:t>
            </a:r>
            <a:endParaRPr lang="en-US" sz="2400" dirty="0"/>
          </a:p>
        </p:txBody>
      </p:sp>
      <p:sp>
        <p:nvSpPr>
          <p:cNvPr id="2" name="Slide Number Placeholder 1"/>
          <p:cNvSpPr>
            <a:spLocks noGrp="1"/>
          </p:cNvSpPr>
          <p:nvPr>
            <p:ph type="sldNum" sz="quarter" idx="12"/>
          </p:nvPr>
        </p:nvSpPr>
        <p:spPr/>
        <p:txBody>
          <a:bodyPr/>
          <a:lstStyle/>
          <a:p>
            <a:fld id="{85BFDCA1-C2F8-BA4E-82CE-5B3B1AA6CE7D}" type="slidenum">
              <a:rPr lang="en-US" smtClean="0"/>
              <a:pPr/>
              <a:t>60</a:t>
            </a:fld>
            <a:endParaRPr lang="en-US"/>
          </a:p>
        </p:txBody>
      </p:sp>
    </p:spTree>
    <p:extLst>
      <p:ext uri="{BB962C8B-B14F-4D97-AF65-F5344CB8AC3E}">
        <p14:creationId xmlns:p14="http://schemas.microsoft.com/office/powerpoint/2010/main" val="1434282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1"/>
            <a:ext cx="8229600" cy="906462"/>
          </a:xfrm>
        </p:spPr>
        <p:txBody>
          <a:bodyPr>
            <a:normAutofit/>
          </a:bodyPr>
          <a:lstStyle/>
          <a:p>
            <a:r>
              <a:rPr lang="en-US" sz="3200" dirty="0" smtClean="0"/>
              <a:t>Adding heuristics to the soft join - 1</a:t>
            </a:r>
            <a:endParaRPr lang="en-US" sz="3200" dirty="0"/>
          </a:p>
        </p:txBody>
      </p:sp>
      <p:pic>
        <p:nvPicPr>
          <p:cNvPr id="3" name="Picture 2" descr="Screen Shot 2014-04-14 at 10.46.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839" y="939643"/>
            <a:ext cx="7222402" cy="5918357"/>
          </a:xfrm>
          <a:prstGeom prst="rect">
            <a:avLst/>
          </a:prstGeom>
        </p:spPr>
      </p:pic>
      <p:sp>
        <p:nvSpPr>
          <p:cNvPr id="4" name="Slide Number Placeholder 3"/>
          <p:cNvSpPr>
            <a:spLocks noGrp="1"/>
          </p:cNvSpPr>
          <p:nvPr>
            <p:ph type="sldNum" sz="quarter" idx="12"/>
          </p:nvPr>
        </p:nvSpPr>
        <p:spPr/>
        <p:txBody>
          <a:bodyPr/>
          <a:lstStyle/>
          <a:p>
            <a:fld id="{85BFDCA1-C2F8-BA4E-82CE-5B3B1AA6CE7D}" type="slidenum">
              <a:rPr lang="en-US" smtClean="0"/>
              <a:pPr/>
              <a:t>61</a:t>
            </a:fld>
            <a:endParaRPr lang="en-US"/>
          </a:p>
        </p:txBody>
      </p:sp>
    </p:spTree>
    <p:extLst>
      <p:ext uri="{BB962C8B-B14F-4D97-AF65-F5344CB8AC3E}">
        <p14:creationId xmlns:p14="http://schemas.microsoft.com/office/powerpoint/2010/main" val="419295520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81"/>
            <a:ext cx="8229600" cy="906462"/>
          </a:xfrm>
        </p:spPr>
        <p:txBody>
          <a:bodyPr>
            <a:normAutofit/>
          </a:bodyPr>
          <a:lstStyle/>
          <a:p>
            <a:r>
              <a:rPr lang="en-US" sz="3200" dirty="0" smtClean="0"/>
              <a:t>Adding heuristics to the soft join - 2</a:t>
            </a:r>
            <a:endParaRPr lang="en-US" sz="3200" dirty="0"/>
          </a:p>
        </p:txBody>
      </p:sp>
      <p:pic>
        <p:nvPicPr>
          <p:cNvPr id="4" name="Picture 3" descr="Screen Shot 2014-04-14 at 10.4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508"/>
            <a:ext cx="9144000" cy="3502458"/>
          </a:xfrm>
          <a:prstGeom prst="rect">
            <a:avLst/>
          </a:prstGeom>
        </p:spPr>
      </p:pic>
      <p:sp>
        <p:nvSpPr>
          <p:cNvPr id="3" name="Slide Number Placeholder 2"/>
          <p:cNvSpPr>
            <a:spLocks noGrp="1"/>
          </p:cNvSpPr>
          <p:nvPr>
            <p:ph type="sldNum" sz="quarter" idx="12"/>
          </p:nvPr>
        </p:nvSpPr>
        <p:spPr/>
        <p:txBody>
          <a:bodyPr/>
          <a:lstStyle/>
          <a:p>
            <a:fld id="{85BFDCA1-C2F8-BA4E-82CE-5B3B1AA6CE7D}" type="slidenum">
              <a:rPr lang="en-US" smtClean="0"/>
              <a:pPr/>
              <a:t>62</a:t>
            </a:fld>
            <a:endParaRPr lang="en-US"/>
          </a:p>
        </p:txBody>
      </p:sp>
    </p:spTree>
    <p:extLst>
      <p:ext uri="{BB962C8B-B14F-4D97-AF65-F5344CB8AC3E}">
        <p14:creationId xmlns:p14="http://schemas.microsoft.com/office/powerpoint/2010/main" val="6665016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4-14 at 10.54.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07" y="2914574"/>
            <a:ext cx="5600776" cy="1579909"/>
          </a:xfrm>
          <a:prstGeom prst="rect">
            <a:avLst/>
          </a:prstGeom>
        </p:spPr>
      </p:pic>
      <p:pic>
        <p:nvPicPr>
          <p:cNvPr id="8" name="Picture 7" descr="Screen Shot 2014-04-14 at 10.54.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07" y="95137"/>
            <a:ext cx="6129549" cy="2819437"/>
          </a:xfrm>
          <a:prstGeom prst="rect">
            <a:avLst/>
          </a:prstGeom>
        </p:spPr>
      </p:pic>
      <p:pic>
        <p:nvPicPr>
          <p:cNvPr id="10" name="Picture 9" descr="Screen Shot 2014-04-14 at 10.55.0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08" y="4494483"/>
            <a:ext cx="5725130" cy="1974948"/>
          </a:xfrm>
          <a:prstGeom prst="rect">
            <a:avLst/>
          </a:prstGeom>
        </p:spPr>
      </p:pic>
      <p:sp>
        <p:nvSpPr>
          <p:cNvPr id="2" name="Slide Number Placeholder 1"/>
          <p:cNvSpPr>
            <a:spLocks noGrp="1"/>
          </p:cNvSpPr>
          <p:nvPr>
            <p:ph type="sldNum" sz="quarter" idx="12"/>
          </p:nvPr>
        </p:nvSpPr>
        <p:spPr/>
        <p:txBody>
          <a:bodyPr/>
          <a:lstStyle/>
          <a:p>
            <a:fld id="{85BFDCA1-C2F8-BA4E-82CE-5B3B1AA6CE7D}" type="slidenum">
              <a:rPr lang="en-US" smtClean="0"/>
              <a:pPr/>
              <a:t>63</a:t>
            </a:fld>
            <a:endParaRPr lang="en-US"/>
          </a:p>
        </p:txBody>
      </p:sp>
    </p:spTree>
    <p:extLst>
      <p:ext uri="{BB962C8B-B14F-4D97-AF65-F5344CB8AC3E}">
        <p14:creationId xmlns:p14="http://schemas.microsoft.com/office/powerpoint/2010/main" val="178125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on Pig</a:t>
            </a:r>
            <a:endParaRPr lang="en-US" dirty="0"/>
          </a:p>
        </p:txBody>
      </p:sp>
      <p:sp>
        <p:nvSpPr>
          <p:cNvPr id="3" name="Content Placeholder 2"/>
          <p:cNvSpPr>
            <a:spLocks noGrp="1"/>
          </p:cNvSpPr>
          <p:nvPr>
            <p:ph idx="1"/>
          </p:nvPr>
        </p:nvSpPr>
        <p:spPr/>
        <p:txBody>
          <a:bodyPr>
            <a:normAutofit/>
          </a:bodyPr>
          <a:lstStyle/>
          <a:p>
            <a:r>
              <a:rPr lang="en-US" dirty="0" smtClean="0"/>
              <a:t>Pig Latin</a:t>
            </a:r>
          </a:p>
          <a:p>
            <a:pPr lvl="1"/>
            <a:r>
              <a:rPr lang="en-US" dirty="0" smtClean="0"/>
              <a:t>atomic types + compound types like tuple, bag, map</a:t>
            </a:r>
          </a:p>
          <a:p>
            <a:pPr lvl="1"/>
            <a:r>
              <a:rPr lang="en-US" dirty="0" smtClean="0"/>
              <a:t>execute locally/interactively or on </a:t>
            </a:r>
            <a:r>
              <a:rPr lang="en-US" dirty="0" err="1" smtClean="0"/>
              <a:t>hadoop</a:t>
            </a:r>
            <a:endParaRPr lang="en-US" dirty="0" smtClean="0"/>
          </a:p>
          <a:p>
            <a:r>
              <a:rPr lang="en-US" dirty="0" smtClean="0"/>
              <a:t>can embed Pig in Java (and Python and …) </a:t>
            </a:r>
          </a:p>
          <a:p>
            <a:r>
              <a:rPr lang="en-US" dirty="0" smtClean="0"/>
              <a:t>can call out to Java from Pig</a:t>
            </a:r>
          </a:p>
        </p:txBody>
      </p:sp>
      <p:sp>
        <p:nvSpPr>
          <p:cNvPr id="4" name="Slide Number Placeholder 3"/>
          <p:cNvSpPr>
            <a:spLocks noGrp="1"/>
          </p:cNvSpPr>
          <p:nvPr>
            <p:ph type="sldNum" sz="quarter" idx="12"/>
          </p:nvPr>
        </p:nvSpPr>
        <p:spPr/>
        <p:txBody>
          <a:bodyPr/>
          <a:lstStyle/>
          <a:p>
            <a:fld id="{85BFDCA1-C2F8-BA4E-82CE-5B3B1AA6CE7D}" type="slidenum">
              <a:rPr lang="en-US" smtClean="0"/>
              <a:pPr/>
              <a:t>7</a:t>
            </a:fld>
            <a:endParaRPr lang="en-US"/>
          </a:p>
        </p:txBody>
      </p:sp>
    </p:spTree>
    <p:extLst>
      <p:ext uri="{BB962C8B-B14F-4D97-AF65-F5344CB8AC3E}">
        <p14:creationId xmlns:p14="http://schemas.microsoft.com/office/powerpoint/2010/main" val="5401785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BFDCA1-C2F8-BA4E-82CE-5B3B1AA6CE7D}" type="slidenum">
              <a:rPr lang="en-US" smtClean="0"/>
              <a:pPr/>
              <a:t>8</a:t>
            </a:fld>
            <a:endParaRPr lang="en-US"/>
          </a:p>
        </p:txBody>
      </p:sp>
      <p:pic>
        <p:nvPicPr>
          <p:cNvPr id="5" name="Picture 4" descr="Screen Shot 2012-02-15 at 10.12.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25" y="1090724"/>
            <a:ext cx="8604803" cy="2488136"/>
          </a:xfrm>
          <a:prstGeom prst="rect">
            <a:avLst/>
          </a:prstGeom>
          <a:ln>
            <a:solidFill>
              <a:srgbClr val="0000FF"/>
            </a:solidFill>
          </a:ln>
        </p:spPr>
      </p:pic>
      <p:cxnSp>
        <p:nvCxnSpPr>
          <p:cNvPr id="7" name="Straight Arrow Connector 6"/>
          <p:cNvCxnSpPr/>
          <p:nvPr/>
        </p:nvCxnSpPr>
        <p:spPr>
          <a:xfrm flipH="1" flipV="1">
            <a:off x="5293018" y="1856034"/>
            <a:ext cx="1083472" cy="2033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76489" y="3705012"/>
            <a:ext cx="2810047" cy="369332"/>
          </a:xfrm>
          <a:prstGeom prst="rect">
            <a:avLst/>
          </a:prstGeom>
          <a:noFill/>
        </p:spPr>
        <p:txBody>
          <a:bodyPr wrap="none" rtlCol="0">
            <a:spAutoFit/>
          </a:bodyPr>
          <a:lstStyle/>
          <a:p>
            <a:r>
              <a:rPr lang="en-US" dirty="0" smtClean="0"/>
              <a:t>Tokenize – built-in function</a:t>
            </a:r>
            <a:endParaRPr lang="en-US" dirty="0"/>
          </a:p>
        </p:txBody>
      </p:sp>
      <p:cxnSp>
        <p:nvCxnSpPr>
          <p:cNvPr id="11" name="Straight Arrow Connector 10"/>
          <p:cNvCxnSpPr/>
          <p:nvPr/>
        </p:nvCxnSpPr>
        <p:spPr>
          <a:xfrm flipH="1" flipV="1">
            <a:off x="4064705" y="1856034"/>
            <a:ext cx="1083472" cy="28964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48176" y="4567855"/>
            <a:ext cx="3457419" cy="1200329"/>
          </a:xfrm>
          <a:prstGeom prst="rect">
            <a:avLst/>
          </a:prstGeom>
          <a:noFill/>
        </p:spPr>
        <p:txBody>
          <a:bodyPr wrap="square" rtlCol="0">
            <a:spAutoFit/>
          </a:bodyPr>
          <a:lstStyle/>
          <a:p>
            <a:r>
              <a:rPr lang="en-US" dirty="0" smtClean="0"/>
              <a:t>Flatten – special keyword, which applies to the next step in the process – </a:t>
            </a:r>
            <a:r>
              <a:rPr lang="en-US" dirty="0" err="1" smtClean="0"/>
              <a:t>ie</a:t>
            </a:r>
            <a:r>
              <a:rPr lang="en-US" dirty="0" smtClean="0"/>
              <a:t> </a:t>
            </a:r>
            <a:r>
              <a:rPr lang="en-US" dirty="0" err="1" smtClean="0"/>
              <a:t>foreach</a:t>
            </a:r>
            <a:r>
              <a:rPr lang="en-US" dirty="0" smtClean="0"/>
              <a:t> is transformed from a MAP to a FLATMAP</a:t>
            </a:r>
            <a:endParaRPr lang="en-US" dirty="0"/>
          </a:p>
        </p:txBody>
      </p:sp>
    </p:spTree>
    <p:extLst>
      <p:ext uri="{BB962C8B-B14F-4D97-AF65-F5344CB8AC3E}">
        <p14:creationId xmlns:p14="http://schemas.microsoft.com/office/powerpoint/2010/main" val="672470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 Features</a:t>
            </a:r>
            <a:endParaRPr lang="en-US" dirty="0"/>
          </a:p>
        </p:txBody>
      </p:sp>
      <p:sp>
        <p:nvSpPr>
          <p:cNvPr id="3" name="Content Placeholder 2"/>
          <p:cNvSpPr>
            <a:spLocks noGrp="1"/>
          </p:cNvSpPr>
          <p:nvPr>
            <p:ph idx="1"/>
          </p:nvPr>
        </p:nvSpPr>
        <p:spPr>
          <a:xfrm>
            <a:off x="279400" y="1257299"/>
            <a:ext cx="8648700" cy="5313129"/>
          </a:xfrm>
        </p:spPr>
        <p:txBody>
          <a:bodyPr>
            <a:normAutofit fontScale="70000" lnSpcReduction="20000"/>
          </a:bodyPr>
          <a:lstStyle/>
          <a:p>
            <a:r>
              <a:rPr lang="en-US" dirty="0" smtClean="0"/>
              <a:t>LOAD ‘</a:t>
            </a:r>
            <a:r>
              <a:rPr lang="en-US" i="1" dirty="0" err="1" smtClean="0"/>
              <a:t>hdfs</a:t>
            </a:r>
            <a:r>
              <a:rPr lang="en-US" i="1" dirty="0" smtClean="0"/>
              <a:t>-path’ </a:t>
            </a:r>
            <a:r>
              <a:rPr lang="en-US" dirty="0" smtClean="0"/>
              <a:t>AS (</a:t>
            </a:r>
            <a:r>
              <a:rPr lang="en-US" i="1" dirty="0" smtClean="0"/>
              <a:t>schema)</a:t>
            </a:r>
          </a:p>
          <a:p>
            <a:pPr lvl="1"/>
            <a:r>
              <a:rPr lang="en-US" i="1" dirty="0" smtClean="0"/>
              <a:t>schemas can include </a:t>
            </a:r>
            <a:r>
              <a:rPr lang="en-US" i="1" dirty="0" err="1" smtClean="0"/>
              <a:t>int</a:t>
            </a:r>
            <a:r>
              <a:rPr lang="en-US" i="1" dirty="0" smtClean="0"/>
              <a:t>, double, bag, map, tuple, …</a:t>
            </a:r>
          </a:p>
          <a:p>
            <a:r>
              <a:rPr lang="en-US" dirty="0" smtClean="0"/>
              <a:t>FOREACH </a:t>
            </a:r>
            <a:r>
              <a:rPr lang="en-US" i="1" dirty="0" smtClean="0"/>
              <a:t>alias </a:t>
            </a:r>
            <a:r>
              <a:rPr lang="en-US" dirty="0" smtClean="0"/>
              <a:t>GENERATE </a:t>
            </a:r>
            <a:r>
              <a:rPr lang="en-US" i="1" dirty="0" smtClean="0"/>
              <a:t>… </a:t>
            </a:r>
            <a:r>
              <a:rPr lang="en-US" dirty="0" smtClean="0"/>
              <a:t>AS …, </a:t>
            </a:r>
            <a:r>
              <a:rPr lang="en-US" i="1" dirty="0" smtClean="0"/>
              <a:t>…</a:t>
            </a:r>
          </a:p>
          <a:p>
            <a:pPr lvl="1"/>
            <a:r>
              <a:rPr lang="en-US" i="1" dirty="0" smtClean="0"/>
              <a:t>transforms each row of a relation</a:t>
            </a:r>
          </a:p>
          <a:p>
            <a:r>
              <a:rPr lang="en-US" dirty="0" smtClean="0"/>
              <a:t>DESCRIBE </a:t>
            </a:r>
            <a:r>
              <a:rPr lang="en-US" i="1" dirty="0" smtClean="0"/>
              <a:t>alias/ </a:t>
            </a:r>
            <a:r>
              <a:rPr lang="en-US" dirty="0" smtClean="0"/>
              <a:t>ILLUSTRATE </a:t>
            </a:r>
            <a:r>
              <a:rPr lang="en-US" i="1" dirty="0" smtClean="0"/>
              <a:t>alias -- debugging</a:t>
            </a:r>
            <a:endParaRPr lang="en-US" dirty="0" smtClean="0"/>
          </a:p>
          <a:p>
            <a:r>
              <a:rPr lang="en-US" dirty="0" smtClean="0"/>
              <a:t>GROUP </a:t>
            </a:r>
            <a:r>
              <a:rPr lang="en-US" i="1" dirty="0" smtClean="0"/>
              <a:t>alias </a:t>
            </a:r>
            <a:r>
              <a:rPr lang="en-US" dirty="0" smtClean="0"/>
              <a:t>BY </a:t>
            </a:r>
            <a:r>
              <a:rPr lang="en-US" i="1" dirty="0" smtClean="0"/>
              <a:t>…</a:t>
            </a:r>
          </a:p>
          <a:p>
            <a:r>
              <a:rPr lang="en-US" dirty="0" smtClean="0"/>
              <a:t>FOREACH </a:t>
            </a:r>
            <a:r>
              <a:rPr lang="en-US" i="1" dirty="0" smtClean="0"/>
              <a:t>alias </a:t>
            </a:r>
            <a:r>
              <a:rPr lang="en-US" dirty="0" smtClean="0"/>
              <a:t>GENERATE </a:t>
            </a:r>
            <a:r>
              <a:rPr lang="en-US" i="1" dirty="0" smtClean="0"/>
              <a:t>group, </a:t>
            </a:r>
            <a:r>
              <a:rPr lang="en-US" dirty="0" smtClean="0"/>
              <a:t>SUM(….)</a:t>
            </a:r>
          </a:p>
          <a:p>
            <a:pPr lvl="1"/>
            <a:r>
              <a:rPr lang="en-US" i="1" dirty="0" smtClean="0"/>
              <a:t>GROUP/GENERATE … aggregate op together act like a map-reduce</a:t>
            </a:r>
          </a:p>
          <a:p>
            <a:r>
              <a:rPr lang="en-US" dirty="0" smtClean="0"/>
              <a:t>JOIN </a:t>
            </a:r>
            <a:r>
              <a:rPr lang="en-US" i="1" dirty="0" smtClean="0"/>
              <a:t>r </a:t>
            </a:r>
            <a:r>
              <a:rPr lang="en-US" dirty="0" smtClean="0"/>
              <a:t>BY </a:t>
            </a:r>
            <a:r>
              <a:rPr lang="en-US" i="1" dirty="0" smtClean="0"/>
              <a:t>field, s </a:t>
            </a:r>
            <a:r>
              <a:rPr lang="en-US" dirty="0" smtClean="0"/>
              <a:t>BY </a:t>
            </a:r>
            <a:r>
              <a:rPr lang="en-US" i="1" dirty="0" smtClean="0"/>
              <a:t>field, …</a:t>
            </a:r>
          </a:p>
          <a:p>
            <a:pPr lvl="1"/>
            <a:r>
              <a:rPr lang="en-US" i="1" dirty="0" smtClean="0"/>
              <a:t>inner join to produce rows: r::f1, r::f2, … s::f1, s::f2, …</a:t>
            </a:r>
          </a:p>
          <a:p>
            <a:r>
              <a:rPr lang="en-US" dirty="0" smtClean="0"/>
              <a:t>CROSS </a:t>
            </a:r>
            <a:r>
              <a:rPr lang="en-US" i="1" dirty="0" smtClean="0"/>
              <a:t>r, s, …</a:t>
            </a:r>
          </a:p>
          <a:p>
            <a:pPr lvl="1"/>
            <a:r>
              <a:rPr lang="en-US" i="1" dirty="0" smtClean="0"/>
              <a:t>use with care unless all but one of the relations are singleton</a:t>
            </a:r>
          </a:p>
          <a:p>
            <a:r>
              <a:rPr lang="en-US" dirty="0" smtClean="0"/>
              <a:t>User defined functions as operators</a:t>
            </a:r>
          </a:p>
          <a:p>
            <a:pPr lvl="1"/>
            <a:r>
              <a:rPr lang="en-US" i="1" dirty="0" smtClean="0"/>
              <a:t>also for loading, aggregates, …</a:t>
            </a:r>
          </a:p>
        </p:txBody>
      </p:sp>
      <p:sp>
        <p:nvSpPr>
          <p:cNvPr id="4" name="Slide Number Placeholder 3"/>
          <p:cNvSpPr>
            <a:spLocks noGrp="1"/>
          </p:cNvSpPr>
          <p:nvPr>
            <p:ph type="sldNum" sz="quarter" idx="12"/>
          </p:nvPr>
        </p:nvSpPr>
        <p:spPr/>
        <p:txBody>
          <a:bodyPr/>
          <a:lstStyle/>
          <a:p>
            <a:fld id="{85BFDCA1-C2F8-BA4E-82CE-5B3B1AA6CE7D}" type="slidenum">
              <a:rPr lang="en-US" smtClean="0"/>
              <a:pPr/>
              <a:t>9</a:t>
            </a:fld>
            <a:endParaRPr lang="en-US"/>
          </a:p>
        </p:txBody>
      </p:sp>
      <p:sp>
        <p:nvSpPr>
          <p:cNvPr id="5" name="TextBox 4"/>
          <p:cNvSpPr txBox="1"/>
          <p:nvPr/>
        </p:nvSpPr>
        <p:spPr>
          <a:xfrm>
            <a:off x="355236" y="248655"/>
            <a:ext cx="840133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PIG parses and </a:t>
            </a:r>
            <a:r>
              <a:rPr lang="en-US" b="1" dirty="0" smtClean="0"/>
              <a:t>optimizes</a:t>
            </a:r>
            <a:r>
              <a:rPr lang="en-US" dirty="0" smtClean="0"/>
              <a:t> a sequence of commands before it executes them</a:t>
            </a:r>
          </a:p>
          <a:p>
            <a:r>
              <a:rPr lang="en-US" dirty="0" smtClean="0"/>
              <a:t>It’s smart enough to turn GROUP … FOREACH… SUM … into a map-reduce</a:t>
            </a:r>
            <a:endParaRPr lang="en-US" dirty="0"/>
          </a:p>
        </p:txBody>
      </p:sp>
    </p:spTree>
    <p:extLst>
      <p:ext uri="{BB962C8B-B14F-4D97-AF65-F5344CB8AC3E}">
        <p14:creationId xmlns:p14="http://schemas.microsoft.com/office/powerpoint/2010/main" val="2429047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8103</TotalTime>
  <Words>2405</Words>
  <Application>Microsoft Macintosh PowerPoint</Application>
  <PresentationFormat>On-screen Show (4:3)</PresentationFormat>
  <Paragraphs>395</Paragraphs>
  <Slides>63</Slides>
  <Notes>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Equation</vt:lpstr>
      <vt:lpstr>Announcements</vt:lpstr>
      <vt:lpstr>Recap</vt:lpstr>
      <vt:lpstr>Recap</vt:lpstr>
      <vt:lpstr>Today</vt:lpstr>
      <vt:lpstr>PIG:  A Workflow/DATAFLOW Language </vt:lpstr>
      <vt:lpstr>PIG:   word count</vt:lpstr>
      <vt:lpstr>More on Pig</vt:lpstr>
      <vt:lpstr>PowerPoint Presentation</vt:lpstr>
      <vt:lpstr>PIG Features</vt:lpstr>
      <vt:lpstr>PowerPoint Presentation</vt:lpstr>
      <vt:lpstr>ANOTHER EXAMPLE:  cOMPUTING TFIDF in Pig Latin</vt:lpstr>
      <vt:lpstr>Abstract Implementation: [TF]IDF</vt:lpstr>
      <vt:lpstr>Abstract Implementation: TFIDF</vt:lpstr>
      <vt:lpstr>PowerPoint Presentation</vt:lpstr>
      <vt:lpstr>Debugging/visualization</vt:lpstr>
      <vt:lpstr>PowerPoint Presentation</vt:lpstr>
      <vt:lpstr>TF-IDF in PIG - another version</vt:lpstr>
      <vt:lpstr>Guinea PIG</vt:lpstr>
      <vt:lpstr>GuineaPig: PIG in Python</vt:lpstr>
      <vt:lpstr>GuineaPig: PIG in Python</vt:lpstr>
      <vt:lpstr>PowerPoint Presentation</vt:lpstr>
      <vt:lpstr>Wordcount example ….</vt:lpstr>
      <vt:lpstr>More examples of GuineaPig</vt:lpstr>
      <vt:lpstr>More examples of GuineaPig</vt:lpstr>
      <vt:lpstr>ANOTHER EXAMPLE:  cOMPUTING TFIDF in Guinea Pig</vt:lpstr>
      <vt:lpstr>Actual Implementation</vt:lpstr>
      <vt:lpstr>Actual Implementation</vt:lpstr>
      <vt:lpstr>Actual Implementation</vt:lpstr>
      <vt:lpstr>Actual Implementation</vt:lpstr>
      <vt:lpstr>Full Implementation</vt:lpstr>
      <vt:lpstr>Outline: Soft Joins with TFIDF</vt:lpstr>
      <vt:lpstr>PowerPoint Presentation</vt:lpstr>
      <vt:lpstr>Soft Joins with TFIDF: Why and What</vt:lpstr>
      <vt:lpstr>Motivation</vt:lpstr>
      <vt:lpstr>PowerPoint Presentation</vt:lpstr>
      <vt:lpstr>Sim Joins on Product Descriptions</vt:lpstr>
      <vt:lpstr>One solution: Soft (Similarity) joins</vt:lpstr>
      <vt:lpstr>Softjoin Example - 1</vt:lpstr>
      <vt:lpstr>How well does TFIDF work?</vt:lpstr>
      <vt:lpstr>PowerPoint Presentation</vt:lpstr>
      <vt:lpstr>PowerPoint Presentation</vt:lpstr>
      <vt:lpstr>Semantic Joining with Multiscale Statistics</vt:lpstr>
      <vt:lpstr>PowerPoint Presentation</vt:lpstr>
      <vt:lpstr>Soft Joins with TFIDF: How? </vt:lpstr>
      <vt:lpstr>Rocchio’s algorithm</vt:lpstr>
      <vt:lpstr>TFIDF similarity</vt:lpstr>
      <vt:lpstr>Soft TFIDF joins</vt:lpstr>
      <vt:lpstr>Parallel Soft JOINS</vt:lpstr>
      <vt:lpstr>PowerPoint Presentation</vt:lpstr>
      <vt:lpstr>TFIDF similarity: variant for joins</vt:lpstr>
      <vt:lpstr>Parallel Inverted Index Softjoin - 1</vt:lpstr>
      <vt:lpstr>Parallel Inverted Index Softjoin - 2</vt:lpstr>
      <vt:lpstr>An alternative TFIDF pipeline</vt:lpstr>
      <vt:lpstr>Inverted Index Softjoin – PIG 1/3</vt:lpstr>
      <vt:lpstr>Inverted Index Softjoin – 2/3</vt:lpstr>
      <vt:lpstr>Inverted Index Softjoin – 3/3</vt:lpstr>
      <vt:lpstr>Results…..</vt:lpstr>
      <vt:lpstr>PowerPoint Presentation</vt:lpstr>
      <vt:lpstr>Making the algorithm smarter….</vt:lpstr>
      <vt:lpstr>Inverted Index Softjoin - 2</vt:lpstr>
      <vt:lpstr>Adding heuristics to the soft join - 1</vt:lpstr>
      <vt:lpstr>Adding heuristics to the soft join - 2</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William Cohen</cp:lastModifiedBy>
  <cp:revision>444</cp:revision>
  <dcterms:created xsi:type="dcterms:W3CDTF">2012-03-14T15:48:12Z</dcterms:created>
  <dcterms:modified xsi:type="dcterms:W3CDTF">2016-09-15T15:24:59Z</dcterms:modified>
</cp:coreProperties>
</file>