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1"/>
  </p:notesMasterIdLst>
  <p:sldIdLst>
    <p:sldId id="321" r:id="rId2"/>
    <p:sldId id="381" r:id="rId3"/>
    <p:sldId id="399" r:id="rId4"/>
    <p:sldId id="400" r:id="rId5"/>
    <p:sldId id="401" r:id="rId6"/>
    <p:sldId id="402" r:id="rId7"/>
    <p:sldId id="403" r:id="rId8"/>
    <p:sldId id="404" r:id="rId9"/>
    <p:sldId id="405" r:id="rId10"/>
    <p:sldId id="409" r:id="rId11"/>
    <p:sldId id="412" r:id="rId12"/>
    <p:sldId id="345" r:id="rId13"/>
    <p:sldId id="376" r:id="rId14"/>
    <p:sldId id="377" r:id="rId15"/>
    <p:sldId id="378" r:id="rId16"/>
    <p:sldId id="379" r:id="rId17"/>
    <p:sldId id="380" r:id="rId18"/>
    <p:sldId id="343" r:id="rId19"/>
    <p:sldId id="413" r:id="rId20"/>
    <p:sldId id="362" r:id="rId21"/>
    <p:sldId id="415" r:id="rId22"/>
    <p:sldId id="414" r:id="rId23"/>
    <p:sldId id="274" r:id="rId24"/>
    <p:sldId id="281" r:id="rId25"/>
    <p:sldId id="282" r:id="rId26"/>
    <p:sldId id="283" r:id="rId27"/>
    <p:sldId id="284" r:id="rId28"/>
    <p:sldId id="365" r:id="rId29"/>
    <p:sldId id="370" r:id="rId30"/>
    <p:sldId id="328" r:id="rId31"/>
    <p:sldId id="329" r:id="rId32"/>
    <p:sldId id="330" r:id="rId33"/>
    <p:sldId id="416" r:id="rId34"/>
    <p:sldId id="421" r:id="rId35"/>
    <p:sldId id="422" r:id="rId36"/>
    <p:sldId id="420" r:id="rId37"/>
    <p:sldId id="331" r:id="rId38"/>
    <p:sldId id="332" r:id="rId39"/>
    <p:sldId id="333" r:id="rId40"/>
    <p:sldId id="334" r:id="rId41"/>
    <p:sldId id="335" r:id="rId42"/>
    <p:sldId id="336" r:id="rId43"/>
    <p:sldId id="337" r:id="rId44"/>
    <p:sldId id="372" r:id="rId45"/>
    <p:sldId id="373" r:id="rId46"/>
    <p:sldId id="338" r:id="rId47"/>
    <p:sldId id="374" r:id="rId48"/>
    <p:sldId id="340" r:id="rId49"/>
    <p:sldId id="375" r:id="rId5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56" autoAdjust="0"/>
    <p:restoredTop sz="88433" autoAdjust="0"/>
  </p:normalViewPr>
  <p:slideViewPr>
    <p:cSldViewPr snapToGrid="0" snapToObjects="1">
      <p:cViewPr>
        <p:scale>
          <a:sx n="100" d="100"/>
          <a:sy n="100" d="100"/>
        </p:scale>
        <p:origin x="-1736" y="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notesMaster" Target="notesMasters/notesMaster1.xml"/><Relationship Id="rId52" Type="http://schemas.openxmlformats.org/officeDocument/2006/relationships/printerSettings" Target="printerSettings/printerSettings1.bin"/><Relationship Id="rId53" Type="http://schemas.openxmlformats.org/officeDocument/2006/relationships/presProps" Target="presProps.xml"/><Relationship Id="rId54" Type="http://schemas.openxmlformats.org/officeDocument/2006/relationships/viewProps" Target="viewProps.xml"/><Relationship Id="rId55" Type="http://schemas.openxmlformats.org/officeDocument/2006/relationships/theme" Target="theme/theme1.xml"/><Relationship Id="rId56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Relationship Id="rId2" Type="http://schemas.openxmlformats.org/officeDocument/2006/relationships/image" Target="../media/image2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Relationship Id="rId2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Relationship Id="rId2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3C4F9-F37E-4225-8EDE-0041EBD1A368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CF8AD2-6882-4531-8560-2C8EEF2B5B2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02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CF8AD2-6882-4531-8560-2C8EEF2B5B2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9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8589C-7547-4196-B514-36172A11687D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55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9400" y="292100"/>
            <a:ext cx="8648700" cy="804862"/>
          </a:xfrm>
        </p:spPr>
        <p:txBody>
          <a:bodyPr>
            <a:normAutofit/>
          </a:bodyPr>
          <a:lstStyle>
            <a:lvl1pPr algn="l"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09905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 with a 1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" y="6445250"/>
            <a:ext cx="2133600" cy="365125"/>
          </a:xfrm>
        </p:spPr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452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445250"/>
            <a:ext cx="2133600" cy="365125"/>
          </a:xfrm>
        </p:spPr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516187"/>
            <a:ext cx="7772400" cy="1362075"/>
          </a:xfrm>
        </p:spPr>
        <p:txBody>
          <a:bodyPr anchor="t">
            <a:normAutofit/>
          </a:bodyPr>
          <a:lstStyle>
            <a:lvl1pPr algn="ctr">
              <a:defRPr sz="3200" b="1" cap="all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0160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2177"/>
          </a:xfrm>
        </p:spPr>
        <p:txBody>
          <a:bodyPr>
            <a:normAutofit/>
          </a:bodyPr>
          <a:lstStyle>
            <a:lvl1pPr>
              <a:defRPr sz="36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33969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73731"/>
            <a:ext cx="4040188" cy="455122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033969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3730"/>
            <a:ext cx="4041775" cy="4551223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6462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070C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5801-B62B-1347-8D7D-E1D9FD950611}" type="datetimeFigureOut">
              <a:rPr lang="en-US" smtClean="0"/>
              <a:pPr/>
              <a:t>1/15/14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FDCA1-C2F8-BA4E-82CE-5B3B1AA6CE7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png"/><Relationship Id="rId3" Type="http://schemas.openxmlformats.org/officeDocument/2006/relationships/hyperlink" Target="http://xkcd.com/ngram-charts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4" Type="http://schemas.openxmlformats.org/officeDocument/2006/relationships/image" Target="../media/image13.png"/><Relationship Id="rId5" Type="http://schemas.openxmlformats.org/officeDocument/2006/relationships/oleObject" Target="../embeddings/oleObject1.bin"/><Relationship Id="rId6" Type="http://schemas.openxmlformats.org/officeDocument/2006/relationships/image" Target="../media/image12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1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15.wmf"/><Relationship Id="rId5" Type="http://schemas.openxmlformats.org/officeDocument/2006/relationships/oleObject" Target="../embeddings/oleObject4.bin"/><Relationship Id="rId6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6.bin"/><Relationship Id="rId6" Type="http://schemas.openxmlformats.org/officeDocument/2006/relationships/image" Target="../media/image18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8.bin"/><Relationship Id="rId6" Type="http://schemas.openxmlformats.org/officeDocument/2006/relationships/image" Target="../media/image19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6" Type="http://schemas.openxmlformats.org/officeDocument/2006/relationships/image" Target="../media/image19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20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4" Type="http://schemas.openxmlformats.org/officeDocument/2006/relationships/image" Target="../media/image21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8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17.wmf"/><Relationship Id="rId5" Type="http://schemas.openxmlformats.org/officeDocument/2006/relationships/oleObject" Target="../embeddings/oleObject17.bin"/><Relationship Id="rId6" Type="http://schemas.openxmlformats.org/officeDocument/2006/relationships/image" Target="../media/image18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22.wmf"/><Relationship Id="rId5" Type="http://schemas.openxmlformats.org/officeDocument/2006/relationships/oleObject" Target="../embeddings/oleObject19.bin"/><Relationship Id="rId6" Type="http://schemas.openxmlformats.org/officeDocument/2006/relationships/image" Target="../media/image23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4" Type="http://schemas.openxmlformats.org/officeDocument/2006/relationships/image" Target="../media/image24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cohen.com" TargetMode="Externa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4" Type="http://schemas.openxmlformats.org/officeDocument/2006/relationships/image" Target="../media/image24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Naïve </a:t>
            </a:r>
            <a:r>
              <a:rPr lang="en-US" dirty="0" err="1" smtClean="0"/>
              <a:t>Bayes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William W. Cohen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Visualize a joint density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7532" y="1254012"/>
            <a:ext cx="5169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FF"/>
                </a:solidFill>
              </a:rPr>
              <a:t>&gt;</a:t>
            </a:r>
            <a:r>
              <a:rPr lang="en-US" sz="1600" dirty="0">
                <a:solidFill>
                  <a:srgbClr val="0000FF"/>
                </a:solidFill>
              </a:rPr>
              <a:t>&gt; surf(I,J,SP);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&gt;&gt; hold on</a:t>
            </a:r>
          </a:p>
          <a:p>
            <a:r>
              <a:rPr lang="en-US" sz="1600" dirty="0">
                <a:solidFill>
                  <a:srgbClr val="0000FF"/>
                </a:solidFill>
              </a:rPr>
              <a:t>&gt;&gt; plot3(E(:,1),E(:,2),zeros(1000,1)+0.1,'r*');</a:t>
            </a:r>
            <a:endParaRPr lang="ro-RO" sz="1600" dirty="0">
              <a:solidFill>
                <a:srgbClr val="0000FF"/>
              </a:solidFill>
            </a:endParaRPr>
          </a:p>
        </p:txBody>
      </p:sp>
      <p:pic>
        <p:nvPicPr>
          <p:cNvPr id="2" name="Picture 1" descr="Screen Shot 2013-08-15 at 12.09.0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000" y="2280791"/>
            <a:ext cx="5842000" cy="4398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391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Inference with the joint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7532" y="1482000"/>
            <a:ext cx="5124821" cy="4401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400" dirty="0" err="1" smtClean="0">
                <a:solidFill>
                  <a:srgbClr val="000000"/>
                </a:solidFill>
              </a:rPr>
              <a:t>What</a:t>
            </a:r>
            <a:r>
              <a:rPr lang="da-DK" sz="1400" dirty="0" smtClean="0">
                <a:solidFill>
                  <a:srgbClr val="000000"/>
                </a:solidFill>
              </a:rPr>
              <a:t> is P(</a:t>
            </a:r>
            <a:r>
              <a:rPr lang="da-DK" sz="1400" dirty="0" err="1" smtClean="0">
                <a:solidFill>
                  <a:srgbClr val="000000"/>
                </a:solidFill>
              </a:rPr>
              <a:t>both</a:t>
            </a:r>
            <a:r>
              <a:rPr lang="da-DK" sz="1400" dirty="0" smtClean="0">
                <a:solidFill>
                  <a:srgbClr val="000000"/>
                </a:solidFill>
              </a:rPr>
              <a:t> die </a:t>
            </a:r>
            <a:r>
              <a:rPr lang="da-DK" sz="1400" dirty="0" err="1" smtClean="0">
                <a:solidFill>
                  <a:srgbClr val="000000"/>
                </a:solidFill>
              </a:rPr>
              <a:t>fair|roll</a:t>
            </a:r>
            <a:r>
              <a:rPr lang="da-DK" sz="1400" dirty="0" smtClean="0">
                <a:solidFill>
                  <a:srgbClr val="000000"/>
                </a:solidFill>
              </a:rPr>
              <a:t> &gt; 10) ?</a:t>
            </a:r>
          </a:p>
          <a:p>
            <a:endParaRPr lang="da-DK" sz="1400" dirty="0">
              <a:solidFill>
                <a:srgbClr val="000000"/>
              </a:solidFill>
            </a:endParaRPr>
          </a:p>
          <a:p>
            <a:r>
              <a:rPr lang="da-DK" sz="1400" dirty="0" smtClean="0">
                <a:solidFill>
                  <a:srgbClr val="0000FF"/>
                </a:solidFill>
              </a:rPr>
              <a:t>&gt;</a:t>
            </a:r>
            <a:r>
              <a:rPr lang="da-DK" sz="1400" dirty="0">
                <a:solidFill>
                  <a:srgbClr val="0000FF"/>
                </a:solidFill>
              </a:rPr>
              <a:t>&gt; sum((D(:,1)==1) &amp; (D(:,2)==1) &amp; (D(:,3)+D(:,4) &gt;= 10))</a:t>
            </a: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 err="1">
                <a:solidFill>
                  <a:srgbClr val="0000FF"/>
                </a:solidFill>
              </a:rPr>
              <a:t>ans</a:t>
            </a:r>
            <a:r>
              <a:rPr lang="da-DK" sz="1400" dirty="0">
                <a:solidFill>
                  <a:srgbClr val="0000FF"/>
                </a:solidFill>
              </a:rPr>
              <a:t> =</a:t>
            </a: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>
                <a:solidFill>
                  <a:srgbClr val="0000FF"/>
                </a:solidFill>
              </a:rPr>
              <a:t>    </a:t>
            </a:r>
            <a:r>
              <a:rPr lang="da-DK" sz="1400" dirty="0" smtClean="0">
                <a:solidFill>
                  <a:srgbClr val="0000FF"/>
                </a:solidFill>
              </a:rPr>
              <a:t>9</a:t>
            </a:r>
            <a:endParaRPr lang="da-DK" sz="1400" dirty="0">
              <a:solidFill>
                <a:srgbClr val="0000FF"/>
              </a:solidFill>
            </a:endParaRP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>
                <a:solidFill>
                  <a:srgbClr val="0000FF"/>
                </a:solidFill>
              </a:rPr>
              <a:t>&gt;&gt; sum((D(:,3)+D(:,4) &gt;= 10))</a:t>
            </a: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 err="1">
                <a:solidFill>
                  <a:srgbClr val="0000FF"/>
                </a:solidFill>
              </a:rPr>
              <a:t>ans</a:t>
            </a:r>
            <a:r>
              <a:rPr lang="da-DK" sz="1400" dirty="0">
                <a:solidFill>
                  <a:srgbClr val="0000FF"/>
                </a:solidFill>
              </a:rPr>
              <a:t> =</a:t>
            </a: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>
                <a:solidFill>
                  <a:srgbClr val="0000FF"/>
                </a:solidFill>
              </a:rPr>
              <a:t>   </a:t>
            </a:r>
            <a:r>
              <a:rPr lang="da-DK" sz="1400" dirty="0" smtClean="0">
                <a:solidFill>
                  <a:srgbClr val="0000FF"/>
                </a:solidFill>
              </a:rPr>
              <a:t>112</a:t>
            </a:r>
          </a:p>
          <a:p>
            <a:r>
              <a:rPr lang="da-DK" sz="1400" dirty="0">
                <a:solidFill>
                  <a:srgbClr val="0000FF"/>
                </a:solidFill>
              </a:rPr>
              <a:t>&gt;&gt; 9/112</a:t>
            </a: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 err="1">
                <a:solidFill>
                  <a:srgbClr val="0000FF"/>
                </a:solidFill>
              </a:rPr>
              <a:t>ans</a:t>
            </a:r>
            <a:r>
              <a:rPr lang="da-DK" sz="1400" dirty="0">
                <a:solidFill>
                  <a:srgbClr val="0000FF"/>
                </a:solidFill>
              </a:rPr>
              <a:t> =</a:t>
            </a:r>
          </a:p>
          <a:p>
            <a:endParaRPr lang="da-DK" sz="1400" dirty="0">
              <a:solidFill>
                <a:srgbClr val="0000FF"/>
              </a:solidFill>
            </a:endParaRPr>
          </a:p>
          <a:p>
            <a:r>
              <a:rPr lang="da-DK" sz="1400" dirty="0">
                <a:solidFill>
                  <a:srgbClr val="0000FF"/>
                </a:solidFill>
              </a:rPr>
              <a:t>    0.0804</a:t>
            </a:r>
          </a:p>
          <a:p>
            <a:endParaRPr lang="da-DK" sz="1400" dirty="0" smtClean="0">
              <a:solidFill>
                <a:srgbClr val="0000FF"/>
              </a:solidFill>
            </a:endParaRPr>
          </a:p>
          <a:p>
            <a:endParaRPr lang="da-DK" sz="1400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24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of A Joint Distribution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6" y="1397000"/>
          <a:ext cx="661987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313"/>
                <a:gridCol w="1103313"/>
                <a:gridCol w="1103313"/>
                <a:gridCol w="1103313"/>
                <a:gridCol w="1103313"/>
                <a:gridCol w="11033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100" y="6259"/>
            <a:ext cx="8521700" cy="68517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72015" y="3923717"/>
            <a:ext cx="3571985" cy="36933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http://xkcd.com/ngram-charts/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42" y="274638"/>
            <a:ext cx="9074858" cy="33274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57200" y="3923717"/>
            <a:ext cx="8686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Coupled Temporal Scoping of Relational Facts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P.P. </a:t>
            </a:r>
            <a:r>
              <a:rPr lang="en-US" dirty="0" err="1" smtClean="0"/>
              <a:t>Talukdar</a:t>
            </a:r>
            <a:r>
              <a:rPr lang="en-US" dirty="0" smtClean="0"/>
              <a:t>, D.T. </a:t>
            </a:r>
            <a:r>
              <a:rPr lang="en-US" dirty="0" err="1" smtClean="0"/>
              <a:t>Wijaya</a:t>
            </a:r>
            <a:r>
              <a:rPr lang="en-US" dirty="0" smtClean="0"/>
              <a:t> and T.M. Mitchell. In </a:t>
            </a:r>
            <a:r>
              <a:rPr lang="en-US" i="1" dirty="0" smtClean="0"/>
              <a:t>Proceedings of the ACM International Conference on Web Search and Data Mining (WSDM)</a:t>
            </a:r>
            <a:r>
              <a:rPr lang="en-US" dirty="0" smtClean="0"/>
              <a:t>, 2012</a:t>
            </a:r>
          </a:p>
          <a:p>
            <a:endParaRPr lang="en-US" b="1" dirty="0" smtClean="0"/>
          </a:p>
          <a:p>
            <a:r>
              <a:rPr lang="en-US" b="1" dirty="0" smtClean="0"/>
              <a:t>Understanding Semantic Change of Words Over Centuries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D.T. </a:t>
            </a:r>
            <a:r>
              <a:rPr lang="en-US" dirty="0" err="1" smtClean="0"/>
              <a:t>Wijaya</a:t>
            </a:r>
            <a:r>
              <a:rPr lang="en-US" dirty="0" smtClean="0"/>
              <a:t> and R. </a:t>
            </a:r>
            <a:r>
              <a:rPr lang="en-US" dirty="0" err="1" smtClean="0"/>
              <a:t>Yeniterzi</a:t>
            </a:r>
            <a:r>
              <a:rPr lang="en-US" dirty="0" smtClean="0"/>
              <a:t>. In </a:t>
            </a:r>
            <a:r>
              <a:rPr lang="en-US" i="1" dirty="0" smtClean="0"/>
              <a:t>Workshop on Detecting and Exploiting Cultural Diversity on the Social Web (DETECT)</a:t>
            </a:r>
            <a:r>
              <a:rPr lang="en-US" dirty="0" smtClean="0"/>
              <a:t>, 2011 at CIKM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58" y="274638"/>
            <a:ext cx="8780399" cy="32194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233" y="3726133"/>
            <a:ext cx="8435024" cy="30928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5" y="274638"/>
            <a:ext cx="9004950" cy="33018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 of A Joint Distribution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3996" y="1397000"/>
          <a:ext cx="6619878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313"/>
                <a:gridCol w="1103313"/>
                <a:gridCol w="1103313"/>
                <a:gridCol w="1103313"/>
                <a:gridCol w="1103313"/>
                <a:gridCol w="110331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	</a:t>
                      </a:r>
                      <a:r>
                        <a:rPr lang="en-US" dirty="0" err="1" smtClean="0"/>
                        <a:t>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0.00034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general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question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manner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affect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principle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creen shot 2012-01-03 at 12.00.44 P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494" y="1028700"/>
            <a:ext cx="4118648" cy="4279900"/>
          </a:xfrm>
          <a:prstGeom prst="rect">
            <a:avLst/>
          </a:prstGeom>
        </p:spPr>
      </p:pic>
      <p:pic>
        <p:nvPicPr>
          <p:cNvPr id="10" name="Picture 9" descr="Screen shot 2012-01-03 at 12.02.46 P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6142" y="1028700"/>
            <a:ext cx="4279900" cy="448638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52400" y="359286"/>
            <a:ext cx="91440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dirty="0" smtClean="0"/>
              <a:t>Big ML </a:t>
            </a:r>
            <a:r>
              <a:rPr lang="en-US" sz="2300" i="1" dirty="0" err="1" smtClean="0"/>
              <a:t>c</a:t>
            </a:r>
            <a:r>
              <a:rPr lang="en-US" sz="2300" i="1" dirty="0" smtClean="0"/>
              <a:t>. </a:t>
            </a:r>
            <a:r>
              <a:rPr lang="en-US" sz="2300" dirty="0" smtClean="0"/>
              <a:t>2001 (</a:t>
            </a:r>
            <a:r>
              <a:rPr lang="en-US" sz="2300" dirty="0" err="1" smtClean="0"/>
              <a:t>Banko</a:t>
            </a:r>
            <a:r>
              <a:rPr lang="en-US" sz="2300" dirty="0" smtClean="0"/>
              <a:t> &amp; Brill, “Scaling to Very Very Large…”, ACL 2001)</a:t>
            </a:r>
            <a:endParaRPr lang="en-US" sz="2300" dirty="0"/>
          </a:p>
        </p:txBody>
      </p:sp>
      <p:sp>
        <p:nvSpPr>
          <p:cNvPr id="5" name="TextBox 4"/>
          <p:cNvSpPr txBox="1"/>
          <p:nvPr/>
        </p:nvSpPr>
        <p:spPr>
          <a:xfrm>
            <a:off x="1318871" y="5715000"/>
            <a:ext cx="7243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Task: distinguish pairs of easily-confused words (“affect” </a:t>
            </a:r>
            <a:r>
              <a:rPr lang="en-US" sz="2400" dirty="0" err="1" smtClean="0"/>
              <a:t>vs</a:t>
            </a:r>
            <a:r>
              <a:rPr lang="en-US" sz="2400" dirty="0" smtClean="0"/>
              <a:t> “effect”) in context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Extract all 5-grams A,B,C,D,E where C = affect or effect from Google n-gram data</a:t>
            </a:r>
          </a:p>
          <a:p>
            <a:pPr lvl="1"/>
            <a:r>
              <a:rPr lang="en-US" dirty="0" smtClean="0"/>
              <a:t>Ignore year information (how?)</a:t>
            </a:r>
          </a:p>
          <a:p>
            <a:pPr lvl="1"/>
            <a:r>
              <a:rPr lang="en-US" dirty="0" smtClean="0"/>
              <a:t>About 100M occurrences of a 5-gram</a:t>
            </a:r>
          </a:p>
          <a:p>
            <a:pPr lvl="1"/>
            <a:r>
              <a:rPr lang="en-US" dirty="0" smtClean="0"/>
              <a:t>Less than 50k distinct 5-grams </a:t>
            </a:r>
          </a:p>
          <a:p>
            <a:pPr lvl="2"/>
            <a:r>
              <a:rPr lang="en-US" dirty="0" smtClean="0"/>
              <a:t>with </a:t>
            </a:r>
            <a:r>
              <a:rPr lang="en-US" dirty="0" err="1" smtClean="0"/>
              <a:t>freq</a:t>
            </a:r>
            <a:r>
              <a:rPr lang="en-US" dirty="0" smtClean="0"/>
              <a:t>&gt;40</a:t>
            </a:r>
          </a:p>
          <a:p>
            <a:pPr lvl="1"/>
            <a:r>
              <a:rPr lang="en-US" dirty="0" smtClean="0"/>
              <a:t>About 20 </a:t>
            </a:r>
            <a:r>
              <a:rPr lang="en-US" dirty="0" err="1" smtClean="0"/>
              <a:t>hrs</a:t>
            </a:r>
            <a:r>
              <a:rPr lang="en-US" dirty="0" smtClean="0"/>
              <a:t> with one disk</a:t>
            </a:r>
          </a:p>
          <a:p>
            <a:r>
              <a:rPr lang="en-US" dirty="0" smtClean="0"/>
              <a:t>Take a test set - Reuters 22173 and extract all similar 5-grams</a:t>
            </a:r>
          </a:p>
          <a:p>
            <a:pPr lvl="1"/>
            <a:r>
              <a:rPr lang="en-US" dirty="0" smtClean="0"/>
              <a:t>723 occurrences, mostly distinct</a:t>
            </a:r>
          </a:p>
          <a:p>
            <a:pPr lvl="1"/>
            <a:r>
              <a:rPr lang="en-US" dirty="0" smtClean="0"/>
              <a:t>Predict using </a:t>
            </a:r>
            <a:r>
              <a:rPr lang="en-US" dirty="0" err="1" smtClean="0"/>
              <a:t>Pr</a:t>
            </a:r>
            <a:r>
              <a:rPr lang="en-US" dirty="0" smtClean="0"/>
              <a:t>(C|A,B,D,E)</a:t>
            </a:r>
          </a:p>
          <a:p>
            <a:pPr lvl="2"/>
            <a:r>
              <a:rPr lang="en-US" dirty="0" smtClean="0"/>
              <a:t>Back off to </a:t>
            </a:r>
            <a:r>
              <a:rPr lang="en-US" dirty="0" err="1" smtClean="0"/>
              <a:t>Pr</a:t>
            </a:r>
            <a:r>
              <a:rPr lang="en-US" dirty="0" smtClean="0"/>
              <a:t>(C|A,B,D)</a:t>
            </a:r>
          </a:p>
          <a:p>
            <a:pPr lvl="3"/>
            <a:r>
              <a:rPr lang="en-US" dirty="0" smtClean="0"/>
              <a:t>Back off to </a:t>
            </a:r>
            <a:r>
              <a:rPr lang="en-US" dirty="0" err="1" smtClean="0"/>
              <a:t>Pr</a:t>
            </a:r>
            <a:r>
              <a:rPr lang="en-US" dirty="0" smtClean="0"/>
              <a:t>(C|B,D),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096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- what you need to really, really know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Probabilities are cool</a:t>
            </a:r>
          </a:p>
          <a:p>
            <a:r>
              <a:rPr lang="en-US" dirty="0" smtClean="0"/>
              <a:t>Random variables and events</a:t>
            </a:r>
          </a:p>
          <a:p>
            <a:r>
              <a:rPr lang="en-US" dirty="0" smtClean="0"/>
              <a:t>The Axioms of Probability</a:t>
            </a:r>
          </a:p>
          <a:p>
            <a:r>
              <a:rPr lang="en-US" dirty="0" smtClean="0"/>
              <a:t>Independence, binomials, </a:t>
            </a:r>
            <a:r>
              <a:rPr lang="en-US" dirty="0" err="1" smtClean="0"/>
              <a:t>multinomials</a:t>
            </a:r>
            <a:endParaRPr lang="en-US" dirty="0" smtClean="0"/>
          </a:p>
          <a:p>
            <a:r>
              <a:rPr lang="en-US" dirty="0" smtClean="0"/>
              <a:t>Conditional probabilities</a:t>
            </a:r>
          </a:p>
          <a:p>
            <a:r>
              <a:rPr lang="en-US" dirty="0" smtClean="0"/>
              <a:t>Bayes Rule</a:t>
            </a:r>
          </a:p>
          <a:p>
            <a:r>
              <a:rPr lang="en-US" dirty="0" smtClean="0"/>
              <a:t>MLE’s, smoothing, and MAPs</a:t>
            </a:r>
          </a:p>
          <a:p>
            <a:r>
              <a:rPr lang="en-US" b="1" dirty="0" smtClean="0"/>
              <a:t>The joint distribution</a:t>
            </a:r>
          </a:p>
          <a:p>
            <a:r>
              <a:rPr lang="en-US" b="1" dirty="0" smtClean="0"/>
              <a:t>Inference</a:t>
            </a:r>
          </a:p>
        </p:txBody>
      </p:sp>
    </p:spTree>
    <p:extLst>
      <p:ext uri="{BB962C8B-B14F-4D97-AF65-F5344CB8AC3E}">
        <p14:creationId xmlns:p14="http://schemas.microsoft.com/office/powerpoint/2010/main" val="2648881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967154"/>
          <a:ext cx="60960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Pattern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Errors</a:t>
                      </a:r>
                      <a:endParaRPr lang="en-US" dirty="0"/>
                    </a:p>
                  </a:txBody>
                  <a:tcPr/>
                </a:tc>
              </a:tr>
              <a:tr h="290531">
                <a:tc>
                  <a:txBody>
                    <a:bodyPr/>
                    <a:lstStyle/>
                    <a:p>
                      <a:r>
                        <a:rPr lang="en-US" dirty="0" smtClean="0"/>
                        <a:t>P(C|A,B,D,E)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290531">
                <a:tc>
                  <a:txBody>
                    <a:bodyPr/>
                    <a:lstStyle/>
                    <a:p>
                      <a:r>
                        <a:rPr lang="en-US" dirty="0" smtClean="0"/>
                        <a:t>P(C|A,B,D)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290531">
                <a:tc>
                  <a:txBody>
                    <a:bodyPr/>
                    <a:lstStyle/>
                    <a:p>
                      <a:r>
                        <a:rPr lang="en-US" dirty="0" smtClean="0"/>
                        <a:t>P(C|B,D)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13</a:t>
                      </a:r>
                    </a:p>
                  </a:txBody>
                  <a:tcPr/>
                </a:tc>
              </a:tr>
              <a:tr h="290531">
                <a:tc>
                  <a:txBody>
                    <a:bodyPr/>
                    <a:lstStyle/>
                    <a:p>
                      <a:r>
                        <a:rPr lang="en-US" dirty="0" smtClean="0"/>
                        <a:t>P(C|B)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78</a:t>
                      </a:r>
                    </a:p>
                  </a:txBody>
                  <a:tcPr/>
                </a:tc>
              </a:tr>
              <a:tr h="290531">
                <a:tc>
                  <a:txBody>
                    <a:bodyPr/>
                    <a:lstStyle/>
                    <a:p>
                      <a:r>
                        <a:rPr lang="en-US" dirty="0" smtClean="0"/>
                        <a:t>P(C)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0100" y="4667250"/>
            <a:ext cx="76581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400" dirty="0" smtClean="0"/>
              <a:t> Is this good performance?</a:t>
            </a:r>
          </a:p>
          <a:p>
            <a:pPr>
              <a:buFont typeface="Arial" pitchFamily="34" charset="0"/>
              <a:buChar char="•"/>
            </a:pPr>
            <a:r>
              <a:rPr lang="en-US" sz="2400" dirty="0" smtClean="0"/>
              <a:t> If we care about recall, what should we do?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More from Andrew Moore’s slides…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465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2829560" cy="1214120"/>
          </a:xfrm>
        </p:spPr>
        <p:txBody>
          <a:bodyPr/>
          <a:lstStyle/>
          <a:p>
            <a:pPr eaLnBrk="1" hangingPunct="1"/>
            <a:r>
              <a:rPr lang="en-US" dirty="0" smtClean="0"/>
              <a:t>Flashback</a:t>
            </a:r>
          </a:p>
        </p:txBody>
      </p:sp>
      <p:pic>
        <p:nvPicPr>
          <p:cNvPr id="20484" name="Picture 4" descr="joint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352800" y="304800"/>
            <a:ext cx="5564188" cy="303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0482" name="Object 6"/>
          <p:cNvGraphicFramePr>
            <a:graphicFrameLocks noChangeAspect="1"/>
          </p:cNvGraphicFramePr>
          <p:nvPr/>
        </p:nvGraphicFramePr>
        <p:xfrm>
          <a:off x="4648200" y="3810000"/>
          <a:ext cx="312420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Equation" r:id="rId5" imgW="1371600" imgH="355320" progId="Equation.3">
                  <p:embed/>
                </p:oleObj>
              </mc:Choice>
              <mc:Fallback>
                <p:oleObj name="Equation" r:id="rId5" imgW="1371600" imgH="355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810000"/>
                        <a:ext cx="312420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7525" y="5127625"/>
            <a:ext cx="8143875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Abstract</a:t>
            </a:r>
            <a:r>
              <a:rPr lang="en-US" sz="2000" dirty="0" smtClean="0"/>
              <a:t>:  Predict whether income exceeds $50K/yr based on census data. Also known as "Census Income" dataset.  [</a:t>
            </a:r>
            <a:r>
              <a:rPr lang="en-US" sz="2000" dirty="0" err="1" smtClean="0"/>
              <a:t>Kohavi</a:t>
            </a:r>
            <a:r>
              <a:rPr lang="en-US" sz="2000" dirty="0" smtClean="0"/>
              <a:t>, 1996]</a:t>
            </a:r>
          </a:p>
          <a:p>
            <a:r>
              <a:rPr lang="en-US" sz="2000" b="1" dirty="0" smtClean="0"/>
              <a:t>Number of Instances:  </a:t>
            </a:r>
            <a:r>
              <a:rPr lang="en-US" sz="2000" dirty="0" smtClean="0"/>
              <a:t>48,842 </a:t>
            </a:r>
          </a:p>
          <a:p>
            <a:r>
              <a:rPr lang="en-US" sz="2000" b="1" dirty="0" smtClean="0"/>
              <a:t>Number of Attributes:  </a:t>
            </a:r>
            <a:r>
              <a:rPr lang="en-US" sz="2000" dirty="0" smtClean="0"/>
              <a:t>14 (in UCI’s copy of dataset) + 1; 3 (here)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1259841"/>
            <a:ext cx="282956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Size of table: 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15</a:t>
            </a:r>
            <a:r>
              <a:rPr lang="en-US" dirty="0" smtClean="0"/>
              <a:t>=32768  (if all binary)  </a:t>
            </a:r>
            <a:r>
              <a:rPr lang="en-US" dirty="0" smtClean="0">
                <a:sym typeface="Wingdings" pitchFamily="2" charset="2"/>
              </a:rPr>
              <a:t> </a:t>
            </a:r>
            <a:r>
              <a:rPr lang="en-US" dirty="0" err="1" smtClean="0">
                <a:sym typeface="Wingdings" pitchFamily="2" charset="2"/>
              </a:rPr>
              <a:t>avg</a:t>
            </a:r>
            <a:r>
              <a:rPr lang="en-US" dirty="0" smtClean="0">
                <a:sym typeface="Wingdings" pitchFamily="2" charset="2"/>
              </a:rPr>
              <a:t> of 1.5 examples per row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Actual </a:t>
            </a:r>
            <a:r>
              <a:rPr lang="en-US" i="1" dirty="0" smtClean="0">
                <a:sym typeface="Wingdings" pitchFamily="2" charset="2"/>
              </a:rPr>
              <a:t>m = </a:t>
            </a:r>
            <a:r>
              <a:rPr lang="en-US" dirty="0" smtClean="0"/>
              <a:t>1,974,927, 360 (if continuous attributes </a:t>
            </a:r>
            <a:r>
              <a:rPr lang="en-US" dirty="0" err="1" smtClean="0"/>
              <a:t>binarized</a:t>
            </a:r>
            <a:r>
              <a:rPr lang="en-US" dirty="0" smtClean="0"/>
              <a:t>)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342640" y="6369784"/>
            <a:ext cx="233680" cy="15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057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Andrew W. Moore</a:t>
            </a: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Density Estimation</a:t>
            </a:r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152400" y="1676400"/>
            <a:ext cx="8686800" cy="353943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 smtClean="0"/>
              <a:t>What’s an alternative to the joint distribution?</a:t>
            </a:r>
            <a:endParaRPr lang="en-US" sz="2800" dirty="0"/>
          </a:p>
          <a:p>
            <a:pPr algn="l">
              <a:spcBef>
                <a:spcPct val="50000"/>
              </a:spcBef>
            </a:pPr>
            <a:endParaRPr lang="en-US" sz="2800" dirty="0"/>
          </a:p>
          <a:p>
            <a:pPr algn="l">
              <a:spcBef>
                <a:spcPct val="50000"/>
              </a:spcBef>
            </a:pPr>
            <a:endParaRPr lang="en-US" sz="2800" dirty="0"/>
          </a:p>
          <a:p>
            <a:pPr algn="ctr">
              <a:spcBef>
                <a:spcPct val="50000"/>
              </a:spcBef>
            </a:pPr>
            <a:r>
              <a:rPr lang="en-US" sz="2800" dirty="0"/>
              <a:t>The </a:t>
            </a:r>
            <a:r>
              <a:rPr lang="en-US" sz="2800" dirty="0">
                <a:solidFill>
                  <a:schemeClr val="hlink"/>
                </a:solidFill>
              </a:rPr>
              <a:t>naïve model</a:t>
            </a:r>
            <a:r>
              <a:rPr lang="en-US" sz="2800" dirty="0"/>
              <a:t> generalizes strongly:</a:t>
            </a:r>
          </a:p>
          <a:p>
            <a:pPr algn="ctr">
              <a:spcBef>
                <a:spcPct val="50000"/>
              </a:spcBef>
            </a:pPr>
            <a:r>
              <a:rPr lang="en-US" sz="2800" dirty="0">
                <a:solidFill>
                  <a:schemeClr val="hlink"/>
                </a:solidFill>
              </a:rPr>
              <a:t>Assume that each attribute is distributed independently of any of the other attributes.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Andrew W. Moore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the Naïve Distribution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Once you have a Naïve Distribution you can easily compute any row of the joint distribution.</a:t>
            </a:r>
          </a:p>
          <a:p>
            <a:pPr eaLnBrk="1" hangingPunct="1"/>
            <a:r>
              <a:rPr lang="en-US" sz="2800" dirty="0" smtClean="0"/>
              <a:t>Suppose </a:t>
            </a:r>
            <a:r>
              <a:rPr lang="en-US" sz="2800" i="1" dirty="0" smtClean="0"/>
              <a:t>A, B, C </a:t>
            </a:r>
            <a:r>
              <a:rPr lang="en-US" sz="2800" dirty="0" smtClean="0"/>
              <a:t>and </a:t>
            </a:r>
            <a:r>
              <a:rPr lang="en-US" sz="2800" i="1" dirty="0" smtClean="0"/>
              <a:t>D</a:t>
            </a:r>
            <a:r>
              <a:rPr lang="en-US" sz="2800" dirty="0" smtClean="0"/>
              <a:t> are independently distributed. What is </a:t>
            </a:r>
            <a:r>
              <a:rPr lang="en-US" sz="2800" i="1" dirty="0" smtClean="0"/>
              <a:t>P(A ^ ~B ^ C ^ ~D)</a:t>
            </a:r>
            <a:r>
              <a:rPr lang="en-US" sz="2800" dirty="0" smtClean="0"/>
              <a:t>?</a:t>
            </a:r>
          </a:p>
          <a:p>
            <a:pPr eaLnBrk="1" hangingPunct="1"/>
            <a:endParaRPr lang="en-US" sz="2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Andrew W. Moore</a:t>
            </a: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Using the Naïve Distribution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Once you have a Naïve Distribution you can easily compute any row of the joint distribution.</a:t>
            </a:r>
          </a:p>
          <a:p>
            <a:pPr eaLnBrk="1" hangingPunct="1"/>
            <a:r>
              <a:rPr lang="en-US" sz="2800" dirty="0" smtClean="0"/>
              <a:t>Suppose A, B, C and D are independently distributed. What is </a:t>
            </a:r>
            <a:r>
              <a:rPr lang="en-US" sz="2800" dirty="0" smtClean="0">
                <a:solidFill>
                  <a:schemeClr val="hlink"/>
                </a:solidFill>
              </a:rPr>
              <a:t>P(A ^ ~B ^ C ^ ~D)</a:t>
            </a:r>
            <a:r>
              <a:rPr lang="en-US" sz="2800" dirty="0" smtClean="0"/>
              <a:t>?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hlink"/>
                </a:solidFill>
              </a:rPr>
              <a:t>P(A) P(~B) P(C) P(~D)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Andrew W. Moore</a:t>
            </a: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Naïve Distribution General Case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74088" cy="106680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Suppose 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,X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,…,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d</a:t>
            </a:r>
            <a:r>
              <a:rPr lang="en-US" sz="2800" dirty="0" smtClean="0"/>
              <a:t> are independently distributed.</a:t>
            </a:r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304800" y="3352800"/>
            <a:ext cx="8574088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/>
              <a:t>So if we have a Naïve Distribution we can construct any row of the implied Joint Distribution on demand</a:t>
            </a:r>
            <a:r>
              <a:rPr lang="en-US" sz="2800" dirty="0" smtClean="0"/>
              <a:t>.</a:t>
            </a:r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n-US" sz="2800" dirty="0" smtClean="0"/>
          </a:p>
          <a:p>
            <a:pPr marL="342900" indent="-342900" algn="l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How do we learn this?</a:t>
            </a:r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23094" y="2197100"/>
          <a:ext cx="6863644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5" name="Equation" r:id="rId3" imgW="3251160" imgH="228600" progId="Equation.3">
                  <p:embed/>
                </p:oleObj>
              </mc:Choice>
              <mc:Fallback>
                <p:oleObj name="Equation" r:id="rId3" imgW="3251160" imgH="228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23094" y="2197100"/>
                        <a:ext cx="6863644" cy="48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Copyright © Andrew W. Moore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Learning a Naïve Density Estimator</a:t>
            </a:r>
          </a:p>
        </p:txBody>
      </p:sp>
      <p:sp>
        <p:nvSpPr>
          <p:cNvPr id="12293" name="Text Box 4"/>
          <p:cNvSpPr txBox="1">
            <a:spLocks noChangeArrowheads="1"/>
          </p:cNvSpPr>
          <p:nvPr/>
        </p:nvSpPr>
        <p:spPr bwMode="auto">
          <a:xfrm>
            <a:off x="762000" y="4191000"/>
            <a:ext cx="7391400" cy="6413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/>
              <a:t>Another trivial learning algorithm!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4933" y="1973199"/>
            <a:ext cx="200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679684" y="3146137"/>
            <a:ext cx="2007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Dirichlet</a:t>
            </a:r>
            <a:r>
              <a:rPr lang="en-US" dirty="0" smtClean="0"/>
              <a:t> (MAP)</a:t>
            </a:r>
            <a:endParaRPr lang="en-US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1728839" y="1850390"/>
          <a:ext cx="4108081" cy="740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48" name="Equation" r:id="rId3" imgW="2184120" imgH="393480" progId="Equation.3">
                  <p:embed/>
                </p:oleObj>
              </mc:Choice>
              <mc:Fallback>
                <p:oleObj name="Equation" r:id="rId3" imgW="2184120" imgH="39348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8839" y="1850390"/>
                        <a:ext cx="4108081" cy="74041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354" name="Object 10"/>
          <p:cNvGraphicFramePr>
            <a:graphicFrameLocks noChangeAspect="1"/>
          </p:cNvGraphicFramePr>
          <p:nvPr/>
        </p:nvGraphicFramePr>
        <p:xfrm>
          <a:off x="1419225" y="2927350"/>
          <a:ext cx="4729163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449" name="Equation" r:id="rId5" imgW="2514600" imgH="393480" progId="Equation.3">
                  <p:embed/>
                </p:oleObj>
              </mc:Choice>
              <mc:Fallback>
                <p:oleObj name="Equation" r:id="rId5" imgW="2514600" imgH="39348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19225" y="2927350"/>
                        <a:ext cx="4729163" cy="739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Is this an interesting learning algorithm?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For n-grams, what is P(C=</a:t>
            </a:r>
            <a:r>
              <a:rPr lang="en-US" sz="2400" dirty="0" err="1" smtClean="0"/>
              <a:t>effect|A</a:t>
            </a:r>
            <a:r>
              <a:rPr lang="en-US" sz="2400" dirty="0" smtClean="0"/>
              <a:t>=will)?</a:t>
            </a:r>
          </a:p>
          <a:p>
            <a:r>
              <a:rPr lang="en-US" sz="2400" dirty="0" smtClean="0"/>
              <a:t>In joint: P(C=</a:t>
            </a:r>
            <a:r>
              <a:rPr lang="en-US" sz="2400" dirty="0" err="1" smtClean="0"/>
              <a:t>effect|A</a:t>
            </a:r>
            <a:r>
              <a:rPr lang="en-US" sz="2400" dirty="0" smtClean="0"/>
              <a:t>=will) = 0.38</a:t>
            </a:r>
          </a:p>
          <a:p>
            <a:r>
              <a:rPr lang="en-US" sz="2400" dirty="0" smtClean="0"/>
              <a:t>In naïve: P(C=</a:t>
            </a:r>
            <a:r>
              <a:rPr lang="en-US" sz="2400" dirty="0" err="1" smtClean="0"/>
              <a:t>effect|A</a:t>
            </a:r>
            <a:r>
              <a:rPr lang="en-US" sz="2400" dirty="0" smtClean="0"/>
              <a:t>=will) = P(C=effect) = #[C=effect]/#</a:t>
            </a:r>
            <a:r>
              <a:rPr lang="en-US" sz="2400" dirty="0" err="1" smtClean="0"/>
              <a:t>totalNgrams</a:t>
            </a:r>
            <a:r>
              <a:rPr lang="en-US" sz="2400" dirty="0" smtClean="0"/>
              <a:t> = 0.94 (!)</a:t>
            </a:r>
          </a:p>
          <a:p>
            <a:endParaRPr lang="en-US" sz="2400" dirty="0" smtClean="0"/>
          </a:p>
          <a:p>
            <a:r>
              <a:rPr lang="en-US" sz="2400" dirty="0" smtClean="0"/>
              <a:t>What is P(C=</a:t>
            </a:r>
            <a:r>
              <a:rPr lang="en-US" sz="2400" dirty="0" err="1" smtClean="0"/>
              <a:t>effect|B</a:t>
            </a:r>
            <a:r>
              <a:rPr lang="en-US" sz="2400" dirty="0" smtClean="0"/>
              <a:t>=no)?</a:t>
            </a:r>
          </a:p>
          <a:p>
            <a:r>
              <a:rPr lang="en-US" sz="2400" dirty="0" smtClean="0"/>
              <a:t>In joint: P(C=</a:t>
            </a:r>
            <a:r>
              <a:rPr lang="en-US" sz="2400" dirty="0" err="1" smtClean="0"/>
              <a:t>effect|B</a:t>
            </a:r>
            <a:r>
              <a:rPr lang="en-US" sz="2400" dirty="0" smtClean="0"/>
              <a:t>=no) = 0.999</a:t>
            </a:r>
          </a:p>
          <a:p>
            <a:r>
              <a:rPr lang="en-US" sz="2400" dirty="0" smtClean="0"/>
              <a:t>In naïve: P(C=</a:t>
            </a:r>
            <a:r>
              <a:rPr lang="en-US" sz="2400" dirty="0" err="1" smtClean="0"/>
              <a:t>effect|B</a:t>
            </a:r>
            <a:r>
              <a:rPr lang="en-US" sz="2400" dirty="0" smtClean="0"/>
              <a:t>=no) = P(C=effect) = 0.94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39900" y="1096962"/>
            <a:ext cx="3726180" cy="1301036"/>
            <a:chOff x="1739900" y="1096962"/>
            <a:chExt cx="3726180" cy="1301036"/>
          </a:xfrm>
        </p:grpSpPr>
        <p:sp>
          <p:nvSpPr>
            <p:cNvPr id="5" name="TextBox 4"/>
            <p:cNvSpPr txBox="1"/>
            <p:nvPr/>
          </p:nvSpPr>
          <p:spPr>
            <a:xfrm>
              <a:off x="3487420" y="1096962"/>
              <a:ext cx="617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^</a:t>
              </a:r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39900" y="1598374"/>
              <a:ext cx="617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^</a:t>
              </a:r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861820" y="2028666"/>
              <a:ext cx="617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^</a:t>
              </a:r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848860" y="1998186"/>
              <a:ext cx="617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^</a:t>
              </a:r>
              <a:endParaRPr lang="en-US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1675130" y="3220164"/>
            <a:ext cx="61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^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760220" y="3721576"/>
            <a:ext cx="61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^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882140" y="4151868"/>
            <a:ext cx="61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^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645660" y="4121388"/>
            <a:ext cx="617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^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138160" y="589280"/>
            <a:ext cx="10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Can we make this interesting? </a:t>
            </a:r>
            <a:r>
              <a:rPr lang="en-US" sz="2800" dirty="0" smtClean="0">
                <a:solidFill>
                  <a:srgbClr val="FF0000"/>
                </a:solidFill>
              </a:rPr>
              <a:t>Yes!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Key ideas:</a:t>
            </a:r>
          </a:p>
          <a:p>
            <a:pPr lvl="1"/>
            <a:r>
              <a:rPr lang="en-US" sz="2400" dirty="0" smtClean="0"/>
              <a:t>Pick the class variable Y</a:t>
            </a:r>
          </a:p>
          <a:p>
            <a:pPr lvl="1"/>
            <a:r>
              <a:rPr lang="en-US" sz="2400" dirty="0" smtClean="0"/>
              <a:t>Instead of estimating P(X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err="1" smtClean="0"/>
              <a:t>,Y</a:t>
            </a:r>
            <a:r>
              <a:rPr lang="en-US" sz="2400" dirty="0" smtClean="0"/>
              <a:t>) = P(X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)*…*</a:t>
            </a:r>
            <a:r>
              <a:rPr lang="en-US" sz="2400" dirty="0" err="1" smtClean="0"/>
              <a:t>P(X</a:t>
            </a:r>
            <a:r>
              <a:rPr lang="en-US" sz="2400" baseline="-25000" dirty="0" err="1" smtClean="0"/>
              <a:t>n</a:t>
            </a:r>
            <a:r>
              <a:rPr lang="en-US" sz="2400" dirty="0" smtClean="0"/>
              <a:t>)*Y, estimate P(X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err="1" smtClean="0"/>
              <a:t>|Y</a:t>
            </a:r>
            <a:r>
              <a:rPr lang="en-US" sz="2400" dirty="0" smtClean="0"/>
              <a:t>) = P(X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|Y)*…*</a:t>
            </a:r>
            <a:r>
              <a:rPr lang="en-US" sz="2400" dirty="0" err="1" smtClean="0"/>
              <a:t>P(X</a:t>
            </a:r>
            <a:r>
              <a:rPr lang="en-US" sz="2400" baseline="-25000" dirty="0" err="1" smtClean="0"/>
              <a:t>n</a:t>
            </a:r>
            <a:r>
              <a:rPr lang="en-US" sz="2400" dirty="0" err="1" smtClean="0"/>
              <a:t>|Y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Or, assume </a:t>
            </a:r>
            <a:r>
              <a:rPr lang="en-US" sz="2400" dirty="0" err="1" smtClean="0"/>
              <a:t>P(X</a:t>
            </a:r>
            <a:r>
              <a:rPr lang="en-US" sz="2400" baseline="-25000" dirty="0" err="1" smtClean="0"/>
              <a:t>i</a:t>
            </a:r>
            <a:r>
              <a:rPr lang="en-US" sz="2400" dirty="0" err="1" smtClean="0"/>
              <a:t>|Y</a:t>
            </a:r>
            <a:r>
              <a:rPr lang="en-US" sz="2400" dirty="0" smtClean="0"/>
              <a:t>)=Pr(X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|X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,…,X</a:t>
            </a:r>
            <a:r>
              <a:rPr lang="en-US" sz="2400" baseline="-25000" dirty="0" smtClean="0"/>
              <a:t>i-1</a:t>
            </a:r>
            <a:r>
              <a:rPr lang="en-US" sz="2400" dirty="0" smtClean="0"/>
              <a:t>,X</a:t>
            </a:r>
            <a:r>
              <a:rPr lang="en-US" sz="2400" baseline="-25000" dirty="0" smtClean="0"/>
              <a:t>i+1</a:t>
            </a:r>
            <a:r>
              <a:rPr lang="en-US" sz="2400" dirty="0" smtClean="0"/>
              <a:t>,…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n</a:t>
            </a:r>
            <a:r>
              <a:rPr lang="en-US" sz="2400" dirty="0" err="1" smtClean="0"/>
              <a:t>,Y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smtClean="0"/>
              <a:t>Or, that X</a:t>
            </a:r>
            <a:r>
              <a:rPr lang="en-US" sz="2400" baseline="-25000" dirty="0" smtClean="0"/>
              <a:t>i</a:t>
            </a:r>
            <a:r>
              <a:rPr lang="en-US" sz="2400" dirty="0" smtClean="0"/>
              <a:t> is conditionally independent of every </a:t>
            </a:r>
            <a:r>
              <a:rPr lang="en-US" sz="2400" dirty="0" err="1" smtClean="0"/>
              <a:t>X</a:t>
            </a:r>
            <a:r>
              <a:rPr lang="en-US" sz="2400" baseline="-25000" dirty="0" err="1" smtClean="0"/>
              <a:t>j</a:t>
            </a:r>
            <a:r>
              <a:rPr lang="en-US" sz="2400" dirty="0" smtClean="0"/>
              <a:t>, j!=</a:t>
            </a:r>
            <a:r>
              <a:rPr lang="en-US" sz="2400" dirty="0" err="1" smtClean="0"/>
              <a:t>i</a:t>
            </a:r>
            <a:r>
              <a:rPr lang="en-US" sz="2400" dirty="0" smtClean="0"/>
              <a:t>, given Y.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How to estimate?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941746" y="5939055"/>
            <a:ext cx="20732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MLE or MAP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WITH a joint probability Estimate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823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Dataset: each example has</a:t>
            </a:r>
          </a:p>
          <a:p>
            <a:pPr lvl="1"/>
            <a:r>
              <a:rPr lang="en-US" sz="2800" dirty="0" smtClean="0"/>
              <a:t>A unique id </a:t>
            </a:r>
            <a:r>
              <a:rPr lang="en-US" sz="2800" i="1" dirty="0" err="1" smtClean="0"/>
              <a:t>id</a:t>
            </a:r>
            <a:endParaRPr lang="en-US" sz="2800" dirty="0" smtClean="0"/>
          </a:p>
          <a:p>
            <a:pPr lvl="2"/>
            <a:r>
              <a:rPr lang="en-US" sz="2400" dirty="0" smtClean="0"/>
              <a:t>Why? For debugging the feature extractor</a:t>
            </a:r>
          </a:p>
          <a:p>
            <a:pPr lvl="1"/>
            <a:r>
              <a:rPr lang="en-US" sz="2800" i="1" dirty="0" smtClean="0"/>
              <a:t>d</a:t>
            </a:r>
            <a:r>
              <a:rPr lang="en-US" sz="2800" dirty="0" smtClean="0"/>
              <a:t> attributes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,…,</a:t>
            </a:r>
            <a:r>
              <a:rPr lang="en-US" sz="2800" i="1" dirty="0" err="1" smtClean="0"/>
              <a:t>X</a:t>
            </a:r>
            <a:r>
              <a:rPr lang="en-US" sz="2800" i="1" baseline="-25000" dirty="0" err="1" smtClean="0"/>
              <a:t>d</a:t>
            </a:r>
            <a:endParaRPr lang="en-US" sz="2800" i="1" baseline="-25000" dirty="0" smtClean="0"/>
          </a:p>
          <a:p>
            <a:pPr lvl="2"/>
            <a:r>
              <a:rPr lang="en-US" sz="2400" dirty="0" smtClean="0"/>
              <a:t>Each </a:t>
            </a:r>
            <a:r>
              <a:rPr lang="en-US" sz="2400" i="1" dirty="0" smtClean="0"/>
              <a:t>X</a:t>
            </a:r>
            <a:r>
              <a:rPr lang="en-US" sz="2400" i="1" baseline="-25000" dirty="0" smtClean="0"/>
              <a:t>i</a:t>
            </a:r>
            <a:r>
              <a:rPr lang="en-US" sz="2400" dirty="0" smtClean="0"/>
              <a:t> takes a discrete value in </a:t>
            </a:r>
            <a:r>
              <a:rPr lang="en-US" sz="2400" i="1" dirty="0" err="1" smtClean="0"/>
              <a:t>dom</a:t>
            </a:r>
            <a:r>
              <a:rPr lang="en-US" sz="2400" i="1" dirty="0" smtClean="0"/>
              <a:t>(X</a:t>
            </a:r>
            <a:r>
              <a:rPr lang="en-US" sz="2400" i="1" baseline="-25000" dirty="0" smtClean="0"/>
              <a:t>i</a:t>
            </a:r>
            <a:r>
              <a:rPr lang="en-US" sz="2400" i="1" dirty="0" smtClean="0"/>
              <a:t>)</a:t>
            </a:r>
          </a:p>
          <a:p>
            <a:pPr lvl="1"/>
            <a:r>
              <a:rPr lang="en-US" sz="2800" dirty="0" smtClean="0"/>
              <a:t>One class label </a:t>
            </a:r>
            <a:r>
              <a:rPr lang="en-US" sz="2800" i="1" dirty="0" smtClean="0"/>
              <a:t>Y </a:t>
            </a:r>
            <a:r>
              <a:rPr lang="en-US" sz="2800" dirty="0" smtClean="0"/>
              <a:t>in </a:t>
            </a:r>
            <a:r>
              <a:rPr lang="en-US" sz="2800" i="1" dirty="0" err="1" smtClean="0"/>
              <a:t>dom</a:t>
            </a:r>
            <a:r>
              <a:rPr lang="en-US" sz="2800" i="1" dirty="0" smtClean="0"/>
              <a:t>(Y)</a:t>
            </a:r>
          </a:p>
          <a:p>
            <a:r>
              <a:rPr lang="en-US" sz="2800" dirty="0" smtClean="0"/>
              <a:t>You have a </a:t>
            </a:r>
            <a:r>
              <a:rPr lang="en-US" sz="2800" i="1" dirty="0" smtClean="0"/>
              <a:t>train</a:t>
            </a:r>
            <a:r>
              <a:rPr lang="en-US" sz="2800" dirty="0" smtClean="0"/>
              <a:t> dataset and a </a:t>
            </a:r>
            <a:r>
              <a:rPr lang="en-US" sz="2800" i="1" dirty="0" smtClean="0"/>
              <a:t>test</a:t>
            </a:r>
            <a:r>
              <a:rPr lang="en-US" sz="2800" dirty="0" smtClean="0"/>
              <a:t> dataset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Bayes classifier – v0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7425" y="3940175"/>
          <a:ext cx="41671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49" name="Equation" r:id="rId3" imgW="2209680" imgH="507960" progId="Equation.3">
                  <p:embed/>
                </p:oleObj>
              </mc:Choice>
              <mc:Fallback>
                <p:oleObj name="Equation" r:id="rId3" imgW="22096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0175"/>
                        <a:ext cx="41671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980281" y="4897438"/>
          <a:ext cx="43830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650" name="Equation" r:id="rId5" imgW="2323800" imgH="507960" progId="Equation.3">
                  <p:embed/>
                </p:oleObj>
              </mc:Choice>
              <mc:Fallback>
                <p:oleObj name="Equation" r:id="rId5" imgW="23238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281" y="4897438"/>
                        <a:ext cx="438308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Bayes classifier – v0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7425" y="3940175"/>
          <a:ext cx="41671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73" name="Equation" r:id="rId3" imgW="2209680" imgH="507960" progId="Equation.3">
                  <p:embed/>
                </p:oleObj>
              </mc:Choice>
              <mc:Fallback>
                <p:oleObj name="Equation" r:id="rId3" imgW="22096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0175"/>
                        <a:ext cx="41671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752475" y="4897438"/>
          <a:ext cx="48402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0674" name="Equation" r:id="rId5" imgW="2565360" imgH="507960" progId="Equation.3">
                  <p:embed/>
                </p:oleObj>
              </mc:Choice>
              <mc:Fallback>
                <p:oleObj name="Equation" r:id="rId5" imgW="256536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4897438"/>
                        <a:ext cx="484028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In-class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Pilfered from Tom Mitchell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3728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Live in Squirrel Hill? </a:t>
            </a:r>
            <a:br>
              <a:rPr lang="en-US" dirty="0" smtClean="0"/>
            </a:br>
            <a:r>
              <a:rPr lang="en-US" dirty="0" smtClean="0"/>
              <a:t>P(S|G,D,E)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0679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P(S=1)</a:t>
            </a:r>
            <a:r>
              <a:rPr lang="en-US" dirty="0" smtClean="0"/>
              <a:t>: .4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P(D=1 | S=1)</a:t>
            </a:r>
            <a:r>
              <a:rPr lang="en-US" dirty="0" smtClean="0"/>
              <a:t>: 3/23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P(D=1 | S=0)</a:t>
            </a:r>
            <a:r>
              <a:rPr lang="en-US" dirty="0" smtClean="0"/>
              <a:t>: 2/33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P(G=1|S=1)</a:t>
            </a:r>
            <a:r>
              <a:rPr lang="en-US" dirty="0" smtClean="0"/>
              <a:t>: 21/22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P(G=1|S=0)</a:t>
            </a:r>
            <a:r>
              <a:rPr lang="en-US" dirty="0" smtClean="0"/>
              <a:t>: 10/33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P(E=1|S=1)</a:t>
            </a:r>
            <a:r>
              <a:rPr lang="en-US" dirty="0" smtClean="0"/>
              <a:t>: 13/24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P(E=1|S=0)</a:t>
            </a:r>
            <a:r>
              <a:rPr lang="en-US" dirty="0" smtClean="0"/>
              <a:t>: 19/32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0679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P(S</a:t>
            </a:r>
            <a:r>
              <a:rPr lang="en-US" dirty="0" smtClean="0"/>
              <a:t>=0)</a:t>
            </a:r>
            <a:r>
              <a:rPr lang="en-US" dirty="0" smtClean="0"/>
              <a:t>: .6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P(D</a:t>
            </a:r>
            <a:r>
              <a:rPr lang="en-US" dirty="0" smtClean="0"/>
              <a:t>=0 </a:t>
            </a:r>
            <a:r>
              <a:rPr lang="en-US" dirty="0"/>
              <a:t>| S=1</a:t>
            </a:r>
            <a:r>
              <a:rPr lang="en-US" dirty="0" smtClean="0"/>
              <a:t>)</a:t>
            </a:r>
            <a:r>
              <a:rPr lang="en-US" dirty="0" smtClean="0"/>
              <a:t>: 20/23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P(D</a:t>
            </a:r>
            <a:r>
              <a:rPr lang="en-US" dirty="0" smtClean="0"/>
              <a:t>=0 </a:t>
            </a:r>
            <a:r>
              <a:rPr lang="en-US" dirty="0"/>
              <a:t>| S=0</a:t>
            </a:r>
            <a:r>
              <a:rPr lang="en-US" dirty="0" smtClean="0"/>
              <a:t>)</a:t>
            </a:r>
            <a:r>
              <a:rPr lang="en-US" dirty="0" smtClean="0"/>
              <a:t>: 31/33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P(G</a:t>
            </a:r>
            <a:r>
              <a:rPr lang="en-US" dirty="0" smtClean="0"/>
              <a:t>=0|</a:t>
            </a:r>
            <a:r>
              <a:rPr lang="en-US" dirty="0"/>
              <a:t>S=1</a:t>
            </a:r>
            <a:r>
              <a:rPr lang="en-US" dirty="0" smtClean="0"/>
              <a:t>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P(G</a:t>
            </a:r>
            <a:r>
              <a:rPr lang="en-US" dirty="0" smtClean="0"/>
              <a:t>=0|</a:t>
            </a:r>
            <a:r>
              <a:rPr lang="en-US" dirty="0"/>
              <a:t>S=0</a:t>
            </a:r>
            <a:r>
              <a:rPr lang="en-US" dirty="0" smtClean="0"/>
              <a:t>):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P(E</a:t>
            </a:r>
            <a:r>
              <a:rPr lang="en-US" dirty="0" smtClean="0"/>
              <a:t>=0|</a:t>
            </a:r>
            <a:r>
              <a:rPr lang="en-US" dirty="0"/>
              <a:t>S=1</a:t>
            </a:r>
            <a:r>
              <a:rPr lang="en-US" dirty="0" smtClean="0"/>
              <a:t>)</a:t>
            </a:r>
            <a:r>
              <a:rPr lang="en-US" dirty="0" smtClean="0"/>
              <a:t>: 11/24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P(E</a:t>
            </a:r>
            <a:r>
              <a:rPr lang="en-US" dirty="0" smtClean="0"/>
              <a:t>=0|</a:t>
            </a:r>
            <a:r>
              <a:rPr lang="en-US" dirty="0"/>
              <a:t>S=0</a:t>
            </a:r>
            <a:r>
              <a:rPr lang="en-US" dirty="0" smtClean="0"/>
              <a:t>)</a:t>
            </a:r>
            <a:r>
              <a:rPr lang="en-US" dirty="0" smtClean="0"/>
              <a:t>: 13/32</a:t>
            </a:r>
            <a:endParaRPr lang="en-US" dirty="0"/>
          </a:p>
          <a:p>
            <a:endParaRPr lang="en-US" dirty="0"/>
          </a:p>
        </p:txBody>
      </p:sp>
      <p:sp>
        <p:nvSpPr>
          <p:cNvPr id="5" name="Content Placeholder 4"/>
          <p:cNvSpPr txBox="1">
            <a:spLocks/>
          </p:cNvSpPr>
          <p:nvPr/>
        </p:nvSpPr>
        <p:spPr>
          <a:xfrm>
            <a:off x="254487" y="4981624"/>
            <a:ext cx="8787426" cy="137578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 case:</a:t>
            </a:r>
          </a:p>
          <a:p>
            <a:pPr lvl="1"/>
            <a:r>
              <a:rPr lang="en-US" dirty="0" err="1" smtClean="0"/>
              <a:t>s,g,d,e</a:t>
            </a:r>
            <a:r>
              <a:rPr lang="en-US" dirty="0" smtClean="0"/>
              <a:t> = </a:t>
            </a:r>
            <a:r>
              <a:rPr lang="en-US" dirty="0" smtClean="0"/>
              <a:t>1,1,0,0,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forall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 S,G,D,E:   </a:t>
            </a:r>
            <a:r>
              <a:rPr lang="en-US" dirty="0" smtClean="0"/>
              <a:t>P(S|G,D,E)= c * P(G|S) * P(D|S)  * P(E|S)  *P(S)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S|g</a:t>
            </a:r>
            <a:r>
              <a:rPr lang="en-US" dirty="0" smtClean="0"/>
              <a:t>, d, e) = </a:t>
            </a:r>
            <a:r>
              <a:rPr lang="en-US" dirty="0"/>
              <a:t>c * P</a:t>
            </a:r>
            <a:r>
              <a:rPr lang="en-US" dirty="0" smtClean="0"/>
              <a:t>(D=</a:t>
            </a:r>
            <a:r>
              <a:rPr lang="en-US" dirty="0"/>
              <a:t>0</a:t>
            </a:r>
            <a:r>
              <a:rPr lang="en-US" dirty="0" smtClean="0"/>
              <a:t>|S=0) </a:t>
            </a:r>
            <a:r>
              <a:rPr lang="en-US" dirty="0"/>
              <a:t>* P</a:t>
            </a:r>
            <a:r>
              <a:rPr lang="en-US" dirty="0" smtClean="0"/>
              <a:t>(G=1|S=0)  </a:t>
            </a:r>
            <a:r>
              <a:rPr lang="en-US" dirty="0"/>
              <a:t>* P</a:t>
            </a:r>
            <a:r>
              <a:rPr lang="en-US" dirty="0" smtClean="0"/>
              <a:t>(E=0|S=0)  </a:t>
            </a:r>
            <a:r>
              <a:rPr lang="en-US" dirty="0"/>
              <a:t>*P(</a:t>
            </a:r>
            <a:r>
              <a:rPr lang="en-US" dirty="0" smtClean="0"/>
              <a:t>S=0)</a:t>
            </a:r>
          </a:p>
          <a:p>
            <a:pPr marL="457200" lvl="1" indent="0">
              <a:buNone/>
            </a:pPr>
            <a:r>
              <a:rPr lang="en-US" dirty="0" smtClean="0"/>
              <a:t>S=1:  20/23 * 21/22 * 11/24 = 0.38*0.4=0.152         S=0:  31/33 * 10/33 * 13/32 * 0.6 = 0.07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969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Live in Squirrel Hill? </a:t>
            </a:r>
            <a:br>
              <a:rPr lang="en-US" dirty="0" smtClean="0"/>
            </a:br>
            <a:r>
              <a:rPr lang="en-US" dirty="0" smtClean="0"/>
              <a:t>P(S|G,D,E)</a:t>
            </a:r>
            <a:endParaRPr lang="en-US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254487" y="1702099"/>
            <a:ext cx="8673613" cy="97010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 case:</a:t>
            </a:r>
          </a:p>
          <a:p>
            <a:pPr lvl="1"/>
            <a:r>
              <a:rPr lang="en-US" dirty="0" err="1" smtClean="0"/>
              <a:t>s,g,d,e</a:t>
            </a:r>
            <a:r>
              <a:rPr lang="en-US" dirty="0" smtClean="0"/>
              <a:t> = 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S|g</a:t>
            </a:r>
            <a:r>
              <a:rPr lang="en-US" dirty="0" smtClean="0"/>
              <a:t>, d, e) = </a:t>
            </a:r>
            <a:r>
              <a:rPr lang="en-US" dirty="0"/>
              <a:t>c * P</a:t>
            </a:r>
            <a:r>
              <a:rPr lang="en-US" dirty="0" smtClean="0"/>
              <a:t>(</a:t>
            </a:r>
            <a:r>
              <a:rPr lang="en-US" dirty="0" err="1" smtClean="0"/>
              <a:t>g|</a:t>
            </a:r>
            <a:r>
              <a:rPr lang="en-US" dirty="0" err="1"/>
              <a:t>S</a:t>
            </a:r>
            <a:r>
              <a:rPr lang="en-US" dirty="0"/>
              <a:t>) * P</a:t>
            </a:r>
            <a:r>
              <a:rPr lang="en-US" dirty="0" smtClean="0"/>
              <a:t>(</a:t>
            </a:r>
            <a:r>
              <a:rPr lang="en-US" dirty="0" err="1" smtClean="0"/>
              <a:t>d|</a:t>
            </a:r>
            <a:r>
              <a:rPr lang="en-US" dirty="0" err="1"/>
              <a:t>S</a:t>
            </a:r>
            <a:r>
              <a:rPr lang="en-US" dirty="0"/>
              <a:t>)  * P</a:t>
            </a:r>
            <a:r>
              <a:rPr lang="en-US" dirty="0" smtClean="0"/>
              <a:t>(</a:t>
            </a:r>
            <a:r>
              <a:rPr lang="en-US" dirty="0" err="1" smtClean="0"/>
              <a:t>e|</a:t>
            </a:r>
            <a:r>
              <a:rPr lang="en-US" dirty="0" err="1"/>
              <a:t>S</a:t>
            </a:r>
            <a:r>
              <a:rPr lang="en-US" dirty="0"/>
              <a:t>)  *P(S)</a:t>
            </a:r>
          </a:p>
          <a:p>
            <a:pPr lvl="1"/>
            <a:endParaRPr lang="en-US" dirty="0"/>
          </a:p>
        </p:txBody>
      </p:sp>
      <p:sp>
        <p:nvSpPr>
          <p:cNvPr id="9" name="Content Placeholder 4"/>
          <p:cNvSpPr txBox="1">
            <a:spLocks/>
          </p:cNvSpPr>
          <p:nvPr/>
        </p:nvSpPr>
        <p:spPr>
          <a:xfrm>
            <a:off x="254487" y="2924091"/>
            <a:ext cx="8673613" cy="93870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 case:</a:t>
            </a:r>
          </a:p>
          <a:p>
            <a:pPr lvl="1"/>
            <a:r>
              <a:rPr lang="en-US" dirty="0" err="1" smtClean="0"/>
              <a:t>s,g,d,e</a:t>
            </a:r>
            <a:r>
              <a:rPr lang="en-US" dirty="0" smtClean="0"/>
              <a:t> = 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S|g</a:t>
            </a:r>
            <a:r>
              <a:rPr lang="en-US" dirty="0" smtClean="0"/>
              <a:t>, d, e) = </a:t>
            </a:r>
            <a:r>
              <a:rPr lang="en-US" dirty="0"/>
              <a:t>c * P</a:t>
            </a:r>
            <a:r>
              <a:rPr lang="en-US" dirty="0" smtClean="0"/>
              <a:t>(</a:t>
            </a:r>
            <a:r>
              <a:rPr lang="en-US" dirty="0" err="1" smtClean="0"/>
              <a:t>g|</a:t>
            </a:r>
            <a:r>
              <a:rPr lang="en-US" dirty="0" err="1"/>
              <a:t>S</a:t>
            </a:r>
            <a:r>
              <a:rPr lang="en-US" dirty="0"/>
              <a:t>) * P</a:t>
            </a:r>
            <a:r>
              <a:rPr lang="en-US" dirty="0" smtClean="0"/>
              <a:t>(</a:t>
            </a:r>
            <a:r>
              <a:rPr lang="en-US" dirty="0" err="1" smtClean="0"/>
              <a:t>d|</a:t>
            </a:r>
            <a:r>
              <a:rPr lang="en-US" dirty="0" err="1"/>
              <a:t>S</a:t>
            </a:r>
            <a:r>
              <a:rPr lang="en-US" dirty="0"/>
              <a:t>)  * P</a:t>
            </a:r>
            <a:r>
              <a:rPr lang="en-US" dirty="0" smtClean="0"/>
              <a:t>(</a:t>
            </a:r>
            <a:r>
              <a:rPr lang="en-US" dirty="0" err="1" smtClean="0"/>
              <a:t>e|</a:t>
            </a:r>
            <a:r>
              <a:rPr lang="en-US" dirty="0" err="1"/>
              <a:t>S</a:t>
            </a:r>
            <a:r>
              <a:rPr lang="en-US" dirty="0"/>
              <a:t>)  *P(S)</a:t>
            </a:r>
          </a:p>
          <a:p>
            <a:pPr lvl="1"/>
            <a:endParaRPr lang="en-US" dirty="0"/>
          </a:p>
        </p:txBody>
      </p:sp>
      <p:sp>
        <p:nvSpPr>
          <p:cNvPr id="10" name="Content Placeholder 4"/>
          <p:cNvSpPr txBox="1">
            <a:spLocks/>
          </p:cNvSpPr>
          <p:nvPr/>
        </p:nvSpPr>
        <p:spPr>
          <a:xfrm>
            <a:off x="279400" y="4098814"/>
            <a:ext cx="8648700" cy="9009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 case:</a:t>
            </a:r>
          </a:p>
          <a:p>
            <a:pPr lvl="1"/>
            <a:r>
              <a:rPr lang="en-US" dirty="0" err="1" smtClean="0"/>
              <a:t>s,g,d,e</a:t>
            </a:r>
            <a:r>
              <a:rPr lang="en-US" dirty="0" smtClean="0"/>
              <a:t> = 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S|g</a:t>
            </a:r>
            <a:r>
              <a:rPr lang="en-US" dirty="0" smtClean="0"/>
              <a:t>, d, e) = </a:t>
            </a:r>
            <a:r>
              <a:rPr lang="en-US" dirty="0"/>
              <a:t>c * P</a:t>
            </a:r>
            <a:r>
              <a:rPr lang="en-US" dirty="0" smtClean="0"/>
              <a:t>(</a:t>
            </a:r>
            <a:r>
              <a:rPr lang="en-US" dirty="0" err="1" smtClean="0"/>
              <a:t>g|</a:t>
            </a:r>
            <a:r>
              <a:rPr lang="en-US" dirty="0" err="1"/>
              <a:t>S</a:t>
            </a:r>
            <a:r>
              <a:rPr lang="en-US" dirty="0"/>
              <a:t>) * P</a:t>
            </a:r>
            <a:r>
              <a:rPr lang="en-US" dirty="0" smtClean="0"/>
              <a:t>(</a:t>
            </a:r>
            <a:r>
              <a:rPr lang="en-US" dirty="0" err="1" smtClean="0"/>
              <a:t>d|</a:t>
            </a:r>
            <a:r>
              <a:rPr lang="en-US" dirty="0" err="1"/>
              <a:t>S</a:t>
            </a:r>
            <a:r>
              <a:rPr lang="en-US" dirty="0"/>
              <a:t>)  * P</a:t>
            </a:r>
            <a:r>
              <a:rPr lang="en-US" dirty="0" smtClean="0"/>
              <a:t>(</a:t>
            </a:r>
            <a:r>
              <a:rPr lang="en-US" dirty="0" err="1" smtClean="0"/>
              <a:t>e|</a:t>
            </a:r>
            <a:r>
              <a:rPr lang="en-US" dirty="0" err="1"/>
              <a:t>S</a:t>
            </a:r>
            <a:r>
              <a:rPr lang="en-US" dirty="0"/>
              <a:t>)  *P(S)</a:t>
            </a:r>
          </a:p>
          <a:p>
            <a:pPr lvl="1"/>
            <a:endParaRPr lang="en-US" dirty="0"/>
          </a:p>
        </p:txBody>
      </p:sp>
      <p:sp>
        <p:nvSpPr>
          <p:cNvPr id="11" name="Content Placeholder 4"/>
          <p:cNvSpPr txBox="1">
            <a:spLocks/>
          </p:cNvSpPr>
          <p:nvPr/>
        </p:nvSpPr>
        <p:spPr>
          <a:xfrm>
            <a:off x="279400" y="5206856"/>
            <a:ext cx="8648700" cy="90095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Test case:</a:t>
            </a:r>
          </a:p>
          <a:p>
            <a:pPr lvl="1"/>
            <a:r>
              <a:rPr lang="en-US" dirty="0" err="1" smtClean="0"/>
              <a:t>s,g,d,e</a:t>
            </a:r>
            <a:r>
              <a:rPr lang="en-US" dirty="0" smtClean="0"/>
              <a:t> = </a:t>
            </a:r>
          </a:p>
          <a:p>
            <a:pPr lvl="1"/>
            <a:r>
              <a:rPr lang="en-US" dirty="0" smtClean="0"/>
              <a:t>P(</a:t>
            </a:r>
            <a:r>
              <a:rPr lang="en-US" dirty="0" err="1" smtClean="0"/>
              <a:t>S|g</a:t>
            </a:r>
            <a:r>
              <a:rPr lang="en-US" dirty="0" smtClean="0"/>
              <a:t>, d, e) = </a:t>
            </a:r>
            <a:r>
              <a:rPr lang="en-US" dirty="0"/>
              <a:t>c * P</a:t>
            </a:r>
            <a:r>
              <a:rPr lang="en-US" dirty="0" smtClean="0"/>
              <a:t>(</a:t>
            </a:r>
            <a:r>
              <a:rPr lang="en-US" dirty="0" err="1" smtClean="0"/>
              <a:t>g|</a:t>
            </a:r>
            <a:r>
              <a:rPr lang="en-US" dirty="0" err="1"/>
              <a:t>S</a:t>
            </a:r>
            <a:r>
              <a:rPr lang="en-US" dirty="0"/>
              <a:t>) * P</a:t>
            </a:r>
            <a:r>
              <a:rPr lang="en-US" dirty="0" smtClean="0"/>
              <a:t>(</a:t>
            </a:r>
            <a:r>
              <a:rPr lang="en-US" dirty="0" err="1" smtClean="0"/>
              <a:t>d|</a:t>
            </a:r>
            <a:r>
              <a:rPr lang="en-US" dirty="0" err="1"/>
              <a:t>S</a:t>
            </a:r>
            <a:r>
              <a:rPr lang="en-US" dirty="0"/>
              <a:t>)  * P</a:t>
            </a:r>
            <a:r>
              <a:rPr lang="en-US" dirty="0" smtClean="0"/>
              <a:t>(</a:t>
            </a:r>
            <a:r>
              <a:rPr lang="en-US" dirty="0" err="1" smtClean="0"/>
              <a:t>e|</a:t>
            </a:r>
            <a:r>
              <a:rPr lang="en-US" dirty="0" err="1"/>
              <a:t>S</a:t>
            </a:r>
            <a:r>
              <a:rPr lang="en-US" dirty="0"/>
              <a:t>)  *P(S)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78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Bayes classifier – v0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7425" y="3940175"/>
          <a:ext cx="41671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4" name="Equation" r:id="rId3" imgW="2209680" imgH="507960" progId="Equation.3">
                  <p:embed/>
                </p:oleObj>
              </mc:Choice>
              <mc:Fallback>
                <p:oleObj name="Equation" r:id="rId3" imgW="220968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0175"/>
                        <a:ext cx="41671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752475" y="4897438"/>
          <a:ext cx="48402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9815" name="Equation" r:id="rId5" imgW="2565360" imgH="507960" progId="Equation.3">
                  <p:embed/>
                </p:oleObj>
              </mc:Choice>
              <mc:Fallback>
                <p:oleObj name="Equation" r:id="rId5" imgW="256536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4897438"/>
                        <a:ext cx="484028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974080" y="5323840"/>
            <a:ext cx="2954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may </a:t>
            </a:r>
            <a:r>
              <a:rPr lang="en-US" dirty="0" err="1" smtClean="0"/>
              <a:t>overfit</a:t>
            </a:r>
            <a:r>
              <a:rPr lang="en-US" dirty="0" smtClean="0"/>
              <a:t>, so 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123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7425" y="3940175"/>
          <a:ext cx="41671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7" name="Equation" r:id="rId3" imgW="2209680" imgH="507960" progId="Equation.3">
                  <p:embed/>
                </p:oleObj>
              </mc:Choice>
              <mc:Fallback>
                <p:oleObj name="Equation" r:id="rId3" imgW="22096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0175"/>
                        <a:ext cx="41671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231775" y="4897438"/>
          <a:ext cx="6037263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1698" name="Equation" r:id="rId5" imgW="3200400" imgH="507960" progId="Equation.3">
                  <p:embed/>
                </p:oleObj>
              </mc:Choice>
              <mc:Fallback>
                <p:oleObj name="Equation" r:id="rId5" imgW="32004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4897438"/>
                        <a:ext cx="6037263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496367" y="4932958"/>
            <a:ext cx="2431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where: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1/|</a:t>
            </a:r>
            <a:r>
              <a:rPr lang="en-US" i="1" dirty="0" err="1" smtClean="0"/>
              <a:t>dom</a:t>
            </a:r>
            <a:r>
              <a:rPr lang="en-US" i="1" dirty="0" smtClean="0"/>
              <a:t>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)|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y</a:t>
            </a:r>
            <a:r>
              <a:rPr lang="en-US" i="1" dirty="0" smtClean="0"/>
              <a:t> = 1/|</a:t>
            </a:r>
            <a:r>
              <a:rPr lang="en-US" i="1" dirty="0" err="1" smtClean="0"/>
              <a:t>dom</a:t>
            </a:r>
            <a:r>
              <a:rPr lang="en-US" i="1" dirty="0" smtClean="0"/>
              <a:t>(Y)|</a:t>
            </a:r>
          </a:p>
          <a:p>
            <a:r>
              <a:rPr lang="en-US" i="1" dirty="0" smtClean="0"/>
              <a:t>m=1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974080" y="6234668"/>
            <a:ext cx="29540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This may underflow, so …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log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503237" y="4717415"/>
          <a:ext cx="7018338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2679" name="Equation" r:id="rId3" imgW="3720960" imgH="482400" progId="Equation.3">
                  <p:embed/>
                </p:oleObj>
              </mc:Choice>
              <mc:Fallback>
                <p:oleObj name="Equation" r:id="rId3" imgW="3720960" imgH="482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237" y="4717415"/>
                        <a:ext cx="7018338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12267" y="3198951"/>
            <a:ext cx="2431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where: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1/|</a:t>
            </a:r>
            <a:r>
              <a:rPr lang="en-US" i="1" dirty="0" err="1" smtClean="0"/>
              <a:t>dom</a:t>
            </a:r>
            <a:r>
              <a:rPr lang="en-US" i="1" dirty="0" smtClean="0"/>
              <a:t>(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)|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y</a:t>
            </a:r>
            <a:r>
              <a:rPr lang="en-US" i="1" dirty="0" smtClean="0"/>
              <a:t> = 1/|</a:t>
            </a:r>
            <a:r>
              <a:rPr lang="en-US" i="1" dirty="0" err="1" smtClean="0"/>
              <a:t>dom</a:t>
            </a:r>
            <a:r>
              <a:rPr lang="en-US" i="1" dirty="0" smtClean="0"/>
              <a:t>(Y)|</a:t>
            </a:r>
          </a:p>
          <a:p>
            <a:r>
              <a:rPr lang="en-US" i="1" dirty="0" smtClean="0"/>
              <a:t>m=1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For text documents, what features do you use?</a:t>
            </a:r>
          </a:p>
          <a:p>
            <a:r>
              <a:rPr lang="en-US" dirty="0" smtClean="0"/>
              <a:t>One common choice: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1</a:t>
            </a:r>
            <a:r>
              <a:rPr lang="en-US" dirty="0" smtClean="0"/>
              <a:t> = first word in the document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 = second word in the document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3</a:t>
            </a:r>
            <a:r>
              <a:rPr lang="en-US" dirty="0" smtClean="0"/>
              <a:t> = third …</a:t>
            </a:r>
          </a:p>
          <a:p>
            <a:pPr lvl="1"/>
            <a:r>
              <a:rPr lang="en-US" dirty="0" smtClean="0"/>
              <a:t>X</a:t>
            </a:r>
            <a:r>
              <a:rPr lang="en-US" baseline="-25000" dirty="0" smtClean="0"/>
              <a:t>4</a:t>
            </a:r>
            <a:r>
              <a:rPr lang="en-US" dirty="0" smtClean="0"/>
              <a:t> = …</a:t>
            </a:r>
          </a:p>
          <a:p>
            <a:pPr lvl="1"/>
            <a:r>
              <a:rPr lang="en-US" dirty="0" smtClean="0"/>
              <a:t>…</a:t>
            </a:r>
          </a:p>
          <a:p>
            <a:r>
              <a:rPr lang="en-US" dirty="0" smtClean="0"/>
              <a:t>But: Pr(</a:t>
            </a:r>
            <a:r>
              <a:rPr lang="en-US" i="1" dirty="0" smtClean="0"/>
              <a:t>X</a:t>
            </a:r>
            <a:r>
              <a:rPr lang="en-US" i="1" baseline="-25000" dirty="0" smtClean="0"/>
              <a:t>13</a:t>
            </a:r>
            <a:r>
              <a:rPr lang="en-US" i="1" dirty="0" smtClean="0"/>
              <a:t>=</a:t>
            </a:r>
            <a:r>
              <a:rPr lang="en-US" i="1" dirty="0" err="1" smtClean="0"/>
              <a:t>hockey|Y</a:t>
            </a:r>
            <a:r>
              <a:rPr lang="en-US" i="1" dirty="0" smtClean="0"/>
              <a:t>=sports</a:t>
            </a:r>
            <a:r>
              <a:rPr lang="en-US" dirty="0" smtClean="0"/>
              <a:t>) is probably not that different from Pr(</a:t>
            </a:r>
            <a:r>
              <a:rPr lang="en-US" i="1" dirty="0" smtClean="0"/>
              <a:t>X</a:t>
            </a:r>
            <a:r>
              <a:rPr lang="en-US" i="1" baseline="-25000" dirty="0" smtClean="0"/>
              <a:t>11</a:t>
            </a:r>
            <a:r>
              <a:rPr lang="en-US" i="1" dirty="0" smtClean="0"/>
              <a:t>=</a:t>
            </a:r>
            <a:r>
              <a:rPr lang="en-US" i="1" dirty="0" err="1" smtClean="0"/>
              <a:t>hockey|Y</a:t>
            </a:r>
            <a:r>
              <a:rPr lang="en-US" i="1" dirty="0" smtClean="0"/>
              <a:t>=sports</a:t>
            </a:r>
            <a:r>
              <a:rPr lang="en-US" dirty="0" smtClean="0"/>
              <a:t>)…so instead of treating them as different variables, treat them as different copies of the same variable</a:t>
            </a:r>
            <a:endParaRPr lang="en-US" i="1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some data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2324" y="1509059"/>
            <a:ext cx="7784353" cy="480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% which die was used first and </a:t>
            </a:r>
            <a:r>
              <a:rPr lang="en-US" dirty="0" smtClean="0"/>
              <a:t>second: </a:t>
            </a:r>
            <a:r>
              <a:rPr lang="en-US" i="1" dirty="0" smtClean="0"/>
              <a:t>fair, loaded hi, or loaded lo</a:t>
            </a:r>
            <a:endParaRPr lang="en-US" i="1" dirty="0"/>
          </a:p>
          <a:p>
            <a:r>
              <a:rPr lang="en-US" dirty="0"/>
              <a:t>dice1 = </a:t>
            </a:r>
            <a:r>
              <a:rPr lang="en-US" dirty="0" err="1"/>
              <a:t>randi</a:t>
            </a:r>
            <a:r>
              <a:rPr lang="en-US" dirty="0"/>
              <a:t>(3,[n,1]);</a:t>
            </a:r>
          </a:p>
          <a:p>
            <a:r>
              <a:rPr lang="en-US" dirty="0"/>
              <a:t>dice2 = </a:t>
            </a:r>
            <a:r>
              <a:rPr lang="en-US" dirty="0" err="1"/>
              <a:t>randi</a:t>
            </a:r>
            <a:r>
              <a:rPr lang="en-US" dirty="0"/>
              <a:t>(3,[n,1])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/>
              <a:t>% did the 'loading' happen for die 1 and die </a:t>
            </a:r>
            <a:r>
              <a:rPr lang="en-US" dirty="0" smtClean="0"/>
              <a:t>2: </a:t>
            </a:r>
            <a:r>
              <a:rPr lang="en-US" i="1" dirty="0" smtClean="0"/>
              <a:t>if 1, produce extreme value</a:t>
            </a:r>
            <a:endParaRPr lang="en-US" dirty="0"/>
          </a:p>
          <a:p>
            <a:r>
              <a:rPr lang="en-US" dirty="0"/>
              <a:t>load1 = </a:t>
            </a:r>
            <a:r>
              <a:rPr lang="en-US" dirty="0" err="1"/>
              <a:t>randi</a:t>
            </a:r>
            <a:r>
              <a:rPr lang="en-US" dirty="0"/>
              <a:t>(2,[n,1]);</a:t>
            </a:r>
          </a:p>
          <a:p>
            <a:r>
              <a:rPr lang="en-US" dirty="0"/>
              <a:t>load2 = </a:t>
            </a:r>
            <a:r>
              <a:rPr lang="en-US" dirty="0" err="1"/>
              <a:t>randi</a:t>
            </a:r>
            <a:r>
              <a:rPr lang="en-US" dirty="0"/>
              <a:t>(2,[n,1])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% simulate rolling the dice…</a:t>
            </a:r>
            <a:endParaRPr lang="en-US" dirty="0"/>
          </a:p>
          <a:p>
            <a:r>
              <a:rPr lang="en-US" dirty="0"/>
              <a:t>r1 = roll(dice1,load1,randi(5,[n,1]),</a:t>
            </a:r>
            <a:r>
              <a:rPr lang="en-US" dirty="0" err="1"/>
              <a:t>randi</a:t>
            </a:r>
            <a:r>
              <a:rPr lang="en-US" dirty="0"/>
              <a:t>(6,[n,1]));</a:t>
            </a:r>
          </a:p>
          <a:p>
            <a:r>
              <a:rPr lang="en-US" dirty="0"/>
              <a:t>r2 = roll(dice2,load2,randi(5,[n,1]),</a:t>
            </a:r>
            <a:r>
              <a:rPr lang="en-US" dirty="0" err="1"/>
              <a:t>randi</a:t>
            </a:r>
            <a:r>
              <a:rPr lang="en-US" dirty="0"/>
              <a:t>(6,[n,1]))</a:t>
            </a:r>
            <a:r>
              <a:rPr lang="en-US" dirty="0" smtClean="0"/>
              <a:t>;</a:t>
            </a:r>
          </a:p>
          <a:p>
            <a:endParaRPr lang="en-US" dirty="0" smtClean="0"/>
          </a:p>
          <a:p>
            <a:r>
              <a:rPr lang="en-US" dirty="0" smtClean="0"/>
              <a:t>% append the column </a:t>
            </a:r>
            <a:r>
              <a:rPr lang="en-US" dirty="0" err="1" smtClean="0"/>
              <a:t>vectors</a:t>
            </a:r>
            <a:r>
              <a:rPr lang="en-US" dirty="0" err="1"/>
              <a:t>D</a:t>
            </a:r>
            <a:r>
              <a:rPr lang="en-US" dirty="0"/>
              <a:t> = [dice1,dice2,r1,r2];</a:t>
            </a:r>
          </a:p>
          <a:p>
            <a:endParaRPr lang="en-US" dirty="0"/>
          </a:p>
          <a:p>
            <a:r>
              <a:rPr lang="en-US" dirty="0"/>
              <a:t>D = [dice1,dice2,r1,r2];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5406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7425" y="3940175"/>
          <a:ext cx="41671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69" name="Equation" r:id="rId3" imgW="2209680" imgH="507960" progId="Equation.3">
                  <p:embed/>
                </p:oleObj>
              </mc:Choice>
              <mc:Fallback>
                <p:oleObj name="Equation" r:id="rId3" imgW="22096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0175"/>
                        <a:ext cx="41671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980281" y="4897438"/>
          <a:ext cx="43830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4770" name="Equation" r:id="rId5" imgW="2323800" imgH="507960" progId="Equation.3">
                  <p:embed/>
                </p:oleObj>
              </mc:Choice>
              <mc:Fallback>
                <p:oleObj name="Equation" r:id="rId5" imgW="23238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281" y="4897438"/>
                        <a:ext cx="438308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797425" y="3940175"/>
          <a:ext cx="4167188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93" name="Equation" r:id="rId3" imgW="2209680" imgH="507960" progId="Equation.3">
                  <p:embed/>
                </p:oleObj>
              </mc:Choice>
              <mc:Fallback>
                <p:oleObj name="Equation" r:id="rId3" imgW="220968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7425" y="3940175"/>
                        <a:ext cx="4167188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980281" y="4897438"/>
          <a:ext cx="4383088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5794" name="Equation" r:id="rId5" imgW="2323800" imgH="507960" progId="Equation.3">
                  <p:embed/>
                </p:oleObj>
              </mc:Choice>
              <mc:Fallback>
                <p:oleObj name="Equation" r:id="rId5" imgW="232380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0281" y="4897438"/>
                        <a:ext cx="4383088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2" name="Straight Connector 11"/>
          <p:cNvCxnSpPr/>
          <p:nvPr/>
        </p:nvCxnSpPr>
        <p:spPr>
          <a:xfrm flipV="1">
            <a:off x="2827020" y="3383280"/>
            <a:ext cx="297180" cy="1219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255520" y="5227320"/>
            <a:ext cx="297180" cy="1219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5852160" y="4465320"/>
            <a:ext cx="297180" cy="12192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X=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45050" y="3940175"/>
          <a:ext cx="4070350" cy="957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7" name="Equation" r:id="rId3" imgW="2158920" imgH="507960" progId="Equation.3">
                  <p:embed/>
                </p:oleObj>
              </mc:Choice>
              <mc:Fallback>
                <p:oleObj name="Equation" r:id="rId3" imgW="2158920" imgH="50796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5050" y="3940175"/>
                        <a:ext cx="4070350" cy="957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1027113" y="4897438"/>
          <a:ext cx="4287837" cy="95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18" name="Equation" r:id="rId5" imgW="2273040" imgH="507960" progId="Equation.3">
                  <p:embed/>
                </p:oleObj>
              </mc:Choice>
              <mc:Fallback>
                <p:oleObj name="Equation" r:id="rId5" imgW="2273040" imgH="50796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4897438"/>
                        <a:ext cx="4287837" cy="958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X=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log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552450" y="4718050"/>
          <a:ext cx="69215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798" name="Equation" r:id="rId3" imgW="3670200" imgH="482400" progId="Equation.3">
                  <p:embed/>
                </p:oleObj>
              </mc:Choice>
              <mc:Fallback>
                <p:oleObj name="Equation" r:id="rId3" imgW="36702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4718050"/>
                        <a:ext cx="69215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12267" y="3198951"/>
            <a:ext cx="2431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where: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1/|V|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y</a:t>
            </a:r>
            <a:r>
              <a:rPr lang="en-US" i="1" dirty="0" smtClean="0"/>
              <a:t> = 1/|</a:t>
            </a:r>
            <a:r>
              <a:rPr lang="en-US" i="1" dirty="0" err="1" smtClean="0"/>
              <a:t>dom</a:t>
            </a:r>
            <a:r>
              <a:rPr lang="en-US" i="1" dirty="0" smtClean="0"/>
              <a:t>(Y)|</a:t>
            </a:r>
          </a:p>
          <a:p>
            <a:r>
              <a:rPr lang="en-US" i="1" dirty="0" smtClean="0"/>
              <a:t>m=1</a:t>
            </a:r>
            <a:endParaRPr lang="en-US" i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To classify documents, these might be:</a:t>
            </a:r>
          </a:p>
          <a:p>
            <a:pPr lvl="1"/>
            <a:r>
              <a:rPr lang="en-US" sz="1800" dirty="0" smtClean="0">
                <a:hlinkClick r:id="rId2"/>
              </a:rPr>
              <a:t>http://wcohen.com</a:t>
            </a:r>
            <a:r>
              <a:rPr lang="en-US" sz="1800" dirty="0" smtClean="0"/>
              <a:t> </a:t>
            </a:r>
            <a:r>
              <a:rPr lang="en-US" sz="1800" dirty="0" err="1" smtClean="0"/>
              <a:t>academic,FacultyHome</a:t>
            </a:r>
            <a:r>
              <a:rPr lang="en-US" sz="1800" dirty="0" smtClean="0"/>
              <a:t> William W. Cohen Research Professor Machine Learning Department Carnegie Mellon University Member of the Language Technology Institute the joint CMU-Pitt Program in Computational Biology the Lane Center for Computational Biology and the Center for </a:t>
            </a:r>
            <a:r>
              <a:rPr lang="en-US" sz="1800" dirty="0" err="1" smtClean="0"/>
              <a:t>Bioimage</a:t>
            </a:r>
            <a:r>
              <a:rPr lang="en-US" sz="1800" dirty="0" smtClean="0"/>
              <a:t> Informatics Director of the Undergraduate Minor in Machine Learning Bio Teaching Projects Publications recent all Software Datasets Talks Students Colleagues Blog Contact Info Other Stuff …</a:t>
            </a:r>
          </a:p>
          <a:p>
            <a:pPr lvl="1"/>
            <a:r>
              <a:rPr lang="en-US" sz="1946" dirty="0" smtClean="0">
                <a:hlinkClick r:id="rId2"/>
              </a:rPr>
              <a:t>http://google.com</a:t>
            </a:r>
            <a:r>
              <a:rPr lang="en-US" sz="1946" dirty="0" smtClean="0"/>
              <a:t> commercial Search Images Videos ….</a:t>
            </a:r>
          </a:p>
          <a:p>
            <a:pPr lvl="1"/>
            <a:r>
              <a:rPr lang="en-US" sz="1946" dirty="0" smtClean="0"/>
              <a:t>…</a:t>
            </a:r>
          </a:p>
          <a:p>
            <a:r>
              <a:rPr lang="en-US" dirty="0" smtClean="0"/>
              <a:t>How about for </a:t>
            </a:r>
            <a:r>
              <a:rPr lang="en-US" dirty="0" err="1" smtClean="0"/>
              <a:t>n</a:t>
            </a:r>
            <a:r>
              <a:rPr lang="en-US" dirty="0" smtClean="0"/>
              <a:t>-grams?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Naïve </a:t>
            </a:r>
            <a:r>
              <a:rPr lang="en-US" dirty="0" err="1" smtClean="0"/>
              <a:t>Bayes</a:t>
            </a:r>
            <a:r>
              <a:rPr lang="en-US" dirty="0" smtClean="0"/>
              <a:t> classifier –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To do C-S spelling correction these might be</a:t>
            </a:r>
          </a:p>
          <a:p>
            <a:pPr lvl="1"/>
            <a:r>
              <a:rPr lang="en-US" sz="2400" dirty="0" smtClean="0"/>
              <a:t>ng1223  effect </a:t>
            </a:r>
            <a:r>
              <a:rPr lang="en-US" sz="2400" dirty="0" err="1" smtClean="0"/>
              <a:t>a_the</a:t>
            </a:r>
            <a:r>
              <a:rPr lang="en-US" sz="2400" dirty="0" smtClean="0"/>
              <a:t> </a:t>
            </a:r>
            <a:r>
              <a:rPr lang="en-US" sz="2400" dirty="0" err="1" smtClean="0"/>
              <a:t>b_main</a:t>
            </a:r>
            <a:r>
              <a:rPr lang="en-US" sz="2400" dirty="0" smtClean="0"/>
              <a:t> </a:t>
            </a:r>
            <a:r>
              <a:rPr lang="en-US" sz="2400" dirty="0" err="1" smtClean="0"/>
              <a:t>d_of</a:t>
            </a:r>
            <a:r>
              <a:rPr lang="en-US" sz="2400" dirty="0" smtClean="0"/>
              <a:t> </a:t>
            </a:r>
            <a:r>
              <a:rPr lang="en-US" sz="2400" dirty="0" err="1" smtClean="0"/>
              <a:t>e_the</a:t>
            </a:r>
            <a:endParaRPr lang="en-US" sz="2400" dirty="0" smtClean="0"/>
          </a:p>
          <a:p>
            <a:pPr lvl="1"/>
            <a:r>
              <a:rPr lang="en-US" sz="2400" dirty="0" smtClean="0"/>
              <a:t>ng1224  affect </a:t>
            </a:r>
            <a:r>
              <a:rPr lang="en-US" sz="2400" dirty="0" err="1" smtClean="0"/>
              <a:t>a_shows</a:t>
            </a:r>
            <a:r>
              <a:rPr lang="en-US" sz="2400" dirty="0" smtClean="0"/>
              <a:t> </a:t>
            </a:r>
            <a:r>
              <a:rPr lang="en-US" sz="2400" dirty="0" err="1" smtClean="0"/>
              <a:t>b_not</a:t>
            </a:r>
            <a:r>
              <a:rPr lang="en-US" sz="2400" dirty="0" smtClean="0"/>
              <a:t> </a:t>
            </a:r>
            <a:r>
              <a:rPr lang="en-US" sz="2400" dirty="0" err="1" smtClean="0"/>
              <a:t>d_mice</a:t>
            </a:r>
            <a:r>
              <a:rPr lang="en-US" sz="2400" dirty="0" smtClean="0"/>
              <a:t> </a:t>
            </a:r>
            <a:r>
              <a:rPr lang="en-US" sz="2400" dirty="0" err="1" smtClean="0"/>
              <a:t>e_in</a:t>
            </a:r>
            <a:endParaRPr lang="en-US" sz="2400" dirty="0" smtClean="0"/>
          </a:p>
          <a:p>
            <a:pPr lvl="1"/>
            <a:r>
              <a:rPr lang="en-US" sz="2400" dirty="0" smtClean="0"/>
              <a:t>….</a:t>
            </a:r>
          </a:p>
          <a:p>
            <a:r>
              <a:rPr lang="en-US" sz="2800" dirty="0" smtClean="0"/>
              <a:t>I.e., encode event X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=</a:t>
            </a:r>
            <a:r>
              <a:rPr lang="en-US" sz="2800" i="1" dirty="0" err="1" smtClean="0"/>
              <a:t>w</a:t>
            </a:r>
            <a:r>
              <a:rPr lang="en-US" sz="2800" dirty="0" smtClean="0"/>
              <a:t> with another event X=</a:t>
            </a:r>
            <a:r>
              <a:rPr lang="en-US" sz="2800" i="1" dirty="0" err="1" smtClean="0"/>
              <a:t>i_w</a:t>
            </a:r>
            <a:endParaRPr lang="en-US" sz="2800" i="1" dirty="0" smtClean="0"/>
          </a:p>
          <a:p>
            <a:endParaRPr lang="en-US" sz="2800" dirty="0" smtClean="0"/>
          </a:p>
          <a:p>
            <a:r>
              <a:rPr lang="en-US" sz="2800" dirty="0" smtClean="0"/>
              <a:t>Question: are there any differences in behavior from using A,B,C,D 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Naïve </a:t>
            </a:r>
            <a:r>
              <a:rPr lang="en-US" dirty="0" err="1" smtClean="0"/>
              <a:t>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Initialize an “event counter” (</a:t>
            </a:r>
            <a:r>
              <a:rPr lang="en-US" dirty="0" err="1" smtClean="0"/>
              <a:t>hashtable</a:t>
            </a:r>
            <a:r>
              <a:rPr lang="en-US" dirty="0" smtClean="0"/>
              <a:t>) C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train:</a:t>
            </a:r>
          </a:p>
          <a:p>
            <a:pPr lvl="1"/>
            <a:r>
              <a:rPr lang="en-US" dirty="0" smtClean="0"/>
              <a:t>C(“</a:t>
            </a:r>
            <a:r>
              <a:rPr lang="en-US" i="1" dirty="0" smtClean="0"/>
              <a:t>Y</a:t>
            </a:r>
            <a:r>
              <a:rPr lang="en-US" dirty="0" smtClean="0"/>
              <a:t>=ANY”) ++;   C(“</a:t>
            </a:r>
            <a:r>
              <a:rPr lang="en-US" i="1" dirty="0" smtClean="0"/>
              <a:t>Y=y”) ++</a:t>
            </a:r>
          </a:p>
          <a:p>
            <a:pPr lvl="1"/>
            <a:r>
              <a:rPr lang="en-US" dirty="0" smtClean="0"/>
              <a:t>For </a:t>
            </a:r>
            <a:r>
              <a:rPr lang="en-US" i="1" dirty="0" smtClean="0"/>
              <a:t>j </a:t>
            </a:r>
            <a:r>
              <a:rPr lang="en-US" dirty="0" smtClean="0"/>
              <a:t>in </a:t>
            </a:r>
            <a:r>
              <a:rPr lang="en-US" i="1" dirty="0" smtClean="0"/>
              <a:t>1..d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C(“</a:t>
            </a:r>
            <a:r>
              <a:rPr lang="en-US" i="1" dirty="0" smtClean="0"/>
              <a:t>Y=y ^ X=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j</a:t>
            </a:r>
            <a:r>
              <a:rPr lang="en-US" dirty="0" smtClean="0"/>
              <a:t>”) ++</a:t>
            </a:r>
          </a:p>
          <a:p>
            <a:r>
              <a:rPr lang="en-US" dirty="0" smtClean="0"/>
              <a:t>For each example </a:t>
            </a:r>
            <a:r>
              <a:rPr lang="en-US" i="1" dirty="0" smtClean="0"/>
              <a:t>id, y, 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 </a:t>
            </a:r>
            <a:r>
              <a:rPr lang="en-US" dirty="0" smtClean="0"/>
              <a:t>in </a:t>
            </a:r>
            <a:r>
              <a:rPr lang="en-US" i="1" dirty="0" smtClean="0"/>
              <a:t>test: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y’ </a:t>
            </a:r>
            <a:r>
              <a:rPr lang="en-US" dirty="0" smtClean="0"/>
              <a:t>in</a:t>
            </a:r>
            <a:r>
              <a:rPr lang="en-US" i="1" dirty="0" smtClean="0"/>
              <a:t> </a:t>
            </a:r>
            <a:r>
              <a:rPr lang="en-US" i="1" dirty="0" err="1" smtClean="0"/>
              <a:t>dom</a:t>
            </a:r>
            <a:r>
              <a:rPr lang="en-US" i="1" dirty="0" smtClean="0"/>
              <a:t>(Y):</a:t>
            </a:r>
          </a:p>
          <a:p>
            <a:pPr lvl="2"/>
            <a:r>
              <a:rPr lang="en-US" dirty="0" smtClean="0"/>
              <a:t>Compute log Pr</a:t>
            </a:r>
            <a:r>
              <a:rPr lang="en-US" i="1" dirty="0" smtClean="0"/>
              <a:t>(y’,x</a:t>
            </a:r>
            <a:r>
              <a:rPr lang="en-US" i="1" baseline="-25000" dirty="0" smtClean="0"/>
              <a:t>1</a:t>
            </a:r>
            <a:r>
              <a:rPr lang="en-US" i="1" dirty="0" smtClean="0"/>
              <a:t>,….,</a:t>
            </a:r>
            <a:r>
              <a:rPr lang="en-US" i="1" dirty="0" err="1" smtClean="0"/>
              <a:t>x</a:t>
            </a:r>
            <a:r>
              <a:rPr lang="en-US" i="1" baseline="-25000" dirty="0" err="1" smtClean="0"/>
              <a:t>d</a:t>
            </a:r>
            <a:r>
              <a:rPr lang="en-US" i="1" dirty="0" smtClean="0"/>
              <a:t>) = </a:t>
            </a:r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Return the best </a:t>
            </a:r>
            <a:r>
              <a:rPr lang="en-US" i="1" dirty="0" smtClean="0"/>
              <a:t>y’</a:t>
            </a:r>
            <a:endParaRPr lang="en-US" dirty="0" smtClean="0"/>
          </a:p>
        </p:txBody>
      </p:sp>
      <p:graphicFrame>
        <p:nvGraphicFramePr>
          <p:cNvPr id="279555" name="Object 3"/>
          <p:cNvGraphicFramePr>
            <a:graphicFrameLocks noChangeAspect="1"/>
          </p:cNvGraphicFramePr>
          <p:nvPr/>
        </p:nvGraphicFramePr>
        <p:xfrm>
          <a:off x="552450" y="4718050"/>
          <a:ext cx="69215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8822" name="Equation" r:id="rId3" imgW="3670200" imgH="482400" progId="Equation.3">
                  <p:embed/>
                </p:oleObj>
              </mc:Choice>
              <mc:Fallback>
                <p:oleObj name="Equation" r:id="rId3" imgW="3670200" imgH="4824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450" y="4718050"/>
                        <a:ext cx="692150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12267" y="3198951"/>
            <a:ext cx="2431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where: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j</a:t>
            </a:r>
            <a:r>
              <a:rPr lang="en-US" i="1" dirty="0" smtClean="0"/>
              <a:t> = 1/|V|</a:t>
            </a:r>
          </a:p>
          <a:p>
            <a:r>
              <a:rPr lang="en-US" i="1" dirty="0" err="1" smtClean="0"/>
              <a:t>q</a:t>
            </a:r>
            <a:r>
              <a:rPr lang="en-US" i="1" baseline="-25000" dirty="0" err="1" smtClean="0"/>
              <a:t>y</a:t>
            </a:r>
            <a:r>
              <a:rPr lang="en-US" i="1" dirty="0" smtClean="0"/>
              <a:t> = 1/|</a:t>
            </a:r>
            <a:r>
              <a:rPr lang="en-US" i="1" dirty="0" err="1" smtClean="0"/>
              <a:t>dom</a:t>
            </a:r>
            <a:r>
              <a:rPr lang="en-US" i="1" dirty="0" smtClean="0"/>
              <a:t>(Y)|</a:t>
            </a:r>
          </a:p>
          <a:p>
            <a:r>
              <a:rPr lang="en-US" i="1" dirty="0" smtClean="0"/>
              <a:t>m=1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6391910" y="1960880"/>
            <a:ext cx="216408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Complexity: O(</a:t>
            </a:r>
            <a:r>
              <a:rPr lang="en-US" i="1" dirty="0" smtClean="0"/>
              <a:t>n), n=</a:t>
            </a:r>
            <a:r>
              <a:rPr lang="en-US" dirty="0" smtClean="0"/>
              <a:t>size of </a:t>
            </a:r>
            <a:r>
              <a:rPr lang="en-US" i="1" dirty="0" smtClean="0"/>
              <a:t>train</a:t>
            </a:r>
            <a:endParaRPr lang="en-US" i="1" dirty="0"/>
          </a:p>
        </p:txBody>
      </p:sp>
      <p:sp>
        <p:nvSpPr>
          <p:cNvPr id="8" name="TextBox 7"/>
          <p:cNvSpPr txBox="1"/>
          <p:nvPr/>
        </p:nvSpPr>
        <p:spPr>
          <a:xfrm>
            <a:off x="6190935" y="5764629"/>
            <a:ext cx="2434898" cy="92333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Complexity: O(</a:t>
            </a:r>
            <a:r>
              <a:rPr lang="en-US" i="1" dirty="0" err="1" smtClean="0"/>
              <a:t>dom</a:t>
            </a:r>
            <a:r>
              <a:rPr lang="en-US" i="1" dirty="0" smtClean="0"/>
              <a:t>(Y)|*n’), n’=</a:t>
            </a:r>
            <a:r>
              <a:rPr lang="en-US" dirty="0" smtClean="0"/>
              <a:t>size of </a:t>
            </a:r>
            <a:r>
              <a:rPr lang="en-US" i="1" dirty="0" smtClean="0"/>
              <a:t>test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227137" y="0"/>
            <a:ext cx="548513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Assume </a:t>
            </a:r>
            <a:r>
              <a:rPr lang="en-US" dirty="0" err="1" smtClean="0"/>
              <a:t>hashtable</a:t>
            </a:r>
            <a:r>
              <a:rPr lang="en-US" dirty="0" smtClean="0"/>
              <a:t> holding all counts fits in memory</a:t>
            </a:r>
            <a:endParaRPr lang="en-US" i="1" dirty="0"/>
          </a:p>
        </p:txBody>
      </p:sp>
      <p:cxnSp>
        <p:nvCxnSpPr>
          <p:cNvPr id="11" name="Straight Arrow Connector 10"/>
          <p:cNvCxnSpPr/>
          <p:nvPr/>
        </p:nvCxnSpPr>
        <p:spPr>
          <a:xfrm rot="5400000">
            <a:off x="7828280" y="1681480"/>
            <a:ext cx="528320" cy="304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272975" y="1195308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Sequential reads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272975" y="4399280"/>
            <a:ext cx="1871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Sequential reads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rot="5400000">
            <a:off x="7655392" y="5190420"/>
            <a:ext cx="996017" cy="152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/>
      <p:bldP spid="13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 of Naïve </a:t>
            </a:r>
            <a:r>
              <a:rPr lang="en-US" dirty="0" err="1" smtClean="0"/>
              <a:t>Bayes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You have a </a:t>
            </a:r>
            <a:r>
              <a:rPr lang="en-US" i="1" dirty="0" smtClean="0"/>
              <a:t>train</a:t>
            </a:r>
            <a:r>
              <a:rPr lang="en-US" dirty="0" smtClean="0"/>
              <a:t> dataset and a </a:t>
            </a:r>
            <a:r>
              <a:rPr lang="en-US" i="1" dirty="0" smtClean="0"/>
              <a:t>test</a:t>
            </a:r>
            <a:r>
              <a:rPr lang="en-US" dirty="0" smtClean="0"/>
              <a:t> dataset</a:t>
            </a:r>
          </a:p>
          <a:p>
            <a:r>
              <a:rPr lang="en-US" dirty="0" smtClean="0"/>
              <a:t>Process:</a:t>
            </a:r>
          </a:p>
          <a:p>
            <a:pPr lvl="1"/>
            <a:r>
              <a:rPr lang="en-US" dirty="0" smtClean="0"/>
              <a:t>Count events in the </a:t>
            </a:r>
            <a:r>
              <a:rPr lang="en-US" i="1" dirty="0" smtClean="0"/>
              <a:t>train</a:t>
            </a:r>
            <a:r>
              <a:rPr lang="en-US" dirty="0" smtClean="0"/>
              <a:t> dataset</a:t>
            </a:r>
          </a:p>
          <a:p>
            <a:pPr lvl="2"/>
            <a:r>
              <a:rPr lang="en-US" dirty="0" smtClean="0"/>
              <a:t>O(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i="1" dirty="0" smtClean="0"/>
              <a:t>), </a:t>
            </a:r>
            <a:r>
              <a:rPr lang="en-US" dirty="0" smtClean="0"/>
              <a:t>where </a:t>
            </a:r>
            <a:r>
              <a:rPr lang="en-US" i="1" dirty="0" smtClean="0"/>
              <a:t>n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is total size of </a:t>
            </a:r>
            <a:r>
              <a:rPr lang="en-US" i="1" dirty="0" smtClean="0"/>
              <a:t>train</a:t>
            </a:r>
            <a:endParaRPr lang="en-US" dirty="0" smtClean="0"/>
          </a:p>
          <a:p>
            <a:pPr lvl="1"/>
            <a:r>
              <a:rPr lang="en-US" dirty="0" smtClean="0"/>
              <a:t>Write the counts to disk</a:t>
            </a:r>
          </a:p>
          <a:p>
            <a:pPr lvl="2"/>
            <a:r>
              <a:rPr lang="en-US" dirty="0" smtClean="0"/>
              <a:t>O(min(</a:t>
            </a:r>
            <a:r>
              <a:rPr lang="en-US" i="1" dirty="0" smtClean="0"/>
              <a:t>|</a:t>
            </a:r>
            <a:r>
              <a:rPr lang="en-US" i="1" dirty="0" err="1" smtClean="0"/>
              <a:t>dom</a:t>
            </a:r>
            <a:r>
              <a:rPr lang="en-US" i="1" dirty="0" smtClean="0"/>
              <a:t>(X)|*|</a:t>
            </a:r>
            <a:r>
              <a:rPr lang="en-US" i="1" dirty="0" err="1" smtClean="0"/>
              <a:t>dom</a:t>
            </a:r>
            <a:r>
              <a:rPr lang="en-US" i="1" dirty="0" smtClean="0"/>
              <a:t>(Y)|, n</a:t>
            </a:r>
            <a:r>
              <a:rPr lang="en-US" i="1" baseline="-25000" dirty="0" smtClean="0"/>
              <a:t>1</a:t>
            </a:r>
            <a:r>
              <a:rPr lang="en-US" i="1" dirty="0" smtClean="0"/>
              <a:t>)</a:t>
            </a:r>
          </a:p>
          <a:p>
            <a:pPr lvl="2"/>
            <a:r>
              <a:rPr lang="en-US" dirty="0" smtClean="0"/>
              <a:t>O(|</a:t>
            </a:r>
            <a:r>
              <a:rPr lang="en-US" i="1" dirty="0" smtClean="0"/>
              <a:t>V</a:t>
            </a:r>
            <a:r>
              <a:rPr lang="en-US" dirty="0" smtClean="0"/>
              <a:t>|</a:t>
            </a:r>
            <a:r>
              <a:rPr lang="en-US" i="1" dirty="0" smtClean="0"/>
              <a:t>), </a:t>
            </a:r>
            <a:r>
              <a:rPr lang="en-US" dirty="0" smtClean="0"/>
              <a:t>if V is vocabulary and </a:t>
            </a:r>
            <a:r>
              <a:rPr lang="en-US" i="1" dirty="0" err="1" smtClean="0"/>
              <a:t>dom</a:t>
            </a:r>
            <a:r>
              <a:rPr lang="en-US" i="1" dirty="0" smtClean="0"/>
              <a:t>(Y)</a:t>
            </a:r>
            <a:r>
              <a:rPr lang="en-US" dirty="0" smtClean="0"/>
              <a:t> is small</a:t>
            </a:r>
          </a:p>
          <a:p>
            <a:pPr lvl="1"/>
            <a:r>
              <a:rPr lang="en-US" dirty="0" smtClean="0"/>
              <a:t>Classify the </a:t>
            </a:r>
            <a:r>
              <a:rPr lang="en-US" i="1" dirty="0" smtClean="0"/>
              <a:t>test </a:t>
            </a:r>
            <a:r>
              <a:rPr lang="en-US" dirty="0" smtClean="0"/>
              <a:t>dataset</a:t>
            </a:r>
          </a:p>
          <a:p>
            <a:pPr lvl="2"/>
            <a:r>
              <a:rPr lang="en-US" dirty="0" smtClean="0"/>
              <a:t>O(|</a:t>
            </a:r>
            <a:r>
              <a:rPr lang="en-US" i="1" dirty="0" smtClean="0"/>
              <a:t>V|+n</a:t>
            </a:r>
            <a:r>
              <a:rPr lang="en-US" i="1" baseline="-25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Worst-case memory usage:</a:t>
            </a:r>
          </a:p>
          <a:p>
            <a:pPr lvl="2"/>
            <a:r>
              <a:rPr lang="en-US" dirty="0" smtClean="0"/>
              <a:t>O(min(</a:t>
            </a:r>
            <a:r>
              <a:rPr lang="en-US" i="1" dirty="0" smtClean="0"/>
              <a:t>|</a:t>
            </a:r>
            <a:r>
              <a:rPr lang="en-US" i="1" dirty="0" err="1" smtClean="0"/>
              <a:t>dom</a:t>
            </a:r>
            <a:r>
              <a:rPr lang="en-US" i="1" dirty="0" smtClean="0"/>
              <a:t>(X)|*|</a:t>
            </a:r>
            <a:r>
              <a:rPr lang="en-US" i="1" dirty="0" err="1" smtClean="0"/>
              <a:t>dom</a:t>
            </a:r>
            <a:r>
              <a:rPr lang="en-US" i="1" dirty="0" smtClean="0"/>
              <a:t>(Y)|, n</a:t>
            </a:r>
            <a:r>
              <a:rPr lang="en-US" i="1" baseline="-25000" dirty="0" smtClean="0"/>
              <a:t>1</a:t>
            </a:r>
            <a:r>
              <a:rPr lang="en-US" i="1" dirty="0" smtClean="0"/>
              <a:t>)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</a:t>
            </a:r>
            <a:r>
              <a:rPr lang="en-US" dirty="0" err="1" smtClean="0"/>
              <a:t>Bayes</a:t>
            </a:r>
            <a:r>
              <a:rPr lang="en-US" dirty="0" smtClean="0"/>
              <a:t> v2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648700" cy="53467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This is one example of a </a:t>
            </a:r>
            <a:r>
              <a:rPr lang="en-US" i="1" dirty="0" smtClean="0"/>
              <a:t>streaming classifier</a:t>
            </a:r>
          </a:p>
          <a:p>
            <a:pPr lvl="1"/>
            <a:r>
              <a:rPr lang="en-US" dirty="0" smtClean="0"/>
              <a:t>Each example is only read only once</a:t>
            </a:r>
          </a:p>
          <a:p>
            <a:pPr lvl="1"/>
            <a:r>
              <a:rPr lang="en-US" dirty="0" smtClean="0"/>
              <a:t>You can create a classifier and perform classifications at any point</a:t>
            </a:r>
          </a:p>
          <a:p>
            <a:pPr lvl="1"/>
            <a:r>
              <a:rPr lang="en-US" dirty="0" smtClean="0"/>
              <a:t>Memory is minimal (&lt;&lt; </a:t>
            </a:r>
            <a:r>
              <a:rPr lang="en-US" dirty="0" err="1" smtClean="0"/>
              <a:t>O(n</a:t>
            </a:r>
            <a:r>
              <a:rPr lang="en-US" dirty="0" smtClean="0"/>
              <a:t>))</a:t>
            </a:r>
          </a:p>
          <a:p>
            <a:pPr lvl="2"/>
            <a:r>
              <a:rPr lang="en-US" dirty="0" smtClean="0"/>
              <a:t>Ideally it would be constant</a:t>
            </a:r>
          </a:p>
          <a:p>
            <a:pPr lvl="2"/>
            <a:r>
              <a:rPr lang="en-US" dirty="0" smtClean="0"/>
              <a:t>Traditionally less than O(</a:t>
            </a:r>
            <a:r>
              <a:rPr lang="en-US" dirty="0" err="1" smtClean="0"/>
              <a:t>sqrt</a:t>
            </a:r>
            <a:r>
              <a:rPr lang="en-US" dirty="0" smtClean="0"/>
              <a:t>(N))</a:t>
            </a:r>
          </a:p>
          <a:p>
            <a:pPr lvl="1"/>
            <a:r>
              <a:rPr lang="en-US" dirty="0" smtClean="0"/>
              <a:t>Order doesn’t matter</a:t>
            </a:r>
          </a:p>
          <a:p>
            <a:pPr lvl="2"/>
            <a:r>
              <a:rPr lang="en-US" dirty="0" smtClean="0"/>
              <a:t>Nice because we may not control the order of examples in real life</a:t>
            </a:r>
          </a:p>
          <a:p>
            <a:pPr lvl="2"/>
            <a:r>
              <a:rPr lang="en-US" dirty="0" smtClean="0"/>
              <a:t>This is a hard one to get a learning system to have!</a:t>
            </a:r>
          </a:p>
          <a:p>
            <a:r>
              <a:rPr lang="en-US" dirty="0" smtClean="0"/>
              <a:t>There are few competitive learning methods that as stream-</a:t>
            </a:r>
            <a:r>
              <a:rPr lang="en-US" dirty="0" err="1" smtClean="0"/>
              <a:t>y</a:t>
            </a:r>
            <a:r>
              <a:rPr lang="en-US" dirty="0" smtClean="0"/>
              <a:t> as naïve </a:t>
            </a:r>
            <a:r>
              <a:rPr lang="en-US" dirty="0" err="1" smtClean="0"/>
              <a:t>Bayes</a:t>
            </a:r>
            <a:r>
              <a:rPr lang="en-US" dirty="0" smtClean="0"/>
              <a:t>…</a:t>
            </a:r>
          </a:p>
          <a:p>
            <a:pPr lvl="2"/>
            <a:endParaRPr lang="en-US" dirty="0" smtClean="0"/>
          </a:p>
          <a:p>
            <a:pPr lvl="2"/>
            <a:endParaRPr lang="en-US" i="1" dirty="0" smtClean="0"/>
          </a:p>
          <a:p>
            <a:pPr lvl="2"/>
            <a:endParaRPr lang="en-US" i="1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First assignment </a:t>
            </a:r>
            <a:r>
              <a:rPr lang="en-US" dirty="0" smtClean="0"/>
              <a:t>will be….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400" y="1257300"/>
            <a:ext cx="8562975" cy="467201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Implement naïve </a:t>
            </a:r>
            <a:r>
              <a:rPr lang="en-US" dirty="0" err="1" smtClean="0"/>
              <a:t>Bayes</a:t>
            </a:r>
            <a:r>
              <a:rPr lang="en-US" dirty="0" smtClean="0"/>
              <a:t> v2</a:t>
            </a:r>
          </a:p>
          <a:p>
            <a:r>
              <a:rPr lang="en-US" dirty="0" smtClean="0"/>
              <a:t>Run and test it on Reuters RCV2</a:t>
            </a:r>
          </a:p>
          <a:p>
            <a:pPr lvl="1"/>
            <a:r>
              <a:rPr lang="en-US" dirty="0" smtClean="0"/>
              <a:t>O(100k) newswire stories</a:t>
            </a:r>
          </a:p>
          <a:p>
            <a:pPr lvl="1"/>
            <a:r>
              <a:rPr lang="en-US" dirty="0" smtClean="0"/>
              <a:t>One of the largest widely-used classification datasets</a:t>
            </a:r>
          </a:p>
          <a:p>
            <a:pPr lvl="1"/>
            <a:r>
              <a:rPr lang="en-US" dirty="0" smtClean="0"/>
              <a:t>Details on the wiki</a:t>
            </a:r>
          </a:p>
          <a:p>
            <a:pPr lvl="1"/>
            <a:r>
              <a:rPr lang="en-US" dirty="0" smtClean="0"/>
              <a:t>Turn in by Mon 1/27</a:t>
            </a:r>
          </a:p>
          <a:p>
            <a:r>
              <a:rPr lang="en-US" dirty="0" smtClean="0"/>
              <a:t>Hint to all:</a:t>
            </a:r>
          </a:p>
          <a:p>
            <a:pPr lvl="1"/>
            <a:r>
              <a:rPr lang="en-US" dirty="0" smtClean="0"/>
              <a:t>The next assignment will be a Naïve </a:t>
            </a:r>
            <a:r>
              <a:rPr lang="en-US" dirty="0" err="1" smtClean="0"/>
              <a:t>Bayes</a:t>
            </a:r>
            <a:r>
              <a:rPr lang="en-US" dirty="0" smtClean="0"/>
              <a:t> that does </a:t>
            </a:r>
            <a:r>
              <a:rPr lang="en-US" i="1" dirty="0" smtClean="0"/>
              <a:t>not </a:t>
            </a:r>
            <a:r>
              <a:rPr lang="en-US" dirty="0" smtClean="0"/>
              <a:t>use a </a:t>
            </a:r>
            <a:r>
              <a:rPr lang="en-US" dirty="0" err="1" smtClean="0"/>
              <a:t>hashtable</a:t>
            </a:r>
            <a:r>
              <a:rPr lang="en-US" dirty="0" smtClean="0"/>
              <a:t> for event counts</a:t>
            </a:r>
          </a:p>
          <a:p>
            <a:pPr lvl="2"/>
            <a:r>
              <a:rPr lang="en-US" dirty="0" smtClean="0"/>
              <a:t>Next Wednesday’s lecture</a:t>
            </a:r>
          </a:p>
          <a:p>
            <a:pPr lvl="1"/>
            <a:r>
              <a:rPr lang="en-US" dirty="0" smtClean="0"/>
              <a:t>You will want to reuse some stuff from this assignment later….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some data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2235" y="1509059"/>
            <a:ext cx="7784353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function [ face ] = roll(d,ld,upTo5,upTo6)</a:t>
            </a:r>
          </a:p>
          <a:p>
            <a:r>
              <a:rPr lang="en-US" dirty="0"/>
              <a:t>%    if d==1</a:t>
            </a:r>
          </a:p>
          <a:p>
            <a:r>
              <a:rPr lang="en-US" dirty="0"/>
              <a:t>%        face = </a:t>
            </a:r>
            <a:r>
              <a:rPr lang="en-US" dirty="0" err="1"/>
              <a:t>randi</a:t>
            </a:r>
            <a:r>
              <a:rPr lang="en-US" dirty="0"/>
              <a:t>(6)</a:t>
            </a:r>
          </a:p>
          <a:p>
            <a:r>
              <a:rPr lang="hu-HU" dirty="0"/>
              <a:t>%    elseif d==2 &amp; ld==1</a:t>
            </a:r>
          </a:p>
          <a:p>
            <a:r>
              <a:rPr lang="en-US" dirty="0"/>
              <a:t>%        face = 6</a:t>
            </a:r>
          </a:p>
          <a:p>
            <a:r>
              <a:rPr lang="hu-HU" dirty="0"/>
              <a:t>%    elseif d==2 &amp; ld==0</a:t>
            </a:r>
          </a:p>
          <a:p>
            <a:r>
              <a:rPr lang="en-US" dirty="0"/>
              <a:t>%        face = </a:t>
            </a:r>
            <a:r>
              <a:rPr lang="en-US" dirty="0" err="1"/>
              <a:t>randi</a:t>
            </a:r>
            <a:r>
              <a:rPr lang="en-US" dirty="0"/>
              <a:t>(5)</a:t>
            </a:r>
          </a:p>
          <a:p>
            <a:r>
              <a:rPr lang="hu-HU" dirty="0"/>
              <a:t>%    elseif d==3 &amp; ld==1</a:t>
            </a:r>
          </a:p>
          <a:p>
            <a:r>
              <a:rPr lang="en-US" dirty="0"/>
              <a:t>%        face = 1</a:t>
            </a:r>
          </a:p>
          <a:p>
            <a:r>
              <a:rPr lang="da-DK" dirty="0"/>
              <a:t>%    </a:t>
            </a:r>
            <a:r>
              <a:rPr lang="da-DK" dirty="0" err="1"/>
              <a:t>else</a:t>
            </a:r>
            <a:r>
              <a:rPr lang="da-DK" dirty="0"/>
              <a:t> </a:t>
            </a:r>
          </a:p>
          <a:p>
            <a:r>
              <a:rPr lang="en-US" dirty="0"/>
              <a:t>%        face = </a:t>
            </a:r>
            <a:r>
              <a:rPr lang="en-US" dirty="0" err="1"/>
              <a:t>randi</a:t>
            </a:r>
            <a:r>
              <a:rPr lang="en-US" dirty="0"/>
              <a:t>(5)+1</a:t>
            </a:r>
          </a:p>
          <a:p>
            <a:r>
              <a:rPr lang="en-US" dirty="0"/>
              <a:t>%    end</a:t>
            </a:r>
          </a:p>
          <a:p>
            <a:r>
              <a:rPr lang="en-US" dirty="0"/>
              <a:t>face = (d==1).*upTo6 + ...</a:t>
            </a:r>
          </a:p>
          <a:p>
            <a:r>
              <a:rPr lang="en-US" dirty="0"/>
              <a:t>        (d==2).*(</a:t>
            </a:r>
            <a:r>
              <a:rPr lang="en-US" dirty="0" err="1"/>
              <a:t>ld</a:t>
            </a:r>
            <a:r>
              <a:rPr lang="en-US" dirty="0"/>
              <a:t>==1)*6 + (d==2).*(</a:t>
            </a:r>
            <a:r>
              <a:rPr lang="en-US" dirty="0" err="1"/>
              <a:t>ld</a:t>
            </a:r>
            <a:r>
              <a:rPr lang="en-US" dirty="0"/>
              <a:t>==0).*upTo5 + ...</a:t>
            </a:r>
          </a:p>
          <a:p>
            <a:r>
              <a:rPr lang="en-US" dirty="0"/>
              <a:t>        (d==3).*(</a:t>
            </a:r>
            <a:r>
              <a:rPr lang="en-US" dirty="0" err="1"/>
              <a:t>ld</a:t>
            </a:r>
            <a:r>
              <a:rPr lang="en-US" dirty="0"/>
              <a:t>==1)*1 + ((d==3).*(</a:t>
            </a:r>
            <a:r>
              <a:rPr lang="en-US" dirty="0" err="1"/>
              <a:t>ld</a:t>
            </a:r>
            <a:r>
              <a:rPr lang="en-US" dirty="0"/>
              <a:t>==0).*upTo5 + 1);</a:t>
            </a:r>
          </a:p>
          <a:p>
            <a:r>
              <a:rPr lang="en-US" dirty="0"/>
              <a:t>end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48910" y="4767507"/>
            <a:ext cx="3137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fair die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5348910" y="5104573"/>
            <a:ext cx="3137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loaded  high</a:t>
            </a:r>
            <a:endParaRPr lang="en-US" i="1" dirty="0"/>
          </a:p>
        </p:txBody>
      </p:sp>
      <p:sp>
        <p:nvSpPr>
          <p:cNvPr id="7" name="TextBox 6"/>
          <p:cNvSpPr txBox="1"/>
          <p:nvPr/>
        </p:nvSpPr>
        <p:spPr>
          <a:xfrm>
            <a:off x="5348910" y="5441639"/>
            <a:ext cx="31376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i="1" dirty="0" smtClean="0"/>
              <a:t>loaded  low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726333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some data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29235" y="1292962"/>
            <a:ext cx="7590118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&gt;&gt; D </a:t>
            </a:r>
            <a:r>
              <a:rPr lang="en-US" dirty="0"/>
              <a:t>= [dice1,dice2,r1,r2];</a:t>
            </a:r>
          </a:p>
          <a:p>
            <a:endParaRPr lang="en-US" dirty="0"/>
          </a:p>
          <a:p>
            <a:r>
              <a:rPr lang="en-US" dirty="0"/>
              <a:t>&gt;&gt; D(1:10,:)</a:t>
            </a:r>
          </a:p>
          <a:p>
            <a:endParaRPr lang="en-US" dirty="0"/>
          </a:p>
          <a:p>
            <a:r>
              <a:rPr lang="en-US" dirty="0" err="1"/>
              <a:t>ans</a:t>
            </a:r>
            <a:r>
              <a:rPr lang="en-US" dirty="0"/>
              <a:t> =</a:t>
            </a:r>
          </a:p>
          <a:p>
            <a:endParaRPr lang="en-US" dirty="0"/>
          </a:p>
          <a:p>
            <a:r>
              <a:rPr lang="en-US" dirty="0"/>
              <a:t>     1     1     7     4</a:t>
            </a:r>
          </a:p>
          <a:p>
            <a:r>
              <a:rPr lang="en-US" dirty="0"/>
              <a:t>     2     1     1     3</a:t>
            </a:r>
          </a:p>
          <a:p>
            <a:r>
              <a:rPr lang="en-US" dirty="0"/>
              <a:t>     2     3     1     1</a:t>
            </a:r>
          </a:p>
          <a:p>
            <a:r>
              <a:rPr lang="en-US" dirty="0"/>
              <a:t>     3     1     1     2</a:t>
            </a:r>
          </a:p>
          <a:p>
            <a:r>
              <a:rPr lang="en-US" dirty="0"/>
              <a:t>     3     2     2     1</a:t>
            </a:r>
          </a:p>
          <a:p>
            <a:r>
              <a:rPr lang="en-US" dirty="0"/>
              <a:t>     1     2     4     7</a:t>
            </a:r>
          </a:p>
          <a:p>
            <a:r>
              <a:rPr lang="en-US" dirty="0"/>
              <a:t>     3     2     2     1</a:t>
            </a:r>
          </a:p>
          <a:p>
            <a:r>
              <a:rPr lang="en-US" dirty="0"/>
              <a:t>     2     3     7     2</a:t>
            </a:r>
          </a:p>
          <a:p>
            <a:r>
              <a:rPr lang="en-US" dirty="0"/>
              <a:t>     3     3     1     2</a:t>
            </a:r>
          </a:p>
          <a:p>
            <a:r>
              <a:rPr lang="en-US" dirty="0"/>
              <a:t>     1     1     3     6</a:t>
            </a:r>
          </a:p>
          <a:p>
            <a:endParaRPr lang="en-US" dirty="0"/>
          </a:p>
          <a:p>
            <a:r>
              <a:rPr lang="en-US" dirty="0"/>
              <a:t>&gt;&gt; </a:t>
            </a:r>
            <a:r>
              <a:rPr lang="en-US" dirty="0" err="1"/>
              <a:t>imagesc</a:t>
            </a:r>
            <a:r>
              <a:rPr lang="en-US" dirty="0"/>
              <a:t>(D</a:t>
            </a:r>
            <a:r>
              <a:rPr lang="en-US" dirty="0" smtClean="0"/>
              <a:t>)</a:t>
            </a:r>
          </a:p>
          <a:p>
            <a:r>
              <a:rPr lang="en-US" dirty="0" smtClean="0"/>
              <a:t>&gt;&gt; </a:t>
            </a:r>
            <a:endParaRPr lang="en-US" dirty="0"/>
          </a:p>
        </p:txBody>
      </p:sp>
      <p:pic>
        <p:nvPicPr>
          <p:cNvPr id="7" name="Picture 6" descr="Screen Shot 2013-08-15 at 12.01.15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903506"/>
            <a:ext cx="61722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2603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some data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2534" y="1437789"/>
            <a:ext cx="75901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&gt;&gt; D </a:t>
            </a:r>
            <a:r>
              <a:rPr lang="en-US" dirty="0"/>
              <a:t>= [dice1,dice2,r1,r2];</a:t>
            </a:r>
          </a:p>
          <a:p>
            <a:endParaRPr lang="en-US" dirty="0" smtClean="0"/>
          </a:p>
          <a:p>
            <a:r>
              <a:rPr lang="en-US" dirty="0" smtClean="0"/>
              <a:t>&gt;</a:t>
            </a:r>
            <a:r>
              <a:rPr lang="en-US" dirty="0"/>
              <a:t>&gt; D(1:10,:)</a:t>
            </a:r>
          </a:p>
          <a:p>
            <a:endParaRPr lang="en-US" dirty="0"/>
          </a:p>
          <a:p>
            <a:r>
              <a:rPr lang="en-US" dirty="0" err="1"/>
              <a:t>ans</a:t>
            </a:r>
            <a:r>
              <a:rPr lang="en-US" dirty="0"/>
              <a:t> =</a:t>
            </a:r>
          </a:p>
          <a:p>
            <a:endParaRPr lang="en-US" dirty="0"/>
          </a:p>
          <a:p>
            <a:r>
              <a:rPr lang="en-US" dirty="0"/>
              <a:t>     1     1     7     4</a:t>
            </a:r>
          </a:p>
          <a:p>
            <a:r>
              <a:rPr lang="en-US" dirty="0"/>
              <a:t>     2     1     1     3</a:t>
            </a:r>
          </a:p>
          <a:p>
            <a:r>
              <a:rPr lang="en-US" dirty="0"/>
              <a:t>     2     3     1     1</a:t>
            </a:r>
          </a:p>
          <a:p>
            <a:r>
              <a:rPr lang="en-US" dirty="0"/>
              <a:t>     3     1     1     2</a:t>
            </a:r>
          </a:p>
          <a:p>
            <a:r>
              <a:rPr lang="en-US" dirty="0"/>
              <a:t>     </a:t>
            </a:r>
            <a:r>
              <a:rPr lang="en-US" dirty="0" smtClean="0"/>
              <a:t>…</a:t>
            </a:r>
            <a:endParaRPr lang="en-US" dirty="0"/>
          </a:p>
          <a:p>
            <a:endParaRPr lang="en-US" dirty="0"/>
          </a:p>
          <a:p>
            <a:r>
              <a:rPr lang="nl-NL" dirty="0">
                <a:solidFill>
                  <a:srgbClr val="0000FF"/>
                </a:solidFill>
              </a:rPr>
              <a:t>&gt;&gt; [X,I] = </a:t>
            </a:r>
            <a:r>
              <a:rPr lang="nl-NL" dirty="0" err="1">
                <a:solidFill>
                  <a:srgbClr val="0000FF"/>
                </a:solidFill>
              </a:rPr>
              <a:t>sort</a:t>
            </a:r>
            <a:r>
              <a:rPr lang="nl-NL" dirty="0">
                <a:solidFill>
                  <a:srgbClr val="0000FF"/>
                </a:solidFill>
              </a:rPr>
              <a:t>(4*D(:,1) + D(:,2));</a:t>
            </a:r>
          </a:p>
          <a:p>
            <a:r>
              <a:rPr lang="nl-NL" dirty="0" smtClean="0">
                <a:solidFill>
                  <a:srgbClr val="0000FF"/>
                </a:solidFill>
              </a:rPr>
              <a:t>&gt;</a:t>
            </a:r>
            <a:r>
              <a:rPr lang="nl-NL" dirty="0">
                <a:solidFill>
                  <a:srgbClr val="0000FF"/>
                </a:solidFill>
              </a:rPr>
              <a:t>&gt; S=D(I,:);</a:t>
            </a:r>
          </a:p>
          <a:p>
            <a:r>
              <a:rPr lang="nl-NL" dirty="0">
                <a:solidFill>
                  <a:srgbClr val="0000FF"/>
                </a:solidFill>
              </a:rPr>
              <a:t>&gt;&gt; </a:t>
            </a:r>
            <a:r>
              <a:rPr lang="nl-NL" dirty="0" err="1">
                <a:solidFill>
                  <a:srgbClr val="0000FF"/>
                </a:solidFill>
              </a:rPr>
              <a:t>imagesc</a:t>
            </a:r>
            <a:r>
              <a:rPr lang="nl-NL" dirty="0">
                <a:solidFill>
                  <a:srgbClr val="0000FF"/>
                </a:solidFill>
              </a:rPr>
              <a:t>(S);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9" name="Picture 8" descr="Screen Shot 2013-08-15 at 12.02.01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4443" y="1591235"/>
            <a:ext cx="4810302" cy="3680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1137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 some data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62534" y="1437789"/>
            <a:ext cx="759011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&gt;</a:t>
            </a:r>
            <a:r>
              <a:rPr lang="en-US" dirty="0"/>
              <a:t>&gt; D(1:10,:)</a:t>
            </a:r>
          </a:p>
          <a:p>
            <a:endParaRPr lang="en-US" dirty="0"/>
          </a:p>
          <a:p>
            <a:r>
              <a:rPr lang="en-US" dirty="0" err="1"/>
              <a:t>ans</a:t>
            </a:r>
            <a:r>
              <a:rPr lang="en-US" dirty="0"/>
              <a:t> =</a:t>
            </a:r>
          </a:p>
          <a:p>
            <a:endParaRPr lang="en-US" dirty="0"/>
          </a:p>
          <a:p>
            <a:r>
              <a:rPr lang="en-US" dirty="0"/>
              <a:t>     1     1     7     4</a:t>
            </a:r>
          </a:p>
          <a:p>
            <a:r>
              <a:rPr lang="en-US" dirty="0"/>
              <a:t>     2     1     1     3</a:t>
            </a:r>
          </a:p>
          <a:p>
            <a:r>
              <a:rPr lang="en-US" dirty="0"/>
              <a:t>     2     3     1     1</a:t>
            </a:r>
          </a:p>
          <a:p>
            <a:r>
              <a:rPr lang="en-US" dirty="0"/>
              <a:t>     3     1     1     2</a:t>
            </a:r>
          </a:p>
          <a:p>
            <a:r>
              <a:rPr lang="en-US" dirty="0"/>
              <a:t>     </a:t>
            </a:r>
            <a:r>
              <a:rPr lang="en-US" dirty="0" smtClean="0"/>
              <a:t>…</a:t>
            </a:r>
            <a:endParaRPr lang="en-US" dirty="0"/>
          </a:p>
          <a:p>
            <a:endParaRPr lang="en-US" dirty="0"/>
          </a:p>
          <a:p>
            <a:r>
              <a:rPr lang="nl-NL" dirty="0"/>
              <a:t>&gt;&gt; [X,I] = </a:t>
            </a:r>
            <a:r>
              <a:rPr lang="nl-NL" dirty="0" err="1"/>
              <a:t>sort</a:t>
            </a:r>
            <a:r>
              <a:rPr lang="nl-NL" dirty="0"/>
              <a:t>(4*D(:,1) + D(:,2));</a:t>
            </a:r>
          </a:p>
          <a:p>
            <a:r>
              <a:rPr lang="nl-NL" dirty="0" smtClean="0"/>
              <a:t>&gt;</a:t>
            </a:r>
            <a:r>
              <a:rPr lang="nl-NL" dirty="0"/>
              <a:t>&gt; S=D(I,:);</a:t>
            </a:r>
          </a:p>
          <a:p>
            <a:r>
              <a:rPr lang="nl-NL" dirty="0"/>
              <a:t>&gt;&gt; </a:t>
            </a:r>
            <a:r>
              <a:rPr lang="nl-NL" dirty="0" err="1"/>
              <a:t>imagesc</a:t>
            </a:r>
            <a:r>
              <a:rPr lang="nl-NL" dirty="0"/>
              <a:t>(S)</a:t>
            </a:r>
            <a:r>
              <a:rPr lang="nl-NL" dirty="0" smtClean="0"/>
              <a:t>;</a:t>
            </a:r>
          </a:p>
          <a:p>
            <a:r>
              <a:rPr lang="nl-NL" dirty="0">
                <a:solidFill>
                  <a:srgbClr val="0000FF"/>
                </a:solidFill>
              </a:rPr>
              <a:t>&gt;&gt; D34 = D(:,3:4);</a:t>
            </a:r>
          </a:p>
          <a:p>
            <a:r>
              <a:rPr lang="nl-NL" dirty="0">
                <a:solidFill>
                  <a:srgbClr val="0000FF"/>
                </a:solidFill>
              </a:rPr>
              <a:t>&gt;&gt; hist3(D34,[6,6])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6" name="Picture 5" descr="Screen Shot 2013-08-15 at 12.02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5740" y="2353234"/>
            <a:ext cx="5198260" cy="3962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16283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Estimate a joint density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65417" y="1473369"/>
            <a:ext cx="33250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0000FF"/>
                </a:solidFill>
              </a:rPr>
              <a:t>&gt;&gt; [H,C] = hist3(D34,[6,6]);</a:t>
            </a:r>
          </a:p>
          <a:p>
            <a:r>
              <a:rPr lang="ro-RO" dirty="0">
                <a:solidFill>
                  <a:srgbClr val="0000FF"/>
                </a:solidFill>
              </a:rPr>
              <a:t>&gt;&gt; H</a:t>
            </a:r>
          </a:p>
          <a:p>
            <a:endParaRPr lang="ro-RO" dirty="0">
              <a:solidFill>
                <a:srgbClr val="0000FF"/>
              </a:solidFill>
            </a:endParaRPr>
          </a:p>
          <a:p>
            <a:r>
              <a:rPr lang="ro-RO" dirty="0">
                <a:solidFill>
                  <a:srgbClr val="0000FF"/>
                </a:solidFill>
              </a:rPr>
              <a:t>&gt;&gt; H</a:t>
            </a:r>
          </a:p>
          <a:p>
            <a:endParaRPr lang="ro-RO" dirty="0">
              <a:solidFill>
                <a:srgbClr val="0000FF"/>
              </a:solidFill>
            </a:endParaRPr>
          </a:p>
          <a:p>
            <a:r>
              <a:rPr lang="ro-RO" dirty="0">
                <a:solidFill>
                  <a:srgbClr val="0000FF"/>
                </a:solidFill>
              </a:rPr>
              <a:t>H =</a:t>
            </a:r>
          </a:p>
          <a:p>
            <a:endParaRPr lang="ro-RO" dirty="0">
              <a:solidFill>
                <a:srgbClr val="0000FF"/>
              </a:solidFill>
            </a:endParaRPr>
          </a:p>
          <a:p>
            <a:r>
              <a:rPr lang="ro-RO" dirty="0">
                <a:solidFill>
                  <a:srgbClr val="0000FF"/>
                </a:solidFill>
              </a:rPr>
              <a:t>  </a:t>
            </a:r>
          </a:p>
          <a:p>
            <a:r>
              <a:rPr lang="ro-RO" dirty="0">
                <a:solidFill>
                  <a:srgbClr val="0000FF"/>
                </a:solidFill>
              </a:rPr>
              <a:t>    60    35    24    29    30    60</a:t>
            </a:r>
          </a:p>
          <a:p>
            <a:r>
              <a:rPr lang="ro-RO" dirty="0">
                <a:solidFill>
                  <a:srgbClr val="0000FF"/>
                </a:solidFill>
              </a:rPr>
              <a:t>    42    16    14    19    14    22</a:t>
            </a:r>
          </a:p>
          <a:p>
            <a:r>
              <a:rPr lang="ro-RO" dirty="0">
                <a:solidFill>
                  <a:srgbClr val="0000FF"/>
                </a:solidFill>
              </a:rPr>
              <a:t>    27    19    15    10    17    45</a:t>
            </a:r>
          </a:p>
          <a:p>
            <a:r>
              <a:rPr lang="ro-RO" dirty="0">
                <a:solidFill>
                  <a:srgbClr val="0000FF"/>
                </a:solidFill>
              </a:rPr>
              <a:t>    44    19    17    18    20    29</a:t>
            </a:r>
          </a:p>
          <a:p>
            <a:r>
              <a:rPr lang="ro-RO" dirty="0">
                <a:solidFill>
                  <a:srgbClr val="0000FF"/>
                </a:solidFill>
              </a:rPr>
              <a:t>    31    11    12     </a:t>
            </a:r>
            <a:r>
              <a:rPr lang="ro-RO" dirty="0" smtClean="0">
                <a:solidFill>
                  <a:srgbClr val="0000FF"/>
                </a:solidFill>
              </a:rPr>
              <a:t> 9    </a:t>
            </a:r>
            <a:r>
              <a:rPr lang="ro-RO" dirty="0">
                <a:solidFill>
                  <a:srgbClr val="0000FF"/>
                </a:solidFill>
              </a:rPr>
              <a:t>22    40</a:t>
            </a:r>
          </a:p>
          <a:p>
            <a:r>
              <a:rPr lang="ro-RO" dirty="0">
                <a:solidFill>
                  <a:srgbClr val="0000FF"/>
                </a:solidFill>
              </a:rPr>
              <a:t>    51    26    44    37    17    55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590" y="1515483"/>
            <a:ext cx="5169646" cy="3077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dirty="0">
              <a:solidFill>
                <a:srgbClr val="0000FF"/>
              </a:solidFill>
            </a:endParaRPr>
          </a:p>
          <a:p>
            <a:endParaRPr lang="ro-RO" sz="1600" dirty="0">
              <a:solidFill>
                <a:srgbClr val="0000FF"/>
              </a:solidFill>
            </a:endParaRPr>
          </a:p>
          <a:p>
            <a:r>
              <a:rPr lang="ro-RO" sz="1600" dirty="0">
                <a:solidFill>
                  <a:srgbClr val="0000FF"/>
                </a:solidFill>
              </a:rPr>
              <a:t>&gt;&gt; P = H/1000</a:t>
            </a:r>
          </a:p>
          <a:p>
            <a:r>
              <a:rPr lang="ro-RO" sz="1600" dirty="0">
                <a:solidFill>
                  <a:srgbClr val="0000FF"/>
                </a:solidFill>
              </a:rPr>
              <a:t> </a:t>
            </a:r>
            <a:endParaRPr lang="ro-RO" sz="1600" dirty="0" smtClean="0">
              <a:solidFill>
                <a:srgbClr val="0000FF"/>
              </a:solidFill>
            </a:endParaRPr>
          </a:p>
          <a:p>
            <a:r>
              <a:rPr lang="ro-RO" sz="1600" dirty="0" smtClean="0">
                <a:solidFill>
                  <a:srgbClr val="0000FF"/>
                </a:solidFill>
              </a:rPr>
              <a:t>P =</a:t>
            </a:r>
            <a:endParaRPr lang="ro-RO" sz="1600" dirty="0">
              <a:solidFill>
                <a:srgbClr val="0000FF"/>
              </a:solidFill>
            </a:endParaRPr>
          </a:p>
          <a:p>
            <a:endParaRPr lang="ro-RO" sz="1600" dirty="0">
              <a:solidFill>
                <a:srgbClr val="0000FF"/>
              </a:solidFill>
            </a:endParaRPr>
          </a:p>
          <a:p>
            <a:r>
              <a:rPr lang="ro-RO" sz="1600" dirty="0">
                <a:solidFill>
                  <a:srgbClr val="0000FF"/>
                </a:solidFill>
              </a:rPr>
              <a:t>    0.0600    0.0350    0.0240    0.0290    0.0300    0.0600</a:t>
            </a:r>
          </a:p>
          <a:p>
            <a:r>
              <a:rPr lang="ro-RO" sz="1600" dirty="0">
                <a:solidFill>
                  <a:srgbClr val="0000FF"/>
                </a:solidFill>
              </a:rPr>
              <a:t>    0.0420    0.0160    0.0140    0.0190    0.0140    0.0220</a:t>
            </a:r>
          </a:p>
          <a:p>
            <a:r>
              <a:rPr lang="ro-RO" sz="1600" dirty="0">
                <a:solidFill>
                  <a:srgbClr val="0000FF"/>
                </a:solidFill>
              </a:rPr>
              <a:t>    0.0270    0.0190    0.0150    0.0100    0.0170    0.0450</a:t>
            </a:r>
          </a:p>
          <a:p>
            <a:r>
              <a:rPr lang="ro-RO" sz="1600" dirty="0">
                <a:solidFill>
                  <a:srgbClr val="0000FF"/>
                </a:solidFill>
              </a:rPr>
              <a:t>    0.0440    0.0190    0.0170    0.0180    0.0200    0.0290</a:t>
            </a:r>
          </a:p>
          <a:p>
            <a:r>
              <a:rPr lang="ro-RO" sz="1600" dirty="0">
                <a:solidFill>
                  <a:srgbClr val="0000FF"/>
                </a:solidFill>
              </a:rPr>
              <a:t>    0.0310    0.0110    0.0120    0.0090    0.0220    0.0400</a:t>
            </a:r>
          </a:p>
          <a:p>
            <a:r>
              <a:rPr lang="ro-RO" sz="1600" dirty="0">
                <a:solidFill>
                  <a:srgbClr val="0000FF"/>
                </a:solidFill>
              </a:rPr>
              <a:t>    0.0510    0.0260    0.0440    0.0370    0.0170    0.0550</a:t>
            </a:r>
          </a:p>
        </p:txBody>
      </p:sp>
    </p:spTree>
    <p:extLst>
      <p:ext uri="{BB962C8B-B14F-4D97-AF65-F5344CB8AC3E}">
        <p14:creationId xmlns:p14="http://schemas.microsoft.com/office/powerpoint/2010/main" val="939084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5122</TotalTime>
  <Words>4601</Words>
  <Application>Microsoft Macintosh PowerPoint</Application>
  <PresentationFormat>On-screen Show (4:3)</PresentationFormat>
  <Paragraphs>682</Paragraphs>
  <Slides>49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1" baseType="lpstr">
      <vt:lpstr>Office Theme</vt:lpstr>
      <vt:lpstr>Equation</vt:lpstr>
      <vt:lpstr>Naïve Bayes</vt:lpstr>
      <vt:lpstr>Probability - what you need to really, really know</vt:lpstr>
      <vt:lpstr>computing WITH a joint probability Estimate</vt:lpstr>
      <vt:lpstr>Get some data</vt:lpstr>
      <vt:lpstr>Get some data</vt:lpstr>
      <vt:lpstr>Get some data</vt:lpstr>
      <vt:lpstr>Get some data</vt:lpstr>
      <vt:lpstr>Get some data</vt:lpstr>
      <vt:lpstr>Estimate a joint density</vt:lpstr>
      <vt:lpstr>Visualize a joint density</vt:lpstr>
      <vt:lpstr>Inference with the joint</vt:lpstr>
      <vt:lpstr>Some of A Joint Distribution</vt:lpstr>
      <vt:lpstr>PowerPoint Presentation</vt:lpstr>
      <vt:lpstr>PowerPoint Presentation</vt:lpstr>
      <vt:lpstr>PowerPoint Presentation</vt:lpstr>
      <vt:lpstr>PowerPoint Presentation</vt:lpstr>
      <vt:lpstr>Some of A Joint Distribution</vt:lpstr>
      <vt:lpstr>PowerPoint Presentation</vt:lpstr>
      <vt:lpstr>Experiment</vt:lpstr>
      <vt:lpstr>Performance …</vt:lpstr>
      <vt:lpstr>More from Andrew Moore’s slides…</vt:lpstr>
      <vt:lpstr>Flashback</vt:lpstr>
      <vt:lpstr>Naïve Density Estimation</vt:lpstr>
      <vt:lpstr>Using the Naïve Distribution</vt:lpstr>
      <vt:lpstr>Using the Naïve Distribution</vt:lpstr>
      <vt:lpstr>Naïve Distribution General Case</vt:lpstr>
      <vt:lpstr>Learning a Naïve Density Estimator</vt:lpstr>
      <vt:lpstr>Is this an interesting learning algorithm?</vt:lpstr>
      <vt:lpstr>Can we make this interesting? Yes!</vt:lpstr>
      <vt:lpstr>The Naïve Bayes classifier – v1</vt:lpstr>
      <vt:lpstr>The Naïve Bayes classifier – v0</vt:lpstr>
      <vt:lpstr>The Naïve Bayes classifier – v0</vt:lpstr>
      <vt:lpstr>In-class demo</vt:lpstr>
      <vt:lpstr>Example: Live in Squirrel Hill?  P(S|G,D,E)</vt:lpstr>
      <vt:lpstr>Example: Live in Squirrel Hill?  P(S|G,D,E)</vt:lpstr>
      <vt:lpstr>The Naïve Bayes classifier – v0</vt:lpstr>
      <vt:lpstr>The Naïve Bayes classifier – v1</vt:lpstr>
      <vt:lpstr>The Naïve Bayes classifier – v1</vt:lpstr>
      <vt:lpstr>The Naïve Bayes classifier – v2</vt:lpstr>
      <vt:lpstr>The Naïve Bayes classifier – v1</vt:lpstr>
      <vt:lpstr>The Naïve Bayes classifier – v2</vt:lpstr>
      <vt:lpstr>The Naïve Bayes classifier – v2</vt:lpstr>
      <vt:lpstr>The Naïve Bayes classifier – v2</vt:lpstr>
      <vt:lpstr>The Naïve Bayes classifier – v2</vt:lpstr>
      <vt:lpstr>The Naïve Bayes classifier – v2</vt:lpstr>
      <vt:lpstr>Complexity of Naïve Bayes</vt:lpstr>
      <vt:lpstr>Complexity of Naïve Bayes</vt:lpstr>
      <vt:lpstr>Naïve Bayes v2</vt:lpstr>
      <vt:lpstr>First assignment will be….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from Big Datasets</dc:title>
  <dc:creator>William Cohen</dc:creator>
  <cp:lastModifiedBy>William Cohen</cp:lastModifiedBy>
  <cp:revision>530</cp:revision>
  <dcterms:created xsi:type="dcterms:W3CDTF">2012-01-23T13:38:01Z</dcterms:created>
  <dcterms:modified xsi:type="dcterms:W3CDTF">2014-01-15T20:04:15Z</dcterms:modified>
</cp:coreProperties>
</file>