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7"/>
  </p:notesMasterIdLst>
  <p:handoutMasterIdLst>
    <p:handoutMasterId r:id="rId58"/>
  </p:handoutMasterIdLst>
  <p:sldIdLst>
    <p:sldId id="256" r:id="rId3"/>
    <p:sldId id="386" r:id="rId4"/>
    <p:sldId id="353" r:id="rId5"/>
    <p:sldId id="270" r:id="rId6"/>
    <p:sldId id="276" r:id="rId7"/>
    <p:sldId id="277" r:id="rId8"/>
    <p:sldId id="278" r:id="rId9"/>
    <p:sldId id="257" r:id="rId10"/>
    <p:sldId id="259" r:id="rId11"/>
    <p:sldId id="258" r:id="rId12"/>
    <p:sldId id="343" r:id="rId13"/>
    <p:sldId id="344" r:id="rId14"/>
    <p:sldId id="345" r:id="rId15"/>
    <p:sldId id="264" r:id="rId16"/>
    <p:sldId id="34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7" r:id="rId27"/>
    <p:sldId id="396" r:id="rId28"/>
    <p:sldId id="398" r:id="rId29"/>
    <p:sldId id="274" r:id="rId30"/>
    <p:sldId id="265" r:id="rId31"/>
    <p:sldId id="266" r:id="rId32"/>
    <p:sldId id="288" r:id="rId33"/>
    <p:sldId id="369" r:id="rId34"/>
    <p:sldId id="370" r:id="rId35"/>
    <p:sldId id="371" r:id="rId36"/>
    <p:sldId id="372" r:id="rId37"/>
    <p:sldId id="380" r:id="rId38"/>
    <p:sldId id="381" r:id="rId39"/>
    <p:sldId id="382" r:id="rId40"/>
    <p:sldId id="383" r:id="rId41"/>
    <p:sldId id="373" r:id="rId42"/>
    <p:sldId id="374" r:id="rId43"/>
    <p:sldId id="375" r:id="rId44"/>
    <p:sldId id="376" r:id="rId45"/>
    <p:sldId id="377" r:id="rId46"/>
    <p:sldId id="384" r:id="rId47"/>
    <p:sldId id="385" r:id="rId48"/>
    <p:sldId id="378" r:id="rId49"/>
    <p:sldId id="399" r:id="rId50"/>
    <p:sldId id="400" r:id="rId51"/>
    <p:sldId id="401" r:id="rId52"/>
    <p:sldId id="402" r:id="rId53"/>
    <p:sldId id="405" r:id="rId54"/>
    <p:sldId id="403" r:id="rId55"/>
    <p:sldId id="40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88497" autoAdjust="0"/>
  </p:normalViewPr>
  <p:slideViewPr>
    <p:cSldViewPr snapToGrid="0" snapToObjects="1">
      <p:cViewPr varScale="1">
        <p:scale>
          <a:sx n="153" d="100"/>
          <a:sy n="153" d="100"/>
        </p:scale>
        <p:origin x="-15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C491-68DF-7B46-B121-31700359CF1C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D45D-062B-0A42-B032-69BEECD6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2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B830-5C05-2944-8655-ABC568A5B337}" type="slidenum">
              <a:rPr lang="en-US"/>
              <a:pPr/>
              <a:t>23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B830-5C05-2944-8655-ABC568A5B337}" type="slidenum">
              <a:rPr lang="en-US"/>
              <a:pPr/>
              <a:t>24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Re-run-C</a:t>
            </a:r>
            <a:r>
              <a:rPr lang="en-US" baseline="0" dirty="0" smtClean="0"/>
              <a:t> connected version of dataset</a:t>
            </a:r>
          </a:p>
          <a:p>
            <a:r>
              <a:rPr lang="en-US" baseline="0" dirty="0" smtClean="0"/>
              <a:t>Lu is Lu &amp; </a:t>
            </a:r>
            <a:r>
              <a:rPr lang="en-US" baseline="0" dirty="0" err="1" smtClean="0"/>
              <a:t>Getoor</a:t>
            </a:r>
            <a:r>
              <a:rPr lang="en-US" baseline="0" dirty="0" smtClean="0"/>
              <a:t>,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2E00-D426-0941-B533-5C8FC051038F}" type="slidenum">
              <a:rPr lang="en-US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939-EC0B-A34C-87D7-CB1D1FE2CA73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0D81-9C0C-BF48-BC5A-DB443092CB03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FBA-BA49-9B48-874E-1B9BD39A2315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/>
          <p:cNvSpPr>
            <a:spLocks noChangeArrowheads="1"/>
          </p:cNvSpPr>
          <p:nvPr userDrawn="1"/>
        </p:nvSpPr>
        <p:spPr bwMode="auto">
          <a:xfrm>
            <a:off x="0" y="4763"/>
            <a:ext cx="9144000" cy="3000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 userDrawn="1"/>
        </p:nvSpPr>
        <p:spPr bwMode="auto">
          <a:xfrm>
            <a:off x="0" y="4763"/>
            <a:ext cx="609600" cy="3000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34950" indent="-23495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99FF"/>
              </a:buClr>
              <a:buSzPct val="110000"/>
              <a:buFont typeface="Wingdings" charset="0"/>
              <a:buNone/>
            </a:pPr>
            <a:endParaRPr lang="en-GB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C47407-D442-DB4F-91D8-F493CDD6307C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248400"/>
            <a:ext cx="3962400" cy="457200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/>
            </a:lvl1pPr>
          </a:lstStyle>
          <a:p>
            <a:fld id="{5699A314-A83B-B748-8D3C-69599F2C7C94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534400" cy="3352800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46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05B53F-E4EB-724C-833E-0790D87A2931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CE5243B-4055-EA42-87DF-681506D1E502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155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4E1D0F-9DBF-3F41-8E99-B75933A02C19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A62653-104E-964A-9396-76096D590A44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806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C5616-F79B-2649-BE7B-31E7F92E81AD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154238-88BD-5847-BCAF-5D554EE04830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21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C5183-EA7E-7345-9F1A-B8D7E584BF09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906DAB-203E-F144-9714-6A59FED9445A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053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6B619-29FC-4A4F-B2F6-74570A009431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845B8A-62E9-9B4A-97D7-C5F1C1E2A736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076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B0348F-9BFB-0F44-B843-DDB86206624A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BAB337-BC7D-1249-BB4B-1DBA396EF031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517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AB04C-297A-564C-B805-554907EBBAA5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F005D3-ADD5-AB40-AF88-D9E33E3EBDFA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99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A2AD4026-113C-9445-B2AC-6AB92FBE0385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1A48CA-384D-494C-AB88-86F58FF9D793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695683-6088-B142-98E2-59C80462CF05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5208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9C8B4E-C8CE-EE4B-91A6-7652F9636932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5F55C2-E8E6-BF4D-9533-A556AB5B2D60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704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BE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6CD33-F0C3-0F4A-86D6-B68A37C573B8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867092-40EB-3E43-AD42-BBDD90E14A84}" type="datetime1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11/10/15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4019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A914-C52B-954C-9AB3-A62551873350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4810-8AB0-1A43-8E32-97F0E08CED97}" type="datetime1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79FA-70FC-1843-A001-73279987308C}" type="datetime1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D7C-8C8D-1642-80F3-36A86BD08918}" type="datetime1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6B13-3BC3-F345-985D-6FEDA3F12491}" type="datetime1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D6F-5983-D444-824A-9D33DC493BC3}" type="datetime1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2DF0-4F8C-4841-9741-80386FAEC1AE}" type="datetime1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1.jpeg"/><Relationship Id="rId15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F527-C5B0-464A-883B-EB1563DD1D28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630933-E753-B942-B57D-56B2B928184A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32E2C4-9C13-EA45-BA96-64E737DC52BC}" type="datetime1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11/10/15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 userDrawn="1"/>
        </p:nvSpPr>
        <p:spPr bwMode="auto">
          <a:xfrm>
            <a:off x="0" y="4763"/>
            <a:ext cx="9144000" cy="3000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 userDrawn="1"/>
        </p:nvSpPr>
        <p:spPr bwMode="auto">
          <a:xfrm>
            <a:off x="0" y="4763"/>
            <a:ext cx="609600" cy="3000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34950" indent="-23495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99FF"/>
              </a:buClr>
              <a:buSzPct val="110000"/>
              <a:buFont typeface="Wingdings" charset="0"/>
              <a:buNone/>
            </a:pPr>
            <a:endParaRPr lang="en-GB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36887" name="Picture 2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38913"/>
            <a:ext cx="1143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6889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0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Semi-Supervised Learning With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3-16 at 1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5" y="509543"/>
            <a:ext cx="6083300" cy="438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306" y="2780386"/>
            <a:ext cx="2762171" cy="1155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2-03-16 at 1.29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13583"/>
          <a:stretch/>
        </p:blipFill>
        <p:spPr>
          <a:xfrm>
            <a:off x="6166551" y="3050257"/>
            <a:ext cx="2436876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552" y="2963457"/>
            <a:ext cx="24368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RWR - </a:t>
            </a:r>
            <a:r>
              <a:rPr lang="en-US" dirty="0" err="1" smtClean="0"/>
              <a:t>fixpoint</a:t>
            </a:r>
            <a:r>
              <a:rPr lang="en-US" dirty="0" smtClean="0"/>
              <a:t> of: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28400" y="3723357"/>
            <a:ext cx="23453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975" y="5263283"/>
            <a:ext cx="786963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Seed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by PageRank, degree, or randomly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down list until you have at least </a:t>
            </a:r>
            <a:r>
              <a:rPr lang="en-US" sz="2400" i="1" dirty="0" smtClean="0"/>
              <a:t>k</a:t>
            </a:r>
            <a:r>
              <a:rPr lang="en-US" sz="2400" dirty="0" smtClean="0"/>
              <a:t> examples/class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Blog data</a:t>
            </a:r>
            <a:endParaRPr lang="en-US" dirty="0"/>
          </a:p>
        </p:txBody>
      </p:sp>
      <p:pic>
        <p:nvPicPr>
          <p:cNvPr id="3" name="Picture 2" descr="Screen Shot 2012-03-16 at 1.3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884"/>
            <a:ext cx="9144000" cy="430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0" y="124011"/>
            <a:ext cx="2084294" cy="1228165"/>
          </a:xfrm>
          <a:prstGeom prst="wedgeEllipseCallout">
            <a:avLst>
              <a:gd name="adj1" fmla="val 25050"/>
              <a:gd name="adj2" fmla="val 1766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discuss this soon….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More blog data</a:t>
            </a:r>
            <a:endParaRPr lang="en-US" dirty="0"/>
          </a:p>
        </p:txBody>
      </p:sp>
      <p:pic>
        <p:nvPicPr>
          <p:cNvPr id="4" name="Picture 3" descr="Screen Shot 2012-03-16 at 1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53"/>
            <a:ext cx="9144000" cy="212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Citation data</a:t>
            </a:r>
            <a:endParaRPr lang="en-US" dirty="0"/>
          </a:p>
        </p:txBody>
      </p:sp>
      <p:pic>
        <p:nvPicPr>
          <p:cNvPr id="3" name="Picture 2" descr="Screen Shot 2012-03-16 at 1.3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862"/>
            <a:ext cx="9144000" cy="403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– </a:t>
            </a:r>
            <a:r>
              <a:rPr lang="en-US" dirty="0" err="1" smtClean="0"/>
              <a:t>MultiRankWalk</a:t>
            </a:r>
            <a:endParaRPr lang="en-US" dirty="0"/>
          </a:p>
        </p:txBody>
      </p:sp>
      <p:pic>
        <p:nvPicPr>
          <p:cNvPr id="4" name="Picture 3" descr="Screen Shot 2012-03-16 at 1.4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1255059"/>
            <a:ext cx="6894795" cy="52757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– HF/</a:t>
            </a:r>
            <a:r>
              <a:rPr lang="en-US" dirty="0" err="1" smtClean="0"/>
              <a:t>wvRN</a:t>
            </a:r>
            <a:endParaRPr lang="en-US" dirty="0"/>
          </a:p>
        </p:txBody>
      </p:sp>
      <p:pic>
        <p:nvPicPr>
          <p:cNvPr id="3" name="Picture 2" descr="Screen Shot 2012-03-16 at 1.3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3" y="1292412"/>
            <a:ext cx="7541266" cy="54520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HF aka </a:t>
            </a:r>
            <a:r>
              <a:rPr lang="en-US" dirty="0" err="1" smtClean="0"/>
              <a:t>coEM</a:t>
            </a:r>
            <a:r>
              <a:rPr lang="en-US" dirty="0"/>
              <a:t> </a:t>
            </a:r>
            <a:r>
              <a:rPr lang="en-US" dirty="0" smtClean="0"/>
              <a:t>aka </a:t>
            </a:r>
            <a:r>
              <a:rPr lang="en-US" dirty="0" err="1" smtClean="0"/>
              <a:t>wvRN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/HF/</a:t>
            </a:r>
            <a:r>
              <a:rPr lang="en-US" dirty="0" err="1" smtClean="0"/>
              <a:t>wvRN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7534615" cy="368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definition [</a:t>
            </a:r>
            <a:r>
              <a:rPr lang="en-US" sz="2400" dirty="0" err="1" smtClean="0"/>
              <a:t>MacKassey</a:t>
            </a:r>
            <a:r>
              <a:rPr lang="en-US" sz="2400" dirty="0" smtClean="0"/>
              <a:t> &amp; Provost, JMLR 2007]:… </a:t>
            </a:r>
            <a:endParaRPr lang="en-US" sz="2400" dirty="0"/>
          </a:p>
        </p:txBody>
      </p:sp>
      <p:pic>
        <p:nvPicPr>
          <p:cNvPr id="5" name="Picture 4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8"/>
          <a:stretch/>
        </p:blipFill>
        <p:spPr>
          <a:xfrm>
            <a:off x="0" y="2436562"/>
            <a:ext cx="9144000" cy="687082"/>
          </a:xfrm>
          <a:prstGeom prst="rect">
            <a:avLst/>
          </a:prstGeom>
        </p:spPr>
      </p:pic>
      <p:pic>
        <p:nvPicPr>
          <p:cNvPr id="6" name="Picture 5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2580" r="29183"/>
          <a:stretch/>
        </p:blipFill>
        <p:spPr>
          <a:xfrm>
            <a:off x="407380" y="3247807"/>
            <a:ext cx="8219947" cy="1695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221" y="4919008"/>
            <a:ext cx="783141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Another definition: A </a:t>
            </a:r>
            <a:r>
              <a:rPr lang="en-US" sz="2400" i="1" dirty="0" smtClean="0"/>
              <a:t>harmonic field </a:t>
            </a:r>
            <a:r>
              <a:rPr lang="en-US" sz="2400" dirty="0" smtClean="0"/>
              <a:t>– the score of each node in the graph is the harmonic (linearly weighted) average of its neighbors’ scores;</a:t>
            </a:r>
          </a:p>
          <a:p>
            <a:endParaRPr lang="en-US" sz="2400" dirty="0"/>
          </a:p>
          <a:p>
            <a:r>
              <a:rPr lang="en-US" sz="2400" dirty="0" smtClean="0"/>
              <a:t>[X</a:t>
            </a:r>
            <a:r>
              <a:rPr lang="en-US" sz="2400" dirty="0"/>
              <a:t>. Zhu, Z. </a:t>
            </a:r>
            <a:r>
              <a:rPr lang="en-US" sz="2400" dirty="0" err="1"/>
              <a:t>Ghahramani</a:t>
            </a:r>
            <a:r>
              <a:rPr lang="en-US" sz="2400" dirty="0"/>
              <a:t>, and J. </a:t>
            </a:r>
            <a:r>
              <a:rPr lang="en-US" sz="2400" dirty="0" smtClean="0"/>
              <a:t>Lafferty, ICML 2003]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2969766" cy="368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justification of the same algorithm….</a:t>
            </a:r>
          </a:p>
          <a:p>
            <a:endParaRPr lang="en-US" dirty="0"/>
          </a:p>
          <a:p>
            <a:r>
              <a:rPr lang="en-US" dirty="0" smtClean="0"/>
              <a:t>… start with co-training with a naïve Bayes learner</a:t>
            </a:r>
            <a:endParaRPr lang="en-US" dirty="0"/>
          </a:p>
        </p:txBody>
      </p:sp>
      <p:pic>
        <p:nvPicPr>
          <p:cNvPr id="4" name="Picture 3" descr="Screen Shot 2012-03-16 at 1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69" y="936053"/>
            <a:ext cx="5116404" cy="5738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3232903" cy="27588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algorithm with several justifications….</a:t>
            </a:r>
          </a:p>
          <a:p>
            <a:endParaRPr lang="en-US" dirty="0"/>
          </a:p>
          <a:p>
            <a:r>
              <a:rPr lang="en-US" dirty="0" smtClean="0"/>
              <a:t>One is to start with co-training with a naïve Bayes learner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32662" y="1442324"/>
            <a:ext cx="4590679" cy="3077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 compare to an EM version of naïve Bayes</a:t>
            </a:r>
          </a:p>
          <a:p>
            <a:pPr lvl="1"/>
            <a:r>
              <a:rPr lang="en-US" dirty="0" smtClean="0"/>
              <a:t>E: soft-classify unlabeled examples with NB classifier </a:t>
            </a:r>
          </a:p>
          <a:p>
            <a:pPr lvl="1"/>
            <a:r>
              <a:rPr lang="en-US" dirty="0" smtClean="0"/>
              <a:t>M: re-train classifier with soft-labeled examples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Screen Shot 2012-03-16 at 2.2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8"/>
          <a:stretch/>
        </p:blipFill>
        <p:spPr>
          <a:xfrm>
            <a:off x="560441" y="4519558"/>
            <a:ext cx="7962900" cy="21439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2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– </a:t>
            </a:r>
            <a:r>
              <a:rPr lang="en-US" dirty="0" smtClean="0"/>
              <a:t>Graph Algorithms so far….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 and how to scale it up</a:t>
            </a:r>
          </a:p>
          <a:p>
            <a:r>
              <a:rPr lang="en-US" dirty="0" smtClean="0"/>
              <a:t>Personalized PageRank/Random Walk with Restart and</a:t>
            </a:r>
          </a:p>
          <a:p>
            <a:pPr lvl="1"/>
            <a:r>
              <a:rPr lang="en-US" dirty="0" smtClean="0"/>
              <a:t>how to implement it</a:t>
            </a:r>
          </a:p>
          <a:p>
            <a:pPr lvl="1"/>
            <a:r>
              <a:rPr lang="en-US" dirty="0" smtClean="0"/>
              <a:t>how to use it for extracting part of a graph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uses for graphs?</a:t>
            </a:r>
          </a:p>
          <a:p>
            <a:pPr lvl="1"/>
            <a:r>
              <a:rPr lang="en-US" dirty="0" smtClean="0"/>
              <a:t>not so much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911" y="1859234"/>
            <a:ext cx="8724489" cy="27058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7461" y="4125176"/>
            <a:ext cx="3400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i="1" dirty="0" smtClean="0"/>
              <a:t>might</a:t>
            </a:r>
            <a:r>
              <a:rPr lang="en-US" dirty="0" smtClean="0"/>
              <a:t> come back to this more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7462" y="4646908"/>
            <a:ext cx="34910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can also look at the </a:t>
            </a:r>
            <a:r>
              <a:rPr lang="en-US" b="1" dirty="0" smtClean="0"/>
              <a:t>March 19 lecture</a:t>
            </a:r>
            <a:r>
              <a:rPr lang="en-US" dirty="0" smtClean="0"/>
              <a:t> from the </a:t>
            </a:r>
            <a:r>
              <a:rPr lang="en-US" b="1" dirty="0" smtClean="0"/>
              <a:t>spring 2015 </a:t>
            </a:r>
            <a:r>
              <a:rPr lang="en-US" dirty="0" smtClean="0"/>
              <a:t>version of this class.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89609" y="1373502"/>
            <a:ext cx="70888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HW6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8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3812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second experiment</a:t>
            </a:r>
          </a:p>
          <a:p>
            <a:pPr lvl="1"/>
            <a:r>
              <a:rPr lang="en-US" dirty="0" smtClean="0"/>
              <a:t>each + example: concatenate features from two documents, one of class A+, one of class B+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- </a:t>
            </a:r>
            <a:r>
              <a:rPr lang="en-US" dirty="0"/>
              <a:t>example: concatenate features from two documents, one of class </a:t>
            </a:r>
            <a:r>
              <a:rPr lang="en-US" dirty="0" smtClean="0"/>
              <a:t>A-, </a:t>
            </a:r>
            <a:r>
              <a:rPr lang="en-US" dirty="0"/>
              <a:t>one of class </a:t>
            </a:r>
            <a:r>
              <a:rPr lang="en-US" dirty="0" smtClean="0"/>
              <a:t>B-</a:t>
            </a:r>
          </a:p>
          <a:p>
            <a:pPr lvl="1"/>
            <a:r>
              <a:rPr lang="en-US" dirty="0" smtClean="0"/>
              <a:t>features are prefixed with “A”, “B” </a:t>
            </a:r>
            <a:r>
              <a:rPr lang="en-US" dirty="0" smtClean="0">
                <a:sym typeface="Wingdings"/>
              </a:rPr>
              <a:t> disjoint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Screen Shot 2012-03-16 at 3.0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" y="3857534"/>
            <a:ext cx="8166100" cy="3086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570" y="1398398"/>
            <a:ext cx="2907257" cy="468061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second experiment</a:t>
            </a:r>
          </a:p>
          <a:p>
            <a:pPr lvl="1"/>
            <a:r>
              <a:rPr lang="en-US" dirty="0" smtClean="0"/>
              <a:t>each + example: concatenate features from two documents, one of class A+, one of class B+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- </a:t>
            </a:r>
            <a:r>
              <a:rPr lang="en-US" dirty="0"/>
              <a:t>example: concatenate features from two documents, one of class </a:t>
            </a:r>
            <a:r>
              <a:rPr lang="en-US" dirty="0" smtClean="0"/>
              <a:t>A-, </a:t>
            </a:r>
            <a:r>
              <a:rPr lang="en-US" dirty="0"/>
              <a:t>one of class </a:t>
            </a:r>
            <a:r>
              <a:rPr lang="en-US" dirty="0" smtClean="0"/>
              <a:t>B-</a:t>
            </a:r>
          </a:p>
          <a:p>
            <a:pPr lvl="1"/>
            <a:r>
              <a:rPr lang="en-US" dirty="0" smtClean="0"/>
              <a:t>features are prefixed with “A”, “B” </a:t>
            </a:r>
            <a:r>
              <a:rPr lang="en-US" dirty="0" smtClean="0">
                <a:sym typeface="Wingdings"/>
              </a:rPr>
              <a:t> disjoint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NOW co-training outperforms EM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Screen Shot 2012-03-16 at 3.06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/>
          <a:stretch/>
        </p:blipFill>
        <p:spPr>
          <a:xfrm>
            <a:off x="3186656" y="2084914"/>
            <a:ext cx="5957343" cy="4291760"/>
          </a:xfrm>
          <a:prstGeom prst="rect">
            <a:avLst/>
          </a:prstGeom>
        </p:spPr>
      </p:pic>
      <p:pic>
        <p:nvPicPr>
          <p:cNvPr id="5" name="Picture 4" descr="Screen Shot 2012-03-16 at 3.1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32" y="972564"/>
            <a:ext cx="5199568" cy="15307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41" y="1566233"/>
            <a:ext cx="2500696" cy="9624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Co-training with a naïve Bayes learner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86881" y="1338704"/>
            <a:ext cx="5141220" cy="1623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	</a:t>
            </a:r>
            <a:r>
              <a:rPr lang="en-US" sz="2000" i="1" dirty="0" err="1" smtClean="0"/>
              <a:t>vs</a:t>
            </a:r>
            <a:r>
              <a:rPr lang="en-US" sz="2000" dirty="0" smtClean="0"/>
              <a:t> an EM version of naïve Bayes</a:t>
            </a:r>
          </a:p>
          <a:p>
            <a:pPr lvl="1"/>
            <a:r>
              <a:rPr lang="en-US" sz="2000" dirty="0" smtClean="0"/>
              <a:t>E: soft-classify unlabeled examples with NB classifier </a:t>
            </a:r>
          </a:p>
          <a:p>
            <a:pPr lvl="1"/>
            <a:r>
              <a:rPr lang="en-US" sz="2000" dirty="0" smtClean="0"/>
              <a:t>M: re-train classifier with soft-labeled examples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2-03-16 at 3.0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4" y="4839932"/>
            <a:ext cx="8419566" cy="2018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03413" y="6147041"/>
            <a:ext cx="1201277" cy="42748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32218" y="5755285"/>
            <a:ext cx="1247040" cy="391756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2-03-16 at 3.15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7" y="2961954"/>
            <a:ext cx="6781800" cy="199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7118" y="3884706"/>
            <a:ext cx="2631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incremental hard assignments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12651" y="4206383"/>
            <a:ext cx="2275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iterative soft assignments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Co-Training Rote Learner</a:t>
            </a:r>
          </a:p>
        </p:txBody>
      </p:sp>
      <p:grpSp>
        <p:nvGrpSpPr>
          <p:cNvPr id="790531" name="Group 3"/>
          <p:cNvGrpSpPr>
            <a:grpSpLocks/>
          </p:cNvGrpSpPr>
          <p:nvPr/>
        </p:nvGrpSpPr>
        <p:grpSpPr bwMode="auto">
          <a:xfrm>
            <a:off x="2293938" y="1819275"/>
            <a:ext cx="5954713" cy="4191000"/>
            <a:chOff x="1445" y="1146"/>
            <a:chExt cx="3751" cy="2640"/>
          </a:xfrm>
        </p:grpSpPr>
        <p:sp>
          <p:nvSpPr>
            <p:cNvPr id="790532" name="Text Box 4"/>
            <p:cNvSpPr txBox="1">
              <a:spLocks noChangeArrowheads="1"/>
            </p:cNvSpPr>
            <p:nvPr/>
          </p:nvSpPr>
          <p:spPr bwMode="auto">
            <a:xfrm>
              <a:off x="1445" y="1619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u="sng" dirty="0">
                  <a:latin typeface="Times New Roman" charset="0"/>
                </a:rPr>
                <a:t>My advisor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790533" name="Line 5"/>
            <p:cNvSpPr>
              <a:spLocks noChangeShapeType="1"/>
            </p:cNvSpPr>
            <p:nvPr/>
          </p:nvSpPr>
          <p:spPr bwMode="auto">
            <a:xfrm>
              <a:off x="2109" y="171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0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t="13544" r="15894" b="3706"/>
            <a:stretch>
              <a:fillRect/>
            </a:stretch>
          </p:blipFill>
          <p:spPr bwMode="auto">
            <a:xfrm>
              <a:off x="3557" y="1755"/>
              <a:ext cx="1639" cy="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0535" name="Line 7"/>
            <p:cNvSpPr>
              <a:spLocks noChangeShapeType="1"/>
            </p:cNvSpPr>
            <p:nvPr/>
          </p:nvSpPr>
          <p:spPr bwMode="auto">
            <a:xfrm>
              <a:off x="3236" y="190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0536" name="Group 8"/>
            <p:cNvGrpSpPr>
              <a:grpSpLocks/>
            </p:cNvGrpSpPr>
            <p:nvPr/>
          </p:nvGrpSpPr>
          <p:grpSpPr bwMode="auto">
            <a:xfrm>
              <a:off x="2287" y="1404"/>
              <a:ext cx="149" cy="2382"/>
              <a:chOff x="3936" y="1056"/>
              <a:chExt cx="96" cy="1536"/>
            </a:xfrm>
          </p:grpSpPr>
          <p:sp>
            <p:nvSpPr>
              <p:cNvPr id="790537" name="AutoShape 9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8" name="AutoShape 10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9" name="AutoShape 11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0" name="AutoShape 12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1" name="AutoShape 13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2" name="AutoShape 14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3" name="AutoShape 15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4" name="AutoShape 16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5" name="AutoShape 17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6" name="AutoShape 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7" name="AutoShape 1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548" name="Group 20"/>
            <p:cNvGrpSpPr>
              <a:grpSpLocks/>
            </p:cNvGrpSpPr>
            <p:nvPr/>
          </p:nvGrpSpPr>
          <p:grpSpPr bwMode="auto">
            <a:xfrm>
              <a:off x="3112" y="1404"/>
              <a:ext cx="149" cy="2382"/>
              <a:chOff x="3936" y="1056"/>
              <a:chExt cx="96" cy="1536"/>
            </a:xfrm>
          </p:grpSpPr>
          <p:sp>
            <p:nvSpPr>
              <p:cNvPr id="790549" name="AutoShape 21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0" name="AutoShape 22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1" name="AutoShape 2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2" name="AutoShape 24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3" name="AutoShape 25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4" name="AutoShape 26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5" name="AutoShape 27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6" name="AutoShape 28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7" name="AutoShape 29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8" name="AutoShape 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9" name="AutoShape 31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0560" name="Line 32"/>
            <p:cNvSpPr>
              <a:spLocks noChangeShapeType="1"/>
            </p:cNvSpPr>
            <p:nvPr/>
          </p:nvSpPr>
          <p:spPr bwMode="auto">
            <a:xfrm>
              <a:off x="2436" y="147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1" name="Line 33"/>
            <p:cNvSpPr>
              <a:spLocks noChangeShapeType="1"/>
            </p:cNvSpPr>
            <p:nvPr/>
          </p:nvSpPr>
          <p:spPr bwMode="auto">
            <a:xfrm>
              <a:off x="2436" y="170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2" name="Line 34"/>
            <p:cNvSpPr>
              <a:spLocks noChangeShapeType="1"/>
            </p:cNvSpPr>
            <p:nvPr/>
          </p:nvSpPr>
          <p:spPr bwMode="auto">
            <a:xfrm flipV="1">
              <a:off x="2436" y="237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3" name="Line 35"/>
            <p:cNvSpPr>
              <a:spLocks noChangeShapeType="1"/>
            </p:cNvSpPr>
            <p:nvPr/>
          </p:nvSpPr>
          <p:spPr bwMode="auto">
            <a:xfrm flipV="1">
              <a:off x="2436" y="1478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4" name="Line 36"/>
            <p:cNvSpPr>
              <a:spLocks noChangeShapeType="1"/>
            </p:cNvSpPr>
            <p:nvPr/>
          </p:nvSpPr>
          <p:spPr bwMode="auto">
            <a:xfrm flipV="1">
              <a:off x="2436" y="192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5" name="Line 37"/>
            <p:cNvSpPr>
              <a:spLocks noChangeShapeType="1"/>
            </p:cNvSpPr>
            <p:nvPr/>
          </p:nvSpPr>
          <p:spPr bwMode="auto">
            <a:xfrm>
              <a:off x="2436" y="170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6" name="Line 38"/>
            <p:cNvSpPr>
              <a:spLocks noChangeShapeType="1"/>
            </p:cNvSpPr>
            <p:nvPr/>
          </p:nvSpPr>
          <p:spPr bwMode="auto">
            <a:xfrm>
              <a:off x="2436" y="2595"/>
              <a:ext cx="676" cy="4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7" name="Line 39"/>
            <p:cNvSpPr>
              <a:spLocks noChangeShapeType="1"/>
            </p:cNvSpPr>
            <p:nvPr/>
          </p:nvSpPr>
          <p:spPr bwMode="auto">
            <a:xfrm flipV="1">
              <a:off x="2436" y="2595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8" name="Line 40"/>
            <p:cNvSpPr>
              <a:spLocks noChangeShapeType="1"/>
            </p:cNvSpPr>
            <p:nvPr/>
          </p:nvSpPr>
          <p:spPr bwMode="auto">
            <a:xfrm>
              <a:off x="2436" y="2595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9" name="Line 41"/>
            <p:cNvSpPr>
              <a:spLocks noChangeShapeType="1"/>
            </p:cNvSpPr>
            <p:nvPr/>
          </p:nvSpPr>
          <p:spPr bwMode="auto">
            <a:xfrm>
              <a:off x="2436" y="326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0" name="Line 42"/>
            <p:cNvSpPr>
              <a:spLocks noChangeShapeType="1"/>
            </p:cNvSpPr>
            <p:nvPr/>
          </p:nvSpPr>
          <p:spPr bwMode="auto">
            <a:xfrm>
              <a:off x="2436" y="304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1" name="Line 43"/>
            <p:cNvSpPr>
              <a:spLocks noChangeShapeType="1"/>
            </p:cNvSpPr>
            <p:nvPr/>
          </p:nvSpPr>
          <p:spPr bwMode="auto">
            <a:xfrm flipV="1">
              <a:off x="2436" y="281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2" name="Text Box 44"/>
            <p:cNvSpPr txBox="1">
              <a:spLocks noChangeArrowheads="1"/>
            </p:cNvSpPr>
            <p:nvPr/>
          </p:nvSpPr>
          <p:spPr bwMode="auto">
            <a:xfrm>
              <a:off x="2845" y="1683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+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3" name="Text Box 45"/>
            <p:cNvSpPr txBox="1">
              <a:spLocks noChangeArrowheads="1"/>
            </p:cNvSpPr>
            <p:nvPr/>
          </p:nvSpPr>
          <p:spPr bwMode="auto">
            <a:xfrm>
              <a:off x="2659" y="2479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4" name="Text Box 46"/>
            <p:cNvSpPr txBox="1">
              <a:spLocks noChangeArrowheads="1"/>
            </p:cNvSpPr>
            <p:nvPr/>
          </p:nvSpPr>
          <p:spPr bwMode="auto">
            <a:xfrm>
              <a:off x="2765" y="3183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5" name="Text Box 47"/>
            <p:cNvSpPr txBox="1">
              <a:spLocks noChangeArrowheads="1"/>
            </p:cNvSpPr>
            <p:nvPr/>
          </p:nvSpPr>
          <p:spPr bwMode="auto">
            <a:xfrm>
              <a:off x="3009" y="114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hlink"/>
                  </a:solidFill>
                  <a:latin typeface="Times New Roman" charset="0"/>
                </a:rPr>
                <a:t>pages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6" name="Text Box 48"/>
            <p:cNvSpPr txBox="1">
              <a:spLocks noChangeArrowheads="1"/>
            </p:cNvSpPr>
            <p:nvPr/>
          </p:nvSpPr>
          <p:spPr bwMode="auto">
            <a:xfrm>
              <a:off x="2036" y="1157"/>
              <a:ext cx="7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  <a:latin typeface="Times New Roman" charset="0"/>
                </a:rPr>
                <a:t>hyperlinks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790577" name="Text Box 49"/>
          <p:cNvSpPr txBox="1">
            <a:spLocks noChangeArrowheads="1"/>
          </p:cNvSpPr>
          <p:nvPr/>
        </p:nvSpPr>
        <p:spPr bwMode="auto">
          <a:xfrm>
            <a:off x="3316288" y="389096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8" name="Text Box 50"/>
          <p:cNvSpPr txBox="1">
            <a:spLocks noChangeArrowheads="1"/>
          </p:cNvSpPr>
          <p:nvPr/>
        </p:nvSpPr>
        <p:spPr bwMode="auto">
          <a:xfrm>
            <a:off x="3311525" y="4922838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9" name="Text Box 51"/>
          <p:cNvSpPr txBox="1">
            <a:spLocks noChangeArrowheads="1"/>
          </p:cNvSpPr>
          <p:nvPr/>
        </p:nvSpPr>
        <p:spPr bwMode="auto">
          <a:xfrm>
            <a:off x="5253038" y="530383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0" name="Text Box 52"/>
          <p:cNvSpPr txBox="1">
            <a:spLocks noChangeArrowheads="1"/>
          </p:cNvSpPr>
          <p:nvPr/>
        </p:nvSpPr>
        <p:spPr bwMode="auto">
          <a:xfrm>
            <a:off x="5232400" y="385445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1" name="Text Box 53"/>
          <p:cNvSpPr txBox="1">
            <a:spLocks noChangeArrowheads="1"/>
          </p:cNvSpPr>
          <p:nvPr/>
        </p:nvSpPr>
        <p:spPr bwMode="auto">
          <a:xfrm>
            <a:off x="5159375" y="28956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3348038" y="24130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3" name="Text Box 55"/>
          <p:cNvSpPr txBox="1">
            <a:spLocks noChangeArrowheads="1"/>
          </p:cNvSpPr>
          <p:nvPr/>
        </p:nvSpPr>
        <p:spPr bwMode="auto">
          <a:xfrm>
            <a:off x="4089400" y="41830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4" name="Text Box 56"/>
          <p:cNvSpPr txBox="1">
            <a:spLocks noChangeArrowheads="1"/>
          </p:cNvSpPr>
          <p:nvPr/>
        </p:nvSpPr>
        <p:spPr bwMode="auto">
          <a:xfrm>
            <a:off x="4283075" y="36115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5" name="Text Box 57"/>
          <p:cNvSpPr txBox="1">
            <a:spLocks noChangeArrowheads="1"/>
          </p:cNvSpPr>
          <p:nvPr/>
        </p:nvSpPr>
        <p:spPr bwMode="auto">
          <a:xfrm>
            <a:off x="4610100" y="4125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186238" y="24145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7" name="Text Box 59"/>
          <p:cNvSpPr txBox="1">
            <a:spLocks noChangeArrowheads="1"/>
          </p:cNvSpPr>
          <p:nvPr/>
        </p:nvSpPr>
        <p:spPr bwMode="auto">
          <a:xfrm>
            <a:off x="4297363" y="31003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8" name="Text Box 60"/>
          <p:cNvSpPr txBox="1">
            <a:spLocks noChangeArrowheads="1"/>
          </p:cNvSpPr>
          <p:nvPr/>
        </p:nvSpPr>
        <p:spPr bwMode="auto">
          <a:xfrm>
            <a:off x="3313113" y="32115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9" name="Text Box 61"/>
          <p:cNvSpPr txBox="1">
            <a:spLocks noChangeArrowheads="1"/>
          </p:cNvSpPr>
          <p:nvPr/>
        </p:nvSpPr>
        <p:spPr bwMode="auto">
          <a:xfrm>
            <a:off x="5181600" y="24542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0" name="Text Box 62"/>
          <p:cNvSpPr txBox="1">
            <a:spLocks noChangeArrowheads="1"/>
          </p:cNvSpPr>
          <p:nvPr/>
        </p:nvSpPr>
        <p:spPr bwMode="auto">
          <a:xfrm>
            <a:off x="5221288" y="4594225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1" name="Text Box 63"/>
          <p:cNvSpPr txBox="1">
            <a:spLocks noChangeArrowheads="1"/>
          </p:cNvSpPr>
          <p:nvPr/>
        </p:nvSpPr>
        <p:spPr bwMode="auto">
          <a:xfrm>
            <a:off x="5216525" y="3490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2" name="Text Box 64"/>
          <p:cNvSpPr txBox="1">
            <a:spLocks noChangeArrowheads="1"/>
          </p:cNvSpPr>
          <p:nvPr/>
        </p:nvSpPr>
        <p:spPr bwMode="auto">
          <a:xfrm>
            <a:off x="3978275" y="27797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3" name="Text Box 65"/>
          <p:cNvSpPr txBox="1">
            <a:spLocks noChangeArrowheads="1"/>
          </p:cNvSpPr>
          <p:nvPr/>
        </p:nvSpPr>
        <p:spPr bwMode="auto">
          <a:xfrm>
            <a:off x="4071938" y="213836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4" name="Text Box 66"/>
          <p:cNvSpPr txBox="1">
            <a:spLocks noChangeArrowheads="1"/>
          </p:cNvSpPr>
          <p:nvPr/>
        </p:nvSpPr>
        <p:spPr bwMode="auto">
          <a:xfrm>
            <a:off x="4383088" y="464978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</a:t>
            </a:r>
            <a:r>
              <a:rPr lang="en-US" u="sng" dirty="0" smtClean="0"/>
              <a:t>-EM </a:t>
            </a:r>
            <a:r>
              <a:rPr lang="en-US" dirty="0" smtClean="0"/>
              <a:t>Rote Learner: equivalent to HF on a bipartite graph</a:t>
            </a:r>
            <a:endParaRPr lang="en-US" dirty="0"/>
          </a:p>
        </p:txBody>
      </p:sp>
      <p:grpSp>
        <p:nvGrpSpPr>
          <p:cNvPr id="790531" name="Group 3"/>
          <p:cNvGrpSpPr>
            <a:grpSpLocks/>
          </p:cNvGrpSpPr>
          <p:nvPr/>
        </p:nvGrpSpPr>
        <p:grpSpPr bwMode="auto">
          <a:xfrm>
            <a:off x="1395770" y="1819275"/>
            <a:ext cx="4520844" cy="4191000"/>
            <a:chOff x="1445" y="1146"/>
            <a:chExt cx="2282" cy="2640"/>
          </a:xfrm>
        </p:grpSpPr>
        <p:sp>
          <p:nvSpPr>
            <p:cNvPr id="790532" name="Text Box 4"/>
            <p:cNvSpPr txBox="1">
              <a:spLocks noChangeArrowheads="1"/>
            </p:cNvSpPr>
            <p:nvPr/>
          </p:nvSpPr>
          <p:spPr bwMode="auto">
            <a:xfrm>
              <a:off x="1445" y="1576"/>
              <a:ext cx="7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smtClean="0">
                  <a:latin typeface="Times New Roman" charset="0"/>
                </a:rPr>
                <a:t>Pittsburgh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790533" name="Line 5"/>
            <p:cNvSpPr>
              <a:spLocks noChangeShapeType="1"/>
            </p:cNvSpPr>
            <p:nvPr/>
          </p:nvSpPr>
          <p:spPr bwMode="auto">
            <a:xfrm>
              <a:off x="2109" y="171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35" name="Line 7"/>
            <p:cNvSpPr>
              <a:spLocks noChangeShapeType="1"/>
            </p:cNvSpPr>
            <p:nvPr/>
          </p:nvSpPr>
          <p:spPr bwMode="auto">
            <a:xfrm>
              <a:off x="3236" y="190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0536" name="Group 8"/>
            <p:cNvGrpSpPr>
              <a:grpSpLocks/>
            </p:cNvGrpSpPr>
            <p:nvPr/>
          </p:nvGrpSpPr>
          <p:grpSpPr bwMode="auto">
            <a:xfrm>
              <a:off x="2287" y="1404"/>
              <a:ext cx="149" cy="2382"/>
              <a:chOff x="3936" y="1056"/>
              <a:chExt cx="96" cy="1536"/>
            </a:xfrm>
          </p:grpSpPr>
          <p:sp>
            <p:nvSpPr>
              <p:cNvPr id="790537" name="AutoShape 9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8" name="AutoShape 10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9" name="AutoShape 11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0" name="AutoShape 12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1" name="AutoShape 13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2" name="AutoShape 14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3" name="AutoShape 15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4" name="AutoShape 16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5" name="AutoShape 17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6" name="AutoShape 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7" name="AutoShape 1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548" name="Group 20"/>
            <p:cNvGrpSpPr>
              <a:grpSpLocks/>
            </p:cNvGrpSpPr>
            <p:nvPr/>
          </p:nvGrpSpPr>
          <p:grpSpPr bwMode="auto">
            <a:xfrm>
              <a:off x="3112" y="1404"/>
              <a:ext cx="149" cy="2382"/>
              <a:chOff x="3936" y="1056"/>
              <a:chExt cx="96" cy="1536"/>
            </a:xfrm>
          </p:grpSpPr>
          <p:sp>
            <p:nvSpPr>
              <p:cNvPr id="790549" name="AutoShape 21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0" name="AutoShape 22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1" name="AutoShape 2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2" name="AutoShape 24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3" name="AutoShape 25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4" name="AutoShape 26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5" name="AutoShape 27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6" name="AutoShape 28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7" name="AutoShape 29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8" name="AutoShape 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9" name="AutoShape 31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0560" name="Line 32"/>
            <p:cNvSpPr>
              <a:spLocks noChangeShapeType="1"/>
            </p:cNvSpPr>
            <p:nvPr/>
          </p:nvSpPr>
          <p:spPr bwMode="auto">
            <a:xfrm>
              <a:off x="2436" y="147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1" name="Line 33"/>
            <p:cNvSpPr>
              <a:spLocks noChangeShapeType="1"/>
            </p:cNvSpPr>
            <p:nvPr/>
          </p:nvSpPr>
          <p:spPr bwMode="auto">
            <a:xfrm>
              <a:off x="2436" y="170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2" name="Line 34"/>
            <p:cNvSpPr>
              <a:spLocks noChangeShapeType="1"/>
            </p:cNvSpPr>
            <p:nvPr/>
          </p:nvSpPr>
          <p:spPr bwMode="auto">
            <a:xfrm flipV="1">
              <a:off x="2436" y="237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3" name="Line 35"/>
            <p:cNvSpPr>
              <a:spLocks noChangeShapeType="1"/>
            </p:cNvSpPr>
            <p:nvPr/>
          </p:nvSpPr>
          <p:spPr bwMode="auto">
            <a:xfrm flipV="1">
              <a:off x="2436" y="1478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4" name="Line 36"/>
            <p:cNvSpPr>
              <a:spLocks noChangeShapeType="1"/>
            </p:cNvSpPr>
            <p:nvPr/>
          </p:nvSpPr>
          <p:spPr bwMode="auto">
            <a:xfrm flipV="1">
              <a:off x="2436" y="192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5" name="Line 37"/>
            <p:cNvSpPr>
              <a:spLocks noChangeShapeType="1"/>
            </p:cNvSpPr>
            <p:nvPr/>
          </p:nvSpPr>
          <p:spPr bwMode="auto">
            <a:xfrm>
              <a:off x="2436" y="170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6" name="Line 38"/>
            <p:cNvSpPr>
              <a:spLocks noChangeShapeType="1"/>
            </p:cNvSpPr>
            <p:nvPr/>
          </p:nvSpPr>
          <p:spPr bwMode="auto">
            <a:xfrm>
              <a:off x="2436" y="2595"/>
              <a:ext cx="676" cy="4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7" name="Line 39"/>
            <p:cNvSpPr>
              <a:spLocks noChangeShapeType="1"/>
            </p:cNvSpPr>
            <p:nvPr/>
          </p:nvSpPr>
          <p:spPr bwMode="auto">
            <a:xfrm flipV="1">
              <a:off x="2436" y="2595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8" name="Line 40"/>
            <p:cNvSpPr>
              <a:spLocks noChangeShapeType="1"/>
            </p:cNvSpPr>
            <p:nvPr/>
          </p:nvSpPr>
          <p:spPr bwMode="auto">
            <a:xfrm>
              <a:off x="2436" y="2595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9" name="Line 41"/>
            <p:cNvSpPr>
              <a:spLocks noChangeShapeType="1"/>
            </p:cNvSpPr>
            <p:nvPr/>
          </p:nvSpPr>
          <p:spPr bwMode="auto">
            <a:xfrm>
              <a:off x="2436" y="326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0" name="Line 42"/>
            <p:cNvSpPr>
              <a:spLocks noChangeShapeType="1"/>
            </p:cNvSpPr>
            <p:nvPr/>
          </p:nvSpPr>
          <p:spPr bwMode="auto">
            <a:xfrm>
              <a:off x="2436" y="304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1" name="Line 43"/>
            <p:cNvSpPr>
              <a:spLocks noChangeShapeType="1"/>
            </p:cNvSpPr>
            <p:nvPr/>
          </p:nvSpPr>
          <p:spPr bwMode="auto">
            <a:xfrm flipV="1">
              <a:off x="2436" y="281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2" name="Text Box 44"/>
            <p:cNvSpPr txBox="1">
              <a:spLocks noChangeArrowheads="1"/>
            </p:cNvSpPr>
            <p:nvPr/>
          </p:nvSpPr>
          <p:spPr bwMode="auto">
            <a:xfrm>
              <a:off x="2845" y="1683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+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3" name="Text Box 45"/>
            <p:cNvSpPr txBox="1">
              <a:spLocks noChangeArrowheads="1"/>
            </p:cNvSpPr>
            <p:nvPr/>
          </p:nvSpPr>
          <p:spPr bwMode="auto">
            <a:xfrm>
              <a:off x="2659" y="2479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4" name="Text Box 46"/>
            <p:cNvSpPr txBox="1">
              <a:spLocks noChangeArrowheads="1"/>
            </p:cNvSpPr>
            <p:nvPr/>
          </p:nvSpPr>
          <p:spPr bwMode="auto">
            <a:xfrm>
              <a:off x="2765" y="3183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5" name="Text Box 47"/>
            <p:cNvSpPr txBox="1">
              <a:spLocks noChangeArrowheads="1"/>
            </p:cNvSpPr>
            <p:nvPr/>
          </p:nvSpPr>
          <p:spPr bwMode="auto">
            <a:xfrm>
              <a:off x="3009" y="114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hlink"/>
                  </a:solidFill>
                  <a:latin typeface="Times New Roman" charset="0"/>
                </a:rPr>
                <a:t>contexts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790576" name="Text Box 48"/>
            <p:cNvSpPr txBox="1">
              <a:spLocks noChangeArrowheads="1"/>
            </p:cNvSpPr>
            <p:nvPr/>
          </p:nvSpPr>
          <p:spPr bwMode="auto">
            <a:xfrm>
              <a:off x="2036" y="1157"/>
              <a:ext cx="7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accent2"/>
                  </a:solidFill>
                  <a:latin typeface="Times New Roman" charset="0"/>
                </a:rPr>
                <a:t>NPs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790577" name="Text Box 49"/>
          <p:cNvSpPr txBox="1">
            <a:spLocks noChangeArrowheads="1"/>
          </p:cNvSpPr>
          <p:nvPr/>
        </p:nvSpPr>
        <p:spPr bwMode="auto">
          <a:xfrm>
            <a:off x="3316288" y="389096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8" name="Text Box 50"/>
          <p:cNvSpPr txBox="1">
            <a:spLocks noChangeArrowheads="1"/>
          </p:cNvSpPr>
          <p:nvPr/>
        </p:nvSpPr>
        <p:spPr bwMode="auto">
          <a:xfrm>
            <a:off x="3311525" y="4922838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9" name="Text Box 51"/>
          <p:cNvSpPr txBox="1">
            <a:spLocks noChangeArrowheads="1"/>
          </p:cNvSpPr>
          <p:nvPr/>
        </p:nvSpPr>
        <p:spPr bwMode="auto">
          <a:xfrm>
            <a:off x="5253038" y="530383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0" name="Text Box 52"/>
          <p:cNvSpPr txBox="1">
            <a:spLocks noChangeArrowheads="1"/>
          </p:cNvSpPr>
          <p:nvPr/>
        </p:nvSpPr>
        <p:spPr bwMode="auto">
          <a:xfrm>
            <a:off x="5232400" y="385445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1" name="Text Box 53"/>
          <p:cNvSpPr txBox="1">
            <a:spLocks noChangeArrowheads="1"/>
          </p:cNvSpPr>
          <p:nvPr/>
        </p:nvSpPr>
        <p:spPr bwMode="auto">
          <a:xfrm>
            <a:off x="5159375" y="28956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3348038" y="24130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3" name="Text Box 55"/>
          <p:cNvSpPr txBox="1">
            <a:spLocks noChangeArrowheads="1"/>
          </p:cNvSpPr>
          <p:nvPr/>
        </p:nvSpPr>
        <p:spPr bwMode="auto">
          <a:xfrm>
            <a:off x="4089400" y="41830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4" name="Text Box 56"/>
          <p:cNvSpPr txBox="1">
            <a:spLocks noChangeArrowheads="1"/>
          </p:cNvSpPr>
          <p:nvPr/>
        </p:nvSpPr>
        <p:spPr bwMode="auto">
          <a:xfrm>
            <a:off x="4283075" y="36115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5" name="Text Box 57"/>
          <p:cNvSpPr txBox="1">
            <a:spLocks noChangeArrowheads="1"/>
          </p:cNvSpPr>
          <p:nvPr/>
        </p:nvSpPr>
        <p:spPr bwMode="auto">
          <a:xfrm>
            <a:off x="4610100" y="4125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186238" y="24145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7" name="Text Box 59"/>
          <p:cNvSpPr txBox="1">
            <a:spLocks noChangeArrowheads="1"/>
          </p:cNvSpPr>
          <p:nvPr/>
        </p:nvSpPr>
        <p:spPr bwMode="auto">
          <a:xfrm>
            <a:off x="4297363" y="31003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8" name="Text Box 60"/>
          <p:cNvSpPr txBox="1">
            <a:spLocks noChangeArrowheads="1"/>
          </p:cNvSpPr>
          <p:nvPr/>
        </p:nvSpPr>
        <p:spPr bwMode="auto">
          <a:xfrm>
            <a:off x="3313113" y="32115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9" name="Text Box 61"/>
          <p:cNvSpPr txBox="1">
            <a:spLocks noChangeArrowheads="1"/>
          </p:cNvSpPr>
          <p:nvPr/>
        </p:nvSpPr>
        <p:spPr bwMode="auto">
          <a:xfrm>
            <a:off x="5181600" y="24542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0" name="Text Box 62"/>
          <p:cNvSpPr txBox="1">
            <a:spLocks noChangeArrowheads="1"/>
          </p:cNvSpPr>
          <p:nvPr/>
        </p:nvSpPr>
        <p:spPr bwMode="auto">
          <a:xfrm>
            <a:off x="5221288" y="4594225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1" name="Text Box 63"/>
          <p:cNvSpPr txBox="1">
            <a:spLocks noChangeArrowheads="1"/>
          </p:cNvSpPr>
          <p:nvPr/>
        </p:nvSpPr>
        <p:spPr bwMode="auto">
          <a:xfrm>
            <a:off x="5216525" y="3490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2" name="Text Box 64"/>
          <p:cNvSpPr txBox="1">
            <a:spLocks noChangeArrowheads="1"/>
          </p:cNvSpPr>
          <p:nvPr/>
        </p:nvSpPr>
        <p:spPr bwMode="auto">
          <a:xfrm>
            <a:off x="3978275" y="27797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3" name="Text Box 65"/>
          <p:cNvSpPr txBox="1">
            <a:spLocks noChangeArrowheads="1"/>
          </p:cNvSpPr>
          <p:nvPr/>
        </p:nvSpPr>
        <p:spPr bwMode="auto">
          <a:xfrm>
            <a:off x="4071938" y="213836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4" name="Text Box 66"/>
          <p:cNvSpPr txBox="1">
            <a:spLocks noChangeArrowheads="1"/>
          </p:cNvSpPr>
          <p:nvPr/>
        </p:nvSpPr>
        <p:spPr bwMode="auto">
          <a:xfrm>
            <a:off x="4383088" y="464978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3561" y="2870200"/>
            <a:ext cx="20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lives in _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HF aka </a:t>
            </a:r>
            <a:r>
              <a:rPr lang="en-US" dirty="0" err="1" smtClean="0"/>
              <a:t>coEM</a:t>
            </a:r>
            <a:r>
              <a:rPr lang="en-US" dirty="0"/>
              <a:t> </a:t>
            </a:r>
            <a:r>
              <a:rPr lang="en-US" dirty="0" smtClean="0"/>
              <a:t>aka </a:t>
            </a:r>
            <a:r>
              <a:rPr lang="en-US" dirty="0" err="1" smtClean="0"/>
              <a:t>wvRN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2580" r="29183"/>
          <a:stretch/>
        </p:blipFill>
        <p:spPr>
          <a:xfrm>
            <a:off x="198203" y="1656572"/>
            <a:ext cx="8219947" cy="169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235" y="3351674"/>
            <a:ext cx="8111565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Algorithmically: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HF propagates weights and then resets the seeds to their initial value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MRW propagates </a:t>
            </a:r>
            <a:r>
              <a:rPr lang="en-US" dirty="0"/>
              <a:t>weights and </a:t>
            </a:r>
            <a:r>
              <a:rPr lang="en-US" dirty="0" smtClean="0"/>
              <a:t>does not reset seeds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</a:t>
            </a:r>
            <a:r>
              <a:rPr lang="en-US" dirty="0" smtClean="0"/>
              <a:t> Walk </a:t>
            </a:r>
            <a:r>
              <a:rPr lang="en-US" dirty="0" err="1" smtClean="0"/>
              <a:t>vs</a:t>
            </a:r>
            <a:r>
              <a:rPr lang="en-US" dirty="0" smtClean="0"/>
              <a:t> HF/</a:t>
            </a:r>
            <a:r>
              <a:rPr lang="en-US" dirty="0" err="1" smtClean="0"/>
              <a:t>wvRN</a:t>
            </a:r>
            <a:r>
              <a:rPr lang="en-US" dirty="0" smtClean="0"/>
              <a:t>/</a:t>
            </a:r>
            <a:r>
              <a:rPr lang="en-US" dirty="0" err="1" smtClean="0"/>
              <a:t>CoEM</a:t>
            </a:r>
            <a:endParaRPr lang="en-US" dirty="0"/>
          </a:p>
        </p:txBody>
      </p:sp>
      <p:pic>
        <p:nvPicPr>
          <p:cNvPr id="3" name="Picture 2" descr="Screen Shot 2012-03-16 at 1.4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822"/>
            <a:ext cx="9144000" cy="2313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44659"/>
            <a:ext cx="80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Seeds are marked 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5955" y="5484335"/>
            <a:ext cx="38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4335"/>
            <a:ext cx="38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Back to Experiments: Network Datasets with Known Classes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35195" y="1181100"/>
            <a:ext cx="231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UBMCBlog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AGBlog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MSPBlog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Cora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Citeseer</a:t>
            </a:r>
            <a:endParaRPr lang="en-US" sz="2400" dirty="0"/>
          </a:p>
        </p:txBody>
      </p:sp>
      <p:pic>
        <p:nvPicPr>
          <p:cNvPr id="4" name="Picture 3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4768811" y="3535971"/>
            <a:ext cx="4375189" cy="3047885"/>
          </a:xfrm>
          <a:prstGeom prst="rect">
            <a:avLst/>
          </a:prstGeom>
        </p:spPr>
      </p:pic>
      <p:pic>
        <p:nvPicPr>
          <p:cNvPr id="5" name="Picture 4" descr="blogs.png"/>
          <p:cNvPicPr>
            <a:picLocks noChangeAspect="1"/>
          </p:cNvPicPr>
          <p:nvPr/>
        </p:nvPicPr>
        <p:blipFill>
          <a:blip r:embed="rId3"/>
          <a:srcRect t="10298" r="8701"/>
          <a:stretch>
            <a:fillRect/>
          </a:stretch>
        </p:blipFill>
        <p:spPr>
          <a:xfrm>
            <a:off x="194381" y="4077769"/>
            <a:ext cx="3770988" cy="2772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5389" t="21323" r="14454" b="18029"/>
          <a:stretch>
            <a:fillRect/>
          </a:stretch>
        </p:blipFill>
        <p:spPr bwMode="auto">
          <a:xfrm>
            <a:off x="456173" y="1181100"/>
            <a:ext cx="4763576" cy="28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MultiRankWalk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wvRN</a:t>
            </a:r>
            <a:r>
              <a:rPr lang="en-US" dirty="0" smtClean="0"/>
              <a:t>/HF/</a:t>
            </a:r>
            <a:r>
              <a:rPr lang="en-US" dirty="0" err="1" smtClean="0"/>
              <a:t>CoEM</a:t>
            </a:r>
            <a:endParaRPr lang="en-US" dirty="0"/>
          </a:p>
        </p:txBody>
      </p:sp>
      <p:pic>
        <p:nvPicPr>
          <p:cNvPr id="5" name="Picture 4" descr="Screen Shot 2012-03-16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239"/>
            <a:ext cx="9144000" cy="49832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MWR work?</a:t>
            </a:r>
            <a:endParaRPr lang="en-US" dirty="0"/>
          </a:p>
        </p:txBody>
      </p:sp>
      <p:pic>
        <p:nvPicPr>
          <p:cNvPr id="3" name="Picture 2" descr="Screen Shot 2012-03-16 at 1.4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77"/>
            <a:ext cx="9144000" cy="4859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2929" y="2428841"/>
            <a:ext cx="1928836" cy="11797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7964" y="2434029"/>
            <a:ext cx="1928836" cy="1174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topics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semi-supervised learning on graphs</a:t>
            </a:r>
          </a:p>
          <a:p>
            <a:pPr lvl="1"/>
            <a:r>
              <a:rPr lang="en-US" dirty="0" smtClean="0"/>
              <a:t>SSL with RWR</a:t>
            </a:r>
          </a:p>
          <a:p>
            <a:pPr lvl="1"/>
            <a:r>
              <a:rPr lang="en-US" dirty="0" smtClean="0"/>
              <a:t>SSL with </a:t>
            </a:r>
            <a:r>
              <a:rPr lang="en-US" dirty="0" err="1" smtClean="0"/>
              <a:t>coEM/wvRN/HF</a:t>
            </a:r>
            <a:endParaRPr lang="en-US" dirty="0" smtClean="0"/>
          </a:p>
          <a:p>
            <a:r>
              <a:rPr lang="en-US" dirty="0" smtClean="0"/>
              <a:t>Scalable unsupervised learning on graphs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Sensitivity</a:t>
            </a:r>
            <a:endParaRPr lang="en-US" dirty="0"/>
          </a:p>
        </p:txBody>
      </p:sp>
      <p:pic>
        <p:nvPicPr>
          <p:cNvPr id="4" name="Picture 3" descr="Screen Shot 2012-03-16 at 1.4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757"/>
            <a:ext cx="9144000" cy="4575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pool of labeled examples L</a:t>
            </a:r>
          </a:p>
          <a:p>
            <a:r>
              <a:rPr lang="en-US" sz="2800" dirty="0" smtClean="0"/>
              <a:t>A (usually larger) pool of unlabeled examples U</a:t>
            </a:r>
          </a:p>
          <a:p>
            <a:r>
              <a:rPr lang="en-US" sz="2800" dirty="0" smtClean="0"/>
              <a:t>Can you improve accuracy somehow using U?</a:t>
            </a:r>
          </a:p>
          <a:p>
            <a:endParaRPr lang="en-US" sz="2800" dirty="0"/>
          </a:p>
          <a:p>
            <a:r>
              <a:rPr lang="en-US" sz="2800" dirty="0" smtClean="0"/>
              <a:t>These methods are different from EM</a:t>
            </a:r>
          </a:p>
          <a:p>
            <a:pPr lvl="1"/>
            <a:r>
              <a:rPr lang="en-US" sz="2800" dirty="0" smtClean="0"/>
              <a:t>optimizes </a:t>
            </a:r>
            <a:r>
              <a:rPr lang="en-US" sz="2800" dirty="0" err="1" smtClean="0"/>
              <a:t>Pr</a:t>
            </a:r>
            <a:r>
              <a:rPr lang="en-US" sz="2800" dirty="0" smtClean="0"/>
              <a:t>(</a:t>
            </a:r>
            <a:r>
              <a:rPr lang="en-US" sz="2800" dirty="0" err="1" smtClean="0"/>
              <a:t>Data|Model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How do SSL learning methods (like label propagation) relate to optimization?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SSL as optimization</a:t>
            </a:r>
            <a:br>
              <a:rPr lang="en-US" dirty="0" smtClean="0"/>
            </a:br>
            <a:r>
              <a:rPr lang="en-US" dirty="0" smtClean="0"/>
              <a:t>slides </a:t>
            </a:r>
            <a:r>
              <a:rPr lang="en-US" sz="3100" dirty="0" smtClean="0"/>
              <a:t>from </a:t>
            </a:r>
            <a:r>
              <a:rPr lang="en-US" sz="3100" dirty="0" err="1" smtClean="0"/>
              <a:t>Partha</a:t>
            </a:r>
            <a:r>
              <a:rPr lang="en-US" sz="3100" dirty="0" smtClean="0"/>
              <a:t> </a:t>
            </a:r>
            <a:r>
              <a:rPr lang="en-US" sz="3100" dirty="0" err="1" smtClean="0"/>
              <a:t>Talukdar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26" y="2036886"/>
            <a:ext cx="3149324" cy="23619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19 at 5.3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84"/>
            <a:ext cx="9144000" cy="64545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65"/>
            <a:ext cx="9144000" cy="6617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6823" y="1025569"/>
            <a:ext cx="375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yet another name for HF/</a:t>
            </a:r>
            <a:r>
              <a:rPr lang="en-US" dirty="0" err="1" smtClean="0"/>
              <a:t>wvRN</a:t>
            </a:r>
            <a:r>
              <a:rPr lang="en-US" dirty="0" smtClean="0"/>
              <a:t>/</a:t>
            </a:r>
            <a:r>
              <a:rPr lang="en-US" dirty="0" err="1" smtClean="0"/>
              <a:t>coEM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1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971" y="1204861"/>
            <a:ext cx="1411941" cy="688933"/>
            <a:chOff x="1975971" y="1204861"/>
            <a:chExt cx="1411941" cy="688933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2510118" y="1016000"/>
              <a:ext cx="343647" cy="1411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2803" y="1204861"/>
              <a:ext cx="1335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match seeds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32195" y="1282556"/>
            <a:ext cx="2525805" cy="688933"/>
            <a:chOff x="1975971" y="1204861"/>
            <a:chExt cx="1411941" cy="688933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2510118" y="1016000"/>
              <a:ext cx="343647" cy="1411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6422" y="1204861"/>
              <a:ext cx="727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smoothness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76353" y="1090489"/>
            <a:ext cx="1716715" cy="688933"/>
            <a:chOff x="1975971" y="1204861"/>
            <a:chExt cx="1411941" cy="688933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2510118" y="1016000"/>
              <a:ext cx="343647" cy="14119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587" y="1204861"/>
              <a:ext cx="5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prior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3-19 at 5.44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/>
          <a:stretch/>
        </p:blipFill>
        <p:spPr>
          <a:xfrm>
            <a:off x="3153436" y="3133672"/>
            <a:ext cx="6073036" cy="3495122"/>
          </a:xfrm>
          <a:prstGeom prst="rect">
            <a:avLst/>
          </a:prstGeom>
        </p:spPr>
      </p:pic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7" b="41733"/>
          <a:stretch/>
        </p:blipFill>
        <p:spPr>
          <a:xfrm>
            <a:off x="82472" y="247395"/>
            <a:ext cx="9144000" cy="371094"/>
          </a:xfrm>
          <a:prstGeom prst="rect">
            <a:avLst/>
          </a:prstGeom>
        </p:spPr>
      </p:pic>
      <p:pic>
        <p:nvPicPr>
          <p:cNvPr id="6" name="Picture 5" descr="Screen Shot 2013-03-19 at 5.4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5" y="1117401"/>
            <a:ext cx="5277448" cy="40325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3-19 at 5.44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/>
          <a:stretch/>
        </p:blipFill>
        <p:spPr>
          <a:xfrm>
            <a:off x="2680581" y="2861537"/>
            <a:ext cx="6545891" cy="3767257"/>
          </a:xfrm>
          <a:prstGeom prst="rect">
            <a:avLst/>
          </a:prstGeom>
        </p:spPr>
      </p:pic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7" b="41733"/>
          <a:stretch/>
        </p:blipFill>
        <p:spPr>
          <a:xfrm>
            <a:off x="82472" y="247395"/>
            <a:ext cx="9144000" cy="371094"/>
          </a:xfrm>
          <a:prstGeom prst="rect">
            <a:avLst/>
          </a:prstGeom>
        </p:spPr>
      </p:pic>
      <p:pic>
        <p:nvPicPr>
          <p:cNvPr id="6" name="Picture 5" descr="Screen Shot 2013-03-19 at 5.4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5" y="1117401"/>
            <a:ext cx="3625639" cy="2770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3"/>
          <a:stretch/>
        </p:blipFill>
        <p:spPr>
          <a:xfrm>
            <a:off x="0" y="0"/>
            <a:ext cx="9144000" cy="2762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15" y="2861537"/>
            <a:ext cx="8106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do this minimization?</a:t>
            </a:r>
          </a:p>
          <a:p>
            <a:r>
              <a:rPr lang="en-US" sz="2400" dirty="0" smtClean="0"/>
              <a:t>First, differentiate to find min is at </a:t>
            </a:r>
          </a:p>
          <a:p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Jacobi method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 solve Ax=b for x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Iterate: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… or: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Screen Shot 2013-03-19 at 5.5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0" y="5202583"/>
            <a:ext cx="3538018" cy="539983"/>
          </a:xfrm>
          <a:prstGeom prst="rect">
            <a:avLst/>
          </a:prstGeom>
        </p:spPr>
      </p:pic>
      <p:pic>
        <p:nvPicPr>
          <p:cNvPr id="5" name="Picture 4" descr="Screen Shot 2013-03-19 at 5.5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81" y="5755954"/>
            <a:ext cx="4923535" cy="799246"/>
          </a:xfrm>
          <a:prstGeom prst="rect">
            <a:avLst/>
          </a:prstGeom>
        </p:spPr>
      </p:pic>
      <p:pic>
        <p:nvPicPr>
          <p:cNvPr id="6" name="Picture 5" descr="Screen Shot 2013-03-19 at 5.57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42" y="3687280"/>
            <a:ext cx="4484374" cy="6019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pool of labeled examples L</a:t>
            </a:r>
          </a:p>
          <a:p>
            <a:r>
              <a:rPr lang="en-US" sz="2800" dirty="0" smtClean="0"/>
              <a:t>A (usually larger) pool of unlabeled examples U</a:t>
            </a:r>
          </a:p>
          <a:p>
            <a:r>
              <a:rPr lang="en-US" sz="2800" dirty="0" smtClean="0"/>
              <a:t>Can you improve accuracy somehow using U?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" y="404080"/>
            <a:ext cx="9144000" cy="54088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" y="116109"/>
            <a:ext cx="8780835" cy="5939706"/>
          </a:xfrm>
          <a:prstGeom prst="rect">
            <a:avLst/>
          </a:prstGeom>
        </p:spPr>
      </p:pic>
      <p:pic>
        <p:nvPicPr>
          <p:cNvPr id="3" name="Picture 2" descr="Screen Shot 2013-03-19 at 5.4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9445" r="4216" b="26084"/>
          <a:stretch/>
        </p:blipFill>
        <p:spPr>
          <a:xfrm>
            <a:off x="4558332" y="5447433"/>
            <a:ext cx="4460507" cy="1398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3" y="0"/>
            <a:ext cx="8364327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04588" y="4258235"/>
            <a:ext cx="2144059" cy="829236"/>
          </a:xfrm>
          <a:prstGeom prst="wedgeEllipseCallout">
            <a:avLst>
              <a:gd name="adj1" fmla="val 24694"/>
              <a:gd name="adj2" fmla="val 132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precision-recall break even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97059" y="2614708"/>
            <a:ext cx="8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/HF/…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" y="0"/>
            <a:ext cx="89097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8706" y="2732138"/>
            <a:ext cx="8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/HF/…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2"/>
            <a:ext cx="9144000" cy="675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2245376"/>
            <a:ext cx="8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/HF/…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6.0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02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1116" y="1153237"/>
            <a:ext cx="1762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mining patterns like “musicians such as Bob Dylan”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78" y="1132591"/>
            <a:ext cx="1762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HTML tables on the web that are used for data, not formatting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6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365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95"/>
            <a:ext cx="9144000" cy="6741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Propagating labels requires usually small number of optimization passes</a:t>
            </a:r>
          </a:p>
          <a:p>
            <a:pPr lvl="1"/>
            <a:r>
              <a:rPr lang="en-US" dirty="0" smtClean="0"/>
              <a:t>Basically like label propagation passes</a:t>
            </a:r>
          </a:p>
          <a:p>
            <a:r>
              <a:rPr lang="en-US" dirty="0" smtClean="0"/>
              <a:t>Each is linear in </a:t>
            </a:r>
          </a:p>
          <a:p>
            <a:pPr lvl="1"/>
            <a:r>
              <a:rPr lang="en-US" dirty="0" smtClean="0"/>
              <a:t>the number of edges </a:t>
            </a:r>
          </a:p>
          <a:p>
            <a:pPr lvl="1"/>
            <a:r>
              <a:rPr lang="en-US" dirty="0" smtClean="0"/>
              <a:t>and the number of labels being propagated</a:t>
            </a:r>
          </a:p>
          <a:p>
            <a:r>
              <a:rPr lang="en-US" dirty="0" smtClean="0"/>
              <a:t>Can you do better?</a:t>
            </a:r>
          </a:p>
          <a:p>
            <a:pPr lvl="1"/>
            <a:r>
              <a:rPr lang="en-US" dirty="0" smtClean="0"/>
              <a:t>basic idea: store labels in a </a:t>
            </a:r>
            <a:r>
              <a:rPr lang="en-US" b="1" dirty="0" err="1" smtClean="0">
                <a:solidFill>
                  <a:srgbClr val="3366FF"/>
                </a:solidFill>
              </a:rPr>
              <a:t>countmin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sketch</a:t>
            </a:r>
          </a:p>
          <a:p>
            <a:pPr lvl="1"/>
            <a:r>
              <a:rPr lang="en-US" dirty="0" smtClean="0"/>
              <a:t>which is basically an compact approximation of an </a:t>
            </a:r>
            <a:r>
              <a:rPr lang="en-US" dirty="0" err="1" smtClean="0"/>
              <a:t>object</a:t>
            </a:r>
            <a:r>
              <a:rPr lang="en-US" dirty="0" err="1" smtClean="0">
                <a:sym typeface="Wingdings"/>
              </a:rPr>
              <a:t>double</a:t>
            </a:r>
            <a:r>
              <a:rPr lang="en-US" dirty="0" smtClean="0">
                <a:sym typeface="Wingdings"/>
              </a:rPr>
              <a:t> mapping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24487" y="4156095"/>
            <a:ext cx="3037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Flashback: CM </a:t>
            </a:r>
            <a:r>
              <a:rPr lang="en-US" dirty="0"/>
              <a:t>Sketch Structure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53241"/>
            <a:ext cx="8305800" cy="179515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string is mapped to one bucket per row</a:t>
            </a:r>
            <a:endParaRPr lang="en-US" sz="2400" i="1" dirty="0"/>
          </a:p>
          <a:p>
            <a:r>
              <a:rPr lang="en-US" dirty="0" smtClean="0"/>
              <a:t>Estimate </a:t>
            </a:r>
            <a:r>
              <a:rPr lang="en-US" dirty="0">
                <a:solidFill>
                  <a:schemeClr val="bg2"/>
                </a:solidFill>
              </a:rPr>
              <a:t>A[j]</a:t>
            </a:r>
            <a:r>
              <a:rPr lang="en-US" dirty="0"/>
              <a:t> by taking </a:t>
            </a:r>
            <a:r>
              <a:rPr lang="en-US" dirty="0">
                <a:solidFill>
                  <a:schemeClr val="bg2"/>
                </a:solidFill>
              </a:rPr>
              <a:t>min</a:t>
            </a:r>
            <a:r>
              <a:rPr lang="en-US" baseline="-25000" dirty="0">
                <a:solidFill>
                  <a:schemeClr val="bg2"/>
                </a:solidFill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 { CM[</a:t>
            </a:r>
            <a:r>
              <a:rPr lang="en-US" dirty="0" err="1">
                <a:solidFill>
                  <a:schemeClr val="bg2"/>
                </a:solidFill>
              </a:rPr>
              <a:t>k,h</a:t>
            </a:r>
            <a:r>
              <a:rPr lang="en-US" baseline="-25000" dirty="0" err="1">
                <a:solidFill>
                  <a:schemeClr val="bg2"/>
                </a:solidFill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(j)] </a:t>
            </a:r>
            <a:r>
              <a:rPr lang="en-US" dirty="0" smtClean="0">
                <a:solidFill>
                  <a:schemeClr val="bg2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Errors are always </a:t>
            </a:r>
            <a:r>
              <a:rPr lang="en-US" dirty="0" smtClean="0">
                <a:solidFill>
                  <a:schemeClr val="bg2"/>
                </a:solidFill>
              </a:rPr>
              <a:t>over-estimates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Sizes: </a:t>
            </a:r>
            <a:r>
              <a:rPr lang="da-DK" dirty="0" smtClean="0">
                <a:solidFill>
                  <a:srgbClr val="000000"/>
                </a:solidFill>
              </a:rPr>
              <a:t>d=log 1/, w=2/ 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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error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is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usually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less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than</a:t>
            </a:r>
            <a:r>
              <a:rPr lang="da-DK" dirty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>
                <a:solidFill>
                  <a:srgbClr val="000000"/>
                </a:solidFill>
              </a:rPr>
              <a:t>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||A||</a:t>
            </a:r>
            <a:r>
              <a:rPr lang="da-DK" baseline="-25000" dirty="0" smtClean="0">
                <a:solidFill>
                  <a:srgbClr val="000000"/>
                </a:solidFill>
                <a:sym typeface="Wingdings"/>
              </a:rPr>
              <a:t>1</a:t>
            </a:r>
            <a:endParaRPr lang="da-DK" baseline="-25000" dirty="0" smtClean="0">
              <a:solidFill>
                <a:srgbClr val="000000"/>
              </a:solidFill>
            </a:endParaRPr>
          </a:p>
          <a:p>
            <a:pPr lvl="0"/>
            <a:endParaRPr lang="da-DK" dirty="0"/>
          </a:p>
        </p:txBody>
      </p:sp>
      <p:sp>
        <p:nvSpPr>
          <p:cNvPr id="345092" name="Oval 4"/>
          <p:cNvSpPr>
            <a:spLocks noChangeArrowheads="1"/>
          </p:cNvSpPr>
          <p:nvPr/>
        </p:nvSpPr>
        <p:spPr bwMode="auto">
          <a:xfrm>
            <a:off x="76200" y="2133600"/>
            <a:ext cx="16764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2209800" y="1371600"/>
            <a:ext cx="5486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2209800" y="1574800"/>
            <a:ext cx="6096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819400" y="1778000"/>
            <a:ext cx="609600" cy="203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3429000" y="1439863"/>
            <a:ext cx="609600" cy="541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038600" y="1846263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648200" y="1643063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867400" y="1912938"/>
            <a:ext cx="609600" cy="68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6477000" y="1846263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086600" y="1643063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28194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429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4038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46482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5257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>
            <a:off x="58674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477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7086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2209800" y="1371600"/>
            <a:ext cx="5486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28194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34290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40386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4" name="Line 26"/>
          <p:cNvSpPr>
            <a:spLocks noChangeShapeType="1"/>
          </p:cNvSpPr>
          <p:nvPr/>
        </p:nvSpPr>
        <p:spPr bwMode="auto">
          <a:xfrm>
            <a:off x="46482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5" name="Line 27"/>
          <p:cNvSpPr>
            <a:spLocks noChangeShapeType="1"/>
          </p:cNvSpPr>
          <p:nvPr/>
        </p:nvSpPr>
        <p:spPr bwMode="auto">
          <a:xfrm>
            <a:off x="52578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6" name="Line 28"/>
          <p:cNvSpPr>
            <a:spLocks noChangeShapeType="1"/>
          </p:cNvSpPr>
          <p:nvPr/>
        </p:nvSpPr>
        <p:spPr bwMode="auto">
          <a:xfrm>
            <a:off x="58674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>
            <a:off x="64770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70866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>
            <a:off x="2209800" y="1981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>
            <a:off x="2209800" y="2590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2209800" y="3200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3200400" y="1385888"/>
            <a:ext cx="4114800" cy="2225675"/>
            <a:chOff x="2016" y="873"/>
            <a:chExt cx="2592" cy="1402"/>
          </a:xfrm>
        </p:grpSpPr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2016" y="873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3936" y="134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5" name="Text Box 37"/>
            <p:cNvSpPr txBox="1">
              <a:spLocks noChangeArrowheads="1"/>
            </p:cNvSpPr>
            <p:nvPr/>
          </p:nvSpPr>
          <p:spPr bwMode="auto">
            <a:xfrm>
              <a:off x="2400" y="168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3168" y="2025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</p:grpSp>
      <p:grpSp>
        <p:nvGrpSpPr>
          <p:cNvPr id="345127" name="Group 39"/>
          <p:cNvGrpSpPr>
            <a:grpSpLocks/>
          </p:cNvGrpSpPr>
          <p:nvPr/>
        </p:nvGrpSpPr>
        <p:grpSpPr bwMode="auto">
          <a:xfrm>
            <a:off x="1143000" y="1455738"/>
            <a:ext cx="5562600" cy="2216151"/>
            <a:chOff x="720" y="917"/>
            <a:chExt cx="3504" cy="1396"/>
          </a:xfrm>
        </p:grpSpPr>
        <p:sp>
          <p:nvSpPr>
            <p:cNvPr id="345128" name="Line 40"/>
            <p:cNvSpPr>
              <a:spLocks noChangeShapeType="1"/>
            </p:cNvSpPr>
            <p:nvPr/>
          </p:nvSpPr>
          <p:spPr bwMode="auto">
            <a:xfrm flipV="1">
              <a:off x="1104" y="1056"/>
              <a:ext cx="1248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29" name="Line 41"/>
            <p:cNvSpPr>
              <a:spLocks noChangeShapeType="1"/>
            </p:cNvSpPr>
            <p:nvPr/>
          </p:nvSpPr>
          <p:spPr bwMode="auto">
            <a:xfrm flipV="1">
              <a:off x="1104" y="1392"/>
              <a:ext cx="3120" cy="14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0" name="Line 42"/>
            <p:cNvSpPr>
              <a:spLocks noChangeShapeType="1"/>
            </p:cNvSpPr>
            <p:nvPr/>
          </p:nvSpPr>
          <p:spPr bwMode="auto">
            <a:xfrm>
              <a:off x="1104" y="1536"/>
              <a:ext cx="1632" cy="3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1" name="Line 43"/>
            <p:cNvSpPr>
              <a:spLocks noChangeShapeType="1"/>
            </p:cNvSpPr>
            <p:nvPr/>
          </p:nvSpPr>
          <p:spPr bwMode="auto">
            <a:xfrm>
              <a:off x="1104" y="1536"/>
              <a:ext cx="2400" cy="7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2" name="Text Box 44"/>
            <p:cNvSpPr txBox="1">
              <a:spLocks noChangeArrowheads="1"/>
            </p:cNvSpPr>
            <p:nvPr/>
          </p:nvSpPr>
          <p:spPr bwMode="auto">
            <a:xfrm>
              <a:off x="720" y="917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h</a:t>
              </a:r>
              <a:r>
                <a:rPr lang="en-US" sz="2400" baseline="-250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1</a:t>
              </a: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(s)</a:t>
              </a:r>
            </a:p>
          </p:txBody>
        </p:sp>
        <p:sp>
          <p:nvSpPr>
            <p:cNvPr id="345133" name="Text Box 45"/>
            <p:cNvSpPr txBox="1">
              <a:spLocks noChangeArrowheads="1"/>
            </p:cNvSpPr>
            <p:nvPr/>
          </p:nvSpPr>
          <p:spPr bwMode="auto">
            <a:xfrm>
              <a:off x="720" y="2025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h</a:t>
              </a:r>
              <a:r>
                <a:rPr lang="en-US" sz="2400" baseline="-25000" dirty="0" err="1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d</a:t>
              </a: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(s)</a:t>
              </a:r>
            </a:p>
          </p:txBody>
        </p:sp>
      </p:grp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81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&lt;s, +c&gt;</a:t>
            </a:r>
          </a:p>
        </p:txBody>
      </p:sp>
      <p:sp>
        <p:nvSpPr>
          <p:cNvPr id="345135" name="Line 47"/>
          <p:cNvSpPr>
            <a:spLocks noChangeShapeType="1"/>
          </p:cNvSpPr>
          <p:nvPr/>
        </p:nvSpPr>
        <p:spPr bwMode="auto">
          <a:xfrm>
            <a:off x="7924800" y="1371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36" name="Line 48"/>
          <p:cNvSpPr>
            <a:spLocks noChangeShapeType="1"/>
          </p:cNvSpPr>
          <p:nvPr/>
        </p:nvSpPr>
        <p:spPr bwMode="auto">
          <a:xfrm>
            <a:off x="2209800" y="4038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 rot="5400000">
            <a:off x="7403307" y="2366169"/>
            <a:ext cx="182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d=log 1/</a:t>
            </a:r>
            <a:r>
              <a:rPr lang="en-US" sz="2400" dirty="0" smtClean="0">
                <a:solidFill>
                  <a:srgbClr val="0000BE"/>
                </a:solidFill>
                <a:latin typeface="Symbol" charset="0"/>
                <a:ea typeface="ＭＳ Ｐゴシック" charset="0"/>
                <a:sym typeface="Symbol" charset="0"/>
              </a:rPr>
              <a:t></a:t>
            </a: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4419600" y="3962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w = 2/</a:t>
            </a:r>
            <a:r>
              <a:rPr lang="en-US" sz="2400" dirty="0" smtClean="0">
                <a:solidFill>
                  <a:srgbClr val="0000BE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/>
              </a:rPr>
              <a:t>from: Minos </a:t>
            </a:r>
            <a:r>
              <a:rPr lang="en-US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/>
              </a:rPr>
              <a:t>Garofalakis</a:t>
            </a:r>
            <a:r>
              <a:rPr lang="en-US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/>
              </a:rPr>
              <a:t/>
            </a:r>
            <a:br>
              <a:rPr lang="en-US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/>
              </a:rPr>
            </a:br>
            <a:endParaRPr lang="en-US" sz="2000" dirty="0">
              <a:solidFill>
                <a:srgbClr val="0000B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5B53F-E4EB-724C-833E-0790D87A2931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pPr/>
              <a:t>49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504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89444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Learning/Self-training</a:t>
            </a:r>
            <a:endParaRPr lang="en-US" dirty="0">
              <a:latin typeface="Comic Sans MS" charset="0"/>
              <a:cs typeface="ＭＳ Ｐゴシック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2438400"/>
            <a:ext cx="122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Paris</a:t>
            </a:r>
          </a:p>
          <a:p>
            <a:pPr algn="ctr"/>
            <a:r>
              <a:rPr lang="en-US"/>
              <a:t>Pittsburgh</a:t>
            </a:r>
          </a:p>
          <a:p>
            <a:pPr algn="ctr"/>
            <a:r>
              <a:rPr lang="en-US"/>
              <a:t>Seattle</a:t>
            </a:r>
          </a:p>
          <a:p>
            <a:pPr algn="ctr"/>
            <a:r>
              <a:rPr lang="en-US"/>
              <a:t>Cupertino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0" y="4724400"/>
            <a:ext cx="167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arg1</a:t>
            </a:r>
          </a:p>
          <a:p>
            <a:pPr algn="ctr"/>
            <a:r>
              <a:rPr lang="en-US"/>
              <a:t>live in  arg1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044575" y="3776663"/>
            <a:ext cx="804863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V="1">
            <a:off x="30813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4727575" y="3776663"/>
            <a:ext cx="684213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San Francisco</a:t>
            </a:r>
          </a:p>
          <a:p>
            <a:pPr algn="ctr"/>
            <a:r>
              <a:rPr lang="en-US"/>
              <a:t>Austin</a:t>
            </a:r>
          </a:p>
          <a:p>
            <a:pPr algn="ctr"/>
            <a:r>
              <a:rPr lang="en-US"/>
              <a:t>denial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arg1 is home of</a:t>
            </a:r>
          </a:p>
          <a:p>
            <a:pPr algn="ctr"/>
            <a:r>
              <a:rPr lang="en-US"/>
              <a:t>traits such as arg1</a:t>
            </a:r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6858000" y="2743200"/>
            <a:ext cx="132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anxiety</a:t>
            </a:r>
          </a:p>
          <a:p>
            <a:pPr algn="ctr"/>
            <a:r>
              <a:rPr lang="en-US"/>
              <a:t>selfishness</a:t>
            </a:r>
          </a:p>
          <a:p>
            <a:pPr algn="ctr"/>
            <a:r>
              <a:rPr lang="en-US"/>
              <a:t>Berlin</a:t>
            </a:r>
          </a:p>
        </p:txBody>
      </p:sp>
      <p:sp>
        <p:nvSpPr>
          <p:cNvPr id="20492" name="Rectangle 4"/>
          <p:cNvSpPr>
            <a:spLocks noChangeArrowheads="1"/>
          </p:cNvSpPr>
          <p:nvPr/>
        </p:nvSpPr>
        <p:spPr bwMode="auto">
          <a:xfrm>
            <a:off x="0" y="1828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u="sng"/>
              <a:t>Extract cities: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Propagating labels requires usually small number of optimization passes</a:t>
            </a:r>
          </a:p>
          <a:p>
            <a:pPr lvl="1"/>
            <a:r>
              <a:rPr lang="en-US" dirty="0" smtClean="0"/>
              <a:t>Basically like label propagation passes</a:t>
            </a:r>
          </a:p>
          <a:p>
            <a:r>
              <a:rPr lang="en-US" dirty="0" smtClean="0"/>
              <a:t>Each is linear in </a:t>
            </a:r>
          </a:p>
          <a:p>
            <a:pPr lvl="1"/>
            <a:r>
              <a:rPr lang="en-US" dirty="0" smtClean="0"/>
              <a:t>the number of edges </a:t>
            </a:r>
          </a:p>
          <a:p>
            <a:pPr lvl="1"/>
            <a:r>
              <a:rPr lang="en-US" dirty="0" smtClean="0"/>
              <a:t>and the number of labels being propagated</a:t>
            </a:r>
          </a:p>
          <a:p>
            <a:pPr lvl="1"/>
            <a:r>
              <a:rPr lang="en-US" dirty="0" smtClean="0"/>
              <a:t>the sketch size</a:t>
            </a:r>
          </a:p>
          <a:p>
            <a:pPr lvl="1"/>
            <a:r>
              <a:rPr lang="en-US" dirty="0" smtClean="0"/>
              <a:t>sketches can be combined linearly without “unpacking” them: sketch(</a:t>
            </a:r>
            <a:r>
              <a:rPr lang="en-US" i="1" dirty="0" err="1" smtClean="0"/>
              <a:t>a</a:t>
            </a:r>
            <a:r>
              <a:rPr lang="en-US" b="1" dirty="0" err="1" smtClean="0"/>
              <a:t>v</a:t>
            </a:r>
            <a:r>
              <a:rPr lang="en-US" b="1" dirty="0" smtClean="0"/>
              <a:t> + </a:t>
            </a:r>
            <a:r>
              <a:rPr lang="en-US" b="1" i="1" dirty="0" err="1" smtClean="0"/>
              <a:t>b</a:t>
            </a:r>
            <a:r>
              <a:rPr lang="en-US" b="1" dirty="0" err="1" smtClean="0"/>
              <a:t>w</a:t>
            </a:r>
            <a:r>
              <a:rPr lang="en-US" dirty="0" smtClean="0"/>
              <a:t>) = </a:t>
            </a:r>
            <a:r>
              <a:rPr lang="en-US" i="1" dirty="0" smtClean="0"/>
              <a:t>a</a:t>
            </a:r>
            <a:r>
              <a:rPr lang="en-US" dirty="0" smtClean="0"/>
              <a:t>*sketch(</a:t>
            </a:r>
            <a:r>
              <a:rPr lang="en-US" b="1" dirty="0" smtClean="0"/>
              <a:t>v)+</a:t>
            </a:r>
            <a:r>
              <a:rPr lang="en-US" b="1" i="1" dirty="0" smtClean="0"/>
              <a:t>b</a:t>
            </a:r>
            <a:r>
              <a:rPr lang="en-US" b="1" dirty="0" smtClean="0"/>
              <a:t>*</a:t>
            </a:r>
            <a:r>
              <a:rPr lang="en-US" dirty="0" smtClean="0"/>
              <a:t>sketch(</a:t>
            </a:r>
            <a:r>
              <a:rPr lang="en-US" b="1" dirty="0" smtClean="0"/>
              <a:t>w)</a:t>
            </a:r>
          </a:p>
          <a:p>
            <a:pPr lvl="1"/>
            <a:r>
              <a:rPr lang="en-US" dirty="0" err="1" smtClean="0"/>
              <a:t>sketchs</a:t>
            </a:r>
            <a:r>
              <a:rPr lang="en-US" dirty="0" smtClean="0"/>
              <a:t> are good at storing </a:t>
            </a:r>
            <a:r>
              <a:rPr lang="en-US" i="1" dirty="0" smtClean="0"/>
              <a:t>skewed distributions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27875" y="3578859"/>
            <a:ext cx="7237936" cy="1509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031380" cy="5099050"/>
          </a:xfrm>
        </p:spPr>
        <p:txBody>
          <a:bodyPr>
            <a:normAutofit/>
          </a:bodyPr>
          <a:lstStyle/>
          <a:p>
            <a:r>
              <a:rPr lang="en-US" dirty="0" smtClean="0"/>
              <a:t>Label distributions are often very skewed</a:t>
            </a:r>
          </a:p>
          <a:p>
            <a:pPr lvl="1"/>
            <a:r>
              <a:rPr lang="en-US" dirty="0" smtClean="0"/>
              <a:t>sparse initial labels</a:t>
            </a:r>
          </a:p>
          <a:p>
            <a:pPr lvl="1"/>
            <a:r>
              <a:rPr lang="en-US" dirty="0" smtClean="0"/>
              <a:t>community structure: labels from other </a:t>
            </a:r>
            <a:r>
              <a:rPr lang="en-US" dirty="0" err="1" smtClean="0"/>
              <a:t>subcommunities</a:t>
            </a:r>
            <a:r>
              <a:rPr lang="en-US" dirty="0" smtClean="0"/>
              <a:t> have small weight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389" t="21323" r="14454" b="18029"/>
          <a:stretch>
            <a:fillRect/>
          </a:stretch>
        </p:blipFill>
        <p:spPr bwMode="auto">
          <a:xfrm>
            <a:off x="4976553" y="2446205"/>
            <a:ext cx="3780018" cy="22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recent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6" name="Picture 5" descr="Screen Shot 2015-04-10 at 11.1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7"/>
            <a:ext cx="9144000" cy="1264024"/>
          </a:xfrm>
          <a:prstGeom prst="rect">
            <a:avLst/>
          </a:prstGeom>
        </p:spPr>
      </p:pic>
      <p:pic>
        <p:nvPicPr>
          <p:cNvPr id="3" name="Picture 2" descr="Screen Shot 2015-04-10 at 11.15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1" y="3634653"/>
            <a:ext cx="4408140" cy="3146096"/>
          </a:xfrm>
          <a:prstGeom prst="rect">
            <a:avLst/>
          </a:prstGeom>
        </p:spPr>
      </p:pic>
      <p:pic>
        <p:nvPicPr>
          <p:cNvPr id="4" name="Picture 3" descr="Screen Shot 2015-04-10 at 11.15.4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/>
          <a:stretch/>
        </p:blipFill>
        <p:spPr>
          <a:xfrm>
            <a:off x="4641501" y="3569980"/>
            <a:ext cx="4379622" cy="313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963" y="3241399"/>
            <a:ext cx="101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2031" y="31362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Flick-10k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8934" y="1396766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“self-injection”: similarity computation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recent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6" name="Picture 5" descr="Screen Shot 2015-04-10 at 11.1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7"/>
            <a:ext cx="9144000" cy="1264024"/>
          </a:xfrm>
          <a:prstGeom prst="rect">
            <a:avLst/>
          </a:prstGeom>
        </p:spPr>
      </p:pic>
      <p:pic>
        <p:nvPicPr>
          <p:cNvPr id="7" name="Picture 6" descr="Screen Shot 2015-04-10 at 11.1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947"/>
            <a:ext cx="9144000" cy="2070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5072" y="5116743"/>
            <a:ext cx="101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recent work (</a:t>
            </a:r>
            <a:r>
              <a:rPr lang="en-US" dirty="0" err="1" smtClean="0"/>
              <a:t>AIStats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6" name="Picture 5" descr="Screen Shot 2015-04-10 at 11.1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7"/>
            <a:ext cx="9144000" cy="1264024"/>
          </a:xfrm>
          <a:prstGeom prst="rect">
            <a:avLst/>
          </a:prstGeom>
        </p:spPr>
      </p:pic>
      <p:pic>
        <p:nvPicPr>
          <p:cNvPr id="3" name="Picture 2" descr="Screen Shot 2015-04-10 at 11.14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/>
        </p:blipFill>
        <p:spPr>
          <a:xfrm>
            <a:off x="0" y="2925381"/>
            <a:ext cx="9144000" cy="4134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8511" y="5905562"/>
            <a:ext cx="171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Gb available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6656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 via </a:t>
            </a:r>
            <a:r>
              <a:rPr lang="en-US" dirty="0">
                <a:latin typeface="Comic Sans MS" charset="0"/>
                <a:cs typeface="ＭＳ Ｐゴシック" charset="0"/>
              </a:rPr>
              <a:t>Label Propagation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4" grpId="0"/>
      <p:bldP spid="15" grpId="0" animBg="1"/>
      <p:bldP spid="22" grpId="0"/>
      <p:bldP spid="23" grpId="0"/>
      <p:bldP spid="13" grpId="0"/>
      <p:bldP spid="16" grpId="0"/>
      <p:bldP spid="19" grpId="0" animBg="1"/>
      <p:bldP spid="21" grpId="0"/>
      <p:bldP spid="24" grpId="0" animBg="1"/>
      <p:bldP spid="25" grpId="0" animBg="1"/>
      <p:bldP spid="26" grpId="0"/>
      <p:bldP spid="27" grpId="0" animBg="1"/>
      <p:bldP spid="32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 via </a:t>
            </a:r>
            <a:r>
              <a:rPr lang="en-US" dirty="0">
                <a:latin typeface="Comic Sans MS" charset="0"/>
                <a:cs typeface="ＭＳ Ｐゴシック" charset="0"/>
              </a:rPr>
              <a:t>Label Propagation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near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far from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90800"/>
            <a:ext cx="2743200" cy="1938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/>
              <a:t>Information from other categories tells you </a:t>
            </a:r>
            <a:r>
              <a:rPr lang="ja-JP" altLang="en-US" sz="2400"/>
              <a:t>“</a:t>
            </a:r>
            <a:r>
              <a:rPr lang="en-US" sz="2400"/>
              <a:t>how far</a:t>
            </a:r>
            <a:r>
              <a:rPr lang="ja-JP" altLang="en-US" sz="2400"/>
              <a:t>”</a:t>
            </a:r>
            <a:r>
              <a:rPr lang="en-US" sz="2400"/>
              <a:t> (when to </a:t>
            </a:r>
            <a:r>
              <a:rPr lang="en-US" sz="2400" i="1"/>
              <a:t>stop</a:t>
            </a:r>
            <a:r>
              <a:rPr lang="en-US" sz="2400"/>
              <a:t> propagating)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8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2" grpId="0" animBg="1"/>
      <p:bldP spid="43" grpId="0"/>
      <p:bldP spid="45" grpId="0" animBg="1"/>
      <p:bldP spid="46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6 at 1.2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1"/>
            <a:ext cx="9144000" cy="2107406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2"/>
          <a:stretch>
            <a:fillRect/>
          </a:stretch>
        </p:blipFill>
        <p:spPr bwMode="auto">
          <a:xfrm>
            <a:off x="518075" y="2324775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0163" y="3693018"/>
            <a:ext cx="403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ASONAM-2010 (Advances in Social Networks Analysis and Mining)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 Datasets with Known Classes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35195" y="1181100"/>
            <a:ext cx="231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UBMCBlog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AGBlog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MSPBlog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Cora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Citeseer</a:t>
            </a:r>
            <a:endParaRPr lang="en-US" sz="2400" dirty="0"/>
          </a:p>
        </p:txBody>
      </p:sp>
      <p:pic>
        <p:nvPicPr>
          <p:cNvPr id="4" name="Picture 3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4768811" y="3535971"/>
            <a:ext cx="4375189" cy="3047885"/>
          </a:xfrm>
          <a:prstGeom prst="rect">
            <a:avLst/>
          </a:prstGeom>
        </p:spPr>
      </p:pic>
      <p:pic>
        <p:nvPicPr>
          <p:cNvPr id="5" name="Picture 4" descr="blogs.png"/>
          <p:cNvPicPr>
            <a:picLocks noChangeAspect="1"/>
          </p:cNvPicPr>
          <p:nvPr/>
        </p:nvPicPr>
        <p:blipFill>
          <a:blip r:embed="rId3"/>
          <a:srcRect t="10298" r="8701"/>
          <a:stretch>
            <a:fillRect/>
          </a:stretch>
        </p:blipFill>
        <p:spPr>
          <a:xfrm>
            <a:off x="194381" y="4077769"/>
            <a:ext cx="3770988" cy="2772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5389" t="21323" r="14454" b="18029"/>
          <a:stretch>
            <a:fillRect/>
          </a:stretch>
        </p:blipFill>
        <p:spPr bwMode="auto">
          <a:xfrm>
            <a:off x="456173" y="1181100"/>
            <a:ext cx="4763576" cy="28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1360</Words>
  <Application>Microsoft Macintosh PowerPoint</Application>
  <PresentationFormat>On-screen Show (4:3)</PresentationFormat>
  <Paragraphs>347</Paragraphs>
  <Slides>54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Pixel</vt:lpstr>
      <vt:lpstr>PowerPoint.Show.8</vt:lpstr>
      <vt:lpstr>Semi-Supervised Learning With Graphs</vt:lpstr>
      <vt:lpstr>Review – Graph Algorithms so far….</vt:lpstr>
      <vt:lpstr>Main topics today</vt:lpstr>
      <vt:lpstr>Semi-supervised learning</vt:lpstr>
      <vt:lpstr>Semi-Supervised Bootstrapped Learning/Self-training</vt:lpstr>
      <vt:lpstr>Semi-Supervised Bootstrapped Learning via Label Propagation</vt:lpstr>
      <vt:lpstr>Semi-Supervised Bootstrapped Learning via Label Propagation</vt:lpstr>
      <vt:lpstr>PowerPoint Presentation</vt:lpstr>
      <vt:lpstr>Network Datasets with Known Classes</vt:lpstr>
      <vt:lpstr>PowerPoint Presentation</vt:lpstr>
      <vt:lpstr>Results – Blog data</vt:lpstr>
      <vt:lpstr>Results – More blog data</vt:lpstr>
      <vt:lpstr>Results – Citation data</vt:lpstr>
      <vt:lpstr>Seeding – MultiRankWalk</vt:lpstr>
      <vt:lpstr>Seeding – HF/wvRN</vt:lpstr>
      <vt:lpstr>What is HF aka coEM aka wvRN?</vt:lpstr>
      <vt:lpstr>CoEM/HF/wvRN</vt:lpstr>
      <vt:lpstr>CoEM/wvRN/HF</vt:lpstr>
      <vt:lpstr>CoEM/wvRN/HF</vt:lpstr>
      <vt:lpstr>CoEM/wvRN/HF</vt:lpstr>
      <vt:lpstr>CoEM/wvRN/HF</vt:lpstr>
      <vt:lpstr>CoEM/wvRN/HF</vt:lpstr>
      <vt:lpstr>Co-Training Rote Learner</vt:lpstr>
      <vt:lpstr>Co-EM Rote Learner: equivalent to HF on a bipartite graph</vt:lpstr>
      <vt:lpstr>What is HF aka coEM aka wvRN?</vt:lpstr>
      <vt:lpstr>MultiRank Walk vs HF/wvRN/CoEM</vt:lpstr>
      <vt:lpstr>Back to Experiments: Network Datasets with Known Classes</vt:lpstr>
      <vt:lpstr>MultiRankWalk vs wvRN/HF/CoEM</vt:lpstr>
      <vt:lpstr>How well does MWR work?</vt:lpstr>
      <vt:lpstr>Parameter Sensitivity</vt:lpstr>
      <vt:lpstr>Semi-supervised learning</vt:lpstr>
      <vt:lpstr>SSL as optimization slides from Partha Talukdar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recent work (AIStats 2014)</vt:lpstr>
      <vt:lpstr>Flashback: CM Sketch Structure</vt:lpstr>
      <vt:lpstr>More recent work (AIStats 2014)</vt:lpstr>
      <vt:lpstr>More recent work (AIStats 2014)</vt:lpstr>
      <vt:lpstr>More recent work (AIStats 2014)</vt:lpstr>
      <vt:lpstr>More recent work (AIStats 2014)</vt:lpstr>
      <vt:lpstr>More recent work (AIStats 2014)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415</cp:revision>
  <dcterms:created xsi:type="dcterms:W3CDTF">2012-03-21T14:52:10Z</dcterms:created>
  <dcterms:modified xsi:type="dcterms:W3CDTF">2015-11-10T15:48:03Z</dcterms:modified>
</cp:coreProperties>
</file>