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1" r:id="rId3"/>
    <p:sldId id="371" r:id="rId4"/>
    <p:sldId id="370" r:id="rId5"/>
    <p:sldId id="275" r:id="rId6"/>
    <p:sldId id="374" r:id="rId7"/>
    <p:sldId id="274" r:id="rId8"/>
    <p:sldId id="277" r:id="rId9"/>
    <p:sldId id="279" r:id="rId10"/>
    <p:sldId id="365" r:id="rId11"/>
    <p:sldId id="376" r:id="rId12"/>
    <p:sldId id="372" r:id="rId13"/>
    <p:sldId id="377" r:id="rId14"/>
    <p:sldId id="378" r:id="rId15"/>
    <p:sldId id="379" r:id="rId16"/>
    <p:sldId id="380" r:id="rId17"/>
    <p:sldId id="366" r:id="rId18"/>
    <p:sldId id="286" r:id="rId19"/>
    <p:sldId id="287" r:id="rId20"/>
    <p:sldId id="288" r:id="rId21"/>
    <p:sldId id="289" r:id="rId22"/>
    <p:sldId id="290" r:id="rId23"/>
    <p:sldId id="300" r:id="rId24"/>
    <p:sldId id="301" r:id="rId25"/>
    <p:sldId id="302" r:id="rId26"/>
    <p:sldId id="356" r:id="rId27"/>
    <p:sldId id="368" r:id="rId28"/>
    <p:sldId id="308" r:id="rId29"/>
    <p:sldId id="305" r:id="rId30"/>
    <p:sldId id="306" r:id="rId31"/>
    <p:sldId id="307" r:id="rId32"/>
    <p:sldId id="311" r:id="rId33"/>
    <p:sldId id="309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50" d="100"/>
          <a:sy n="150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0505-553C-1844-8F1C-A35E447154FE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98CC2-B458-894C-A0B1-87C03750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3,2M</a:t>
            </a:r>
            <a:r>
              <a:rPr lang="en-US" baseline="0" dirty="0" smtClean="0"/>
              <a:t> emails</a:t>
            </a:r>
          </a:p>
          <a:p>
            <a:r>
              <a:rPr lang="en-US" baseline="0" dirty="0" smtClean="0"/>
              <a:t>400k users</a:t>
            </a:r>
          </a:p>
          <a:p>
            <a:r>
              <a:rPr lang="en-US" baseline="0" dirty="0" smtClean="0"/>
              <a:t>40M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BA69-097D-544B-93AE-A55154BC5319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F203-681B-F746-9CD6-F1A57AB603C2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8892-7880-7041-A5BD-669492E17F55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73801488-EA7D-3C44-9B9E-7061516FFEFC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FA7A-B573-EB4F-97EB-7E771ABBC408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9FEE-6F1D-3648-8D87-00183A89083D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745-96C1-2643-93BD-28D46AEB4671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BC73-B16A-9642-8A87-C091FA74CB0D}" type="datetime1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027-174B-0D4B-A2A9-E2397B3EDE8D}" type="datetime1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CF1C-CB40-E04B-A45B-E0994DD796C3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536E-D9A7-404A-B920-147BE5A1A229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EA5E-C51E-2E48-869C-DF8E7AB417DA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6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image" Target="../media/image5.png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Efficient Logistic Regression with Stochastic Gradient Descent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1212"/>
            <a:ext cx="6400800" cy="1752600"/>
          </a:xfrm>
        </p:spPr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Screen Shot 2015-09-25 at 3.23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6786" b="16868"/>
          <a:stretch/>
        </p:blipFill>
        <p:spPr>
          <a:xfrm>
            <a:off x="4802021" y="112519"/>
            <a:ext cx="4341979" cy="245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Sparse</a:t>
            </a:r>
            <a:r>
              <a:rPr lang="en-US" dirty="0" smtClean="0"/>
              <a:t> regularized </a:t>
            </a:r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321" y="1396034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</a:t>
            </a:r>
            <a:r>
              <a:rPr lang="en-US" dirty="0" smtClean="0"/>
              <a:t>non-</a:t>
            </a:r>
            <a:r>
              <a:rPr lang="en-US" dirty="0" smtClean="0"/>
              <a:t>zero </a:t>
            </a:r>
            <a:r>
              <a:rPr lang="en-US" dirty="0" smtClean="0"/>
              <a:t>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</a:t>
            </a:r>
            <a:r>
              <a:rPr lang="en-US" sz="2800" i="1" dirty="0" smtClean="0"/>
              <a:t>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3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01043" y="1396034"/>
            <a:ext cx="5117878" cy="470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8776" y="2563666"/>
            <a:ext cx="2725359" cy="2862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 = “clock” reading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A[j] = clock reading last time feature j was “active”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implement the “weight decay” update using a “lazy” strategy: weights are decayed in one shot when a feature is “active”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61533" y="3979333"/>
            <a:ext cx="914400" cy="16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1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Sparse</a:t>
            </a:r>
            <a:r>
              <a:rPr lang="en-US" dirty="0" smtClean="0"/>
              <a:t> regularized </a:t>
            </a:r>
            <a:r>
              <a:rPr lang="en-US" dirty="0" smtClean="0"/>
              <a:t>logistic </a:t>
            </a:r>
            <a:r>
              <a:rPr lang="en-US" dirty="0" smtClean="0"/>
              <a:t>regression (v2)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321" y="1396034"/>
            <a:ext cx="8648700" cy="50990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k++</a:t>
            </a:r>
            <a:endParaRPr lang="en-US" sz="2400" dirty="0" smtClean="0"/>
          </a:p>
          <a:p>
            <a:pPr lvl="2"/>
            <a:r>
              <a:rPr lang="en-US" dirty="0"/>
              <a:t>For each non-zero feature </a:t>
            </a:r>
            <a:r>
              <a:rPr lang="en-US" i="1" dirty="0"/>
              <a:t>W[j]</a:t>
            </a:r>
            <a:endParaRPr lang="en-US" i="1" baseline="30000" dirty="0"/>
          </a:p>
          <a:p>
            <a:pPr lvl="3"/>
            <a:r>
              <a:rPr lang="en-US" sz="2800" i="1" dirty="0"/>
              <a:t>W[j]</a:t>
            </a:r>
            <a:r>
              <a:rPr lang="en-US" sz="2800" dirty="0"/>
              <a:t>   *=</a:t>
            </a:r>
            <a:r>
              <a:rPr lang="en-US" sz="2800" i="1" dirty="0"/>
              <a:t> (1</a:t>
            </a:r>
            <a:r>
              <a:rPr lang="en-US" sz="2800" dirty="0"/>
              <a:t>  - </a:t>
            </a:r>
            <a:r>
              <a:rPr lang="en-US" sz="2800" i="1" dirty="0"/>
              <a:t>λ2μ)</a:t>
            </a:r>
            <a:r>
              <a:rPr lang="en-US" sz="2800" i="1" baseline="30000" dirty="0"/>
              <a:t>k-A[j</a:t>
            </a:r>
            <a:r>
              <a:rPr lang="en-US" sz="2800" i="1" baseline="30000" dirty="0" smtClean="0"/>
              <a:t>]</a:t>
            </a:r>
            <a:endParaRPr lang="en-US" sz="2400" dirty="0" smtClean="0"/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</a:t>
            </a:r>
            <a:r>
              <a:rPr lang="en-US" dirty="0"/>
              <a:t> </a:t>
            </a:r>
            <a:endParaRPr lang="en-US" i="1" dirty="0" smtClean="0"/>
          </a:p>
          <a:p>
            <a:pPr lvl="2"/>
            <a:r>
              <a:rPr lang="en-US" dirty="0" smtClean="0"/>
              <a:t>For each </a:t>
            </a:r>
            <a:r>
              <a:rPr lang="en-US" dirty="0" smtClean="0"/>
              <a:t>non-</a:t>
            </a:r>
            <a:r>
              <a:rPr lang="en-US" dirty="0" smtClean="0"/>
              <a:t>zero </a:t>
            </a:r>
            <a:r>
              <a:rPr lang="en-US" dirty="0" smtClean="0"/>
              <a:t>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</a:t>
            </a:r>
            <a:r>
              <a:rPr lang="en-US" sz="2800" i="1" dirty="0" smtClean="0"/>
              <a:t>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3"/>
            <a:r>
              <a:rPr lang="en-US" sz="2800" i="1" dirty="0" smtClean="0"/>
              <a:t>A[j] = </a:t>
            </a:r>
            <a:r>
              <a:rPr lang="en-US" sz="2800" i="1" dirty="0" smtClean="0"/>
              <a:t>k</a:t>
            </a:r>
          </a:p>
          <a:p>
            <a:r>
              <a:rPr lang="en-US" sz="3000" dirty="0" smtClean="0"/>
              <a:t>Finally: </a:t>
            </a:r>
          </a:p>
          <a:p>
            <a:pPr lvl="1"/>
            <a:r>
              <a:rPr lang="en-US" sz="3000" dirty="0" smtClean="0"/>
              <a:t>Before you write out each W[j] do </a:t>
            </a:r>
            <a:r>
              <a:rPr lang="en-US" sz="3000" dirty="0" smtClean="0">
                <a:solidFill>
                  <a:srgbClr val="0000FF"/>
                </a:solidFill>
              </a:rPr>
              <a:t>**</a:t>
            </a:r>
            <a:endParaRPr lang="en-US" sz="3000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8776" y="2563666"/>
            <a:ext cx="2725359" cy="2862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 = “clock” reading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A[j] = clock reading last time feature j was “active”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implement the “weight decay” update using a “lazy” strategy: weights are decayed in one shot when a feature is “active”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4254" y="3285066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**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7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What’s happened here:</a:t>
            </a:r>
          </a:p>
          <a:p>
            <a:pPr lvl="1"/>
            <a:r>
              <a:rPr lang="en-US" dirty="0" smtClean="0"/>
              <a:t>Our update involves a </a:t>
            </a:r>
            <a:r>
              <a:rPr lang="en-US" i="1" dirty="0" smtClean="0"/>
              <a:t>sparse part </a:t>
            </a:r>
            <a:r>
              <a:rPr lang="en-US" dirty="0" smtClean="0"/>
              <a:t>and a </a:t>
            </a:r>
            <a:r>
              <a:rPr lang="en-US" i="1" dirty="0" smtClean="0"/>
              <a:t>dense part</a:t>
            </a:r>
          </a:p>
          <a:p>
            <a:pPr lvl="2"/>
            <a:r>
              <a:rPr lang="en-US" dirty="0" smtClean="0"/>
              <a:t>Sparse: empirical loss on this example</a:t>
            </a:r>
          </a:p>
          <a:p>
            <a:pPr lvl="2"/>
            <a:r>
              <a:rPr lang="en-US" dirty="0" smtClean="0"/>
              <a:t>Dense: regularization loss – not affected by the example</a:t>
            </a:r>
          </a:p>
          <a:p>
            <a:pPr lvl="1"/>
            <a:r>
              <a:rPr lang="en-US" dirty="0" smtClean="0"/>
              <a:t>We remove the </a:t>
            </a:r>
            <a:r>
              <a:rPr lang="en-US" i="1" dirty="0" smtClean="0"/>
              <a:t>dense part </a:t>
            </a:r>
            <a:r>
              <a:rPr lang="en-US" dirty="0" smtClean="0"/>
              <a:t>of the update</a:t>
            </a:r>
          </a:p>
          <a:p>
            <a:pPr lvl="2"/>
            <a:r>
              <a:rPr lang="en-US" dirty="0" smtClean="0"/>
              <a:t>Old example update:</a:t>
            </a:r>
          </a:p>
          <a:p>
            <a:pPr lvl="3"/>
            <a:r>
              <a:rPr lang="en-US" dirty="0" smtClean="0"/>
              <a:t>for each feature { do something example-independent}</a:t>
            </a:r>
          </a:p>
          <a:p>
            <a:pPr lvl="3"/>
            <a:r>
              <a:rPr lang="en-US" dirty="0" smtClean="0"/>
              <a:t>For each active feature { do something example-dependent}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example update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active feature :</a:t>
            </a:r>
          </a:p>
          <a:p>
            <a:pPr lvl="4"/>
            <a:r>
              <a:rPr lang="en-US" dirty="0" smtClean="0"/>
              <a:t>{simulate the prior example-independent updates}</a:t>
            </a:r>
          </a:p>
          <a:p>
            <a:pPr lvl="4"/>
            <a:r>
              <a:rPr lang="en-US" dirty="0" smtClean="0"/>
              <a:t>{</a:t>
            </a:r>
            <a:r>
              <a:rPr lang="en-US" dirty="0"/>
              <a:t>do something example-</a:t>
            </a:r>
            <a:r>
              <a:rPr lang="en-US" dirty="0" smtClean="0"/>
              <a:t>dependent}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separate the LCL update and weight decay updates but remember:</a:t>
            </a:r>
            <a:endParaRPr lang="en-US" dirty="0" smtClean="0"/>
          </a:p>
          <a:p>
            <a:pPr lvl="1"/>
            <a:r>
              <a:rPr lang="en-US" dirty="0" smtClean="0"/>
              <a:t>we need to apply “weight decay” to </a:t>
            </a:r>
            <a:r>
              <a:rPr lang="en-US" i="1" dirty="0" smtClean="0"/>
              <a:t>just the active features </a:t>
            </a:r>
            <a:r>
              <a:rPr lang="en-US" i="1" dirty="0" smtClean="0"/>
              <a:t>in an </a:t>
            </a:r>
            <a:r>
              <a:rPr lang="en-US" i="1" dirty="0"/>
              <a:t>example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before we compute the </a:t>
            </a:r>
            <a:r>
              <a:rPr lang="en-US" dirty="0" smtClean="0"/>
              <a:t>prediction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US" i="1" baseline="-25000" dirty="0" smtClean="0"/>
          </a:p>
          <a:p>
            <a:pPr lvl="1"/>
            <a:r>
              <a:rPr lang="en-US" dirty="0" smtClean="0"/>
              <a:t>we need to apply “weight decay” </a:t>
            </a:r>
            <a:r>
              <a:rPr lang="en-US" dirty="0" smtClean="0"/>
              <a:t>to all features before </a:t>
            </a:r>
            <a:r>
              <a:rPr lang="en-US" dirty="0" smtClean="0"/>
              <a:t>we save the </a:t>
            </a:r>
            <a:r>
              <a:rPr lang="en-US" dirty="0" smtClean="0"/>
              <a:t>classifier</a:t>
            </a:r>
            <a:endParaRPr lang="en-US" dirty="0" smtClean="0"/>
          </a:p>
          <a:p>
            <a:pPr lvl="1"/>
            <a:r>
              <a:rPr lang="en-US" dirty="0" smtClean="0"/>
              <a:t>my suggestion:</a:t>
            </a:r>
          </a:p>
          <a:p>
            <a:pPr lvl="2"/>
            <a:r>
              <a:rPr lang="en-US" dirty="0" smtClean="0"/>
              <a:t>an abstraction for a  logistic regression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7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SGD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096962"/>
            <a:ext cx="8648700" cy="55170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SGDLogistic</a:t>
            </a:r>
            <a:r>
              <a:rPr lang="en-US" dirty="0" smtClean="0"/>
              <a:t> Regression {</a:t>
            </a:r>
          </a:p>
          <a:p>
            <a:pPr>
              <a:buNone/>
            </a:pPr>
            <a:r>
              <a:rPr lang="en-US" i="1" dirty="0" smtClean="0"/>
              <a:t>    /** Predict using current weights **/</a:t>
            </a:r>
          </a:p>
          <a:p>
            <a:pPr>
              <a:buNone/>
            </a:pPr>
            <a:r>
              <a:rPr lang="en-US" dirty="0" smtClean="0"/>
              <a:t>	double </a:t>
            </a:r>
            <a:r>
              <a:rPr lang="en-US" dirty="0" err="1" smtClean="0"/>
              <a:t>predict(Map</a:t>
            </a:r>
            <a:r>
              <a:rPr lang="en-US" dirty="0" smtClean="0"/>
              <a:t> features);</a:t>
            </a:r>
          </a:p>
          <a:p>
            <a:pPr>
              <a:buNone/>
            </a:pPr>
            <a:r>
              <a:rPr lang="en-US" i="1" dirty="0" smtClean="0"/>
              <a:t>    /** Apply weight decay to a single feature and record when in A[ ]**/</a:t>
            </a:r>
          </a:p>
          <a:p>
            <a:pPr>
              <a:buNone/>
            </a:pPr>
            <a:r>
              <a:rPr lang="en-US" dirty="0" smtClean="0"/>
              <a:t>	void </a:t>
            </a:r>
            <a:r>
              <a:rPr lang="en-US" dirty="0" err="1" smtClean="0"/>
              <a:t>regularize(string</a:t>
            </a:r>
            <a:r>
              <a:rPr lang="en-US" dirty="0" smtClean="0"/>
              <a:t> feature,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currentK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i="1" dirty="0" smtClean="0"/>
              <a:t>	/** Regularize all features then save to disk **/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  void </a:t>
            </a:r>
            <a:r>
              <a:rPr lang="en-US" dirty="0" err="1" smtClean="0"/>
              <a:t>save(string</a:t>
            </a:r>
            <a:r>
              <a:rPr lang="en-US" dirty="0" smtClean="0"/>
              <a:t> </a:t>
            </a:r>
            <a:r>
              <a:rPr lang="en-US" dirty="0" err="1" smtClean="0"/>
              <a:t>fileName,int</a:t>
            </a:r>
            <a:r>
              <a:rPr lang="en-US" dirty="0" smtClean="0"/>
              <a:t> </a:t>
            </a:r>
            <a:r>
              <a:rPr lang="en-US" dirty="0" err="1" smtClean="0"/>
              <a:t>currentK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i="1" dirty="0" smtClean="0"/>
              <a:t>    /** Load a saved classifier **/</a:t>
            </a:r>
          </a:p>
          <a:p>
            <a:pPr>
              <a:buNone/>
            </a:pPr>
            <a:r>
              <a:rPr lang="en-US" dirty="0" smtClean="0"/>
              <a:t>    static </a:t>
            </a:r>
            <a:r>
              <a:rPr lang="en-US" dirty="0" err="1" smtClean="0"/>
              <a:t>SGDClassifier</a:t>
            </a:r>
            <a:r>
              <a:rPr lang="en-US" dirty="0" smtClean="0"/>
              <a:t> </a:t>
            </a:r>
            <a:r>
              <a:rPr lang="en-US" dirty="0" err="1" smtClean="0"/>
              <a:t>load(String</a:t>
            </a:r>
            <a:r>
              <a:rPr lang="en-US" dirty="0" smtClean="0"/>
              <a:t> </a:t>
            </a:r>
            <a:r>
              <a:rPr lang="en-US" dirty="0" err="1" smtClean="0"/>
              <a:t>fileName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i="1" dirty="0" smtClean="0"/>
              <a:t>	/** Train on one example **/</a:t>
            </a:r>
          </a:p>
          <a:p>
            <a:pPr>
              <a:buNone/>
            </a:pPr>
            <a:r>
              <a:rPr lang="en-US" dirty="0" smtClean="0"/>
              <a:t>    void train1(Map features, double </a:t>
            </a:r>
            <a:r>
              <a:rPr lang="en-US" dirty="0" err="1" smtClean="0"/>
              <a:t>trueLabel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	     // regularize each feature</a:t>
            </a:r>
          </a:p>
          <a:p>
            <a:pPr>
              <a:buNone/>
            </a:pPr>
            <a:r>
              <a:rPr lang="en-US" dirty="0" smtClean="0"/>
              <a:t>          // predict and apply update       </a:t>
            </a:r>
          </a:p>
          <a:p>
            <a:pPr>
              <a:buNone/>
            </a:pPr>
            <a:r>
              <a:rPr lang="en-US" dirty="0" smtClean="0"/>
              <a:t>   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// main ‘train’ program assumes a stream of </a:t>
            </a:r>
            <a:r>
              <a:rPr lang="en-US" b="1" dirty="0" smtClean="0"/>
              <a:t>randomly-ordered </a:t>
            </a:r>
            <a:r>
              <a:rPr lang="en-US" dirty="0" smtClean="0"/>
              <a:t>examples and outputs classifier to disk; main ‘test’ program prints predictions for each test case in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SGD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096962"/>
            <a:ext cx="8648700" cy="55170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SGDLogistic</a:t>
            </a:r>
            <a:r>
              <a:rPr lang="en-US" dirty="0" smtClean="0"/>
              <a:t> Regression {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// main ‘train’ program assumes a stream of </a:t>
            </a:r>
            <a:r>
              <a:rPr lang="en-US" b="1" dirty="0" smtClean="0"/>
              <a:t>randomly-ordered </a:t>
            </a:r>
            <a:r>
              <a:rPr lang="en-US" dirty="0" smtClean="0"/>
              <a:t>examples and outputs classifier to disk; main ‘test’ program prints predictions for each test case in input.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&lt;100 lines (in python)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Other mains:</a:t>
            </a:r>
            <a:endParaRPr lang="en-US" dirty="0"/>
          </a:p>
          <a:p>
            <a:r>
              <a:rPr lang="en-US" dirty="0" smtClean="0"/>
              <a:t>A “shuffler:”</a:t>
            </a:r>
          </a:p>
          <a:p>
            <a:pPr lvl="1"/>
            <a:r>
              <a:rPr lang="en-US" dirty="0" smtClean="0"/>
              <a:t>stream thru a training file T times and output instances</a:t>
            </a:r>
          </a:p>
          <a:p>
            <a:pPr lvl="1"/>
            <a:r>
              <a:rPr lang="en-US" dirty="0" smtClean="0"/>
              <a:t>output is randomly ordered, as much as possible, given a buffer of size B</a:t>
            </a:r>
          </a:p>
          <a:p>
            <a:r>
              <a:rPr lang="en-US" dirty="0" smtClean="0"/>
              <a:t>Something to collect predictions + true labels and produce error rates, etc.</a:t>
            </a:r>
          </a:p>
        </p:txBody>
      </p:sp>
    </p:spTree>
    <p:extLst>
      <p:ext uri="{BB962C8B-B14F-4D97-AF65-F5344CB8AC3E}">
        <p14:creationId xmlns:p14="http://schemas.microsoft.com/office/powerpoint/2010/main" val="249880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SGD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496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Parameter settings:</a:t>
            </a:r>
          </a:p>
          <a:p>
            <a:pPr lvl="1"/>
            <a:r>
              <a:rPr lang="en-US" sz="2800" i="1" dirty="0"/>
              <a:t>W[j]</a:t>
            </a:r>
            <a:r>
              <a:rPr lang="en-US" sz="2800" dirty="0"/>
              <a:t>   *=</a:t>
            </a:r>
            <a:r>
              <a:rPr lang="en-US" sz="2800" i="1" dirty="0"/>
              <a:t> (1</a:t>
            </a:r>
            <a:r>
              <a:rPr lang="en-US" sz="2800" dirty="0"/>
              <a:t>  - </a:t>
            </a:r>
            <a:r>
              <a:rPr lang="en-US" sz="2800" i="1" dirty="0"/>
              <a:t>λ2</a:t>
            </a:r>
            <a:r>
              <a:rPr lang="en-US" sz="2800" b="1" i="1" dirty="0">
                <a:solidFill>
                  <a:srgbClr val="FF0000"/>
                </a:solidFill>
              </a:rPr>
              <a:t>μ</a:t>
            </a:r>
            <a:r>
              <a:rPr lang="en-US" sz="2800" i="1" dirty="0"/>
              <a:t>)</a:t>
            </a:r>
            <a:r>
              <a:rPr lang="en-US" sz="2800" i="1" baseline="30000" dirty="0"/>
              <a:t>k-A[j</a:t>
            </a:r>
            <a:r>
              <a:rPr lang="en-US" sz="2800" i="1" baseline="30000" dirty="0" smtClean="0"/>
              <a:t>]</a:t>
            </a:r>
          </a:p>
          <a:p>
            <a:pPr lvl="1"/>
            <a:r>
              <a:rPr lang="en-US" sz="2800" i="1" dirty="0"/>
              <a:t>W[j]</a:t>
            </a:r>
            <a:r>
              <a:rPr lang="en-US" sz="2800" dirty="0"/>
              <a:t> =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i="1" dirty="0"/>
              <a:t>W[j]</a:t>
            </a:r>
            <a:r>
              <a:rPr lang="en-US" sz="2800" dirty="0"/>
              <a:t>  + </a:t>
            </a:r>
            <a:r>
              <a:rPr lang="en-US" sz="2800" b="1" i="1" dirty="0" err="1">
                <a:solidFill>
                  <a:srgbClr val="FF0000"/>
                </a:solidFill>
              </a:rPr>
              <a:t>λ</a:t>
            </a:r>
            <a:r>
              <a:rPr lang="en-US" sz="2800" i="1" dirty="0"/>
              <a:t>(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/>
              <a:t> - p</a:t>
            </a:r>
            <a:r>
              <a:rPr lang="en-US" sz="2800" i="1" baseline="30000" dirty="0"/>
              <a:t>i</a:t>
            </a:r>
            <a:r>
              <a:rPr lang="en-US" sz="2800" i="1" dirty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i="1" baseline="-25000" dirty="0"/>
          </a:p>
          <a:p>
            <a:r>
              <a:rPr lang="en-US" dirty="0" smtClean="0"/>
              <a:t>I didn’t tune especially but used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μ=0.1</a:t>
            </a:r>
          </a:p>
          <a:p>
            <a:pPr lvl="1"/>
            <a:r>
              <a:rPr lang="en-US" i="1" dirty="0" err="1" smtClean="0"/>
              <a:t>λ</a:t>
            </a:r>
            <a:r>
              <a:rPr lang="en-US" i="1" dirty="0" smtClean="0"/>
              <a:t>=</a:t>
            </a:r>
            <a:r>
              <a:rPr lang="en-US" i="1" dirty="0" err="1" smtClean="0"/>
              <a:t>η</a:t>
            </a:r>
            <a:r>
              <a:rPr lang="en-US" i="1" dirty="0" smtClean="0"/>
              <a:t>* E</a:t>
            </a:r>
            <a:r>
              <a:rPr lang="en-US" i="1" baseline="30000" dirty="0" smtClean="0"/>
              <a:t>-2  </a:t>
            </a:r>
            <a:r>
              <a:rPr lang="en-US" dirty="0" smtClean="0"/>
              <a:t>where </a:t>
            </a:r>
            <a:r>
              <a:rPr lang="en-US" i="1" dirty="0" smtClean="0"/>
              <a:t>E</a:t>
            </a:r>
            <a:r>
              <a:rPr lang="en-US" dirty="0"/>
              <a:t> </a:t>
            </a:r>
            <a:r>
              <a:rPr lang="en-US" dirty="0" smtClean="0"/>
              <a:t>is “epoch”, </a:t>
            </a:r>
            <a:r>
              <a:rPr lang="en-US" i="1" dirty="0" err="1" smtClean="0"/>
              <a:t>η</a:t>
            </a:r>
            <a:r>
              <a:rPr lang="en-US" i="1" dirty="0" smtClean="0"/>
              <a:t>=½</a:t>
            </a:r>
            <a:endParaRPr lang="en-US" dirty="0" smtClean="0"/>
          </a:p>
          <a:p>
            <a:pPr lvl="2"/>
            <a:r>
              <a:rPr lang="en-US" dirty="0" smtClean="0"/>
              <a:t>epoch: number of times you’ve iterated over the dataset, starting at E=1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BOUNDED-MEMORY LOGISTIC REGRESSION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Logistic regression and SGD</a:t>
            </a:r>
          </a:p>
          <a:p>
            <a:pPr lvl="1"/>
            <a:r>
              <a:rPr lang="en-US" dirty="0" smtClean="0"/>
              <a:t>Learning as optimization</a:t>
            </a:r>
          </a:p>
          <a:p>
            <a:pPr lvl="1"/>
            <a:r>
              <a:rPr lang="en-US" dirty="0" smtClean="0"/>
              <a:t>Logistic regression: </a:t>
            </a:r>
          </a:p>
          <a:p>
            <a:pPr lvl="2"/>
            <a:r>
              <a:rPr lang="en-US" dirty="0" smtClean="0"/>
              <a:t>a linear classifier optimizing P(</a:t>
            </a:r>
            <a:r>
              <a:rPr lang="en-US" dirty="0" err="1" smtClean="0"/>
              <a:t>y|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Stochastic gradient descent</a:t>
            </a:r>
          </a:p>
          <a:p>
            <a:pPr lvl="2"/>
            <a:r>
              <a:rPr lang="en-US" dirty="0" smtClean="0"/>
              <a:t>“streaming optimization” for ML problems</a:t>
            </a:r>
          </a:p>
          <a:p>
            <a:pPr lvl="1"/>
            <a:r>
              <a:rPr lang="en-US" dirty="0" smtClean="0"/>
              <a:t>Regularized logistic regression</a:t>
            </a:r>
          </a:p>
          <a:p>
            <a:pPr lvl="1"/>
            <a:r>
              <a:rPr lang="en-US" dirty="0" smtClean="0"/>
              <a:t>Sparse regularized logistic regression</a:t>
            </a:r>
          </a:p>
          <a:p>
            <a:pPr lvl="1"/>
            <a:r>
              <a:rPr lang="en-US" b="1" dirty="0" smtClean="0"/>
              <a:t>Memory-saving logistic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9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text classification most words 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correlated with any class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given low weights in the LR classifier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unlikely to affect classification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very interesting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for Logistic Regression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text classification most bigrams 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correlated with any class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given low weights in the LR classifier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unlikely to affect classification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very interesting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weights in a classifier are</a:t>
            </a:r>
          </a:p>
          <a:p>
            <a:pPr lvl="1"/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not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smtClean="0"/>
              <a:t>exploit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557754" cy="53485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idea: combine uncommon words together </a:t>
            </a:r>
            <a:r>
              <a:rPr lang="en-US" i="1" dirty="0" smtClean="0"/>
              <a:t>randomly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replace </a:t>
            </a:r>
            <a:r>
              <a:rPr lang="en-US" dirty="0" smtClean="0"/>
              <a:t>all </a:t>
            </a:r>
            <a:r>
              <a:rPr lang="en-US" dirty="0" err="1" smtClean="0"/>
              <a:t>occurrances</a:t>
            </a:r>
            <a:r>
              <a:rPr lang="en-US" dirty="0" smtClean="0"/>
              <a:t> of “</a:t>
            </a:r>
            <a:r>
              <a:rPr lang="en-US" dirty="0"/>
              <a:t>humanitarianism” </a:t>
            </a:r>
            <a:r>
              <a:rPr lang="en-US" dirty="0" smtClean="0"/>
              <a:t>or “biopsy” with “</a:t>
            </a:r>
            <a:r>
              <a:rPr lang="en-US" dirty="0" err="1" smtClean="0"/>
              <a:t>humanitarianismOrBiopsy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replace all </a:t>
            </a:r>
            <a:r>
              <a:rPr lang="en-US" dirty="0" err="1"/>
              <a:t>occurrances</a:t>
            </a:r>
            <a:r>
              <a:rPr lang="en-US" dirty="0"/>
              <a:t> of “schizoid” or “duchy” with </a:t>
            </a:r>
            <a:r>
              <a:rPr lang="en-US" dirty="0" smtClean="0"/>
              <a:t>“</a:t>
            </a:r>
            <a:r>
              <a:rPr lang="en-US" dirty="0" err="1" smtClean="0"/>
              <a:t>schizoidOrDuchy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replace all </a:t>
            </a:r>
            <a:r>
              <a:rPr lang="en-US" dirty="0" err="1"/>
              <a:t>occurrances</a:t>
            </a:r>
            <a:r>
              <a:rPr lang="en-US" dirty="0"/>
              <a:t> of “gynecologist” or “constrictor” with </a:t>
            </a:r>
            <a:r>
              <a:rPr lang="en-US" dirty="0" smtClean="0"/>
              <a:t>“</a:t>
            </a:r>
            <a:r>
              <a:rPr lang="en-US" dirty="0" err="1" smtClean="0"/>
              <a:t>gynecologistOrConstrictor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For Naïve Bayes this breaks independence assumptions</a:t>
            </a:r>
          </a:p>
          <a:p>
            <a:pPr lvl="1"/>
            <a:r>
              <a:rPr lang="en-US" dirty="0" smtClean="0"/>
              <a:t>it’s not obviously a problem for logistic regression, though</a:t>
            </a:r>
          </a:p>
          <a:p>
            <a:r>
              <a:rPr lang="en-US" dirty="0" smtClean="0"/>
              <a:t>I could combine</a:t>
            </a:r>
          </a:p>
          <a:p>
            <a:pPr lvl="1"/>
            <a:r>
              <a:rPr lang="en-US" dirty="0" smtClean="0"/>
              <a:t>two low-weight words (won’t matter much)</a:t>
            </a:r>
          </a:p>
          <a:p>
            <a:pPr lvl="1"/>
            <a:r>
              <a:rPr lang="en-US" dirty="0" smtClean="0"/>
              <a:t>a low-weight and a high-weight word (won’t matter much)</a:t>
            </a:r>
          </a:p>
          <a:p>
            <a:pPr lvl="1"/>
            <a:r>
              <a:rPr lang="en-US" dirty="0" smtClean="0"/>
              <a:t>two high-weight words (not very likely to happen)</a:t>
            </a:r>
          </a:p>
          <a:p>
            <a:r>
              <a:rPr lang="en-US" dirty="0" smtClean="0"/>
              <a:t>How much of this can I get away with?</a:t>
            </a:r>
          </a:p>
          <a:p>
            <a:pPr lvl="1"/>
            <a:r>
              <a:rPr lang="en-US" dirty="0" smtClean="0"/>
              <a:t>certainly a little</a:t>
            </a:r>
          </a:p>
          <a:p>
            <a:pPr lvl="1"/>
            <a:r>
              <a:rPr lang="en-US" dirty="0" smtClean="0"/>
              <a:t>is it enough to make a difference?  how much memory does it save?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smtClean="0"/>
              <a:t>exploit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216222" cy="3979788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Another observation: </a:t>
            </a:r>
          </a:p>
          <a:p>
            <a:pPr lvl="1"/>
            <a:r>
              <a:rPr lang="en-US" sz="3100" dirty="0" smtClean="0"/>
              <a:t>the values in my hash table are </a:t>
            </a:r>
            <a:r>
              <a:rPr lang="en-US" sz="3100" i="1" dirty="0" smtClean="0"/>
              <a:t>weights</a:t>
            </a:r>
          </a:p>
          <a:p>
            <a:pPr lvl="1"/>
            <a:r>
              <a:rPr lang="en-US" sz="3100" dirty="0" smtClean="0"/>
              <a:t>the keys in my hash table are </a:t>
            </a:r>
            <a:r>
              <a:rPr lang="en-US" sz="3100" i="1" dirty="0" smtClean="0"/>
              <a:t>strings</a:t>
            </a:r>
            <a:r>
              <a:rPr lang="en-US" sz="3100" dirty="0" smtClean="0"/>
              <a:t> for the feature names</a:t>
            </a:r>
          </a:p>
          <a:p>
            <a:pPr lvl="2"/>
            <a:r>
              <a:rPr lang="en-US" sz="3100" dirty="0" smtClean="0"/>
              <a:t>We need them to avoid collisions</a:t>
            </a:r>
          </a:p>
          <a:p>
            <a:endParaRPr lang="en-US" sz="3100" dirty="0" smtClean="0"/>
          </a:p>
          <a:p>
            <a:r>
              <a:rPr lang="en-US" sz="3100" dirty="0" smtClean="0"/>
              <a:t>But maybe we don’t care about collisions?</a:t>
            </a:r>
          </a:p>
          <a:p>
            <a:pPr lvl="1"/>
            <a:r>
              <a:rPr lang="en-US" sz="3100" dirty="0" smtClean="0"/>
              <a:t>Allowing “schizoid” &amp; “duchy” to collide is equivalent to replacing </a:t>
            </a:r>
            <a:r>
              <a:rPr lang="en-US" sz="3100" dirty="0"/>
              <a:t>all </a:t>
            </a:r>
            <a:r>
              <a:rPr lang="en-US" sz="3100" dirty="0" smtClean="0"/>
              <a:t>occurrences </a:t>
            </a:r>
            <a:r>
              <a:rPr lang="en-US" sz="3100" dirty="0"/>
              <a:t>of “schizoid” or “duchy” with “</a:t>
            </a:r>
            <a:r>
              <a:rPr lang="en-US" sz="3100" dirty="0" err="1"/>
              <a:t>schizoidOrDuchy</a:t>
            </a:r>
            <a:r>
              <a:rPr lang="en-US" sz="3100" dirty="0" smtClean="0"/>
              <a:t>”</a:t>
            </a:r>
          </a:p>
          <a:p>
            <a:pPr marL="0" indent="0">
              <a:buNone/>
            </a:pPr>
            <a:endParaRPr lang="en-US" sz="31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j: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/>
              <a:t>&gt;</a:t>
            </a:r>
            <a:r>
              <a:rPr lang="en-US" sz="2800" dirty="0" smtClean="0"/>
              <a:t>0: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26432"/>
              </p:ext>
            </p:extLst>
          </p:nvPr>
        </p:nvGraphicFramePr>
        <p:xfrm>
          <a:off x="4960938" y="3549650"/>
          <a:ext cx="28067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4" imgW="1244600" imgH="406400" progId="Equation.3">
                  <p:embed/>
                </p:oleObj>
              </mc:Choice>
              <mc:Fallback>
                <p:oleObj name="Equation" r:id="rId4" imgW="1244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0938" y="3549650"/>
                        <a:ext cx="2806700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84990"/>
              </p:ext>
            </p:extLst>
          </p:nvPr>
        </p:nvGraphicFramePr>
        <p:xfrm>
          <a:off x="5381625" y="3390900"/>
          <a:ext cx="32591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390900"/>
                        <a:ext cx="32591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20654" y="4087320"/>
            <a:ext cx="1430167" cy="58695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381" y="4096273"/>
            <a:ext cx="41527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8" name="Picture 7" descr="Screen Shot 2012-02-15 at 2.58.1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2"/>
          <a:stretch/>
        </p:blipFill>
        <p:spPr>
          <a:xfrm>
            <a:off x="705381" y="4869085"/>
            <a:ext cx="2936021" cy="13589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00576" y="5299805"/>
            <a:ext cx="725689" cy="427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44044"/>
              </p:ext>
            </p:extLst>
          </p:nvPr>
        </p:nvGraphicFramePr>
        <p:xfrm>
          <a:off x="4965700" y="4905375"/>
          <a:ext cx="2252917" cy="114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7" imgW="774700" imgH="393700" progId="Equation.3">
                  <p:embed/>
                </p:oleObj>
              </mc:Choice>
              <mc:Fallback>
                <p:oleObj name="Equation" r:id="rId7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5700" y="4905375"/>
                        <a:ext cx="2252917" cy="114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EXPERIMENTS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5 at 12.3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40"/>
            <a:ext cx="9144000" cy="2927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2873" y="3513256"/>
            <a:ext cx="533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ICML 2009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Spam filtering for Yahoo mail</a:t>
            </a:r>
          </a:p>
          <a:p>
            <a:pPr lvl="1"/>
            <a:r>
              <a:rPr lang="en-US" dirty="0" smtClean="0"/>
              <a:t>Lots of examples</a:t>
            </a:r>
            <a:r>
              <a:rPr lang="en-US" dirty="0"/>
              <a:t> </a:t>
            </a:r>
            <a:r>
              <a:rPr lang="en-US" dirty="0" smtClean="0"/>
              <a:t>and lots of users</a:t>
            </a:r>
          </a:p>
          <a:p>
            <a:pPr lvl="1"/>
            <a:r>
              <a:rPr lang="en-US" dirty="0" smtClean="0"/>
              <a:t>Two options:</a:t>
            </a:r>
          </a:p>
          <a:p>
            <a:pPr lvl="2"/>
            <a:r>
              <a:rPr lang="en-US" dirty="0" smtClean="0"/>
              <a:t>one filter for everyone—but users disagree</a:t>
            </a:r>
          </a:p>
          <a:p>
            <a:pPr lvl="2"/>
            <a:r>
              <a:rPr lang="en-US" dirty="0" smtClean="0"/>
              <a:t>one filter for each user—but some users are lazy and don’t label anything</a:t>
            </a:r>
          </a:p>
          <a:p>
            <a:pPr lvl="1"/>
            <a:r>
              <a:rPr lang="en-US" dirty="0" smtClean="0"/>
              <a:t>Third option:</a:t>
            </a:r>
          </a:p>
          <a:p>
            <a:pPr lvl="2"/>
            <a:r>
              <a:rPr lang="en-US" dirty="0" smtClean="0"/>
              <a:t>classify </a:t>
            </a:r>
            <a:r>
              <a:rPr lang="en-US" i="1" dirty="0" smtClean="0"/>
              <a:t>(</a:t>
            </a:r>
            <a:r>
              <a:rPr lang="en-US" i="1" dirty="0" err="1" smtClean="0"/>
              <a:t>msg,user</a:t>
            </a:r>
            <a:r>
              <a:rPr lang="en-US" i="1" dirty="0" smtClean="0"/>
              <a:t>) </a:t>
            </a:r>
            <a:r>
              <a:rPr lang="en-US" dirty="0" smtClean="0"/>
              <a:t>pairs</a:t>
            </a:r>
          </a:p>
          <a:p>
            <a:pPr lvl="2"/>
            <a:r>
              <a:rPr lang="en-US" dirty="0" smtClean="0"/>
              <a:t>features of message </a:t>
            </a:r>
            <a:r>
              <a:rPr lang="en-US" i="1" dirty="0" err="1" smtClean="0"/>
              <a:t>i</a:t>
            </a:r>
            <a:r>
              <a:rPr lang="en-US" dirty="0" smtClean="0"/>
              <a:t> are words </a:t>
            </a:r>
            <a:r>
              <a:rPr lang="en-US" i="1" dirty="0" smtClean="0"/>
              <a:t>w</a:t>
            </a:r>
            <a:r>
              <a:rPr lang="en-US" i="1" baseline="-25000" dirty="0" smtClean="0"/>
              <a:t>i,1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pPr lvl="2"/>
            <a:r>
              <a:rPr lang="en-US" dirty="0" smtClean="0"/>
              <a:t>feature of user is his/her id </a:t>
            </a:r>
            <a:r>
              <a:rPr lang="en-US" i="1" dirty="0" smtClean="0"/>
              <a:t>u</a:t>
            </a:r>
            <a:endParaRPr lang="en-US" dirty="0" smtClean="0"/>
          </a:p>
          <a:p>
            <a:pPr lvl="2"/>
            <a:r>
              <a:rPr lang="en-US" dirty="0" smtClean="0"/>
              <a:t>features of </a:t>
            </a:r>
            <a:r>
              <a:rPr lang="en-US" b="1" dirty="0" smtClean="0"/>
              <a:t>pair</a:t>
            </a:r>
            <a:r>
              <a:rPr lang="en-US" dirty="0" smtClean="0"/>
              <a:t> are: </a:t>
            </a:r>
            <a:r>
              <a:rPr lang="en-US" i="1" dirty="0"/>
              <a:t>w</a:t>
            </a:r>
            <a:r>
              <a:rPr lang="en-US" i="1" baseline="-25000" dirty="0"/>
              <a:t>i,1</a:t>
            </a:r>
            <a:r>
              <a:rPr lang="en-US" i="1" dirty="0"/>
              <a:t>,…,</a:t>
            </a:r>
            <a:r>
              <a:rPr lang="en-US" i="1" dirty="0" err="1"/>
              <a:t>w</a:t>
            </a:r>
            <a:r>
              <a:rPr lang="en-US" i="1" baseline="-25000" dirty="0" err="1"/>
              <a:t>i,</a:t>
            </a:r>
            <a:r>
              <a:rPr lang="en-US" i="1" baseline="-25000" dirty="0" err="1" smtClean="0"/>
              <a:t>ki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smtClean="0"/>
              <a:t>w</a:t>
            </a:r>
            <a:r>
              <a:rPr lang="en-US" i="1" baseline="-25000" dirty="0" smtClean="0"/>
              <a:t>i</a:t>
            </a:r>
            <a:r>
              <a:rPr lang="en-US" i="1" baseline="-25000" dirty="0"/>
              <a:t>,1</a:t>
            </a:r>
            <a:r>
              <a:rPr lang="en-US" i="1" dirty="0"/>
              <a:t>,…</a:t>
            </a:r>
            <a:r>
              <a:rPr lang="en-US" i="1" dirty="0" smtClean="0"/>
              <a:t>,</a:t>
            </a:r>
            <a:r>
              <a:rPr lang="en-US" i="1" dirty="0" err="1" smtClean="0"/>
              <a:t>u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err="1"/>
              <a:t>,ki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based on an idea by Hal </a:t>
            </a:r>
            <a:r>
              <a:rPr lang="en-US" dirty="0" err="1" smtClean="0"/>
              <a:t>Daumé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for </a:t>
            </a:r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8750" y="1600200"/>
            <a:ext cx="4038600" cy="4986338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</a:t>
            </a:r>
            <a:r>
              <a:rPr lang="en-US" dirty="0" err="1" smtClean="0"/>
              <a:t>Rocchio</a:t>
            </a:r>
            <a:r>
              <a:rPr lang="en-US" dirty="0" smtClean="0"/>
              <a:t>-like linear classifier:</a:t>
            </a:r>
          </a:p>
          <a:p>
            <a:endParaRPr lang="en-US" dirty="0" smtClean="0"/>
          </a:p>
          <a:p>
            <a:r>
              <a:rPr lang="en-US" dirty="0" smtClean="0"/>
              <a:t>Replace sign(</a:t>
            </a:r>
            <a:r>
              <a:rPr lang="en-US" i="1" dirty="0" smtClean="0"/>
              <a:t>...</a:t>
            </a:r>
            <a:r>
              <a:rPr lang="en-US" dirty="0" smtClean="0"/>
              <a:t>) with something differentiable: </a:t>
            </a:r>
          </a:p>
          <a:p>
            <a:pPr lvl="1"/>
            <a:r>
              <a:rPr lang="en-US" dirty="0" smtClean="0"/>
              <a:t>Also scale from 0-1 not -1 to +1</a:t>
            </a:r>
          </a:p>
          <a:p>
            <a:endParaRPr lang="en-US" dirty="0" smtClean="0"/>
          </a:p>
          <a:p>
            <a:r>
              <a:rPr lang="en-US" dirty="0" smtClean="0"/>
              <a:t>Decide to optimize: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Differentiate….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58447"/>
              </p:ext>
            </p:extLst>
          </p:nvPr>
        </p:nvGraphicFramePr>
        <p:xfrm>
          <a:off x="4654554" y="1685776"/>
          <a:ext cx="2196918" cy="49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9" name="Equation" r:id="rId3" imgW="901700" imgH="203200" progId="Equation.3">
                  <p:embed/>
                </p:oleObj>
              </mc:Choice>
              <mc:Fallback>
                <p:oleObj name="Equation" r:id="rId3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4554" y="1685776"/>
                        <a:ext cx="2196918" cy="49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48299"/>
              </p:ext>
            </p:extLst>
          </p:nvPr>
        </p:nvGraphicFramePr>
        <p:xfrm>
          <a:off x="4571492" y="2825750"/>
          <a:ext cx="23812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0" name="Equation" r:id="rId5" imgW="977900" imgH="622300" progId="Equation.3">
                  <p:embed/>
                </p:oleObj>
              </mc:Choice>
              <mc:Fallback>
                <p:oleObj name="Equation" r:id="rId5" imgW="9779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492" y="2825750"/>
                        <a:ext cx="238125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742" y="2916165"/>
            <a:ext cx="2174446" cy="134528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12435"/>
              </p:ext>
            </p:extLst>
          </p:nvPr>
        </p:nvGraphicFramePr>
        <p:xfrm>
          <a:off x="3494616" y="4732338"/>
          <a:ext cx="5000625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1" name="Equation" r:id="rId8" imgW="2616200" imgH="850900" progId="Equation.3">
                  <p:embed/>
                </p:oleObj>
              </mc:Choice>
              <mc:Fallback>
                <p:oleObj name="Equation" r:id="rId8" imgW="2616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4616" y="4732338"/>
                        <a:ext cx="5000625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E.g., this email to </a:t>
            </a:r>
            <a:r>
              <a:rPr lang="en-US" dirty="0" err="1" smtClean="0"/>
              <a:t>wcohen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2400" dirty="0" smtClean="0"/>
              <a:t>dear, madam, sir,…. investment, broker,…, </a:t>
            </a:r>
            <a:r>
              <a:rPr lang="en-US" sz="2400" dirty="0" err="1" smtClean="0"/>
              <a:t>wcohen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ea typeface="Wingdings"/>
                <a:cs typeface="Cambria Math"/>
                <a:sym typeface="Wingdings"/>
              </a:rPr>
              <a:t>dear</a:t>
            </a:r>
            <a:r>
              <a:rPr lang="en-US" sz="2400" dirty="0" smtClean="0">
                <a:ea typeface="Wingdings"/>
                <a:cs typeface="Cambria Math"/>
                <a:sym typeface="Wingdings"/>
              </a:rPr>
              <a:t>, </a:t>
            </a:r>
            <a:r>
              <a:rPr lang="en-US" sz="2400" dirty="0" err="1" smtClean="0"/>
              <a:t>wcohen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/>
              <a:t>madam</a:t>
            </a:r>
            <a:r>
              <a:rPr lang="en-US" sz="2400" dirty="0" smtClean="0"/>
              <a:t>, </a:t>
            </a:r>
            <a:r>
              <a:rPr lang="en-US" sz="2400" dirty="0" err="1" smtClean="0"/>
              <a:t>wcohen</a:t>
            </a:r>
            <a:r>
              <a:rPr lang="en-US" sz="2400" dirty="0" smtClean="0"/>
              <a:t>,…,</a:t>
            </a:r>
            <a:endParaRPr lang="en-US" sz="2400" dirty="0"/>
          </a:p>
          <a:p>
            <a:r>
              <a:rPr lang="en-US" sz="2800" dirty="0" smtClean="0"/>
              <a:t>idea: the learner will figure out how to personalize my spam filter by using the </a:t>
            </a:r>
            <a:r>
              <a:rPr lang="en-US" sz="2800" dirty="0" err="1" smtClean="0"/>
              <a:t>wcohen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err="1" smtClean="0"/>
              <a:t>X</a:t>
            </a:r>
            <a:r>
              <a:rPr lang="en-US" sz="2800" dirty="0" smtClean="0"/>
              <a:t> features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15 at 12.20.0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9"/>
          <a:stretch/>
        </p:blipFill>
        <p:spPr>
          <a:xfrm>
            <a:off x="832874" y="1982660"/>
            <a:ext cx="6959600" cy="1626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4" name="Picture 3" descr="Screen Shot 2012-02-15 at 12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042"/>
            <a:ext cx="9144000" cy="396432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4320532" y="1383196"/>
            <a:ext cx="502936" cy="822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780" y="5796170"/>
            <a:ext cx="910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Compute personalized features and multiple hashes on-the-fly:</a:t>
            </a:r>
          </a:p>
          <a:p>
            <a:pPr algn="ctr"/>
            <a:r>
              <a:rPr lang="en-US" sz="2400" dirty="0" smtClean="0"/>
              <a:t>a great opportunity to use several processors and speed up i/o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3.2M emails</a:t>
            </a:r>
          </a:p>
          <a:p>
            <a:r>
              <a:rPr lang="en-US" dirty="0" smtClean="0"/>
              <a:t>40M tokens</a:t>
            </a:r>
          </a:p>
          <a:p>
            <a:r>
              <a:rPr lang="en-US" dirty="0" smtClean="0"/>
              <a:t>430k users</a:t>
            </a:r>
          </a:p>
          <a:p>
            <a:r>
              <a:rPr lang="en-US" dirty="0" smtClean="0"/>
              <a:t>16T unique features – after personalization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" name="Picture 2" descr="Screen Shot 2012-02-15 at 12.3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4" y="266084"/>
            <a:ext cx="7870944" cy="659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053" y="3689683"/>
            <a:ext cx="24075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2^26 entries = 1 Gb @ 8bytes/weight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5 at 12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672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3 at 11.0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4380"/>
          </a:xfrm>
          <a:prstGeom prst="rect">
            <a:avLst/>
          </a:prstGeom>
        </p:spPr>
      </p:pic>
      <p:pic>
        <p:nvPicPr>
          <p:cNvPr id="12" name="Picture 11" descr="Screen Shot 2012-02-13 at 11.27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04" y="5759081"/>
            <a:ext cx="5054600" cy="96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264" y="2147434"/>
            <a:ext cx="785349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Magically, when we differentiate, we end up with something very simple and elegant…..</a:t>
            </a:r>
            <a:endParaRPr lang="en-US" sz="2400" dirty="0">
              <a:latin typeface="Cambria Math"/>
              <a:cs typeface="Cambria Math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2526"/>
              </p:ext>
            </p:extLst>
          </p:nvPr>
        </p:nvGraphicFramePr>
        <p:xfrm>
          <a:off x="6741975" y="1327524"/>
          <a:ext cx="18557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7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1975" y="1327524"/>
                        <a:ext cx="1855787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16926"/>
              </p:ext>
            </p:extLst>
          </p:nvPr>
        </p:nvGraphicFramePr>
        <p:xfrm>
          <a:off x="2646363" y="3252646"/>
          <a:ext cx="343852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8" name="Equation" r:id="rId7" imgW="1587500" imgH="800100" progId="Equation.3">
                  <p:embed/>
                </p:oleObj>
              </mc:Choice>
              <mc:Fallback>
                <p:oleObj name="Equation" r:id="rId7" imgW="1587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6363" y="3252646"/>
                        <a:ext cx="3438525" cy="173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4264" y="5125048"/>
            <a:ext cx="818806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The update for gradient </a:t>
            </a:r>
            <a:r>
              <a:rPr lang="en-US" sz="2400" dirty="0" smtClean="0">
                <a:latin typeface="Cambria Math"/>
                <a:cs typeface="Cambria Math"/>
              </a:rPr>
              <a:t>descent with rate </a:t>
            </a:r>
            <a:r>
              <a:rPr lang="en-US" sz="2400" dirty="0" err="1" smtClean="0">
                <a:latin typeface="Cambria Math"/>
                <a:cs typeface="Cambria Math"/>
              </a:rPr>
              <a:t>λ</a:t>
            </a:r>
            <a:r>
              <a:rPr lang="en-US" sz="2400" dirty="0" smtClean="0">
                <a:latin typeface="Cambria Math"/>
                <a:cs typeface="Cambria Math"/>
              </a:rPr>
              <a:t> </a:t>
            </a:r>
            <a:r>
              <a:rPr lang="en-US" sz="2400" dirty="0" smtClean="0">
                <a:latin typeface="Cambria Math"/>
                <a:cs typeface="Cambria Math"/>
              </a:rPr>
              <a:t>is just: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2-13 at 11.2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3" y="1567544"/>
            <a:ext cx="8026354" cy="1223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461" y="3340291"/>
            <a:ext cx="7900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 Math"/>
                <a:cs typeface="Cambria Math"/>
              </a:rPr>
              <a:t>Key computational point:  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if </a:t>
            </a:r>
            <a:r>
              <a:rPr lang="en-US" sz="3600" i="1" dirty="0" err="1" smtClean="0">
                <a:latin typeface="Cambria Math"/>
                <a:cs typeface="Cambria Math"/>
              </a:rPr>
              <a:t>x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=0 </a:t>
            </a:r>
            <a:r>
              <a:rPr lang="en-US" sz="3600" dirty="0" smtClean="0">
                <a:latin typeface="Cambria Math"/>
                <a:cs typeface="Cambria Math"/>
              </a:rPr>
              <a:t>then the gradient of </a:t>
            </a:r>
            <a:r>
              <a:rPr lang="en-US" sz="3600" i="1" dirty="0" err="1" smtClean="0">
                <a:latin typeface="Cambria Math"/>
                <a:cs typeface="Cambria Math"/>
              </a:rPr>
              <a:t>w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 </a:t>
            </a:r>
            <a:r>
              <a:rPr lang="en-US" sz="3600" dirty="0" smtClean="0">
                <a:latin typeface="Cambria Math"/>
                <a:cs typeface="Cambria Math"/>
              </a:rPr>
              <a:t>is zero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so when processing an example you only need to update weights for the </a:t>
            </a:r>
            <a:r>
              <a:rPr lang="en-US" sz="3600" b="1" dirty="0" smtClean="0">
                <a:latin typeface="Cambria Math"/>
                <a:cs typeface="Cambria Math"/>
              </a:rPr>
              <a:t>non-zero</a:t>
            </a:r>
            <a:r>
              <a:rPr lang="en-US" sz="3600" dirty="0" smtClean="0">
                <a:latin typeface="Cambria Math"/>
                <a:cs typeface="Cambria Math"/>
              </a:rPr>
              <a:t> features of an example.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observation: </a:t>
            </a:r>
            <a:r>
              <a:rPr lang="en-US" dirty="0" err="1" smtClean="0"/>
              <a:t>sparsity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SGD for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algorithm:</a:t>
            </a:r>
            <a:endParaRPr lang="en-US" dirty="0"/>
          </a:p>
        </p:txBody>
      </p:sp>
      <p:pic>
        <p:nvPicPr>
          <p:cNvPr id="7" name="Picture 6" descr="Screen Shot 2012-02-13 at 11.27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139522"/>
            <a:ext cx="5054600" cy="965200"/>
          </a:xfrm>
          <a:prstGeom prst="rect">
            <a:avLst/>
          </a:prstGeom>
        </p:spPr>
      </p:pic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0781" y="3269535"/>
            <a:ext cx="407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-- do this in random order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regularization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417119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So:</a:t>
            </a:r>
          </a:p>
          <a:p>
            <a:endParaRPr lang="en-US" sz="2400" dirty="0" smtClean="0"/>
          </a:p>
          <a:p>
            <a:r>
              <a:rPr lang="en-US" sz="2400" dirty="0" smtClean="0"/>
              <a:t>becomes:</a:t>
            </a:r>
            <a:endParaRPr lang="en-US" sz="2400" dirty="0"/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6" y="1453755"/>
            <a:ext cx="6099784" cy="1050238"/>
          </a:xfrm>
          <a:prstGeom prst="rect">
            <a:avLst/>
          </a:prstGeom>
        </p:spPr>
      </p:pic>
      <p:pic>
        <p:nvPicPr>
          <p:cNvPr id="9" name="Picture 8" descr="Screen Shot 2012-02-13 at 11.5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55" y="3863210"/>
            <a:ext cx="6216945" cy="1332203"/>
          </a:xfrm>
          <a:prstGeom prst="rect">
            <a:avLst/>
          </a:prstGeom>
        </p:spPr>
      </p:pic>
      <p:pic>
        <p:nvPicPr>
          <p:cNvPr id="10" name="Picture 9" descr="Screen Shot 2012-02-13 at 11.57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3" y="5344819"/>
            <a:ext cx="8368217" cy="1087773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509973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 the update for </a:t>
            </a:r>
            <a:r>
              <a:rPr lang="en-US" sz="2400" dirty="0" err="1" smtClean="0"/>
              <a:t>wj</a:t>
            </a:r>
            <a:r>
              <a:rPr lang="en-US" sz="2400" dirty="0" smtClean="0"/>
              <a:t> becomes: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6" y="1453755"/>
            <a:ext cx="6099784" cy="1050238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  <p:pic>
        <p:nvPicPr>
          <p:cNvPr id="3" name="Picture 2" descr="Screen Shot 2012-02-13 at 1.20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69140"/>
            <a:ext cx="5727700" cy="965200"/>
          </a:xfrm>
          <a:prstGeom prst="rect">
            <a:avLst/>
          </a:prstGeom>
        </p:spPr>
      </p:pic>
      <p:pic>
        <p:nvPicPr>
          <p:cNvPr id="6" name="Picture 5" descr="Screen Shot 2012-02-13 at 1.20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14" y="5592994"/>
            <a:ext cx="5676900" cy="850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Naively this is </a:t>
            </a:r>
            <a:r>
              <a:rPr lang="en-US" u="sng" dirty="0" smtClean="0"/>
              <a:t>not</a:t>
            </a:r>
            <a:r>
              <a:rPr lang="en-US" dirty="0" smtClean="0"/>
              <a:t> a sparse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  <a:endParaRPr lang="en-US" dirty="0"/>
          </a:p>
        </p:txBody>
      </p:sp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22" y="1257300"/>
            <a:ext cx="5117878" cy="7671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657550" y="5261224"/>
            <a:ext cx="928542" cy="224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2-02-13 at 1.20.5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12388"/>
          <a:stretch/>
        </p:blipFill>
        <p:spPr>
          <a:xfrm>
            <a:off x="3884933" y="5848176"/>
            <a:ext cx="3722708" cy="672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84240" y="2029021"/>
            <a:ext cx="394386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goes from O(</a:t>
            </a:r>
            <a:r>
              <a:rPr lang="en-US" dirty="0" err="1" smtClean="0"/>
              <a:t>nT</a:t>
            </a:r>
            <a:r>
              <a:rPr lang="en-US" dirty="0" smtClean="0"/>
              <a:t>) to O(</a:t>
            </a:r>
            <a:r>
              <a:rPr lang="en-US" dirty="0" err="1" smtClean="0"/>
              <a:t>mVT</a:t>
            </a:r>
            <a:r>
              <a:rPr lang="en-US" dirty="0" smtClean="0"/>
              <a:t>) 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= number of non-zero entries,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= number of examples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 = number of features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= number of passes over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1645</Words>
  <Application>Microsoft Macintosh PowerPoint</Application>
  <PresentationFormat>On-screen Show (4:3)</PresentationFormat>
  <Paragraphs>289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Equation</vt:lpstr>
      <vt:lpstr>Microsoft Equation</vt:lpstr>
      <vt:lpstr>Efficient Logistic Regression with Stochastic Gradient Descent</vt:lpstr>
      <vt:lpstr>SGD for Logistic Regression</vt:lpstr>
      <vt:lpstr>SGD for Logistic regression</vt:lpstr>
      <vt:lpstr>PowerPoint Presentation</vt:lpstr>
      <vt:lpstr>An observation: sparsity!</vt:lpstr>
      <vt:lpstr>SGD for logistic regression</vt:lpstr>
      <vt:lpstr>Adding regularization</vt:lpstr>
      <vt:lpstr>Regularized logistic regression</vt:lpstr>
      <vt:lpstr>Naively this is not a sparse update</vt:lpstr>
      <vt:lpstr>Sparse regularized logistic regression</vt:lpstr>
      <vt:lpstr>Sparse regularized logistic regression (v2)</vt:lpstr>
      <vt:lpstr>Summary</vt:lpstr>
      <vt:lpstr>Summary</vt:lpstr>
      <vt:lpstr>A possible SGD implementation</vt:lpstr>
      <vt:lpstr>A possible SGD implementation</vt:lpstr>
      <vt:lpstr>A possible SGD implementation</vt:lpstr>
      <vt:lpstr>BOUNDED-MEMORY LOGISTIC REGRESSION</vt:lpstr>
      <vt:lpstr>Outline</vt:lpstr>
      <vt:lpstr>Question</vt:lpstr>
      <vt:lpstr>Question</vt:lpstr>
      <vt:lpstr>Question</vt:lpstr>
      <vt:lpstr>How can we exploit this?</vt:lpstr>
      <vt:lpstr>How can we exploit this?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SOME EXPERIMENTS</vt:lpstr>
      <vt:lpstr>PowerPoint Presentation</vt:lpstr>
      <vt:lpstr>An interesting example</vt:lpstr>
      <vt:lpstr>An example</vt:lpstr>
      <vt:lpstr>An example</vt:lpstr>
      <vt:lpstr>Experiments</vt:lpstr>
      <vt:lpstr>An example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321</cp:revision>
  <dcterms:created xsi:type="dcterms:W3CDTF">2012-01-03T16:05:59Z</dcterms:created>
  <dcterms:modified xsi:type="dcterms:W3CDTF">2015-10-05T16:00:08Z</dcterms:modified>
</cp:coreProperties>
</file>