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74" r:id="rId3"/>
    <p:sldId id="280" r:id="rId4"/>
    <p:sldId id="281" r:id="rId5"/>
    <p:sldId id="282" r:id="rId6"/>
    <p:sldId id="283" r:id="rId7"/>
    <p:sldId id="373" r:id="rId8"/>
    <p:sldId id="375" r:id="rId9"/>
    <p:sldId id="376" r:id="rId10"/>
    <p:sldId id="377" r:id="rId11"/>
    <p:sldId id="378" r:id="rId12"/>
    <p:sldId id="379" r:id="rId13"/>
    <p:sldId id="380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20" r:id="rId23"/>
    <p:sldId id="321" r:id="rId24"/>
    <p:sldId id="328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69" r:id="rId34"/>
    <p:sldId id="344" r:id="rId35"/>
    <p:sldId id="345" r:id="rId36"/>
    <p:sldId id="34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2" autoAdjust="0"/>
    <p:restoredTop sz="88433" autoAdjust="0"/>
  </p:normalViewPr>
  <p:slideViewPr>
    <p:cSldViewPr snapToGrid="0" snapToObjects="1">
      <p:cViewPr varScale="1">
        <p:scale>
          <a:sx n="133" d="100"/>
          <a:sy n="133" d="100"/>
        </p:scale>
        <p:origin x="-1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1" Type="http://schemas.openxmlformats.org/officeDocument/2006/relationships/image" Target="../media/image6.wmf"/><Relationship Id="rId2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7" Type="http://schemas.openxmlformats.org/officeDocument/2006/relationships/image" Target="../media/image17.wmf"/><Relationship Id="rId1" Type="http://schemas.openxmlformats.org/officeDocument/2006/relationships/image" Target="../media/image7.wmf"/><Relationship Id="rId2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0505-553C-1844-8F1C-A35E447154FE}" type="datetimeFigureOut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98CC2-B458-894C-A0B1-87C03750A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11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2/18/15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5A5B60-3D10-174D-8E89-AA74ADD3FD33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687750-6DC1-FC43-8D5E-89F6A0C989E1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19D29D-48C7-8F44-8F60-8C0FF2532DDF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read this proof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9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BA69-097D-544B-93AE-A55154BC5319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F203-681B-F746-9CD6-F1A57AB603C2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C8892-7880-7041-A5BD-669492E17F55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73801488-EA7D-3C44-9B9E-7061516FFEFC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FA7A-B573-EB4F-97EB-7E771ABBC408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9FEE-6F1D-3648-8D87-00183A89083D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2745-96C1-2643-93BD-28D46AEB4671}" type="datetime1">
              <a:rPr lang="en-US" smtClean="0"/>
              <a:t>2/18/15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BC73-B16A-9642-8A87-C091FA74CB0D}" type="datetime1">
              <a:rPr lang="en-US" smtClean="0"/>
              <a:t>2/18/15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F027-174B-0D4B-A2A9-E2397B3EDE8D}" type="datetime1">
              <a:rPr lang="en-US" smtClean="0"/>
              <a:t>2/18/15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CCF1C-CB40-E04B-A45B-E0994DD796C3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536E-D9A7-404A-B920-147BE5A1A229}" type="datetime1">
              <a:rPr lang="en-US" smtClean="0"/>
              <a:t>2/18/15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EA5E-C51E-2E48-869C-DF8E7AB417DA}" type="datetime1">
              <a:rPr lang="en-US" smtClean="0"/>
              <a:t>2/18/15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wmf"/><Relationship Id="rId15" Type="http://schemas.openxmlformats.org/officeDocument/2006/relationships/oleObject" Target="../embeddings/oleObject16.bin"/><Relationship Id="rId16" Type="http://schemas.openxmlformats.org/officeDocument/2006/relationships/oleObject" Target="../embeddings/oleObject17.bin"/><Relationship Id="rId17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image" Target="../media/image2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mlr.csail.mit.edu/papers/v10/shi09a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Logistic Regression with Stochastic </a:t>
            </a:r>
            <a:r>
              <a:rPr lang="en-US" smtClean="0"/>
              <a:t>Gradient Descent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Complexity of </a:t>
            </a:r>
            <a:r>
              <a:rPr lang="en-US" sz="3600" i="1" dirty="0" smtClean="0"/>
              <a:t>averaged </a:t>
            </a:r>
            <a:r>
              <a:rPr lang="en-US" sz="3600" dirty="0" err="1" smtClean="0"/>
              <a:t>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vk</a:t>
            </a:r>
            <a:r>
              <a:rPr lang="en-US" b="1" dirty="0" smtClean="0"/>
              <a:t>=0</a:t>
            </a:r>
          </a:p>
          <a:p>
            <a:r>
              <a:rPr lang="en-US" b="1" dirty="0" err="1" smtClean="0"/>
              <a:t>va</a:t>
            </a:r>
            <a:r>
              <a:rPr lang="en-US" b="1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2"/>
            <a:r>
              <a:rPr lang="en-US" dirty="0" err="1" smtClean="0"/>
              <a:t>mk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nk</a:t>
            </a:r>
            <a:r>
              <a:rPr lang="en-US" dirty="0" smtClean="0"/>
              <a:t>++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96833" y="1600200"/>
            <a:ext cx="4389967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r>
              <a:rPr lang="en-US" dirty="0" smtClean="0"/>
              <a:t>!=0, </a:t>
            </a:r>
            <a:r>
              <a:rPr lang="en-US" dirty="0" err="1" smtClean="0"/>
              <a:t>va</a:t>
            </a:r>
            <a:r>
              <a:rPr lang="en-US" baseline="-25000" dirty="0" err="1" smtClean="0"/>
              <a:t>i</a:t>
            </a:r>
            <a:r>
              <a:rPr lang="en-US" dirty="0" smtClean="0"/>
              <a:t> += </a:t>
            </a:r>
            <a:r>
              <a:rPr lang="en-US" dirty="0" err="1" smtClean="0"/>
              <a:t>vk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22351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trike="sngStrike" dirty="0" smtClean="0"/>
              <a:t>O(n)</a:t>
            </a:r>
            <a:r>
              <a:rPr lang="en-US" dirty="0" smtClean="0"/>
              <a:t>    O(</a:t>
            </a:r>
            <a:r>
              <a:rPr lang="en-US" dirty="0" err="1" smtClean="0"/>
              <a:t>n|V</a:t>
            </a:r>
            <a:r>
              <a:rPr lang="en-US" dirty="0" smtClean="0"/>
              <a:t>|)</a:t>
            </a:r>
            <a:endParaRPr lang="en-US" strike="sngStrike" dirty="0"/>
          </a:p>
        </p:txBody>
      </p:sp>
      <p:sp>
        <p:nvSpPr>
          <p:cNvPr id="7" name="TextBox 6"/>
          <p:cNvSpPr txBox="1"/>
          <p:nvPr/>
        </p:nvSpPr>
        <p:spPr>
          <a:xfrm>
            <a:off x="2962275" y="4711079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9892" y="3408918"/>
            <a:ext cx="10625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O(|V|)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20153956">
            <a:off x="3603100" y="3903282"/>
            <a:ext cx="668866" cy="26458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47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  <a:endParaRPr lang="en-US" dirty="0" smtClean="0"/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50095396"/>
              </p:ext>
            </p:extLst>
          </p:nvPr>
        </p:nvGraphicFramePr>
        <p:xfrm>
          <a:off x="4729163" y="2422524"/>
          <a:ext cx="2145845" cy="102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9163" y="2422524"/>
                        <a:ext cx="2145845" cy="102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02958" y="3635020"/>
            <a:ext cx="2453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is the set of examples including the first k mistakes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29163" y="1839585"/>
            <a:ext cx="2453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Observe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8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  <a:endParaRPr lang="en-US" dirty="0" smtClean="0"/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9001"/>
              </p:ext>
            </p:extLst>
          </p:nvPr>
        </p:nvGraphicFramePr>
        <p:xfrm>
          <a:off x="2607624" y="3370517"/>
          <a:ext cx="955862" cy="69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596900" imgH="431800" progId="Equation.3">
                  <p:embed/>
                </p:oleObj>
              </mc:Choice>
              <mc:Fallback>
                <p:oleObj name="Equation" r:id="rId3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624" y="3370517"/>
                        <a:ext cx="955862" cy="6915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29163" y="1839585"/>
            <a:ext cx="38645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 when there’s a mistake at time t on </a:t>
            </a:r>
            <a:r>
              <a:rPr lang="en-US" sz="2800" b="1" dirty="0" err="1" smtClean="0"/>
              <a:t>x,</a:t>
            </a:r>
            <a:r>
              <a:rPr lang="en-US" sz="2800" i="1" dirty="0" err="1" smtClean="0"/>
              <a:t>y</a:t>
            </a:r>
            <a:r>
              <a:rPr lang="en-US" sz="2800" i="1" dirty="0" smtClean="0"/>
              <a:t>:</a:t>
            </a:r>
          </a:p>
          <a:p>
            <a:endParaRPr lang="en-US" sz="2800" i="1" dirty="0" smtClean="0"/>
          </a:p>
          <a:p>
            <a:r>
              <a:rPr lang="en-US" sz="2800" i="1" dirty="0"/>
              <a:t>y</a:t>
            </a:r>
            <a:r>
              <a:rPr lang="en-US" sz="2800" i="1" dirty="0" smtClean="0"/>
              <a:t>*</a:t>
            </a:r>
            <a:r>
              <a:rPr lang="en-US" sz="2800" b="1" dirty="0" smtClean="0"/>
              <a:t>x</a:t>
            </a:r>
            <a:r>
              <a:rPr lang="en-US" sz="2800" b="1" i="1" dirty="0" smtClean="0"/>
              <a:t> </a:t>
            </a:r>
            <a:r>
              <a:rPr lang="en-US" sz="2800" dirty="0" smtClean="0"/>
              <a:t>is added to </a:t>
            </a:r>
            <a:r>
              <a:rPr lang="en-US" sz="2800" b="1" dirty="0" err="1" smtClean="0"/>
              <a:t>va</a:t>
            </a:r>
            <a:r>
              <a:rPr lang="en-US" sz="2800" b="1" i="1" dirty="0" smtClean="0"/>
              <a:t> </a:t>
            </a:r>
            <a:r>
              <a:rPr lang="en-US" sz="2800" dirty="0" smtClean="0"/>
              <a:t>on </a:t>
            </a:r>
            <a:r>
              <a:rPr lang="en-US" sz="2800" i="1" dirty="0" smtClean="0"/>
              <a:t>every subsequent iteration</a:t>
            </a:r>
          </a:p>
          <a:p>
            <a:endParaRPr lang="en-US" sz="2800" i="1" dirty="0"/>
          </a:p>
          <a:p>
            <a:r>
              <a:rPr lang="en-US" sz="2400" dirty="0" smtClean="0"/>
              <a:t>Suppose you know T, the total number of examples in the stream…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1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Alternative averaged perceptron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/>
              <a:t>v</a:t>
            </a:r>
            <a:r>
              <a:rPr lang="en-US" b="1" dirty="0" err="1" smtClean="0"/>
              <a:t>k</a:t>
            </a:r>
            <a:r>
              <a:rPr lang="en-US" dirty="0" smtClean="0"/>
              <a:t> = 0</a:t>
            </a:r>
            <a:endParaRPr lang="en-US" dirty="0" smtClean="0"/>
          </a:p>
          <a:p>
            <a:r>
              <a:rPr lang="en-US" b="1" dirty="0" err="1" smtClean="0"/>
              <a:t>va</a:t>
            </a:r>
            <a:r>
              <a:rPr lang="en-US" dirty="0" smtClean="0"/>
              <a:t> = 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b="1" dirty="0" err="1"/>
              <a:t>va</a:t>
            </a:r>
            <a:r>
              <a:rPr lang="en-US" dirty="0"/>
              <a:t> = </a:t>
            </a:r>
            <a:r>
              <a:rPr lang="en-US" b="1" dirty="0" err="1"/>
              <a:t>va</a:t>
            </a:r>
            <a:r>
              <a:rPr lang="en-US" dirty="0"/>
              <a:t> + </a:t>
            </a:r>
            <a:r>
              <a:rPr lang="en-US" b="1" dirty="0" err="1" smtClean="0"/>
              <a:t>vk</a:t>
            </a:r>
            <a:endParaRPr lang="en-US" b="1" dirty="0" smtClean="0"/>
          </a:p>
          <a:p>
            <a:pPr lvl="1"/>
            <a:r>
              <a:rPr lang="en-US" dirty="0" smtClean="0"/>
              <a:t>t = t+1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vk.x</a:t>
            </a:r>
            <a:r>
              <a:rPr lang="en-US" dirty="0" smtClean="0"/>
              <a:t>)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vk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vk</a:t>
            </a:r>
            <a:r>
              <a:rPr lang="en-US" dirty="0" smtClean="0"/>
              <a:t> + </a:t>
            </a:r>
            <a:r>
              <a:rPr lang="en-US" i="1" dirty="0" smtClean="0"/>
              <a:t>y*</a:t>
            </a:r>
            <a:r>
              <a:rPr lang="en-US" dirty="0" smtClean="0"/>
              <a:t>x</a:t>
            </a:r>
          </a:p>
          <a:p>
            <a:pPr lvl="2"/>
            <a:r>
              <a:rPr lang="en-US" b="1" dirty="0" err="1" smtClean="0"/>
              <a:t>va</a:t>
            </a:r>
            <a:r>
              <a:rPr lang="en-US" b="1" dirty="0" smtClean="0"/>
              <a:t> = </a:t>
            </a:r>
            <a:r>
              <a:rPr lang="en-US" b="1" dirty="0" err="1" smtClean="0"/>
              <a:t>va</a:t>
            </a:r>
            <a:r>
              <a:rPr lang="en-US" b="1" dirty="0" smtClean="0"/>
              <a:t> </a:t>
            </a:r>
            <a:r>
              <a:rPr lang="en-US" dirty="0" smtClean="0"/>
              <a:t>+ (T-t)*</a:t>
            </a:r>
            <a:r>
              <a:rPr lang="en-US" i="1" dirty="0" smtClean="0"/>
              <a:t>y</a:t>
            </a:r>
            <a:r>
              <a:rPr lang="en-US" b="1" dirty="0" smtClean="0"/>
              <a:t>*x</a:t>
            </a:r>
          </a:p>
          <a:p>
            <a:r>
              <a:rPr lang="en-US" dirty="0" smtClean="0"/>
              <a:t>Return </a:t>
            </a:r>
            <a:r>
              <a:rPr lang="en-US" b="1" dirty="0" err="1" smtClean="0"/>
              <a:t>va</a:t>
            </a:r>
            <a:r>
              <a:rPr lang="en-US" dirty="0" smtClean="0"/>
              <a:t>/T</a:t>
            </a:r>
            <a:endParaRPr lang="en-US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968266"/>
              </p:ext>
            </p:extLst>
          </p:nvPr>
        </p:nvGraphicFramePr>
        <p:xfrm>
          <a:off x="2607624" y="3370517"/>
          <a:ext cx="955862" cy="691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3" imgW="596900" imgH="431800" progId="Equation.3">
                  <p:embed/>
                </p:oleObj>
              </mc:Choice>
              <mc:Fallback>
                <p:oleObj name="Equation" r:id="rId3" imgW="5969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7624" y="3370517"/>
                        <a:ext cx="955862" cy="69159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22202" y="1612344"/>
            <a:ext cx="386459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400" dirty="0" smtClean="0"/>
              <a:t>T = the total number of examples in the stream…</a:t>
            </a:r>
            <a:endParaRPr lang="en-US" sz="24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4112" y="4713465"/>
            <a:ext cx="44498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/>
          </a:p>
          <a:p>
            <a:r>
              <a:rPr lang="en-US" sz="2000" dirty="0" smtClean="0"/>
              <a:t>All subsequent additions of </a:t>
            </a:r>
            <a:r>
              <a:rPr lang="en-US" sz="2000" b="1" dirty="0" smtClean="0"/>
              <a:t>x</a:t>
            </a:r>
            <a:r>
              <a:rPr lang="en-US" sz="2000" dirty="0" smtClean="0"/>
              <a:t> to </a:t>
            </a:r>
            <a:r>
              <a:rPr lang="en-US" sz="2000" b="1" dirty="0" err="1" smtClean="0"/>
              <a:t>va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1563" y="3561481"/>
            <a:ext cx="3532991" cy="133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7608" y="6357379"/>
            <a:ext cx="66094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Unpublished? I figured this out recently, Leon </a:t>
            </a:r>
            <a:r>
              <a:rPr lang="en-US" dirty="0" err="1" smtClean="0"/>
              <a:t>Bottou</a:t>
            </a:r>
            <a:r>
              <a:rPr lang="en-US" dirty="0" smtClean="0"/>
              <a:t> knows it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0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Formalization of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“Hash Trick”:</a:t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First: Review of Kernels</a:t>
            </a: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3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kernel perceptron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1033" name="Group 14"/>
          <p:cNvGrpSpPr>
            <a:grpSpLocks/>
          </p:cNvGrpSpPr>
          <p:nvPr/>
        </p:nvGrpSpPr>
        <p:grpSpPr bwMode="auto">
          <a:xfrm>
            <a:off x="406400" y="3216275"/>
            <a:ext cx="2263775" cy="512763"/>
            <a:chOff x="3762" y="893"/>
            <a:chExt cx="1426" cy="323"/>
          </a:xfrm>
        </p:grpSpPr>
        <p:sp>
          <p:nvSpPr>
            <p:cNvPr id="1048" name="Text Box 12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1049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1034" name="Line 16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5" name="Group 17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1046" name="Text Box 18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1047" name="Text Box 1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1036" name="AutoShape 20"/>
          <p:cNvCxnSpPr>
            <a:cxnSpLocks noChangeShapeType="1"/>
            <a:stCxn id="1029" idx="2"/>
            <a:endCxn id="1030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7" name="Group 21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1044" name="Text Box 22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1045" name="Text Box 23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038" name="Group 24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1042" name="Text Box 25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If mistake: </a:t>
              </a:r>
              <a:r>
                <a:rPr lang="en-US" b="1"/>
                <a:t>v</a:t>
              </a:r>
              <a:r>
                <a:rPr lang="en-US" i="1" baseline="-25000"/>
                <a:t>k+1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 +  y</a:t>
              </a:r>
              <a:r>
                <a:rPr lang="en-US" i="1" baseline="-25000"/>
                <a:t>i</a:t>
              </a:r>
              <a:r>
                <a:rPr lang="en-US"/>
                <a:t>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1043" name="Text Box 26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aphicFrame>
        <p:nvGraphicFramePr>
          <p:cNvPr id="9264" name="Object 48"/>
          <p:cNvGraphicFramePr>
            <a:graphicFrameLocks noChangeAspect="1"/>
          </p:cNvGraphicFramePr>
          <p:nvPr/>
        </p:nvGraphicFramePr>
        <p:xfrm>
          <a:off x="3922713" y="3321050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321050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68" name="Object 52"/>
          <p:cNvGraphicFramePr>
            <a:graphicFrameLocks noChangeAspect="1"/>
          </p:cNvGraphicFramePr>
          <p:nvPr/>
        </p:nvGraphicFramePr>
        <p:xfrm>
          <a:off x="3625850" y="4146550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146550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53"/>
          <p:cNvSpPr>
            <a:spLocks noChangeShapeType="1"/>
          </p:cNvSpPr>
          <p:nvPr/>
        </p:nvSpPr>
        <p:spPr bwMode="auto">
          <a:xfrm>
            <a:off x="2719388" y="3609975"/>
            <a:ext cx="75723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5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Mathematically the same as before … but allows use of the kernel trick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kernel perceptron</a:t>
            </a: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523875" y="17319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A</a:t>
            </a: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3717925" y="1655763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i="1"/>
              <a:t>B</a:t>
            </a:r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1012825" y="19304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1951038" y="1563688"/>
            <a:ext cx="1258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instance</a:t>
            </a:r>
            <a:r>
              <a:rPr lang="en-US"/>
              <a:t> </a:t>
            </a:r>
            <a:r>
              <a:rPr lang="en-US" b="1"/>
              <a:t>x</a:t>
            </a:r>
            <a:r>
              <a:rPr lang="en-US" baseline="-25000"/>
              <a:t>i</a:t>
            </a:r>
          </a:p>
        </p:txBody>
      </p:sp>
      <p:grpSp>
        <p:nvGrpSpPr>
          <p:cNvPr id="2059" name="Group 7"/>
          <p:cNvGrpSpPr>
            <a:grpSpLocks/>
          </p:cNvGrpSpPr>
          <p:nvPr/>
        </p:nvGrpSpPr>
        <p:grpSpPr bwMode="auto">
          <a:xfrm>
            <a:off x="406400" y="3216275"/>
            <a:ext cx="2263775" cy="512763"/>
            <a:chOff x="3762" y="893"/>
            <a:chExt cx="1426" cy="323"/>
          </a:xfrm>
        </p:grpSpPr>
        <p:sp>
          <p:nvSpPr>
            <p:cNvPr id="2076" name="Text Box 8"/>
            <p:cNvSpPr txBox="1">
              <a:spLocks noChangeArrowheads="1"/>
            </p:cNvSpPr>
            <p:nvPr/>
          </p:nvSpPr>
          <p:spPr bwMode="auto">
            <a:xfrm>
              <a:off x="3762" y="985"/>
              <a:ext cx="14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Compute: y</a:t>
              </a:r>
              <a:r>
                <a:rPr lang="en-US" i="1" baseline="-25000"/>
                <a:t>i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.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2077" name="Text Box 9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1000125" y="2108200"/>
            <a:ext cx="2705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1" name="Group 11"/>
          <p:cNvGrpSpPr>
            <a:grpSpLocks/>
          </p:cNvGrpSpPr>
          <p:nvPr/>
        </p:nvGrpSpPr>
        <p:grpSpPr bwMode="auto">
          <a:xfrm>
            <a:off x="2328863" y="2116138"/>
            <a:ext cx="522287" cy="512762"/>
            <a:chOff x="4311" y="893"/>
            <a:chExt cx="329" cy="323"/>
          </a:xfrm>
        </p:grpSpPr>
        <p:sp>
          <p:nvSpPr>
            <p:cNvPr id="2074" name="Text Box 12"/>
            <p:cNvSpPr txBox="1">
              <a:spLocks noChangeArrowheads="1"/>
            </p:cNvSpPr>
            <p:nvPr/>
          </p:nvSpPr>
          <p:spPr bwMode="auto">
            <a:xfrm>
              <a:off x="4311" y="985"/>
              <a:ext cx="3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2075" name="Text Box 13"/>
            <p:cNvSpPr txBox="1">
              <a:spLocks noChangeArrowheads="1"/>
            </p:cNvSpPr>
            <p:nvPr/>
          </p:nvSpPr>
          <p:spPr bwMode="auto">
            <a:xfrm>
              <a:off x="4456" y="893"/>
              <a:ext cx="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^</a:t>
              </a:r>
            </a:p>
          </p:txBody>
        </p:sp>
      </p:grpSp>
      <p:cxnSp>
        <p:nvCxnSpPr>
          <p:cNvPr id="2062" name="AutoShape 14"/>
          <p:cNvCxnSpPr>
            <a:cxnSpLocks noChangeShapeType="1"/>
            <a:stCxn id="2055" idx="2"/>
            <a:endCxn id="2056" idx="2"/>
          </p:cNvCxnSpPr>
          <p:nvPr/>
        </p:nvCxnSpPr>
        <p:spPr bwMode="auto">
          <a:xfrm rot="5400000" flipH="1" flipV="1">
            <a:off x="2327275" y="738188"/>
            <a:ext cx="76200" cy="3194050"/>
          </a:xfrm>
          <a:prstGeom prst="curvedConnector3">
            <a:avLst>
              <a:gd name="adj1" fmla="val -766667"/>
            </a:avLst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3352800" y="2517775"/>
            <a:ext cx="522288" cy="512763"/>
            <a:chOff x="4292" y="893"/>
            <a:chExt cx="367" cy="323"/>
          </a:xfrm>
        </p:grpSpPr>
        <p:sp>
          <p:nvSpPr>
            <p:cNvPr id="2072" name="Text Box 16"/>
            <p:cNvSpPr txBox="1">
              <a:spLocks noChangeArrowheads="1"/>
            </p:cNvSpPr>
            <p:nvPr/>
          </p:nvSpPr>
          <p:spPr bwMode="auto">
            <a:xfrm>
              <a:off x="4292" y="985"/>
              <a:ext cx="3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   y</a:t>
              </a:r>
              <a:r>
                <a:rPr lang="en-US" i="1" baseline="-25000"/>
                <a:t>i</a:t>
              </a:r>
            </a:p>
          </p:txBody>
        </p:sp>
        <p:sp>
          <p:nvSpPr>
            <p:cNvPr id="2073" name="Text Box 17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2064" name="Group 18"/>
          <p:cNvGrpSpPr>
            <a:grpSpLocks/>
          </p:cNvGrpSpPr>
          <p:nvPr/>
        </p:nvGrpSpPr>
        <p:grpSpPr bwMode="auto">
          <a:xfrm>
            <a:off x="209550" y="4090988"/>
            <a:ext cx="2951163" cy="512762"/>
            <a:chOff x="3545" y="893"/>
            <a:chExt cx="1859" cy="323"/>
          </a:xfrm>
        </p:grpSpPr>
        <p:sp>
          <p:nvSpPr>
            <p:cNvPr id="2070" name="Text Box 19"/>
            <p:cNvSpPr txBox="1">
              <a:spLocks noChangeArrowheads="1"/>
            </p:cNvSpPr>
            <p:nvPr/>
          </p:nvSpPr>
          <p:spPr bwMode="auto">
            <a:xfrm>
              <a:off x="3545" y="985"/>
              <a:ext cx="18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If mistake: </a:t>
              </a:r>
              <a:r>
                <a:rPr lang="en-US" b="1"/>
                <a:t>v</a:t>
              </a:r>
              <a:r>
                <a:rPr lang="en-US" i="1" baseline="-25000"/>
                <a:t>k+1</a:t>
              </a:r>
              <a:r>
                <a:rPr lang="en-US"/>
                <a:t> = </a:t>
              </a:r>
              <a:r>
                <a:rPr lang="en-US" b="1"/>
                <a:t>v</a:t>
              </a:r>
              <a:r>
                <a:rPr lang="en-US" i="1" baseline="-25000"/>
                <a:t>k</a:t>
              </a:r>
              <a:r>
                <a:rPr lang="en-US" i="1"/>
                <a:t>  +  y</a:t>
              </a:r>
              <a:r>
                <a:rPr lang="en-US" i="1" baseline="-25000"/>
                <a:t>i</a:t>
              </a:r>
              <a:r>
                <a:rPr lang="en-US"/>
                <a:t> </a:t>
              </a:r>
              <a:r>
                <a:rPr lang="en-US" b="1"/>
                <a:t>x</a:t>
              </a:r>
              <a:r>
                <a:rPr lang="en-US" i="1" baseline="-25000"/>
                <a:t>i</a:t>
              </a:r>
              <a:r>
                <a:rPr lang="en-US" i="1"/>
                <a:t> </a:t>
              </a:r>
            </a:p>
          </p:txBody>
        </p:sp>
        <p:sp>
          <p:nvSpPr>
            <p:cNvPr id="2071" name="Text Box 20"/>
            <p:cNvSpPr txBox="1">
              <a:spLocks noChangeArrowheads="1"/>
            </p:cNvSpPr>
            <p:nvPr/>
          </p:nvSpPr>
          <p:spPr bwMode="auto">
            <a:xfrm>
              <a:off x="4490" y="893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aphicFrame>
        <p:nvGraphicFramePr>
          <p:cNvPr id="2050" name="Object 21"/>
          <p:cNvGraphicFramePr>
            <a:graphicFrameLocks noChangeAspect="1"/>
          </p:cNvGraphicFramePr>
          <p:nvPr/>
        </p:nvGraphicFramePr>
        <p:xfrm>
          <a:off x="3922713" y="3321050"/>
          <a:ext cx="410368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" name="Equation" r:id="rId4" imgW="2273040" imgH="393480" progId="Equation.3">
                  <p:embed/>
                </p:oleObj>
              </mc:Choice>
              <mc:Fallback>
                <p:oleObj name="Equation" r:id="rId4" imgW="227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321050"/>
                        <a:ext cx="410368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3625850" y="4146550"/>
          <a:ext cx="53197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" name="Equation" r:id="rId6" imgW="2946240" imgH="457200" progId="Equation.3">
                  <p:embed/>
                </p:oleObj>
              </mc:Choice>
              <mc:Fallback>
                <p:oleObj name="Equation" r:id="rId6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4146550"/>
                        <a:ext cx="53197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2719388" y="3609975"/>
            <a:ext cx="75723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6" name="Line 24"/>
          <p:cNvSpPr>
            <a:spLocks noChangeShapeType="1"/>
          </p:cNvSpPr>
          <p:nvPr/>
        </p:nvSpPr>
        <p:spPr bwMode="auto">
          <a:xfrm>
            <a:off x="3087688" y="4411663"/>
            <a:ext cx="420687" cy="0"/>
          </a:xfrm>
          <a:prstGeom prst="line">
            <a:avLst/>
          </a:prstGeom>
          <a:noFill/>
          <a:ln w="9525">
            <a:solidFill>
              <a:srgbClr val="99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7" name="Text Box 25"/>
          <p:cNvSpPr txBox="1">
            <a:spLocks noChangeArrowheads="1"/>
          </p:cNvSpPr>
          <p:nvPr/>
        </p:nvSpPr>
        <p:spPr bwMode="auto">
          <a:xfrm>
            <a:off x="481013" y="5294313"/>
            <a:ext cx="8193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Mathematically the same as before … but allows use of the </a:t>
            </a:r>
            <a:r>
              <a:rPr lang="ja-JP" altLang="en-US"/>
              <a:t>“</a:t>
            </a:r>
            <a:r>
              <a:rPr lang="en-US"/>
              <a:t>kernel trick</a:t>
            </a:r>
            <a:r>
              <a:rPr lang="ja-JP" altLang="en-US"/>
              <a:t>”</a:t>
            </a:r>
            <a:endParaRPr lang="en-US"/>
          </a:p>
        </p:txBody>
      </p:sp>
      <p:graphicFrame>
        <p:nvGraphicFramePr>
          <p:cNvPr id="2052" name="Object 26"/>
          <p:cNvGraphicFramePr>
            <a:graphicFrameLocks noChangeAspect="1"/>
          </p:cNvGraphicFramePr>
          <p:nvPr/>
        </p:nvGraphicFramePr>
        <p:xfrm>
          <a:off x="4660900" y="2174875"/>
          <a:ext cx="3898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8" imgW="2158920" imgH="393480" progId="Equation.3">
                  <p:embed/>
                </p:oleObj>
              </mc:Choice>
              <mc:Fallback>
                <p:oleObj name="Equation" r:id="rId8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2174875"/>
                        <a:ext cx="3898900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Line 27"/>
          <p:cNvSpPr>
            <a:spLocks noChangeShapeType="1"/>
          </p:cNvSpPr>
          <p:nvPr/>
        </p:nvSpPr>
        <p:spPr bwMode="auto">
          <a:xfrm flipH="1">
            <a:off x="4198938" y="3032125"/>
            <a:ext cx="4391025" cy="806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3" name="Object 29"/>
          <p:cNvGraphicFramePr>
            <a:graphicFrameLocks noChangeAspect="1"/>
          </p:cNvGraphicFramePr>
          <p:nvPr/>
        </p:nvGraphicFramePr>
        <p:xfrm>
          <a:off x="4703763" y="1498600"/>
          <a:ext cx="2343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10" imgW="1002960" imgH="228600" progId="Equation.3">
                  <p:embed/>
                </p:oleObj>
              </mc:Choice>
              <mc:Fallback>
                <p:oleObj name="Equation" r:id="rId10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1498600"/>
                        <a:ext cx="234315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42" name="Text Box 30"/>
          <p:cNvSpPr txBox="1">
            <a:spLocks noChangeArrowheads="1"/>
          </p:cNvSpPr>
          <p:nvPr/>
        </p:nvSpPr>
        <p:spPr bwMode="auto">
          <a:xfrm>
            <a:off x="500063" y="5770563"/>
            <a:ext cx="8193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Other kernel methods (SVM, Gaussian processes) aren</a:t>
            </a:r>
            <a:r>
              <a:rPr lang="ja-JP" altLang="en-US"/>
              <a:t>’</a:t>
            </a:r>
            <a:r>
              <a:rPr lang="en-US"/>
              <a:t>t constrained to  limited set (+1/-1/0) of  weights on the K(</a:t>
            </a:r>
            <a:r>
              <a:rPr lang="en-US" b="1"/>
              <a:t>x,v)</a:t>
            </a:r>
            <a:r>
              <a:rPr lang="en-US"/>
              <a:t> values.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Some common kernels</a:t>
            </a:r>
          </a:p>
        </p:txBody>
      </p:sp>
      <p:sp>
        <p:nvSpPr>
          <p:cNvPr id="3078" name="Content Placeholder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Linear kernel: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Polynomial kernel:</a:t>
            </a:r>
          </a:p>
          <a:p>
            <a:pPr>
              <a:buFontTx/>
              <a:buNone/>
            </a:pPr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Gaussian kernel: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More later….</a:t>
            </a:r>
          </a:p>
        </p:txBody>
      </p:sp>
      <p:graphicFrame>
        <p:nvGraphicFramePr>
          <p:cNvPr id="3074" name="Object 29"/>
          <p:cNvGraphicFramePr>
            <a:graphicFrameLocks noChangeAspect="1"/>
          </p:cNvGraphicFramePr>
          <p:nvPr/>
        </p:nvGraphicFramePr>
        <p:xfrm>
          <a:off x="5437188" y="1547813"/>
          <a:ext cx="2630487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4" imgW="939600" imgH="203040" progId="Equation.3">
                  <p:embed/>
                </p:oleObj>
              </mc:Choice>
              <mc:Fallback>
                <p:oleObj name="Equation" r:id="rId4" imgW="93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88" y="1547813"/>
                        <a:ext cx="2630487" cy="566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"/>
          <p:cNvGraphicFramePr>
            <a:graphicFrameLocks noChangeAspect="1"/>
          </p:cNvGraphicFramePr>
          <p:nvPr/>
        </p:nvGraphicFramePr>
        <p:xfrm>
          <a:off x="5002213" y="2560638"/>
          <a:ext cx="35194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6" imgW="1257120" imgH="228600" progId="Equation.3">
                  <p:embed/>
                </p:oleObj>
              </mc:Choice>
              <mc:Fallback>
                <p:oleObj name="Equation" r:id="rId6" imgW="1257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2560638"/>
                        <a:ext cx="3519487" cy="638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4714875" y="3525838"/>
          <a:ext cx="37179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8" name="Equation" r:id="rId8" imgW="1193760" imgH="253800" progId="Equation.3">
                  <p:embed/>
                </p:oleObj>
              </mc:Choice>
              <mc:Fallback>
                <p:oleObj name="Equation" r:id="rId8" imgW="1193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525838"/>
                        <a:ext cx="3717925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0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pPr lvl="1"/>
            <a:r>
              <a:rPr lang="en-US">
                <a:latin typeface="Arial" charset="0"/>
              </a:rPr>
              <a:t>and computational properties</a:t>
            </a:r>
          </a:p>
          <a:p>
            <a:pPr lvl="1"/>
            <a:r>
              <a:rPr lang="en-US">
                <a:latin typeface="Arial" charset="0"/>
              </a:rPr>
              <a:t>Reproducing Kernel Hilbert Space (RKHS)</a:t>
            </a:r>
          </a:p>
          <a:p>
            <a:r>
              <a:rPr lang="en-US">
                <a:latin typeface="Arial" charset="0"/>
              </a:rPr>
              <a:t>Gram matrix</a:t>
            </a:r>
          </a:p>
          <a:p>
            <a:r>
              <a:rPr lang="en-US">
                <a:latin typeface="Arial" charset="0"/>
              </a:rPr>
              <a:t>Positive semi-definite</a:t>
            </a:r>
          </a:p>
          <a:p>
            <a:r>
              <a:rPr lang="en-US">
                <a:latin typeface="Arial" charset="0"/>
              </a:rPr>
              <a:t>Closure properties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3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Kernels 101</a:t>
            </a:r>
          </a:p>
        </p:txBody>
      </p:sp>
      <p:sp>
        <p:nvSpPr>
          <p:cNvPr id="4107" name="Content Placeholder 2"/>
          <p:cNvSpPr>
            <a:spLocks noGrp="1"/>
          </p:cNvSpPr>
          <p:nvPr>
            <p:ph idx="1"/>
          </p:nvPr>
        </p:nvSpPr>
        <p:spPr>
          <a:xfrm>
            <a:off x="409575" y="154305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Duality: two ways to look at this </a:t>
            </a:r>
          </a:p>
          <a:p>
            <a:pPr lvl="1">
              <a:buFontTx/>
              <a:buNone/>
            </a:pPr>
            <a:endParaRPr lang="en-US">
              <a:latin typeface="Arial" charset="0"/>
            </a:endParaRPr>
          </a:p>
        </p:txBody>
      </p:sp>
      <p:graphicFrame>
        <p:nvGraphicFramePr>
          <p:cNvPr id="79874" name="Object 26"/>
          <p:cNvGraphicFramePr>
            <a:graphicFrameLocks noChangeAspect="1"/>
          </p:cNvGraphicFramePr>
          <p:nvPr/>
        </p:nvGraphicFramePr>
        <p:xfrm>
          <a:off x="4614863" y="2413000"/>
          <a:ext cx="3727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" name="Equation" r:id="rId3" imgW="2158920" imgH="393480" progId="Equation.3">
                  <p:embed/>
                </p:oleObj>
              </mc:Choice>
              <mc:Fallback>
                <p:oleObj name="Equation" r:id="rId3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2413000"/>
                        <a:ext cx="3727450" cy="681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29"/>
          <p:cNvGraphicFramePr>
            <a:graphicFrameLocks noChangeAspect="1"/>
          </p:cNvGraphicFramePr>
          <p:nvPr/>
        </p:nvGraphicFramePr>
        <p:xfrm>
          <a:off x="5113338" y="3205163"/>
          <a:ext cx="32337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4" name="Equation" r:id="rId5" imgW="1384200" imgH="228600" progId="Equation.3">
                  <p:embed/>
                </p:oleObj>
              </mc:Choice>
              <mc:Fallback>
                <p:oleObj name="Equation" r:id="rId5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205163"/>
                        <a:ext cx="3233737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96888" y="2416175"/>
          <a:ext cx="2563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5" name="Equation" r:id="rId7" imgW="1180800" imgH="203040" progId="Equation.3">
                  <p:embed/>
                </p:oleObj>
              </mc:Choice>
              <mc:Fallback>
                <p:oleObj name="Equation" r:id="rId7" imgW="1180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8" y="2416175"/>
                        <a:ext cx="2563812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760413" y="2998788"/>
          <a:ext cx="2370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6" name="Equation" r:id="rId9" imgW="1371600" imgH="393480" progId="Equation.3">
                  <p:embed/>
                </p:oleObj>
              </mc:Choice>
              <mc:Fallback>
                <p:oleObj name="Equation" r:id="rId9" imgW="1371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2998788"/>
                        <a:ext cx="2370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-234950" y="3892550"/>
            <a:ext cx="97091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590550" y="4105275"/>
          <a:ext cx="16271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7" name="Equation" r:id="rId11" imgW="749160" imgH="203040" progId="Equation.3">
                  <p:embed/>
                </p:oleObj>
              </mc:Choice>
              <mc:Fallback>
                <p:oleObj name="Equation" r:id="rId11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4105275"/>
                        <a:ext cx="1627188" cy="441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614363" y="4668838"/>
          <a:ext cx="3005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8" name="Equation" r:id="rId13" imgW="1739880" imgH="393480" progId="Equation.3">
                  <p:embed/>
                </p:oleObj>
              </mc:Choice>
              <mc:Fallback>
                <p:oleObj name="Equation" r:id="rId1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4668838"/>
                        <a:ext cx="3005137" cy="679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4654550" y="4111625"/>
          <a:ext cx="3727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9" name="Equation" r:id="rId15" imgW="2158920" imgH="393480" progId="Equation.3">
                  <p:embed/>
                </p:oleObj>
              </mc:Choice>
              <mc:Fallback>
                <p:oleObj name="Equation" r:id="rId15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111625"/>
                        <a:ext cx="3727450" cy="681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4968875" y="4875213"/>
          <a:ext cx="3440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0" name="Equation" r:id="rId16" imgW="1473120" imgH="228600" progId="Equation.3">
                  <p:embed/>
                </p:oleObj>
              </mc:Choice>
              <mc:Fallback>
                <p:oleObj name="Equation" r:id="rId16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4875213"/>
                        <a:ext cx="34401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2775" y="5778500"/>
            <a:ext cx="789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/>
              <a:t>Two different computational ways of getting the same behavior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9725" y="254000"/>
            <a:ext cx="23653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Explicitly</a:t>
            </a:r>
            <a:r>
              <a:rPr lang="en-US"/>
              <a:t> map from </a:t>
            </a:r>
            <a:r>
              <a:rPr lang="en-US" b="1"/>
              <a:t>x </a:t>
            </a:r>
            <a:r>
              <a:rPr lang="en-US"/>
              <a:t>to </a:t>
            </a:r>
            <a:r>
              <a:rPr lang="el-GR">
                <a:latin typeface="Calibri" charset="0"/>
              </a:rPr>
              <a:t>φ</a:t>
            </a:r>
            <a:r>
              <a:rPr lang="en-US">
                <a:latin typeface="Calibri" charset="0"/>
              </a:rPr>
              <a:t>(</a:t>
            </a:r>
            <a:r>
              <a:rPr lang="en-US" b="1">
                <a:latin typeface="Calibri" charset="0"/>
              </a:rPr>
              <a:t>x</a:t>
            </a:r>
            <a:r>
              <a:rPr lang="en-US">
                <a:latin typeface="Calibri" charset="0"/>
              </a:rPr>
              <a:t>) – i.e. to the point corresponding to </a:t>
            </a:r>
            <a:r>
              <a:rPr lang="en-US" b="1">
                <a:latin typeface="Calibri" charset="0"/>
              </a:rPr>
              <a:t>x </a:t>
            </a:r>
            <a:r>
              <a:rPr lang="en-US">
                <a:latin typeface="Calibri" charset="0"/>
              </a:rPr>
              <a:t>in the </a:t>
            </a:r>
            <a:r>
              <a:rPr lang="en-US" i="1">
                <a:latin typeface="Calibri" charset="0"/>
              </a:rPr>
              <a:t>Hilbert space</a:t>
            </a: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92863" y="190500"/>
            <a:ext cx="2366962" cy="9223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Implicitly</a:t>
            </a:r>
            <a:r>
              <a:rPr lang="en-US"/>
              <a:t> map from </a:t>
            </a:r>
            <a:r>
              <a:rPr lang="en-US" b="1"/>
              <a:t>x </a:t>
            </a:r>
            <a:r>
              <a:rPr lang="en-US"/>
              <a:t>to </a:t>
            </a:r>
            <a:r>
              <a:rPr lang="el-GR">
                <a:latin typeface="Calibri" charset="0"/>
              </a:rPr>
              <a:t>φ</a:t>
            </a:r>
            <a:r>
              <a:rPr lang="en-US">
                <a:latin typeface="Calibri" charset="0"/>
              </a:rPr>
              <a:t>(</a:t>
            </a:r>
            <a:r>
              <a:rPr lang="en-US" b="1">
                <a:latin typeface="Calibri" charset="0"/>
              </a:rPr>
              <a:t>x</a:t>
            </a:r>
            <a:r>
              <a:rPr lang="en-US">
                <a:latin typeface="Calibri" charset="0"/>
              </a:rPr>
              <a:t>) by changing the kernel function K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more comments on </a:t>
            </a:r>
            <a:r>
              <a:rPr lang="en-US" dirty="0" err="1" smtClean="0"/>
              <a:t>sparsifying</a:t>
            </a:r>
            <a:r>
              <a:rPr lang="en-US" dirty="0" smtClean="0"/>
              <a:t> the logistic regression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77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33375" y="14859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r>
              <a:rPr lang="en-US">
                <a:latin typeface="Arial" charset="0"/>
              </a:rPr>
              <a:t>Gram matrix:  </a:t>
            </a:r>
            <a:r>
              <a:rPr lang="en-US" sz="2400" b="1">
                <a:latin typeface="Arial" charset="0"/>
              </a:rPr>
              <a:t>K</a:t>
            </a:r>
            <a:r>
              <a:rPr lang="en-US" sz="2400">
                <a:latin typeface="Arial" charset="0"/>
              </a:rPr>
              <a:t>: k</a:t>
            </a:r>
            <a:r>
              <a:rPr lang="en-US" sz="2400" baseline="-25000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= K(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,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j</a:t>
            </a:r>
            <a:r>
              <a:rPr lang="en-US" sz="240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50357" r="34364" b="18935"/>
          <a:stretch>
            <a:fillRect/>
          </a:stretch>
        </p:blipFill>
        <p:spPr bwMode="auto">
          <a:xfrm>
            <a:off x="119063" y="3076575"/>
            <a:ext cx="5913437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1209675"/>
            <a:ext cx="33909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/>
              <a:t>K(x,x</a:t>
            </a:r>
            <a:r>
              <a:rPr lang="ja-JP" altLang="en-US"/>
              <a:t>’</a:t>
            </a:r>
            <a:r>
              <a:rPr lang="en-US"/>
              <a:t>) = K(x</a:t>
            </a:r>
            <a:r>
              <a:rPr lang="ja-JP" altLang="en-US"/>
              <a:t>’</a:t>
            </a:r>
            <a:r>
              <a:rPr lang="en-US"/>
              <a:t>,x) </a:t>
            </a:r>
            <a:r>
              <a:rPr lang="en-US">
                <a:sym typeface="Wingdings" charset="0"/>
              </a:rPr>
              <a:t> Gram matrix is </a:t>
            </a:r>
            <a:r>
              <a:rPr lang="en-US" i="1">
                <a:sym typeface="Wingdings" charset="0"/>
              </a:rPr>
              <a:t>symmetric</a:t>
            </a:r>
          </a:p>
          <a:p>
            <a:pPr algn="l" eaLnBrk="1" hangingPunct="1"/>
            <a:endParaRPr lang="en-US">
              <a:sym typeface="Wingdings" charset="0"/>
            </a:endParaRPr>
          </a:p>
          <a:p>
            <a:pPr algn="l" eaLnBrk="1" hangingPunct="1"/>
            <a:r>
              <a:rPr lang="en-US">
                <a:sym typeface="Wingdings" charset="0"/>
              </a:rPr>
              <a:t>K(x,x) &gt; 0   diagonal of K is positive   K is </a:t>
            </a:r>
            <a:r>
              <a:rPr lang="ja-JP" altLang="en-US">
                <a:sym typeface="Wingdings" charset="0"/>
              </a:rPr>
              <a:t>“</a:t>
            </a:r>
            <a:r>
              <a:rPr lang="en-US">
                <a:sym typeface="Wingdings" charset="0"/>
              </a:rPr>
              <a:t>positive semi-definite</a:t>
            </a:r>
            <a:r>
              <a:rPr lang="ja-JP" altLang="en-US">
                <a:sym typeface="Wingdings" charset="0"/>
              </a:rPr>
              <a:t>”</a:t>
            </a:r>
            <a:r>
              <a:rPr lang="en-US">
                <a:sym typeface="Wingdings" charset="0"/>
              </a:rPr>
              <a:t> </a:t>
            </a:r>
            <a:r>
              <a:rPr lang="en-US" b="1">
                <a:sym typeface="Wingdings" charset="0"/>
              </a:rPr>
              <a:t> z</a:t>
            </a:r>
            <a:r>
              <a:rPr lang="en-US" b="1" baseline="30000">
                <a:sym typeface="Wingdings" charset="0"/>
              </a:rPr>
              <a:t>T</a:t>
            </a:r>
            <a:r>
              <a:rPr lang="en-US" b="1">
                <a:sym typeface="Wingdings" charset="0"/>
              </a:rPr>
              <a:t> K</a:t>
            </a:r>
            <a:r>
              <a:rPr lang="en-US">
                <a:sym typeface="Wingdings" charset="0"/>
              </a:rPr>
              <a:t> </a:t>
            </a:r>
            <a:r>
              <a:rPr lang="en-US" b="1">
                <a:sym typeface="Wingdings" charset="0"/>
              </a:rPr>
              <a:t>z</a:t>
            </a:r>
            <a:r>
              <a:rPr lang="en-US">
                <a:sym typeface="Wingdings" charset="0"/>
              </a:rPr>
              <a:t> &gt;= 0 for all </a:t>
            </a:r>
            <a:r>
              <a:rPr lang="en-US" b="1">
                <a:sym typeface="Wingdings" charset="0"/>
              </a:rPr>
              <a:t>z</a:t>
            </a:r>
            <a:endParaRPr lang="en-US">
              <a:sym typeface="Wingdings" charset="0"/>
            </a:endParaRPr>
          </a:p>
          <a:p>
            <a:pPr algn="l"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5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Kernels 101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33375" y="1485900"/>
            <a:ext cx="8229600" cy="4525963"/>
          </a:xfrm>
        </p:spPr>
        <p:txBody>
          <a:bodyPr/>
          <a:lstStyle/>
          <a:p>
            <a:r>
              <a:rPr lang="en-US">
                <a:latin typeface="Arial" charset="0"/>
              </a:rPr>
              <a:t>Duality </a:t>
            </a:r>
          </a:p>
          <a:p>
            <a:r>
              <a:rPr lang="en-US">
                <a:latin typeface="Arial" charset="0"/>
              </a:rPr>
              <a:t>Gram matrix:  </a:t>
            </a:r>
            <a:r>
              <a:rPr lang="en-US" sz="2400" b="1">
                <a:latin typeface="Arial" charset="0"/>
              </a:rPr>
              <a:t>K</a:t>
            </a:r>
            <a:r>
              <a:rPr lang="en-US" sz="2400">
                <a:latin typeface="Arial" charset="0"/>
              </a:rPr>
              <a:t>: k</a:t>
            </a:r>
            <a:r>
              <a:rPr lang="en-US" sz="2400" baseline="-25000">
                <a:latin typeface="Arial" charset="0"/>
              </a:rPr>
              <a:t>ij</a:t>
            </a:r>
            <a:r>
              <a:rPr lang="en-US" sz="2400">
                <a:latin typeface="Arial" charset="0"/>
              </a:rPr>
              <a:t> = K(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i</a:t>
            </a:r>
            <a:r>
              <a:rPr lang="en-US" sz="2400">
                <a:latin typeface="Arial" charset="0"/>
              </a:rPr>
              <a:t>,</a:t>
            </a:r>
            <a:r>
              <a:rPr lang="en-US" sz="2400" b="1">
                <a:latin typeface="Arial" charset="0"/>
              </a:rPr>
              <a:t>x</a:t>
            </a:r>
            <a:r>
              <a:rPr lang="en-US" sz="2400" baseline="-25000">
                <a:latin typeface="Arial" charset="0"/>
              </a:rPr>
              <a:t>j</a:t>
            </a:r>
            <a:r>
              <a:rPr lang="en-US" sz="2400"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085850" y="3009900"/>
            <a:ext cx="71151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/>
              <a:t>K(x,x</a:t>
            </a:r>
            <a:r>
              <a:rPr lang="ja-JP" altLang="en-US" sz="2400"/>
              <a:t>’</a:t>
            </a:r>
            <a:r>
              <a:rPr lang="en-US" sz="2400"/>
              <a:t>) = K(x</a:t>
            </a:r>
            <a:r>
              <a:rPr lang="ja-JP" altLang="en-US" sz="2400"/>
              <a:t>’</a:t>
            </a:r>
            <a:r>
              <a:rPr lang="en-US" sz="2400"/>
              <a:t>,x) </a:t>
            </a:r>
            <a:r>
              <a:rPr lang="en-US" sz="2400">
                <a:sym typeface="Wingdings" charset="0"/>
              </a:rPr>
              <a:t> Gram matrix is </a:t>
            </a:r>
            <a:r>
              <a:rPr lang="en-US" sz="2400" i="1">
                <a:sym typeface="Wingdings" charset="0"/>
              </a:rPr>
              <a:t>symmetric</a:t>
            </a:r>
          </a:p>
          <a:p>
            <a:pPr algn="l" eaLnBrk="1" hangingPunct="1"/>
            <a:endParaRPr lang="en-US" sz="2400">
              <a:sym typeface="Wingdings" charset="0"/>
            </a:endParaRPr>
          </a:p>
          <a:p>
            <a:pPr algn="l" eaLnBrk="1" hangingPunct="1"/>
            <a:r>
              <a:rPr lang="en-US" sz="2400">
                <a:sym typeface="Wingdings" charset="0"/>
              </a:rPr>
              <a:t>K(x,x) &gt; 0   diagonal of </a:t>
            </a:r>
            <a:r>
              <a:rPr lang="en-US" sz="2400" b="1">
                <a:sym typeface="Wingdings" charset="0"/>
              </a:rPr>
              <a:t>K</a:t>
            </a:r>
            <a:r>
              <a:rPr lang="en-US" sz="2400">
                <a:sym typeface="Wingdings" charset="0"/>
              </a:rPr>
              <a:t> is positive   </a:t>
            </a:r>
            <a:r>
              <a:rPr lang="en-US" sz="2400" b="1">
                <a:sym typeface="Wingdings" charset="0"/>
              </a:rPr>
              <a:t>K</a:t>
            </a:r>
            <a:r>
              <a:rPr lang="en-US" sz="2400">
                <a:sym typeface="Wingdings" charset="0"/>
              </a:rPr>
              <a:t> is </a:t>
            </a:r>
            <a:r>
              <a:rPr lang="ja-JP" altLang="en-US" sz="2400">
                <a:sym typeface="Wingdings" charset="0"/>
              </a:rPr>
              <a:t>“</a:t>
            </a:r>
            <a:r>
              <a:rPr lang="en-US" sz="2400">
                <a:sym typeface="Wingdings" charset="0"/>
              </a:rPr>
              <a:t>positive semi-definite</a:t>
            </a:r>
            <a:r>
              <a:rPr lang="ja-JP" altLang="en-US" sz="2400">
                <a:sym typeface="Wingdings" charset="0"/>
              </a:rPr>
              <a:t>”</a:t>
            </a:r>
            <a:r>
              <a:rPr lang="en-US" sz="2400">
                <a:sym typeface="Wingdings" charset="0"/>
              </a:rPr>
              <a:t>  …  </a:t>
            </a:r>
            <a:r>
              <a:rPr lang="en-US" sz="2400" b="1">
                <a:sym typeface="Wingdings" charset="0"/>
              </a:rPr>
              <a:t>z</a:t>
            </a:r>
            <a:r>
              <a:rPr lang="en-US" sz="2400" b="1" baseline="30000">
                <a:sym typeface="Wingdings" charset="0"/>
              </a:rPr>
              <a:t>T</a:t>
            </a:r>
            <a:r>
              <a:rPr lang="en-US" sz="2400" b="1">
                <a:sym typeface="Wingdings" charset="0"/>
              </a:rPr>
              <a:t> K</a:t>
            </a:r>
            <a:r>
              <a:rPr lang="en-US" sz="2400">
                <a:sym typeface="Wingdings" charset="0"/>
              </a:rPr>
              <a:t> </a:t>
            </a:r>
            <a:r>
              <a:rPr lang="en-US" sz="2400" b="1">
                <a:sym typeface="Wingdings" charset="0"/>
              </a:rPr>
              <a:t>z</a:t>
            </a:r>
            <a:r>
              <a:rPr lang="en-US" sz="2400">
                <a:sym typeface="Wingdings" charset="0"/>
              </a:rPr>
              <a:t> &gt;= 0 for all </a:t>
            </a:r>
            <a:r>
              <a:rPr lang="en-US" sz="2400" b="1">
                <a:sym typeface="Wingdings" charset="0"/>
              </a:rPr>
              <a:t>z</a:t>
            </a:r>
          </a:p>
          <a:p>
            <a:pPr algn="l" eaLnBrk="1" hangingPunct="1"/>
            <a:endParaRPr lang="en-US" sz="2400" b="1">
              <a:sym typeface="Wingdings" charset="0"/>
            </a:endParaRPr>
          </a:p>
          <a:p>
            <a:pPr algn="l" eaLnBrk="1" hangingPunct="1"/>
            <a:r>
              <a:rPr lang="en-US" sz="2400" b="1">
                <a:sym typeface="Wingdings" charset="0"/>
              </a:rPr>
              <a:t>Fun fact: </a:t>
            </a:r>
            <a:r>
              <a:rPr lang="en-US" sz="2400">
                <a:sym typeface="Wingdings" charset="0"/>
              </a:rPr>
              <a:t>Gram matrix</a:t>
            </a:r>
            <a:r>
              <a:rPr lang="en-US" sz="2400" b="1">
                <a:sym typeface="Wingdings" charset="0"/>
              </a:rPr>
              <a:t> </a:t>
            </a:r>
            <a:r>
              <a:rPr lang="en-US" sz="2400">
                <a:sym typeface="Wingdings" charset="0"/>
              </a:rPr>
              <a:t>positive semi-definite  K(</a:t>
            </a:r>
            <a:r>
              <a:rPr lang="en-US" sz="2400" b="1">
                <a:sym typeface="Wingdings" charset="0"/>
              </a:rPr>
              <a:t>x</a:t>
            </a:r>
            <a:r>
              <a:rPr lang="en-US" sz="2400" baseline="-25000">
                <a:sym typeface="Wingdings" charset="0"/>
              </a:rPr>
              <a:t>i</a:t>
            </a:r>
            <a:r>
              <a:rPr lang="en-US" sz="2400">
                <a:sym typeface="Wingdings" charset="0"/>
              </a:rPr>
              <a:t>,</a:t>
            </a:r>
            <a:r>
              <a:rPr lang="en-US" sz="2400" b="1">
                <a:sym typeface="Wingdings" charset="0"/>
              </a:rPr>
              <a:t>x</a:t>
            </a:r>
            <a:r>
              <a:rPr lang="en-US" sz="2400" baseline="-25000">
                <a:sym typeface="Wingdings" charset="0"/>
              </a:rPr>
              <a:t>j</a:t>
            </a:r>
            <a:r>
              <a:rPr lang="en-US" sz="2400">
                <a:sym typeface="Wingdings" charset="0"/>
              </a:rPr>
              <a:t>)=</a:t>
            </a:r>
            <a:r>
              <a:rPr lang="el-GR" sz="2400">
                <a:latin typeface="Calibri" charset="0"/>
                <a:sym typeface="Wingdings" charset="0"/>
              </a:rPr>
              <a:t>φ</a:t>
            </a:r>
            <a:r>
              <a:rPr lang="en-US" sz="2400">
                <a:latin typeface="Calibri" charset="0"/>
                <a:sym typeface="Wingdings" charset="0"/>
              </a:rPr>
              <a:t>(</a:t>
            </a:r>
            <a:r>
              <a:rPr lang="en-US" sz="2400" b="1">
                <a:latin typeface="Calibri" charset="0"/>
                <a:sym typeface="Wingdings" charset="0"/>
              </a:rPr>
              <a:t>x</a:t>
            </a:r>
            <a:r>
              <a:rPr lang="en-US" sz="2400" baseline="-25000">
                <a:latin typeface="Calibri" charset="0"/>
                <a:sym typeface="Wingdings" charset="0"/>
              </a:rPr>
              <a:t>i</a:t>
            </a:r>
            <a:r>
              <a:rPr lang="en-US" sz="2400">
                <a:latin typeface="Calibri" charset="0"/>
                <a:sym typeface="Wingdings" charset="0"/>
              </a:rPr>
              <a:t>), </a:t>
            </a:r>
            <a:r>
              <a:rPr lang="el-GR" sz="2400">
                <a:latin typeface="Calibri" charset="0"/>
                <a:sym typeface="Wingdings" charset="0"/>
              </a:rPr>
              <a:t>φ</a:t>
            </a:r>
            <a:r>
              <a:rPr lang="en-US" sz="2400">
                <a:latin typeface="Calibri" charset="0"/>
                <a:sym typeface="Wingdings" charset="0"/>
              </a:rPr>
              <a:t>(</a:t>
            </a:r>
            <a:r>
              <a:rPr lang="en-US" sz="2400" b="1">
                <a:latin typeface="Calibri" charset="0"/>
                <a:sym typeface="Wingdings" charset="0"/>
              </a:rPr>
              <a:t>x</a:t>
            </a:r>
            <a:r>
              <a:rPr lang="en-US" sz="2400" baseline="-25000">
                <a:latin typeface="Calibri" charset="0"/>
                <a:sym typeface="Wingdings" charset="0"/>
              </a:rPr>
              <a:t>j</a:t>
            </a:r>
            <a:r>
              <a:rPr lang="en-US" sz="2400">
                <a:latin typeface="Calibri" charset="0"/>
                <a:sym typeface="Wingdings" charset="0"/>
              </a:rPr>
              <a:t>) for some </a:t>
            </a:r>
            <a:r>
              <a:rPr lang="el-GR" sz="2400">
                <a:latin typeface="Calibri" charset="0"/>
                <a:sym typeface="Wingdings" charset="0"/>
              </a:rPr>
              <a:t>φ</a:t>
            </a:r>
            <a:endParaRPr lang="en-US" sz="2400">
              <a:latin typeface="Calibri" charset="0"/>
              <a:sym typeface="Wingdings" charset="0"/>
            </a:endParaRPr>
          </a:p>
          <a:p>
            <a:pPr algn="l" eaLnBrk="1" hangingPunct="1"/>
            <a:r>
              <a:rPr lang="en-US" sz="2400" b="1">
                <a:latin typeface="Calibri" charset="0"/>
                <a:sym typeface="Wingdings" charset="0"/>
              </a:rPr>
              <a:t>Proof: </a:t>
            </a:r>
            <a:r>
              <a:rPr lang="el-GR" sz="2400">
                <a:latin typeface="Calibri" charset="0"/>
                <a:sym typeface="Wingdings" charset="0"/>
              </a:rPr>
              <a:t>φ</a:t>
            </a:r>
            <a:r>
              <a:rPr lang="en-US" sz="2400">
                <a:latin typeface="Calibri" charset="0"/>
                <a:sym typeface="Wingdings" charset="0"/>
              </a:rPr>
              <a:t>(</a:t>
            </a:r>
            <a:r>
              <a:rPr lang="en-US" sz="2400" b="1">
                <a:latin typeface="Calibri" charset="0"/>
                <a:sym typeface="Wingdings" charset="0"/>
              </a:rPr>
              <a:t>x</a:t>
            </a:r>
            <a:r>
              <a:rPr lang="en-US" sz="2400">
                <a:latin typeface="Calibri" charset="0"/>
                <a:sym typeface="Wingdings" charset="0"/>
              </a:rPr>
              <a:t>) uses the eigenvectors of K to represent </a:t>
            </a:r>
            <a:r>
              <a:rPr lang="en-US" sz="2400" b="1">
                <a:latin typeface="Calibri" charset="0"/>
                <a:sym typeface="Wingdings" charset="0"/>
              </a:rPr>
              <a:t>x</a:t>
            </a:r>
            <a:endParaRPr lang="en-US" sz="2400" b="1">
              <a:sym typeface="Wingdings" charset="0"/>
            </a:endParaRPr>
          </a:p>
          <a:p>
            <a:pPr algn="l" eaLnBrk="1" hangingPunct="1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1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Kernels and </a:t>
            </a:r>
            <a:br>
              <a:rPr lang="en-US" dirty="0" smtClean="0"/>
            </a:br>
            <a:r>
              <a:rPr lang="en-US" dirty="0" smtClean="0"/>
              <a:t>“The Hash Trick”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2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weights in a classifier are</a:t>
            </a:r>
          </a:p>
          <a:p>
            <a:pPr lvl="1"/>
            <a:r>
              <a:rPr lang="en-US" dirty="0" smtClean="0"/>
              <a:t>small and not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5-02-18 at 5.4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511"/>
            <a:ext cx="9144000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77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783187"/>
              </p:ext>
            </p:extLst>
          </p:nvPr>
        </p:nvGraphicFramePr>
        <p:xfrm>
          <a:off x="65089" y="3279776"/>
          <a:ext cx="9078912" cy="1183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9" y="3279776"/>
                        <a:ext cx="9078912" cy="11830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57200" y="1765876"/>
          <a:ext cx="34512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5" imgW="1155700" imgH="368300" progId="Equation.3">
                  <p:embed/>
                </p:oleObj>
              </mc:Choice>
              <mc:Fallback>
                <p:oleObj name="Equation" r:id="rId5" imgW="1155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5876"/>
                        <a:ext cx="34512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buckets you hash into (R in my discussion)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17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785525"/>
              </p:ext>
            </p:extLst>
          </p:nvPr>
        </p:nvGraphicFramePr>
        <p:xfrm>
          <a:off x="193675" y="1727201"/>
          <a:ext cx="8747845" cy="113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3" imgW="3022600" imgH="393700" progId="Equation.3">
                  <p:embed/>
                </p:oleObj>
              </mc:Choice>
              <mc:Fallback>
                <p:oleObj name="Equation" r:id="rId3" imgW="3022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727201"/>
                        <a:ext cx="8747845" cy="1138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1811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Slightly different hash to avoid systematic bias</a:t>
            </a:r>
          </a:p>
        </p:txBody>
      </p:sp>
      <p:pic>
        <p:nvPicPr>
          <p:cNvPr id="6" name="Picture 5" descr="Screen shot 2012-02-20 at 11.10.04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44" y="2906713"/>
            <a:ext cx="8363256" cy="2344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566917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m</a:t>
            </a:r>
            <a:r>
              <a:rPr lang="en-US" sz="2400" i="1" dirty="0" smtClean="0"/>
              <a:t> </a:t>
            </a:r>
            <a:r>
              <a:rPr lang="en-US" sz="2400" dirty="0" smtClean="0"/>
              <a:t>is the number of buckets you hash into (R in my discussion)</a:t>
            </a:r>
            <a:endParaRPr lang="en-US" sz="2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0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0.58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1100"/>
            <a:ext cx="8388935" cy="302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69" y="4693335"/>
            <a:ext cx="7511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– a hashed vector is probably close to the original vector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95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231944"/>
            <a:ext cx="822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I.e. the inner products between </a:t>
            </a:r>
            <a:r>
              <a:rPr lang="en-US" sz="3200" dirty="0" err="1" smtClean="0"/>
              <a:t>x</a:t>
            </a:r>
            <a:r>
              <a:rPr lang="en-US" sz="3200" dirty="0" smtClean="0"/>
              <a:t> and </a:t>
            </a:r>
            <a:r>
              <a:rPr lang="en-US" sz="3200" dirty="0" err="1" smtClean="0"/>
              <a:t>x</a:t>
            </a:r>
            <a:r>
              <a:rPr lang="en-US" sz="3200" dirty="0" smtClean="0"/>
              <a:t>’ are probably not changed too much by the hash function: a classifier will probably still work</a:t>
            </a:r>
            <a:endParaRPr lang="en-US" sz="3200" dirty="0"/>
          </a:p>
        </p:txBody>
      </p:sp>
      <p:pic>
        <p:nvPicPr>
          <p:cNvPr id="7" name="Picture 6" descr="Screen shot 2012-02-20 at 11.03.4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8" y="1213357"/>
            <a:ext cx="7511905" cy="41380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42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pic>
        <p:nvPicPr>
          <p:cNvPr id="5" name="Picture 4" descr="Screen shot 2012-02-20 at 11.07.5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4" y="1200150"/>
            <a:ext cx="8296276" cy="46646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845900" y="2710671"/>
            <a:ext cx="6040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9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W[j]</a:t>
            </a:r>
            <a:r>
              <a:rPr lang="en-US" sz="2800" dirty="0" smtClean="0"/>
              <a:t>  - </a:t>
            </a:r>
            <a:r>
              <a:rPr lang="en-US" sz="2800" i="1" dirty="0" smtClean="0"/>
              <a:t>λ2μW[j]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74485" y="4364788"/>
            <a:ext cx="3650129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9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hash kernel: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problem: debugging is harder</a:t>
            </a:r>
          </a:p>
          <a:p>
            <a:pPr lvl="1"/>
            <a:r>
              <a:rPr lang="en-US" dirty="0" smtClean="0"/>
              <a:t>Features are no longer meaningful</a:t>
            </a:r>
          </a:p>
          <a:p>
            <a:pPr lvl="1"/>
            <a:r>
              <a:rPr lang="en-US" dirty="0" smtClean="0"/>
              <a:t>There’s a new way to ruin a classifier</a:t>
            </a:r>
          </a:p>
          <a:p>
            <a:pPr lvl="2"/>
            <a:r>
              <a:rPr lang="en-US" dirty="0" smtClean="0"/>
              <a:t>Change the hash function </a:t>
            </a:r>
            <a:r>
              <a:rPr lang="en-US" dirty="0" smtClean="0">
                <a:sym typeface="Wingdings"/>
              </a:rPr>
              <a:t></a:t>
            </a:r>
            <a:endParaRPr lang="en-US" dirty="0" smtClean="0"/>
          </a:p>
          <a:p>
            <a:r>
              <a:rPr lang="en-US" dirty="0" smtClean="0"/>
              <a:t>You can separately compute the set of all words that hash to </a:t>
            </a:r>
            <a:r>
              <a:rPr lang="en-US" i="1" dirty="0" smtClean="0"/>
              <a:t>h</a:t>
            </a:r>
            <a:r>
              <a:rPr lang="en-US" b="1" i="1" dirty="0" smtClean="0"/>
              <a:t> </a:t>
            </a:r>
            <a:r>
              <a:rPr lang="en-US" dirty="0" smtClean="0"/>
              <a:t>and guess what features mean</a:t>
            </a:r>
          </a:p>
          <a:p>
            <a:pPr lvl="1"/>
            <a:r>
              <a:rPr lang="en-US" dirty="0" smtClean="0"/>
              <a:t>Build an inverted index </a:t>
            </a:r>
            <a:r>
              <a:rPr lang="en-US" i="1" dirty="0" smtClean="0"/>
              <a:t>h</a:t>
            </a:r>
            <a:r>
              <a:rPr lang="en-US" i="1" dirty="0" smtClean="0">
                <a:sym typeface="Wingdings"/>
              </a:rPr>
              <a:t>w1,w2,…,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19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053754" cy="41655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Hash each feature </a:t>
            </a:r>
            <a:r>
              <a:rPr lang="en-US" i="1" dirty="0" smtClean="0"/>
              <a:t>multiple times </a:t>
            </a:r>
            <a:r>
              <a:rPr lang="en-US" dirty="0" smtClean="0"/>
              <a:t>with different hash functions</a:t>
            </a:r>
          </a:p>
          <a:p>
            <a:r>
              <a:rPr lang="en-US" dirty="0" smtClean="0"/>
              <a:t>Now, each </a:t>
            </a:r>
            <a:r>
              <a:rPr lang="en-US" i="1" dirty="0" smtClean="0"/>
              <a:t>w </a:t>
            </a:r>
            <a:r>
              <a:rPr lang="en-US" dirty="0" smtClean="0"/>
              <a:t>has </a:t>
            </a:r>
            <a:r>
              <a:rPr lang="en-US" i="1" dirty="0" smtClean="0"/>
              <a:t>k </a:t>
            </a:r>
            <a:r>
              <a:rPr lang="en-US" dirty="0" smtClean="0"/>
              <a:t>chances to </a:t>
            </a:r>
            <a:r>
              <a:rPr lang="en-US" i="1" dirty="0" smtClean="0"/>
              <a:t>not</a:t>
            </a:r>
            <a:r>
              <a:rPr lang="en-US" dirty="0" smtClean="0"/>
              <a:t> collide with another useful </a:t>
            </a:r>
            <a:r>
              <a:rPr lang="en-US" i="1" dirty="0" smtClean="0"/>
              <a:t>w’</a:t>
            </a:r>
            <a:r>
              <a:rPr lang="en-US" dirty="0" smtClean="0"/>
              <a:t>  </a:t>
            </a:r>
            <a:endParaRPr lang="en-US" i="1" dirty="0"/>
          </a:p>
          <a:p>
            <a:r>
              <a:rPr lang="en-US" dirty="0" smtClean="0"/>
              <a:t>An easy way to get multiple hash functions</a:t>
            </a:r>
          </a:p>
          <a:p>
            <a:pPr lvl="1"/>
            <a:r>
              <a:rPr lang="en-US" dirty="0" smtClean="0"/>
              <a:t>Generate some random strings </a:t>
            </a:r>
            <a:r>
              <a:rPr lang="en-US" i="1" dirty="0" smtClean="0"/>
              <a:t>s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L</a:t>
            </a:r>
            <a:endParaRPr lang="en-US" i="1" baseline="-25000" dirty="0" smtClean="0"/>
          </a:p>
          <a:p>
            <a:pPr lvl="1"/>
            <a:r>
              <a:rPr lang="en-US" dirty="0" smtClean="0"/>
              <a:t>Let the k-</a:t>
            </a:r>
            <a:r>
              <a:rPr lang="en-US" dirty="0" err="1" smtClean="0"/>
              <a:t>th</a:t>
            </a:r>
            <a:r>
              <a:rPr lang="en-US" dirty="0" smtClean="0"/>
              <a:t> hash function for </a:t>
            </a:r>
            <a:r>
              <a:rPr lang="en-US" i="1" dirty="0" smtClean="0"/>
              <a:t>w</a:t>
            </a:r>
            <a:r>
              <a:rPr lang="en-US" dirty="0" smtClean="0"/>
              <a:t> be the ordinary hash of concatenation </a:t>
            </a:r>
            <a:r>
              <a:rPr lang="en-US" i="1" dirty="0" err="1" smtClean="0"/>
              <a:t>w</a:t>
            </a:r>
            <a:r>
              <a:rPr lang="en-US" i="1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/>
              <a:t>s</a:t>
            </a:r>
            <a:r>
              <a:rPr lang="en-US" i="1" baseline="-25000" dirty="0" err="1"/>
              <a:t>k</a:t>
            </a:r>
            <a:endParaRPr lang="en-US" i="1" baseline="-25000" dirty="0" smtClean="0"/>
          </a:p>
          <a:p>
            <a:pPr lvl="1"/>
            <a:endParaRPr lang="en-US" i="1" baseline="-25000" dirty="0"/>
          </a:p>
          <a:p>
            <a:pPr lvl="1"/>
            <a:endParaRPr lang="en-US" i="1" baseline="-25000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435485"/>
              </p:ext>
            </p:extLst>
          </p:nvPr>
        </p:nvGraphicFramePr>
        <p:xfrm>
          <a:off x="1828800" y="5422900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3" imgW="1460500" imgH="393700" progId="Equation.3">
                  <p:embed/>
                </p:oleObj>
              </mc:Choice>
              <mc:Fallback>
                <p:oleObj name="Equation" r:id="rId3" imgW="146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22900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variant of feature hashing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would this work?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Claim: with 100,000 features and 100,000,000 buckets:</a:t>
            </a:r>
          </a:p>
          <a:p>
            <a:pPr lvl="1"/>
            <a:r>
              <a:rPr lang="en-US" dirty="0" smtClean="0"/>
              <a:t>k=1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 ≈1</a:t>
            </a:r>
          </a:p>
          <a:p>
            <a:pPr lvl="1"/>
            <a:r>
              <a:rPr lang="en-US" dirty="0" smtClean="0"/>
              <a:t>k=2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err="1" smtClean="0"/>
              <a:t>Pr</a:t>
            </a:r>
            <a:r>
              <a:rPr lang="en-US" dirty="0" smtClean="0"/>
              <a:t>(any duplication)</a:t>
            </a:r>
            <a:r>
              <a:rPr lang="en-US" dirty="0"/>
              <a:t> </a:t>
            </a:r>
            <a:r>
              <a:rPr lang="en-US" dirty="0" smtClean="0"/>
              <a:t>≈0.4</a:t>
            </a:r>
          </a:p>
          <a:p>
            <a:pPr lvl="1"/>
            <a:r>
              <a:rPr lang="en-US" dirty="0" smtClean="0"/>
              <a:t>k=3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err="1" smtClean="0">
                <a:sym typeface="Wingdings"/>
              </a:rPr>
              <a:t>Pr</a:t>
            </a:r>
            <a:r>
              <a:rPr lang="en-US" dirty="0" smtClean="0">
                <a:sym typeface="Wingdings"/>
              </a:rPr>
              <a:t>(any duplication)</a:t>
            </a:r>
            <a:r>
              <a:rPr lang="en-US" dirty="0"/>
              <a:t> </a:t>
            </a:r>
            <a:r>
              <a:rPr lang="en-US" dirty="0" smtClean="0"/>
              <a:t>≈0.01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67902"/>
              </p:ext>
            </p:extLst>
          </p:nvPr>
        </p:nvGraphicFramePr>
        <p:xfrm>
          <a:off x="1828800" y="2040873"/>
          <a:ext cx="487521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3" imgW="1460500" imgH="393700" progId="Equation.3">
                  <p:embed/>
                </p:oleObj>
              </mc:Choice>
              <mc:Fallback>
                <p:oleObj name="Equation" r:id="rId3" imgW="1460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40873"/>
                        <a:ext cx="4875213" cy="130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RCV1 dataset</a:t>
            </a:r>
          </a:p>
          <a:p>
            <a:r>
              <a:rPr lang="en-US" dirty="0" smtClean="0"/>
              <a:t>Use hash kernels with TF-</a:t>
            </a:r>
            <a:r>
              <a:rPr lang="en-US" dirty="0" err="1" smtClean="0"/>
              <a:t>approx</a:t>
            </a:r>
            <a:r>
              <a:rPr lang="en-US" dirty="0" smtClean="0"/>
              <a:t>-IDF representation</a:t>
            </a:r>
          </a:p>
          <a:p>
            <a:pPr lvl="1"/>
            <a:r>
              <a:rPr lang="en-US" dirty="0" smtClean="0"/>
              <a:t>TF and IDF done at level of hashed features, not words</a:t>
            </a:r>
          </a:p>
          <a:p>
            <a:pPr lvl="1"/>
            <a:r>
              <a:rPr lang="en-US" dirty="0" smtClean="0"/>
              <a:t>IDF is approximated from </a:t>
            </a:r>
            <a:r>
              <a:rPr lang="en-US" i="1" dirty="0" smtClean="0"/>
              <a:t>subset</a:t>
            </a:r>
            <a:r>
              <a:rPr lang="en-US" dirty="0" smtClean="0"/>
              <a:t> of data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06195" y="712688"/>
            <a:ext cx="522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 et al, JMLR 2009</a:t>
            </a:r>
          </a:p>
          <a:p>
            <a:r>
              <a:rPr lang="en-US" dirty="0">
                <a:hlinkClick r:id="rId2"/>
              </a:rPr>
              <a:t>http://jmlr.csail.mit.edu/papers/v10/</a:t>
            </a:r>
            <a:r>
              <a:rPr lang="en-US" dirty="0" smtClean="0">
                <a:hlinkClick r:id="rId2"/>
              </a:rPr>
              <a:t>shi09a.html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73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Screen Shot 2012-02-20 at 5.3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28" y="1046239"/>
            <a:ext cx="7493987" cy="2700536"/>
          </a:xfrm>
          <a:prstGeom prst="rect">
            <a:avLst/>
          </a:prstGeom>
        </p:spPr>
      </p:pic>
      <p:pic>
        <p:nvPicPr>
          <p:cNvPr id="6" name="Picture 5" descr="Screen Shot 2012-02-20 at 5.36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6"/>
          <a:stretch/>
        </p:blipFill>
        <p:spPr>
          <a:xfrm>
            <a:off x="1144012" y="3746775"/>
            <a:ext cx="6308066" cy="280995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61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Screen Shot 2012-02-20 at 5.4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723"/>
            <a:ext cx="9144000" cy="3277378"/>
          </a:xfrm>
          <a:prstGeom prst="rect">
            <a:avLst/>
          </a:prstGeom>
        </p:spPr>
      </p:pic>
      <p:pic>
        <p:nvPicPr>
          <p:cNvPr id="5" name="Picture 4" descr="Screen Shot 2012-02-20 at 5.39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4" y="437613"/>
            <a:ext cx="7607300" cy="226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9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Screen Shot 2012-02-20 at 5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835"/>
            <a:ext cx="9144000" cy="4292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</a:p>
          <a:p>
            <a:pPr lvl="3"/>
            <a:r>
              <a:rPr lang="en-US" sz="2800" dirty="0" smtClean="0"/>
              <a:t>If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i</a:t>
            </a:r>
            <a:r>
              <a:rPr lang="en-US" sz="2800" i="1" baseline="30000" dirty="0" err="1" smtClean="0"/>
              <a:t>j</a:t>
            </a:r>
            <a:r>
              <a:rPr lang="en-US" sz="2800" dirty="0" smtClean="0"/>
              <a:t>&gt;0 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95831" y="4364788"/>
            <a:ext cx="3332384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6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</a:t>
            </a:r>
            <a:r>
              <a:rPr lang="en-US" sz="2800" dirty="0" smtClean="0"/>
              <a:t> </a:t>
            </a:r>
            <a:r>
              <a:rPr lang="en-US" sz="2800" i="1" dirty="0" smtClean="0"/>
              <a:t>W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A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22" y="1257300"/>
            <a:ext cx="5117878" cy="76710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30525" y="4787224"/>
            <a:ext cx="3076687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32962" y="3217564"/>
            <a:ext cx="318052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 is number of examples seen since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time we did an </a:t>
            </a:r>
            <a:r>
              <a:rPr lang="en-US" sz="2400" b="1" dirty="0" smtClean="0"/>
              <a:t>x&gt;0 update </a:t>
            </a:r>
            <a:r>
              <a:rPr lang="en-US" sz="2400" dirty="0" smtClean="0"/>
              <a:t>on W[j]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321" y="1396034"/>
            <a:ext cx="8648700" cy="509905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Final algorithm:</a:t>
            </a:r>
          </a:p>
          <a:p>
            <a:r>
              <a:rPr lang="en-US" sz="2800" dirty="0" smtClean="0"/>
              <a:t>Initialize </a:t>
            </a:r>
            <a:r>
              <a:rPr lang="en-US" sz="2800" dirty="0" err="1" smtClean="0"/>
              <a:t>hashtables</a:t>
            </a:r>
            <a:r>
              <a:rPr lang="en-US" sz="2800" dirty="0" smtClean="0"/>
              <a:t> </a:t>
            </a:r>
            <a:r>
              <a:rPr lang="en-US" sz="2800" i="1" dirty="0" smtClean="0"/>
              <a:t>W, A   </a:t>
            </a:r>
            <a:r>
              <a:rPr lang="en-US" sz="2800" dirty="0" smtClean="0"/>
              <a:t>and</a:t>
            </a:r>
            <a:r>
              <a:rPr lang="en-US" sz="2800" i="1" dirty="0" smtClean="0"/>
              <a:t> </a:t>
            </a:r>
            <a:r>
              <a:rPr lang="en-US" sz="2800" dirty="0" smtClean="0"/>
              <a:t>set</a:t>
            </a:r>
            <a:r>
              <a:rPr lang="en-US" sz="2800" i="1" dirty="0" smtClean="0"/>
              <a:t> k=0</a:t>
            </a:r>
          </a:p>
          <a:p>
            <a:r>
              <a:rPr lang="en-US" sz="2800" dirty="0" smtClean="0"/>
              <a:t>For each iteration t=1,…T</a:t>
            </a:r>
          </a:p>
          <a:p>
            <a:pPr lvl="1"/>
            <a:r>
              <a:rPr lang="en-US" sz="2800" dirty="0" smtClean="0"/>
              <a:t>For each example (</a:t>
            </a:r>
            <a:r>
              <a:rPr lang="en-US" sz="2800" b="1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)</a:t>
            </a:r>
          </a:p>
          <a:p>
            <a:pPr lvl="2"/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= … ; </a:t>
            </a:r>
            <a:r>
              <a:rPr lang="en-US" i="1" dirty="0" smtClean="0"/>
              <a:t>k++</a:t>
            </a:r>
          </a:p>
          <a:p>
            <a:pPr lvl="2"/>
            <a:r>
              <a:rPr lang="en-US" dirty="0" smtClean="0"/>
              <a:t>For each feature </a:t>
            </a:r>
            <a:r>
              <a:rPr lang="en-US" i="1" dirty="0" smtClean="0"/>
              <a:t>W[j]</a:t>
            </a:r>
            <a:endParaRPr lang="en-US" i="1" baseline="30000" dirty="0" smtClean="0"/>
          </a:p>
          <a:p>
            <a:pPr lvl="3"/>
            <a:r>
              <a:rPr lang="en-US" sz="2800" dirty="0"/>
              <a:t>If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i</a:t>
            </a:r>
            <a:r>
              <a:rPr lang="en-US" sz="2800" i="1" baseline="30000" dirty="0" err="1"/>
              <a:t>j</a:t>
            </a:r>
            <a:r>
              <a:rPr lang="en-US" sz="2800" dirty="0"/>
              <a:t>&gt;0 </a:t>
            </a:r>
            <a:r>
              <a:rPr lang="en-US" sz="2800" dirty="0" smtClean="0"/>
              <a:t>then</a:t>
            </a:r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  *=</a:t>
            </a:r>
            <a:r>
              <a:rPr lang="en-US" sz="2800" i="1" dirty="0" smtClean="0"/>
              <a:t> (1</a:t>
            </a:r>
            <a:r>
              <a:rPr lang="en-US" sz="2800" dirty="0" smtClean="0"/>
              <a:t>  - </a:t>
            </a:r>
            <a:r>
              <a:rPr lang="en-US" sz="2800" i="1" dirty="0" smtClean="0"/>
              <a:t>λ2μ)</a:t>
            </a:r>
            <a:r>
              <a:rPr lang="en-US" sz="2800" i="1" baseline="30000" dirty="0" smtClean="0"/>
              <a:t>k-A[j]</a:t>
            </a:r>
            <a:endParaRPr lang="en-US" sz="2800" i="1" dirty="0" smtClean="0"/>
          </a:p>
          <a:p>
            <a:pPr lvl="4"/>
            <a:r>
              <a:rPr lang="en-US" sz="2800" i="1" dirty="0" smtClean="0"/>
              <a:t>W[j]</a:t>
            </a:r>
            <a:r>
              <a:rPr lang="en-US" sz="2800" dirty="0" smtClean="0"/>
              <a:t> =</a:t>
            </a:r>
            <a:r>
              <a:rPr lang="en-US" sz="2800" i="1" dirty="0" smtClean="0"/>
              <a:t> </a:t>
            </a:r>
            <a:r>
              <a:rPr lang="en-US" sz="2800" dirty="0"/>
              <a:t> </a:t>
            </a:r>
            <a:r>
              <a:rPr lang="en-US" sz="2800" i="1" dirty="0" smtClean="0"/>
              <a:t>W[j]</a:t>
            </a:r>
            <a:r>
              <a:rPr lang="en-US" sz="2800" dirty="0" smtClean="0"/>
              <a:t>  + </a:t>
            </a:r>
            <a:r>
              <a:rPr lang="en-US" sz="2800" i="1" dirty="0" err="1" smtClean="0"/>
              <a:t>λ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y</a:t>
            </a:r>
            <a:r>
              <a:rPr lang="en-US" sz="2800" i="1" baseline="-25000" dirty="0" err="1" smtClean="0"/>
              <a:t>i</a:t>
            </a:r>
            <a:r>
              <a:rPr lang="en-US" sz="2800" i="1" dirty="0"/>
              <a:t> </a:t>
            </a:r>
            <a:r>
              <a:rPr lang="en-US" sz="2800" i="1" dirty="0" smtClean="0"/>
              <a:t>- p</a:t>
            </a:r>
            <a:r>
              <a:rPr lang="en-US" sz="2800" i="1" baseline="30000" dirty="0" smtClean="0"/>
              <a:t>i</a:t>
            </a:r>
            <a:r>
              <a:rPr lang="en-US" sz="2800" i="1" dirty="0" smtClean="0"/>
              <a:t>)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j</a:t>
            </a:r>
            <a:endParaRPr lang="en-US" sz="2800" i="1" baseline="-25000" dirty="0" smtClean="0"/>
          </a:p>
          <a:p>
            <a:pPr lvl="4"/>
            <a:r>
              <a:rPr lang="en-US" sz="2800" i="1" dirty="0" smtClean="0"/>
              <a:t>A[j] = k</a:t>
            </a:r>
          </a:p>
          <a:p>
            <a:pPr lvl="1"/>
            <a:endParaRPr lang="en-US" dirty="0"/>
          </a:p>
        </p:txBody>
      </p:sp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1" b="23227"/>
          <a:stretch/>
        </p:blipFill>
        <p:spPr>
          <a:xfrm>
            <a:off x="4001043" y="1396034"/>
            <a:ext cx="5117878" cy="4700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05445" y="4627146"/>
            <a:ext cx="3524950" cy="60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07883" y="3057486"/>
            <a:ext cx="3180521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k-A[j] </a:t>
            </a:r>
            <a:r>
              <a:rPr lang="en-US" sz="2400" dirty="0" smtClean="0"/>
              <a:t>is number of examples seen since the </a:t>
            </a:r>
            <a:r>
              <a:rPr lang="en-US" sz="2400" b="1" dirty="0" smtClean="0"/>
              <a:t>last</a:t>
            </a:r>
            <a:r>
              <a:rPr lang="en-US" sz="2400" dirty="0" smtClean="0"/>
              <a:t> time we did an </a:t>
            </a:r>
            <a:r>
              <a:rPr lang="en-US" sz="2400" b="1" dirty="0" smtClean="0"/>
              <a:t>x&gt;0 update </a:t>
            </a:r>
            <a:r>
              <a:rPr lang="en-US" sz="2400" dirty="0" smtClean="0"/>
              <a:t>on W[j]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5395302" y="1866131"/>
            <a:ext cx="1228830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34003" y="3235123"/>
            <a:ext cx="1023066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405445" y="5596596"/>
            <a:ext cx="1251624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254751" y="1866131"/>
            <a:ext cx="298841" cy="4923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trick can be applied in other contexts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regularizers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L1, …)</a:t>
            </a:r>
          </a:p>
          <a:p>
            <a:pPr lvl="1"/>
            <a:r>
              <a:rPr lang="en-US" dirty="0" smtClean="0"/>
              <a:t>Conjugate gradient (Langford)</a:t>
            </a:r>
          </a:p>
          <a:p>
            <a:pPr lvl="1"/>
            <a:r>
              <a:rPr lang="en-US" dirty="0" smtClean="0"/>
              <a:t>FTRL (Follow the regularized leader)</a:t>
            </a:r>
          </a:p>
          <a:p>
            <a:pPr lvl="1"/>
            <a:r>
              <a:rPr lang="en-US" dirty="0" smtClean="0"/>
              <a:t>Voted perceptron averaging</a:t>
            </a:r>
          </a:p>
          <a:p>
            <a:pPr lvl="1"/>
            <a:r>
              <a:rPr lang="en-US" dirty="0" smtClean="0"/>
              <a:t>…?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9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sparsifying</a:t>
            </a:r>
            <a:r>
              <a:rPr lang="en-US" dirty="0" smtClean="0"/>
              <a:t> the Averaged Perceptron Update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7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 of perceptron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Algorithm: </a:t>
            </a:r>
          </a:p>
          <a:p>
            <a:r>
              <a:rPr lang="en-US" b="1" dirty="0" err="1" smtClean="0"/>
              <a:t>v</a:t>
            </a:r>
            <a:r>
              <a:rPr lang="en-US" b="1" dirty="0" smtClean="0"/>
              <a:t>=0</a:t>
            </a:r>
          </a:p>
          <a:p>
            <a:r>
              <a:rPr lang="en-US" dirty="0" smtClean="0"/>
              <a:t>for each example </a:t>
            </a:r>
            <a:r>
              <a:rPr lang="en-US" b="1" dirty="0" err="1" smtClean="0"/>
              <a:t>x,</a:t>
            </a:r>
            <a:r>
              <a:rPr lang="en-US" i="1" dirty="0" err="1" smtClean="0"/>
              <a:t>y</a:t>
            </a:r>
            <a:r>
              <a:rPr lang="en-US" i="1" dirty="0" smtClean="0"/>
              <a:t>: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sign(</a:t>
            </a:r>
            <a:r>
              <a:rPr lang="en-US" b="1" dirty="0" err="1" smtClean="0"/>
              <a:t>v.x</a:t>
            </a:r>
            <a:r>
              <a:rPr lang="en-US" b="1" dirty="0" smtClean="0"/>
              <a:t>)</a:t>
            </a:r>
            <a:r>
              <a:rPr lang="en-US" dirty="0" smtClean="0"/>
              <a:t> != </a:t>
            </a:r>
            <a:r>
              <a:rPr lang="en-US" i="1" dirty="0" err="1" smtClean="0"/>
              <a:t>y</a:t>
            </a:r>
            <a:endParaRPr lang="en-US" i="1" dirty="0" smtClean="0"/>
          </a:p>
          <a:p>
            <a:pPr lvl="2"/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= </a:t>
            </a:r>
            <a:r>
              <a:rPr lang="en-US" b="1" dirty="0" err="1" smtClean="0"/>
              <a:t>v</a:t>
            </a:r>
            <a:r>
              <a:rPr lang="en-US" b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y</a:t>
            </a:r>
            <a:r>
              <a:rPr lang="en-US" b="1" dirty="0" err="1" smtClean="0"/>
              <a:t>x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init </a:t>
            </a:r>
            <a:r>
              <a:rPr lang="en-US" dirty="0" err="1" smtClean="0"/>
              <a:t>hashtable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for x</a:t>
            </a:r>
            <a:r>
              <a:rPr lang="en-US" baseline="-25000" dirty="0" smtClean="0"/>
              <a:t>i</a:t>
            </a:r>
            <a:r>
              <a:rPr lang="en-US" dirty="0" smtClean="0"/>
              <a:t>!=0, v</a:t>
            </a:r>
            <a:r>
              <a:rPr lang="en-US" baseline="-25000" dirty="0" smtClean="0"/>
              <a:t>i</a:t>
            </a:r>
            <a:r>
              <a:rPr lang="en-US" dirty="0" smtClean="0"/>
              <a:t> += </a:t>
            </a:r>
            <a:r>
              <a:rPr lang="en-US" i="1" dirty="0" err="1" smtClean="0"/>
              <a:t>y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2">
              <a:buNone/>
            </a:pPr>
            <a:endParaRPr lang="en-US" baseline="-25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06133" y="1600200"/>
            <a:ext cx="1121834" cy="3704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10983" y="3418417"/>
            <a:ext cx="18901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O(|</a:t>
            </a:r>
            <a:r>
              <a:rPr lang="en-US" b="1" dirty="0" err="1" smtClean="0"/>
              <a:t>x</a:t>
            </a:r>
            <a:r>
              <a:rPr lang="en-US" dirty="0" smtClean="0"/>
              <a:t>|)=</a:t>
            </a:r>
            <a:r>
              <a:rPr lang="en-US" dirty="0" err="1" smtClean="0"/>
              <a:t>O(|d</a:t>
            </a:r>
            <a:r>
              <a:rPr lang="en-US" dirty="0" smtClean="0"/>
              <a:t>|)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1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2598</TotalTime>
  <Words>1600</Words>
  <Application>Microsoft Macintosh PowerPoint</Application>
  <PresentationFormat>On-screen Show (4:3)</PresentationFormat>
  <Paragraphs>278</Paragraphs>
  <Slides>36</Slides>
  <Notes>4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</vt:lpstr>
      <vt:lpstr>Efficient Logistic Regression with Stochastic Gradient Descent</vt:lpstr>
      <vt:lpstr>A few more comments on sparsifying the logistic regression update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Learning as optimization for regularized logistic regression</vt:lpstr>
      <vt:lpstr>Comments</vt:lpstr>
      <vt:lpstr>sparsifying the Averaged Perceptron Update</vt:lpstr>
      <vt:lpstr>Complexity of perceptron learning</vt:lpstr>
      <vt:lpstr>Complexity of averaged perceptron</vt:lpstr>
      <vt:lpstr>Alternative averaged perceptron</vt:lpstr>
      <vt:lpstr>Alternative averaged perceptron</vt:lpstr>
      <vt:lpstr>Alternative averaged perceptron</vt:lpstr>
      <vt:lpstr>Formalization of  the “Hash Trick”: </vt:lpstr>
      <vt:lpstr>The kernel perceptron</vt:lpstr>
      <vt:lpstr>The kernel perceptron</vt:lpstr>
      <vt:lpstr>Some common kernels</vt:lpstr>
      <vt:lpstr>Kernels 101</vt:lpstr>
      <vt:lpstr>Kernels 101</vt:lpstr>
      <vt:lpstr>Kernels 101</vt:lpstr>
      <vt:lpstr>Kernels 101</vt:lpstr>
      <vt:lpstr>Hash Kernels and  “The Hash Trick”</vt:lpstr>
      <vt:lpstr>Question</vt:lpstr>
      <vt:lpstr>PowerPoint Presentation</vt:lpstr>
      <vt:lpstr>Some details</vt:lpstr>
      <vt:lpstr>Some details</vt:lpstr>
      <vt:lpstr>Some details</vt:lpstr>
      <vt:lpstr>Some details</vt:lpstr>
      <vt:lpstr>Some details</vt:lpstr>
      <vt:lpstr>The hash kernel: implementation</vt:lpstr>
      <vt:lpstr>A variant of feature hashing</vt:lpstr>
      <vt:lpstr>A variant of feature hashing</vt:lpstr>
      <vt:lpstr>Experiments</vt:lpstr>
      <vt:lpstr>Results</vt:lpstr>
      <vt:lpstr>Results</vt:lpstr>
      <vt:lpstr>Results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281</cp:revision>
  <dcterms:created xsi:type="dcterms:W3CDTF">2012-01-03T16:05:59Z</dcterms:created>
  <dcterms:modified xsi:type="dcterms:W3CDTF">2015-02-18T22:48:16Z</dcterms:modified>
</cp:coreProperties>
</file>