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1"/>
  </p:notesMasterIdLst>
  <p:sldIdLst>
    <p:sldId id="545" r:id="rId2"/>
    <p:sldId id="544" r:id="rId3"/>
    <p:sldId id="451" r:id="rId4"/>
    <p:sldId id="376" r:id="rId5"/>
    <p:sldId id="375" r:id="rId6"/>
    <p:sldId id="499" r:id="rId7"/>
    <p:sldId id="500" r:id="rId8"/>
    <p:sldId id="501" r:id="rId9"/>
    <p:sldId id="502" r:id="rId10"/>
    <p:sldId id="503" r:id="rId11"/>
    <p:sldId id="504" r:id="rId12"/>
    <p:sldId id="505" r:id="rId13"/>
    <p:sldId id="506" r:id="rId14"/>
    <p:sldId id="507" r:id="rId15"/>
    <p:sldId id="508" r:id="rId16"/>
    <p:sldId id="509" r:id="rId17"/>
    <p:sldId id="510" r:id="rId18"/>
    <p:sldId id="511" r:id="rId19"/>
    <p:sldId id="512" r:id="rId20"/>
    <p:sldId id="513" r:id="rId21"/>
    <p:sldId id="531" r:id="rId22"/>
    <p:sldId id="514" r:id="rId23"/>
    <p:sldId id="515" r:id="rId24"/>
    <p:sldId id="516" r:id="rId25"/>
    <p:sldId id="517" r:id="rId26"/>
    <p:sldId id="518" r:id="rId27"/>
    <p:sldId id="519" r:id="rId28"/>
    <p:sldId id="520" r:id="rId29"/>
    <p:sldId id="521" r:id="rId30"/>
    <p:sldId id="522" r:id="rId31"/>
    <p:sldId id="523" r:id="rId32"/>
    <p:sldId id="524" r:id="rId33"/>
    <p:sldId id="525" r:id="rId34"/>
    <p:sldId id="530" r:id="rId35"/>
    <p:sldId id="526" r:id="rId36"/>
    <p:sldId id="527" r:id="rId37"/>
    <p:sldId id="528" r:id="rId38"/>
    <p:sldId id="529" r:id="rId39"/>
    <p:sldId id="532" r:id="rId40"/>
    <p:sldId id="535" r:id="rId41"/>
    <p:sldId id="533" r:id="rId42"/>
    <p:sldId id="536" r:id="rId43"/>
    <p:sldId id="537" r:id="rId44"/>
    <p:sldId id="538" r:id="rId45"/>
    <p:sldId id="539" r:id="rId46"/>
    <p:sldId id="540" r:id="rId47"/>
    <p:sldId id="541" r:id="rId48"/>
    <p:sldId id="543" r:id="rId49"/>
    <p:sldId id="542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19D9"/>
    <a:srgbClr val="C412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1" autoAdjust="0"/>
    <p:restoredTop sz="88450" autoAdjust="0"/>
  </p:normalViewPr>
  <p:slideViewPr>
    <p:cSldViewPr snapToGrid="0" snapToObjects="1">
      <p:cViewPr varScale="1">
        <p:scale>
          <a:sx n="162" d="100"/>
          <a:sy n="162" d="100"/>
        </p:scale>
        <p:origin x="968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3C4F9-F37E-4225-8EDE-0041EBD1A368}" type="datetimeFigureOut">
              <a:rPr lang="en-US" smtClean="0"/>
              <a:pPr/>
              <a:t>11/1/17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F8AD2-6882-4531-8560-2C8EEF2B5B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81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82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3,2M</a:t>
            </a:r>
            <a:r>
              <a:rPr lang="en-US" baseline="0" dirty="0" smtClean="0"/>
              <a:t> emails</a:t>
            </a:r>
          </a:p>
          <a:p>
            <a:r>
              <a:rPr lang="en-US" baseline="0" dirty="0" smtClean="0"/>
              <a:t>400k users</a:t>
            </a:r>
          </a:p>
          <a:p>
            <a:r>
              <a:rPr lang="en-US" baseline="0" dirty="0" smtClean="0"/>
              <a:t>40M tokens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3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a hash table would do this in constant time and storage</a:t>
            </a:r>
          </a:p>
          <a:p>
            <a:r>
              <a:rPr lang="en-US" dirty="0" smtClean="0"/>
              <a:t>the hash trick does this </a:t>
            </a:r>
            <a:r>
              <a:rPr lang="en-US" smtClean="0"/>
              <a:t>as</a:t>
            </a:r>
            <a:r>
              <a:rPr lang="en-US" baseline="0" smtClean="0"/>
              <a:t> well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520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a hash table would do this in constant time and storage</a:t>
            </a:r>
          </a:p>
          <a:p>
            <a:r>
              <a:rPr lang="en-US" dirty="0" smtClean="0"/>
              <a:t>the hash trick does this </a:t>
            </a:r>
            <a:r>
              <a:rPr lang="en-US" smtClean="0"/>
              <a:t>as</a:t>
            </a:r>
            <a:r>
              <a:rPr lang="en-US" baseline="0" smtClean="0"/>
              <a:t> well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91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DF2E00-D426-0941-B533-5C8FC051038F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665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DF2E00-D426-0941-B533-5C8FC051038F}" type="slidenum">
              <a:rPr lang="en-US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596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2A97F9-DF0A-A346-B83D-6DF8DE56559B}" type="slidenum">
              <a:rPr lang="en-US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4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0412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4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30391" cy="4115405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458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2A97F9-DF0A-A346-B83D-6DF8DE56559B}" type="slidenum">
              <a:rPr lang="en-US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4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0412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4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30391" cy="4115405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793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D107B-D725-6944-9832-7A6E157A79A0}" type="datetime1">
              <a:rPr lang="en-US" smtClean="0"/>
              <a:t>11/2/17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F4756-DC42-7045-978E-1B3D1387AE9C}" type="datetime1">
              <a:rPr lang="en-US" smtClean="0"/>
              <a:t>11/2/17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5227-01C4-8242-B697-422BC0350C0B}" type="datetime1">
              <a:rPr lang="en-US" smtClean="0"/>
              <a:t>11/2/17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92100"/>
            <a:ext cx="8648700" cy="804862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09905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45250"/>
            <a:ext cx="2133600" cy="365125"/>
          </a:xfrm>
        </p:spPr>
        <p:txBody>
          <a:bodyPr/>
          <a:lstStyle/>
          <a:p>
            <a:fld id="{C749CFEE-4522-144B-85A0-338B974FC4CE}" type="datetime1">
              <a:rPr lang="en-US" smtClean="0"/>
              <a:t>11/2/17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52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45250"/>
            <a:ext cx="2133600" cy="365125"/>
          </a:xfrm>
        </p:spPr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16187"/>
            <a:ext cx="7772400" cy="1362075"/>
          </a:xfrm>
        </p:spPr>
        <p:txBody>
          <a:bodyPr anchor="t">
            <a:normAutofit/>
          </a:bodyPr>
          <a:lstStyle>
            <a:lvl1pPr algn="ctr">
              <a:defRPr sz="3200" b="1" cap="all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16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4D32-D5C6-5745-AFCF-F49DAD34F09E}" type="datetime1">
              <a:rPr lang="en-US" smtClean="0"/>
              <a:t>11/2/17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1565A-AC51-B042-AD2F-0ABAC8455E89}" type="datetime1">
              <a:rPr lang="en-US" smtClean="0"/>
              <a:t>11/2/17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177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33969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3731"/>
            <a:ext cx="4040188" cy="455122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33969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3730"/>
            <a:ext cx="4041775" cy="455122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170F1-182D-0644-9D77-593D143300D4}" type="datetime1">
              <a:rPr lang="en-US" smtClean="0"/>
              <a:t>11/2/17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646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BFFF-05DB-0C49-85D4-A3C45303D2A7}" type="datetime1">
              <a:rPr lang="en-US" smtClean="0"/>
              <a:t>11/2/17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820AA-8DA3-6241-97C1-EE7C92B51F98}" type="datetime1">
              <a:rPr lang="en-US" smtClean="0"/>
              <a:t>11/2/17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304C-97E6-5B44-BF21-2EDACFB7668A}" type="datetime1">
              <a:rPr lang="en-US" smtClean="0"/>
              <a:t>11/2/17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19D1B-567E-9943-B05C-300B88676229}" type="datetime1">
              <a:rPr lang="en-US" smtClean="0"/>
              <a:t>11/2/17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ABC3C-01DF-D74B-9633-FD648390CAB2}" type="datetime1">
              <a:rPr lang="en-US" smtClean="0"/>
              <a:t>11/2/17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Cambria Math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mbria Math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image" Target="../media/image1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2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10-605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30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Trick - Insights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Save memory: don’t store hash keys</a:t>
            </a:r>
          </a:p>
          <a:p>
            <a:r>
              <a:rPr lang="en-US" dirty="0" smtClean="0"/>
              <a:t>Allow collisions</a:t>
            </a:r>
          </a:p>
          <a:p>
            <a:pPr lvl="1"/>
            <a:r>
              <a:rPr lang="en-US" dirty="0" smtClean="0"/>
              <a:t>even though it distorts your data some</a:t>
            </a:r>
          </a:p>
          <a:p>
            <a:r>
              <a:rPr lang="en-US" dirty="0" smtClean="0"/>
              <a:t>Let the learner (downstream) take up the slack</a:t>
            </a:r>
          </a:p>
          <a:p>
            <a:pPr lvl="1"/>
            <a:endParaRPr lang="en-US" dirty="0"/>
          </a:p>
          <a:p>
            <a:r>
              <a:rPr lang="en-US" b="1" dirty="0" smtClean="0"/>
              <a:t>Bloom filters </a:t>
            </a:r>
            <a:r>
              <a:rPr lang="en-US" dirty="0" smtClean="0"/>
              <a:t>are another famous trick that exploits these insights….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0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 Filters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0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Bloom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Interface to a Bloom filter</a:t>
            </a:r>
          </a:p>
          <a:p>
            <a:pPr lvl="1"/>
            <a:r>
              <a:rPr lang="en-US" dirty="0" err="1" smtClean="0"/>
              <a:t>BloomFilter(int</a:t>
            </a:r>
            <a:r>
              <a:rPr lang="en-US" dirty="0" smtClean="0"/>
              <a:t> </a:t>
            </a:r>
            <a:r>
              <a:rPr lang="en-US" dirty="0" err="1" smtClean="0"/>
              <a:t>maxSize</a:t>
            </a:r>
            <a:r>
              <a:rPr lang="en-US" dirty="0" smtClean="0"/>
              <a:t>, double </a:t>
            </a:r>
            <a:r>
              <a:rPr lang="en-US" dirty="0" err="1" smtClean="0"/>
              <a:t>p</a:t>
            </a:r>
            <a:r>
              <a:rPr lang="en-US" dirty="0" smtClean="0"/>
              <a:t>);</a:t>
            </a:r>
          </a:p>
          <a:p>
            <a:pPr lvl="1"/>
            <a:r>
              <a:rPr lang="en-US" dirty="0" smtClean="0"/>
              <a:t>void </a:t>
            </a:r>
            <a:r>
              <a:rPr lang="en-US" dirty="0" err="1"/>
              <a:t>b</a:t>
            </a:r>
            <a:r>
              <a:rPr lang="en-US" dirty="0" err="1" smtClean="0"/>
              <a:t>f.add(String</a:t>
            </a:r>
            <a:r>
              <a:rPr lang="en-US" dirty="0" smtClean="0"/>
              <a:t> </a:t>
            </a:r>
            <a:r>
              <a:rPr lang="en-US" dirty="0" err="1" smtClean="0"/>
              <a:t>s</a:t>
            </a:r>
            <a:r>
              <a:rPr lang="en-US" dirty="0" smtClean="0"/>
              <a:t>); // insert </a:t>
            </a:r>
            <a:r>
              <a:rPr lang="en-US" dirty="0" err="1" smtClean="0"/>
              <a:t>s</a:t>
            </a:r>
            <a:endParaRPr lang="en-US" dirty="0" smtClean="0"/>
          </a:p>
          <a:p>
            <a:pPr lvl="1"/>
            <a:r>
              <a:rPr lang="en-US" dirty="0" err="1"/>
              <a:t>b</a:t>
            </a:r>
            <a:r>
              <a:rPr lang="en-US" dirty="0" err="1" smtClean="0"/>
              <a:t>ool</a:t>
            </a:r>
            <a:r>
              <a:rPr lang="en-US" dirty="0" smtClean="0"/>
              <a:t> </a:t>
            </a:r>
            <a:r>
              <a:rPr lang="en-US" dirty="0" err="1" smtClean="0"/>
              <a:t>bd.contains(String</a:t>
            </a:r>
            <a:r>
              <a:rPr lang="en-US" dirty="0" smtClean="0"/>
              <a:t> </a:t>
            </a:r>
            <a:r>
              <a:rPr lang="en-US" dirty="0" err="1" smtClean="0"/>
              <a:t>s</a:t>
            </a:r>
            <a:r>
              <a:rPr lang="en-US" dirty="0" smtClean="0"/>
              <a:t>);</a:t>
            </a:r>
          </a:p>
          <a:p>
            <a:pPr lvl="2"/>
            <a:r>
              <a:rPr lang="en-US" dirty="0" smtClean="0"/>
              <a:t>// If </a:t>
            </a:r>
            <a:r>
              <a:rPr lang="en-US" dirty="0" err="1" smtClean="0"/>
              <a:t>s</a:t>
            </a:r>
            <a:r>
              <a:rPr lang="en-US" dirty="0" smtClean="0"/>
              <a:t> was added return true;</a:t>
            </a:r>
          </a:p>
          <a:p>
            <a:pPr lvl="2"/>
            <a:r>
              <a:rPr lang="en-US" dirty="0" smtClean="0"/>
              <a:t>// else with probability at least </a:t>
            </a:r>
            <a:r>
              <a:rPr lang="en-US" i="1" dirty="0" smtClean="0"/>
              <a:t>1-p </a:t>
            </a:r>
            <a:r>
              <a:rPr lang="en-US" dirty="0" smtClean="0"/>
              <a:t>return false;</a:t>
            </a:r>
          </a:p>
          <a:p>
            <a:pPr lvl="2"/>
            <a:r>
              <a:rPr lang="en-US" dirty="0" smtClean="0"/>
              <a:t>// else with probability at most </a:t>
            </a:r>
            <a:r>
              <a:rPr lang="en-US" i="1" dirty="0" smtClean="0"/>
              <a:t>p</a:t>
            </a:r>
            <a:r>
              <a:rPr lang="en-US" dirty="0" smtClean="0"/>
              <a:t> return true;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I.e., a noisy “set” where you can test membership (and that’s it)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8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Bloom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An implementation</a:t>
            </a:r>
          </a:p>
          <a:p>
            <a:pPr lvl="1"/>
            <a:r>
              <a:rPr lang="en-US" dirty="0" smtClean="0"/>
              <a:t>Allocate M bits, bit[0]…,bit[1-M]</a:t>
            </a:r>
          </a:p>
          <a:p>
            <a:pPr lvl="1"/>
            <a:r>
              <a:rPr lang="en-US" dirty="0" smtClean="0"/>
              <a:t>Pick K hash functions hash(1,2),hash(2,s),….</a:t>
            </a:r>
          </a:p>
          <a:p>
            <a:pPr lvl="2"/>
            <a:r>
              <a:rPr lang="en-US" dirty="0" err="1" smtClean="0"/>
              <a:t>E.g</a:t>
            </a:r>
            <a:r>
              <a:rPr lang="en-US" dirty="0" smtClean="0"/>
              <a:t>: hash(</a:t>
            </a:r>
            <a:r>
              <a:rPr lang="en-US" dirty="0" err="1" smtClean="0"/>
              <a:t>i,s</a:t>
            </a:r>
            <a:r>
              <a:rPr lang="en-US" dirty="0" smtClean="0"/>
              <a:t>) = hash(s+ </a:t>
            </a:r>
            <a:r>
              <a:rPr lang="en-US" dirty="0" err="1" smtClean="0"/>
              <a:t>randomString</a:t>
            </a:r>
            <a:r>
              <a:rPr lang="en-US" dirty="0" smtClean="0"/>
              <a:t>[</a:t>
            </a:r>
            <a:r>
              <a:rPr lang="en-US" dirty="0" err="1" smtClean="0"/>
              <a:t>i</a:t>
            </a:r>
            <a:r>
              <a:rPr lang="en-US" dirty="0" smtClean="0"/>
              <a:t>])</a:t>
            </a:r>
          </a:p>
          <a:p>
            <a:pPr lvl="1"/>
            <a:r>
              <a:rPr lang="en-US" dirty="0" smtClean="0"/>
              <a:t>To add string </a:t>
            </a:r>
            <a:r>
              <a:rPr lang="en-US" dirty="0" err="1" smtClean="0"/>
              <a:t>s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=1 to </a:t>
            </a:r>
            <a:r>
              <a:rPr lang="en-US" dirty="0" err="1" smtClean="0"/>
              <a:t>k</a:t>
            </a:r>
            <a:r>
              <a:rPr lang="en-US" dirty="0"/>
              <a:t>,</a:t>
            </a:r>
            <a:r>
              <a:rPr lang="en-US" dirty="0" smtClean="0"/>
              <a:t> set </a:t>
            </a:r>
            <a:r>
              <a:rPr lang="en-US" dirty="0" err="1" smtClean="0"/>
              <a:t>bit[hash(i,s</a:t>
            </a:r>
            <a:r>
              <a:rPr lang="en-US" dirty="0" smtClean="0"/>
              <a:t>)] = 1</a:t>
            </a:r>
          </a:p>
          <a:p>
            <a:pPr lvl="1"/>
            <a:r>
              <a:rPr lang="en-US" dirty="0" smtClean="0"/>
              <a:t>To check </a:t>
            </a:r>
            <a:r>
              <a:rPr lang="en-US" dirty="0" err="1" smtClean="0"/>
              <a:t>contains(s</a:t>
            </a:r>
            <a:r>
              <a:rPr lang="en-US" dirty="0" smtClean="0"/>
              <a:t>):</a:t>
            </a:r>
          </a:p>
          <a:p>
            <a:pPr lvl="2"/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=1 to </a:t>
            </a:r>
            <a:r>
              <a:rPr lang="en-US" dirty="0" err="1" smtClean="0"/>
              <a:t>k</a:t>
            </a:r>
            <a:r>
              <a:rPr lang="en-US" dirty="0" smtClean="0"/>
              <a:t>, test </a:t>
            </a:r>
            <a:r>
              <a:rPr lang="en-US" dirty="0" err="1" smtClean="0"/>
              <a:t>bit[hash(i,s</a:t>
            </a:r>
            <a:r>
              <a:rPr lang="en-US" dirty="0" smtClean="0"/>
              <a:t>)]</a:t>
            </a:r>
          </a:p>
          <a:p>
            <a:pPr lvl="2"/>
            <a:r>
              <a:rPr lang="en-US" dirty="0" smtClean="0"/>
              <a:t>Return “true” if they’re all set; otherwise, return “false”</a:t>
            </a:r>
          </a:p>
          <a:p>
            <a:pPr lvl="1"/>
            <a:r>
              <a:rPr lang="en-US" dirty="0" smtClean="0"/>
              <a:t>We’ll discuss how to set M and K soon, but for now:</a:t>
            </a:r>
          </a:p>
          <a:p>
            <a:pPr lvl="2"/>
            <a:r>
              <a:rPr lang="en-US" dirty="0" smtClean="0"/>
              <a:t>Let M = 1.5*</a:t>
            </a:r>
            <a:r>
              <a:rPr lang="en-US" dirty="0" err="1" smtClean="0"/>
              <a:t>maxSize</a:t>
            </a:r>
            <a:r>
              <a:rPr lang="en-US" dirty="0" smtClean="0"/>
              <a:t>  </a:t>
            </a:r>
            <a:r>
              <a:rPr lang="en-US" i="1" dirty="0" smtClean="0"/>
              <a:t>// less than two bits per item!</a:t>
            </a:r>
          </a:p>
          <a:p>
            <a:pPr lvl="2"/>
            <a:r>
              <a:rPr lang="en-US" dirty="0" smtClean="0"/>
              <a:t>Let K = 2*log(1/p)       </a:t>
            </a:r>
            <a:r>
              <a:rPr lang="en-US" i="1" dirty="0" smtClean="0"/>
              <a:t>// about right with this M</a:t>
            </a:r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7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 filters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524000" y="1803477"/>
          <a:ext cx="6096000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02154" y="2634764"/>
            <a:ext cx="36728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bf.add</a:t>
            </a:r>
            <a:r>
              <a:rPr lang="en-US" sz="2800" dirty="0" smtClean="0"/>
              <a:t>(“</a:t>
            </a:r>
            <a:r>
              <a:rPr lang="en-US" sz="2800" dirty="0" err="1" smtClean="0">
                <a:solidFill>
                  <a:srgbClr val="FF0000"/>
                </a:solidFill>
              </a:rPr>
              <a:t>fred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flintstone</a:t>
            </a:r>
            <a:r>
              <a:rPr lang="en-US" sz="2800" dirty="0" smtClean="0"/>
              <a:t>”):</a:t>
            </a:r>
            <a:endParaRPr lang="en-US" sz="28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676400" y="3900021"/>
          <a:ext cx="6096000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Straight Arrow Connector 10"/>
          <p:cNvCxnSpPr>
            <a:stCxn id="6" idx="2"/>
          </p:cNvCxnSpPr>
          <p:nvPr/>
        </p:nvCxnSpPr>
        <p:spPr>
          <a:xfrm flipH="1">
            <a:off x="2473309" y="3157984"/>
            <a:ext cx="165245" cy="74203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225455" y="3157984"/>
            <a:ext cx="0" cy="74203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959745" y="3157984"/>
            <a:ext cx="1889296" cy="74203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125038" y="3397669"/>
            <a:ext cx="43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h1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25455" y="3397669"/>
            <a:ext cx="43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h2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29582" y="3397669"/>
            <a:ext cx="43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h3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54554" y="4825766"/>
            <a:ext cx="3647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bf.add</a:t>
            </a:r>
            <a:r>
              <a:rPr lang="en-US" sz="2800" dirty="0" smtClean="0"/>
              <a:t>(“</a:t>
            </a:r>
            <a:r>
              <a:rPr lang="en-US" sz="2800" dirty="0" smtClean="0">
                <a:solidFill>
                  <a:srgbClr val="3366FF"/>
                </a:solidFill>
              </a:rPr>
              <a:t>barney rubble</a:t>
            </a:r>
            <a:r>
              <a:rPr lang="en-US" sz="2800" dirty="0" smtClean="0"/>
              <a:t>”):</a:t>
            </a:r>
            <a:endParaRPr lang="en-US" sz="2800" dirty="0"/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/>
          </p:nvPr>
        </p:nvGraphicFramePr>
        <p:xfrm>
          <a:off x="1828800" y="6091023"/>
          <a:ext cx="6096000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3366FF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3366FF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C412B5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C412B5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3366FF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3366FF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4" name="Straight Arrow Connector 23"/>
          <p:cNvCxnSpPr/>
          <p:nvPr/>
        </p:nvCxnSpPr>
        <p:spPr>
          <a:xfrm flipH="1">
            <a:off x="2143727" y="5348986"/>
            <a:ext cx="152420" cy="7420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377855" y="5348986"/>
            <a:ext cx="0" cy="7420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112145" y="5348986"/>
            <a:ext cx="968164" cy="7420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277438" y="5588671"/>
            <a:ext cx="43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h1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77855" y="5588671"/>
            <a:ext cx="43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h2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81982" y="5588671"/>
            <a:ext cx="43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h3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42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2" grpId="0"/>
      <p:bldP spid="27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 filters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524000" y="1803477"/>
          <a:ext cx="6096000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3366FF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3366FF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C412B5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C412B5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3366FF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3366FF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02154" y="2634764"/>
            <a:ext cx="44550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bf.contains</a:t>
            </a:r>
            <a:r>
              <a:rPr lang="en-US" sz="2800" dirty="0" smtClean="0"/>
              <a:t> (“</a:t>
            </a:r>
            <a:r>
              <a:rPr lang="en-US" sz="2800" dirty="0" err="1" smtClean="0">
                <a:solidFill>
                  <a:srgbClr val="FF0000"/>
                </a:solidFill>
              </a:rPr>
              <a:t>fred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flintstone</a:t>
            </a:r>
            <a:r>
              <a:rPr lang="en-US" sz="2800" dirty="0" smtClean="0"/>
              <a:t>”):</a:t>
            </a:r>
            <a:endParaRPr lang="en-US" sz="28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676400" y="3900021"/>
          <a:ext cx="6096000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3366FF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3366FF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C412B5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C412B5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3366FF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3366FF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Straight Arrow Connector 10"/>
          <p:cNvCxnSpPr>
            <a:stCxn id="6" idx="2"/>
          </p:cNvCxnSpPr>
          <p:nvPr/>
        </p:nvCxnSpPr>
        <p:spPr>
          <a:xfrm flipH="1">
            <a:off x="2473311" y="3157984"/>
            <a:ext cx="556376" cy="7420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225455" y="3157984"/>
            <a:ext cx="0" cy="7420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959745" y="3157984"/>
            <a:ext cx="1889296" cy="7420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125038" y="3397669"/>
            <a:ext cx="43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h1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25455" y="3397669"/>
            <a:ext cx="43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h2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54554" y="4825766"/>
            <a:ext cx="4339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bf.contains</a:t>
            </a:r>
            <a:r>
              <a:rPr lang="en-US" sz="2800" dirty="0" smtClean="0"/>
              <a:t>(“</a:t>
            </a:r>
            <a:r>
              <a:rPr lang="en-US" sz="2800" dirty="0" smtClean="0">
                <a:solidFill>
                  <a:srgbClr val="3366FF"/>
                </a:solidFill>
              </a:rPr>
              <a:t>barney rubble</a:t>
            </a:r>
            <a:r>
              <a:rPr lang="en-US" sz="2800" dirty="0" smtClean="0"/>
              <a:t>”):</a:t>
            </a:r>
            <a:endParaRPr lang="en-US" sz="2800" dirty="0"/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/>
          </p:nvPr>
        </p:nvGraphicFramePr>
        <p:xfrm>
          <a:off x="1828800" y="6091023"/>
          <a:ext cx="6096000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3366FF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3366FF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C412B5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C412B5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3366FF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3366FF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4" name="Straight Arrow Connector 23"/>
          <p:cNvCxnSpPr/>
          <p:nvPr/>
        </p:nvCxnSpPr>
        <p:spPr>
          <a:xfrm flipH="1">
            <a:off x="2143727" y="5348986"/>
            <a:ext cx="152420" cy="7420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377855" y="5348986"/>
            <a:ext cx="0" cy="7420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112145" y="5348986"/>
            <a:ext cx="968164" cy="7420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277438" y="5588671"/>
            <a:ext cx="43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h1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77855" y="5588671"/>
            <a:ext cx="43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h2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81982" y="5588671"/>
            <a:ext cx="43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h3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5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2" grpId="0"/>
      <p:bldP spid="27" grpId="0"/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 filters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2154" y="2634764"/>
            <a:ext cx="46217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bf.contains</a:t>
            </a:r>
            <a:r>
              <a:rPr lang="en-US" sz="2800" dirty="0" smtClean="0"/>
              <a:t>(“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wilma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flintstone</a:t>
            </a:r>
            <a:r>
              <a:rPr lang="en-US" sz="2800" dirty="0" smtClean="0"/>
              <a:t>”):</a:t>
            </a:r>
            <a:endParaRPr lang="en-US" sz="28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676400" y="3900021"/>
          <a:ext cx="6096000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3366FF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3366FF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C412B5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C412B5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3366FF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3366FF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Straight Arrow Connector 10"/>
          <p:cNvCxnSpPr>
            <a:stCxn id="6" idx="2"/>
          </p:cNvCxnSpPr>
          <p:nvPr/>
        </p:nvCxnSpPr>
        <p:spPr>
          <a:xfrm flipH="1">
            <a:off x="1927401" y="3157984"/>
            <a:ext cx="1185642" cy="830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225455" y="3157984"/>
            <a:ext cx="1665457" cy="830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959745" y="3157984"/>
            <a:ext cx="2880847" cy="8301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905116" y="3397669"/>
            <a:ext cx="43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h1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51068" y="3423380"/>
            <a:ext cx="43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h2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68121" y="3412240"/>
            <a:ext cx="43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h3</a:t>
            </a:r>
            <a:endParaRPr lang="en-US" dirty="0">
              <a:latin typeface="Cambria Math"/>
              <a:cs typeface="Cambria Math"/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/>
          </p:nvPr>
        </p:nvGraphicFramePr>
        <p:xfrm>
          <a:off x="1524000" y="1803477"/>
          <a:ext cx="6096000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3366FF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3366FF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C412B5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C412B5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3366FF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3366FF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906415" y="4558408"/>
            <a:ext cx="46217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bf.contains</a:t>
            </a:r>
            <a:r>
              <a:rPr lang="en-US" sz="2800" dirty="0" smtClean="0"/>
              <a:t>(“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wilma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flintstone</a:t>
            </a:r>
            <a:r>
              <a:rPr lang="en-US" sz="2800" dirty="0" smtClean="0"/>
              <a:t>”):</a:t>
            </a:r>
            <a:endParaRPr lang="en-US" sz="2800" dirty="0"/>
          </a:p>
        </p:txBody>
      </p:sp>
      <p:graphicFrame>
        <p:nvGraphicFramePr>
          <p:cNvPr id="39" name="Table 38"/>
          <p:cNvGraphicFramePr>
            <a:graphicFrameLocks noGrp="1"/>
          </p:cNvGraphicFramePr>
          <p:nvPr>
            <p:extLst/>
          </p:nvPr>
        </p:nvGraphicFramePr>
        <p:xfrm>
          <a:off x="1780661" y="5823665"/>
          <a:ext cx="6096000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3366FF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3366FF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C412B5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C412B5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3366FF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3366FF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0" name="Straight Arrow Connector 39"/>
          <p:cNvCxnSpPr>
            <a:stCxn id="38" idx="2"/>
          </p:cNvCxnSpPr>
          <p:nvPr/>
        </p:nvCxnSpPr>
        <p:spPr>
          <a:xfrm flipH="1">
            <a:off x="2031662" y="5081628"/>
            <a:ext cx="1185642" cy="830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329716" y="5081628"/>
            <a:ext cx="1665457" cy="830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4064006" y="5081628"/>
            <a:ext cx="2108376" cy="83010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009377" y="5321313"/>
            <a:ext cx="43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h1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555329" y="5347024"/>
            <a:ext cx="43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h2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732538" y="5348612"/>
            <a:ext cx="43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h3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28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38" grpId="0"/>
      <p:bldP spid="43" grpId="0"/>
      <p:bldP spid="44" grpId="0"/>
      <p:bldP spid="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Bloom filters: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0990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Analysis (</a:t>
            </a:r>
            <a:r>
              <a:rPr lang="en-US" sz="2400" i="1" dirty="0" smtClean="0"/>
              <a:t>m </a:t>
            </a:r>
            <a:r>
              <a:rPr lang="en-US" sz="2400" dirty="0" smtClean="0"/>
              <a:t>bits,</a:t>
            </a:r>
            <a:r>
              <a:rPr lang="en-US" sz="2400" dirty="0"/>
              <a:t> </a:t>
            </a:r>
            <a:r>
              <a:rPr lang="en-US" sz="2400" i="1" dirty="0" smtClean="0"/>
              <a:t>k</a:t>
            </a:r>
            <a:r>
              <a:rPr lang="en-US" sz="2400" dirty="0" smtClean="0"/>
              <a:t> hashers):</a:t>
            </a:r>
          </a:p>
          <a:p>
            <a:pPr lvl="1"/>
            <a:r>
              <a:rPr lang="en-US" sz="2400" dirty="0" smtClean="0"/>
              <a:t>Assume </a:t>
            </a:r>
            <a:r>
              <a:rPr lang="en-US" sz="2400" dirty="0" err="1" smtClean="0"/>
              <a:t>hash(i,s</a:t>
            </a:r>
            <a:r>
              <a:rPr lang="en-US" sz="2400" dirty="0" smtClean="0"/>
              <a:t>) is a random function</a:t>
            </a:r>
          </a:p>
          <a:p>
            <a:pPr lvl="1"/>
            <a:r>
              <a:rPr lang="en-US" sz="2400" dirty="0" smtClean="0"/>
              <a:t>Look at </a:t>
            </a:r>
            <a:r>
              <a:rPr lang="en-US" sz="2400" dirty="0" err="1" smtClean="0"/>
              <a:t>Pr</a:t>
            </a:r>
            <a:r>
              <a:rPr lang="en-US" sz="2400" dirty="0" smtClean="0"/>
              <a:t>(bit j is unset after </a:t>
            </a:r>
            <a:r>
              <a:rPr lang="en-US" sz="2400" i="1" dirty="0" smtClean="0"/>
              <a:t>n</a:t>
            </a:r>
            <a:r>
              <a:rPr lang="en-US" sz="2400" dirty="0" smtClean="0"/>
              <a:t> </a:t>
            </a:r>
            <a:r>
              <a:rPr lang="en-US" sz="2400" dirty="0" err="1" smtClean="0"/>
              <a:t>add’s</a:t>
            </a:r>
            <a:r>
              <a:rPr lang="en-US" sz="2400" dirty="0" smtClean="0"/>
              <a:t>):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… and </a:t>
            </a:r>
            <a:r>
              <a:rPr lang="en-US" sz="2400" dirty="0" err="1" smtClean="0"/>
              <a:t>Pr</a:t>
            </a:r>
            <a:r>
              <a:rPr lang="en-US" sz="2400" dirty="0" smtClean="0"/>
              <a:t>(collision)</a:t>
            </a:r>
            <a:r>
              <a:rPr lang="en-US" sz="2400" dirty="0"/>
              <a:t> </a:t>
            </a:r>
            <a:r>
              <a:rPr lang="en-US" sz="2400" dirty="0" smtClean="0"/>
              <a:t>= </a:t>
            </a:r>
            <a:r>
              <a:rPr lang="en-US" sz="2400" dirty="0" err="1" smtClean="0"/>
              <a:t>Pr</a:t>
            </a:r>
            <a:r>
              <a:rPr lang="en-US" sz="2400" dirty="0" smtClean="0"/>
              <a:t>(not all </a:t>
            </a:r>
            <a:r>
              <a:rPr lang="en-US" sz="2400" i="1" dirty="0" smtClean="0"/>
              <a:t>k</a:t>
            </a:r>
            <a:r>
              <a:rPr lang="en-US" sz="2400" dirty="0" smtClean="0"/>
              <a:t> bits set)</a:t>
            </a:r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…. fix </a:t>
            </a:r>
            <a:r>
              <a:rPr lang="en-US" sz="2400" i="1" dirty="0" smtClean="0"/>
              <a:t>m</a:t>
            </a:r>
            <a:r>
              <a:rPr lang="en-US" sz="2400" dirty="0" smtClean="0"/>
              <a:t> and </a:t>
            </a:r>
            <a:r>
              <a:rPr lang="en-US" sz="2400" i="1" dirty="0" smtClean="0"/>
              <a:t>n</a:t>
            </a:r>
            <a:r>
              <a:rPr lang="en-US" sz="2400" dirty="0" smtClean="0"/>
              <a:t> and minimize </a:t>
            </a:r>
            <a:r>
              <a:rPr lang="en-US" sz="2400" i="1" dirty="0" smtClean="0"/>
              <a:t>k:</a:t>
            </a:r>
            <a:endParaRPr lang="en-US" sz="2400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 descr="Screen Shot 2012-02-20 at 2.53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498" y="1766300"/>
            <a:ext cx="2228749" cy="1163538"/>
          </a:xfrm>
          <a:prstGeom prst="rect">
            <a:avLst/>
          </a:prstGeom>
        </p:spPr>
      </p:pic>
      <p:pic>
        <p:nvPicPr>
          <p:cNvPr id="5" name="Picture 4" descr="Screen Shot 2012-02-20 at 2.55.46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4"/>
          <a:stretch/>
        </p:blipFill>
        <p:spPr>
          <a:xfrm>
            <a:off x="2336780" y="3767868"/>
            <a:ext cx="5780132" cy="1156157"/>
          </a:xfrm>
          <a:prstGeom prst="rect">
            <a:avLst/>
          </a:prstGeom>
        </p:spPr>
      </p:pic>
      <p:pic>
        <p:nvPicPr>
          <p:cNvPr id="6" name="Picture 5" descr="Screen Shot 2012-02-20 at 2.57.3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450" y="5532989"/>
            <a:ext cx="2446711" cy="9249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74201" y="5673135"/>
            <a:ext cx="716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k =</a:t>
            </a:r>
            <a:endParaRPr lang="en-US" sz="28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736876" y="4050295"/>
            <a:ext cx="1599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f(</a:t>
            </a:r>
            <a:r>
              <a:rPr lang="en-US" sz="2800" i="1" dirty="0" err="1" smtClean="0"/>
              <a:t>m,n,k</a:t>
            </a:r>
            <a:r>
              <a:rPr lang="en-US" sz="2800" i="1" dirty="0" smtClean="0"/>
              <a:t>) =</a:t>
            </a:r>
            <a:endParaRPr lang="en-US" sz="2800" i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4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Bloom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0990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Analysis:</a:t>
            </a:r>
          </a:p>
          <a:p>
            <a:pPr lvl="1"/>
            <a:r>
              <a:rPr lang="en-US" sz="2400" dirty="0" smtClean="0"/>
              <a:t>Plug optimal k=m/n*</a:t>
            </a:r>
            <a:r>
              <a:rPr lang="en-US" sz="2400" dirty="0" err="1" smtClean="0"/>
              <a:t>ln</a:t>
            </a:r>
            <a:r>
              <a:rPr lang="en-US" sz="2400" dirty="0" smtClean="0"/>
              <a:t>(2) back into </a:t>
            </a:r>
            <a:r>
              <a:rPr lang="en-US" sz="2400" dirty="0" err="1" smtClean="0"/>
              <a:t>Pr</a:t>
            </a:r>
            <a:r>
              <a:rPr lang="en-US" sz="2400" dirty="0" smtClean="0"/>
              <a:t>(collision): </a:t>
            </a:r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Now we can fix any two of </a:t>
            </a:r>
            <a:r>
              <a:rPr lang="en-US" sz="2400" i="1" dirty="0" smtClean="0"/>
              <a:t>p, n, m</a:t>
            </a:r>
            <a:r>
              <a:rPr lang="en-US" sz="2400" dirty="0" smtClean="0"/>
              <a:t> and solve for the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:</a:t>
            </a:r>
          </a:p>
          <a:p>
            <a:pPr marL="457200" lvl="1" indent="0">
              <a:buNone/>
            </a:pPr>
            <a:r>
              <a:rPr lang="en-US" sz="2400" dirty="0" smtClean="0"/>
              <a:t>E.g., the value for </a:t>
            </a:r>
            <a:r>
              <a:rPr lang="en-US" sz="2400" i="1" dirty="0" smtClean="0"/>
              <a:t>m </a:t>
            </a:r>
            <a:r>
              <a:rPr lang="en-US" sz="2400" dirty="0" smtClean="0"/>
              <a:t>in terms of </a:t>
            </a:r>
            <a:r>
              <a:rPr lang="en-US" sz="2400" i="1" dirty="0" smtClean="0"/>
              <a:t>n </a:t>
            </a:r>
            <a:r>
              <a:rPr lang="en-US" sz="2400" dirty="0" smtClean="0"/>
              <a:t>and </a:t>
            </a:r>
            <a:r>
              <a:rPr lang="en-US" sz="2400" i="1" dirty="0" smtClean="0"/>
              <a:t>p:</a:t>
            </a:r>
            <a:endParaRPr lang="en-US" sz="2400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5" name="Picture 4" descr="Screen Shot 2012-02-20 at 2.55.46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4"/>
          <a:stretch/>
        </p:blipFill>
        <p:spPr>
          <a:xfrm>
            <a:off x="3749854" y="18011"/>
            <a:ext cx="5394146" cy="10789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95972" y="2586046"/>
            <a:ext cx="1364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f(</a:t>
            </a:r>
            <a:r>
              <a:rPr lang="en-US" sz="2800" i="1" dirty="0" err="1" smtClean="0"/>
              <a:t>m,n</a:t>
            </a:r>
            <a:r>
              <a:rPr lang="en-US" sz="2800" i="1" dirty="0" smtClean="0"/>
              <a:t>) =</a:t>
            </a:r>
            <a:endParaRPr lang="en-US" sz="2800" i="1" dirty="0"/>
          </a:p>
        </p:txBody>
      </p:sp>
      <p:pic>
        <p:nvPicPr>
          <p:cNvPr id="10" name="Picture 9" descr="Screen Shot 2012-02-20 at 3.51.5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554" y="2443551"/>
            <a:ext cx="5355058" cy="805378"/>
          </a:xfrm>
          <a:prstGeom prst="rect">
            <a:avLst/>
          </a:prstGeom>
        </p:spPr>
      </p:pic>
      <p:pic>
        <p:nvPicPr>
          <p:cNvPr id="11" name="Picture 10" descr="Screen Shot 2012-02-20 at 3.52.0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145" y="4491992"/>
            <a:ext cx="2581418" cy="93217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52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Bloom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Interface to a Bloom filter</a:t>
            </a:r>
          </a:p>
          <a:p>
            <a:pPr lvl="1"/>
            <a:r>
              <a:rPr lang="en-US" dirty="0" err="1" smtClean="0"/>
              <a:t>BloomFilter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maxSize</a:t>
            </a:r>
            <a:r>
              <a:rPr lang="en-US" dirty="0" smtClean="0"/>
              <a:t> /* n */, double p);</a:t>
            </a:r>
          </a:p>
          <a:p>
            <a:pPr lvl="1"/>
            <a:r>
              <a:rPr lang="en-US" dirty="0" smtClean="0"/>
              <a:t>void </a:t>
            </a:r>
            <a:r>
              <a:rPr lang="en-US" dirty="0" err="1"/>
              <a:t>b</a:t>
            </a:r>
            <a:r>
              <a:rPr lang="en-US" dirty="0" err="1" smtClean="0"/>
              <a:t>f.add(String</a:t>
            </a:r>
            <a:r>
              <a:rPr lang="en-US" dirty="0" smtClean="0"/>
              <a:t> </a:t>
            </a:r>
            <a:r>
              <a:rPr lang="en-US" dirty="0" err="1" smtClean="0"/>
              <a:t>s</a:t>
            </a:r>
            <a:r>
              <a:rPr lang="en-US" dirty="0" smtClean="0"/>
              <a:t>); // insert </a:t>
            </a:r>
            <a:r>
              <a:rPr lang="en-US" dirty="0" err="1" smtClean="0"/>
              <a:t>s</a:t>
            </a:r>
            <a:endParaRPr lang="en-US" dirty="0" smtClean="0"/>
          </a:p>
          <a:p>
            <a:pPr lvl="1"/>
            <a:r>
              <a:rPr lang="en-US" dirty="0" err="1"/>
              <a:t>b</a:t>
            </a:r>
            <a:r>
              <a:rPr lang="en-US" dirty="0" err="1" smtClean="0"/>
              <a:t>ool</a:t>
            </a:r>
            <a:r>
              <a:rPr lang="en-US" dirty="0" smtClean="0"/>
              <a:t> </a:t>
            </a:r>
            <a:r>
              <a:rPr lang="en-US" dirty="0" err="1" smtClean="0"/>
              <a:t>bd.contains(String</a:t>
            </a:r>
            <a:r>
              <a:rPr lang="en-US" dirty="0" smtClean="0"/>
              <a:t> </a:t>
            </a:r>
            <a:r>
              <a:rPr lang="en-US" dirty="0" err="1" smtClean="0"/>
              <a:t>s</a:t>
            </a:r>
            <a:r>
              <a:rPr lang="en-US" dirty="0" smtClean="0"/>
              <a:t>);</a:t>
            </a:r>
          </a:p>
          <a:p>
            <a:pPr lvl="2"/>
            <a:r>
              <a:rPr lang="en-US" dirty="0" smtClean="0"/>
              <a:t>// If </a:t>
            </a:r>
            <a:r>
              <a:rPr lang="en-US" dirty="0" err="1" smtClean="0"/>
              <a:t>s</a:t>
            </a:r>
            <a:r>
              <a:rPr lang="en-US" dirty="0" smtClean="0"/>
              <a:t> was added return true;</a:t>
            </a:r>
          </a:p>
          <a:p>
            <a:pPr lvl="2"/>
            <a:r>
              <a:rPr lang="en-US" dirty="0" smtClean="0"/>
              <a:t>// else with probability at least </a:t>
            </a:r>
            <a:r>
              <a:rPr lang="en-US" i="1" dirty="0" smtClean="0"/>
              <a:t>1-p </a:t>
            </a:r>
            <a:r>
              <a:rPr lang="en-US" dirty="0" smtClean="0"/>
              <a:t>return false;</a:t>
            </a:r>
          </a:p>
          <a:p>
            <a:pPr lvl="2"/>
            <a:r>
              <a:rPr lang="en-US" dirty="0" smtClean="0"/>
              <a:t>// else with probability at most </a:t>
            </a:r>
            <a:r>
              <a:rPr lang="en-US" i="1" dirty="0" smtClean="0"/>
              <a:t>p</a:t>
            </a:r>
            <a:r>
              <a:rPr lang="en-US" dirty="0" smtClean="0"/>
              <a:t> return true;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I.e., a noisy “set” where you can test membership (and that’s it)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1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course so far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Map-reduce and parallel counting</a:t>
            </a:r>
          </a:p>
          <a:p>
            <a:r>
              <a:rPr lang="en-US" dirty="0" smtClean="0"/>
              <a:t>Streaming learning algorithms</a:t>
            </a:r>
          </a:p>
          <a:p>
            <a:pPr lvl="1"/>
            <a:r>
              <a:rPr lang="en-US" dirty="0" smtClean="0"/>
              <a:t>some tricks like lazy L2 and hashing</a:t>
            </a:r>
          </a:p>
          <a:p>
            <a:r>
              <a:rPr lang="en-US" dirty="0" smtClean="0"/>
              <a:t>Parallelizing streaming learning algorithms</a:t>
            </a:r>
          </a:p>
          <a:p>
            <a:pPr lvl="1"/>
            <a:r>
              <a:rPr lang="en-US" dirty="0" err="1" smtClean="0"/>
              <a:t>param</a:t>
            </a:r>
            <a:r>
              <a:rPr lang="en-US" dirty="0" smtClean="0"/>
              <a:t> mixing </a:t>
            </a:r>
            <a:r>
              <a:rPr lang="mr-IN" dirty="0" smtClean="0"/>
              <a:t>–</a:t>
            </a:r>
            <a:r>
              <a:rPr lang="en-US" dirty="0" smtClean="0"/>
              <a:t> for clusters</a:t>
            </a:r>
          </a:p>
          <a:p>
            <a:pPr lvl="1"/>
            <a:r>
              <a:rPr lang="en-US" dirty="0" smtClean="0"/>
              <a:t>vectorization and </a:t>
            </a:r>
            <a:r>
              <a:rPr lang="en-US" dirty="0" err="1" smtClean="0"/>
              <a:t>minibatches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for GPUs</a:t>
            </a:r>
          </a:p>
          <a:p>
            <a:r>
              <a:rPr lang="en-US" dirty="0" smtClean="0"/>
              <a:t>Now: Some more tricks like hashing</a:t>
            </a:r>
          </a:p>
          <a:p>
            <a:pPr lvl="1"/>
            <a:r>
              <a:rPr lang="en-US" dirty="0" smtClean="0"/>
              <a:t>randomized data structures aka </a:t>
            </a:r>
            <a:r>
              <a:rPr lang="en-US" i="1" dirty="0" smtClean="0"/>
              <a:t>sketches</a:t>
            </a:r>
          </a:p>
          <a:p>
            <a:pPr lvl="1"/>
            <a:r>
              <a:rPr lang="en-US" dirty="0" smtClean="0"/>
              <a:t>these can make a huge difference in memory in many cases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 filters: demo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02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do you do with a Bloom Filter?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61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uses of Bloom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1"/>
            <a:ext cx="8648700" cy="158337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An example application</a:t>
            </a:r>
          </a:p>
          <a:p>
            <a:pPr lvl="1"/>
            <a:r>
              <a:rPr lang="en-US" dirty="0" smtClean="0"/>
              <a:t>Finding items in “</a:t>
            </a:r>
            <a:r>
              <a:rPr lang="en-US" dirty="0" err="1" smtClean="0"/>
              <a:t>sharded</a:t>
            </a:r>
            <a:r>
              <a:rPr lang="en-US" dirty="0" smtClean="0"/>
              <a:t>” data</a:t>
            </a:r>
          </a:p>
          <a:p>
            <a:pPr lvl="2"/>
            <a:r>
              <a:rPr lang="en-US" dirty="0" smtClean="0"/>
              <a:t>Easy if you know the </a:t>
            </a:r>
            <a:r>
              <a:rPr lang="en-US" dirty="0" err="1" smtClean="0"/>
              <a:t>sharding</a:t>
            </a:r>
            <a:r>
              <a:rPr lang="en-US" dirty="0" smtClean="0"/>
              <a:t> rule</a:t>
            </a:r>
          </a:p>
          <a:p>
            <a:pPr lvl="2"/>
            <a:r>
              <a:rPr lang="en-US" dirty="0" smtClean="0"/>
              <a:t>Harder if you don’t (like Google n-grams)</a:t>
            </a:r>
          </a:p>
        </p:txBody>
      </p:sp>
      <p:pic>
        <p:nvPicPr>
          <p:cNvPr id="4" name="Picture 3" descr="Screen Shot 2015-10-29 at 10.18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2125"/>
            <a:ext cx="9144000" cy="210695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</a:t>
            </a:r>
            <a:r>
              <a:rPr lang="en-US" dirty="0"/>
              <a:t>U</a:t>
            </a:r>
            <a:r>
              <a:rPr lang="en-US" dirty="0" smtClean="0"/>
              <a:t>ses of Bloom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An example application</a:t>
            </a:r>
          </a:p>
          <a:p>
            <a:pPr lvl="1"/>
            <a:r>
              <a:rPr lang="en-US" dirty="0" smtClean="0"/>
              <a:t>Finding items in “</a:t>
            </a:r>
            <a:r>
              <a:rPr lang="en-US" dirty="0" err="1" smtClean="0"/>
              <a:t>sharded</a:t>
            </a:r>
            <a:r>
              <a:rPr lang="en-US" dirty="0" smtClean="0"/>
              <a:t>” data</a:t>
            </a:r>
          </a:p>
          <a:p>
            <a:pPr lvl="2"/>
            <a:r>
              <a:rPr lang="en-US" dirty="0" smtClean="0"/>
              <a:t>Easy if you know the </a:t>
            </a:r>
            <a:r>
              <a:rPr lang="en-US" dirty="0" err="1" smtClean="0"/>
              <a:t>sharding</a:t>
            </a:r>
            <a:r>
              <a:rPr lang="en-US" dirty="0" smtClean="0"/>
              <a:t> rule</a:t>
            </a:r>
          </a:p>
          <a:p>
            <a:pPr lvl="2"/>
            <a:r>
              <a:rPr lang="en-US" dirty="0" smtClean="0"/>
              <a:t>Harder if you don’t (like Google n-grams)</a:t>
            </a:r>
          </a:p>
          <a:p>
            <a:r>
              <a:rPr lang="en-US" dirty="0" smtClean="0"/>
              <a:t>Simple idea:</a:t>
            </a:r>
          </a:p>
          <a:p>
            <a:pPr lvl="1"/>
            <a:r>
              <a:rPr lang="en-US" dirty="0" smtClean="0"/>
              <a:t>Build a BF of the contents of each shard</a:t>
            </a:r>
          </a:p>
          <a:p>
            <a:pPr lvl="1"/>
            <a:r>
              <a:rPr lang="en-US" dirty="0" smtClean="0"/>
              <a:t>To look for </a:t>
            </a:r>
            <a:r>
              <a:rPr lang="en-US" i="1" dirty="0" smtClean="0"/>
              <a:t>key, </a:t>
            </a:r>
            <a:r>
              <a:rPr lang="en-US" dirty="0" smtClean="0"/>
              <a:t>load in the </a:t>
            </a:r>
            <a:r>
              <a:rPr lang="en-US" dirty="0" err="1" smtClean="0"/>
              <a:t>BF’s</a:t>
            </a:r>
            <a:r>
              <a:rPr lang="en-US" dirty="0" smtClean="0"/>
              <a:t> one by one, and search only the shards that probably contain </a:t>
            </a:r>
            <a:r>
              <a:rPr lang="en-US" i="1" dirty="0" smtClean="0"/>
              <a:t>key</a:t>
            </a:r>
          </a:p>
          <a:p>
            <a:pPr lvl="1"/>
            <a:r>
              <a:rPr lang="en-US" dirty="0" smtClean="0"/>
              <a:t>Analysis: you won’t miss anything, you might look in some extra shards</a:t>
            </a:r>
          </a:p>
          <a:p>
            <a:pPr lvl="1"/>
            <a:r>
              <a:rPr lang="en-US" dirty="0" smtClean="0"/>
              <a:t>You’ll hit O(1) extra shards if you set p=1/#shards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Uses of Bloom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An example application</a:t>
            </a:r>
          </a:p>
          <a:p>
            <a:pPr lvl="1"/>
            <a:r>
              <a:rPr lang="en-US" dirty="0" smtClean="0"/>
              <a:t>discarding singleton features from a classifier</a:t>
            </a:r>
          </a:p>
          <a:p>
            <a:r>
              <a:rPr lang="en-US" dirty="0" smtClean="0"/>
              <a:t>Scan through data once and check each </a:t>
            </a:r>
            <a:r>
              <a:rPr lang="en-US" i="1" dirty="0" smtClean="0"/>
              <a:t>w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if bf1.contains(</a:t>
            </a:r>
            <a:r>
              <a:rPr lang="en-US" i="1" dirty="0" smtClean="0"/>
              <a:t>w</a:t>
            </a:r>
            <a:r>
              <a:rPr lang="en-US" dirty="0" smtClean="0"/>
              <a:t>): bf2.add(</a:t>
            </a:r>
            <a:r>
              <a:rPr lang="en-US" i="1" dirty="0" smtClean="0"/>
              <a:t>w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else bf1.add(</a:t>
            </a:r>
            <a:r>
              <a:rPr lang="en-US" i="1" dirty="0" smtClean="0"/>
              <a:t>w</a:t>
            </a:r>
            <a:r>
              <a:rPr lang="en-US" dirty="0" smtClean="0"/>
              <a:t>)</a:t>
            </a:r>
          </a:p>
          <a:p>
            <a:r>
              <a:rPr lang="en-US" dirty="0" smtClean="0"/>
              <a:t>Now:</a:t>
            </a:r>
          </a:p>
          <a:p>
            <a:pPr lvl="1"/>
            <a:r>
              <a:rPr lang="en-US" dirty="0" smtClean="0"/>
              <a:t>bf1.contains(w) </a:t>
            </a:r>
            <a:r>
              <a:rPr lang="en-US" dirty="0" smtClean="0">
                <a:sym typeface="Wingdings"/>
              </a:rPr>
              <a:t> w appears &gt;= once</a:t>
            </a:r>
          </a:p>
          <a:p>
            <a:pPr lvl="1"/>
            <a:r>
              <a:rPr lang="en-US" dirty="0" smtClean="0">
                <a:sym typeface="Wingdings"/>
              </a:rPr>
              <a:t>bf2.contains(w)  w appears &gt;= 2x</a:t>
            </a:r>
          </a:p>
          <a:p>
            <a:r>
              <a:rPr lang="en-US" dirty="0" smtClean="0">
                <a:sym typeface="Wingdings"/>
              </a:rPr>
              <a:t>Then train, ignoring words not in bf2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8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Uses of Bloom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An example application</a:t>
            </a:r>
          </a:p>
          <a:p>
            <a:pPr lvl="1"/>
            <a:r>
              <a:rPr lang="en-US" dirty="0" smtClean="0"/>
              <a:t>discarding rare features from a classifier</a:t>
            </a:r>
          </a:p>
          <a:p>
            <a:pPr lvl="1"/>
            <a:r>
              <a:rPr lang="en-US" dirty="0" smtClean="0"/>
              <a:t>seldom hurts much, can speed up experiments</a:t>
            </a:r>
          </a:p>
          <a:p>
            <a:r>
              <a:rPr lang="en-US" dirty="0" smtClean="0"/>
              <a:t>Scan through data once and check each </a:t>
            </a:r>
            <a:r>
              <a:rPr lang="en-US" i="1" dirty="0" smtClean="0"/>
              <a:t>w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if bf1.contains(</a:t>
            </a:r>
            <a:r>
              <a:rPr lang="en-US" i="1" dirty="0" smtClean="0"/>
              <a:t>w</a:t>
            </a:r>
            <a:r>
              <a:rPr lang="en-US" dirty="0" smtClean="0"/>
              <a:t>): </a:t>
            </a:r>
          </a:p>
          <a:p>
            <a:pPr lvl="2"/>
            <a:r>
              <a:rPr lang="en-US" sz="3000" dirty="0" smtClean="0"/>
              <a:t>if bf2.contains(w): bf3.add(</a:t>
            </a:r>
            <a:r>
              <a:rPr lang="en-US" sz="3000" i="1" dirty="0" smtClean="0"/>
              <a:t>w</a:t>
            </a:r>
            <a:r>
              <a:rPr lang="en-US" sz="3000" dirty="0" smtClean="0"/>
              <a:t>)</a:t>
            </a:r>
          </a:p>
          <a:p>
            <a:pPr lvl="2"/>
            <a:r>
              <a:rPr lang="en-US" sz="3000" dirty="0" smtClean="0"/>
              <a:t>else bf2.add(w)</a:t>
            </a:r>
          </a:p>
          <a:p>
            <a:pPr lvl="1"/>
            <a:r>
              <a:rPr lang="en-US" dirty="0" smtClean="0"/>
              <a:t>else bf1.add(</a:t>
            </a:r>
            <a:r>
              <a:rPr lang="en-US" i="1" dirty="0" smtClean="0"/>
              <a:t>w</a:t>
            </a:r>
            <a:r>
              <a:rPr lang="en-US" dirty="0" smtClean="0"/>
              <a:t>)</a:t>
            </a:r>
          </a:p>
          <a:p>
            <a:r>
              <a:rPr lang="en-US" dirty="0" smtClean="0"/>
              <a:t>Now:</a:t>
            </a:r>
          </a:p>
          <a:p>
            <a:pPr lvl="1"/>
            <a:r>
              <a:rPr lang="en-US" dirty="0" smtClean="0"/>
              <a:t>bf2.contains(w) </a:t>
            </a:r>
            <a:r>
              <a:rPr lang="en-US" dirty="0" smtClean="0">
                <a:sym typeface="Wingdings"/>
              </a:rPr>
              <a:t> w appears &gt;= 2x</a:t>
            </a:r>
          </a:p>
          <a:p>
            <a:pPr lvl="1"/>
            <a:r>
              <a:rPr lang="en-US" dirty="0" smtClean="0">
                <a:sym typeface="Wingdings"/>
              </a:rPr>
              <a:t>bf3.contains(w)  w appears &gt;= 3x</a:t>
            </a:r>
          </a:p>
          <a:p>
            <a:r>
              <a:rPr lang="en-US" dirty="0" smtClean="0">
                <a:sym typeface="Wingdings"/>
              </a:rPr>
              <a:t>Then train, ignoring words not in bf3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96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Count-Min Sketch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5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variant of feature hashing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1"/>
            <a:ext cx="8053754" cy="416550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Hash each feature </a:t>
            </a:r>
            <a:r>
              <a:rPr lang="en-US" i="1" dirty="0" smtClean="0"/>
              <a:t>multiple times </a:t>
            </a:r>
            <a:r>
              <a:rPr lang="en-US" dirty="0" smtClean="0"/>
              <a:t>with different hash functions</a:t>
            </a:r>
          </a:p>
          <a:p>
            <a:r>
              <a:rPr lang="en-US" dirty="0" smtClean="0"/>
              <a:t>Now, each </a:t>
            </a:r>
            <a:r>
              <a:rPr lang="en-US" i="1" dirty="0" smtClean="0"/>
              <a:t>w </a:t>
            </a:r>
            <a:r>
              <a:rPr lang="en-US" dirty="0" smtClean="0"/>
              <a:t>has </a:t>
            </a:r>
            <a:r>
              <a:rPr lang="en-US" i="1" dirty="0" smtClean="0"/>
              <a:t>k </a:t>
            </a:r>
            <a:r>
              <a:rPr lang="en-US" dirty="0" smtClean="0"/>
              <a:t>chances to </a:t>
            </a:r>
            <a:r>
              <a:rPr lang="en-US" i="1" dirty="0" smtClean="0"/>
              <a:t>not</a:t>
            </a:r>
            <a:r>
              <a:rPr lang="en-US" dirty="0" smtClean="0"/>
              <a:t> collide with another useful </a:t>
            </a:r>
            <a:r>
              <a:rPr lang="en-US" i="1" dirty="0" smtClean="0"/>
              <a:t>w’</a:t>
            </a:r>
            <a:r>
              <a:rPr lang="en-US" dirty="0" smtClean="0"/>
              <a:t>  </a:t>
            </a:r>
            <a:endParaRPr lang="en-US" i="1" dirty="0"/>
          </a:p>
          <a:p>
            <a:r>
              <a:rPr lang="en-US" dirty="0" smtClean="0"/>
              <a:t>Get multiple hash functions as in Bloom filters</a:t>
            </a:r>
          </a:p>
          <a:p>
            <a:endParaRPr lang="en-US" i="1" dirty="0" smtClean="0"/>
          </a:p>
          <a:p>
            <a:r>
              <a:rPr lang="en-US" i="1" dirty="0" smtClean="0"/>
              <a:t>Part Bloom filter, part hash kernel</a:t>
            </a:r>
          </a:p>
          <a:p>
            <a:pPr lvl="1"/>
            <a:r>
              <a:rPr lang="en-US" i="1" dirty="0" smtClean="0"/>
              <a:t>but predates either, called “count-min sketch” -- </a:t>
            </a:r>
            <a:r>
              <a:rPr lang="en-US" i="1" dirty="0" err="1" smtClean="0"/>
              <a:t>Cormode</a:t>
            </a:r>
            <a:r>
              <a:rPr lang="en-US" i="1" dirty="0" smtClean="0"/>
              <a:t> and </a:t>
            </a:r>
            <a:r>
              <a:rPr lang="en-US" i="1" dirty="0" err="1" smtClean="0"/>
              <a:t>Muthukrishnan</a:t>
            </a:r>
            <a:endParaRPr lang="en-US" i="1" baseline="-25000" dirty="0"/>
          </a:p>
          <a:p>
            <a:pPr lvl="1"/>
            <a:endParaRPr lang="en-US" i="1" baseline="-250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7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Bloom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An implementation</a:t>
            </a:r>
          </a:p>
          <a:p>
            <a:pPr lvl="1"/>
            <a:r>
              <a:rPr lang="en-US" dirty="0" smtClean="0"/>
              <a:t>Allocate M bits, bit[0]…,bit[1-M]</a:t>
            </a:r>
          </a:p>
          <a:p>
            <a:pPr lvl="1"/>
            <a:r>
              <a:rPr lang="en-US" dirty="0" smtClean="0"/>
              <a:t>Pick K hash functions hash(1,2),hash(2,s),….</a:t>
            </a:r>
          </a:p>
          <a:p>
            <a:pPr lvl="2"/>
            <a:r>
              <a:rPr lang="en-US" dirty="0" err="1" smtClean="0"/>
              <a:t>E.g</a:t>
            </a:r>
            <a:r>
              <a:rPr lang="en-US" dirty="0" smtClean="0"/>
              <a:t>: hash(</a:t>
            </a:r>
            <a:r>
              <a:rPr lang="en-US" dirty="0" err="1" smtClean="0"/>
              <a:t>i,s</a:t>
            </a:r>
            <a:r>
              <a:rPr lang="en-US" dirty="0" smtClean="0"/>
              <a:t>) = hash(s+ </a:t>
            </a:r>
            <a:r>
              <a:rPr lang="en-US" dirty="0" err="1" smtClean="0"/>
              <a:t>randomString</a:t>
            </a:r>
            <a:r>
              <a:rPr lang="en-US" dirty="0" smtClean="0"/>
              <a:t>[</a:t>
            </a:r>
            <a:r>
              <a:rPr lang="en-US" dirty="0" err="1" smtClean="0"/>
              <a:t>i</a:t>
            </a:r>
            <a:r>
              <a:rPr lang="en-US" dirty="0" smtClean="0"/>
              <a:t>])</a:t>
            </a:r>
          </a:p>
          <a:p>
            <a:pPr lvl="1"/>
            <a:r>
              <a:rPr lang="en-US" dirty="0" smtClean="0"/>
              <a:t>To add string </a:t>
            </a:r>
            <a:r>
              <a:rPr lang="en-US" dirty="0" err="1" smtClean="0"/>
              <a:t>s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=1 to </a:t>
            </a:r>
            <a:r>
              <a:rPr lang="en-US" dirty="0" err="1" smtClean="0"/>
              <a:t>k</a:t>
            </a:r>
            <a:r>
              <a:rPr lang="en-US" dirty="0"/>
              <a:t>,</a:t>
            </a:r>
            <a:r>
              <a:rPr lang="en-US" dirty="0" smtClean="0"/>
              <a:t> set </a:t>
            </a:r>
            <a:r>
              <a:rPr lang="en-US" dirty="0" err="1" smtClean="0"/>
              <a:t>bit[hash(i,s</a:t>
            </a:r>
            <a:r>
              <a:rPr lang="en-US" dirty="0" smtClean="0"/>
              <a:t>)] = 1</a:t>
            </a:r>
          </a:p>
          <a:p>
            <a:pPr lvl="1"/>
            <a:r>
              <a:rPr lang="en-US" dirty="0" smtClean="0"/>
              <a:t>To check </a:t>
            </a:r>
            <a:r>
              <a:rPr lang="en-US" dirty="0" err="1" smtClean="0"/>
              <a:t>contains(s</a:t>
            </a:r>
            <a:r>
              <a:rPr lang="en-US" dirty="0" smtClean="0"/>
              <a:t>):</a:t>
            </a:r>
          </a:p>
          <a:p>
            <a:pPr lvl="2"/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=1 to </a:t>
            </a:r>
            <a:r>
              <a:rPr lang="en-US" dirty="0" err="1" smtClean="0"/>
              <a:t>k</a:t>
            </a:r>
            <a:r>
              <a:rPr lang="en-US" dirty="0" smtClean="0"/>
              <a:t>, test </a:t>
            </a:r>
            <a:r>
              <a:rPr lang="en-US" dirty="0" err="1" smtClean="0"/>
              <a:t>bit[hash(i,s</a:t>
            </a:r>
            <a:r>
              <a:rPr lang="en-US" dirty="0" smtClean="0"/>
              <a:t>)]</a:t>
            </a:r>
          </a:p>
          <a:p>
            <a:pPr lvl="2"/>
            <a:r>
              <a:rPr lang="en-US" dirty="0" smtClean="0"/>
              <a:t>Return “true” if they’re all set; otherwise, return “false”</a:t>
            </a:r>
          </a:p>
          <a:p>
            <a:pPr lvl="1"/>
            <a:r>
              <a:rPr lang="en-US" dirty="0" smtClean="0"/>
              <a:t>We’ll discuss how to set M and K soon, but for now:</a:t>
            </a:r>
          </a:p>
          <a:p>
            <a:pPr lvl="2"/>
            <a:r>
              <a:rPr lang="en-US" dirty="0" smtClean="0"/>
              <a:t>Let M = 1.5*</a:t>
            </a:r>
            <a:r>
              <a:rPr lang="en-US" dirty="0" err="1" smtClean="0"/>
              <a:t>maxSize</a:t>
            </a:r>
            <a:r>
              <a:rPr lang="en-US" dirty="0" smtClean="0"/>
              <a:t>  </a:t>
            </a:r>
            <a:r>
              <a:rPr lang="en-US" i="1" dirty="0" smtClean="0"/>
              <a:t>// less than two bits per item!</a:t>
            </a:r>
          </a:p>
          <a:p>
            <a:pPr lvl="2"/>
            <a:r>
              <a:rPr lang="en-US" dirty="0" smtClean="0"/>
              <a:t>Let K = 2*log(1/p)       </a:t>
            </a:r>
            <a:r>
              <a:rPr lang="en-US" i="1" dirty="0" smtClean="0"/>
              <a:t>// about right with this M</a:t>
            </a:r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Bloom </a:t>
            </a:r>
            <a:r>
              <a:rPr lang="en-US" dirty="0" err="1" smtClean="0"/>
              <a:t>Filter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err="1" smtClean="0"/>
              <a:t>Count-min</a:t>
            </a:r>
            <a:r>
              <a:rPr lang="en-US" dirty="0" smtClean="0"/>
              <a:t> sketch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An implementation</a:t>
            </a:r>
          </a:p>
          <a:p>
            <a:pPr lvl="1"/>
            <a:r>
              <a:rPr lang="en-US" dirty="0" smtClean="0"/>
              <a:t>Allocate a matrix </a:t>
            </a:r>
            <a:r>
              <a:rPr lang="en-US" i="1" dirty="0" smtClean="0"/>
              <a:t>CM </a:t>
            </a:r>
            <a:r>
              <a:rPr lang="en-US" dirty="0" smtClean="0"/>
              <a:t>with </a:t>
            </a:r>
            <a:r>
              <a:rPr lang="en-US" i="1" dirty="0" smtClean="0"/>
              <a:t>d</a:t>
            </a:r>
            <a:r>
              <a:rPr lang="en-US" dirty="0" smtClean="0"/>
              <a:t> rows, </a:t>
            </a:r>
            <a:r>
              <a:rPr lang="en-US" i="1" dirty="0" smtClean="0"/>
              <a:t>w</a:t>
            </a:r>
            <a:r>
              <a:rPr lang="en-US" dirty="0" smtClean="0"/>
              <a:t> columns</a:t>
            </a:r>
          </a:p>
          <a:p>
            <a:pPr lvl="1"/>
            <a:r>
              <a:rPr lang="en-US" dirty="0" smtClean="0"/>
              <a:t>Pick </a:t>
            </a:r>
            <a:r>
              <a:rPr lang="en-US" i="1" dirty="0" smtClean="0"/>
              <a:t>d  </a:t>
            </a:r>
            <a:r>
              <a:rPr lang="en-US" dirty="0" smtClean="0"/>
              <a:t>hash functions h</a:t>
            </a:r>
            <a:r>
              <a:rPr lang="en-US" baseline="-25000" dirty="0" smtClean="0"/>
              <a:t>1</a:t>
            </a:r>
            <a:r>
              <a:rPr lang="en-US" dirty="0" smtClean="0"/>
              <a:t>(s),h</a:t>
            </a:r>
            <a:r>
              <a:rPr lang="en-US" baseline="-25000" dirty="0" smtClean="0"/>
              <a:t>2</a:t>
            </a:r>
            <a:r>
              <a:rPr lang="en-US" dirty="0" smtClean="0"/>
              <a:t>(s),….</a:t>
            </a:r>
          </a:p>
          <a:p>
            <a:pPr lvl="1"/>
            <a:r>
              <a:rPr lang="en-US" dirty="0" smtClean="0"/>
              <a:t>To increment counter </a:t>
            </a:r>
            <a:r>
              <a:rPr lang="en-US" i="1" dirty="0"/>
              <a:t>A[s] </a:t>
            </a:r>
            <a:r>
              <a:rPr lang="en-US" dirty="0" smtClean="0"/>
              <a:t>for </a:t>
            </a:r>
            <a:r>
              <a:rPr lang="en-US" i="1" dirty="0" smtClean="0"/>
              <a:t>s </a:t>
            </a:r>
            <a:r>
              <a:rPr lang="en-US" dirty="0" smtClean="0"/>
              <a:t>by </a:t>
            </a:r>
            <a:r>
              <a:rPr lang="en-US" i="1" dirty="0" smtClean="0"/>
              <a:t>c</a:t>
            </a:r>
          </a:p>
          <a:p>
            <a:pPr lvl="2"/>
            <a:r>
              <a:rPr lang="en-US" dirty="0" smtClean="0"/>
              <a:t>For </a:t>
            </a:r>
            <a:r>
              <a:rPr lang="en-US" i="1" dirty="0" err="1" smtClean="0"/>
              <a:t>i</a:t>
            </a:r>
            <a:r>
              <a:rPr lang="en-US" dirty="0" smtClean="0"/>
              <a:t>=1 to </a:t>
            </a:r>
            <a:r>
              <a:rPr lang="en-US" i="1" dirty="0" smtClean="0"/>
              <a:t>d</a:t>
            </a:r>
            <a:r>
              <a:rPr lang="en-US" dirty="0" smtClean="0"/>
              <a:t>, set </a:t>
            </a:r>
            <a:r>
              <a:rPr lang="en-US" i="1" dirty="0" smtClean="0"/>
              <a:t>CM[</a:t>
            </a:r>
            <a:r>
              <a:rPr lang="en-US" i="1" dirty="0" err="1" smtClean="0"/>
              <a:t>i</a:t>
            </a:r>
            <a:r>
              <a:rPr lang="en-US" i="1" dirty="0" smtClean="0"/>
              <a:t>,  hash(</a:t>
            </a:r>
            <a:r>
              <a:rPr lang="en-US" i="1" dirty="0" err="1" smtClean="0"/>
              <a:t>i,s</a:t>
            </a:r>
            <a:r>
              <a:rPr lang="en-US" i="1" dirty="0" smtClean="0"/>
              <a:t>)] += c</a:t>
            </a:r>
          </a:p>
          <a:p>
            <a:pPr lvl="1"/>
            <a:r>
              <a:rPr lang="en-US" dirty="0" smtClean="0"/>
              <a:t>To retrieve value of </a:t>
            </a:r>
            <a:r>
              <a:rPr lang="en-US" i="1" dirty="0" smtClean="0"/>
              <a:t>A[s]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For </a:t>
            </a:r>
            <a:r>
              <a:rPr lang="en-US" i="1" dirty="0" err="1" smtClean="0"/>
              <a:t>i</a:t>
            </a:r>
            <a:r>
              <a:rPr lang="en-US" dirty="0" smtClean="0"/>
              <a:t>=1 to </a:t>
            </a:r>
            <a:r>
              <a:rPr lang="en-US" i="1" dirty="0" smtClean="0"/>
              <a:t>d</a:t>
            </a:r>
            <a:r>
              <a:rPr lang="en-US" dirty="0" smtClean="0"/>
              <a:t>, retrieve </a:t>
            </a:r>
            <a:r>
              <a:rPr lang="en-US" i="1" dirty="0" smtClean="0"/>
              <a:t>M[</a:t>
            </a:r>
            <a:r>
              <a:rPr lang="en-US" i="1" dirty="0" err="1" smtClean="0"/>
              <a:t>i</a:t>
            </a:r>
            <a:r>
              <a:rPr lang="en-US" i="1" dirty="0" smtClean="0"/>
              <a:t>, hash(</a:t>
            </a:r>
            <a:r>
              <a:rPr lang="en-US" i="1" dirty="0" err="1" smtClean="0"/>
              <a:t>i,s</a:t>
            </a:r>
            <a:r>
              <a:rPr lang="en-US" i="1" dirty="0" smtClean="0"/>
              <a:t>)]</a:t>
            </a:r>
          </a:p>
          <a:p>
            <a:pPr lvl="2"/>
            <a:r>
              <a:rPr lang="en-US" dirty="0" smtClean="0"/>
              <a:t>Return </a:t>
            </a:r>
            <a:r>
              <a:rPr lang="en-US" b="1" dirty="0" smtClean="0">
                <a:solidFill>
                  <a:srgbClr val="0000FF"/>
                </a:solidFill>
              </a:rPr>
              <a:t>minimum</a:t>
            </a:r>
            <a:r>
              <a:rPr lang="en-US" dirty="0" smtClean="0"/>
              <a:t> of these values</a:t>
            </a:r>
          </a:p>
          <a:p>
            <a:pPr lvl="1"/>
            <a:r>
              <a:rPr lang="en-US" dirty="0" smtClean="0"/>
              <a:t>Similar idea as Bloom filter:</a:t>
            </a:r>
          </a:p>
          <a:p>
            <a:pPr lvl="2"/>
            <a:r>
              <a:rPr lang="en-US" dirty="0" smtClean="0"/>
              <a:t>if there are </a:t>
            </a:r>
            <a:r>
              <a:rPr lang="en-US" i="1" dirty="0" smtClean="0"/>
              <a:t>d </a:t>
            </a:r>
            <a:r>
              <a:rPr lang="en-US" dirty="0" smtClean="0"/>
              <a:t>collisions, you return a value that’s too large; otherwise, you return the correct value.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4372" y="6094740"/>
            <a:ext cx="652734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latin typeface="Cambria Math"/>
                <a:cs typeface="Cambria Math"/>
              </a:rPr>
              <a:t>Question: what does this look like if d=1?</a:t>
            </a:r>
            <a:endParaRPr lang="en-US" sz="2800" dirty="0">
              <a:latin typeface="Cambria Math"/>
              <a:cs typeface="Cambria Math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1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Hash Trick: A Review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CM Sketch Structure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453241"/>
            <a:ext cx="8686800" cy="1795159"/>
          </a:xfrm>
          <a:ln/>
          <a:extLst>
            <a:ext uri="{91240B29-F687-4f45-9708-019B960494DF}">
              <a14:hiddenLine xmlns:a14="http://schemas.microsoft.com/office/drawing/2010/main" xmlns="" w="952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0000" lnSpcReduction="20000"/>
          </a:bodyPr>
          <a:lstStyle/>
          <a:p>
            <a:r>
              <a:rPr lang="en-US" dirty="0"/>
              <a:t>Each </a:t>
            </a:r>
            <a:r>
              <a:rPr lang="en-US" dirty="0" smtClean="0"/>
              <a:t>string is mapped to one bucket per row</a:t>
            </a:r>
            <a:endParaRPr lang="en-US" sz="2400" i="1" dirty="0"/>
          </a:p>
          <a:p>
            <a:r>
              <a:rPr lang="en-US" dirty="0" smtClean="0"/>
              <a:t>Estimate </a:t>
            </a:r>
            <a:r>
              <a:rPr lang="en-US" dirty="0"/>
              <a:t>A[j] by taking min</a:t>
            </a:r>
            <a:r>
              <a:rPr lang="en-US" baseline="-25000" dirty="0"/>
              <a:t>k</a:t>
            </a:r>
            <a:r>
              <a:rPr lang="en-US" dirty="0"/>
              <a:t> { CM[</a:t>
            </a:r>
            <a:r>
              <a:rPr lang="en-US" dirty="0" err="1"/>
              <a:t>k,h</a:t>
            </a:r>
            <a:r>
              <a:rPr lang="en-US" baseline="-25000" dirty="0" err="1"/>
              <a:t>k</a:t>
            </a:r>
            <a:r>
              <a:rPr lang="en-US" dirty="0"/>
              <a:t>(j)] </a:t>
            </a:r>
            <a:r>
              <a:rPr lang="en-US" dirty="0" smtClean="0"/>
              <a:t>}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Errors are always </a:t>
            </a:r>
            <a:r>
              <a:rPr lang="en-US" dirty="0" smtClean="0"/>
              <a:t>over-estimates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Analysis: </a:t>
            </a:r>
            <a:r>
              <a:rPr lang="da-DK" dirty="0" smtClean="0">
                <a:solidFill>
                  <a:srgbClr val="000000"/>
                </a:solidFill>
              </a:rPr>
              <a:t>d=log </a:t>
            </a:r>
            <a:r>
              <a:rPr lang="da-DK" dirty="0" smtClean="0">
                <a:solidFill>
                  <a:srgbClr val="000000"/>
                </a:solidFill>
              </a:rPr>
              <a:t>1/</a:t>
            </a:r>
            <a:r>
              <a:rPr lang="da-DK" dirty="0" err="1" smtClean="0">
                <a:solidFill>
                  <a:srgbClr val="000000"/>
                </a:solidFill>
              </a:rPr>
              <a:t>δ</a:t>
            </a:r>
            <a:r>
              <a:rPr lang="da-DK" dirty="0" smtClean="0">
                <a:solidFill>
                  <a:srgbClr val="000000"/>
                </a:solidFill>
              </a:rPr>
              <a:t>, w=2/</a:t>
            </a:r>
            <a:r>
              <a:rPr lang="da-DK" dirty="0" err="1" smtClean="0">
                <a:solidFill>
                  <a:srgbClr val="000000"/>
                </a:solidFill>
              </a:rPr>
              <a:t>ε</a:t>
            </a:r>
            <a:r>
              <a:rPr lang="da-DK" dirty="0" smtClean="0">
                <a:solidFill>
                  <a:srgbClr val="000000"/>
                </a:solidFill>
              </a:rPr>
              <a:t> </a:t>
            </a:r>
            <a:r>
              <a:rPr lang="da-DK" dirty="0" smtClean="0">
                <a:solidFill>
                  <a:srgbClr val="000000"/>
                </a:solidFill>
                <a:sym typeface="Wingdings"/>
              </a:rPr>
              <a:t> </a:t>
            </a:r>
            <a:r>
              <a:rPr lang="da-DK" dirty="0" err="1" smtClean="0">
                <a:solidFill>
                  <a:srgbClr val="000000"/>
                </a:solidFill>
                <a:sym typeface="Wingdings"/>
              </a:rPr>
              <a:t>error</a:t>
            </a:r>
            <a:r>
              <a:rPr lang="da-DK" dirty="0" smtClean="0">
                <a:solidFill>
                  <a:srgbClr val="000000"/>
                </a:solidFill>
                <a:sym typeface="Wingdings"/>
              </a:rPr>
              <a:t> is </a:t>
            </a:r>
            <a:r>
              <a:rPr lang="da-DK" dirty="0" err="1" smtClean="0">
                <a:solidFill>
                  <a:srgbClr val="000000"/>
                </a:solidFill>
                <a:sym typeface="Wingdings"/>
              </a:rPr>
              <a:t>usually</a:t>
            </a:r>
            <a:r>
              <a:rPr lang="da-DK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da-DK" dirty="0" err="1" smtClean="0">
                <a:solidFill>
                  <a:srgbClr val="000000"/>
                </a:solidFill>
                <a:sym typeface="Wingdings"/>
              </a:rPr>
              <a:t>less</a:t>
            </a:r>
            <a:r>
              <a:rPr lang="da-DK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da-DK" dirty="0" err="1" smtClean="0">
                <a:solidFill>
                  <a:srgbClr val="000000"/>
                </a:solidFill>
                <a:sym typeface="Wingdings"/>
              </a:rPr>
              <a:t>than</a:t>
            </a:r>
            <a:r>
              <a:rPr lang="da-DK" dirty="0">
                <a:solidFill>
                  <a:srgbClr val="000000"/>
                </a:solidFill>
                <a:sym typeface="Wingdings"/>
              </a:rPr>
              <a:t> </a:t>
            </a:r>
            <a:r>
              <a:rPr lang="da-DK" dirty="0" smtClean="0">
                <a:solidFill>
                  <a:srgbClr val="000000"/>
                </a:solidFill>
              </a:rPr>
              <a:t>e</a:t>
            </a:r>
            <a:r>
              <a:rPr lang="da-DK" dirty="0" smtClean="0">
                <a:solidFill>
                  <a:srgbClr val="000000"/>
                </a:solidFill>
                <a:sym typeface="Wingdings"/>
              </a:rPr>
              <a:t>||</a:t>
            </a:r>
            <a:r>
              <a:rPr lang="da-DK" dirty="0" smtClean="0">
                <a:solidFill>
                  <a:srgbClr val="000000"/>
                </a:solidFill>
                <a:sym typeface="Wingdings"/>
              </a:rPr>
              <a:t>A||</a:t>
            </a:r>
            <a:r>
              <a:rPr lang="da-DK" baseline="-25000" dirty="0" smtClean="0">
                <a:solidFill>
                  <a:srgbClr val="000000"/>
                </a:solidFill>
                <a:sym typeface="Wingdings"/>
              </a:rPr>
              <a:t>1</a:t>
            </a:r>
            <a:endParaRPr lang="da-DK" baseline="-25000" dirty="0" smtClean="0">
              <a:solidFill>
                <a:srgbClr val="000000"/>
              </a:solidFill>
            </a:endParaRPr>
          </a:p>
          <a:p>
            <a:pPr lvl="0"/>
            <a:endParaRPr lang="da-DK" dirty="0"/>
          </a:p>
        </p:txBody>
      </p:sp>
      <p:sp>
        <p:nvSpPr>
          <p:cNvPr id="345092" name="Oval 4"/>
          <p:cNvSpPr>
            <a:spLocks noChangeArrowheads="1"/>
          </p:cNvSpPr>
          <p:nvPr/>
        </p:nvSpPr>
        <p:spPr bwMode="auto">
          <a:xfrm>
            <a:off x="76200" y="2133600"/>
            <a:ext cx="1676400" cy="609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093" name="Rectangle 5"/>
          <p:cNvSpPr>
            <a:spLocks noChangeArrowheads="1"/>
          </p:cNvSpPr>
          <p:nvPr/>
        </p:nvSpPr>
        <p:spPr bwMode="auto">
          <a:xfrm>
            <a:off x="2209800" y="1371600"/>
            <a:ext cx="54864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094" name="Rectangle 6"/>
          <p:cNvSpPr>
            <a:spLocks noChangeArrowheads="1"/>
          </p:cNvSpPr>
          <p:nvPr/>
        </p:nvSpPr>
        <p:spPr bwMode="auto">
          <a:xfrm>
            <a:off x="2209800" y="1574800"/>
            <a:ext cx="609600" cy="406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095" name="Rectangle 7"/>
          <p:cNvSpPr>
            <a:spLocks noChangeArrowheads="1"/>
          </p:cNvSpPr>
          <p:nvPr/>
        </p:nvSpPr>
        <p:spPr bwMode="auto">
          <a:xfrm>
            <a:off x="2819400" y="1778000"/>
            <a:ext cx="609600" cy="203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096" name="Rectangle 8"/>
          <p:cNvSpPr>
            <a:spLocks noChangeArrowheads="1"/>
          </p:cNvSpPr>
          <p:nvPr/>
        </p:nvSpPr>
        <p:spPr bwMode="auto">
          <a:xfrm>
            <a:off x="3429000" y="1439863"/>
            <a:ext cx="609600" cy="54133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097" name="Rectangle 9"/>
          <p:cNvSpPr>
            <a:spLocks noChangeArrowheads="1"/>
          </p:cNvSpPr>
          <p:nvPr/>
        </p:nvSpPr>
        <p:spPr bwMode="auto">
          <a:xfrm>
            <a:off x="4038600" y="1846263"/>
            <a:ext cx="609600" cy="13493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098" name="Rectangle 10"/>
          <p:cNvSpPr>
            <a:spLocks noChangeArrowheads="1"/>
          </p:cNvSpPr>
          <p:nvPr/>
        </p:nvSpPr>
        <p:spPr bwMode="auto">
          <a:xfrm>
            <a:off x="4648200" y="1643063"/>
            <a:ext cx="609600" cy="33813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099" name="Rectangle 11"/>
          <p:cNvSpPr>
            <a:spLocks noChangeArrowheads="1"/>
          </p:cNvSpPr>
          <p:nvPr/>
        </p:nvSpPr>
        <p:spPr bwMode="auto">
          <a:xfrm>
            <a:off x="5867400" y="1912938"/>
            <a:ext cx="609600" cy="6826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00" name="Rectangle 12"/>
          <p:cNvSpPr>
            <a:spLocks noChangeArrowheads="1"/>
          </p:cNvSpPr>
          <p:nvPr/>
        </p:nvSpPr>
        <p:spPr bwMode="auto">
          <a:xfrm>
            <a:off x="6477000" y="1846263"/>
            <a:ext cx="609600" cy="13493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01" name="Rectangle 13"/>
          <p:cNvSpPr>
            <a:spLocks noChangeArrowheads="1"/>
          </p:cNvSpPr>
          <p:nvPr/>
        </p:nvSpPr>
        <p:spPr bwMode="auto">
          <a:xfrm>
            <a:off x="7086600" y="1643063"/>
            <a:ext cx="609600" cy="33813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02" name="Line 14"/>
          <p:cNvSpPr>
            <a:spLocks noChangeShapeType="1"/>
          </p:cNvSpPr>
          <p:nvPr/>
        </p:nvSpPr>
        <p:spPr bwMode="auto">
          <a:xfrm>
            <a:off x="2819400" y="1371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03" name="Line 15"/>
          <p:cNvSpPr>
            <a:spLocks noChangeShapeType="1"/>
          </p:cNvSpPr>
          <p:nvPr/>
        </p:nvSpPr>
        <p:spPr bwMode="auto">
          <a:xfrm>
            <a:off x="3429000" y="1371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04" name="Line 16"/>
          <p:cNvSpPr>
            <a:spLocks noChangeShapeType="1"/>
          </p:cNvSpPr>
          <p:nvPr/>
        </p:nvSpPr>
        <p:spPr bwMode="auto">
          <a:xfrm>
            <a:off x="4038600" y="1371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05" name="Line 17"/>
          <p:cNvSpPr>
            <a:spLocks noChangeShapeType="1"/>
          </p:cNvSpPr>
          <p:nvPr/>
        </p:nvSpPr>
        <p:spPr bwMode="auto">
          <a:xfrm>
            <a:off x="4648200" y="1371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06" name="Line 18"/>
          <p:cNvSpPr>
            <a:spLocks noChangeShapeType="1"/>
          </p:cNvSpPr>
          <p:nvPr/>
        </p:nvSpPr>
        <p:spPr bwMode="auto">
          <a:xfrm>
            <a:off x="5257800" y="1371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07" name="Line 19"/>
          <p:cNvSpPr>
            <a:spLocks noChangeShapeType="1"/>
          </p:cNvSpPr>
          <p:nvPr/>
        </p:nvSpPr>
        <p:spPr bwMode="auto">
          <a:xfrm>
            <a:off x="5867400" y="1371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08" name="Line 20"/>
          <p:cNvSpPr>
            <a:spLocks noChangeShapeType="1"/>
          </p:cNvSpPr>
          <p:nvPr/>
        </p:nvSpPr>
        <p:spPr bwMode="auto">
          <a:xfrm>
            <a:off x="6477000" y="1371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09" name="Line 21"/>
          <p:cNvSpPr>
            <a:spLocks noChangeShapeType="1"/>
          </p:cNvSpPr>
          <p:nvPr/>
        </p:nvSpPr>
        <p:spPr bwMode="auto">
          <a:xfrm>
            <a:off x="7086600" y="1371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10" name="Rectangle 22"/>
          <p:cNvSpPr>
            <a:spLocks noChangeArrowheads="1"/>
          </p:cNvSpPr>
          <p:nvPr/>
        </p:nvSpPr>
        <p:spPr bwMode="auto">
          <a:xfrm>
            <a:off x="2209800" y="1371600"/>
            <a:ext cx="5486400" cy="243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11" name="Line 23"/>
          <p:cNvSpPr>
            <a:spLocks noChangeShapeType="1"/>
          </p:cNvSpPr>
          <p:nvPr/>
        </p:nvSpPr>
        <p:spPr bwMode="auto">
          <a:xfrm>
            <a:off x="2819400" y="13716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12" name="Line 24"/>
          <p:cNvSpPr>
            <a:spLocks noChangeShapeType="1"/>
          </p:cNvSpPr>
          <p:nvPr/>
        </p:nvSpPr>
        <p:spPr bwMode="auto">
          <a:xfrm>
            <a:off x="3429000" y="13716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13" name="Line 25"/>
          <p:cNvSpPr>
            <a:spLocks noChangeShapeType="1"/>
          </p:cNvSpPr>
          <p:nvPr/>
        </p:nvSpPr>
        <p:spPr bwMode="auto">
          <a:xfrm>
            <a:off x="4038600" y="13716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14" name="Line 26"/>
          <p:cNvSpPr>
            <a:spLocks noChangeShapeType="1"/>
          </p:cNvSpPr>
          <p:nvPr/>
        </p:nvSpPr>
        <p:spPr bwMode="auto">
          <a:xfrm>
            <a:off x="4648200" y="13716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15" name="Line 27"/>
          <p:cNvSpPr>
            <a:spLocks noChangeShapeType="1"/>
          </p:cNvSpPr>
          <p:nvPr/>
        </p:nvSpPr>
        <p:spPr bwMode="auto">
          <a:xfrm>
            <a:off x="5257800" y="13716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16" name="Line 28"/>
          <p:cNvSpPr>
            <a:spLocks noChangeShapeType="1"/>
          </p:cNvSpPr>
          <p:nvPr/>
        </p:nvSpPr>
        <p:spPr bwMode="auto">
          <a:xfrm>
            <a:off x="5867400" y="13716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17" name="Line 29"/>
          <p:cNvSpPr>
            <a:spLocks noChangeShapeType="1"/>
          </p:cNvSpPr>
          <p:nvPr/>
        </p:nvSpPr>
        <p:spPr bwMode="auto">
          <a:xfrm>
            <a:off x="6477000" y="13716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18" name="Line 30"/>
          <p:cNvSpPr>
            <a:spLocks noChangeShapeType="1"/>
          </p:cNvSpPr>
          <p:nvPr/>
        </p:nvSpPr>
        <p:spPr bwMode="auto">
          <a:xfrm>
            <a:off x="7086600" y="13716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19" name="Line 31"/>
          <p:cNvSpPr>
            <a:spLocks noChangeShapeType="1"/>
          </p:cNvSpPr>
          <p:nvPr/>
        </p:nvSpPr>
        <p:spPr bwMode="auto">
          <a:xfrm>
            <a:off x="2209800" y="1981200"/>
            <a:ext cx="548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20" name="Line 32"/>
          <p:cNvSpPr>
            <a:spLocks noChangeShapeType="1"/>
          </p:cNvSpPr>
          <p:nvPr/>
        </p:nvSpPr>
        <p:spPr bwMode="auto">
          <a:xfrm>
            <a:off x="2209800" y="2590800"/>
            <a:ext cx="548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21" name="Line 33"/>
          <p:cNvSpPr>
            <a:spLocks noChangeShapeType="1"/>
          </p:cNvSpPr>
          <p:nvPr/>
        </p:nvSpPr>
        <p:spPr bwMode="auto">
          <a:xfrm>
            <a:off x="2209800" y="3200400"/>
            <a:ext cx="548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345122" name="Group 34"/>
          <p:cNvGrpSpPr>
            <a:grpSpLocks/>
          </p:cNvGrpSpPr>
          <p:nvPr/>
        </p:nvGrpSpPr>
        <p:grpSpPr bwMode="auto">
          <a:xfrm>
            <a:off x="3200400" y="1385888"/>
            <a:ext cx="4114800" cy="2225675"/>
            <a:chOff x="2016" y="873"/>
            <a:chExt cx="2592" cy="1402"/>
          </a:xfrm>
        </p:grpSpPr>
        <p:sp>
          <p:nvSpPr>
            <p:cNvPr id="345123" name="Text Box 35"/>
            <p:cNvSpPr txBox="1">
              <a:spLocks noChangeArrowheads="1"/>
            </p:cNvSpPr>
            <p:nvPr/>
          </p:nvSpPr>
          <p:spPr bwMode="auto">
            <a:xfrm>
              <a:off x="2016" y="873"/>
              <a:ext cx="6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00BE"/>
                  </a:solidFill>
                  <a:latin typeface="Arial" charset="0"/>
                  <a:ea typeface="ＭＳ Ｐゴシック" charset="0"/>
                </a:rPr>
                <a:t>+c</a:t>
              </a:r>
            </a:p>
          </p:txBody>
        </p:sp>
        <p:sp>
          <p:nvSpPr>
            <p:cNvPr id="345124" name="Text Box 36"/>
            <p:cNvSpPr txBox="1">
              <a:spLocks noChangeArrowheads="1"/>
            </p:cNvSpPr>
            <p:nvPr/>
          </p:nvSpPr>
          <p:spPr bwMode="auto">
            <a:xfrm>
              <a:off x="3936" y="1344"/>
              <a:ext cx="6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00BE"/>
                  </a:solidFill>
                  <a:latin typeface="Arial" charset="0"/>
                  <a:ea typeface="ＭＳ Ｐゴシック" charset="0"/>
                </a:rPr>
                <a:t>+c</a:t>
              </a:r>
            </a:p>
          </p:txBody>
        </p:sp>
        <p:sp>
          <p:nvSpPr>
            <p:cNvPr id="345125" name="Text Box 37"/>
            <p:cNvSpPr txBox="1">
              <a:spLocks noChangeArrowheads="1"/>
            </p:cNvSpPr>
            <p:nvPr/>
          </p:nvSpPr>
          <p:spPr bwMode="auto">
            <a:xfrm>
              <a:off x="2400" y="1680"/>
              <a:ext cx="6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00BE"/>
                  </a:solidFill>
                  <a:latin typeface="Arial" charset="0"/>
                  <a:ea typeface="ＭＳ Ｐゴシック" charset="0"/>
                </a:rPr>
                <a:t>+c</a:t>
              </a:r>
            </a:p>
          </p:txBody>
        </p:sp>
        <p:sp>
          <p:nvSpPr>
            <p:cNvPr id="345126" name="Text Box 38"/>
            <p:cNvSpPr txBox="1">
              <a:spLocks noChangeArrowheads="1"/>
            </p:cNvSpPr>
            <p:nvPr/>
          </p:nvSpPr>
          <p:spPr bwMode="auto">
            <a:xfrm>
              <a:off x="3168" y="2025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00BE"/>
                  </a:solidFill>
                  <a:latin typeface="Arial" charset="0"/>
                  <a:ea typeface="ＭＳ Ｐゴシック" charset="0"/>
                </a:rPr>
                <a:t>+c</a:t>
              </a:r>
            </a:p>
          </p:txBody>
        </p:sp>
      </p:grpSp>
      <p:grpSp>
        <p:nvGrpSpPr>
          <p:cNvPr id="345127" name="Group 39"/>
          <p:cNvGrpSpPr>
            <a:grpSpLocks/>
          </p:cNvGrpSpPr>
          <p:nvPr/>
        </p:nvGrpSpPr>
        <p:grpSpPr bwMode="auto">
          <a:xfrm>
            <a:off x="1143000" y="1455738"/>
            <a:ext cx="5562600" cy="2216151"/>
            <a:chOff x="720" y="917"/>
            <a:chExt cx="3504" cy="1396"/>
          </a:xfrm>
        </p:grpSpPr>
        <p:sp>
          <p:nvSpPr>
            <p:cNvPr id="345128" name="Line 40"/>
            <p:cNvSpPr>
              <a:spLocks noChangeShapeType="1"/>
            </p:cNvSpPr>
            <p:nvPr/>
          </p:nvSpPr>
          <p:spPr bwMode="auto">
            <a:xfrm flipV="1">
              <a:off x="1104" y="1056"/>
              <a:ext cx="1248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45129" name="Line 41"/>
            <p:cNvSpPr>
              <a:spLocks noChangeShapeType="1"/>
            </p:cNvSpPr>
            <p:nvPr/>
          </p:nvSpPr>
          <p:spPr bwMode="auto">
            <a:xfrm flipV="1">
              <a:off x="1104" y="1392"/>
              <a:ext cx="312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45130" name="Line 42"/>
            <p:cNvSpPr>
              <a:spLocks noChangeShapeType="1"/>
            </p:cNvSpPr>
            <p:nvPr/>
          </p:nvSpPr>
          <p:spPr bwMode="auto">
            <a:xfrm>
              <a:off x="1104" y="1536"/>
              <a:ext cx="1632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45131" name="Line 43"/>
            <p:cNvSpPr>
              <a:spLocks noChangeShapeType="1"/>
            </p:cNvSpPr>
            <p:nvPr/>
          </p:nvSpPr>
          <p:spPr bwMode="auto">
            <a:xfrm>
              <a:off x="1104" y="1536"/>
              <a:ext cx="2400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45132" name="Text Box 44"/>
            <p:cNvSpPr txBox="1">
              <a:spLocks noChangeArrowheads="1"/>
            </p:cNvSpPr>
            <p:nvPr/>
          </p:nvSpPr>
          <p:spPr bwMode="auto">
            <a:xfrm>
              <a:off x="720" y="917"/>
              <a:ext cx="6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CC3300"/>
                  </a:solidFill>
                  <a:latin typeface="Arial" charset="0"/>
                  <a:ea typeface="ＭＳ Ｐゴシック" charset="0"/>
                </a:rPr>
                <a:t>h</a:t>
              </a:r>
              <a:r>
                <a:rPr lang="en-US" sz="2400" baseline="-25000" dirty="0" smtClean="0">
                  <a:solidFill>
                    <a:srgbClr val="CC3300"/>
                  </a:solidFill>
                  <a:latin typeface="Arial" charset="0"/>
                  <a:ea typeface="ＭＳ Ｐゴシック" charset="0"/>
                </a:rPr>
                <a:t>1</a:t>
              </a:r>
              <a:r>
                <a:rPr lang="en-US" sz="2400" dirty="0" smtClean="0">
                  <a:solidFill>
                    <a:srgbClr val="CC3300"/>
                  </a:solidFill>
                  <a:latin typeface="Arial" charset="0"/>
                  <a:ea typeface="ＭＳ Ｐゴシック" charset="0"/>
                </a:rPr>
                <a:t>(s)</a:t>
              </a:r>
            </a:p>
          </p:txBody>
        </p:sp>
        <p:sp>
          <p:nvSpPr>
            <p:cNvPr id="345133" name="Text Box 45"/>
            <p:cNvSpPr txBox="1">
              <a:spLocks noChangeArrowheads="1"/>
            </p:cNvSpPr>
            <p:nvPr/>
          </p:nvSpPr>
          <p:spPr bwMode="auto">
            <a:xfrm>
              <a:off x="720" y="2025"/>
              <a:ext cx="10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dirty="0" err="1" smtClean="0">
                  <a:solidFill>
                    <a:srgbClr val="CC3300"/>
                  </a:solidFill>
                  <a:latin typeface="Arial" charset="0"/>
                  <a:ea typeface="ＭＳ Ｐゴシック" charset="0"/>
                </a:rPr>
                <a:t>h</a:t>
              </a:r>
              <a:r>
                <a:rPr lang="en-US" sz="2400" baseline="-25000" dirty="0" err="1" smtClean="0">
                  <a:solidFill>
                    <a:srgbClr val="CC3300"/>
                  </a:solidFill>
                  <a:latin typeface="Arial" charset="0"/>
                  <a:ea typeface="ＭＳ Ｐゴシック" charset="0"/>
                </a:rPr>
                <a:t>d</a:t>
              </a:r>
              <a:r>
                <a:rPr lang="en-US" sz="2400" dirty="0" smtClean="0">
                  <a:solidFill>
                    <a:srgbClr val="CC3300"/>
                  </a:solidFill>
                  <a:latin typeface="Arial" charset="0"/>
                  <a:ea typeface="ＭＳ Ｐゴシック" charset="0"/>
                </a:rPr>
                <a:t>(s)</a:t>
              </a:r>
            </a:p>
          </p:txBody>
        </p:sp>
      </p:grpSp>
      <p:sp>
        <p:nvSpPr>
          <p:cNvPr id="345134" name="Text Box 46"/>
          <p:cNvSpPr txBox="1">
            <a:spLocks noChangeArrowheads="1"/>
          </p:cNvSpPr>
          <p:nvPr/>
        </p:nvSpPr>
        <p:spPr bwMode="auto">
          <a:xfrm>
            <a:off x="381000" y="22098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BE"/>
                </a:solidFill>
                <a:latin typeface="Arial" charset="0"/>
                <a:ea typeface="ＭＳ Ｐゴシック" charset="0"/>
              </a:rPr>
              <a:t>&lt;s, +c&gt;</a:t>
            </a:r>
          </a:p>
        </p:txBody>
      </p:sp>
      <p:sp>
        <p:nvSpPr>
          <p:cNvPr id="345135" name="Line 47"/>
          <p:cNvSpPr>
            <a:spLocks noChangeShapeType="1"/>
          </p:cNvSpPr>
          <p:nvPr/>
        </p:nvSpPr>
        <p:spPr bwMode="auto">
          <a:xfrm>
            <a:off x="7924800" y="1371600"/>
            <a:ext cx="0" cy="2438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36" name="Line 48"/>
          <p:cNvSpPr>
            <a:spLocks noChangeShapeType="1"/>
          </p:cNvSpPr>
          <p:nvPr/>
        </p:nvSpPr>
        <p:spPr bwMode="auto">
          <a:xfrm>
            <a:off x="2209800" y="4038600"/>
            <a:ext cx="548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37" name="Text Box 49"/>
          <p:cNvSpPr txBox="1">
            <a:spLocks noChangeArrowheads="1"/>
          </p:cNvSpPr>
          <p:nvPr/>
        </p:nvSpPr>
        <p:spPr bwMode="auto">
          <a:xfrm rot="5400000">
            <a:off x="7403307" y="2366169"/>
            <a:ext cx="1820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BE"/>
                </a:solidFill>
                <a:latin typeface="Arial" charset="0"/>
                <a:ea typeface="ＭＳ Ｐゴシック" charset="0"/>
              </a:rPr>
              <a:t>d=log 1/</a:t>
            </a:r>
            <a:r>
              <a:rPr lang="en-US" sz="2400" dirty="0" smtClean="0">
                <a:solidFill>
                  <a:srgbClr val="0000BE"/>
                </a:solidFill>
                <a:latin typeface="Symbol" charset="0"/>
                <a:ea typeface="ＭＳ Ｐゴシック" charset="0"/>
                <a:sym typeface="Symbol" charset="0"/>
              </a:rPr>
              <a:t></a:t>
            </a:r>
          </a:p>
        </p:txBody>
      </p:sp>
      <p:sp>
        <p:nvSpPr>
          <p:cNvPr id="345138" name="Text Box 50"/>
          <p:cNvSpPr txBox="1">
            <a:spLocks noChangeArrowheads="1"/>
          </p:cNvSpPr>
          <p:nvPr/>
        </p:nvSpPr>
        <p:spPr bwMode="auto">
          <a:xfrm>
            <a:off x="4419600" y="39624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BE"/>
                </a:solidFill>
                <a:latin typeface="Arial" charset="0"/>
                <a:ea typeface="ＭＳ Ｐゴシック" charset="0"/>
              </a:rPr>
              <a:t>w = 2/</a:t>
            </a:r>
            <a:r>
              <a:rPr lang="en-US" sz="2400" dirty="0" smtClean="0">
                <a:solidFill>
                  <a:srgbClr val="0000BE"/>
                </a:solidFill>
                <a:latin typeface="Symbol" charset="0"/>
                <a:ea typeface="ＭＳ Ｐゴシック" charset="0"/>
                <a:sym typeface="Symbol" charset="0"/>
              </a:rPr>
              <a:t></a:t>
            </a:r>
          </a:p>
        </p:txBody>
      </p:sp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4305300" y="0"/>
            <a:ext cx="4800600" cy="48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>
              <a:lnSpc>
                <a:spcPct val="120000"/>
              </a:lnSpc>
            </a:pPr>
            <a:r>
              <a:rPr lang="en-US" sz="20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from: Minos </a:t>
            </a:r>
            <a:r>
              <a:rPr lang="en-US" sz="2000" i="1" dirty="0" err="1">
                <a:effectLst>
                  <a:outerShdw blurRad="38100" dist="38100" dir="2700000" algn="tl">
                    <a:srgbClr val="DDDDDD"/>
                  </a:outerShdw>
                </a:effectLst>
              </a:rPr>
              <a:t>Garofalakis</a:t>
            </a:r>
            <a:r>
              <a:rPr lang="en-US" sz="2600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n-US" sz="2600" i="1" dirty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endParaRPr lang="en-US" sz="2000" b="0" dirty="0">
              <a:solidFill>
                <a:schemeClr val="bg2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67400" y="5794680"/>
            <a:ext cx="2576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i.e. with </a:t>
            </a:r>
            <a:r>
              <a:rPr lang="en-US" sz="2400" dirty="0" err="1" smtClean="0"/>
              <a:t>prob</a:t>
            </a:r>
            <a:r>
              <a:rPr lang="en-US" sz="2400" dirty="0"/>
              <a:t> </a:t>
            </a:r>
            <a:r>
              <a:rPr lang="en-US" sz="2400" dirty="0" smtClean="0"/>
              <a:t>&gt; </a:t>
            </a:r>
            <a:r>
              <a:rPr lang="en-US" sz="2400" dirty="0" smtClean="0"/>
              <a:t>1-</a:t>
            </a:r>
            <a:r>
              <a:rPr lang="da-DK" sz="2400" dirty="0" err="1">
                <a:solidFill>
                  <a:srgbClr val="000000"/>
                </a:solidFill>
              </a:rPr>
              <a:t>δ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16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4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65297" y="1262851"/>
            <a:ext cx="3290206" cy="1795159"/>
          </a:xfrm>
          <a:ln/>
          <a:extLst>
            <a:ext uri="{91240B29-F687-4f45-9708-019B960494DF}">
              <a14:hiddenLine xmlns:a14="http://schemas.microsoft.com/office/drawing/2010/main" xmlns="" w="952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You can find the </a:t>
            </a:r>
            <a:r>
              <a:rPr lang="en-US" i="1" dirty="0" smtClean="0"/>
              <a:t>sum</a:t>
            </a:r>
            <a:r>
              <a:rPr lang="en-US" dirty="0" smtClean="0"/>
              <a:t> of two sketches by doing element-wise summation</a:t>
            </a:r>
            <a:endParaRPr lang="da-DK" dirty="0"/>
          </a:p>
        </p:txBody>
      </p:sp>
      <p:sp>
        <p:nvSpPr>
          <p:cNvPr id="345093" name="Rectangle 5"/>
          <p:cNvSpPr>
            <a:spLocks noChangeArrowheads="1"/>
          </p:cNvSpPr>
          <p:nvPr/>
        </p:nvSpPr>
        <p:spPr bwMode="auto">
          <a:xfrm>
            <a:off x="907922" y="674909"/>
            <a:ext cx="4371663" cy="4432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02" name="Line 14"/>
          <p:cNvSpPr>
            <a:spLocks noChangeShapeType="1"/>
          </p:cNvSpPr>
          <p:nvPr/>
        </p:nvSpPr>
        <p:spPr bwMode="auto">
          <a:xfrm>
            <a:off x="1393662" y="674909"/>
            <a:ext cx="0" cy="4432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03" name="Line 15"/>
          <p:cNvSpPr>
            <a:spLocks noChangeShapeType="1"/>
          </p:cNvSpPr>
          <p:nvPr/>
        </p:nvSpPr>
        <p:spPr bwMode="auto">
          <a:xfrm>
            <a:off x="1879403" y="674909"/>
            <a:ext cx="0" cy="4432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04" name="Line 16"/>
          <p:cNvSpPr>
            <a:spLocks noChangeShapeType="1"/>
          </p:cNvSpPr>
          <p:nvPr/>
        </p:nvSpPr>
        <p:spPr bwMode="auto">
          <a:xfrm>
            <a:off x="2365143" y="674909"/>
            <a:ext cx="0" cy="4432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05" name="Line 17"/>
          <p:cNvSpPr>
            <a:spLocks noChangeShapeType="1"/>
          </p:cNvSpPr>
          <p:nvPr/>
        </p:nvSpPr>
        <p:spPr bwMode="auto">
          <a:xfrm>
            <a:off x="2850883" y="674909"/>
            <a:ext cx="0" cy="4432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06" name="Line 18"/>
          <p:cNvSpPr>
            <a:spLocks noChangeShapeType="1"/>
          </p:cNvSpPr>
          <p:nvPr/>
        </p:nvSpPr>
        <p:spPr bwMode="auto">
          <a:xfrm>
            <a:off x="3336624" y="674909"/>
            <a:ext cx="0" cy="4432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07" name="Line 19"/>
          <p:cNvSpPr>
            <a:spLocks noChangeShapeType="1"/>
          </p:cNvSpPr>
          <p:nvPr/>
        </p:nvSpPr>
        <p:spPr bwMode="auto">
          <a:xfrm>
            <a:off x="3822364" y="674909"/>
            <a:ext cx="0" cy="4432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08" name="Line 20"/>
          <p:cNvSpPr>
            <a:spLocks noChangeShapeType="1"/>
          </p:cNvSpPr>
          <p:nvPr/>
        </p:nvSpPr>
        <p:spPr bwMode="auto">
          <a:xfrm>
            <a:off x="4308104" y="674909"/>
            <a:ext cx="0" cy="4432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09" name="Line 21"/>
          <p:cNvSpPr>
            <a:spLocks noChangeShapeType="1"/>
          </p:cNvSpPr>
          <p:nvPr/>
        </p:nvSpPr>
        <p:spPr bwMode="auto">
          <a:xfrm>
            <a:off x="4793845" y="674909"/>
            <a:ext cx="0" cy="4432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10" name="Rectangle 22"/>
          <p:cNvSpPr>
            <a:spLocks noChangeArrowheads="1"/>
          </p:cNvSpPr>
          <p:nvPr/>
        </p:nvSpPr>
        <p:spPr bwMode="auto">
          <a:xfrm>
            <a:off x="907922" y="674909"/>
            <a:ext cx="4371663" cy="17729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11" name="Line 23"/>
          <p:cNvSpPr>
            <a:spLocks noChangeShapeType="1"/>
          </p:cNvSpPr>
          <p:nvPr/>
        </p:nvSpPr>
        <p:spPr bwMode="auto">
          <a:xfrm>
            <a:off x="1393662" y="674909"/>
            <a:ext cx="0" cy="17729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12" name="Line 24"/>
          <p:cNvSpPr>
            <a:spLocks noChangeShapeType="1"/>
          </p:cNvSpPr>
          <p:nvPr/>
        </p:nvSpPr>
        <p:spPr bwMode="auto">
          <a:xfrm>
            <a:off x="1879403" y="674909"/>
            <a:ext cx="0" cy="17729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13" name="Line 25"/>
          <p:cNvSpPr>
            <a:spLocks noChangeShapeType="1"/>
          </p:cNvSpPr>
          <p:nvPr/>
        </p:nvSpPr>
        <p:spPr bwMode="auto">
          <a:xfrm>
            <a:off x="2365143" y="674909"/>
            <a:ext cx="0" cy="17729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14" name="Line 26"/>
          <p:cNvSpPr>
            <a:spLocks noChangeShapeType="1"/>
          </p:cNvSpPr>
          <p:nvPr/>
        </p:nvSpPr>
        <p:spPr bwMode="auto">
          <a:xfrm>
            <a:off x="2850883" y="674909"/>
            <a:ext cx="0" cy="17729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15" name="Line 27"/>
          <p:cNvSpPr>
            <a:spLocks noChangeShapeType="1"/>
          </p:cNvSpPr>
          <p:nvPr/>
        </p:nvSpPr>
        <p:spPr bwMode="auto">
          <a:xfrm>
            <a:off x="3336624" y="674909"/>
            <a:ext cx="0" cy="17729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16" name="Line 28"/>
          <p:cNvSpPr>
            <a:spLocks noChangeShapeType="1"/>
          </p:cNvSpPr>
          <p:nvPr/>
        </p:nvSpPr>
        <p:spPr bwMode="auto">
          <a:xfrm>
            <a:off x="3822364" y="674909"/>
            <a:ext cx="0" cy="17729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17" name="Line 29"/>
          <p:cNvSpPr>
            <a:spLocks noChangeShapeType="1"/>
          </p:cNvSpPr>
          <p:nvPr/>
        </p:nvSpPr>
        <p:spPr bwMode="auto">
          <a:xfrm>
            <a:off x="4308104" y="674909"/>
            <a:ext cx="0" cy="17729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18" name="Line 30"/>
          <p:cNvSpPr>
            <a:spLocks noChangeShapeType="1"/>
          </p:cNvSpPr>
          <p:nvPr/>
        </p:nvSpPr>
        <p:spPr bwMode="auto">
          <a:xfrm>
            <a:off x="4793845" y="674909"/>
            <a:ext cx="0" cy="17729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19" name="Line 31"/>
          <p:cNvSpPr>
            <a:spLocks noChangeShapeType="1"/>
          </p:cNvSpPr>
          <p:nvPr/>
        </p:nvSpPr>
        <p:spPr bwMode="auto">
          <a:xfrm>
            <a:off x="907922" y="1118154"/>
            <a:ext cx="4371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20" name="Line 32"/>
          <p:cNvSpPr>
            <a:spLocks noChangeShapeType="1"/>
          </p:cNvSpPr>
          <p:nvPr/>
        </p:nvSpPr>
        <p:spPr bwMode="auto">
          <a:xfrm>
            <a:off x="907922" y="1561399"/>
            <a:ext cx="4371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21" name="Line 33"/>
          <p:cNvSpPr>
            <a:spLocks noChangeShapeType="1"/>
          </p:cNvSpPr>
          <p:nvPr/>
        </p:nvSpPr>
        <p:spPr bwMode="auto">
          <a:xfrm>
            <a:off x="907922" y="2004644"/>
            <a:ext cx="4371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345122" name="Group 34"/>
          <p:cNvGrpSpPr>
            <a:grpSpLocks/>
          </p:cNvGrpSpPr>
          <p:nvPr/>
        </p:nvGrpSpPr>
        <p:grpSpPr bwMode="auto">
          <a:xfrm>
            <a:off x="1697250" y="685298"/>
            <a:ext cx="3287602" cy="1676020"/>
            <a:chOff x="2016" y="873"/>
            <a:chExt cx="2599" cy="1452"/>
          </a:xfrm>
        </p:grpSpPr>
        <p:sp>
          <p:nvSpPr>
            <p:cNvPr id="345123" name="Text Box 35"/>
            <p:cNvSpPr txBox="1">
              <a:spLocks noChangeArrowheads="1"/>
            </p:cNvSpPr>
            <p:nvPr/>
          </p:nvSpPr>
          <p:spPr bwMode="auto">
            <a:xfrm>
              <a:off x="2016" y="873"/>
              <a:ext cx="672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0000BE"/>
                  </a:solidFill>
                  <a:latin typeface="Arial" charset="0"/>
                  <a:ea typeface="ＭＳ Ｐゴシック" charset="0"/>
                </a:rPr>
                <a:t>c</a:t>
              </a:r>
            </a:p>
          </p:txBody>
        </p:sp>
        <p:sp>
          <p:nvSpPr>
            <p:cNvPr id="345124" name="Text Box 36"/>
            <p:cNvSpPr txBox="1">
              <a:spLocks noChangeArrowheads="1"/>
            </p:cNvSpPr>
            <p:nvPr/>
          </p:nvSpPr>
          <p:spPr bwMode="auto">
            <a:xfrm>
              <a:off x="3943" y="1248"/>
              <a:ext cx="672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0000BE"/>
                  </a:solidFill>
                  <a:latin typeface="Arial" charset="0"/>
                  <a:ea typeface="ＭＳ Ｐゴシック" charset="0"/>
                </a:rPr>
                <a:t>c</a:t>
              </a:r>
            </a:p>
          </p:txBody>
        </p:sp>
        <p:sp>
          <p:nvSpPr>
            <p:cNvPr id="345125" name="Text Box 37"/>
            <p:cNvSpPr txBox="1">
              <a:spLocks noChangeArrowheads="1"/>
            </p:cNvSpPr>
            <p:nvPr/>
          </p:nvSpPr>
          <p:spPr bwMode="auto">
            <a:xfrm>
              <a:off x="2400" y="1680"/>
              <a:ext cx="672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0000BE"/>
                  </a:solidFill>
                  <a:latin typeface="Arial" charset="0"/>
                  <a:ea typeface="ＭＳ Ｐゴシック" charset="0"/>
                </a:rPr>
                <a:t>c</a:t>
              </a:r>
            </a:p>
          </p:txBody>
        </p:sp>
        <p:sp>
          <p:nvSpPr>
            <p:cNvPr id="345126" name="Text Box 38"/>
            <p:cNvSpPr txBox="1">
              <a:spLocks noChangeArrowheads="1"/>
            </p:cNvSpPr>
            <p:nvPr/>
          </p:nvSpPr>
          <p:spPr bwMode="auto">
            <a:xfrm>
              <a:off x="3168" y="2025"/>
              <a:ext cx="720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0000BE"/>
                  </a:solidFill>
                  <a:latin typeface="Arial" charset="0"/>
                  <a:ea typeface="ＭＳ Ｐゴシック" charset="0"/>
                </a:rPr>
                <a:t>c</a:t>
              </a:r>
            </a:p>
          </p:txBody>
        </p:sp>
      </p:grpSp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4305300" y="0"/>
            <a:ext cx="4800600" cy="48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>
              <a:lnSpc>
                <a:spcPct val="120000"/>
              </a:lnSpc>
            </a:pPr>
            <a:r>
              <a:rPr lang="en-US" sz="20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from: Minos </a:t>
            </a:r>
            <a:r>
              <a:rPr lang="en-US" sz="2000" i="1" dirty="0" err="1">
                <a:effectLst>
                  <a:outerShdw blurRad="38100" dist="38100" dir="2700000" algn="tl">
                    <a:srgbClr val="DDDDDD"/>
                  </a:outerShdw>
                </a:effectLst>
              </a:rPr>
              <a:t>Garofalakis</a:t>
            </a:r>
            <a:r>
              <a:rPr lang="en-US" sz="2600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n-US" sz="2600" i="1" dirty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endParaRPr lang="en-US" sz="2000" b="0" dirty="0">
              <a:solidFill>
                <a:schemeClr val="bg2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879935" y="2651741"/>
            <a:ext cx="4371663" cy="1772980"/>
            <a:chOff x="2209800" y="1371600"/>
            <a:chExt cx="5486400" cy="2438400"/>
          </a:xfrm>
        </p:grpSpPr>
        <p:sp>
          <p:nvSpPr>
            <p:cNvPr id="56" name="Rectangle 5"/>
            <p:cNvSpPr>
              <a:spLocks noChangeArrowheads="1"/>
            </p:cNvSpPr>
            <p:nvPr/>
          </p:nvSpPr>
          <p:spPr bwMode="auto">
            <a:xfrm>
              <a:off x="2209800" y="1371600"/>
              <a:ext cx="5486400" cy="609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7" name="Line 14"/>
            <p:cNvSpPr>
              <a:spLocks noChangeShapeType="1"/>
            </p:cNvSpPr>
            <p:nvPr/>
          </p:nvSpPr>
          <p:spPr bwMode="auto">
            <a:xfrm>
              <a:off x="2819400" y="1371600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8" name="Line 15"/>
            <p:cNvSpPr>
              <a:spLocks noChangeShapeType="1"/>
            </p:cNvSpPr>
            <p:nvPr/>
          </p:nvSpPr>
          <p:spPr bwMode="auto">
            <a:xfrm>
              <a:off x="3429000" y="1371600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9" name="Line 16"/>
            <p:cNvSpPr>
              <a:spLocks noChangeShapeType="1"/>
            </p:cNvSpPr>
            <p:nvPr/>
          </p:nvSpPr>
          <p:spPr bwMode="auto">
            <a:xfrm>
              <a:off x="4038600" y="1371600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0" name="Line 17"/>
            <p:cNvSpPr>
              <a:spLocks noChangeShapeType="1"/>
            </p:cNvSpPr>
            <p:nvPr/>
          </p:nvSpPr>
          <p:spPr bwMode="auto">
            <a:xfrm>
              <a:off x="4648200" y="1371600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1" name="Line 18"/>
            <p:cNvSpPr>
              <a:spLocks noChangeShapeType="1"/>
            </p:cNvSpPr>
            <p:nvPr/>
          </p:nvSpPr>
          <p:spPr bwMode="auto">
            <a:xfrm>
              <a:off x="5257800" y="1371600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2" name="Line 19"/>
            <p:cNvSpPr>
              <a:spLocks noChangeShapeType="1"/>
            </p:cNvSpPr>
            <p:nvPr/>
          </p:nvSpPr>
          <p:spPr bwMode="auto">
            <a:xfrm>
              <a:off x="5867400" y="1371600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3" name="Line 20"/>
            <p:cNvSpPr>
              <a:spLocks noChangeShapeType="1"/>
            </p:cNvSpPr>
            <p:nvPr/>
          </p:nvSpPr>
          <p:spPr bwMode="auto">
            <a:xfrm>
              <a:off x="6477000" y="1371600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4" name="Line 21"/>
            <p:cNvSpPr>
              <a:spLocks noChangeShapeType="1"/>
            </p:cNvSpPr>
            <p:nvPr/>
          </p:nvSpPr>
          <p:spPr bwMode="auto">
            <a:xfrm>
              <a:off x="7086600" y="1371600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5" name="Rectangle 22"/>
            <p:cNvSpPr>
              <a:spLocks noChangeArrowheads="1"/>
            </p:cNvSpPr>
            <p:nvPr/>
          </p:nvSpPr>
          <p:spPr bwMode="auto">
            <a:xfrm>
              <a:off x="2209800" y="1371600"/>
              <a:ext cx="5486400" cy="2438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hlink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" name="Line 23"/>
            <p:cNvSpPr>
              <a:spLocks noChangeShapeType="1"/>
            </p:cNvSpPr>
            <p:nvPr/>
          </p:nvSpPr>
          <p:spPr bwMode="auto">
            <a:xfrm>
              <a:off x="2819400" y="1371600"/>
              <a:ext cx="0" cy="2438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7" name="Line 24"/>
            <p:cNvSpPr>
              <a:spLocks noChangeShapeType="1"/>
            </p:cNvSpPr>
            <p:nvPr/>
          </p:nvSpPr>
          <p:spPr bwMode="auto">
            <a:xfrm>
              <a:off x="3429000" y="1371600"/>
              <a:ext cx="0" cy="2438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8" name="Line 25"/>
            <p:cNvSpPr>
              <a:spLocks noChangeShapeType="1"/>
            </p:cNvSpPr>
            <p:nvPr/>
          </p:nvSpPr>
          <p:spPr bwMode="auto">
            <a:xfrm>
              <a:off x="4038600" y="1371600"/>
              <a:ext cx="0" cy="2438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9" name="Line 26"/>
            <p:cNvSpPr>
              <a:spLocks noChangeShapeType="1"/>
            </p:cNvSpPr>
            <p:nvPr/>
          </p:nvSpPr>
          <p:spPr bwMode="auto">
            <a:xfrm>
              <a:off x="4648200" y="1371600"/>
              <a:ext cx="0" cy="2438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0" name="Line 27"/>
            <p:cNvSpPr>
              <a:spLocks noChangeShapeType="1"/>
            </p:cNvSpPr>
            <p:nvPr/>
          </p:nvSpPr>
          <p:spPr bwMode="auto">
            <a:xfrm>
              <a:off x="5257800" y="1371600"/>
              <a:ext cx="0" cy="2438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1" name="Line 28"/>
            <p:cNvSpPr>
              <a:spLocks noChangeShapeType="1"/>
            </p:cNvSpPr>
            <p:nvPr/>
          </p:nvSpPr>
          <p:spPr bwMode="auto">
            <a:xfrm>
              <a:off x="5867400" y="1371600"/>
              <a:ext cx="0" cy="2438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2" name="Line 29"/>
            <p:cNvSpPr>
              <a:spLocks noChangeShapeType="1"/>
            </p:cNvSpPr>
            <p:nvPr/>
          </p:nvSpPr>
          <p:spPr bwMode="auto">
            <a:xfrm>
              <a:off x="6477000" y="1371600"/>
              <a:ext cx="0" cy="2438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3" name="Line 30"/>
            <p:cNvSpPr>
              <a:spLocks noChangeShapeType="1"/>
            </p:cNvSpPr>
            <p:nvPr/>
          </p:nvSpPr>
          <p:spPr bwMode="auto">
            <a:xfrm>
              <a:off x="7086600" y="1371600"/>
              <a:ext cx="0" cy="2438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4" name="Line 31"/>
            <p:cNvSpPr>
              <a:spLocks noChangeShapeType="1"/>
            </p:cNvSpPr>
            <p:nvPr/>
          </p:nvSpPr>
          <p:spPr bwMode="auto">
            <a:xfrm>
              <a:off x="2209800" y="1981200"/>
              <a:ext cx="5486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5" name="Line 32"/>
            <p:cNvSpPr>
              <a:spLocks noChangeShapeType="1"/>
            </p:cNvSpPr>
            <p:nvPr/>
          </p:nvSpPr>
          <p:spPr bwMode="auto">
            <a:xfrm>
              <a:off x="2209800" y="2590800"/>
              <a:ext cx="5486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6" name="Line 33"/>
            <p:cNvSpPr>
              <a:spLocks noChangeShapeType="1"/>
            </p:cNvSpPr>
            <p:nvPr/>
          </p:nvSpPr>
          <p:spPr bwMode="auto">
            <a:xfrm>
              <a:off x="2209800" y="3200400"/>
              <a:ext cx="5486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0" name="Text Box 37"/>
            <p:cNvSpPr txBox="1">
              <a:spLocks noChangeArrowheads="1"/>
            </p:cNvSpPr>
            <p:nvPr/>
          </p:nvSpPr>
          <p:spPr bwMode="auto">
            <a:xfrm>
              <a:off x="3810000" y="2667002"/>
              <a:ext cx="1066801" cy="550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000" dirty="0" smtClean="0">
                <a:solidFill>
                  <a:srgbClr val="0000BE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82" name="Text Box 36"/>
          <p:cNvSpPr txBox="1">
            <a:spLocks noChangeArrowheads="1"/>
          </p:cNvSpPr>
          <p:nvPr/>
        </p:nvSpPr>
        <p:spPr bwMode="auto">
          <a:xfrm>
            <a:off x="4097965" y="3110415"/>
            <a:ext cx="8500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BE"/>
                </a:solidFill>
                <a:latin typeface="Arial" charset="0"/>
                <a:ea typeface="ＭＳ Ｐゴシック" charset="0"/>
              </a:rPr>
              <a:t>d</a:t>
            </a:r>
            <a:endParaRPr lang="en-US" sz="2000" dirty="0" smtClean="0">
              <a:solidFill>
                <a:srgbClr val="0000BE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3" name="Text Box 36"/>
          <p:cNvSpPr txBox="1">
            <a:spLocks noChangeArrowheads="1"/>
          </p:cNvSpPr>
          <p:nvPr/>
        </p:nvSpPr>
        <p:spPr bwMode="auto">
          <a:xfrm>
            <a:off x="1614220" y="3961081"/>
            <a:ext cx="8500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BE"/>
                </a:solidFill>
                <a:latin typeface="Arial" charset="0"/>
                <a:ea typeface="ＭＳ Ｐゴシック" charset="0"/>
              </a:rPr>
              <a:t>d</a:t>
            </a:r>
            <a:endParaRPr lang="en-US" sz="2000" dirty="0" smtClean="0">
              <a:solidFill>
                <a:srgbClr val="0000BE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4" name="Text Box 36"/>
          <p:cNvSpPr txBox="1">
            <a:spLocks noChangeArrowheads="1"/>
          </p:cNvSpPr>
          <p:nvPr/>
        </p:nvSpPr>
        <p:spPr bwMode="auto">
          <a:xfrm>
            <a:off x="1162876" y="2630998"/>
            <a:ext cx="8500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BE"/>
                </a:solidFill>
                <a:latin typeface="Arial" charset="0"/>
                <a:ea typeface="ＭＳ Ｐゴシック" charset="0"/>
              </a:rPr>
              <a:t>d</a:t>
            </a:r>
            <a:endParaRPr lang="en-US" sz="2000" dirty="0" smtClean="0">
              <a:solidFill>
                <a:srgbClr val="0000BE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5" name="Text Box 36"/>
          <p:cNvSpPr txBox="1">
            <a:spLocks noChangeArrowheads="1"/>
          </p:cNvSpPr>
          <p:nvPr/>
        </p:nvSpPr>
        <p:spPr bwMode="auto">
          <a:xfrm>
            <a:off x="2647304" y="3540831"/>
            <a:ext cx="8500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BE"/>
                </a:solidFill>
                <a:latin typeface="Arial" charset="0"/>
                <a:ea typeface="ＭＳ Ｐゴシック" charset="0"/>
              </a:rPr>
              <a:t>d</a:t>
            </a:r>
            <a:endParaRPr lang="en-US" sz="2000" dirty="0" smtClean="0">
              <a:solidFill>
                <a:srgbClr val="0000BE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906256" y="4654407"/>
            <a:ext cx="4371663" cy="1772980"/>
            <a:chOff x="2209800" y="1371600"/>
            <a:chExt cx="5486400" cy="2438400"/>
          </a:xfrm>
        </p:grpSpPr>
        <p:sp>
          <p:nvSpPr>
            <p:cNvPr id="112" name="Rectangle 5"/>
            <p:cNvSpPr>
              <a:spLocks noChangeArrowheads="1"/>
            </p:cNvSpPr>
            <p:nvPr/>
          </p:nvSpPr>
          <p:spPr bwMode="auto">
            <a:xfrm>
              <a:off x="2209800" y="1371600"/>
              <a:ext cx="5486400" cy="609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3" name="Line 14"/>
            <p:cNvSpPr>
              <a:spLocks noChangeShapeType="1"/>
            </p:cNvSpPr>
            <p:nvPr/>
          </p:nvSpPr>
          <p:spPr bwMode="auto">
            <a:xfrm>
              <a:off x="2819400" y="1371600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4" name="Line 15"/>
            <p:cNvSpPr>
              <a:spLocks noChangeShapeType="1"/>
            </p:cNvSpPr>
            <p:nvPr/>
          </p:nvSpPr>
          <p:spPr bwMode="auto">
            <a:xfrm>
              <a:off x="3429000" y="1371600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5" name="Line 16"/>
            <p:cNvSpPr>
              <a:spLocks noChangeShapeType="1"/>
            </p:cNvSpPr>
            <p:nvPr/>
          </p:nvSpPr>
          <p:spPr bwMode="auto">
            <a:xfrm>
              <a:off x="4038600" y="1371600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" name="Line 17"/>
            <p:cNvSpPr>
              <a:spLocks noChangeShapeType="1"/>
            </p:cNvSpPr>
            <p:nvPr/>
          </p:nvSpPr>
          <p:spPr bwMode="auto">
            <a:xfrm>
              <a:off x="4648200" y="1371600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7" name="Line 18"/>
            <p:cNvSpPr>
              <a:spLocks noChangeShapeType="1"/>
            </p:cNvSpPr>
            <p:nvPr/>
          </p:nvSpPr>
          <p:spPr bwMode="auto">
            <a:xfrm>
              <a:off x="5257800" y="1371600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8" name="Line 19"/>
            <p:cNvSpPr>
              <a:spLocks noChangeShapeType="1"/>
            </p:cNvSpPr>
            <p:nvPr/>
          </p:nvSpPr>
          <p:spPr bwMode="auto">
            <a:xfrm>
              <a:off x="5867400" y="1371600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9" name="Line 20"/>
            <p:cNvSpPr>
              <a:spLocks noChangeShapeType="1"/>
            </p:cNvSpPr>
            <p:nvPr/>
          </p:nvSpPr>
          <p:spPr bwMode="auto">
            <a:xfrm>
              <a:off x="6477000" y="1371600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0" name="Line 21"/>
            <p:cNvSpPr>
              <a:spLocks noChangeShapeType="1"/>
            </p:cNvSpPr>
            <p:nvPr/>
          </p:nvSpPr>
          <p:spPr bwMode="auto">
            <a:xfrm>
              <a:off x="7086600" y="1371600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" name="Rectangle 22"/>
            <p:cNvSpPr>
              <a:spLocks noChangeArrowheads="1"/>
            </p:cNvSpPr>
            <p:nvPr/>
          </p:nvSpPr>
          <p:spPr bwMode="auto">
            <a:xfrm>
              <a:off x="2209800" y="1371600"/>
              <a:ext cx="5486400" cy="2438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hlink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2" name="Line 23"/>
            <p:cNvSpPr>
              <a:spLocks noChangeShapeType="1"/>
            </p:cNvSpPr>
            <p:nvPr/>
          </p:nvSpPr>
          <p:spPr bwMode="auto">
            <a:xfrm>
              <a:off x="2819400" y="1371600"/>
              <a:ext cx="0" cy="2438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3" name="Line 24"/>
            <p:cNvSpPr>
              <a:spLocks noChangeShapeType="1"/>
            </p:cNvSpPr>
            <p:nvPr/>
          </p:nvSpPr>
          <p:spPr bwMode="auto">
            <a:xfrm>
              <a:off x="3429000" y="1371600"/>
              <a:ext cx="0" cy="2438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4" name="Line 25"/>
            <p:cNvSpPr>
              <a:spLocks noChangeShapeType="1"/>
            </p:cNvSpPr>
            <p:nvPr/>
          </p:nvSpPr>
          <p:spPr bwMode="auto">
            <a:xfrm>
              <a:off x="4038600" y="1371600"/>
              <a:ext cx="0" cy="2438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5" name="Line 26"/>
            <p:cNvSpPr>
              <a:spLocks noChangeShapeType="1"/>
            </p:cNvSpPr>
            <p:nvPr/>
          </p:nvSpPr>
          <p:spPr bwMode="auto">
            <a:xfrm>
              <a:off x="4648200" y="1371600"/>
              <a:ext cx="0" cy="2438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6" name="Line 27"/>
            <p:cNvSpPr>
              <a:spLocks noChangeShapeType="1"/>
            </p:cNvSpPr>
            <p:nvPr/>
          </p:nvSpPr>
          <p:spPr bwMode="auto">
            <a:xfrm>
              <a:off x="5257800" y="1371600"/>
              <a:ext cx="0" cy="2438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7" name="Line 28"/>
            <p:cNvSpPr>
              <a:spLocks noChangeShapeType="1"/>
            </p:cNvSpPr>
            <p:nvPr/>
          </p:nvSpPr>
          <p:spPr bwMode="auto">
            <a:xfrm>
              <a:off x="5867400" y="1371600"/>
              <a:ext cx="0" cy="2438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8" name="Line 29"/>
            <p:cNvSpPr>
              <a:spLocks noChangeShapeType="1"/>
            </p:cNvSpPr>
            <p:nvPr/>
          </p:nvSpPr>
          <p:spPr bwMode="auto">
            <a:xfrm>
              <a:off x="6477000" y="1371600"/>
              <a:ext cx="0" cy="2438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9" name="Line 30"/>
            <p:cNvSpPr>
              <a:spLocks noChangeShapeType="1"/>
            </p:cNvSpPr>
            <p:nvPr/>
          </p:nvSpPr>
          <p:spPr bwMode="auto">
            <a:xfrm>
              <a:off x="7086600" y="1371600"/>
              <a:ext cx="0" cy="2438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30" name="Line 31"/>
            <p:cNvSpPr>
              <a:spLocks noChangeShapeType="1"/>
            </p:cNvSpPr>
            <p:nvPr/>
          </p:nvSpPr>
          <p:spPr bwMode="auto">
            <a:xfrm>
              <a:off x="2209800" y="1981200"/>
              <a:ext cx="5486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31" name="Line 32"/>
            <p:cNvSpPr>
              <a:spLocks noChangeShapeType="1"/>
            </p:cNvSpPr>
            <p:nvPr/>
          </p:nvSpPr>
          <p:spPr bwMode="auto">
            <a:xfrm>
              <a:off x="2209800" y="2590800"/>
              <a:ext cx="5486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32" name="Line 33"/>
            <p:cNvSpPr>
              <a:spLocks noChangeShapeType="1"/>
            </p:cNvSpPr>
            <p:nvPr/>
          </p:nvSpPr>
          <p:spPr bwMode="auto">
            <a:xfrm>
              <a:off x="2209800" y="3200400"/>
              <a:ext cx="5486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33" name="Text Box 37"/>
            <p:cNvSpPr txBox="1">
              <a:spLocks noChangeArrowheads="1"/>
            </p:cNvSpPr>
            <p:nvPr/>
          </p:nvSpPr>
          <p:spPr bwMode="auto">
            <a:xfrm>
              <a:off x="3810000" y="2667002"/>
              <a:ext cx="1066801" cy="550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000" dirty="0" smtClean="0">
                <a:solidFill>
                  <a:srgbClr val="0000BE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34" name="Text Box 36"/>
          <p:cNvSpPr txBox="1">
            <a:spLocks noChangeArrowheads="1"/>
          </p:cNvSpPr>
          <p:nvPr/>
        </p:nvSpPr>
        <p:spPr bwMode="auto">
          <a:xfrm>
            <a:off x="4124286" y="5045095"/>
            <a:ext cx="8500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dirty="0" err="1" smtClean="0">
                <a:solidFill>
                  <a:srgbClr val="0000BE"/>
                </a:solidFill>
                <a:latin typeface="Arial" charset="0"/>
                <a:ea typeface="ＭＳ Ｐゴシック" charset="0"/>
              </a:rPr>
              <a:t>c+d</a:t>
            </a:r>
            <a:endParaRPr lang="en-US" sz="2000" dirty="0" smtClean="0">
              <a:solidFill>
                <a:srgbClr val="0000BE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5" name="Text Box 36"/>
          <p:cNvSpPr txBox="1">
            <a:spLocks noChangeArrowheads="1"/>
          </p:cNvSpPr>
          <p:nvPr/>
        </p:nvSpPr>
        <p:spPr bwMode="auto">
          <a:xfrm>
            <a:off x="2647304" y="5584032"/>
            <a:ext cx="8500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BE"/>
                </a:solidFill>
                <a:latin typeface="Arial" charset="0"/>
                <a:ea typeface="ＭＳ Ｐゴシック" charset="0"/>
              </a:rPr>
              <a:t>d</a:t>
            </a:r>
            <a:endParaRPr lang="en-US" sz="2000" dirty="0" smtClean="0">
              <a:solidFill>
                <a:srgbClr val="0000BE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6" name="Text Box 36"/>
          <p:cNvSpPr txBox="1">
            <a:spLocks noChangeArrowheads="1"/>
          </p:cNvSpPr>
          <p:nvPr/>
        </p:nvSpPr>
        <p:spPr bwMode="auto">
          <a:xfrm>
            <a:off x="1189197" y="4633664"/>
            <a:ext cx="8500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BE"/>
                </a:solidFill>
                <a:latin typeface="Arial" charset="0"/>
                <a:ea typeface="ＭＳ Ｐゴシック" charset="0"/>
              </a:rPr>
              <a:t>d</a:t>
            </a:r>
            <a:endParaRPr lang="en-US" sz="2000" dirty="0" smtClean="0">
              <a:solidFill>
                <a:srgbClr val="0000BE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7" name="Text Box 36"/>
          <p:cNvSpPr txBox="1">
            <a:spLocks noChangeArrowheads="1"/>
          </p:cNvSpPr>
          <p:nvPr/>
        </p:nvSpPr>
        <p:spPr bwMode="auto">
          <a:xfrm>
            <a:off x="1731159" y="5984142"/>
            <a:ext cx="8500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BE"/>
                </a:solidFill>
                <a:latin typeface="Arial" charset="0"/>
                <a:ea typeface="ＭＳ Ｐゴシック" charset="0"/>
              </a:rPr>
              <a:t>d</a:t>
            </a:r>
            <a:endParaRPr lang="en-US" sz="2000" dirty="0" smtClean="0">
              <a:solidFill>
                <a:srgbClr val="0000BE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8" name="Text Box 37"/>
          <p:cNvSpPr txBox="1">
            <a:spLocks noChangeArrowheads="1"/>
          </p:cNvSpPr>
          <p:nvPr/>
        </p:nvSpPr>
        <p:spPr bwMode="auto">
          <a:xfrm>
            <a:off x="3154471" y="5996841"/>
            <a:ext cx="850046" cy="34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BE"/>
                </a:solidFill>
                <a:latin typeface="Arial" charset="0"/>
                <a:ea typeface="ＭＳ Ｐゴシック" charset="0"/>
              </a:rPr>
              <a:t>c</a:t>
            </a:r>
          </a:p>
        </p:txBody>
      </p:sp>
      <p:sp>
        <p:nvSpPr>
          <p:cNvPr id="139" name="Text Box 37"/>
          <p:cNvSpPr txBox="1">
            <a:spLocks noChangeArrowheads="1"/>
          </p:cNvSpPr>
          <p:nvPr/>
        </p:nvSpPr>
        <p:spPr bwMode="auto">
          <a:xfrm>
            <a:off x="2182990" y="5596731"/>
            <a:ext cx="850046" cy="34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BE"/>
                </a:solidFill>
                <a:latin typeface="Arial" charset="0"/>
                <a:ea typeface="ＭＳ Ｐゴシック" charset="0"/>
              </a:rPr>
              <a:t>c</a:t>
            </a:r>
          </a:p>
        </p:txBody>
      </p:sp>
      <p:sp>
        <p:nvSpPr>
          <p:cNvPr id="140" name="Text Box 37"/>
          <p:cNvSpPr txBox="1">
            <a:spLocks noChangeArrowheads="1"/>
          </p:cNvSpPr>
          <p:nvPr/>
        </p:nvSpPr>
        <p:spPr bwMode="auto">
          <a:xfrm>
            <a:off x="1614220" y="4643127"/>
            <a:ext cx="850046" cy="34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BE"/>
                </a:solidFill>
                <a:latin typeface="Arial" charset="0"/>
                <a:ea typeface="ＭＳ Ｐゴシック" charset="0"/>
              </a:rPr>
              <a:t>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6504" y="3215065"/>
            <a:ext cx="454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+</a:t>
            </a:r>
            <a:endParaRPr lang="en-US" sz="3600" b="1" dirty="0"/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151182" y="4525801"/>
            <a:ext cx="5402242" cy="2016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4" name="Rectangle 3"/>
          <p:cNvSpPr txBox="1">
            <a:spLocks noChangeArrowheads="1"/>
          </p:cNvSpPr>
          <p:nvPr/>
        </p:nvSpPr>
        <p:spPr bwMode="auto">
          <a:xfrm>
            <a:off x="5517697" y="4547967"/>
            <a:ext cx="3290206" cy="179515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0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¨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/>
              <a:t>Same result as adding &lt;</a:t>
            </a:r>
            <a:r>
              <a:rPr lang="en-US" dirty="0" err="1" smtClean="0"/>
              <a:t>s,+c</a:t>
            </a:r>
            <a:r>
              <a:rPr lang="en-US" dirty="0" smtClean="0"/>
              <a:t>&gt; and then &lt;</a:t>
            </a:r>
            <a:r>
              <a:rPr lang="en-US" dirty="0" err="1" smtClean="0"/>
              <a:t>t,+d</a:t>
            </a:r>
            <a:r>
              <a:rPr lang="en-US" dirty="0" smtClean="0"/>
              <a:t>&gt; to an empty sketch </a:t>
            </a:r>
            <a:endParaRPr lang="da-DK" dirty="0"/>
          </a:p>
        </p:txBody>
      </p:sp>
      <p:sp>
        <p:nvSpPr>
          <p:cNvPr id="145" name="Text Box 46"/>
          <p:cNvSpPr txBox="1">
            <a:spLocks noChangeArrowheads="1"/>
          </p:cNvSpPr>
          <p:nvPr/>
        </p:nvSpPr>
        <p:spPr bwMode="auto">
          <a:xfrm>
            <a:off x="260222" y="320538"/>
            <a:ext cx="11334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BE"/>
                </a:solidFill>
                <a:latin typeface="Arial" charset="0"/>
                <a:ea typeface="ＭＳ Ｐゴシック" charset="0"/>
              </a:rPr>
              <a:t>&lt;s, +c&gt;</a:t>
            </a:r>
          </a:p>
        </p:txBody>
      </p:sp>
      <p:sp>
        <p:nvSpPr>
          <p:cNvPr id="146" name="Line 40"/>
          <p:cNvSpPr>
            <a:spLocks noChangeShapeType="1"/>
          </p:cNvSpPr>
          <p:nvPr/>
        </p:nvSpPr>
        <p:spPr bwMode="auto">
          <a:xfrm>
            <a:off x="1215518" y="643709"/>
            <a:ext cx="823725" cy="18238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7" name="Line 40"/>
          <p:cNvSpPr>
            <a:spLocks noChangeShapeType="1"/>
          </p:cNvSpPr>
          <p:nvPr/>
        </p:nvSpPr>
        <p:spPr bwMode="auto">
          <a:xfrm>
            <a:off x="1162876" y="668711"/>
            <a:ext cx="1174280" cy="119604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8" name="Line 40"/>
          <p:cNvSpPr>
            <a:spLocks noChangeShapeType="1"/>
          </p:cNvSpPr>
          <p:nvPr/>
        </p:nvSpPr>
        <p:spPr bwMode="auto">
          <a:xfrm>
            <a:off x="1173415" y="643709"/>
            <a:ext cx="2323935" cy="151335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9" name="Text Box 46"/>
          <p:cNvSpPr txBox="1">
            <a:spLocks noChangeArrowheads="1"/>
          </p:cNvSpPr>
          <p:nvPr/>
        </p:nvSpPr>
        <p:spPr bwMode="auto">
          <a:xfrm>
            <a:off x="-59028" y="2361318"/>
            <a:ext cx="11334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BE"/>
                </a:solidFill>
                <a:latin typeface="Arial" charset="0"/>
                <a:ea typeface="ＭＳ Ｐゴシック" charset="0"/>
              </a:rPr>
              <a:t>&lt;t, +d&gt;</a:t>
            </a:r>
          </a:p>
        </p:txBody>
      </p:sp>
      <p:sp>
        <p:nvSpPr>
          <p:cNvPr id="150" name="Line 40"/>
          <p:cNvSpPr>
            <a:spLocks noChangeShapeType="1"/>
          </p:cNvSpPr>
          <p:nvPr/>
        </p:nvSpPr>
        <p:spPr bwMode="auto">
          <a:xfrm>
            <a:off x="561511" y="2692824"/>
            <a:ext cx="823725" cy="18238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1" name="Line 40"/>
          <p:cNvSpPr>
            <a:spLocks noChangeShapeType="1"/>
          </p:cNvSpPr>
          <p:nvPr/>
        </p:nvSpPr>
        <p:spPr bwMode="auto">
          <a:xfrm>
            <a:off x="443468" y="2761427"/>
            <a:ext cx="1435935" cy="138134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9" name="Curved Connector 8"/>
          <p:cNvCxnSpPr>
            <a:stCxn id="145" idx="3"/>
          </p:cNvCxnSpPr>
          <p:nvPr/>
        </p:nvCxnSpPr>
        <p:spPr bwMode="auto">
          <a:xfrm>
            <a:off x="1393662" y="520593"/>
            <a:ext cx="2914442" cy="742258"/>
          </a:xfrm>
          <a:prstGeom prst="curvedConnector3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5" name="Line 40"/>
          <p:cNvSpPr>
            <a:spLocks noChangeShapeType="1"/>
          </p:cNvSpPr>
          <p:nvPr/>
        </p:nvSpPr>
        <p:spPr bwMode="auto">
          <a:xfrm>
            <a:off x="669324" y="2723063"/>
            <a:ext cx="2323935" cy="101651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156" name="Curved Connector 155"/>
          <p:cNvCxnSpPr/>
          <p:nvPr/>
        </p:nvCxnSpPr>
        <p:spPr bwMode="auto">
          <a:xfrm>
            <a:off x="907922" y="2630998"/>
            <a:ext cx="3372195" cy="618394"/>
          </a:xfrm>
          <a:prstGeom prst="curvedConnector3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9" name="Rectangle 3"/>
          <p:cNvSpPr txBox="1">
            <a:spLocks noChangeArrowheads="1"/>
          </p:cNvSpPr>
          <p:nvPr/>
        </p:nvSpPr>
        <p:spPr bwMode="auto">
          <a:xfrm>
            <a:off x="5365297" y="3110415"/>
            <a:ext cx="3534292" cy="157206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0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¨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/>
              <a:t>Also, you can compute a weighted sum of MC sketches</a:t>
            </a:r>
            <a:endParaRPr lang="da-DK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60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328BE5-9B20-5048-AFBA-DA726021E22A}" type="slidenum">
              <a:rPr lang="en-US">
                <a:solidFill>
                  <a:srgbClr val="000000"/>
                </a:solidFill>
              </a:rPr>
              <a:pPr/>
              <a:t>32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4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CM Sketch Guarantees</a:t>
            </a:r>
          </a:p>
        </p:txBody>
      </p:sp>
      <p:sp>
        <p:nvSpPr>
          <p:cNvPr id="84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563" y="1219200"/>
            <a:ext cx="8961437" cy="5464175"/>
          </a:xfrm>
        </p:spPr>
        <p:txBody>
          <a:bodyPr/>
          <a:lstStyle/>
          <a:p>
            <a:r>
              <a:rPr lang="en-US" i="1" dirty="0"/>
              <a:t>[</a:t>
            </a:r>
            <a:r>
              <a:rPr lang="en-US" i="1" dirty="0" err="1"/>
              <a:t>Cormode</a:t>
            </a:r>
            <a:r>
              <a:rPr lang="en-US" i="1" dirty="0"/>
              <a:t>, </a:t>
            </a:r>
            <a:r>
              <a:rPr lang="en-US" i="1" dirty="0" err="1"/>
              <a:t>Muthukrishnan</a:t>
            </a:r>
            <a:r>
              <a:rPr lang="ja-JP" altLang="en-US" i="1" dirty="0">
                <a:latin typeface="Arial"/>
              </a:rPr>
              <a:t>’</a:t>
            </a:r>
            <a:r>
              <a:rPr lang="en-US" i="1" dirty="0"/>
              <a:t>04]</a:t>
            </a:r>
            <a:r>
              <a:rPr lang="en-US" dirty="0"/>
              <a:t>   CM sketch guarantees approximation error on point queries less than </a:t>
            </a:r>
            <a:r>
              <a:rPr lang="en-US" dirty="0">
                <a:latin typeface="Symbol" charset="0"/>
              </a:rPr>
              <a:t>e</a:t>
            </a:r>
            <a:r>
              <a:rPr lang="en-US" dirty="0"/>
              <a:t>||A||</a:t>
            </a:r>
            <a:r>
              <a:rPr lang="en-US" baseline="-25000" dirty="0"/>
              <a:t>1</a:t>
            </a:r>
            <a:r>
              <a:rPr lang="en-US" dirty="0"/>
              <a:t> in space O(1/</a:t>
            </a:r>
            <a:r>
              <a:rPr lang="en-US" dirty="0">
                <a:latin typeface="Symbol" charset="0"/>
              </a:rPr>
              <a:t>e</a:t>
            </a:r>
            <a:r>
              <a:rPr lang="en-US" dirty="0"/>
              <a:t> log 1/</a:t>
            </a:r>
            <a:r>
              <a:rPr lang="en-US" dirty="0">
                <a:latin typeface="Symbol" charset="0"/>
              </a:rPr>
              <a:t>d</a:t>
            </a:r>
            <a:r>
              <a:rPr lang="en-US" dirty="0"/>
              <a:t>)</a:t>
            </a:r>
          </a:p>
          <a:p>
            <a:pPr lvl="1"/>
            <a:r>
              <a:rPr lang="en-US" sz="2300" dirty="0"/>
              <a:t>Probability of more error is less than 1-</a:t>
            </a:r>
            <a:r>
              <a:rPr lang="en-US" sz="2300" dirty="0">
                <a:latin typeface="Symbol" charset="0"/>
              </a:rPr>
              <a:t>d</a:t>
            </a:r>
          </a:p>
          <a:p>
            <a:pPr lvl="1"/>
            <a:endParaRPr lang="en-US" sz="2300" dirty="0" smtClean="0"/>
          </a:p>
          <a:p>
            <a:r>
              <a:rPr lang="en-US" sz="2500" dirty="0" smtClean="0"/>
              <a:t>This is sometimes enough:</a:t>
            </a:r>
          </a:p>
          <a:p>
            <a:pPr lvl="1"/>
            <a:r>
              <a:rPr lang="en-US" sz="2300" dirty="0" smtClean="0"/>
              <a:t>Estimating a multinomial: if A[s] = </a:t>
            </a:r>
            <a:r>
              <a:rPr lang="en-US" sz="2300" dirty="0" err="1" smtClean="0"/>
              <a:t>Pr</a:t>
            </a:r>
            <a:r>
              <a:rPr lang="en-US" sz="2300" dirty="0" smtClean="0"/>
              <a:t>(s|…) then ||A||</a:t>
            </a:r>
            <a:r>
              <a:rPr lang="en-US" sz="2300" baseline="-25000" dirty="0" smtClean="0"/>
              <a:t>1</a:t>
            </a:r>
            <a:r>
              <a:rPr lang="en-US" sz="2300" dirty="0" smtClean="0"/>
              <a:t> = 1</a:t>
            </a:r>
          </a:p>
          <a:p>
            <a:pPr lvl="1"/>
            <a:r>
              <a:rPr lang="en-US" sz="2300" dirty="0" smtClean="0"/>
              <a:t>Multiclass classification: if A</a:t>
            </a:r>
            <a:r>
              <a:rPr lang="en-US" sz="2300" baseline="-25000" dirty="0" smtClean="0"/>
              <a:t>x</a:t>
            </a:r>
            <a:r>
              <a:rPr lang="en-US" sz="2300" dirty="0" smtClean="0"/>
              <a:t>[s] = </a:t>
            </a:r>
            <a:r>
              <a:rPr lang="en-US" sz="2300" dirty="0" err="1" smtClean="0"/>
              <a:t>Pr</a:t>
            </a:r>
            <a:r>
              <a:rPr lang="en-US" sz="2300" dirty="0" smtClean="0"/>
              <a:t>(x in class s) then ||A</a:t>
            </a:r>
            <a:r>
              <a:rPr lang="en-US" sz="2300" baseline="-25000" dirty="0" smtClean="0"/>
              <a:t>x</a:t>
            </a:r>
            <a:r>
              <a:rPr lang="en-US" sz="2300" dirty="0" smtClean="0"/>
              <a:t>||</a:t>
            </a:r>
            <a:r>
              <a:rPr lang="en-US" sz="2300" baseline="-25000" dirty="0" smtClean="0"/>
              <a:t>1</a:t>
            </a:r>
            <a:r>
              <a:rPr lang="en-US" sz="2300" dirty="0" smtClean="0"/>
              <a:t> is probably small, since most x’s will be in only a few classes</a:t>
            </a:r>
          </a:p>
          <a:p>
            <a:pPr lvl="1"/>
            <a:endParaRPr lang="en-US" sz="2300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305300" y="0"/>
            <a:ext cx="4800600" cy="48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>
              <a:lnSpc>
                <a:spcPct val="120000"/>
              </a:lnSpc>
            </a:pPr>
            <a:r>
              <a:rPr lang="en-US" sz="20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from: Minos </a:t>
            </a:r>
            <a:r>
              <a:rPr lang="en-US" sz="2000" i="1" dirty="0" err="1">
                <a:effectLst>
                  <a:outerShdw blurRad="38100" dist="38100" dir="2700000" algn="tl">
                    <a:srgbClr val="DDDDDD"/>
                  </a:outerShdw>
                </a:effectLst>
              </a:rPr>
              <a:t>Garofalakis</a:t>
            </a:r>
            <a:r>
              <a:rPr lang="en-US" sz="2600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n-US" sz="2600" i="1" dirty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endParaRPr lang="en-US" sz="2000" b="0" dirty="0">
              <a:solidFill>
                <a:schemeClr val="bg2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05600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CM Sketch Guarantees</a:t>
            </a:r>
          </a:p>
        </p:txBody>
      </p:sp>
      <p:sp>
        <p:nvSpPr>
          <p:cNvPr id="84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563" y="1219200"/>
            <a:ext cx="8961437" cy="5464175"/>
          </a:xfrm>
        </p:spPr>
        <p:txBody>
          <a:bodyPr/>
          <a:lstStyle/>
          <a:p>
            <a:r>
              <a:rPr lang="en-US" i="1" dirty="0"/>
              <a:t>[</a:t>
            </a:r>
            <a:r>
              <a:rPr lang="en-US" i="1" dirty="0" err="1"/>
              <a:t>Cormode</a:t>
            </a:r>
            <a:r>
              <a:rPr lang="en-US" i="1" dirty="0"/>
              <a:t>, </a:t>
            </a:r>
            <a:r>
              <a:rPr lang="en-US" i="1" dirty="0" err="1"/>
              <a:t>Muthukrishnan</a:t>
            </a:r>
            <a:r>
              <a:rPr lang="ja-JP" altLang="en-US" i="1" dirty="0">
                <a:latin typeface="Arial"/>
              </a:rPr>
              <a:t>’</a:t>
            </a:r>
            <a:r>
              <a:rPr lang="en-US" i="1" dirty="0"/>
              <a:t>04]</a:t>
            </a:r>
            <a:r>
              <a:rPr lang="en-US" dirty="0"/>
              <a:t>   CM sketch guarantees approximation error on point queries less than </a:t>
            </a:r>
            <a:r>
              <a:rPr lang="en-US" dirty="0">
                <a:latin typeface="Symbol" charset="0"/>
              </a:rPr>
              <a:t>e</a:t>
            </a:r>
            <a:r>
              <a:rPr lang="en-US" dirty="0"/>
              <a:t>||A||</a:t>
            </a:r>
            <a:r>
              <a:rPr lang="en-US" baseline="-25000" dirty="0"/>
              <a:t>1</a:t>
            </a:r>
            <a:r>
              <a:rPr lang="en-US" dirty="0"/>
              <a:t> in space O(1/</a:t>
            </a:r>
            <a:r>
              <a:rPr lang="en-US" dirty="0">
                <a:latin typeface="Symbol" charset="0"/>
              </a:rPr>
              <a:t>e</a:t>
            </a:r>
            <a:r>
              <a:rPr lang="en-US" dirty="0"/>
              <a:t> log 1/</a:t>
            </a:r>
            <a:r>
              <a:rPr lang="en-US" dirty="0">
                <a:latin typeface="Symbol" charset="0"/>
              </a:rPr>
              <a:t>d</a:t>
            </a:r>
            <a:r>
              <a:rPr lang="en-US" dirty="0"/>
              <a:t>)</a:t>
            </a:r>
          </a:p>
          <a:p>
            <a:r>
              <a:rPr lang="en-US" sz="2500" dirty="0" smtClean="0"/>
              <a:t>CM sketches are also accurate for </a:t>
            </a:r>
            <a:r>
              <a:rPr lang="en-US" sz="2500" i="1" dirty="0" smtClean="0"/>
              <a:t>skewed</a:t>
            </a:r>
            <a:r>
              <a:rPr lang="en-US" sz="2500" dirty="0" smtClean="0"/>
              <a:t> values---i.e., only a few entries </a:t>
            </a:r>
            <a:r>
              <a:rPr lang="en-US" sz="2500" i="1" dirty="0" smtClean="0"/>
              <a:t>s</a:t>
            </a:r>
            <a:r>
              <a:rPr lang="en-US" sz="2500" dirty="0" smtClean="0"/>
              <a:t> with large </a:t>
            </a:r>
            <a:r>
              <a:rPr lang="en-US" sz="2500" i="1" dirty="0" smtClean="0"/>
              <a:t>A[s] </a:t>
            </a:r>
            <a:endParaRPr lang="en-US" sz="2500" i="1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305300" y="0"/>
            <a:ext cx="4800600" cy="48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>
              <a:lnSpc>
                <a:spcPct val="120000"/>
              </a:lnSpc>
            </a:pPr>
            <a:r>
              <a:rPr lang="en-US" sz="20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from: Minos </a:t>
            </a:r>
            <a:r>
              <a:rPr lang="en-US" sz="2000" i="1" dirty="0" err="1">
                <a:effectLst>
                  <a:outerShdw blurRad="38100" dist="38100" dir="2700000" algn="tl">
                    <a:srgbClr val="DDDDDD"/>
                  </a:outerShdw>
                </a:effectLst>
              </a:rPr>
              <a:t>Garofalakis</a:t>
            </a:r>
            <a:r>
              <a:rPr lang="en-US" sz="2600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n-US" sz="2600" i="1" dirty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endParaRPr lang="en-US" sz="2000" b="0" dirty="0">
              <a:solidFill>
                <a:schemeClr val="bg2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2" name="Picture 1" descr="Screen Shot 2014-02-25 at 3.33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3206"/>
            <a:ext cx="9144000" cy="1138813"/>
          </a:xfrm>
          <a:prstGeom prst="rect">
            <a:avLst/>
          </a:prstGeom>
        </p:spPr>
      </p:pic>
      <p:pic>
        <p:nvPicPr>
          <p:cNvPr id="3" name="Picture 2" descr="Screen Shot 2014-02-25 at 3.34.1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98407"/>
            <a:ext cx="9144000" cy="91105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195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do you do with a count-min sketch?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3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 Application of a Count-Min Sketch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1" y="1257300"/>
            <a:ext cx="8012530" cy="281430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Problem: find the semantic orientation of a work (positive or negative) using a large corpus.</a:t>
            </a:r>
          </a:p>
          <a:p>
            <a:r>
              <a:rPr lang="en-US" dirty="0" smtClean="0"/>
              <a:t>Idea: </a:t>
            </a:r>
          </a:p>
          <a:p>
            <a:pPr lvl="1"/>
            <a:r>
              <a:rPr lang="en-US" dirty="0" smtClean="0"/>
              <a:t>positive words co-occur more frequently than expected near positive words; likewise for negative words</a:t>
            </a:r>
          </a:p>
          <a:p>
            <a:pPr lvl="1"/>
            <a:r>
              <a:rPr lang="en-US" dirty="0" smtClean="0"/>
              <a:t>so pick a few </a:t>
            </a:r>
            <a:r>
              <a:rPr lang="en-US" dirty="0" err="1" smtClean="0"/>
              <a:t>pos</a:t>
            </a:r>
            <a:r>
              <a:rPr lang="en-US" dirty="0" smtClean="0"/>
              <a:t>/</a:t>
            </a:r>
            <a:r>
              <a:rPr lang="en-US" dirty="0" err="1" smtClean="0"/>
              <a:t>neg</a:t>
            </a:r>
            <a:r>
              <a:rPr lang="en-US" dirty="0" smtClean="0"/>
              <a:t> seeds and compute</a:t>
            </a:r>
          </a:p>
        </p:txBody>
      </p:sp>
      <p:pic>
        <p:nvPicPr>
          <p:cNvPr id="4" name="Picture 3" descr="Screen Shot 2014-02-26 at 10.26.2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40" y="5233804"/>
            <a:ext cx="7086600" cy="81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51094"/>
          <a:stretch/>
        </p:blipFill>
        <p:spPr>
          <a:xfrm>
            <a:off x="2076075" y="4323749"/>
            <a:ext cx="3685321" cy="8353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19475" y="4211687"/>
            <a:ext cx="1101855" cy="50428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725765" y="4323749"/>
            <a:ext cx="793710" cy="1587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88209" y="4027021"/>
            <a:ext cx="173755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x appears near 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8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 Application of a Count-Min Sketch</a:t>
            </a:r>
            <a:endParaRPr lang="en-US" dirty="0"/>
          </a:p>
        </p:txBody>
      </p:sp>
      <p:pic>
        <p:nvPicPr>
          <p:cNvPr id="4" name="Picture 3" descr="Screen Shot 2014-02-26 at 10.26.2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40" y="2749607"/>
            <a:ext cx="7086600" cy="81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51094"/>
          <a:stretch/>
        </p:blipFill>
        <p:spPr>
          <a:xfrm>
            <a:off x="2076075" y="1839552"/>
            <a:ext cx="3685321" cy="8353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19475" y="1727490"/>
            <a:ext cx="1101855" cy="50428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725765" y="1839552"/>
            <a:ext cx="793710" cy="1587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88209" y="1542824"/>
            <a:ext cx="173755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x appears near y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055" y="4545079"/>
            <a:ext cx="8723320" cy="6996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2055" y="3819269"/>
            <a:ext cx="7822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Example: </a:t>
            </a:r>
            <a:r>
              <a:rPr lang="en-US" sz="2400" dirty="0" err="1" smtClean="0"/>
              <a:t>Turney</a:t>
            </a:r>
            <a:r>
              <a:rPr lang="en-US" sz="2400" dirty="0" smtClean="0"/>
              <a:t>, 2002 used two seeds, “excellent” and “poor”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72421" y="5520114"/>
            <a:ext cx="86629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 general, SO(w) can be written in terms of logs of products of counters for w, with and without seeds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4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 Application of a Count-Min Sketch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1" y="1257300"/>
            <a:ext cx="7909813" cy="1796407"/>
          </a:xfrm>
        </p:spPr>
        <p:txBody>
          <a:bodyPr>
            <a:normAutofit/>
          </a:bodyPr>
          <a:lstStyle/>
          <a:p>
            <a:r>
              <a:rPr lang="en-US" dirty="0" smtClean="0"/>
              <a:t>Use 2B counters, 5 hash functions, “near” means a 7-word window, </a:t>
            </a:r>
            <a:r>
              <a:rPr lang="en-US" dirty="0" err="1" smtClean="0"/>
              <a:t>GigaWord</a:t>
            </a:r>
            <a:r>
              <a:rPr lang="en-US" dirty="0" smtClean="0"/>
              <a:t> (10 Gb) and </a:t>
            </a:r>
            <a:r>
              <a:rPr lang="en-US" dirty="0" err="1" smtClean="0"/>
              <a:t>GigaWord</a:t>
            </a:r>
            <a:r>
              <a:rPr lang="en-US" dirty="0" smtClean="0"/>
              <a:t> + Web news 50 Gb)</a:t>
            </a:r>
          </a:p>
        </p:txBody>
      </p:sp>
      <p:pic>
        <p:nvPicPr>
          <p:cNvPr id="9" name="Picture 8" descr="Screen Shot 2014-02-26 at 10.32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9988"/>
            <a:ext cx="9144000" cy="322270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 Application of a Count-Min Sketch</a:t>
            </a:r>
            <a:endParaRPr lang="en-US" dirty="0"/>
          </a:p>
        </p:txBody>
      </p:sp>
      <p:pic>
        <p:nvPicPr>
          <p:cNvPr id="9" name="Picture 8" descr="Screen Shot 2014-02-26 at 10.32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9988"/>
            <a:ext cx="9144000" cy="322270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44206" y="1454200"/>
            <a:ext cx="6427624" cy="1200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CM-CU:  CM with “conservative update” - for </a:t>
            </a:r>
            <a:r>
              <a:rPr lang="en-US" sz="2400" i="1" dirty="0" smtClean="0"/>
              <a:t>&lt;</a:t>
            </a:r>
            <a:r>
              <a:rPr lang="en-US" sz="2400" i="1" dirty="0" err="1"/>
              <a:t>j</a:t>
            </a:r>
            <a:r>
              <a:rPr lang="en-US" sz="2400" i="1" dirty="0" err="1" smtClean="0"/>
              <a:t>,+c</a:t>
            </a:r>
            <a:r>
              <a:rPr lang="en-US" sz="2400" i="1" dirty="0" smtClean="0"/>
              <a:t>&gt; </a:t>
            </a:r>
            <a:r>
              <a:rPr lang="en-US" sz="2400" dirty="0" smtClean="0"/>
              <a:t>increment counters just enough to make the new estimate for </a:t>
            </a:r>
            <a:r>
              <a:rPr lang="en-US" sz="2400" i="1" dirty="0" smtClean="0"/>
              <a:t>j</a:t>
            </a:r>
            <a:r>
              <a:rPr lang="en-US" sz="2400" dirty="0" smtClean="0"/>
              <a:t> grow by </a:t>
            </a:r>
            <a:r>
              <a:rPr lang="en-US" sz="2400" i="1" dirty="0" smtClean="0"/>
              <a:t>c</a:t>
            </a:r>
            <a:r>
              <a:rPr lang="en-US" sz="2400" dirty="0" smtClean="0"/>
              <a:t>  </a:t>
            </a:r>
            <a:endParaRPr lang="en-US" sz="2400" dirty="0"/>
          </a:p>
        </p:txBody>
      </p:sp>
      <p:cxnSp>
        <p:nvCxnSpPr>
          <p:cNvPr id="15" name="Straight Arrow Connector 14"/>
          <p:cNvCxnSpPr>
            <a:stCxn id="12" idx="2"/>
          </p:cNvCxnSpPr>
          <p:nvPr/>
        </p:nvCxnSpPr>
        <p:spPr>
          <a:xfrm>
            <a:off x="4258018" y="2654528"/>
            <a:ext cx="0" cy="8246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6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Deep Learning and </a:t>
            </a:r>
            <a:br>
              <a:rPr lang="en-US" dirty="0" smtClean="0"/>
            </a:br>
            <a:r>
              <a:rPr lang="en-US" dirty="0" smtClean="0"/>
              <a:t>Sketches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0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Trick - Insights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Save memory: don’t store hash keys</a:t>
            </a:r>
          </a:p>
          <a:p>
            <a:r>
              <a:rPr lang="en-US" dirty="0" smtClean="0"/>
              <a:t>Allow collisions</a:t>
            </a:r>
          </a:p>
          <a:p>
            <a:pPr lvl="1"/>
            <a:r>
              <a:rPr lang="en-US" dirty="0" smtClean="0"/>
              <a:t>even though it distorts your data some</a:t>
            </a:r>
          </a:p>
          <a:p>
            <a:r>
              <a:rPr lang="en-US" dirty="0" smtClean="0"/>
              <a:t>Let the learner (downstream) take up the slack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82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83"/>
          <a:stretch/>
        </p:blipFill>
        <p:spPr>
          <a:xfrm>
            <a:off x="204952" y="141889"/>
            <a:ext cx="7725103" cy="18585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6117" y="307656"/>
            <a:ext cx="118494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ICLR 2017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6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83"/>
          <a:stretch/>
        </p:blipFill>
        <p:spPr>
          <a:xfrm>
            <a:off x="204952" y="141889"/>
            <a:ext cx="7725103" cy="18585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6117" y="307656"/>
            <a:ext cx="118494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ICLR 2017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57" y="2166159"/>
            <a:ext cx="5866625" cy="46918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03731" y="2000392"/>
            <a:ext cx="2940269" cy="34163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Claim: for any </a:t>
            </a:r>
            <a:r>
              <a:rPr lang="en-US" sz="2400" b="1" dirty="0" smtClean="0"/>
              <a:t>w </a:t>
            </a:r>
            <a:r>
              <a:rPr lang="en-US" sz="2400" dirty="0" smtClean="0"/>
              <a:t>there is a one-layer neural network that can compute* &lt;</a:t>
            </a:r>
            <a:r>
              <a:rPr lang="en-US" sz="2400" b="1" dirty="0" err="1" smtClean="0"/>
              <a:t>w,x</a:t>
            </a:r>
            <a:r>
              <a:rPr lang="en-US" sz="2400" dirty="0" smtClean="0"/>
              <a:t>&gt; using as input a Bloom-filter sketch** of </a:t>
            </a:r>
            <a:r>
              <a:rPr lang="en-US" sz="2400" b="1" dirty="0" smtClean="0"/>
              <a:t>x</a:t>
            </a:r>
            <a:r>
              <a:rPr lang="en-US" sz="2400" dirty="0" smtClean="0"/>
              <a:t>, if </a:t>
            </a:r>
            <a:r>
              <a:rPr lang="en-US" sz="2400" b="1" dirty="0" smtClean="0"/>
              <a:t>x </a:t>
            </a:r>
            <a:r>
              <a:rPr lang="en-US" sz="2400" dirty="0" smtClean="0"/>
              <a:t>is a </a:t>
            </a:r>
            <a:r>
              <a:rPr lang="en-US" sz="2400" i="1" dirty="0" smtClean="0"/>
              <a:t>k</a:t>
            </a:r>
            <a:r>
              <a:rPr lang="en-US" sz="2400" dirty="0" smtClean="0"/>
              <a:t>-hot binary vector over </a:t>
            </a:r>
            <a:r>
              <a:rPr lang="en-US" sz="2400" i="1" dirty="0" smtClean="0"/>
              <a:t>d </a:t>
            </a:r>
            <a:r>
              <a:rPr lang="en-US" sz="2400" dirty="0" smtClean="0"/>
              <a:t>dimensions.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6211613" y="5542378"/>
                <a:ext cx="2940269" cy="40011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* with </a:t>
                </a:r>
                <a:r>
                  <a:rPr lang="en-US" sz="2000" dirty="0" err="1" smtClean="0"/>
                  <a:t>prob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≥</m:t>
                    </m:r>
                    <m:r>
                      <a:rPr lang="en-US" sz="2000" b="0" i="1" smtClean="0">
                        <a:latin typeface="Cambria Math" charset="0"/>
                      </a:rPr>
                      <m:t>1−</m:t>
                    </m:r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𝛿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1613" y="5542378"/>
                <a:ext cx="2940269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5785945" y="6068154"/>
                <a:ext cx="3358055" cy="40011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** o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f</m:t>
                    </m:r>
                    <m:r>
                      <a:rPr lang="en-US" sz="20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size</m:t>
                    </m:r>
                    <m:r>
                      <a:rPr lang="en-US" sz="20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O</m:t>
                    </m:r>
                    <m:r>
                      <a:rPr lang="en-US" sz="20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ek</m:t>
                    </m:r>
                    <m:r>
                      <a:rPr lang="en-US" sz="20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log</m:t>
                    </m:r>
                    <m:r>
                      <a:rPr lang="en-US" sz="20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|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sz="2000" b="1" i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𝐰</m:t>
                            </m:r>
                          </m:e>
                        </m:d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|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0</m:t>
                        </m:r>
                      </m:sub>
                    </m:sSub>
                    <m:r>
                      <a:rPr lang="en-US" sz="20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/</m:t>
                    </m:r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𝛿</m:t>
                    </m:r>
                  </m:oMath>
                </a14:m>
                <a:r>
                  <a:rPr lang="en-US" sz="2000" dirty="0" smtClean="0"/>
                  <a:t>)</a:t>
                </a:r>
                <a:endParaRPr lang="en-US" sz="20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5945" y="6068154"/>
                <a:ext cx="3358055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ular Callout 11"/>
          <p:cNvSpPr/>
          <p:nvPr/>
        </p:nvSpPr>
        <p:spPr>
          <a:xfrm>
            <a:off x="123357" y="1261241"/>
            <a:ext cx="1831567" cy="1277007"/>
          </a:xfrm>
          <a:prstGeom prst="wedgeRectCallout">
            <a:avLst>
              <a:gd name="adj1" fmla="val 49297"/>
              <a:gd name="adj2" fmla="val 9522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weights and </a:t>
            </a:r>
            <a:r>
              <a:rPr lang="en-US" sz="1600" dirty="0" err="1" smtClean="0"/>
              <a:t>reLU</a:t>
            </a:r>
            <a:r>
              <a:rPr lang="en-US" sz="1600" dirty="0" smtClean="0"/>
              <a:t> compute the AND that decodes x</a:t>
            </a:r>
            <a:r>
              <a:rPr lang="en-US" sz="1600" baseline="-25000" dirty="0" smtClean="0"/>
              <a:t>24</a:t>
            </a:r>
            <a:endParaRPr lang="en-US" sz="1600" baseline="-25000" dirty="0"/>
          </a:p>
        </p:txBody>
      </p:sp>
      <p:sp>
        <p:nvSpPr>
          <p:cNvPr id="13" name="Rectangular Callout 12"/>
          <p:cNvSpPr/>
          <p:nvPr/>
        </p:nvSpPr>
        <p:spPr>
          <a:xfrm>
            <a:off x="3956117" y="2458456"/>
            <a:ext cx="754117" cy="407275"/>
          </a:xfrm>
          <a:prstGeom prst="wedgeRectCallout">
            <a:avLst>
              <a:gd name="adj1" fmla="val -271610"/>
              <a:gd name="adj2" fmla="val 8554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w</a:t>
            </a:r>
            <a:r>
              <a:rPr lang="en-US" baseline="-25000" smtClean="0"/>
              <a:t>24</a:t>
            </a:r>
            <a:endParaRPr lang="en-US" baseline="-25000" dirty="0"/>
          </a:p>
        </p:txBody>
      </p:sp>
      <p:sp>
        <p:nvSpPr>
          <p:cNvPr id="14" name="Rectangular Callout 13"/>
          <p:cNvSpPr/>
          <p:nvPr/>
        </p:nvSpPr>
        <p:spPr>
          <a:xfrm>
            <a:off x="4333175" y="1071140"/>
            <a:ext cx="3593225" cy="407275"/>
          </a:xfrm>
          <a:prstGeom prst="wedgeRectCallout">
            <a:avLst>
              <a:gd name="adj1" fmla="val -89525"/>
              <a:gd name="adj2" fmla="val 26554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summation </a:t>
            </a:r>
            <a:r>
              <a:rPr lang="en-US" smtClean="0"/>
              <a:t>w/o nonlinearity</a:t>
            </a:r>
            <a:endParaRPr lang="en-US" baseline="-250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6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83"/>
          <a:stretch/>
        </p:blipFill>
        <p:spPr>
          <a:xfrm>
            <a:off x="204952" y="141889"/>
            <a:ext cx="7725103" cy="18585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6117" y="307656"/>
            <a:ext cx="118494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ICLR 2017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57" y="2166159"/>
            <a:ext cx="5866625" cy="469184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6172202" y="2065256"/>
                <a:ext cx="2837792" cy="443198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Also: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dirty="0" smtClean="0">
                    <a:latin typeface="Cambria Math" charset="0"/>
                    <a:ea typeface="Cambria Math" charset="0"/>
                    <a:cs typeface="Cambria Math" charset="0"/>
                  </a:rPr>
                  <a:t>weights in network are between 0 and 1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dirty="0" smtClean="0">
                    <a:latin typeface="Cambria Math" charset="0"/>
                    <a:ea typeface="Cambria Math" charset="0"/>
                    <a:cs typeface="Cambria Math" charset="0"/>
                  </a:rPr>
                  <a:t>only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prstClr val="black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O</m:t>
                    </m:r>
                    <m:r>
                      <a:rPr lang="en-US">
                        <a:solidFill>
                          <a:prstClr val="black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prstClr val="black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ek</m:t>
                    </m:r>
                    <m:r>
                      <a:rPr lang="en-US" b="0" i="0" smtClean="0">
                        <a:solidFill>
                          <a:prstClr val="black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solidFill>
                          <a:prstClr val="black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log</m:t>
                    </m:r>
                    <m:r>
                      <a:rPr lang="en-US">
                        <a:solidFill>
                          <a:prstClr val="black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|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b="1">
                                <a:solidFill>
                                  <a:prstClr val="black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𝐰</m:t>
                            </m:r>
                          </m:e>
                        </m:d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|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0</m:t>
                        </m:r>
                      </m:sub>
                    </m:sSub>
                    <m:r>
                      <a:rPr lang="en-US">
                        <a:solidFill>
                          <a:prstClr val="black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/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𝛿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) of the weights are non-zero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dirty="0" smtClean="0">
                    <a:solidFill>
                      <a:prstClr val="black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you can express more complex functions with a few more non-zero weights </a:t>
                </a:r>
                <a:r>
                  <a:rPr lang="mr-IN" dirty="0" smtClean="0">
                    <a:solidFill>
                      <a:prstClr val="black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–</a:t>
                </a:r>
                <a:r>
                  <a:rPr lang="en-US" dirty="0" smtClean="0">
                    <a:solidFill>
                      <a:prstClr val="black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 e.g. polynomial kernels</a:t>
                </a:r>
              </a:p>
              <a:p>
                <a:pPr marL="342900" indent="-342900">
                  <a:buFont typeface="Arial" charset="0"/>
                  <a:buChar char="•"/>
                </a:pPr>
                <a:endParaRPr lang="en-US" sz="2400" dirty="0">
                  <a:solidFill>
                    <a:prstClr val="black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dirty="0" smtClean="0">
                    <a:solidFill>
                      <a:prstClr val="black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we can learn these networks using an L1 </a:t>
                </a:r>
                <a:r>
                  <a:rPr lang="en-US" dirty="0" err="1" smtClean="0">
                    <a:solidFill>
                      <a:prstClr val="black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regularizer</a:t>
                </a:r>
                <a:r>
                  <a:rPr lang="en-US" dirty="0" smtClean="0">
                    <a:solidFill>
                      <a:prstClr val="black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 </a:t>
                </a:r>
                <a:endParaRPr lang="en-US" sz="16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2" y="2065256"/>
                <a:ext cx="2837792" cy="443198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ular Callout 11"/>
          <p:cNvSpPr/>
          <p:nvPr/>
        </p:nvSpPr>
        <p:spPr>
          <a:xfrm>
            <a:off x="3447558" y="1218686"/>
            <a:ext cx="2283207" cy="1240735"/>
          </a:xfrm>
          <a:prstGeom prst="wedgeRectCallout">
            <a:avLst>
              <a:gd name="adj1" fmla="val -105462"/>
              <a:gd name="adj2" fmla="val 11385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now weights and </a:t>
            </a:r>
            <a:r>
              <a:rPr lang="en-US" sz="1600" dirty="0" err="1" smtClean="0"/>
              <a:t>reLU</a:t>
            </a:r>
            <a:r>
              <a:rPr lang="en-US" sz="1600" dirty="0" smtClean="0"/>
              <a:t> compute x</a:t>
            </a:r>
            <a:r>
              <a:rPr lang="en-US" sz="1600" baseline="-25000" dirty="0" smtClean="0"/>
              <a:t>24</a:t>
            </a:r>
            <a:r>
              <a:rPr lang="en-US" sz="1600" dirty="0" smtClean="0"/>
              <a:t>*</a:t>
            </a:r>
            <a:r>
              <a:rPr lang="en-US" sz="1600" baseline="-25000" dirty="0" smtClean="0"/>
              <a:t> </a:t>
            </a:r>
            <a:r>
              <a:rPr lang="en-US" sz="1600" dirty="0"/>
              <a:t> </a:t>
            </a:r>
            <a:r>
              <a:rPr lang="en-US" sz="1600" dirty="0" smtClean="0"/>
              <a:t>x</a:t>
            </a:r>
            <a:r>
              <a:rPr lang="en-US" sz="1600" baseline="-25000" dirty="0" smtClean="0"/>
              <a:t>29</a:t>
            </a:r>
            <a:endParaRPr lang="en-US" sz="1600" baseline="-250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1552903" y="3555124"/>
            <a:ext cx="2341180" cy="457200"/>
            <a:chOff x="1552903" y="3555124"/>
            <a:chExt cx="2341180" cy="457200"/>
          </a:xfrm>
        </p:grpSpPr>
        <p:cxnSp>
          <p:nvCxnSpPr>
            <p:cNvPr id="3" name="Straight Connector 2"/>
            <p:cNvCxnSpPr/>
            <p:nvPr/>
          </p:nvCxnSpPr>
          <p:spPr>
            <a:xfrm flipV="1">
              <a:off x="1552903" y="3555125"/>
              <a:ext cx="441435" cy="449316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 flipV="1">
              <a:off x="2033752" y="3555124"/>
              <a:ext cx="1174531" cy="45720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2088931" y="3586655"/>
              <a:ext cx="1805152" cy="417786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1489841" y="4034144"/>
            <a:ext cx="2467304" cy="136064"/>
            <a:chOff x="1489841" y="4034144"/>
            <a:chExt cx="2467304" cy="136064"/>
          </a:xfrm>
          <a:solidFill>
            <a:schemeClr val="accent2"/>
          </a:solidFill>
        </p:grpSpPr>
        <p:sp>
          <p:nvSpPr>
            <p:cNvPr id="20" name="5-Point Star 19"/>
            <p:cNvSpPr/>
            <p:nvPr/>
          </p:nvSpPr>
          <p:spPr>
            <a:xfrm>
              <a:off x="1489841" y="4034144"/>
              <a:ext cx="126124" cy="126124"/>
            </a:xfrm>
            <a:prstGeom prst="star5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5-Point Star 20"/>
            <p:cNvSpPr/>
            <p:nvPr/>
          </p:nvSpPr>
          <p:spPr>
            <a:xfrm>
              <a:off x="3145221" y="4034144"/>
              <a:ext cx="126124" cy="126124"/>
            </a:xfrm>
            <a:prstGeom prst="star5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5-Point Star 21"/>
            <p:cNvSpPr/>
            <p:nvPr/>
          </p:nvSpPr>
          <p:spPr>
            <a:xfrm>
              <a:off x="3831021" y="4044084"/>
              <a:ext cx="126124" cy="126124"/>
            </a:xfrm>
            <a:prstGeom prst="star5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ular Callout 24"/>
          <p:cNvSpPr/>
          <p:nvPr/>
        </p:nvSpPr>
        <p:spPr>
          <a:xfrm>
            <a:off x="123357" y="1261241"/>
            <a:ext cx="1831567" cy="1277007"/>
          </a:xfrm>
          <a:prstGeom prst="wedgeRectCallout">
            <a:avLst>
              <a:gd name="adj1" fmla="val 49297"/>
              <a:gd name="adj2" fmla="val 9522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weights and </a:t>
            </a:r>
            <a:r>
              <a:rPr lang="en-US" sz="1600" dirty="0" err="1" smtClean="0"/>
              <a:t>reLU</a:t>
            </a:r>
            <a:r>
              <a:rPr lang="en-US" sz="1600" dirty="0" smtClean="0"/>
              <a:t> compute the AND that decodes x</a:t>
            </a:r>
            <a:r>
              <a:rPr lang="en-US" sz="1600" baseline="-25000" dirty="0" smtClean="0"/>
              <a:t>24</a:t>
            </a:r>
            <a:endParaRPr lang="en-US" sz="1600" baseline="-25000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" t="971" r="65752" b="30014"/>
          <a:stretch/>
        </p:blipFill>
        <p:spPr>
          <a:xfrm>
            <a:off x="654268" y="748862"/>
            <a:ext cx="5439104" cy="53051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53048" y="1403131"/>
            <a:ext cx="21204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 Math" charset="0"/>
                <a:ea typeface="Cambria Math" charset="0"/>
                <a:cs typeface="Cambria Math" charset="0"/>
              </a:rPr>
              <a:t>RCV1, 4 categories, 113k dimensions, most examples are 120-sparse</a:t>
            </a:r>
          </a:p>
          <a:p>
            <a:endParaRPr lang="en-US" dirty="0">
              <a:latin typeface="Cambria Math" charset="0"/>
              <a:ea typeface="Cambria Math" charset="0"/>
              <a:cs typeface="Cambria Math" charset="0"/>
            </a:endParaRPr>
          </a:p>
          <a:p>
            <a:r>
              <a:rPr lang="en-US" dirty="0" err="1" smtClean="0">
                <a:latin typeface="Cambria Math" charset="0"/>
                <a:ea typeface="Cambria Math" charset="0"/>
                <a:cs typeface="Cambria Math" charset="0"/>
              </a:rPr>
              <a:t>mt</a:t>
            </a:r>
            <a:r>
              <a:rPr lang="en-US" dirty="0" smtClean="0">
                <a:latin typeface="Cambria Math" charset="0"/>
                <a:ea typeface="Cambria Math" charset="0"/>
                <a:cs typeface="Cambria Math" charset="0"/>
              </a:rPr>
              <a:t> is sketch size</a:t>
            </a:r>
          </a:p>
          <a:p>
            <a:endParaRPr lang="en-US" dirty="0">
              <a:latin typeface="Cambria Math" charset="0"/>
              <a:ea typeface="Cambria Math" charset="0"/>
              <a:cs typeface="Cambria Math" charset="0"/>
            </a:endParaRPr>
          </a:p>
          <a:p>
            <a:r>
              <a:rPr lang="en-US" dirty="0" smtClean="0">
                <a:latin typeface="Cambria Math" charset="0"/>
                <a:ea typeface="Cambria Math" charset="0"/>
                <a:cs typeface="Cambria Math" charset="0"/>
              </a:rPr>
              <a:t>3 values of L1-regularizer are used</a:t>
            </a:r>
            <a:endParaRPr lang="en-US" dirty="0"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2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24" b="28976"/>
          <a:stretch/>
        </p:blipFill>
        <p:spPr>
          <a:xfrm>
            <a:off x="977462" y="520261"/>
            <a:ext cx="6085490" cy="57042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53048" y="1403131"/>
            <a:ext cx="21204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 Math" charset="0"/>
                <a:ea typeface="Cambria Math" charset="0"/>
                <a:cs typeface="Cambria Math" charset="0"/>
              </a:rPr>
              <a:t>entity-tagging task with very large feature vocabulary</a:t>
            </a:r>
          </a:p>
          <a:p>
            <a:endParaRPr lang="en-US" dirty="0">
              <a:latin typeface="Cambria Math" charset="0"/>
              <a:ea typeface="Cambria Math" charset="0"/>
              <a:cs typeface="Cambria Math" charset="0"/>
            </a:endParaRPr>
          </a:p>
          <a:p>
            <a:r>
              <a:rPr lang="en-US" dirty="0" err="1" smtClean="0">
                <a:latin typeface="Cambria Math" charset="0"/>
                <a:ea typeface="Cambria Math" charset="0"/>
                <a:cs typeface="Cambria Math" charset="0"/>
              </a:rPr>
              <a:t>mt</a:t>
            </a:r>
            <a:r>
              <a:rPr lang="en-US" dirty="0" smtClean="0">
                <a:latin typeface="Cambria Math" charset="0"/>
                <a:ea typeface="Cambria Math" charset="0"/>
                <a:cs typeface="Cambria Math" charset="0"/>
              </a:rPr>
              <a:t> is sketch size</a:t>
            </a:r>
          </a:p>
          <a:p>
            <a:endParaRPr lang="en-US" dirty="0">
              <a:latin typeface="Cambria Math" charset="0"/>
              <a:ea typeface="Cambria Math" charset="0"/>
              <a:cs typeface="Cambria Math" charset="0"/>
            </a:endParaRPr>
          </a:p>
          <a:p>
            <a:r>
              <a:rPr lang="en-US" dirty="0" smtClean="0">
                <a:latin typeface="Cambria Math" charset="0"/>
                <a:ea typeface="Cambria Math" charset="0"/>
                <a:cs typeface="Cambria Math" charset="0"/>
              </a:rPr>
              <a:t>3 values of L1-regularizer are used</a:t>
            </a:r>
          </a:p>
          <a:p>
            <a:endParaRPr lang="en-US" dirty="0">
              <a:latin typeface="Cambria Math" charset="0"/>
              <a:ea typeface="Cambria Math" charset="0"/>
              <a:cs typeface="Cambria Math" charset="0"/>
            </a:endParaRPr>
          </a:p>
          <a:p>
            <a:r>
              <a:rPr lang="en-US" dirty="0" smtClean="0">
                <a:latin typeface="Cambria Math" charset="0"/>
                <a:ea typeface="Cambria Math" charset="0"/>
                <a:cs typeface="Cambria Math" charset="0"/>
              </a:rPr>
              <a:t>compared to feature hashing</a:t>
            </a:r>
            <a:endParaRPr lang="en-US" dirty="0"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9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5" y="283291"/>
            <a:ext cx="9144000" cy="26567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01338" y="993455"/>
            <a:ext cx="118494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ICLR 2017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2" b="38978"/>
          <a:stretch/>
        </p:blipFill>
        <p:spPr>
          <a:xfrm>
            <a:off x="123358" y="3523593"/>
            <a:ext cx="4953139" cy="25461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40606" y="2443655"/>
            <a:ext cx="3361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if you are mapping many inputs to many possible outputs?</a:t>
            </a:r>
          </a:p>
          <a:p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Song recommendation: output is a song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Language modeling: output is a word</a:t>
            </a:r>
          </a:p>
          <a:p>
            <a:pPr marL="285750" indent="-285750">
              <a:buFont typeface="Arial" charset="0"/>
              <a:buChar char="•"/>
            </a:pP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9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2" b="38978"/>
          <a:stretch/>
        </p:blipFill>
        <p:spPr>
          <a:xfrm>
            <a:off x="123358" y="3523593"/>
            <a:ext cx="4953139" cy="25461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40606" y="2443655"/>
            <a:ext cx="33619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if you are mapping many inputs to many possible outputs?</a:t>
            </a:r>
          </a:p>
          <a:p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Book recommendation: output is a book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Language modeling: output is a word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Solution: output a sketch!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2314" t="3447" r="10600" b="-3447"/>
          <a:stretch/>
        </p:blipFill>
        <p:spPr>
          <a:xfrm rot="16200000">
            <a:off x="468128" y="436077"/>
            <a:ext cx="3940408" cy="4629944"/>
          </a:xfrm>
          <a:prstGeom prst="rect">
            <a:avLst/>
          </a:prstGeom>
          <a:noFill/>
        </p:spPr>
      </p:pic>
      <p:sp>
        <p:nvSpPr>
          <p:cNvPr id="4" name="Right Brace 3"/>
          <p:cNvSpPr/>
          <p:nvPr/>
        </p:nvSpPr>
        <p:spPr>
          <a:xfrm rot="16200000">
            <a:off x="2275230" y="-1224264"/>
            <a:ext cx="307878" cy="3702338"/>
          </a:xfrm>
          <a:prstGeom prst="rightBrace">
            <a:avLst>
              <a:gd name="adj1" fmla="val 8333"/>
              <a:gd name="adj2" fmla="val 49364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69394" y="103633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 charset="0"/>
                <a:ea typeface="Cambria Math" charset="0"/>
                <a:cs typeface="Cambria Math" charset="0"/>
              </a:rPr>
              <a:t>50k possible books</a:t>
            </a:r>
            <a:endParaRPr lang="en-US" dirty="0"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7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2" b="38978"/>
          <a:stretch/>
        </p:blipFill>
        <p:spPr>
          <a:xfrm>
            <a:off x="123358" y="3523593"/>
            <a:ext cx="4953139" cy="25461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40606" y="2443655"/>
            <a:ext cx="33619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if you are mapping many inputs to many possible outputs?</a:t>
            </a:r>
          </a:p>
          <a:p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Book recommendation: output is a book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Language modeling: output is a word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Solution: output a sketch!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2314" t="3447" r="10600" b="-3447"/>
          <a:stretch/>
        </p:blipFill>
        <p:spPr>
          <a:xfrm rot="16200000">
            <a:off x="468128" y="436077"/>
            <a:ext cx="3940408" cy="4629944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04" r="5062" b="56656"/>
          <a:stretch/>
        </p:blipFill>
        <p:spPr>
          <a:xfrm>
            <a:off x="181950" y="141864"/>
            <a:ext cx="4571354" cy="8179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70080" y="702949"/>
            <a:ext cx="4012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Softmax</a:t>
            </a:r>
            <a:r>
              <a:rPr lang="en-US" dirty="0" smtClean="0"/>
              <a:t> predicts the BF encoding bits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69524" y="325378"/>
            <a:ext cx="4729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score y,  </a:t>
            </a:r>
            <a:r>
              <a:rPr lang="en-US" dirty="0" err="1" smtClean="0"/>
              <a:t>addup</a:t>
            </a:r>
            <a:r>
              <a:rPr lang="en-US" dirty="0" smtClean="0"/>
              <a:t> the scores of the codes for 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2402858" y="3364"/>
                <a:ext cx="39413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2858" y="3364"/>
                <a:ext cx="394138" cy="276999"/>
              </a:xfrm>
              <a:prstGeom prst="rect">
                <a:avLst/>
              </a:prstGeom>
              <a:blipFill rotWithShape="0">
                <a:blip r:embed="rId4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1490349" y="19104"/>
            <a:ext cx="1164263" cy="507824"/>
            <a:chOff x="1490349" y="19104"/>
            <a:chExt cx="1164263" cy="50782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665498" y="19104"/>
                  <a:ext cx="394138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Σ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5498" y="19104"/>
                  <a:ext cx="394138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/>
            <p:cNvSpPr txBox="1"/>
            <p:nvPr/>
          </p:nvSpPr>
          <p:spPr>
            <a:xfrm>
              <a:off x="1490349" y="157596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X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82394" y="111437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X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76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66" y="0"/>
            <a:ext cx="5391753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89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201448"/>
            <a:ext cx="9080500" cy="55753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 rot="21135150">
            <a:off x="1606703" y="1055673"/>
            <a:ext cx="1499725" cy="945931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  <a:ln w="38100">
            <a:noFill/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 rot="21153219">
            <a:off x="4182606" y="1090447"/>
            <a:ext cx="2091559" cy="945931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  <a:ln w="38100">
            <a:noFill/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0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906462"/>
          </a:xfrm>
        </p:spPr>
        <p:txBody>
          <a:bodyPr/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p:pic>
        <p:nvPicPr>
          <p:cNvPr id="3" name="Picture 2" descr="Screen Shot 2012-02-15 at 12.32.4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04" y="266084"/>
            <a:ext cx="7870944" cy="65919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43053" y="3689683"/>
            <a:ext cx="240759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2^26 entries = 1 Gb @ 8bytes/weight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15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Motivating Bloom Filters:</a:t>
            </a:r>
            <a:br>
              <a:rPr lang="en-US" dirty="0" smtClean="0"/>
            </a:br>
            <a:r>
              <a:rPr lang="en-US" dirty="0" smtClean="0"/>
              <a:t>Variant of the Hash Trick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2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variant of feature hashing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1"/>
            <a:ext cx="8053754" cy="416550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Hash each feature </a:t>
            </a:r>
            <a:r>
              <a:rPr lang="en-US" i="1" dirty="0" smtClean="0"/>
              <a:t>multiple times </a:t>
            </a:r>
            <a:r>
              <a:rPr lang="en-US" dirty="0" smtClean="0"/>
              <a:t>with different hash functions</a:t>
            </a:r>
          </a:p>
          <a:p>
            <a:r>
              <a:rPr lang="en-US" dirty="0" smtClean="0"/>
              <a:t>Now, each </a:t>
            </a:r>
            <a:r>
              <a:rPr lang="en-US" i="1" dirty="0" smtClean="0"/>
              <a:t>w </a:t>
            </a:r>
            <a:r>
              <a:rPr lang="en-US" dirty="0" smtClean="0"/>
              <a:t>has </a:t>
            </a:r>
            <a:r>
              <a:rPr lang="en-US" i="1" dirty="0" smtClean="0"/>
              <a:t>k </a:t>
            </a:r>
            <a:r>
              <a:rPr lang="en-US" dirty="0" smtClean="0"/>
              <a:t>chances to </a:t>
            </a:r>
            <a:r>
              <a:rPr lang="en-US" i="1" dirty="0" smtClean="0"/>
              <a:t>not</a:t>
            </a:r>
            <a:r>
              <a:rPr lang="en-US" dirty="0" smtClean="0"/>
              <a:t> collide with another useful </a:t>
            </a:r>
            <a:r>
              <a:rPr lang="en-US" i="1" dirty="0" smtClean="0"/>
              <a:t>w’</a:t>
            </a:r>
            <a:r>
              <a:rPr lang="en-US" dirty="0" smtClean="0"/>
              <a:t>  </a:t>
            </a:r>
            <a:endParaRPr lang="en-US" i="1" dirty="0"/>
          </a:p>
          <a:p>
            <a:r>
              <a:rPr lang="en-US" dirty="0" smtClean="0"/>
              <a:t>An easy way to get multiple hash functions</a:t>
            </a:r>
          </a:p>
          <a:p>
            <a:pPr lvl="1"/>
            <a:r>
              <a:rPr lang="en-US" dirty="0" smtClean="0"/>
              <a:t>Generate some random strings </a:t>
            </a:r>
            <a:r>
              <a:rPr lang="en-US" i="1" dirty="0" smtClean="0"/>
              <a:t>s</a:t>
            </a:r>
            <a:r>
              <a:rPr lang="en-US" i="1" baseline="-25000" dirty="0" smtClean="0"/>
              <a:t>1</a:t>
            </a:r>
            <a:r>
              <a:rPr lang="en-US" i="1" dirty="0" smtClean="0"/>
              <a:t>,…,</a:t>
            </a:r>
            <a:r>
              <a:rPr lang="en-US" i="1" dirty="0" err="1" smtClean="0"/>
              <a:t>s</a:t>
            </a:r>
            <a:r>
              <a:rPr lang="en-US" i="1" baseline="-25000" dirty="0" err="1" smtClean="0"/>
              <a:t>L</a:t>
            </a:r>
            <a:endParaRPr lang="en-US" i="1" baseline="-25000" dirty="0" smtClean="0"/>
          </a:p>
          <a:p>
            <a:pPr lvl="1"/>
            <a:r>
              <a:rPr lang="en-US" dirty="0" smtClean="0"/>
              <a:t>Let the k-</a:t>
            </a:r>
            <a:r>
              <a:rPr lang="en-US" dirty="0" err="1" smtClean="0"/>
              <a:t>th</a:t>
            </a:r>
            <a:r>
              <a:rPr lang="en-US" dirty="0" smtClean="0"/>
              <a:t> hash function for </a:t>
            </a:r>
            <a:r>
              <a:rPr lang="en-US" i="1" dirty="0" smtClean="0"/>
              <a:t>w</a:t>
            </a:r>
            <a:r>
              <a:rPr lang="en-US" dirty="0" smtClean="0"/>
              <a:t> be the ordinary hash of concatenation </a:t>
            </a:r>
            <a:r>
              <a:rPr lang="en-US" i="1" dirty="0" err="1" smtClean="0"/>
              <a:t>w</a:t>
            </a:r>
            <a:r>
              <a:rPr lang="en-US" i="1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err="1" smtClean="0"/>
              <a:t>s</a:t>
            </a:r>
            <a:r>
              <a:rPr lang="en-US" i="1" baseline="-25000" dirty="0" err="1"/>
              <a:t>k</a:t>
            </a:r>
            <a:endParaRPr lang="en-US" i="1" baseline="-25000" dirty="0" smtClean="0"/>
          </a:p>
          <a:p>
            <a:pPr lvl="1"/>
            <a:endParaRPr lang="en-US" i="1" baseline="-25000" dirty="0"/>
          </a:p>
          <a:p>
            <a:pPr lvl="1"/>
            <a:endParaRPr lang="en-US" i="1" baseline="-25000" dirty="0" smtClean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828800" y="5422900"/>
          <a:ext cx="4875213" cy="130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Equation" r:id="rId3" imgW="1447800" imgH="393700" progId="Equation.3">
                  <p:embed/>
                </p:oleObj>
              </mc:Choice>
              <mc:Fallback>
                <p:oleObj name="Equation" r:id="rId3" imgW="1447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422900"/>
                        <a:ext cx="4875213" cy="1303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2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variant of feature hashing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1"/>
            <a:ext cx="8053754" cy="416550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Hash each feature </a:t>
            </a:r>
            <a:r>
              <a:rPr lang="en-US" i="1" dirty="0" smtClean="0"/>
              <a:t>multiple times </a:t>
            </a:r>
            <a:r>
              <a:rPr lang="en-US" dirty="0" smtClean="0"/>
              <a:t>with different hash functions</a:t>
            </a:r>
          </a:p>
          <a:p>
            <a:r>
              <a:rPr lang="en-US" dirty="0" smtClean="0"/>
              <a:t>Now, each </a:t>
            </a:r>
            <a:r>
              <a:rPr lang="en-US" i="1" dirty="0" smtClean="0"/>
              <a:t>w </a:t>
            </a:r>
            <a:r>
              <a:rPr lang="en-US" dirty="0" smtClean="0"/>
              <a:t>has </a:t>
            </a:r>
            <a:r>
              <a:rPr lang="en-US" i="1" dirty="0" smtClean="0"/>
              <a:t>k </a:t>
            </a:r>
            <a:r>
              <a:rPr lang="en-US" dirty="0" smtClean="0"/>
              <a:t>chances to </a:t>
            </a:r>
            <a:r>
              <a:rPr lang="en-US" i="1" dirty="0" smtClean="0"/>
              <a:t>not</a:t>
            </a:r>
            <a:r>
              <a:rPr lang="en-US" dirty="0" smtClean="0"/>
              <a:t> collide with another useful </a:t>
            </a:r>
            <a:r>
              <a:rPr lang="en-US" i="1" dirty="0" smtClean="0"/>
              <a:t>w’</a:t>
            </a:r>
            <a:r>
              <a:rPr lang="en-US" dirty="0" smtClean="0"/>
              <a:t>  </a:t>
            </a:r>
            <a:endParaRPr lang="en-US" i="1" dirty="0"/>
          </a:p>
          <a:p>
            <a:r>
              <a:rPr lang="en-US" dirty="0" smtClean="0"/>
              <a:t>An easy way to get multiple hash functions</a:t>
            </a:r>
          </a:p>
          <a:p>
            <a:pPr lvl="1"/>
            <a:r>
              <a:rPr lang="en-US" dirty="0" smtClean="0"/>
              <a:t>Generate some random strings </a:t>
            </a:r>
            <a:r>
              <a:rPr lang="en-US" i="1" dirty="0" smtClean="0"/>
              <a:t>s</a:t>
            </a:r>
            <a:r>
              <a:rPr lang="en-US" i="1" baseline="-25000" dirty="0" smtClean="0"/>
              <a:t>1</a:t>
            </a:r>
            <a:r>
              <a:rPr lang="en-US" i="1" dirty="0" smtClean="0"/>
              <a:t>,…,</a:t>
            </a:r>
            <a:r>
              <a:rPr lang="en-US" i="1" dirty="0" err="1" smtClean="0"/>
              <a:t>s</a:t>
            </a:r>
            <a:r>
              <a:rPr lang="en-US" i="1" baseline="-25000" dirty="0" err="1" smtClean="0"/>
              <a:t>L</a:t>
            </a:r>
            <a:endParaRPr lang="en-US" i="1" baseline="-25000" dirty="0" smtClean="0"/>
          </a:p>
          <a:p>
            <a:pPr lvl="1"/>
            <a:r>
              <a:rPr lang="en-US" dirty="0" smtClean="0"/>
              <a:t>Let the k-</a:t>
            </a:r>
            <a:r>
              <a:rPr lang="en-US" dirty="0" err="1" smtClean="0"/>
              <a:t>th</a:t>
            </a:r>
            <a:r>
              <a:rPr lang="en-US" dirty="0" smtClean="0"/>
              <a:t> hash function for </a:t>
            </a:r>
            <a:r>
              <a:rPr lang="en-US" i="1" dirty="0" smtClean="0"/>
              <a:t>w</a:t>
            </a:r>
            <a:r>
              <a:rPr lang="en-US" dirty="0" smtClean="0"/>
              <a:t> be the ordinary hash of concatenation </a:t>
            </a:r>
            <a:r>
              <a:rPr lang="en-US" i="1" dirty="0" err="1" smtClean="0"/>
              <a:t>w</a:t>
            </a:r>
            <a:r>
              <a:rPr lang="en-US" i="1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err="1" smtClean="0"/>
              <a:t>s</a:t>
            </a:r>
            <a:r>
              <a:rPr lang="en-US" i="1" baseline="-25000" dirty="0" err="1"/>
              <a:t>k</a:t>
            </a:r>
            <a:endParaRPr lang="en-US" i="1" baseline="-25000" dirty="0" smtClean="0"/>
          </a:p>
          <a:p>
            <a:pPr lvl="1"/>
            <a:endParaRPr lang="en-US" i="1" baseline="-25000" dirty="0"/>
          </a:p>
          <a:p>
            <a:pPr lvl="1"/>
            <a:endParaRPr lang="en-US" i="1" baseline="-25000" dirty="0" smtClean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828800" y="5422900"/>
          <a:ext cx="4875213" cy="130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29" name="Equation" r:id="rId3" imgW="1447800" imgH="393700" progId="Equation.3">
                  <p:embed/>
                </p:oleObj>
              </mc:Choice>
              <mc:Fallback>
                <p:oleObj name="Equation" r:id="rId3" imgW="1447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422900"/>
                        <a:ext cx="4875213" cy="1303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58750" y="1158875"/>
            <a:ext cx="8769350" cy="21351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949326" y="1631633"/>
          <a:ext cx="2114548" cy="7315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28637"/>
                <a:gridCol w="528637"/>
                <a:gridCol w="528637"/>
                <a:gridCol w="528637"/>
              </a:tblGrid>
              <a:tr h="321469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merican Typewriter"/>
                          <a:cs typeface="American Typewriter"/>
                        </a:rPr>
                        <a:t>1</a:t>
                      </a:r>
                      <a:endParaRPr lang="en-US" b="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merican Typewriter"/>
                          <a:cs typeface="American Typewriter"/>
                        </a:rPr>
                        <a:t>0</a:t>
                      </a:r>
                      <a:endParaRPr lang="en-US" b="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merican Typewriter"/>
                          <a:cs typeface="American Typewriter"/>
                        </a:rPr>
                        <a:t>1</a:t>
                      </a:r>
                      <a:endParaRPr lang="en-US" b="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merican Typewriter"/>
                          <a:cs typeface="American Typewriter"/>
                        </a:rPr>
                        <a:t>0</a:t>
                      </a:r>
                      <a:endParaRPr lang="en-US" b="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</a:tr>
              <a:tr h="321469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merican Typewriter"/>
                          <a:cs typeface="American Typewriter"/>
                        </a:rPr>
                        <a:t>1</a:t>
                      </a:r>
                      <a:endParaRPr lang="en-US" b="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merican Typewriter"/>
                          <a:cs typeface="American Typewriter"/>
                        </a:rPr>
                        <a:t>0</a:t>
                      </a:r>
                      <a:endParaRPr lang="en-US" b="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merican Typewriter"/>
                          <a:cs typeface="American Typewriter"/>
                        </a:rPr>
                        <a:t>1</a:t>
                      </a:r>
                      <a:endParaRPr lang="en-US" b="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merican Typewriter"/>
                          <a:cs typeface="American Typewriter"/>
                        </a:rPr>
                        <a:t>0</a:t>
                      </a:r>
                      <a:endParaRPr lang="en-US" b="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79400" y="1631633"/>
            <a:ext cx="595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V(</a:t>
            </a:r>
            <a:r>
              <a:rPr lang="en-US" b="1" dirty="0" smtClean="0"/>
              <a:t>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8916" y="1950731"/>
            <a:ext cx="607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V(</a:t>
            </a:r>
            <a:r>
              <a:rPr lang="en-US" b="1" dirty="0" smtClean="0"/>
              <a:t>b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3188" y="12188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4268789" y="1339226"/>
          <a:ext cx="2114548" cy="14630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28637"/>
                <a:gridCol w="528637"/>
                <a:gridCol w="528637"/>
                <a:gridCol w="528637"/>
              </a:tblGrid>
              <a:tr h="321469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merican Typewriter"/>
                          <a:cs typeface="American Typewriter"/>
                        </a:rPr>
                        <a:t>1</a:t>
                      </a:r>
                      <a:endParaRPr lang="en-US" b="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merican Typewriter"/>
                          <a:cs typeface="American Typewriter"/>
                        </a:rPr>
                        <a:t>0</a:t>
                      </a:r>
                      <a:endParaRPr lang="en-US" b="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merican Typewriter"/>
                          <a:cs typeface="American Typewriter"/>
                        </a:rPr>
                        <a:t>1</a:t>
                      </a:r>
                      <a:endParaRPr lang="en-US" b="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merican Typewriter"/>
                          <a:cs typeface="American Typewriter"/>
                        </a:rPr>
                        <a:t>0</a:t>
                      </a:r>
                      <a:endParaRPr lang="en-US" b="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</a:tr>
              <a:tr h="321469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merican Typewriter"/>
                          <a:cs typeface="American Typewriter"/>
                        </a:rPr>
                        <a:t>0</a:t>
                      </a:r>
                      <a:endParaRPr lang="en-US" b="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merican Typewriter"/>
                          <a:cs typeface="American Typewriter"/>
                        </a:rPr>
                        <a:t>1</a:t>
                      </a:r>
                      <a:endParaRPr lang="en-US" b="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merican Typewriter"/>
                          <a:cs typeface="American Typewriter"/>
                        </a:rPr>
                        <a:t>1</a:t>
                      </a:r>
                      <a:endParaRPr lang="en-US" b="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merican Typewriter"/>
                          <a:cs typeface="American Typewriter"/>
                        </a:rPr>
                        <a:t>0</a:t>
                      </a:r>
                      <a:endParaRPr lang="en-US" b="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</a:tr>
              <a:tr h="321469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merican Typewriter"/>
                          <a:cs typeface="American Typewriter"/>
                        </a:rPr>
                        <a:t>1</a:t>
                      </a:r>
                      <a:endParaRPr lang="en-US" b="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merican Typewriter"/>
                          <a:cs typeface="American Typewriter"/>
                        </a:rPr>
                        <a:t>0</a:t>
                      </a:r>
                      <a:endParaRPr lang="en-US" b="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merican Typewriter"/>
                          <a:cs typeface="American Typewriter"/>
                        </a:rPr>
                        <a:t>1</a:t>
                      </a:r>
                      <a:endParaRPr lang="en-US" b="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merican Typewriter"/>
                          <a:cs typeface="American Typewriter"/>
                        </a:rPr>
                        <a:t>0</a:t>
                      </a:r>
                      <a:endParaRPr lang="en-US" b="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</a:tr>
              <a:tr h="321469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merican Typewriter"/>
                          <a:cs typeface="American Typewriter"/>
                        </a:rPr>
                        <a:t>1</a:t>
                      </a:r>
                      <a:endParaRPr lang="en-US" b="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merican Typewriter"/>
                          <a:cs typeface="American Typewriter"/>
                        </a:rPr>
                        <a:t>1</a:t>
                      </a:r>
                      <a:endParaRPr lang="en-US" b="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merican Typewriter"/>
                          <a:cs typeface="American Typewriter"/>
                        </a:rPr>
                        <a:t>0</a:t>
                      </a:r>
                      <a:endParaRPr lang="en-US" b="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merican Typewriter"/>
                          <a:cs typeface="American Typewriter"/>
                        </a:rPr>
                        <a:t>0</a:t>
                      </a:r>
                      <a:endParaRPr lang="en-US" b="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598863" y="1339226"/>
            <a:ext cx="595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V(</a:t>
            </a:r>
            <a:r>
              <a:rPr lang="en-US" b="1" dirty="0" smtClean="0"/>
              <a:t>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608379" y="2031410"/>
            <a:ext cx="607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V(</a:t>
            </a:r>
            <a:r>
              <a:rPr lang="en-US" b="1" dirty="0" smtClean="0"/>
              <a:t>b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6515101" y="1584971"/>
          <a:ext cx="2114548" cy="3657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28637"/>
                <a:gridCol w="528637"/>
                <a:gridCol w="528637"/>
                <a:gridCol w="528637"/>
              </a:tblGrid>
              <a:tr h="321469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merican Typewriter"/>
                          <a:cs typeface="American Typewriter"/>
                        </a:rPr>
                        <a:t>1</a:t>
                      </a:r>
                      <a:endParaRPr lang="en-US" b="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merican Typewriter"/>
                          <a:cs typeface="American Typewriter"/>
                        </a:rPr>
                        <a:t>1</a:t>
                      </a:r>
                      <a:endParaRPr lang="en-US" b="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merican Typewriter"/>
                          <a:cs typeface="American Typewriter"/>
                        </a:rPr>
                        <a:t>2</a:t>
                      </a:r>
                      <a:endParaRPr lang="en-US" b="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merican Typewriter"/>
                          <a:cs typeface="American Typewriter"/>
                        </a:rPr>
                        <a:t>0</a:t>
                      </a:r>
                      <a:endParaRPr lang="en-US" b="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6515101" y="2229833"/>
          <a:ext cx="2114548" cy="3657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28637"/>
                <a:gridCol w="528637"/>
                <a:gridCol w="528637"/>
                <a:gridCol w="528637"/>
              </a:tblGrid>
              <a:tr h="321469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merican Typewriter"/>
                          <a:cs typeface="American Typewriter"/>
                        </a:rPr>
                        <a:t>1</a:t>
                      </a:r>
                      <a:endParaRPr lang="en-US" b="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merican Typewriter"/>
                          <a:cs typeface="American Typewriter"/>
                        </a:rPr>
                        <a:t>1</a:t>
                      </a:r>
                      <a:endParaRPr lang="en-US" b="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merican Typewriter"/>
                          <a:cs typeface="American Typewriter"/>
                        </a:rPr>
                        <a:t>1</a:t>
                      </a:r>
                      <a:endParaRPr lang="en-US" b="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merican Typewriter"/>
                          <a:cs typeface="American Typewriter"/>
                        </a:rPr>
                        <a:t>0</a:t>
                      </a:r>
                      <a:endParaRPr lang="en-US" b="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31800" y="1158875"/>
            <a:ext cx="2463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</a:t>
            </a:r>
            <a:r>
              <a:rPr lang="en-US" dirty="0" smtClean="0"/>
              <a:t>!=</a:t>
            </a:r>
            <a:r>
              <a:rPr lang="en-US" b="1" dirty="0" smtClean="0"/>
              <a:t>b  </a:t>
            </a:r>
            <a:r>
              <a:rPr lang="en-US" dirty="0" smtClean="0"/>
              <a:t>are </a:t>
            </a:r>
            <a:r>
              <a:rPr lang="en-US" smtClean="0"/>
              <a:t>binary vectors</a:t>
            </a:r>
            <a:endParaRPr lang="en-US" b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0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variant of feature hashing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Why would this work?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Claim: with 100,000 features and 100,000,000 buckets:</a:t>
            </a:r>
          </a:p>
          <a:p>
            <a:pPr lvl="1"/>
            <a:r>
              <a:rPr lang="en-US" dirty="0" smtClean="0"/>
              <a:t>k=1 </a:t>
            </a:r>
            <a:r>
              <a:rPr lang="en-US" dirty="0" smtClean="0">
                <a:sym typeface="Wingdings"/>
              </a:rPr>
              <a:t></a:t>
            </a:r>
            <a:r>
              <a:rPr lang="en-US" dirty="0" err="1" smtClean="0"/>
              <a:t>Pr</a:t>
            </a:r>
            <a:r>
              <a:rPr lang="en-US" dirty="0" smtClean="0"/>
              <a:t>(any feature duplication) ≈1</a:t>
            </a:r>
          </a:p>
          <a:p>
            <a:pPr lvl="1"/>
            <a:r>
              <a:rPr lang="en-US" dirty="0" smtClean="0"/>
              <a:t>k=2 </a:t>
            </a:r>
            <a:r>
              <a:rPr lang="en-US" dirty="0" smtClean="0">
                <a:sym typeface="Wingdings"/>
              </a:rPr>
              <a:t></a:t>
            </a:r>
            <a:r>
              <a:rPr lang="en-US" dirty="0" err="1" smtClean="0"/>
              <a:t>Pr</a:t>
            </a:r>
            <a:r>
              <a:rPr lang="en-US" dirty="0" smtClean="0"/>
              <a:t>(any feature duplication)</a:t>
            </a:r>
            <a:r>
              <a:rPr lang="en-US" dirty="0"/>
              <a:t> </a:t>
            </a:r>
            <a:r>
              <a:rPr lang="en-US" dirty="0" smtClean="0"/>
              <a:t>≈0.4</a:t>
            </a:r>
          </a:p>
          <a:p>
            <a:pPr lvl="1"/>
            <a:r>
              <a:rPr lang="en-US" dirty="0" smtClean="0"/>
              <a:t>k=3 </a:t>
            </a:r>
            <a:r>
              <a:rPr lang="en-US" dirty="0" smtClean="0">
                <a:sym typeface="Wingdings"/>
              </a:rPr>
              <a:t> </a:t>
            </a:r>
            <a:r>
              <a:rPr lang="en-US" dirty="0" err="1" smtClean="0">
                <a:sym typeface="Wingdings"/>
              </a:rPr>
              <a:t>Pr</a:t>
            </a:r>
            <a:r>
              <a:rPr lang="en-US" dirty="0" smtClean="0">
                <a:sym typeface="Wingdings"/>
              </a:rPr>
              <a:t>(any feature duplication)</a:t>
            </a:r>
            <a:r>
              <a:rPr lang="en-US" dirty="0"/>
              <a:t> </a:t>
            </a:r>
            <a:r>
              <a:rPr lang="en-US" dirty="0" smtClean="0"/>
              <a:t>≈0.01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828800" y="2040873"/>
          <a:ext cx="4875213" cy="130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53" name="Equation" r:id="rId3" imgW="1447800" imgH="393700" progId="Equation.3">
                  <p:embed/>
                </p:oleObj>
              </mc:Choice>
              <mc:Fallback>
                <p:oleObj name="Equation" r:id="rId3" imgW="1447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040873"/>
                        <a:ext cx="4875213" cy="1303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4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4544</TotalTime>
  <Words>2278</Words>
  <Application>Microsoft Macintosh PowerPoint</Application>
  <PresentationFormat>On-screen Show (4:3)</PresentationFormat>
  <Paragraphs>519</Paragraphs>
  <Slides>49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1" baseType="lpstr">
      <vt:lpstr>American Typewriter</vt:lpstr>
      <vt:lpstr>Calibri</vt:lpstr>
      <vt:lpstr>Cambria Math</vt:lpstr>
      <vt:lpstr>Gill Sans MT</vt:lpstr>
      <vt:lpstr>HGｺﾞｼｯｸE</vt:lpstr>
      <vt:lpstr>Mangal</vt:lpstr>
      <vt:lpstr>ＭＳ Ｐゴシック</vt:lpstr>
      <vt:lpstr>Symbol</vt:lpstr>
      <vt:lpstr>Wingdings</vt:lpstr>
      <vt:lpstr>Arial</vt:lpstr>
      <vt:lpstr>Office Theme</vt:lpstr>
      <vt:lpstr>Equation</vt:lpstr>
      <vt:lpstr>10-605</vt:lpstr>
      <vt:lpstr>The course so far</vt:lpstr>
      <vt:lpstr>THE Hash Trick: A Review</vt:lpstr>
      <vt:lpstr>Hash Trick - Insights</vt:lpstr>
      <vt:lpstr>An example</vt:lpstr>
      <vt:lpstr>Motivating Bloom Filters: Variant of the Hash Trick</vt:lpstr>
      <vt:lpstr>A variant of feature hashing</vt:lpstr>
      <vt:lpstr>A variant of feature hashing</vt:lpstr>
      <vt:lpstr>A variant of feature hashing</vt:lpstr>
      <vt:lpstr>Hash Trick - Insights</vt:lpstr>
      <vt:lpstr>Bloom Filters</vt:lpstr>
      <vt:lpstr>Bloom filters</vt:lpstr>
      <vt:lpstr>Bloom filters</vt:lpstr>
      <vt:lpstr>Bloom filters</vt:lpstr>
      <vt:lpstr>Bloom filters</vt:lpstr>
      <vt:lpstr>Bloom filters</vt:lpstr>
      <vt:lpstr>Bloom filters: analysis</vt:lpstr>
      <vt:lpstr>Bloom filters</vt:lpstr>
      <vt:lpstr>Bloom filters</vt:lpstr>
      <vt:lpstr>Bloom filters: demo</vt:lpstr>
      <vt:lpstr>What do you do with a Bloom Filter?</vt:lpstr>
      <vt:lpstr>Some uses of Bloom filters</vt:lpstr>
      <vt:lpstr>Some Uses of Bloom filters</vt:lpstr>
      <vt:lpstr>Some Uses of Bloom filters</vt:lpstr>
      <vt:lpstr>Some Uses of Bloom filters</vt:lpstr>
      <vt:lpstr>The Count-Min Sketch</vt:lpstr>
      <vt:lpstr>A variant of feature hashing</vt:lpstr>
      <vt:lpstr>Bloom filters</vt:lpstr>
      <vt:lpstr>Bloom FilterCount-min sketch</vt:lpstr>
      <vt:lpstr>CM Sketch Structure</vt:lpstr>
      <vt:lpstr>PowerPoint Presentation</vt:lpstr>
      <vt:lpstr>CM Sketch Guarantees</vt:lpstr>
      <vt:lpstr>CM Sketch Guarantees</vt:lpstr>
      <vt:lpstr>What do you do with a count-min sketch?</vt:lpstr>
      <vt:lpstr>An Application of a Count-Min Sketch</vt:lpstr>
      <vt:lpstr>An Application of a Count-Min Sketch</vt:lpstr>
      <vt:lpstr>An Application of a Count-Min Sketch</vt:lpstr>
      <vt:lpstr>An Application of a Count-Min Sketch</vt:lpstr>
      <vt:lpstr>Deep Learning and  Sketches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Carnegie Mellon University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from Big Datasets</dc:title>
  <dc:creator>William Cohen</dc:creator>
  <cp:lastModifiedBy>Microsoft Office User</cp:lastModifiedBy>
  <cp:revision>365</cp:revision>
  <dcterms:created xsi:type="dcterms:W3CDTF">2012-02-26T21:25:59Z</dcterms:created>
  <dcterms:modified xsi:type="dcterms:W3CDTF">2017-11-02T16:00:10Z</dcterms:modified>
</cp:coreProperties>
</file>